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977" r:id="rId2"/>
    <p:sldId id="1192" r:id="rId3"/>
    <p:sldId id="1191" r:id="rId4"/>
    <p:sldId id="1194" r:id="rId5"/>
    <p:sldId id="1193" r:id="rId6"/>
    <p:sldId id="1116" r:id="rId7"/>
    <p:sldId id="1117" r:id="rId8"/>
    <p:sldId id="1195" r:id="rId9"/>
    <p:sldId id="1197" r:id="rId10"/>
    <p:sldId id="1198" r:id="rId11"/>
    <p:sldId id="1199" r:id="rId12"/>
    <p:sldId id="1164" r:id="rId13"/>
    <p:sldId id="1176" r:id="rId14"/>
    <p:sldId id="1181" r:id="rId15"/>
    <p:sldId id="1187" r:id="rId16"/>
    <p:sldId id="1317" r:id="rId17"/>
    <p:sldId id="1319" r:id="rId18"/>
    <p:sldId id="1320" r:id="rId19"/>
    <p:sldId id="1206" r:id="rId20"/>
    <p:sldId id="1207" r:id="rId21"/>
    <p:sldId id="1321" r:id="rId22"/>
    <p:sldId id="1322" r:id="rId23"/>
    <p:sldId id="1220" r:id="rId24"/>
    <p:sldId id="1221" r:id="rId25"/>
    <p:sldId id="1323" r:id="rId26"/>
    <p:sldId id="1226" r:id="rId27"/>
    <p:sldId id="1324" r:id="rId28"/>
    <p:sldId id="1228" r:id="rId29"/>
    <p:sldId id="1229" r:id="rId30"/>
    <p:sldId id="1230" r:id="rId31"/>
    <p:sldId id="1231" r:id="rId32"/>
    <p:sldId id="1235" r:id="rId33"/>
    <p:sldId id="1236" r:id="rId34"/>
    <p:sldId id="1237" r:id="rId35"/>
    <p:sldId id="1238" r:id="rId36"/>
    <p:sldId id="1239" r:id="rId37"/>
    <p:sldId id="1240" r:id="rId38"/>
    <p:sldId id="1242" r:id="rId39"/>
    <p:sldId id="1325" r:id="rId40"/>
    <p:sldId id="1248" r:id="rId41"/>
    <p:sldId id="1249" r:id="rId42"/>
    <p:sldId id="1250" r:id="rId43"/>
    <p:sldId id="1251" r:id="rId44"/>
    <p:sldId id="1254" r:id="rId45"/>
    <p:sldId id="1256" r:id="rId46"/>
    <p:sldId id="1257" r:id="rId47"/>
    <p:sldId id="1326" r:id="rId48"/>
    <p:sldId id="1266" r:id="rId49"/>
    <p:sldId id="1271" r:id="rId50"/>
    <p:sldId id="1279" r:id="rId51"/>
    <p:sldId id="1280" r:id="rId52"/>
    <p:sldId id="1281" r:id="rId53"/>
    <p:sldId id="1282" r:id="rId54"/>
    <p:sldId id="1283" r:id="rId55"/>
    <p:sldId id="1284" r:id="rId56"/>
    <p:sldId id="1285" r:id="rId57"/>
    <p:sldId id="1288" r:id="rId58"/>
    <p:sldId id="1289" r:id="rId59"/>
    <p:sldId id="1292" r:id="rId60"/>
    <p:sldId id="1295" r:id="rId61"/>
    <p:sldId id="1327" r:id="rId62"/>
    <p:sldId id="1298" r:id="rId63"/>
    <p:sldId id="1300" r:id="rId64"/>
    <p:sldId id="1338" r:id="rId65"/>
    <p:sldId id="1303" r:id="rId66"/>
    <p:sldId id="1304" r:id="rId67"/>
    <p:sldId id="1307" r:id="rId68"/>
    <p:sldId id="1308" r:id="rId69"/>
    <p:sldId id="1309" r:id="rId70"/>
    <p:sldId id="1313" r:id="rId71"/>
    <p:sldId id="1316" r:id="rId72"/>
    <p:sldId id="1336" r:id="rId73"/>
    <p:sldId id="1328" r:id="rId74"/>
    <p:sldId id="1329" r:id="rId75"/>
    <p:sldId id="1330" r:id="rId76"/>
    <p:sldId id="1331" r:id="rId77"/>
    <p:sldId id="1335" r:id="rId78"/>
    <p:sldId id="1200" r:id="rId79"/>
    <p:sldId id="1089" r:id="rId80"/>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8000"/>
    <a:srgbClr val="FF9900"/>
    <a:srgbClr val="5F5F5F"/>
    <a:srgbClr val="FFCC00"/>
    <a:srgbClr val="6666FF"/>
    <a:srgbClr val="0033CC"/>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3569" autoAdjust="0"/>
  </p:normalViewPr>
  <p:slideViewPr>
    <p:cSldViewPr>
      <p:cViewPr varScale="1">
        <p:scale>
          <a:sx n="52" d="100"/>
          <a:sy n="52" d="100"/>
        </p:scale>
        <p:origin x="1668" y="30"/>
      </p:cViewPr>
      <p:guideLst>
        <p:guide orient="horz" pos="2160"/>
        <p:guide pos="2880"/>
      </p:guideLst>
    </p:cSldViewPr>
  </p:slideViewPr>
  <p:outlineViewPr>
    <p:cViewPr>
      <p:scale>
        <a:sx n="33" d="100"/>
        <a:sy n="33" d="100"/>
      </p:scale>
      <p:origin x="0" y="3210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zh-CN" altLang="en-US"/>
          </a:p>
        </p:txBody>
      </p:sp>
      <p:sp>
        <p:nvSpPr>
          <p:cNvPr id="15974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23142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5975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ltLang="zh-CN"/>
          </a:p>
        </p:txBody>
      </p:sp>
      <p:sp>
        <p:nvSpPr>
          <p:cNvPr id="15975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7A1ED033-5F5C-4572-AE4B-7CFF71C657D2}" type="slidenum">
              <a:rPr lang="zh-CN" altLang="en-US"/>
              <a:pPr>
                <a:defRPr/>
              </a:pPr>
              <a:t>‹#›</a:t>
            </a:fld>
            <a:endParaRPr lang="en-US" altLang="zh-CN"/>
          </a:p>
        </p:txBody>
      </p:sp>
    </p:spTree>
    <p:extLst>
      <p:ext uri="{BB962C8B-B14F-4D97-AF65-F5344CB8AC3E}">
        <p14:creationId xmlns:p14="http://schemas.microsoft.com/office/powerpoint/2010/main" val="7526408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A76E640-C0D6-4071-8668-F42478B55417}" type="slidenum">
              <a:rPr lang="zh-CN" altLang="en-US" smtClean="0"/>
              <a:pPr>
                <a:defRPr/>
              </a:pPr>
              <a:t>6</a:t>
            </a:fld>
            <a:endParaRPr lang="en-US" altLang="zh-CN"/>
          </a:p>
        </p:txBody>
      </p:sp>
    </p:spTree>
    <p:extLst>
      <p:ext uri="{BB962C8B-B14F-4D97-AF65-F5344CB8AC3E}">
        <p14:creationId xmlns:p14="http://schemas.microsoft.com/office/powerpoint/2010/main" val="40597010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已证明对资产生命周期资格具有管理责任的个人或实体可以被指定为资产责任人。</a:t>
            </a:r>
          </a:p>
          <a:p>
            <a:r>
              <a:rPr lang="zh-CN" altLang="en-US" dirty="0" smtClean="0"/>
              <a:t>通常实施一个确保资产所有权按时分配的过程。资产在创立或转移到组织时宜分配其所有权。资产责任人应对资产的整个生命周期负有适当的管理责任。</a:t>
            </a:r>
          </a:p>
          <a:p>
            <a:r>
              <a:rPr lang="zh-CN" altLang="en-US" dirty="0" smtClean="0"/>
              <a:t>资产责任人宜：</a:t>
            </a:r>
          </a:p>
          <a:p>
            <a:r>
              <a:rPr lang="en-US" altLang="zh-CN" dirty="0" smtClean="0"/>
              <a:t>a)</a:t>
            </a:r>
            <a:r>
              <a:rPr lang="zh-CN" altLang="en-US" dirty="0" smtClean="0"/>
              <a:t>确保资产登记造册；</a:t>
            </a:r>
          </a:p>
          <a:p>
            <a:r>
              <a:rPr lang="en-US" altLang="zh-CN" dirty="0" smtClean="0"/>
              <a:t>b)</a:t>
            </a:r>
            <a:r>
              <a:rPr lang="zh-CN" altLang="en-US" dirty="0" smtClean="0"/>
              <a:t>确保资产进行了适当的分类和保护；</a:t>
            </a:r>
          </a:p>
          <a:p>
            <a:r>
              <a:rPr lang="en-US" altLang="zh-CN" dirty="0" smtClean="0"/>
              <a:t>c)</a:t>
            </a:r>
            <a:r>
              <a:rPr lang="zh-CN" altLang="en-US" dirty="0" smtClean="0"/>
              <a:t>确定并定期地评审访问限制和分类，并要考虑到可应用的访问控制策略；</a:t>
            </a:r>
          </a:p>
          <a:p>
            <a:r>
              <a:rPr lang="en-US" altLang="zh-CN" dirty="0" smtClean="0"/>
              <a:t>d)</a:t>
            </a:r>
            <a:r>
              <a:rPr lang="zh-CN" altLang="en-US" dirty="0" smtClean="0"/>
              <a:t>确保资产在删除或销毁时进行了合适的处置。</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34</a:t>
            </a:fld>
            <a:endParaRPr lang="en-US" altLang="zh-CN"/>
          </a:p>
        </p:txBody>
      </p:sp>
    </p:spTree>
    <p:extLst>
      <p:ext uri="{BB962C8B-B14F-4D97-AF65-F5344CB8AC3E}">
        <p14:creationId xmlns:p14="http://schemas.microsoft.com/office/powerpoint/2010/main" val="2156982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35</a:t>
            </a:fld>
            <a:endParaRPr lang="en-US" altLang="zh-CN"/>
          </a:p>
        </p:txBody>
      </p:sp>
    </p:spTree>
    <p:extLst>
      <p:ext uri="{BB962C8B-B14F-4D97-AF65-F5344CB8AC3E}">
        <p14:creationId xmlns:p14="http://schemas.microsoft.com/office/powerpoint/2010/main" val="1687840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8.2.1</a:t>
            </a:r>
            <a:r>
              <a:rPr lang="zh-CN" altLang="en-US" b="0" dirty="0" smtClean="0"/>
              <a:t>信息分类</a:t>
            </a:r>
          </a:p>
          <a:p>
            <a:r>
              <a:rPr lang="zh-CN" altLang="en-US" b="0" dirty="0" smtClean="0"/>
              <a:t>控制措施</a:t>
            </a:r>
          </a:p>
          <a:p>
            <a:r>
              <a:rPr lang="zh-CN" altLang="en-US" b="0" dirty="0" smtClean="0"/>
              <a:t>信息应按照其法律要求、价值、对泄露或篡改的敏感性和关键性予以分类。</a:t>
            </a:r>
          </a:p>
          <a:p>
            <a:r>
              <a:rPr lang="en-US" altLang="zh-CN" b="0" dirty="0" smtClean="0"/>
              <a:t>8.2.2</a:t>
            </a:r>
            <a:r>
              <a:rPr lang="zh-CN" altLang="en-US" b="0" dirty="0" smtClean="0"/>
              <a:t>信息的标记</a:t>
            </a:r>
          </a:p>
          <a:p>
            <a:r>
              <a:rPr lang="zh-CN" altLang="en-US" b="0" dirty="0" smtClean="0"/>
              <a:t>控制措施</a:t>
            </a:r>
          </a:p>
          <a:p>
            <a:r>
              <a:rPr lang="zh-CN" altLang="en-US" b="0" dirty="0" smtClean="0"/>
              <a:t>应按照组织所采纳的分类机制建立和实施一组合适的信息标记规程。</a:t>
            </a:r>
          </a:p>
          <a:p>
            <a:r>
              <a:rPr lang="en-US" altLang="zh-CN" b="0" dirty="0" smtClean="0"/>
              <a:t>8.2.3</a:t>
            </a:r>
            <a:r>
              <a:rPr lang="zh-CN" altLang="en-US" b="0" dirty="0" smtClean="0"/>
              <a:t>资产的处理</a:t>
            </a:r>
          </a:p>
          <a:p>
            <a:r>
              <a:rPr lang="zh-CN" altLang="en-US" b="0" dirty="0" smtClean="0"/>
              <a:t>控制措施</a:t>
            </a:r>
          </a:p>
          <a:p>
            <a:r>
              <a:rPr lang="zh-CN" altLang="en-US" b="0" dirty="0" smtClean="0"/>
              <a:t>应按照组织所采纳的分类机制建立和实施一组合适的资产处理规程。</a:t>
            </a:r>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36</a:t>
            </a:fld>
            <a:endParaRPr lang="en-US" altLang="zh-CN"/>
          </a:p>
        </p:txBody>
      </p:sp>
    </p:spTree>
    <p:extLst>
      <p:ext uri="{BB962C8B-B14F-4D97-AF65-F5344CB8AC3E}">
        <p14:creationId xmlns:p14="http://schemas.microsoft.com/office/powerpoint/2010/main" val="4196382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以下是基于以下四层次的信息的保密性分类方案的例子：</a:t>
            </a:r>
          </a:p>
          <a:p>
            <a:r>
              <a:rPr lang="en-US" altLang="zh-CN" dirty="0" smtClean="0"/>
              <a:t>a)</a:t>
            </a:r>
            <a:r>
              <a:rPr lang="zh-CN" altLang="en-US" dirty="0" smtClean="0"/>
              <a:t>泄露不造成损害；</a:t>
            </a:r>
          </a:p>
          <a:p>
            <a:r>
              <a:rPr lang="en-US" altLang="zh-CN" dirty="0" smtClean="0"/>
              <a:t>b)</a:t>
            </a:r>
            <a:r>
              <a:rPr lang="zh-CN" altLang="en-US" dirty="0" smtClean="0"/>
              <a:t>泄露造成轻微的困境或操作不便；</a:t>
            </a:r>
          </a:p>
          <a:p>
            <a:r>
              <a:rPr lang="en-US" altLang="zh-CN" dirty="0" smtClean="0"/>
              <a:t>c)</a:t>
            </a:r>
            <a:r>
              <a:rPr lang="zh-CN" altLang="en-US" dirty="0" smtClean="0"/>
              <a:t>泄露对于操作和运作目标造成短期的严重影响；</a:t>
            </a:r>
          </a:p>
          <a:p>
            <a:r>
              <a:rPr lang="en-US" altLang="zh-CN" dirty="0" smtClean="0"/>
              <a:t>d)</a:t>
            </a:r>
            <a:r>
              <a:rPr lang="zh-CN" altLang="en-US" dirty="0" smtClean="0"/>
              <a:t>泄露对战略目标造成长期影响甚至威胁组织的生存。</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37</a:t>
            </a:fld>
            <a:endParaRPr lang="en-US" altLang="zh-CN"/>
          </a:p>
        </p:txBody>
      </p:sp>
    </p:spTree>
    <p:extLst>
      <p:ext uri="{BB962C8B-B14F-4D97-AF65-F5344CB8AC3E}">
        <p14:creationId xmlns:p14="http://schemas.microsoft.com/office/powerpoint/2010/main" val="2970807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38</a:t>
            </a:fld>
            <a:endParaRPr lang="en-US" altLang="zh-CN"/>
          </a:p>
        </p:txBody>
      </p:sp>
    </p:spTree>
    <p:extLst>
      <p:ext uri="{BB962C8B-B14F-4D97-AF65-F5344CB8AC3E}">
        <p14:creationId xmlns:p14="http://schemas.microsoft.com/office/powerpoint/2010/main" val="3488721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39</a:t>
            </a:fld>
            <a:endParaRPr lang="en-US" altLang="zh-CN"/>
          </a:p>
        </p:txBody>
      </p:sp>
    </p:spTree>
    <p:extLst>
      <p:ext uri="{BB962C8B-B14F-4D97-AF65-F5344CB8AC3E}">
        <p14:creationId xmlns:p14="http://schemas.microsoft.com/office/powerpoint/2010/main" val="919248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9 </a:t>
            </a:r>
            <a:r>
              <a:rPr lang="zh-CN" altLang="en-US" dirty="0" smtClean="0"/>
              <a:t>访问控制</a:t>
            </a:r>
          </a:p>
          <a:p>
            <a:r>
              <a:rPr lang="en-US" altLang="zh-CN" dirty="0" smtClean="0"/>
              <a:t>9.1</a:t>
            </a:r>
            <a:r>
              <a:rPr lang="zh-CN" altLang="en-US" dirty="0" smtClean="0"/>
              <a:t>访问控制的业务要求</a:t>
            </a:r>
          </a:p>
          <a:p>
            <a:r>
              <a:rPr lang="zh-CN" altLang="en-US" dirty="0" smtClean="0"/>
              <a:t>目标：限制对信息和信息处理设施的访问。</a:t>
            </a:r>
          </a:p>
          <a:p>
            <a:r>
              <a:rPr lang="en-US" altLang="zh-CN" dirty="0" smtClean="0"/>
              <a:t>9.1.1</a:t>
            </a:r>
            <a:r>
              <a:rPr lang="zh-CN" altLang="en-US" dirty="0" smtClean="0"/>
              <a:t>访问控制方针</a:t>
            </a:r>
          </a:p>
          <a:p>
            <a:r>
              <a:rPr lang="zh-CN" altLang="en-US" dirty="0" smtClean="0"/>
              <a:t>控制措施</a:t>
            </a:r>
          </a:p>
          <a:p>
            <a:r>
              <a:rPr lang="zh-CN" altLang="en-US" dirty="0" smtClean="0"/>
              <a:t>应建立访问控制策略并形成文件，并基于业务和访问的安全要求进行评审。</a:t>
            </a:r>
          </a:p>
          <a:p>
            <a:r>
              <a:rPr lang="en-US" altLang="zh-CN" dirty="0" smtClean="0"/>
              <a:t>9.1.2</a:t>
            </a:r>
            <a:r>
              <a:rPr lang="zh-CN" altLang="en-US" dirty="0" smtClean="0"/>
              <a:t>网络和网络服务的访问</a:t>
            </a:r>
          </a:p>
          <a:p>
            <a:r>
              <a:rPr lang="zh-CN" altLang="en-US" dirty="0" smtClean="0"/>
              <a:t>访问控制</a:t>
            </a:r>
          </a:p>
          <a:p>
            <a:r>
              <a:rPr lang="zh-CN" altLang="en-US" dirty="0" smtClean="0"/>
              <a:t>用户应仅能访问已获专门授权使用的网络和网络服务。</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40</a:t>
            </a:fld>
            <a:endParaRPr lang="en-US" altLang="zh-CN"/>
          </a:p>
        </p:txBody>
      </p:sp>
    </p:spTree>
    <p:extLst>
      <p:ext uri="{BB962C8B-B14F-4D97-AF65-F5344CB8AC3E}">
        <p14:creationId xmlns:p14="http://schemas.microsoft.com/office/powerpoint/2010/main" val="10411926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策略宜考虑到下列内容：</a:t>
            </a:r>
          </a:p>
          <a:p>
            <a:r>
              <a:rPr lang="en-US" altLang="zh-CN" dirty="0" smtClean="0"/>
              <a:t>a)</a:t>
            </a:r>
            <a:r>
              <a:rPr lang="zh-CN" altLang="en-US" dirty="0" smtClean="0"/>
              <a:t>业务应用的安全要求；</a:t>
            </a:r>
          </a:p>
          <a:p>
            <a:r>
              <a:rPr lang="en-US" altLang="zh-CN" dirty="0" smtClean="0"/>
              <a:t>b)</a:t>
            </a:r>
            <a:r>
              <a:rPr lang="zh-CN" altLang="en-US" dirty="0" smtClean="0"/>
              <a:t>信息传播和授权的策略，例如，了解原则和安全等级以及信息分类的需要（见</a:t>
            </a:r>
            <a:r>
              <a:rPr lang="en-US" altLang="zh-CN" dirty="0" smtClean="0"/>
              <a:t>8.2</a:t>
            </a:r>
            <a:r>
              <a:rPr lang="zh-CN" altLang="en-US" dirty="0" smtClean="0"/>
              <a:t>）；</a:t>
            </a:r>
          </a:p>
          <a:p>
            <a:r>
              <a:rPr lang="en-US" altLang="zh-CN" dirty="0" smtClean="0"/>
              <a:t>c)</a:t>
            </a:r>
            <a:r>
              <a:rPr lang="zh-CN" altLang="en-US" dirty="0" smtClean="0"/>
              <a:t>不同系统和网络的访问控制策略和信息分类策略之间的一致性；</a:t>
            </a:r>
          </a:p>
          <a:p>
            <a:r>
              <a:rPr lang="en-US" altLang="zh-CN" dirty="0" smtClean="0"/>
              <a:t>d)</a:t>
            </a:r>
            <a:r>
              <a:rPr lang="zh-CN" altLang="en-US" dirty="0" smtClean="0"/>
              <a:t>关于保护访问数据或服务的相关法律和合同义务（见</a:t>
            </a:r>
            <a:r>
              <a:rPr lang="en-US" altLang="zh-CN" dirty="0" smtClean="0"/>
              <a:t>18.1</a:t>
            </a:r>
            <a:r>
              <a:rPr lang="zh-CN" altLang="en-US" dirty="0" smtClean="0"/>
              <a:t>）；</a:t>
            </a:r>
          </a:p>
          <a:p>
            <a:r>
              <a:rPr lang="en-US" altLang="zh-CN" dirty="0" smtClean="0"/>
              <a:t>e)</a:t>
            </a:r>
            <a:r>
              <a:rPr lang="zh-CN" altLang="en-US" dirty="0" smtClean="0"/>
              <a:t>在认可各种可用的连接类型的分布式和网络化环境中的访问权的管理；</a:t>
            </a:r>
          </a:p>
          <a:p>
            <a:r>
              <a:rPr lang="en-US" altLang="zh-CN" dirty="0" smtClean="0"/>
              <a:t>f)</a:t>
            </a:r>
            <a:r>
              <a:rPr lang="zh-CN" altLang="en-US" dirty="0" smtClean="0"/>
              <a:t>访问控制角色的分割，例如访问请求、访问授权、访问管理；</a:t>
            </a:r>
          </a:p>
          <a:p>
            <a:r>
              <a:rPr lang="en-US" altLang="zh-CN" dirty="0" smtClean="0"/>
              <a:t>g)</a:t>
            </a:r>
            <a:r>
              <a:rPr lang="zh-CN" altLang="en-US" dirty="0" smtClean="0"/>
              <a:t>访问请求的正式授权要求（见</a:t>
            </a:r>
            <a:r>
              <a:rPr lang="en-US" altLang="zh-CN" dirty="0" smtClean="0"/>
              <a:t>9.2.1</a:t>
            </a:r>
            <a:r>
              <a:rPr lang="zh-CN" altLang="en-US" dirty="0" smtClean="0"/>
              <a:t>、</a:t>
            </a:r>
            <a:r>
              <a:rPr lang="en-US" altLang="zh-CN" dirty="0" smtClean="0"/>
              <a:t>9.2.2</a:t>
            </a:r>
            <a:r>
              <a:rPr lang="zh-CN" altLang="en-US" dirty="0" smtClean="0"/>
              <a:t>）；</a:t>
            </a:r>
          </a:p>
          <a:p>
            <a:r>
              <a:rPr lang="en-US" altLang="zh-CN" dirty="0" smtClean="0"/>
              <a:t>h)</a:t>
            </a:r>
            <a:r>
              <a:rPr lang="zh-CN" altLang="en-US" dirty="0" smtClean="0"/>
              <a:t>访问控制的定期评审要求（见</a:t>
            </a:r>
            <a:r>
              <a:rPr lang="en-US" altLang="zh-CN" dirty="0" smtClean="0"/>
              <a:t>9.2.5</a:t>
            </a:r>
            <a:r>
              <a:rPr lang="zh-CN" altLang="en-US" dirty="0" smtClean="0"/>
              <a:t>）；</a:t>
            </a:r>
          </a:p>
          <a:p>
            <a:r>
              <a:rPr lang="en-US" altLang="zh-CN" dirty="0" err="1" smtClean="0"/>
              <a:t>i</a:t>
            </a:r>
            <a:r>
              <a:rPr lang="en-US" altLang="zh-CN" dirty="0" smtClean="0"/>
              <a:t>)</a:t>
            </a:r>
            <a:r>
              <a:rPr lang="zh-CN" altLang="en-US" dirty="0" smtClean="0"/>
              <a:t>访问权的取消（见</a:t>
            </a:r>
            <a:r>
              <a:rPr lang="en-US" altLang="zh-CN" dirty="0" smtClean="0"/>
              <a:t>9.2.6</a:t>
            </a:r>
            <a:r>
              <a:rPr lang="zh-CN" altLang="en-US" dirty="0" smtClean="0"/>
              <a:t>）</a:t>
            </a:r>
            <a:r>
              <a:rPr lang="en-US" altLang="zh-CN" dirty="0" smtClean="0"/>
              <a:t>;</a:t>
            </a:r>
          </a:p>
          <a:p>
            <a:r>
              <a:rPr lang="en-US" altLang="zh-CN" dirty="0" smtClean="0"/>
              <a:t>j)</a:t>
            </a:r>
            <a:r>
              <a:rPr lang="zh-CN" altLang="en-US" dirty="0" smtClean="0"/>
              <a:t>用户身份和秘密验证信息使用和管理相关的所有重大事件的记录归档；</a:t>
            </a:r>
          </a:p>
          <a:p>
            <a:r>
              <a:rPr lang="en-US" altLang="zh-CN" dirty="0" smtClean="0"/>
              <a:t>k)</a:t>
            </a:r>
            <a:r>
              <a:rPr lang="zh-CN" altLang="en-US" dirty="0" smtClean="0"/>
              <a:t>具有访问特权的角色（见</a:t>
            </a:r>
            <a:r>
              <a:rPr lang="en-US" altLang="zh-CN" dirty="0" smtClean="0"/>
              <a:t>9.2.3</a:t>
            </a:r>
            <a:r>
              <a:rPr lang="zh-CN" altLang="en-US" dirty="0" smtClean="0"/>
              <a:t>）。</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41</a:t>
            </a:fld>
            <a:endParaRPr lang="en-US" altLang="zh-CN"/>
          </a:p>
        </p:txBody>
      </p:sp>
    </p:spTree>
    <p:extLst>
      <p:ext uri="{BB962C8B-B14F-4D97-AF65-F5344CB8AC3E}">
        <p14:creationId xmlns:p14="http://schemas.microsoft.com/office/powerpoint/2010/main" val="2390590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9.2</a:t>
            </a:r>
            <a:r>
              <a:rPr lang="zh-CN" altLang="en-US" dirty="0" smtClean="0"/>
              <a:t>用户访问管理</a:t>
            </a:r>
          </a:p>
          <a:p>
            <a:r>
              <a:rPr lang="zh-CN" altLang="en-US" dirty="0" smtClean="0"/>
              <a:t>目的：确保授权用户访问系统和服务，并防止未授权的访问。</a:t>
            </a:r>
          </a:p>
          <a:p>
            <a:r>
              <a:rPr lang="en-US" altLang="zh-CN" dirty="0" smtClean="0"/>
              <a:t>9.2.1</a:t>
            </a:r>
            <a:r>
              <a:rPr lang="zh-CN" altLang="en-US" dirty="0" smtClean="0"/>
              <a:t>用户注册和注销</a:t>
            </a:r>
          </a:p>
          <a:p>
            <a:r>
              <a:rPr lang="zh-CN" altLang="en-US" dirty="0" smtClean="0"/>
              <a:t>控制措施</a:t>
            </a:r>
          </a:p>
          <a:p>
            <a:r>
              <a:rPr lang="zh-CN" altLang="en-US" dirty="0" smtClean="0"/>
              <a:t>应实施正式的用户注册及注销规程以启用访问权限分配。</a:t>
            </a:r>
          </a:p>
          <a:p>
            <a:r>
              <a:rPr lang="en-US" altLang="zh-CN" dirty="0" smtClean="0"/>
              <a:t>9.2.2</a:t>
            </a:r>
            <a:r>
              <a:rPr lang="zh-CN" altLang="en-US" dirty="0" smtClean="0"/>
              <a:t>用户访问配置</a:t>
            </a:r>
          </a:p>
          <a:p>
            <a:r>
              <a:rPr lang="zh-CN" altLang="en-US" dirty="0" smtClean="0"/>
              <a:t>控制措施</a:t>
            </a:r>
          </a:p>
          <a:p>
            <a:r>
              <a:rPr lang="zh-CN" altLang="en-US" dirty="0" smtClean="0"/>
              <a:t>应对所有系统和服务的所有类型用户实施正式的用户访问配置过程以指定或撤销访问权限。</a:t>
            </a:r>
          </a:p>
          <a:p>
            <a:r>
              <a:rPr lang="en-US" altLang="zh-CN" dirty="0" smtClean="0"/>
              <a:t>9.2.3</a:t>
            </a:r>
            <a:r>
              <a:rPr lang="zh-CN" altLang="en-US" dirty="0" smtClean="0"/>
              <a:t>特殊权限管理</a:t>
            </a:r>
          </a:p>
          <a:p>
            <a:r>
              <a:rPr lang="zh-CN" altLang="en-US" dirty="0" smtClean="0"/>
              <a:t>控制措施</a:t>
            </a:r>
          </a:p>
          <a:p>
            <a:r>
              <a:rPr lang="zh-CN" altLang="en-US" dirty="0" smtClean="0"/>
              <a:t>应限制和控制特殊权限的分配及使用。</a:t>
            </a:r>
          </a:p>
          <a:p>
            <a:r>
              <a:rPr lang="en-US" altLang="zh-CN" dirty="0" smtClean="0"/>
              <a:t>9.2.4</a:t>
            </a:r>
            <a:r>
              <a:rPr lang="zh-CN" altLang="en-US" dirty="0" smtClean="0"/>
              <a:t>用户的秘密验证信息管理</a:t>
            </a:r>
          </a:p>
          <a:p>
            <a:r>
              <a:rPr lang="zh-CN" altLang="en-US" dirty="0" smtClean="0"/>
              <a:t>控制措施</a:t>
            </a:r>
          </a:p>
          <a:p>
            <a:r>
              <a:rPr lang="zh-CN" altLang="en-US" dirty="0" smtClean="0"/>
              <a:t>应通过正式的管理过程控制秘密验证信息的分配。</a:t>
            </a:r>
          </a:p>
          <a:p>
            <a:r>
              <a:rPr lang="en-US" altLang="zh-CN" dirty="0" smtClean="0"/>
              <a:t>9.2.5</a:t>
            </a:r>
            <a:r>
              <a:rPr lang="zh-CN" altLang="en-US" dirty="0" smtClean="0"/>
              <a:t>用户访问权的复查</a:t>
            </a:r>
          </a:p>
          <a:p>
            <a:r>
              <a:rPr lang="zh-CN" altLang="en-US" dirty="0" smtClean="0"/>
              <a:t>控制措施</a:t>
            </a:r>
          </a:p>
          <a:p>
            <a:r>
              <a:rPr lang="zh-CN" altLang="en-US" dirty="0" smtClean="0"/>
              <a:t>管理者应定期对用户的访问权进行复查。</a:t>
            </a:r>
          </a:p>
          <a:p>
            <a:r>
              <a:rPr lang="en-US" altLang="zh-CN" dirty="0" smtClean="0"/>
              <a:t>9.2.6</a:t>
            </a:r>
            <a:r>
              <a:rPr lang="zh-CN" altLang="en-US" dirty="0" smtClean="0"/>
              <a:t>访问权限的移除或调整</a:t>
            </a:r>
          </a:p>
          <a:p>
            <a:r>
              <a:rPr lang="zh-CN" altLang="en-US" dirty="0" smtClean="0"/>
              <a:t>控制措施</a:t>
            </a:r>
          </a:p>
          <a:p>
            <a:r>
              <a:rPr lang="zh-CN" altLang="en-US" dirty="0" smtClean="0"/>
              <a:t>所有的雇员和外方用户在终止任用、合同或协议时，应终止并移除其访问权限。</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43</a:t>
            </a:fld>
            <a:endParaRPr lang="en-US" altLang="zh-CN"/>
          </a:p>
        </p:txBody>
      </p:sp>
    </p:spTree>
    <p:extLst>
      <p:ext uri="{BB962C8B-B14F-4D97-AF65-F5344CB8AC3E}">
        <p14:creationId xmlns:p14="http://schemas.microsoft.com/office/powerpoint/2010/main" val="1763294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9.3 </a:t>
            </a:r>
            <a:r>
              <a:rPr lang="zh-CN" altLang="en-US" dirty="0" smtClean="0"/>
              <a:t>用户职责</a:t>
            </a:r>
          </a:p>
          <a:p>
            <a:r>
              <a:rPr lang="zh-CN" altLang="en-US" dirty="0" smtClean="0"/>
              <a:t>目的：使用户负责维护其授权信息。</a:t>
            </a:r>
          </a:p>
          <a:p>
            <a:r>
              <a:rPr lang="en-US" altLang="zh-CN" dirty="0" smtClean="0"/>
              <a:t>9.3.1</a:t>
            </a:r>
            <a:r>
              <a:rPr lang="zh-CN" altLang="en-US" dirty="0" smtClean="0"/>
              <a:t>秘密验证信息的使用</a:t>
            </a:r>
          </a:p>
          <a:p>
            <a:r>
              <a:rPr lang="zh-CN" altLang="en-US" dirty="0" smtClean="0"/>
              <a:t>控制措施</a:t>
            </a:r>
          </a:p>
          <a:p>
            <a:r>
              <a:rPr lang="zh-CN" altLang="en-US" dirty="0" smtClean="0"/>
              <a:t>应要求用户遵循组织在使用秘密验证信息时的习惯。</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44</a:t>
            </a:fld>
            <a:endParaRPr lang="en-US" altLang="zh-CN"/>
          </a:p>
        </p:txBody>
      </p:sp>
    </p:spTree>
    <p:extLst>
      <p:ext uri="{BB962C8B-B14F-4D97-AF65-F5344CB8AC3E}">
        <p14:creationId xmlns:p14="http://schemas.microsoft.com/office/powerpoint/2010/main" val="415256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A76E640-C0D6-4071-8668-F42478B55417}" type="slidenum">
              <a:rPr lang="zh-CN" altLang="en-US" smtClean="0"/>
              <a:pPr>
                <a:defRPr/>
              </a:pPr>
              <a:t>7</a:t>
            </a:fld>
            <a:endParaRPr lang="en-US" altLang="zh-CN"/>
          </a:p>
        </p:txBody>
      </p:sp>
    </p:spTree>
    <p:extLst>
      <p:ext uri="{BB962C8B-B14F-4D97-AF65-F5344CB8AC3E}">
        <p14:creationId xmlns:p14="http://schemas.microsoft.com/office/powerpoint/2010/main" val="16265201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9.4</a:t>
            </a:r>
            <a:r>
              <a:rPr lang="zh-CN" altLang="en-US" dirty="0" smtClean="0"/>
              <a:t>系统和应用访问控制</a:t>
            </a:r>
          </a:p>
          <a:p>
            <a:r>
              <a:rPr lang="zh-CN" altLang="en-US" dirty="0" smtClean="0"/>
              <a:t>目的：防止对系统和应用的未授权访问。</a:t>
            </a:r>
          </a:p>
          <a:p>
            <a:r>
              <a:rPr lang="en-US" altLang="zh-CN" dirty="0" smtClean="0"/>
              <a:t>9.4.1</a:t>
            </a:r>
            <a:r>
              <a:rPr lang="zh-CN" altLang="en-US" dirty="0" smtClean="0"/>
              <a:t>信息访问限制</a:t>
            </a:r>
          </a:p>
          <a:p>
            <a:r>
              <a:rPr lang="zh-CN" altLang="en-US" dirty="0" smtClean="0"/>
              <a:t>控制措施</a:t>
            </a:r>
          </a:p>
          <a:p>
            <a:r>
              <a:rPr lang="zh-CN" altLang="en-US" dirty="0" smtClean="0"/>
              <a:t>应依照已确定的访问控制策略限制对信息和应用系统功能的访问。</a:t>
            </a:r>
          </a:p>
          <a:p>
            <a:r>
              <a:rPr lang="en-US" altLang="zh-CN" dirty="0" smtClean="0"/>
              <a:t>9.4.2</a:t>
            </a:r>
            <a:r>
              <a:rPr lang="zh-CN" altLang="en-US" dirty="0" smtClean="0"/>
              <a:t>安全登录规程</a:t>
            </a:r>
          </a:p>
          <a:p>
            <a:r>
              <a:rPr lang="zh-CN" altLang="en-US" dirty="0" smtClean="0"/>
              <a:t>控制措施</a:t>
            </a:r>
          </a:p>
          <a:p>
            <a:r>
              <a:rPr lang="zh-CN" altLang="en-US" dirty="0" smtClean="0"/>
              <a:t>当访问控制方针要求时，应通过安全登录规程控制对系统和应用的访问。</a:t>
            </a:r>
          </a:p>
          <a:p>
            <a:r>
              <a:rPr lang="en-US" altLang="zh-CN" dirty="0" smtClean="0"/>
              <a:t>9.4.3</a:t>
            </a:r>
            <a:r>
              <a:rPr lang="zh-CN" altLang="en-US" dirty="0" smtClean="0"/>
              <a:t>口令管理系统</a:t>
            </a:r>
          </a:p>
          <a:p>
            <a:r>
              <a:rPr lang="zh-CN" altLang="en-US" dirty="0" smtClean="0"/>
              <a:t>控制措施</a:t>
            </a:r>
          </a:p>
          <a:p>
            <a:r>
              <a:rPr lang="zh-CN" altLang="en-US" dirty="0" smtClean="0"/>
              <a:t>口令管理系统应是交互式的，并应确保优质的口令。</a:t>
            </a:r>
          </a:p>
          <a:p>
            <a:r>
              <a:rPr lang="en-US" altLang="zh-CN" dirty="0" smtClean="0"/>
              <a:t>9.4.4</a:t>
            </a:r>
            <a:r>
              <a:rPr lang="zh-CN" altLang="en-US" dirty="0" smtClean="0"/>
              <a:t>特权实用程序的使用</a:t>
            </a:r>
          </a:p>
          <a:p>
            <a:r>
              <a:rPr lang="zh-CN" altLang="en-US" dirty="0" smtClean="0"/>
              <a:t>控制措施</a:t>
            </a:r>
          </a:p>
          <a:p>
            <a:r>
              <a:rPr lang="zh-CN" altLang="en-US" dirty="0" smtClean="0"/>
              <a:t>对于可能覆盖系统和应用控制措施的实用工具和程序的使用应加以限制并严格控制。</a:t>
            </a:r>
          </a:p>
          <a:p>
            <a:r>
              <a:rPr lang="en-US" altLang="zh-CN" dirty="0" smtClean="0"/>
              <a:t>9.4.5</a:t>
            </a:r>
            <a:r>
              <a:rPr lang="zh-CN" altLang="en-US" dirty="0" smtClean="0"/>
              <a:t>程序源代码的访问控制</a:t>
            </a:r>
          </a:p>
          <a:p>
            <a:r>
              <a:rPr lang="zh-CN" altLang="en-US" dirty="0" smtClean="0"/>
              <a:t>控制措施</a:t>
            </a:r>
          </a:p>
          <a:p>
            <a:r>
              <a:rPr lang="zh-CN" altLang="en-US" dirty="0" smtClean="0"/>
              <a:t>应限制对程序源代码的访问。</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45</a:t>
            </a:fld>
            <a:endParaRPr lang="en-US" altLang="zh-CN"/>
          </a:p>
        </p:txBody>
      </p:sp>
    </p:spTree>
    <p:extLst>
      <p:ext uri="{BB962C8B-B14F-4D97-AF65-F5344CB8AC3E}">
        <p14:creationId xmlns:p14="http://schemas.microsoft.com/office/powerpoint/2010/main" val="19537167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b="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48</a:t>
            </a:fld>
            <a:endParaRPr lang="en-US" altLang="zh-CN"/>
          </a:p>
        </p:txBody>
      </p:sp>
    </p:spTree>
    <p:extLst>
      <p:ext uri="{BB962C8B-B14F-4D97-AF65-F5344CB8AC3E}">
        <p14:creationId xmlns:p14="http://schemas.microsoft.com/office/powerpoint/2010/main" val="5485381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b="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49</a:t>
            </a:fld>
            <a:endParaRPr lang="en-US" altLang="zh-CN"/>
          </a:p>
        </p:txBody>
      </p:sp>
    </p:spTree>
    <p:extLst>
      <p:ext uri="{BB962C8B-B14F-4D97-AF65-F5344CB8AC3E}">
        <p14:creationId xmlns:p14="http://schemas.microsoft.com/office/powerpoint/2010/main" val="3865507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12.1 </a:t>
            </a:r>
            <a:r>
              <a:rPr lang="zh-CN" altLang="en-US" b="0" dirty="0" smtClean="0"/>
              <a:t>操作规程和职责</a:t>
            </a:r>
          </a:p>
          <a:p>
            <a:r>
              <a:rPr lang="zh-CN" altLang="en-US" b="0" dirty="0" smtClean="0"/>
              <a:t>目标：确保正确、安全的操作信息处理设施。</a:t>
            </a:r>
          </a:p>
          <a:p>
            <a:r>
              <a:rPr lang="en-US" altLang="zh-CN" b="0" dirty="0" smtClean="0"/>
              <a:t>12.1.1</a:t>
            </a:r>
            <a:r>
              <a:rPr lang="zh-CN" altLang="en-US" b="0" dirty="0" smtClean="0"/>
              <a:t>文件化的操作规程</a:t>
            </a:r>
          </a:p>
          <a:p>
            <a:r>
              <a:rPr lang="zh-CN" altLang="en-US" b="0" dirty="0" smtClean="0"/>
              <a:t>控制措施</a:t>
            </a:r>
          </a:p>
          <a:p>
            <a:r>
              <a:rPr lang="zh-CN" altLang="en-US" b="0" dirty="0" smtClean="0"/>
              <a:t>操作规程应形成文件、保持并对所需用户可用。</a:t>
            </a:r>
          </a:p>
          <a:p>
            <a:r>
              <a:rPr lang="en-US" altLang="zh-CN" b="0" dirty="0" smtClean="0"/>
              <a:t>12.1.2</a:t>
            </a:r>
            <a:r>
              <a:rPr lang="zh-CN" altLang="en-US" b="0" dirty="0" smtClean="0"/>
              <a:t>变更管理</a:t>
            </a:r>
          </a:p>
          <a:p>
            <a:r>
              <a:rPr lang="zh-CN" altLang="en-US" b="0" dirty="0" smtClean="0"/>
              <a:t>控制措施</a:t>
            </a:r>
          </a:p>
          <a:p>
            <a:r>
              <a:rPr lang="zh-CN" altLang="en-US" b="0" dirty="0" smtClean="0"/>
              <a:t>应控制对信息安全有影响的组织、业务流程、信息处理设施和系统变化。</a:t>
            </a:r>
          </a:p>
          <a:p>
            <a:r>
              <a:rPr lang="en-US" altLang="zh-CN" b="0" dirty="0" smtClean="0"/>
              <a:t>12.1.3</a:t>
            </a:r>
            <a:r>
              <a:rPr lang="zh-CN" altLang="en-US" b="0" dirty="0" smtClean="0"/>
              <a:t>容量管理</a:t>
            </a:r>
          </a:p>
          <a:p>
            <a:r>
              <a:rPr lang="zh-CN" altLang="en-US" b="0" dirty="0" smtClean="0"/>
              <a:t>控制措施</a:t>
            </a:r>
          </a:p>
          <a:p>
            <a:r>
              <a:rPr lang="zh-CN" altLang="en-US" b="0" dirty="0" smtClean="0"/>
              <a:t>应对资源的使用进行监控，调整和预测未来的容量需求，以确保所需的系统性能。</a:t>
            </a:r>
          </a:p>
          <a:p>
            <a:r>
              <a:rPr lang="en-US" altLang="zh-CN" b="0" dirty="0" smtClean="0"/>
              <a:t>12.1.4</a:t>
            </a:r>
            <a:r>
              <a:rPr lang="zh-CN" altLang="en-US" b="0" dirty="0" smtClean="0"/>
              <a:t>开发、测试和运行环境分离</a:t>
            </a:r>
          </a:p>
          <a:p>
            <a:r>
              <a:rPr lang="zh-CN" altLang="en-US" b="0" dirty="0" smtClean="0"/>
              <a:t>控制措施</a:t>
            </a:r>
          </a:p>
          <a:p>
            <a:r>
              <a:rPr lang="zh-CN" altLang="en-US" b="0" dirty="0" smtClean="0"/>
              <a:t>开发、测试和运行环境应分离，以减少未授权访问或改变运行系统的风险。</a:t>
            </a:r>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50</a:t>
            </a:fld>
            <a:endParaRPr lang="en-US" altLang="zh-CN"/>
          </a:p>
        </p:txBody>
      </p:sp>
    </p:spTree>
    <p:extLst>
      <p:ext uri="{BB962C8B-B14F-4D97-AF65-F5344CB8AC3E}">
        <p14:creationId xmlns:p14="http://schemas.microsoft.com/office/powerpoint/2010/main" val="39614410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12.2 </a:t>
            </a:r>
            <a:r>
              <a:rPr lang="zh-CN" altLang="en-US" b="0" dirty="0" smtClean="0"/>
              <a:t>恶意代码保护</a:t>
            </a:r>
          </a:p>
          <a:p>
            <a:r>
              <a:rPr lang="zh-CN" altLang="en-US" b="0" dirty="0" smtClean="0"/>
              <a:t>目标：保护信息和信息处理设施以防恶意代码。</a:t>
            </a:r>
          </a:p>
          <a:p>
            <a:r>
              <a:rPr lang="en-US" altLang="zh-CN" b="0" dirty="0" smtClean="0"/>
              <a:t>12.2.1</a:t>
            </a:r>
            <a:r>
              <a:rPr lang="zh-CN" altLang="en-US" b="0" dirty="0" smtClean="0"/>
              <a:t>恶意代码的控制</a:t>
            </a:r>
          </a:p>
          <a:p>
            <a:r>
              <a:rPr lang="zh-CN" altLang="en-US" b="0" dirty="0" smtClean="0"/>
              <a:t>控制措施</a:t>
            </a:r>
          </a:p>
          <a:p>
            <a:r>
              <a:rPr lang="zh-CN" altLang="en-US" b="0" dirty="0" smtClean="0"/>
              <a:t>应在结合适当用户意识的基础上实施恶意代码的检测，预防和恢复控制。</a:t>
            </a:r>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51</a:t>
            </a:fld>
            <a:endParaRPr lang="en-US" altLang="zh-CN"/>
          </a:p>
        </p:txBody>
      </p:sp>
    </p:spTree>
    <p:extLst>
      <p:ext uri="{BB962C8B-B14F-4D97-AF65-F5344CB8AC3E}">
        <p14:creationId xmlns:p14="http://schemas.microsoft.com/office/powerpoint/2010/main" val="4038850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12.3 </a:t>
            </a:r>
            <a:r>
              <a:rPr lang="zh-CN" altLang="en-US" b="0" dirty="0" smtClean="0"/>
              <a:t>备份</a:t>
            </a:r>
          </a:p>
          <a:p>
            <a:r>
              <a:rPr lang="zh-CN" altLang="en-US" b="0" dirty="0" smtClean="0"/>
              <a:t>目标：防止数据丢失</a:t>
            </a:r>
          </a:p>
          <a:p>
            <a:r>
              <a:rPr lang="en-US" altLang="zh-CN" b="0" dirty="0" smtClean="0"/>
              <a:t>12.3.1</a:t>
            </a:r>
            <a:r>
              <a:rPr lang="zh-CN" altLang="en-US" b="0" dirty="0" smtClean="0"/>
              <a:t>信息备份</a:t>
            </a:r>
          </a:p>
          <a:p>
            <a:r>
              <a:rPr lang="zh-CN" altLang="en-US" b="0" dirty="0" smtClean="0"/>
              <a:t>控制措施</a:t>
            </a:r>
          </a:p>
          <a:p>
            <a:r>
              <a:rPr lang="zh-CN" altLang="en-US" b="0" dirty="0" smtClean="0"/>
              <a:t>应按照已设的备份策略，定期备份和测试信息、软件和系统镜像的备份副本。</a:t>
            </a:r>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52</a:t>
            </a:fld>
            <a:endParaRPr lang="en-US" altLang="zh-CN"/>
          </a:p>
        </p:txBody>
      </p:sp>
    </p:spTree>
    <p:extLst>
      <p:ext uri="{BB962C8B-B14F-4D97-AF65-F5344CB8AC3E}">
        <p14:creationId xmlns:p14="http://schemas.microsoft.com/office/powerpoint/2010/main" val="10194776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12.4 </a:t>
            </a:r>
            <a:r>
              <a:rPr lang="zh-CN" altLang="en-US" b="0" dirty="0" smtClean="0"/>
              <a:t>日志记录和监视</a:t>
            </a:r>
          </a:p>
          <a:p>
            <a:r>
              <a:rPr lang="zh-CN" altLang="en-US" b="0" dirty="0" smtClean="0"/>
              <a:t>目的：记录事件并生成证据。</a:t>
            </a:r>
          </a:p>
          <a:p>
            <a:r>
              <a:rPr lang="en-US" altLang="zh-CN" b="0" dirty="0" smtClean="0"/>
              <a:t>12.4.1</a:t>
            </a:r>
            <a:r>
              <a:rPr lang="zh-CN" altLang="en-US" b="0" dirty="0" smtClean="0"/>
              <a:t>事件日志</a:t>
            </a:r>
          </a:p>
          <a:p>
            <a:r>
              <a:rPr lang="zh-CN" altLang="en-US" b="0" dirty="0" smtClean="0"/>
              <a:t>控制措施</a:t>
            </a:r>
          </a:p>
          <a:p>
            <a:r>
              <a:rPr lang="zh-CN" altLang="en-US" b="0" dirty="0" smtClean="0"/>
              <a:t>应产生、保持并定期评审记录记录用户活动、异常、错误和信息安全事态的事件日志。</a:t>
            </a:r>
          </a:p>
          <a:p>
            <a:r>
              <a:rPr lang="en-US" altLang="zh-CN" b="0" dirty="0" smtClean="0"/>
              <a:t>12.4.2</a:t>
            </a:r>
            <a:r>
              <a:rPr lang="zh-CN" altLang="en-US" b="0" dirty="0" smtClean="0"/>
              <a:t>日志信息的保护</a:t>
            </a:r>
          </a:p>
          <a:p>
            <a:r>
              <a:rPr lang="zh-CN" altLang="en-US" b="0" dirty="0" smtClean="0"/>
              <a:t>控制措施</a:t>
            </a:r>
          </a:p>
          <a:p>
            <a:r>
              <a:rPr lang="zh-CN" altLang="en-US" b="0" dirty="0" smtClean="0"/>
              <a:t>记录日志的设施和日志信息应加以保护，以防止篡改和未授权的访问。</a:t>
            </a:r>
          </a:p>
          <a:p>
            <a:r>
              <a:rPr lang="en-US" altLang="zh-CN" b="0" dirty="0" smtClean="0"/>
              <a:t>12.4.3</a:t>
            </a:r>
            <a:r>
              <a:rPr lang="zh-CN" altLang="en-US" b="0" dirty="0" smtClean="0"/>
              <a:t>管理员和操作员日志</a:t>
            </a:r>
          </a:p>
          <a:p>
            <a:r>
              <a:rPr lang="zh-CN" altLang="en-US" b="0" dirty="0" smtClean="0"/>
              <a:t>控制措施</a:t>
            </a:r>
          </a:p>
          <a:p>
            <a:r>
              <a:rPr lang="zh-CN" altLang="en-US" b="0" dirty="0" smtClean="0"/>
              <a:t>应记录系统管理员和系统操作员活动并定期审查。</a:t>
            </a:r>
          </a:p>
          <a:p>
            <a:r>
              <a:rPr lang="en-US" altLang="zh-CN" b="0" dirty="0" smtClean="0"/>
              <a:t>12.4.4</a:t>
            </a:r>
            <a:r>
              <a:rPr lang="zh-CN" altLang="en-US" b="0" dirty="0" smtClean="0"/>
              <a:t>时钟同步</a:t>
            </a:r>
          </a:p>
          <a:p>
            <a:r>
              <a:rPr lang="zh-CN" altLang="en-US" b="0" dirty="0" smtClean="0"/>
              <a:t>控制措施</a:t>
            </a:r>
          </a:p>
          <a:p>
            <a:r>
              <a:rPr lang="zh-CN" altLang="en-US" b="0" dirty="0" smtClean="0"/>
              <a:t>一个组织或安全域内的所有相关信息处理设施的时钟应与单一的参考源进行同步。</a:t>
            </a:r>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53</a:t>
            </a:fld>
            <a:endParaRPr lang="en-US" altLang="zh-CN"/>
          </a:p>
        </p:txBody>
      </p:sp>
    </p:spTree>
    <p:extLst>
      <p:ext uri="{BB962C8B-B14F-4D97-AF65-F5344CB8AC3E}">
        <p14:creationId xmlns:p14="http://schemas.microsoft.com/office/powerpoint/2010/main" val="38690536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12.5 </a:t>
            </a:r>
            <a:r>
              <a:rPr lang="zh-CN" altLang="en-US" b="0" dirty="0" smtClean="0"/>
              <a:t>操作软件控制</a:t>
            </a:r>
          </a:p>
          <a:p>
            <a:r>
              <a:rPr lang="zh-CN" altLang="en-US" b="0" dirty="0" smtClean="0"/>
              <a:t>目标：确保操作系统的完整性。</a:t>
            </a:r>
          </a:p>
          <a:p>
            <a:r>
              <a:rPr lang="en-US" altLang="zh-CN" b="0" dirty="0" smtClean="0"/>
              <a:t>12.5.1</a:t>
            </a:r>
            <a:r>
              <a:rPr lang="zh-CN" altLang="en-US" b="0" dirty="0" smtClean="0"/>
              <a:t>操作系统软件的安装</a:t>
            </a:r>
          </a:p>
          <a:p>
            <a:r>
              <a:rPr lang="zh-CN" altLang="en-US" b="0" dirty="0" smtClean="0"/>
              <a:t>控制措施</a:t>
            </a:r>
          </a:p>
          <a:p>
            <a:r>
              <a:rPr lang="zh-CN" altLang="en-US" b="0" dirty="0" smtClean="0"/>
              <a:t>应实施操作系统软件安装控制规程。</a:t>
            </a:r>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54</a:t>
            </a:fld>
            <a:endParaRPr lang="en-US" altLang="zh-CN"/>
          </a:p>
        </p:txBody>
      </p:sp>
    </p:spTree>
    <p:extLst>
      <p:ext uri="{BB962C8B-B14F-4D97-AF65-F5344CB8AC3E}">
        <p14:creationId xmlns:p14="http://schemas.microsoft.com/office/powerpoint/2010/main" val="18762837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12.6 </a:t>
            </a:r>
            <a:r>
              <a:rPr lang="zh-CN" altLang="en-US" b="0" dirty="0" smtClean="0"/>
              <a:t>技术漏洞管理</a:t>
            </a:r>
          </a:p>
          <a:p>
            <a:r>
              <a:rPr lang="zh-CN" altLang="en-US" b="0" dirty="0" smtClean="0"/>
              <a:t>目标：防止对技术漏洞的利用。</a:t>
            </a:r>
          </a:p>
          <a:p>
            <a:r>
              <a:rPr lang="en-US" altLang="zh-CN" b="0" dirty="0" smtClean="0"/>
              <a:t>12.6.1</a:t>
            </a:r>
            <a:r>
              <a:rPr lang="zh-CN" altLang="en-US" b="0" dirty="0" smtClean="0"/>
              <a:t>技术脆弱性管理</a:t>
            </a:r>
          </a:p>
          <a:p>
            <a:r>
              <a:rPr lang="zh-CN" altLang="en-US" b="0" dirty="0" smtClean="0"/>
              <a:t>控制措施</a:t>
            </a:r>
          </a:p>
          <a:p>
            <a:r>
              <a:rPr lang="zh-CN" altLang="en-US" b="0" dirty="0" smtClean="0"/>
              <a:t>应及时获取正在使用的信息系统的技术脆弱性信息，组织评估这些漏洞并采取适当的措施来解决相关的风险。</a:t>
            </a:r>
          </a:p>
          <a:p>
            <a:r>
              <a:rPr lang="en-US" altLang="zh-CN" b="0" dirty="0" smtClean="0"/>
              <a:t>12.6.2</a:t>
            </a:r>
            <a:r>
              <a:rPr lang="zh-CN" altLang="en-US" b="0" dirty="0" smtClean="0"/>
              <a:t>软件安装限制</a:t>
            </a:r>
          </a:p>
          <a:p>
            <a:r>
              <a:rPr lang="zh-CN" altLang="en-US" b="0" dirty="0" smtClean="0"/>
              <a:t>控制措施</a:t>
            </a:r>
          </a:p>
          <a:p>
            <a:r>
              <a:rPr lang="zh-CN" altLang="en-US" b="0" dirty="0" smtClean="0"/>
              <a:t>应建立并实施管理用户安装软件的规则。</a:t>
            </a:r>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55</a:t>
            </a:fld>
            <a:endParaRPr lang="en-US" altLang="zh-CN"/>
          </a:p>
        </p:txBody>
      </p:sp>
    </p:spTree>
    <p:extLst>
      <p:ext uri="{BB962C8B-B14F-4D97-AF65-F5344CB8AC3E}">
        <p14:creationId xmlns:p14="http://schemas.microsoft.com/office/powerpoint/2010/main" val="24124801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12.7 </a:t>
            </a:r>
            <a:r>
              <a:rPr lang="zh-CN" altLang="en-US" b="0" dirty="0" smtClean="0"/>
              <a:t>信息系统审计的考虑</a:t>
            </a:r>
          </a:p>
          <a:p>
            <a:r>
              <a:rPr lang="zh-CN" altLang="en-US" b="0" dirty="0" smtClean="0"/>
              <a:t>目标：极小化审计行为对业务系统带来的影响。</a:t>
            </a:r>
          </a:p>
          <a:p>
            <a:r>
              <a:rPr lang="en-US" altLang="zh-CN" b="0" dirty="0" smtClean="0"/>
              <a:t>12.7.1</a:t>
            </a:r>
            <a:r>
              <a:rPr lang="zh-CN" altLang="en-US" b="0" dirty="0" smtClean="0"/>
              <a:t>信息系统审计控制</a:t>
            </a:r>
          </a:p>
          <a:p>
            <a:r>
              <a:rPr lang="zh-CN" altLang="en-US" b="0" dirty="0" smtClean="0"/>
              <a:t>控制措施</a:t>
            </a:r>
          </a:p>
          <a:p>
            <a:r>
              <a:rPr lang="zh-CN" altLang="en-US" b="0" dirty="0" smtClean="0"/>
              <a:t>应精心计划涉及业务系统验证的审计要求和活动以极小化对业务流程的干扰。</a:t>
            </a:r>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56</a:t>
            </a:fld>
            <a:endParaRPr lang="en-US" altLang="zh-CN"/>
          </a:p>
        </p:txBody>
      </p:sp>
    </p:spTree>
    <p:extLst>
      <p:ext uri="{BB962C8B-B14F-4D97-AF65-F5344CB8AC3E}">
        <p14:creationId xmlns:p14="http://schemas.microsoft.com/office/powerpoint/2010/main" val="3145466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kern="1200" dirty="0" smtClean="0">
                <a:solidFill>
                  <a:schemeClr val="tx1"/>
                </a:solidFill>
                <a:effectLst/>
                <a:latin typeface="Arial" charset="0"/>
                <a:ea typeface="+mn-ea"/>
                <a:cs typeface="+mn-cs"/>
              </a:rPr>
              <a:t>信息安全方针应针对以下各方的要求：</a:t>
            </a:r>
          </a:p>
          <a:p>
            <a:r>
              <a:rPr lang="en-US" altLang="zh-CN" sz="1200" kern="1200" dirty="0" smtClean="0">
                <a:solidFill>
                  <a:schemeClr val="tx1"/>
                </a:solidFill>
                <a:effectLst/>
                <a:latin typeface="Arial" charset="0"/>
                <a:ea typeface="+mn-ea"/>
                <a:cs typeface="+mn-cs"/>
              </a:rPr>
              <a:t>a) </a:t>
            </a:r>
            <a:r>
              <a:rPr lang="zh-CN" altLang="en-US" sz="1200" kern="1200" dirty="0" smtClean="0">
                <a:solidFill>
                  <a:schemeClr val="tx1"/>
                </a:solidFill>
                <a:effectLst/>
                <a:latin typeface="Arial" charset="0"/>
                <a:ea typeface="+mn-ea"/>
                <a:cs typeface="+mn-cs"/>
              </a:rPr>
              <a:t>业务策略；</a:t>
            </a:r>
          </a:p>
          <a:p>
            <a:r>
              <a:rPr lang="en-US" altLang="zh-CN" sz="1200" kern="1200" dirty="0" smtClean="0">
                <a:solidFill>
                  <a:schemeClr val="tx1"/>
                </a:solidFill>
                <a:effectLst/>
                <a:latin typeface="Arial" charset="0"/>
                <a:ea typeface="+mn-ea"/>
                <a:cs typeface="+mn-cs"/>
              </a:rPr>
              <a:t>b) </a:t>
            </a:r>
            <a:r>
              <a:rPr lang="zh-CN" altLang="en-US" sz="1200" kern="1200" dirty="0" smtClean="0">
                <a:solidFill>
                  <a:schemeClr val="tx1"/>
                </a:solidFill>
                <a:effectLst/>
                <a:latin typeface="Arial" charset="0"/>
                <a:ea typeface="+mn-ea"/>
                <a:cs typeface="+mn-cs"/>
              </a:rPr>
              <a:t>法律、法规和合同；</a:t>
            </a:r>
          </a:p>
          <a:p>
            <a:r>
              <a:rPr lang="en-US" altLang="zh-CN" sz="1200" kern="1200" dirty="0" smtClean="0">
                <a:solidFill>
                  <a:schemeClr val="tx1"/>
                </a:solidFill>
                <a:effectLst/>
                <a:latin typeface="Arial" charset="0"/>
                <a:ea typeface="+mn-ea"/>
                <a:cs typeface="+mn-cs"/>
              </a:rPr>
              <a:t>c) </a:t>
            </a:r>
            <a:r>
              <a:rPr lang="zh-CN" altLang="en-US" sz="1200" kern="1200" dirty="0" smtClean="0">
                <a:solidFill>
                  <a:schemeClr val="tx1"/>
                </a:solidFill>
                <a:effectLst/>
                <a:latin typeface="Arial" charset="0"/>
                <a:ea typeface="+mn-ea"/>
                <a:cs typeface="+mn-cs"/>
              </a:rPr>
              <a:t>当前和预测的信息安全威胁环境。</a:t>
            </a:r>
          </a:p>
          <a:p>
            <a:r>
              <a:rPr lang="zh-CN" altLang="en-US" sz="1200" kern="1200" dirty="0" smtClean="0">
                <a:solidFill>
                  <a:schemeClr val="tx1"/>
                </a:solidFill>
                <a:effectLst/>
                <a:latin typeface="Arial" charset="0"/>
                <a:ea typeface="+mn-ea"/>
                <a:cs typeface="+mn-cs"/>
              </a:rPr>
              <a:t>方针宜包括以下声明：</a:t>
            </a:r>
          </a:p>
          <a:p>
            <a:r>
              <a:rPr lang="en-US" altLang="zh-CN" sz="1200" kern="1200" dirty="0" smtClean="0">
                <a:solidFill>
                  <a:schemeClr val="tx1"/>
                </a:solidFill>
                <a:effectLst/>
                <a:latin typeface="Arial" charset="0"/>
                <a:ea typeface="+mn-ea"/>
                <a:cs typeface="+mn-cs"/>
              </a:rPr>
              <a:t>a) </a:t>
            </a:r>
            <a:r>
              <a:rPr lang="zh-CN" altLang="en-US" sz="1200" kern="1200" dirty="0" smtClean="0">
                <a:solidFill>
                  <a:schemeClr val="tx1"/>
                </a:solidFill>
                <a:effectLst/>
                <a:latin typeface="Arial" charset="0"/>
                <a:ea typeface="+mn-ea"/>
                <a:cs typeface="+mn-cs"/>
              </a:rPr>
              <a:t>信息安全，目标和原则的定义，以指导所有信息安全有关的活动；</a:t>
            </a:r>
          </a:p>
          <a:p>
            <a:r>
              <a:rPr lang="en-US" altLang="zh-CN" sz="1200" kern="1200" dirty="0" smtClean="0">
                <a:solidFill>
                  <a:schemeClr val="tx1"/>
                </a:solidFill>
                <a:effectLst/>
                <a:latin typeface="Arial" charset="0"/>
                <a:ea typeface="+mn-ea"/>
                <a:cs typeface="+mn-cs"/>
              </a:rPr>
              <a:t>b) </a:t>
            </a:r>
            <a:r>
              <a:rPr lang="zh-CN" altLang="en-US" sz="1200" kern="1200" dirty="0" smtClean="0">
                <a:solidFill>
                  <a:schemeClr val="tx1"/>
                </a:solidFill>
                <a:effectLst/>
                <a:latin typeface="Arial" charset="0"/>
                <a:ea typeface="+mn-ea"/>
                <a:cs typeface="+mn-cs"/>
              </a:rPr>
              <a:t>用以定义角色的信息安全管理一般和特定职责的分配；</a:t>
            </a:r>
          </a:p>
          <a:p>
            <a:r>
              <a:rPr lang="en-US" altLang="zh-CN" sz="1200" kern="1200" dirty="0" smtClean="0">
                <a:solidFill>
                  <a:schemeClr val="tx1"/>
                </a:solidFill>
                <a:effectLst/>
                <a:latin typeface="Arial" charset="0"/>
                <a:ea typeface="+mn-ea"/>
                <a:cs typeface="+mn-cs"/>
              </a:rPr>
              <a:t>c) </a:t>
            </a:r>
            <a:r>
              <a:rPr lang="zh-CN" altLang="en-US" sz="1200" kern="1200" dirty="0" smtClean="0">
                <a:solidFill>
                  <a:schemeClr val="tx1"/>
                </a:solidFill>
                <a:effectLst/>
                <a:latin typeface="Arial" charset="0"/>
                <a:ea typeface="+mn-ea"/>
                <a:cs typeface="+mn-cs"/>
              </a:rPr>
              <a:t>处理偏差和意外的流程。</a:t>
            </a:r>
          </a:p>
          <a:p>
            <a:r>
              <a:rPr lang="zh-CN" altLang="en-US" sz="1200" kern="1200" dirty="0" smtClean="0">
                <a:solidFill>
                  <a:schemeClr val="tx1"/>
                </a:solidFill>
                <a:effectLst/>
                <a:latin typeface="Arial" charset="0"/>
                <a:ea typeface="+mn-ea"/>
                <a:cs typeface="+mn-cs"/>
              </a:rPr>
              <a:t>在稍低的层面，信息安全方针应由特定主题的方针支持。这些特定的主题强制实施信息安全控制措施，通常解决组织内某些目标群体的需求或覆盖某些主题。</a:t>
            </a:r>
          </a:p>
          <a:p>
            <a:r>
              <a:rPr lang="zh-CN" altLang="en-US" sz="1200" kern="1200" dirty="0" smtClean="0">
                <a:solidFill>
                  <a:schemeClr val="tx1"/>
                </a:solidFill>
                <a:effectLst/>
                <a:latin typeface="Arial" charset="0"/>
                <a:ea typeface="+mn-ea"/>
                <a:cs typeface="+mn-cs"/>
              </a:rPr>
              <a:t>宜以预期读者适合的、可访问的和可理解的形式将本信息安全方针传达雇员和相关外部人员。</a:t>
            </a:r>
            <a:r>
              <a:rPr lang="en-US" altLang="zh-CN" sz="1200" kern="1200" dirty="0" smtClean="0">
                <a:solidFill>
                  <a:schemeClr val="tx1"/>
                </a:solidFill>
                <a:effectLst/>
                <a:latin typeface="Arial" charset="0"/>
                <a:ea typeface="+mn-ea"/>
                <a:cs typeface="+mn-cs"/>
              </a:rPr>
              <a:t>s</a:t>
            </a:r>
            <a:endParaRPr lang="zh-CN" altLang="zh-CN" sz="1200" kern="1200" dirty="0">
              <a:solidFill>
                <a:schemeClr val="tx1"/>
              </a:solidFill>
              <a:effectLst/>
              <a:latin typeface="Arial" charset="0"/>
              <a:ea typeface="+mn-ea"/>
              <a:cs typeface="+mn-cs"/>
            </a:endParaRPr>
          </a:p>
        </p:txBody>
      </p:sp>
      <p:sp>
        <p:nvSpPr>
          <p:cNvPr id="4" name="灯片编号占位符 3"/>
          <p:cNvSpPr>
            <a:spLocks noGrp="1"/>
          </p:cNvSpPr>
          <p:nvPr>
            <p:ph type="sldNum" sz="quarter" idx="10"/>
          </p:nvPr>
        </p:nvSpPr>
        <p:spPr/>
        <p:txBody>
          <a:bodyPr/>
          <a:lstStyle/>
          <a:p>
            <a:pPr>
              <a:defRPr/>
            </a:pPr>
            <a:fld id="{02CAB030-B8C1-4181-89CB-E3183E6CB357}" type="slidenum">
              <a:rPr lang="zh-CN" altLang="en-US" smtClean="0"/>
              <a:pPr>
                <a:defRPr/>
              </a:pPr>
              <a:t>20</a:t>
            </a:fld>
            <a:endParaRPr lang="en-US" altLang="zh-CN"/>
          </a:p>
        </p:txBody>
      </p:sp>
    </p:spTree>
    <p:extLst>
      <p:ext uri="{BB962C8B-B14F-4D97-AF65-F5344CB8AC3E}">
        <p14:creationId xmlns:p14="http://schemas.microsoft.com/office/powerpoint/2010/main" val="35939631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13 </a:t>
            </a:r>
            <a:r>
              <a:rPr lang="zh-CN" altLang="en-US" b="0" dirty="0" smtClean="0"/>
              <a:t>通信管理</a:t>
            </a:r>
          </a:p>
          <a:p>
            <a:r>
              <a:rPr lang="en-US" altLang="zh-CN" b="0" dirty="0" smtClean="0"/>
              <a:t>13.1 </a:t>
            </a:r>
            <a:r>
              <a:rPr lang="zh-CN" altLang="en-US" b="0" dirty="0" smtClean="0"/>
              <a:t>网络安全管理</a:t>
            </a:r>
          </a:p>
          <a:p>
            <a:r>
              <a:rPr lang="zh-CN" altLang="en-US" b="0" dirty="0" smtClean="0"/>
              <a:t>目标：确保网络中信息的安全性并保护支持性的基础设施。</a:t>
            </a:r>
          </a:p>
          <a:p>
            <a:r>
              <a:rPr lang="en-US" altLang="zh-CN" b="0" dirty="0" smtClean="0"/>
              <a:t>13.1.1</a:t>
            </a:r>
            <a:r>
              <a:rPr lang="zh-CN" altLang="en-US" b="0" dirty="0" smtClean="0"/>
              <a:t>网络控制</a:t>
            </a:r>
          </a:p>
          <a:p>
            <a:r>
              <a:rPr lang="zh-CN" altLang="en-US" b="0" dirty="0" smtClean="0"/>
              <a:t>控制措施</a:t>
            </a:r>
          </a:p>
          <a:p>
            <a:r>
              <a:rPr lang="zh-CN" altLang="en-US" b="0" dirty="0" smtClean="0"/>
              <a:t>应管理和控制网络以保护系统和应用中的信息。</a:t>
            </a:r>
          </a:p>
          <a:p>
            <a:r>
              <a:rPr lang="en-US" altLang="zh-CN" b="0" dirty="0" smtClean="0"/>
              <a:t>13.1.2</a:t>
            </a:r>
            <a:r>
              <a:rPr lang="zh-CN" altLang="en-US" b="0" dirty="0" smtClean="0"/>
              <a:t>网络服务安全</a:t>
            </a:r>
          </a:p>
          <a:p>
            <a:r>
              <a:rPr lang="zh-CN" altLang="en-US" b="0" dirty="0" smtClean="0"/>
              <a:t>控制措施</a:t>
            </a:r>
          </a:p>
          <a:p>
            <a:r>
              <a:rPr lang="zh-CN" altLang="en-US" b="0" dirty="0" smtClean="0"/>
              <a:t>安全特性、服务级别以及所有网络服务的管理要求应予以确定并包括在所有网络服务协议中，无论这些服务是由内部提供的还是外包的。</a:t>
            </a:r>
          </a:p>
          <a:p>
            <a:r>
              <a:rPr lang="en-US" altLang="zh-CN" b="0" dirty="0" smtClean="0"/>
              <a:t>13.1.3</a:t>
            </a:r>
            <a:r>
              <a:rPr lang="zh-CN" altLang="en-US" b="0" dirty="0" smtClean="0"/>
              <a:t>网络隔离（</a:t>
            </a:r>
            <a:r>
              <a:rPr lang="en-US" altLang="zh-CN" b="0" dirty="0" smtClean="0"/>
              <a:t>2013</a:t>
            </a:r>
            <a:r>
              <a:rPr lang="zh-CN" altLang="en-US" b="0" dirty="0" smtClean="0"/>
              <a:t>版本相比之前，这个从访问控制移过来）</a:t>
            </a:r>
          </a:p>
          <a:p>
            <a:r>
              <a:rPr lang="zh-CN" altLang="en-US" b="0" dirty="0" smtClean="0"/>
              <a:t>控制措施</a:t>
            </a:r>
          </a:p>
          <a:p>
            <a:r>
              <a:rPr lang="zh-CN" altLang="en-US" b="0" dirty="0" smtClean="0"/>
              <a:t>应从网络中隔离信息服务，用户和信息系统组。</a:t>
            </a:r>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57</a:t>
            </a:fld>
            <a:endParaRPr lang="en-US" altLang="zh-CN"/>
          </a:p>
        </p:txBody>
      </p:sp>
    </p:spTree>
    <p:extLst>
      <p:ext uri="{BB962C8B-B14F-4D97-AF65-F5344CB8AC3E}">
        <p14:creationId xmlns:p14="http://schemas.microsoft.com/office/powerpoint/2010/main" val="35446658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13.2 </a:t>
            </a:r>
            <a:r>
              <a:rPr lang="zh-CN" altLang="en-US" b="0" dirty="0" smtClean="0"/>
              <a:t>信息交换</a:t>
            </a:r>
          </a:p>
          <a:p>
            <a:r>
              <a:rPr lang="zh-CN" altLang="en-US" b="0" dirty="0" smtClean="0"/>
              <a:t>目标：保持组织内以及与组织外信息交换的安全。</a:t>
            </a:r>
          </a:p>
          <a:p>
            <a:r>
              <a:rPr lang="en-US" altLang="zh-CN" b="0" dirty="0" smtClean="0"/>
              <a:t>13.2.1</a:t>
            </a:r>
            <a:r>
              <a:rPr lang="zh-CN" altLang="en-US" b="0" dirty="0" smtClean="0"/>
              <a:t>信息交换策略和规程</a:t>
            </a:r>
          </a:p>
          <a:p>
            <a:r>
              <a:rPr lang="zh-CN" altLang="en-US" b="0" dirty="0" smtClean="0"/>
              <a:t>控制措施</a:t>
            </a:r>
          </a:p>
          <a:p>
            <a:r>
              <a:rPr lang="zh-CN" altLang="en-US" b="0" dirty="0" smtClean="0"/>
              <a:t>应有正式的交换策略、规程和控制措施，以保护通过使用各种类型通信设施的信息交换。</a:t>
            </a:r>
          </a:p>
          <a:p>
            <a:r>
              <a:rPr lang="en-US" altLang="zh-CN" b="0" dirty="0" smtClean="0"/>
              <a:t>13.2.2</a:t>
            </a:r>
            <a:r>
              <a:rPr lang="zh-CN" altLang="en-US" b="0" dirty="0" smtClean="0"/>
              <a:t>信息交换协议</a:t>
            </a:r>
          </a:p>
          <a:p>
            <a:r>
              <a:rPr lang="zh-CN" altLang="en-US" b="0" dirty="0" smtClean="0"/>
              <a:t>控制措施</a:t>
            </a:r>
          </a:p>
          <a:p>
            <a:r>
              <a:rPr lang="zh-CN" altLang="en-US" b="0" dirty="0" smtClean="0"/>
              <a:t>应建立组织与外部方交换信息和软件的协议。</a:t>
            </a:r>
          </a:p>
          <a:p>
            <a:r>
              <a:rPr lang="en-US" altLang="zh-CN" b="0" dirty="0" smtClean="0"/>
              <a:t>13.2.3</a:t>
            </a:r>
            <a:r>
              <a:rPr lang="zh-CN" altLang="en-US" b="0" dirty="0" smtClean="0"/>
              <a:t>电子消息</a:t>
            </a:r>
          </a:p>
          <a:p>
            <a:r>
              <a:rPr lang="zh-CN" altLang="en-US" b="0" dirty="0" smtClean="0"/>
              <a:t>控制措施</a:t>
            </a:r>
          </a:p>
          <a:p>
            <a:r>
              <a:rPr lang="zh-CN" altLang="en-US" b="0" dirty="0" smtClean="0"/>
              <a:t>应当保护包含在电子消息发送中的信息。</a:t>
            </a:r>
          </a:p>
          <a:p>
            <a:r>
              <a:rPr lang="en-US" altLang="zh-CN" b="0" dirty="0" smtClean="0"/>
              <a:t>13.2.4</a:t>
            </a:r>
            <a:r>
              <a:rPr lang="zh-CN" altLang="en-US" b="0" dirty="0" smtClean="0"/>
              <a:t>保密或不披露协议</a:t>
            </a:r>
          </a:p>
          <a:p>
            <a:r>
              <a:rPr lang="zh-CN" altLang="en-US" b="0" dirty="0" smtClean="0"/>
              <a:t>控制措施</a:t>
            </a:r>
          </a:p>
          <a:p>
            <a:r>
              <a:rPr lang="zh-CN" altLang="en-US" b="0" dirty="0" smtClean="0"/>
              <a:t>应确定反映组织信息保护要求的保密或不披露协议，定期审查并形成文档。</a:t>
            </a:r>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58</a:t>
            </a:fld>
            <a:endParaRPr lang="en-US" altLang="zh-CN"/>
          </a:p>
        </p:txBody>
      </p:sp>
    </p:spTree>
    <p:extLst>
      <p:ext uri="{BB962C8B-B14F-4D97-AF65-F5344CB8AC3E}">
        <p14:creationId xmlns:p14="http://schemas.microsoft.com/office/powerpoint/2010/main" val="31631902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14.1</a:t>
            </a:r>
            <a:r>
              <a:rPr lang="zh-CN" altLang="en-US" dirty="0" smtClean="0"/>
              <a:t>信息系统的安全要求</a:t>
            </a:r>
          </a:p>
          <a:p>
            <a:r>
              <a:rPr lang="zh-CN" altLang="en-US" dirty="0" smtClean="0"/>
              <a:t>目标：确保信息安全是信息系统生命周期中的一个有机组成部分。这同样包含了在公共网络上提供服务的信息系统的要求。</a:t>
            </a:r>
          </a:p>
          <a:p>
            <a:r>
              <a:rPr lang="en-US" altLang="zh-CN" dirty="0" smtClean="0"/>
              <a:t>14.1.1</a:t>
            </a:r>
            <a:r>
              <a:rPr lang="zh-CN" altLang="en-US" dirty="0" smtClean="0"/>
              <a:t>安全要求分析和说明</a:t>
            </a:r>
          </a:p>
          <a:p>
            <a:r>
              <a:rPr lang="zh-CN" altLang="en-US" dirty="0" smtClean="0"/>
              <a:t>控制措施</a:t>
            </a:r>
          </a:p>
          <a:p>
            <a:r>
              <a:rPr lang="zh-CN" altLang="en-US" dirty="0" smtClean="0"/>
              <a:t>在新的信息系统或增强已有信息系统的业务要求陈述中，应规定对安全控制措施的要求。</a:t>
            </a:r>
          </a:p>
          <a:p>
            <a:r>
              <a:rPr lang="en-US" altLang="zh-CN" dirty="0" smtClean="0"/>
              <a:t>14.1.2</a:t>
            </a:r>
            <a:r>
              <a:rPr lang="zh-CN" altLang="en-US" dirty="0" smtClean="0"/>
              <a:t>公共网络上的安全应用服务</a:t>
            </a:r>
          </a:p>
          <a:p>
            <a:r>
              <a:rPr lang="zh-CN" altLang="en-US" dirty="0" smtClean="0"/>
              <a:t>控制措施</a:t>
            </a:r>
          </a:p>
          <a:p>
            <a:r>
              <a:rPr lang="zh-CN" altLang="en-US" dirty="0" smtClean="0"/>
              <a:t>应保护在公共网络上的应用服务以防止欺诈行为、合同纠纷以及未经授权的披露和修改。</a:t>
            </a:r>
          </a:p>
          <a:p>
            <a:r>
              <a:rPr lang="en-US" altLang="zh-CN" dirty="0" smtClean="0"/>
              <a:t>14.1.3</a:t>
            </a:r>
            <a:r>
              <a:rPr lang="zh-CN" altLang="en-US" dirty="0" smtClean="0"/>
              <a:t>应用服务交换的保护</a:t>
            </a:r>
          </a:p>
          <a:p>
            <a:r>
              <a:rPr lang="zh-CN" altLang="en-US" dirty="0" smtClean="0"/>
              <a:t>控制措施</a:t>
            </a:r>
          </a:p>
          <a:p>
            <a:r>
              <a:rPr lang="zh-CN" altLang="en-US" dirty="0" smtClean="0"/>
              <a:t>应保护涉及到应用服务交换的信息以防不完整的传输、路由错误、未经授权的改变、擅自披露、未经授权的复制或重播。</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59</a:t>
            </a:fld>
            <a:endParaRPr lang="en-US" altLang="zh-CN"/>
          </a:p>
        </p:txBody>
      </p:sp>
    </p:spTree>
    <p:extLst>
      <p:ext uri="{BB962C8B-B14F-4D97-AF65-F5344CB8AC3E}">
        <p14:creationId xmlns:p14="http://schemas.microsoft.com/office/powerpoint/2010/main" val="28477169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14.2 </a:t>
            </a:r>
            <a:r>
              <a:rPr lang="zh-CN" altLang="en-US" dirty="0" smtClean="0"/>
              <a:t>开发和支持过程中的安全性</a:t>
            </a:r>
          </a:p>
          <a:p>
            <a:r>
              <a:rPr lang="zh-CN" altLang="en-US" dirty="0" smtClean="0"/>
              <a:t>目标：确保信息系统开发的生命周期中设计和实施的信息安全。</a:t>
            </a:r>
          </a:p>
          <a:p>
            <a:r>
              <a:rPr lang="en-US" altLang="zh-CN" dirty="0" smtClean="0"/>
              <a:t>14.2.1</a:t>
            </a:r>
            <a:r>
              <a:rPr lang="zh-CN" altLang="en-US" dirty="0" smtClean="0"/>
              <a:t>安全开发策略</a:t>
            </a:r>
          </a:p>
          <a:p>
            <a:r>
              <a:rPr lang="zh-CN" altLang="en-US" dirty="0" smtClean="0"/>
              <a:t>控制措施</a:t>
            </a:r>
          </a:p>
          <a:p>
            <a:r>
              <a:rPr lang="zh-CN" altLang="en-US" dirty="0" smtClean="0"/>
              <a:t>应建立和实施组织内的软件和系统的开发规则。</a:t>
            </a:r>
          </a:p>
          <a:p>
            <a:r>
              <a:rPr lang="en-US" altLang="zh-CN" dirty="0" smtClean="0"/>
              <a:t>14.2.2</a:t>
            </a:r>
            <a:r>
              <a:rPr lang="zh-CN" altLang="en-US" dirty="0" smtClean="0"/>
              <a:t>系统变更控制规程</a:t>
            </a:r>
          </a:p>
          <a:p>
            <a:r>
              <a:rPr lang="zh-CN" altLang="en-US" dirty="0" smtClean="0"/>
              <a:t>控制措施</a:t>
            </a:r>
          </a:p>
          <a:p>
            <a:r>
              <a:rPr lang="zh-CN" altLang="en-US" dirty="0" smtClean="0"/>
              <a:t>应使用正式的变更控制规程控制系统开发周期内的变更。</a:t>
            </a:r>
          </a:p>
          <a:p>
            <a:r>
              <a:rPr lang="en-US" altLang="zh-CN" dirty="0" smtClean="0"/>
              <a:t>14.2.3</a:t>
            </a:r>
            <a:r>
              <a:rPr lang="zh-CN" altLang="en-US" dirty="0" smtClean="0"/>
              <a:t>操作系统变更后应用的技术评审</a:t>
            </a:r>
          </a:p>
          <a:p>
            <a:r>
              <a:rPr lang="zh-CN" altLang="en-US" dirty="0" smtClean="0"/>
              <a:t>控制措施</a:t>
            </a:r>
          </a:p>
          <a:p>
            <a:r>
              <a:rPr lang="zh-CN" altLang="en-US" dirty="0" smtClean="0"/>
              <a:t>当操作系统发生变更时，应对业务的关键应用进行评审和测试，以确保对组织的运行和安全没有负面影响。</a:t>
            </a:r>
          </a:p>
          <a:p>
            <a:r>
              <a:rPr lang="en-US" altLang="zh-CN" dirty="0" smtClean="0"/>
              <a:t>14.2.4</a:t>
            </a:r>
            <a:r>
              <a:rPr lang="zh-CN" altLang="en-US" dirty="0" smtClean="0"/>
              <a:t>软件包变更的限制</a:t>
            </a:r>
          </a:p>
          <a:p>
            <a:r>
              <a:rPr lang="zh-CN" altLang="en-US" dirty="0" smtClean="0"/>
              <a:t>控制措施</a:t>
            </a:r>
          </a:p>
          <a:p>
            <a:r>
              <a:rPr lang="zh-CN" altLang="en-US" dirty="0" smtClean="0"/>
              <a:t>除必要的变更外，应对软件包的修改进行劝阻，且对所有的变更加以严格控制。</a:t>
            </a:r>
          </a:p>
          <a:p>
            <a:r>
              <a:rPr lang="en-US" altLang="zh-CN" dirty="0" smtClean="0"/>
              <a:t>14.2.5</a:t>
            </a:r>
            <a:r>
              <a:rPr lang="zh-CN" altLang="en-US" dirty="0" smtClean="0"/>
              <a:t>安全系统工程原理</a:t>
            </a:r>
          </a:p>
          <a:p>
            <a:r>
              <a:rPr lang="zh-CN" altLang="en-US" dirty="0" smtClean="0"/>
              <a:t>控制措施</a:t>
            </a:r>
          </a:p>
          <a:p>
            <a:r>
              <a:rPr lang="zh-CN" altLang="en-US" dirty="0" smtClean="0"/>
              <a:t>应在任何信息系统的实施过程中建立安全系统工程原理，建立文档并维护。</a:t>
            </a:r>
          </a:p>
          <a:p>
            <a:r>
              <a:rPr lang="en-US" altLang="zh-CN" dirty="0" smtClean="0"/>
              <a:t>14.2.6</a:t>
            </a:r>
            <a:r>
              <a:rPr lang="zh-CN" altLang="en-US" dirty="0" smtClean="0"/>
              <a:t>开发环境的安全</a:t>
            </a:r>
          </a:p>
          <a:p>
            <a:r>
              <a:rPr lang="zh-CN" altLang="en-US" dirty="0" smtClean="0"/>
              <a:t>控制措施</a:t>
            </a:r>
          </a:p>
          <a:p>
            <a:r>
              <a:rPr lang="zh-CN" altLang="en-US" dirty="0" smtClean="0"/>
              <a:t>组织应建立和适当保护在整个系统开发的生命周期中开发和整合的环境安全。</a:t>
            </a:r>
          </a:p>
          <a:p>
            <a:r>
              <a:rPr lang="en-US" altLang="zh-CN" dirty="0" smtClean="0"/>
              <a:t>14.2.7</a:t>
            </a:r>
            <a:r>
              <a:rPr lang="zh-CN" altLang="en-US" dirty="0" smtClean="0"/>
              <a:t>外包软件开发</a:t>
            </a:r>
          </a:p>
          <a:p>
            <a:r>
              <a:rPr lang="zh-CN" altLang="en-US" dirty="0" smtClean="0"/>
              <a:t>控制措施</a:t>
            </a:r>
          </a:p>
          <a:p>
            <a:r>
              <a:rPr lang="zh-CN" altLang="en-US" dirty="0" smtClean="0"/>
              <a:t>组织应管理和监视外包软件的开发。</a:t>
            </a:r>
          </a:p>
          <a:p>
            <a:r>
              <a:rPr lang="en-US" altLang="zh-CN" dirty="0" smtClean="0"/>
              <a:t>14.2.8</a:t>
            </a:r>
            <a:r>
              <a:rPr lang="zh-CN" altLang="en-US" dirty="0" smtClean="0"/>
              <a:t>系统安全测试</a:t>
            </a:r>
          </a:p>
          <a:p>
            <a:r>
              <a:rPr lang="zh-CN" altLang="en-US" dirty="0" smtClean="0"/>
              <a:t>控制措施</a:t>
            </a:r>
          </a:p>
          <a:p>
            <a:r>
              <a:rPr lang="zh-CN" altLang="en-US" dirty="0" smtClean="0"/>
              <a:t>应在开发过程中开展安全功能测试。</a:t>
            </a:r>
          </a:p>
          <a:p>
            <a:r>
              <a:rPr lang="en-US" altLang="zh-CN" dirty="0" smtClean="0"/>
              <a:t>14.2.9</a:t>
            </a:r>
            <a:r>
              <a:rPr lang="zh-CN" altLang="en-US" dirty="0" smtClean="0"/>
              <a:t>系统验收测试</a:t>
            </a:r>
          </a:p>
          <a:p>
            <a:r>
              <a:rPr lang="zh-CN" altLang="en-US" dirty="0" smtClean="0"/>
              <a:t>控制措施</a:t>
            </a:r>
          </a:p>
          <a:p>
            <a:r>
              <a:rPr lang="zh-CN" altLang="en-US" dirty="0" smtClean="0"/>
              <a:t>应对新的信息系统、信息系统的升级和新版本的信息系统建立验收测试程序和相关标准。</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60</a:t>
            </a:fld>
            <a:endParaRPr lang="en-US" altLang="zh-CN"/>
          </a:p>
        </p:txBody>
      </p:sp>
    </p:spTree>
    <p:extLst>
      <p:ext uri="{BB962C8B-B14F-4D97-AF65-F5344CB8AC3E}">
        <p14:creationId xmlns:p14="http://schemas.microsoft.com/office/powerpoint/2010/main" val="36897718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61</a:t>
            </a:fld>
            <a:endParaRPr lang="en-US" altLang="zh-CN"/>
          </a:p>
        </p:txBody>
      </p:sp>
    </p:spTree>
    <p:extLst>
      <p:ext uri="{BB962C8B-B14F-4D97-AF65-F5344CB8AC3E}">
        <p14:creationId xmlns:p14="http://schemas.microsoft.com/office/powerpoint/2010/main" val="13298923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15.1 </a:t>
            </a:r>
            <a:r>
              <a:rPr lang="zh-CN" altLang="en-US" b="0" dirty="0" smtClean="0"/>
              <a:t>供应商关系中的信息安全</a:t>
            </a:r>
          </a:p>
          <a:p>
            <a:r>
              <a:rPr lang="zh-CN" altLang="en-US" b="0" dirty="0" smtClean="0"/>
              <a:t>目标：确保供应商可访问的组织资产受到保护。</a:t>
            </a:r>
          </a:p>
          <a:p>
            <a:r>
              <a:rPr lang="en-US" altLang="zh-CN" b="0" dirty="0" smtClean="0"/>
              <a:t>15.1.1</a:t>
            </a:r>
            <a:r>
              <a:rPr lang="zh-CN" altLang="en-US" b="0" dirty="0" smtClean="0"/>
              <a:t>供应商关系的信息安全方针</a:t>
            </a:r>
          </a:p>
          <a:p>
            <a:r>
              <a:rPr lang="zh-CN" altLang="en-US" b="0" dirty="0" smtClean="0"/>
              <a:t>控制措施</a:t>
            </a:r>
          </a:p>
          <a:p>
            <a:r>
              <a:rPr lang="zh-CN" altLang="en-US" b="0" dirty="0" smtClean="0"/>
              <a:t>为减轻供应商进入组织的资产相关的风险，应与供应商应商定信息安全要求并形成文档。</a:t>
            </a:r>
          </a:p>
          <a:p>
            <a:r>
              <a:rPr lang="en-US" altLang="zh-CN" b="0" dirty="0" smtClean="0"/>
              <a:t>15.1.2</a:t>
            </a:r>
            <a:r>
              <a:rPr lang="zh-CN" altLang="en-US" b="0" dirty="0" smtClean="0"/>
              <a:t>供应商协议中表述安全</a:t>
            </a:r>
          </a:p>
          <a:p>
            <a:r>
              <a:rPr lang="zh-CN" altLang="en-US" b="0" dirty="0" smtClean="0"/>
              <a:t>控制措施</a:t>
            </a:r>
          </a:p>
          <a:p>
            <a:r>
              <a:rPr lang="zh-CN" altLang="en-US" b="0" dirty="0" smtClean="0"/>
              <a:t>对所有可能进入、存储、通信组织信息或提供</a:t>
            </a:r>
            <a:r>
              <a:rPr lang="en-US" altLang="zh-CN" b="0" dirty="0" smtClean="0"/>
              <a:t>IT</a:t>
            </a:r>
            <a:r>
              <a:rPr lang="zh-CN" altLang="en-US" b="0" dirty="0" smtClean="0"/>
              <a:t>基础设施组件的供应商建立相关的信息安全要求，并与供应商协商。</a:t>
            </a:r>
          </a:p>
          <a:p>
            <a:r>
              <a:rPr lang="en-US" altLang="zh-CN" b="0" dirty="0" smtClean="0"/>
              <a:t>15.1.3</a:t>
            </a:r>
            <a:r>
              <a:rPr lang="zh-CN" altLang="en-US" b="0" dirty="0" smtClean="0"/>
              <a:t>信息和通信技术的供应链</a:t>
            </a:r>
          </a:p>
          <a:p>
            <a:r>
              <a:rPr lang="zh-CN" altLang="en-US" b="0" dirty="0" smtClean="0"/>
              <a:t>控制措施</a:t>
            </a:r>
          </a:p>
          <a:p>
            <a:r>
              <a:rPr lang="zh-CN" altLang="en-US" b="0" dirty="0" smtClean="0"/>
              <a:t>供应商协议应包括解决与信息和通信技术、产品供应链相关信息安全风险的要求。</a:t>
            </a:r>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62</a:t>
            </a:fld>
            <a:endParaRPr lang="en-US" altLang="zh-CN"/>
          </a:p>
        </p:txBody>
      </p:sp>
    </p:spTree>
    <p:extLst>
      <p:ext uri="{BB962C8B-B14F-4D97-AF65-F5344CB8AC3E}">
        <p14:creationId xmlns:p14="http://schemas.microsoft.com/office/powerpoint/2010/main" val="29011064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15.2 </a:t>
            </a:r>
            <a:r>
              <a:rPr lang="zh-CN" altLang="en-US" b="0" dirty="0" smtClean="0"/>
              <a:t>供应商服务交付管理</a:t>
            </a:r>
          </a:p>
          <a:p>
            <a:r>
              <a:rPr lang="zh-CN" altLang="en-US" b="0" dirty="0" smtClean="0"/>
              <a:t>目标：根据供应协议，维持信息安全和服务交付在协定的等级。</a:t>
            </a:r>
          </a:p>
          <a:p>
            <a:r>
              <a:rPr lang="en-US" altLang="zh-CN" b="0" dirty="0" smtClean="0"/>
              <a:t>15.2.1</a:t>
            </a:r>
            <a:r>
              <a:rPr lang="zh-CN" altLang="en-US" b="0" dirty="0" smtClean="0"/>
              <a:t>监控和审查供应商服务</a:t>
            </a:r>
          </a:p>
          <a:p>
            <a:r>
              <a:rPr lang="zh-CN" altLang="en-US" b="0" dirty="0" smtClean="0"/>
              <a:t>控制措施</a:t>
            </a:r>
          </a:p>
          <a:p>
            <a:r>
              <a:rPr lang="zh-CN" altLang="en-US" b="0" dirty="0" smtClean="0"/>
              <a:t>组织应定期监控、审查、审计供应商服务交付。</a:t>
            </a:r>
          </a:p>
          <a:p>
            <a:r>
              <a:rPr lang="en-US" altLang="zh-CN" b="0" dirty="0" smtClean="0"/>
              <a:t>15.2.2</a:t>
            </a:r>
            <a:r>
              <a:rPr lang="zh-CN" altLang="en-US" b="0" dirty="0" smtClean="0"/>
              <a:t>供应商服务变更管理</a:t>
            </a:r>
          </a:p>
          <a:p>
            <a:r>
              <a:rPr lang="zh-CN" altLang="en-US" b="0" dirty="0" smtClean="0"/>
              <a:t>控制措施</a:t>
            </a:r>
          </a:p>
          <a:p>
            <a:r>
              <a:rPr lang="zh-CN" altLang="en-US" b="0" dirty="0" smtClean="0"/>
              <a:t>当供应商提供的服务，包括对信息安全方针、规程和控制措施的维持和改进等发生变更时，应在考虑到其对业务信息、系统、过程的重要性和重新评估风险的基础上管理。</a:t>
            </a:r>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63</a:t>
            </a:fld>
            <a:endParaRPr lang="en-US" altLang="zh-CN"/>
          </a:p>
        </p:txBody>
      </p:sp>
    </p:spTree>
    <p:extLst>
      <p:ext uri="{BB962C8B-B14F-4D97-AF65-F5344CB8AC3E}">
        <p14:creationId xmlns:p14="http://schemas.microsoft.com/office/powerpoint/2010/main" val="23466635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16 </a:t>
            </a:r>
            <a:r>
              <a:rPr lang="zh-CN" altLang="en-US" dirty="0" smtClean="0"/>
              <a:t>信息安全事件管理</a:t>
            </a:r>
          </a:p>
          <a:p>
            <a:r>
              <a:rPr lang="en-US" altLang="zh-CN" dirty="0" smtClean="0"/>
              <a:t>16.1 </a:t>
            </a:r>
            <a:r>
              <a:rPr lang="zh-CN" altLang="en-US" dirty="0" smtClean="0"/>
              <a:t>信息安全事件的管理和改进</a:t>
            </a:r>
          </a:p>
          <a:p>
            <a:r>
              <a:rPr lang="zh-CN" altLang="en-US" dirty="0" smtClean="0"/>
              <a:t>目标：确保采用一致和有效的方法对信息安全事件进行管理，包括通信安全事件和弱点。</a:t>
            </a:r>
            <a:endParaRPr lang="en-US" altLang="zh-CN" dirty="0" smtClean="0"/>
          </a:p>
          <a:p>
            <a:r>
              <a:rPr lang="en-US" altLang="zh-CN" dirty="0" smtClean="0"/>
              <a:t>16.1.1</a:t>
            </a:r>
            <a:r>
              <a:rPr lang="zh-CN" altLang="en-US" dirty="0" smtClean="0"/>
              <a:t>职责和规程</a:t>
            </a:r>
          </a:p>
          <a:p>
            <a:r>
              <a:rPr lang="zh-CN" altLang="en-US" dirty="0" smtClean="0"/>
              <a:t>控制措施</a:t>
            </a:r>
          </a:p>
          <a:p>
            <a:r>
              <a:rPr lang="zh-CN" altLang="en-US" dirty="0" smtClean="0"/>
              <a:t>应建立管理职责和规程，以确保快速、有效和有序地响应信息安全事件。</a:t>
            </a:r>
          </a:p>
          <a:p>
            <a:r>
              <a:rPr lang="en-US" altLang="zh-CN" dirty="0" smtClean="0"/>
              <a:t>16.1.2</a:t>
            </a:r>
            <a:r>
              <a:rPr lang="zh-CN" altLang="en-US" dirty="0" smtClean="0"/>
              <a:t>信息安全事态报告</a:t>
            </a:r>
          </a:p>
          <a:p>
            <a:r>
              <a:rPr lang="zh-CN" altLang="en-US" dirty="0" smtClean="0"/>
              <a:t>控制措施</a:t>
            </a:r>
          </a:p>
          <a:p>
            <a:r>
              <a:rPr lang="zh-CN" altLang="en-US" dirty="0" smtClean="0"/>
              <a:t>应通过适当的管理渠道尽快的报告信息安全事态。</a:t>
            </a:r>
          </a:p>
          <a:p>
            <a:r>
              <a:rPr lang="en-US" altLang="zh-CN" dirty="0" smtClean="0"/>
              <a:t>16.1.3</a:t>
            </a:r>
            <a:r>
              <a:rPr lang="zh-CN" altLang="en-US" dirty="0" smtClean="0"/>
              <a:t>信息安全弱点报告</a:t>
            </a:r>
          </a:p>
          <a:p>
            <a:r>
              <a:rPr lang="zh-CN" altLang="en-US" dirty="0" smtClean="0"/>
              <a:t>控制措施</a:t>
            </a:r>
          </a:p>
          <a:p>
            <a:r>
              <a:rPr lang="zh-CN" altLang="en-US" dirty="0" smtClean="0"/>
              <a:t>应要求使用组织信息系统和服务的雇员和承包商注意并报告任何观察到或可疑的系统或服务中的信息安全弱点。</a:t>
            </a:r>
          </a:p>
          <a:p>
            <a:r>
              <a:rPr lang="en-US" altLang="zh-CN" dirty="0" smtClean="0"/>
              <a:t>16.1.4</a:t>
            </a:r>
            <a:r>
              <a:rPr lang="zh-CN" altLang="en-US" dirty="0" smtClean="0"/>
              <a:t>信息安全事态的评估和决策</a:t>
            </a:r>
          </a:p>
          <a:p>
            <a:r>
              <a:rPr lang="zh-CN" altLang="en-US" dirty="0" smtClean="0"/>
              <a:t>控制措施</a:t>
            </a:r>
          </a:p>
          <a:p>
            <a:r>
              <a:rPr lang="zh-CN" altLang="en-US" dirty="0" smtClean="0"/>
              <a:t>应评估信息安全事态并决定其是否属于信息安全事件。</a:t>
            </a:r>
          </a:p>
          <a:p>
            <a:r>
              <a:rPr lang="en-US" altLang="zh-CN" dirty="0" smtClean="0"/>
              <a:t>16.1.5</a:t>
            </a:r>
            <a:r>
              <a:rPr lang="zh-CN" altLang="en-US" dirty="0" smtClean="0"/>
              <a:t>信息安全事件的响应</a:t>
            </a:r>
          </a:p>
          <a:p>
            <a:r>
              <a:rPr lang="zh-CN" altLang="en-US" dirty="0" smtClean="0"/>
              <a:t>控制措施</a:t>
            </a:r>
          </a:p>
          <a:p>
            <a:r>
              <a:rPr lang="zh-CN" altLang="en-US" dirty="0" smtClean="0"/>
              <a:t>应按照既定规程响应信息安全事件。</a:t>
            </a:r>
          </a:p>
          <a:p>
            <a:r>
              <a:rPr lang="en-US" altLang="zh-CN" dirty="0" smtClean="0"/>
              <a:t>16.1.6</a:t>
            </a:r>
            <a:r>
              <a:rPr lang="zh-CN" altLang="en-US" dirty="0" smtClean="0"/>
              <a:t>从信息安全事件中学习</a:t>
            </a:r>
          </a:p>
          <a:p>
            <a:r>
              <a:rPr lang="zh-CN" altLang="en-US" dirty="0" smtClean="0"/>
              <a:t>控制措施</a:t>
            </a:r>
          </a:p>
          <a:p>
            <a:r>
              <a:rPr lang="zh-CN" altLang="en-US" dirty="0" smtClean="0"/>
              <a:t>应使用分析和解决信息安全事件中得到的经验来减少未来相似事件带来的影响。</a:t>
            </a:r>
          </a:p>
          <a:p>
            <a:r>
              <a:rPr lang="en-US" altLang="zh-CN" dirty="0" smtClean="0"/>
              <a:t>16.1.7</a:t>
            </a:r>
            <a:r>
              <a:rPr lang="zh-CN" altLang="en-US" dirty="0" smtClean="0"/>
              <a:t>证据的收集</a:t>
            </a:r>
          </a:p>
          <a:p>
            <a:r>
              <a:rPr lang="zh-CN" altLang="en-US" dirty="0" smtClean="0"/>
              <a:t>控制措施</a:t>
            </a:r>
          </a:p>
          <a:p>
            <a:r>
              <a:rPr lang="zh-CN" altLang="en-US" dirty="0" smtClean="0"/>
              <a:t>对于可以作为证据的信息，组织应定义和使用可以标识、收集、获取和保存该信息的规程。</a:t>
            </a:r>
          </a:p>
          <a:p>
            <a:endParaRPr lang="en-US" altLang="zh-CN" dirty="0" smtClean="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64</a:t>
            </a:fld>
            <a:endParaRPr lang="en-US" altLang="zh-CN"/>
          </a:p>
        </p:txBody>
      </p:sp>
    </p:spTree>
    <p:extLst>
      <p:ext uri="{BB962C8B-B14F-4D97-AF65-F5344CB8AC3E}">
        <p14:creationId xmlns:p14="http://schemas.microsoft.com/office/powerpoint/2010/main" val="38340980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信息安全事件管理职责和规程宜考虑下列指南：</a:t>
            </a:r>
          </a:p>
          <a:p>
            <a:r>
              <a:rPr lang="en-US" altLang="zh-CN" dirty="0" smtClean="0"/>
              <a:t>a)</a:t>
            </a:r>
            <a:r>
              <a:rPr lang="zh-CN" altLang="en-US" dirty="0" smtClean="0"/>
              <a:t>应建立管理职责以确保以下规程被开发并在组织内得到充分的交流：</a:t>
            </a:r>
          </a:p>
          <a:p>
            <a:r>
              <a:rPr lang="en-US" altLang="zh-CN" dirty="0" smtClean="0"/>
              <a:t>  1)</a:t>
            </a:r>
            <a:r>
              <a:rPr lang="zh-CN" altLang="en-US" dirty="0" smtClean="0"/>
              <a:t>事件响应规程的计划和准备；</a:t>
            </a:r>
          </a:p>
          <a:p>
            <a:r>
              <a:rPr lang="en-US" altLang="zh-CN" dirty="0" smtClean="0"/>
              <a:t>  2)</a:t>
            </a:r>
            <a:r>
              <a:rPr lang="zh-CN" altLang="en-US" dirty="0" smtClean="0"/>
              <a:t>信息安全事态和事件的监视、检测、分析和报告的规程；</a:t>
            </a:r>
          </a:p>
          <a:p>
            <a:r>
              <a:rPr lang="en-US" altLang="zh-CN" dirty="0" smtClean="0"/>
              <a:t>  3)</a:t>
            </a:r>
            <a:r>
              <a:rPr lang="zh-CN" altLang="en-US" dirty="0" smtClean="0"/>
              <a:t>事件管理活动日志的规程；</a:t>
            </a:r>
          </a:p>
          <a:p>
            <a:r>
              <a:rPr lang="en-US" altLang="zh-CN" dirty="0" smtClean="0"/>
              <a:t>  4)</a:t>
            </a:r>
            <a:r>
              <a:rPr lang="zh-CN" altLang="en-US" dirty="0" smtClean="0"/>
              <a:t>鉴定证据的处理规程；</a:t>
            </a:r>
          </a:p>
          <a:p>
            <a:r>
              <a:rPr lang="en-US" altLang="zh-CN" dirty="0" smtClean="0"/>
              <a:t>  5)</a:t>
            </a:r>
            <a:r>
              <a:rPr lang="zh-CN" altLang="en-US" dirty="0" smtClean="0"/>
              <a:t>信息安全事件评估和决断、信息安全弱点评估的规程；</a:t>
            </a:r>
          </a:p>
          <a:p>
            <a:r>
              <a:rPr lang="en-US" altLang="zh-CN" dirty="0" smtClean="0"/>
              <a:t>  6)</a:t>
            </a:r>
            <a:r>
              <a:rPr lang="zh-CN" altLang="en-US" dirty="0" smtClean="0"/>
              <a:t>包括升级、从事件的受控恢复、与内部和外部相关人或组织的联系在内的响应规程；</a:t>
            </a:r>
          </a:p>
          <a:p>
            <a:r>
              <a:rPr lang="en-US" altLang="zh-CN" dirty="0" smtClean="0"/>
              <a:t>b)</a:t>
            </a:r>
            <a:r>
              <a:rPr lang="zh-CN" altLang="en-US" dirty="0" smtClean="0"/>
              <a:t>建立规程确保：</a:t>
            </a:r>
          </a:p>
          <a:p>
            <a:r>
              <a:rPr lang="en-US" altLang="zh-CN" dirty="0" smtClean="0"/>
              <a:t>  1)</a:t>
            </a:r>
            <a:r>
              <a:rPr lang="zh-CN" altLang="en-US" dirty="0" smtClean="0"/>
              <a:t>处理组织内信息安全事件的人员能胜任；</a:t>
            </a:r>
          </a:p>
          <a:p>
            <a:r>
              <a:rPr lang="en-US" altLang="zh-CN" dirty="0" smtClean="0"/>
              <a:t>  2)</a:t>
            </a:r>
            <a:r>
              <a:rPr lang="zh-CN" altLang="en-US" dirty="0" smtClean="0"/>
              <a:t>安全事件的发现和报告联络点的实施；</a:t>
            </a:r>
          </a:p>
          <a:p>
            <a:r>
              <a:rPr lang="en-US" altLang="zh-CN" dirty="0" smtClean="0"/>
              <a:t>  3)</a:t>
            </a:r>
            <a:r>
              <a:rPr lang="zh-CN" altLang="en-US" dirty="0" smtClean="0"/>
              <a:t>与政府部门、处理相关信息安全事件的外部小组或论坛之间适当的联系被维持；</a:t>
            </a:r>
          </a:p>
          <a:p>
            <a:r>
              <a:rPr lang="en-US" altLang="zh-CN" dirty="0" smtClean="0"/>
              <a:t>c)</a:t>
            </a:r>
            <a:r>
              <a:rPr lang="zh-CN" altLang="en-US" dirty="0" smtClean="0"/>
              <a:t>报告规程应包含：</a:t>
            </a:r>
          </a:p>
          <a:p>
            <a:r>
              <a:rPr lang="en-US" altLang="zh-CN" dirty="0" smtClean="0"/>
              <a:t>  1)</a:t>
            </a:r>
            <a:r>
              <a:rPr lang="zh-CN" altLang="en-US" dirty="0" smtClean="0"/>
              <a:t>准备信息安全事件报告表格，以便在信息安全事件发生时支持报告行为和帮助人员记住一切必要行动；</a:t>
            </a:r>
          </a:p>
          <a:p>
            <a:r>
              <a:rPr lang="en-US" altLang="zh-CN" dirty="0" smtClean="0"/>
              <a:t>  2)</a:t>
            </a:r>
            <a:r>
              <a:rPr lang="zh-CN" altLang="en-US" dirty="0" smtClean="0"/>
              <a:t>在信息安全事件发生时采取的规程，如立刻指出所有细节（如不符合或违反的类型、发生的故障、屏幕上的消息、异常行为）、不采取任何单独行动但，立刻向联络点报告并只采取协调行为；</a:t>
            </a:r>
          </a:p>
          <a:p>
            <a:r>
              <a:rPr lang="en-US" altLang="zh-CN" dirty="0" smtClean="0"/>
              <a:t>  3)</a:t>
            </a:r>
            <a:r>
              <a:rPr lang="zh-CN" altLang="en-US" dirty="0" smtClean="0"/>
              <a:t>建立的安全违规雇员的正式处理程序的参考；</a:t>
            </a:r>
          </a:p>
          <a:p>
            <a:r>
              <a:rPr lang="en-US" altLang="zh-CN" dirty="0" smtClean="0"/>
              <a:t>  4)</a:t>
            </a:r>
            <a:r>
              <a:rPr lang="zh-CN" altLang="en-US" dirty="0" smtClean="0"/>
              <a:t>适当的反馈过程以确保在信息安全事件得到处理和关闭后处理结果通知到报告人员。</a:t>
            </a:r>
          </a:p>
          <a:p>
            <a:r>
              <a:rPr lang="zh-CN" altLang="en-US" dirty="0" smtClean="0"/>
              <a:t>应与管理人员商定信息安全事件管理的目标，应确保信息安全事件管理责任人理解处理组织信息安全事件时的优先级。</a:t>
            </a:r>
          </a:p>
          <a:p>
            <a:r>
              <a:rPr lang="zh-CN" altLang="en-US" dirty="0" smtClean="0"/>
              <a:t>其他信息</a:t>
            </a:r>
          </a:p>
          <a:p>
            <a:r>
              <a:rPr lang="zh-CN" altLang="en-US" dirty="0" smtClean="0"/>
              <a:t>信息安全事件可能超越组织和国家的边界。为了响应这样的事件，适当时，与外部组织协同响应和共享这些事件的信息的需求日益递增。</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65</a:t>
            </a:fld>
            <a:endParaRPr lang="en-US" altLang="zh-CN"/>
          </a:p>
        </p:txBody>
      </p:sp>
    </p:spTree>
    <p:extLst>
      <p:ext uri="{BB962C8B-B14F-4D97-AF65-F5344CB8AC3E}">
        <p14:creationId xmlns:p14="http://schemas.microsoft.com/office/powerpoint/2010/main" val="19522034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应通过任命的联络点、组织内相关人员和外部团体对信息安全事件予以响应（见</a:t>
            </a:r>
            <a:r>
              <a:rPr lang="en-US" altLang="zh-CN" dirty="0" smtClean="0"/>
              <a:t>16.1.1</a:t>
            </a:r>
            <a:r>
              <a:rPr lang="zh-CN" altLang="en-US" dirty="0" smtClean="0"/>
              <a:t>）。</a:t>
            </a:r>
          </a:p>
          <a:p>
            <a:r>
              <a:rPr lang="zh-CN" altLang="en-US" dirty="0" smtClean="0"/>
              <a:t>响应应包括：</a:t>
            </a:r>
          </a:p>
          <a:p>
            <a:r>
              <a:rPr lang="en-US" altLang="zh-CN" dirty="0" smtClean="0"/>
              <a:t>a)</a:t>
            </a:r>
            <a:r>
              <a:rPr lang="zh-CN" altLang="en-US" dirty="0" smtClean="0"/>
              <a:t>事件发生后尽快收集证据；</a:t>
            </a:r>
          </a:p>
          <a:p>
            <a:r>
              <a:rPr lang="en-US" altLang="zh-CN" dirty="0" smtClean="0"/>
              <a:t>b)</a:t>
            </a:r>
            <a:r>
              <a:rPr lang="zh-CN" altLang="en-US" dirty="0" smtClean="0"/>
              <a:t>按要求进行信息安全取证分析（见</a:t>
            </a:r>
            <a:r>
              <a:rPr lang="en-US" altLang="zh-CN" dirty="0" smtClean="0"/>
              <a:t>16.1.7</a:t>
            </a:r>
            <a:r>
              <a:rPr lang="zh-CN" altLang="en-US" dirty="0" smtClean="0"/>
              <a:t>）；</a:t>
            </a:r>
          </a:p>
          <a:p>
            <a:r>
              <a:rPr lang="en-US" altLang="zh-CN" dirty="0" smtClean="0"/>
              <a:t>c)</a:t>
            </a:r>
            <a:r>
              <a:rPr lang="zh-CN" altLang="en-US" dirty="0" smtClean="0"/>
              <a:t>按要求升级；</a:t>
            </a:r>
          </a:p>
          <a:p>
            <a:r>
              <a:rPr lang="en-US" altLang="zh-CN" dirty="0" smtClean="0"/>
              <a:t>d)</a:t>
            </a:r>
            <a:r>
              <a:rPr lang="zh-CN" altLang="en-US" dirty="0" smtClean="0"/>
              <a:t>确保所有涉及的响应活动被适当记录，便于日后分析；</a:t>
            </a:r>
          </a:p>
          <a:p>
            <a:r>
              <a:rPr lang="en-US" altLang="zh-CN" dirty="0" smtClean="0"/>
              <a:t>e)</a:t>
            </a:r>
            <a:r>
              <a:rPr lang="zh-CN" altLang="en-US" dirty="0" smtClean="0"/>
              <a:t>根据按需了解原则，与其他内部和外部人员或组织交流存在的信息安全事件及相关细节；</a:t>
            </a:r>
          </a:p>
          <a:p>
            <a:r>
              <a:rPr lang="en-US" altLang="zh-CN" dirty="0" smtClean="0"/>
              <a:t>f)</a:t>
            </a:r>
            <a:r>
              <a:rPr lang="zh-CN" altLang="en-US" dirty="0" smtClean="0"/>
              <a:t>处理发现的导致事件的信息安全弱点；</a:t>
            </a:r>
          </a:p>
          <a:p>
            <a:r>
              <a:rPr lang="en-US" altLang="zh-CN" dirty="0" smtClean="0"/>
              <a:t>g)</a:t>
            </a:r>
            <a:r>
              <a:rPr lang="zh-CN" altLang="en-US" dirty="0" smtClean="0"/>
              <a:t>一旦事件被成功处理，正式关闭并记录。</a:t>
            </a:r>
          </a:p>
          <a:p>
            <a:r>
              <a:rPr lang="zh-CN" altLang="en-US" dirty="0" smtClean="0"/>
              <a:t>如需要，宜考虑事件事后分析以确定事件来源。</a:t>
            </a:r>
          </a:p>
          <a:p>
            <a:r>
              <a:rPr lang="zh-CN" altLang="en-US" dirty="0" smtClean="0"/>
              <a:t>其他信息</a:t>
            </a:r>
          </a:p>
          <a:p>
            <a:r>
              <a:rPr lang="zh-CN" altLang="en-US" dirty="0" smtClean="0"/>
              <a:t>事件响应的首要目标是恢复“正常的安全水平”，然后启动必要的恢复。</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66</a:t>
            </a:fld>
            <a:endParaRPr lang="en-US" altLang="zh-CN"/>
          </a:p>
        </p:txBody>
      </p:sp>
    </p:spTree>
    <p:extLst>
      <p:ext uri="{BB962C8B-B14F-4D97-AF65-F5344CB8AC3E}">
        <p14:creationId xmlns:p14="http://schemas.microsoft.com/office/powerpoint/2010/main" val="3800512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移动设备方针应考虑：</a:t>
            </a:r>
          </a:p>
          <a:p>
            <a:r>
              <a:rPr lang="en-US" altLang="zh-CN" dirty="0" smtClean="0"/>
              <a:t>a)</a:t>
            </a:r>
            <a:r>
              <a:rPr lang="zh-CN" altLang="en-US" dirty="0" smtClean="0"/>
              <a:t>移动设备的注册；</a:t>
            </a:r>
          </a:p>
          <a:p>
            <a:r>
              <a:rPr lang="en-US" altLang="zh-CN" dirty="0" smtClean="0"/>
              <a:t>b)</a:t>
            </a:r>
            <a:r>
              <a:rPr lang="zh-CN" altLang="en-US" dirty="0" smtClean="0"/>
              <a:t>物理保护的要求；</a:t>
            </a:r>
          </a:p>
          <a:p>
            <a:r>
              <a:rPr lang="en-US" altLang="zh-CN" dirty="0" smtClean="0"/>
              <a:t>c)</a:t>
            </a:r>
            <a:r>
              <a:rPr lang="zh-CN" altLang="en-US" dirty="0" smtClean="0"/>
              <a:t>软件安装的限制；</a:t>
            </a:r>
          </a:p>
          <a:p>
            <a:r>
              <a:rPr lang="en-US" altLang="zh-CN" dirty="0" smtClean="0"/>
              <a:t>d)</a:t>
            </a:r>
            <a:r>
              <a:rPr lang="zh-CN" altLang="en-US" dirty="0" smtClean="0"/>
              <a:t>移动设备软件版本和应用包的要求；</a:t>
            </a:r>
          </a:p>
          <a:p>
            <a:r>
              <a:rPr lang="en-US" altLang="zh-CN" dirty="0" smtClean="0"/>
              <a:t>e)</a:t>
            </a:r>
            <a:r>
              <a:rPr lang="zh-CN" altLang="en-US" dirty="0" smtClean="0"/>
              <a:t>连接至信息服务的限制；</a:t>
            </a:r>
          </a:p>
          <a:p>
            <a:r>
              <a:rPr lang="en-US" altLang="zh-CN" dirty="0" smtClean="0"/>
              <a:t>f)</a:t>
            </a:r>
            <a:r>
              <a:rPr lang="zh-CN" altLang="en-US" dirty="0" smtClean="0"/>
              <a:t>访问控制；</a:t>
            </a:r>
          </a:p>
          <a:p>
            <a:r>
              <a:rPr lang="en-US" altLang="zh-CN" dirty="0" smtClean="0"/>
              <a:t>g)</a:t>
            </a:r>
            <a:r>
              <a:rPr lang="zh-CN" altLang="en-US" dirty="0" smtClean="0"/>
              <a:t>加密技术；</a:t>
            </a:r>
          </a:p>
          <a:p>
            <a:r>
              <a:rPr lang="en-US" altLang="zh-CN" dirty="0" smtClean="0"/>
              <a:t>h)</a:t>
            </a:r>
            <a:r>
              <a:rPr lang="zh-CN" altLang="en-US" dirty="0" smtClean="0"/>
              <a:t>恶意代码保护；</a:t>
            </a:r>
          </a:p>
          <a:p>
            <a:r>
              <a:rPr lang="en-US" altLang="zh-CN" dirty="0" err="1" smtClean="0"/>
              <a:t>i</a:t>
            </a:r>
            <a:r>
              <a:rPr lang="en-US" altLang="zh-CN" dirty="0" smtClean="0"/>
              <a:t>)</a:t>
            </a:r>
            <a:r>
              <a:rPr lang="zh-CN" altLang="en-US" dirty="0" smtClean="0"/>
              <a:t>远程禁用，删除或锁定；</a:t>
            </a:r>
          </a:p>
          <a:p>
            <a:r>
              <a:rPr lang="en-US" altLang="zh-CN" dirty="0" smtClean="0"/>
              <a:t>j)</a:t>
            </a:r>
            <a:r>
              <a:rPr lang="zh-CN" altLang="en-US" dirty="0" smtClean="0"/>
              <a:t>备份；</a:t>
            </a:r>
          </a:p>
          <a:p>
            <a:r>
              <a:rPr lang="en-US" altLang="zh-CN" dirty="0" smtClean="0"/>
              <a:t>k)Web</a:t>
            </a:r>
            <a:r>
              <a:rPr lang="zh-CN" altLang="en-US" dirty="0" smtClean="0"/>
              <a:t>服务和</a:t>
            </a:r>
            <a:r>
              <a:rPr lang="en-US" altLang="zh-CN" dirty="0" smtClean="0"/>
              <a:t>Web</a:t>
            </a:r>
            <a:r>
              <a:rPr lang="zh-CN" altLang="en-US" dirty="0" smtClean="0"/>
              <a:t>应用程序的使用。</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23</a:t>
            </a:fld>
            <a:endParaRPr lang="en-US" altLang="zh-CN"/>
          </a:p>
        </p:txBody>
      </p:sp>
    </p:spTree>
    <p:extLst>
      <p:ext uri="{BB962C8B-B14F-4D97-AF65-F5344CB8AC3E}">
        <p14:creationId xmlns:p14="http://schemas.microsoft.com/office/powerpoint/2010/main" val="22984560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17.1 </a:t>
            </a:r>
            <a:r>
              <a:rPr lang="zh-CN" altLang="en-US" b="0" dirty="0" smtClean="0"/>
              <a:t>信息安全的连续性</a:t>
            </a:r>
          </a:p>
          <a:p>
            <a:r>
              <a:rPr lang="zh-CN" altLang="en-US" b="0" dirty="0" smtClean="0"/>
              <a:t>目标：应将信息安全连续性嵌入组织业务连续性管理之中。</a:t>
            </a:r>
          </a:p>
          <a:p>
            <a:r>
              <a:rPr lang="en-US" altLang="zh-CN" b="0" dirty="0" smtClean="0"/>
              <a:t>17.1.1</a:t>
            </a:r>
            <a:r>
              <a:rPr lang="zh-CN" altLang="en-US" b="0" dirty="0" smtClean="0"/>
              <a:t>信息安全连续性的计划</a:t>
            </a:r>
          </a:p>
          <a:p>
            <a:r>
              <a:rPr lang="zh-CN" altLang="en-US" b="0" dirty="0" smtClean="0"/>
              <a:t>控制措施</a:t>
            </a:r>
          </a:p>
          <a:p>
            <a:r>
              <a:rPr lang="zh-CN" altLang="en-US" b="0" dirty="0" smtClean="0"/>
              <a:t>组织应确定在不利情况如危机和灾难下信息安全和信息安全管理连续性方面的要求。</a:t>
            </a:r>
          </a:p>
          <a:p>
            <a:r>
              <a:rPr lang="en-US" altLang="zh-CN" b="0" dirty="0" smtClean="0"/>
              <a:t>17.1.2</a:t>
            </a:r>
            <a:r>
              <a:rPr lang="zh-CN" altLang="en-US" b="0" dirty="0" smtClean="0"/>
              <a:t>信息安全连续性的实施</a:t>
            </a:r>
          </a:p>
          <a:p>
            <a:r>
              <a:rPr lang="zh-CN" altLang="en-US" b="0" dirty="0" smtClean="0"/>
              <a:t>控制措施</a:t>
            </a:r>
          </a:p>
          <a:p>
            <a:r>
              <a:rPr lang="zh-CN" altLang="en-US" b="0" dirty="0" smtClean="0"/>
              <a:t>组织应建立、记录、实施并维持过程、规程和控制措施以确保在不利情况下信息安全连续性处于要求级别。</a:t>
            </a:r>
          </a:p>
          <a:p>
            <a:r>
              <a:rPr lang="en-US" altLang="zh-CN" b="0" dirty="0" smtClean="0"/>
              <a:t>17.1.3</a:t>
            </a:r>
            <a:r>
              <a:rPr lang="zh-CN" altLang="en-US" b="0" dirty="0" smtClean="0"/>
              <a:t>信息安全连续性的确认、审查和评估</a:t>
            </a:r>
          </a:p>
          <a:p>
            <a:r>
              <a:rPr lang="zh-CN" altLang="en-US" b="0" dirty="0" smtClean="0"/>
              <a:t>控制措施</a:t>
            </a:r>
          </a:p>
          <a:p>
            <a:r>
              <a:rPr lang="zh-CN" altLang="en-US" b="0" dirty="0" smtClean="0"/>
              <a:t>组织应定期审核已建立和实施的信息安全连续性控制措施以确保这些措施在不利情况下的有效性。</a:t>
            </a:r>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67</a:t>
            </a:fld>
            <a:endParaRPr lang="en-US" altLang="zh-CN"/>
          </a:p>
        </p:txBody>
      </p:sp>
    </p:spTree>
    <p:extLst>
      <p:ext uri="{BB962C8B-B14F-4D97-AF65-F5344CB8AC3E}">
        <p14:creationId xmlns:p14="http://schemas.microsoft.com/office/powerpoint/2010/main" val="19961290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smtClean="0"/>
              <a:t>17.2 </a:t>
            </a:r>
            <a:r>
              <a:rPr lang="zh-CN" altLang="en-US" b="0" dirty="0" smtClean="0"/>
              <a:t>冗余</a:t>
            </a:r>
          </a:p>
          <a:p>
            <a:r>
              <a:rPr lang="zh-CN" altLang="en-US" b="0" dirty="0" smtClean="0"/>
              <a:t>目标：确保信息过程设施的可用性。</a:t>
            </a:r>
          </a:p>
          <a:p>
            <a:r>
              <a:rPr lang="en-US" altLang="zh-CN" b="0" dirty="0" smtClean="0"/>
              <a:t>17.2.1</a:t>
            </a:r>
            <a:r>
              <a:rPr lang="zh-CN" altLang="en-US" b="0" dirty="0" smtClean="0"/>
              <a:t>信息过程设施的可用性</a:t>
            </a:r>
          </a:p>
          <a:p>
            <a:r>
              <a:rPr lang="zh-CN" altLang="en-US" b="0" dirty="0" smtClean="0"/>
              <a:t>控制措施</a:t>
            </a:r>
          </a:p>
          <a:p>
            <a:r>
              <a:rPr lang="zh-CN" altLang="en-US" b="0" dirty="0" smtClean="0"/>
              <a:t>应实施足够的信息过程设施冗余以确保可用性要求。</a:t>
            </a:r>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69</a:t>
            </a:fld>
            <a:endParaRPr lang="en-US" altLang="zh-CN"/>
          </a:p>
        </p:txBody>
      </p:sp>
    </p:spTree>
    <p:extLst>
      <p:ext uri="{BB962C8B-B14F-4D97-AF65-F5344CB8AC3E}">
        <p14:creationId xmlns:p14="http://schemas.microsoft.com/office/powerpoint/2010/main" val="1463749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18.1 </a:t>
            </a:r>
            <a:r>
              <a:rPr lang="zh-CN" altLang="en-US" dirty="0" smtClean="0"/>
              <a:t>符合法律和合同规定</a:t>
            </a:r>
          </a:p>
          <a:p>
            <a:r>
              <a:rPr lang="zh-CN" altLang="en-US" dirty="0" smtClean="0"/>
              <a:t>目标：避免违反任何法律、法令、法规或合同义务以及任何安全要求。</a:t>
            </a:r>
          </a:p>
          <a:p>
            <a:r>
              <a:rPr lang="en-US" altLang="zh-CN" dirty="0" smtClean="0"/>
              <a:t>18.1.1</a:t>
            </a:r>
            <a:r>
              <a:rPr lang="zh-CN" altLang="en-US" dirty="0" smtClean="0"/>
              <a:t>可用的法律和合同要求的识别</a:t>
            </a:r>
          </a:p>
          <a:p>
            <a:r>
              <a:rPr lang="zh-CN" altLang="en-US" dirty="0" smtClean="0"/>
              <a:t>控制措施</a:t>
            </a:r>
          </a:p>
          <a:p>
            <a:r>
              <a:rPr lang="zh-CN" altLang="en-US" dirty="0" smtClean="0"/>
              <a:t>对每一个信息系统和组织而言，所有相关的法令、法规和合同要求，以及为满足这些要求组织所采用的方法，应加以明确地定义、形成文件并保持更新。</a:t>
            </a:r>
          </a:p>
          <a:p>
            <a:r>
              <a:rPr lang="en-US" altLang="zh-CN" dirty="0" smtClean="0"/>
              <a:t>18.1.2</a:t>
            </a:r>
            <a:r>
              <a:rPr lang="zh-CN" altLang="en-US" dirty="0" smtClean="0"/>
              <a:t>知识产权</a:t>
            </a:r>
          </a:p>
          <a:p>
            <a:r>
              <a:rPr lang="zh-CN" altLang="en-US" dirty="0" smtClean="0"/>
              <a:t>控制措施</a:t>
            </a:r>
          </a:p>
          <a:p>
            <a:r>
              <a:rPr lang="zh-CN" altLang="en-US" dirty="0" smtClean="0"/>
              <a:t>应实施适当的规程，以确保在使用具有知识产权的材料和具有所有权的软件产品时，符合法律、法规和合同的要求。</a:t>
            </a:r>
          </a:p>
          <a:p>
            <a:r>
              <a:rPr lang="en-US" altLang="zh-CN" dirty="0" smtClean="0"/>
              <a:t>18.1.3</a:t>
            </a:r>
            <a:r>
              <a:rPr lang="zh-CN" altLang="en-US" dirty="0" smtClean="0"/>
              <a:t>记录的保护</a:t>
            </a:r>
          </a:p>
          <a:p>
            <a:r>
              <a:rPr lang="zh-CN" altLang="en-US" dirty="0" smtClean="0"/>
              <a:t>控制措施</a:t>
            </a:r>
          </a:p>
          <a:p>
            <a:r>
              <a:rPr lang="zh-CN" altLang="en-US" dirty="0" smtClean="0"/>
              <a:t>应防止重要的记录遗失、毁坏和伪造，以满足法令、法规、合同和业务的要求。</a:t>
            </a:r>
          </a:p>
          <a:p>
            <a:r>
              <a:rPr lang="en-US" altLang="zh-CN" dirty="0" smtClean="0"/>
              <a:t>18.1.4</a:t>
            </a:r>
            <a:r>
              <a:rPr lang="zh-CN" altLang="en-US" dirty="0" smtClean="0"/>
              <a:t>个人身份信息的隐私和保护</a:t>
            </a:r>
          </a:p>
          <a:p>
            <a:r>
              <a:rPr lang="zh-CN" altLang="en-US" dirty="0" smtClean="0"/>
              <a:t>控制措施</a:t>
            </a:r>
          </a:p>
          <a:p>
            <a:r>
              <a:rPr lang="zh-CN" altLang="en-US" dirty="0" smtClean="0"/>
              <a:t>应依照相关的法律、法规和合同条款的要求，确保个人身份信息的隐私和保护。</a:t>
            </a:r>
          </a:p>
          <a:p>
            <a:r>
              <a:rPr lang="en-US" altLang="zh-CN" dirty="0" smtClean="0"/>
              <a:t>18.1.5</a:t>
            </a:r>
            <a:r>
              <a:rPr lang="zh-CN" altLang="en-US" dirty="0" smtClean="0"/>
              <a:t>加密控制的监管</a:t>
            </a:r>
          </a:p>
          <a:p>
            <a:r>
              <a:rPr lang="zh-CN" altLang="en-US" dirty="0" smtClean="0"/>
              <a:t>控制措施</a:t>
            </a:r>
          </a:p>
          <a:p>
            <a:r>
              <a:rPr lang="zh-CN" altLang="en-US" dirty="0" smtClean="0"/>
              <a:t>加密控制措施的使用应遵从相关的协议、法律和法规。</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70</a:t>
            </a:fld>
            <a:endParaRPr lang="en-US" altLang="zh-CN"/>
          </a:p>
        </p:txBody>
      </p:sp>
    </p:spTree>
    <p:extLst>
      <p:ext uri="{BB962C8B-B14F-4D97-AF65-F5344CB8AC3E}">
        <p14:creationId xmlns:p14="http://schemas.microsoft.com/office/powerpoint/2010/main" val="31150619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18.2 </a:t>
            </a:r>
            <a:r>
              <a:rPr lang="zh-CN" altLang="en-US" dirty="0" smtClean="0"/>
              <a:t>信息安全审核</a:t>
            </a:r>
          </a:p>
          <a:p>
            <a:r>
              <a:rPr lang="zh-CN" altLang="en-US" dirty="0" smtClean="0"/>
              <a:t>目标：确保信息安全依据组织方针和规程实施和操作。</a:t>
            </a:r>
          </a:p>
          <a:p>
            <a:r>
              <a:rPr lang="en-US" altLang="zh-CN" dirty="0" smtClean="0"/>
              <a:t>18.2.1</a:t>
            </a:r>
          </a:p>
          <a:p>
            <a:r>
              <a:rPr lang="zh-CN" altLang="en-US" dirty="0" smtClean="0"/>
              <a:t>信息安全的独立审查</a:t>
            </a:r>
          </a:p>
          <a:p>
            <a:r>
              <a:rPr lang="zh-CN" altLang="en-US" dirty="0" smtClean="0"/>
              <a:t>控制措施</a:t>
            </a:r>
          </a:p>
          <a:p>
            <a:r>
              <a:rPr lang="zh-CN" altLang="en-US" dirty="0" smtClean="0"/>
              <a:t>在规定的时间间隔或重大变化发生时，组织的信息安全管理和实施方法（如信息安全的控制目标、控制措施、方针、过程和规程）应独立审查。</a:t>
            </a:r>
          </a:p>
          <a:p>
            <a:r>
              <a:rPr lang="en-US" altLang="zh-CN" dirty="0" smtClean="0"/>
              <a:t>18.2.2</a:t>
            </a:r>
          </a:p>
          <a:p>
            <a:r>
              <a:rPr lang="zh-CN" altLang="en-US" dirty="0" smtClean="0"/>
              <a:t>符合安全策略和标准</a:t>
            </a:r>
          </a:p>
          <a:p>
            <a:r>
              <a:rPr lang="zh-CN" altLang="en-US" dirty="0" smtClean="0"/>
              <a:t>控制措施</a:t>
            </a:r>
          </a:p>
          <a:p>
            <a:r>
              <a:rPr lang="zh-CN" altLang="en-US" dirty="0" smtClean="0"/>
              <a:t>管理者应定期审查其职责范围内信息过程和规程与适当的安全方针、标准和任何安全要求的符合性。</a:t>
            </a:r>
          </a:p>
          <a:p>
            <a:r>
              <a:rPr lang="en-US" altLang="zh-CN" dirty="0" smtClean="0"/>
              <a:t>18.2.3</a:t>
            </a:r>
          </a:p>
          <a:p>
            <a:r>
              <a:rPr lang="zh-CN" altLang="en-US" dirty="0" smtClean="0"/>
              <a:t>技术符合性核查</a:t>
            </a:r>
          </a:p>
          <a:p>
            <a:r>
              <a:rPr lang="zh-CN" altLang="en-US" dirty="0" smtClean="0"/>
              <a:t>控制措施</a:t>
            </a:r>
          </a:p>
          <a:p>
            <a:r>
              <a:rPr lang="zh-CN" altLang="en-US" dirty="0" smtClean="0"/>
              <a:t>信息系统应被定期核查是否符合组织的信息安全方针和标准。</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71</a:t>
            </a:fld>
            <a:endParaRPr lang="en-US" altLang="zh-CN"/>
          </a:p>
        </p:txBody>
      </p:sp>
    </p:spTree>
    <p:extLst>
      <p:ext uri="{BB962C8B-B14F-4D97-AF65-F5344CB8AC3E}">
        <p14:creationId xmlns:p14="http://schemas.microsoft.com/office/powerpoint/2010/main" val="1787936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如方针被认为适用，符合法律法规，宜考虑下列内容：</a:t>
            </a:r>
          </a:p>
          <a:p>
            <a:r>
              <a:rPr lang="en-US" altLang="zh-CN" dirty="0" smtClean="0"/>
              <a:t>a)</a:t>
            </a:r>
            <a:r>
              <a:rPr lang="zh-CN" altLang="en-US" dirty="0" smtClean="0"/>
              <a:t>远程工作场地的现有物理安全，要考虑到建筑物和本地环境的物理安全；</a:t>
            </a:r>
          </a:p>
          <a:p>
            <a:r>
              <a:rPr lang="en-US" altLang="zh-CN" dirty="0" smtClean="0"/>
              <a:t>b)</a:t>
            </a:r>
            <a:r>
              <a:rPr lang="zh-CN" altLang="en-US" dirty="0" smtClean="0"/>
              <a:t>推荐的物理的远程工作环境；</a:t>
            </a:r>
          </a:p>
          <a:p>
            <a:r>
              <a:rPr lang="en-US" altLang="zh-CN" dirty="0" smtClean="0"/>
              <a:t>c)</a:t>
            </a:r>
            <a:r>
              <a:rPr lang="zh-CN" altLang="en-US" dirty="0" smtClean="0"/>
              <a:t>通信安全要求，要考虑远程访问组织内部系统的需要、被访问的并在通信链路上传递的信息的敏感性以及内部系统的敏感性；</a:t>
            </a:r>
          </a:p>
          <a:p>
            <a:r>
              <a:rPr lang="en-US" altLang="zh-CN" dirty="0" smtClean="0"/>
              <a:t>d)</a:t>
            </a:r>
            <a:r>
              <a:rPr lang="zh-CN" altLang="en-US" dirty="0" smtClean="0"/>
              <a:t>防止在私人电脑上处理和存储信息的虚拟桌面访问规定；</a:t>
            </a:r>
          </a:p>
          <a:p>
            <a:r>
              <a:rPr lang="en-US" altLang="zh-CN" dirty="0" smtClean="0"/>
              <a:t>e)</a:t>
            </a:r>
            <a:r>
              <a:rPr lang="zh-CN" altLang="en-US" dirty="0" smtClean="0"/>
              <a:t>住处的其他人员（例如，家人和朋友）未授权访问信息或资源的威胁；</a:t>
            </a:r>
          </a:p>
          <a:p>
            <a:r>
              <a:rPr lang="en-US" altLang="zh-CN" dirty="0" smtClean="0"/>
              <a:t>f)</a:t>
            </a:r>
            <a:r>
              <a:rPr lang="zh-CN" altLang="en-US" dirty="0" smtClean="0"/>
              <a:t>家庭网络的使用和无线网络服务配置的要求或限制；</a:t>
            </a:r>
          </a:p>
          <a:p>
            <a:r>
              <a:rPr lang="en-US" altLang="zh-CN" dirty="0" smtClean="0"/>
              <a:t>g)</a:t>
            </a:r>
            <a:r>
              <a:rPr lang="zh-CN" altLang="en-US" dirty="0" smtClean="0"/>
              <a:t>针对私有设备开发的预防知识产权争论的策略和规程；</a:t>
            </a:r>
          </a:p>
          <a:p>
            <a:r>
              <a:rPr lang="en-US" altLang="zh-CN" dirty="0" smtClean="0"/>
              <a:t>h)</a:t>
            </a:r>
            <a:r>
              <a:rPr lang="zh-CN" altLang="en-US" dirty="0" smtClean="0"/>
              <a:t>法律可能禁止的对私有设备的访问（核查机器安全或在调查期间）；</a:t>
            </a:r>
          </a:p>
          <a:p>
            <a:r>
              <a:rPr lang="en-US" altLang="zh-CN" dirty="0" err="1" smtClean="0"/>
              <a:t>i</a:t>
            </a:r>
            <a:r>
              <a:rPr lang="en-US" altLang="zh-CN" dirty="0" smtClean="0"/>
              <a:t>)</a:t>
            </a:r>
            <a:r>
              <a:rPr lang="zh-CN" altLang="en-US" dirty="0" smtClean="0"/>
              <a:t>使组织对雇员或第三方人员等私人拥有的工作站上的客户端软件负有责任的软件许可协议；</a:t>
            </a:r>
          </a:p>
          <a:p>
            <a:r>
              <a:rPr lang="en-US" altLang="zh-CN" dirty="0" smtClean="0"/>
              <a:t>j)</a:t>
            </a:r>
            <a:r>
              <a:rPr lang="zh-CN" altLang="en-US" dirty="0" smtClean="0"/>
              <a:t>防病毒恶意软件保护和防火墙要求。</a:t>
            </a:r>
          </a:p>
          <a:p>
            <a:r>
              <a:rPr lang="zh-CN" altLang="en-US" dirty="0" smtClean="0"/>
              <a:t>考虑的指南和安排宜包括：</a:t>
            </a:r>
          </a:p>
          <a:p>
            <a:r>
              <a:rPr lang="en-US" altLang="zh-CN" dirty="0" smtClean="0"/>
              <a:t>a)</a:t>
            </a:r>
            <a:r>
              <a:rPr lang="zh-CN" altLang="en-US" dirty="0" smtClean="0"/>
              <a:t>当不允许使用不在组织控制下的私有设备时，对远程工作活动提供合适的设备和存储设施；</a:t>
            </a:r>
          </a:p>
          <a:p>
            <a:r>
              <a:rPr lang="en-US" altLang="zh-CN" dirty="0" smtClean="0"/>
              <a:t>b)</a:t>
            </a:r>
            <a:r>
              <a:rPr lang="zh-CN" altLang="en-US" dirty="0" smtClean="0"/>
              <a:t>确定允许的工作、工作小时数、可以保持的信息分类和授权远程工作者访问的内部系统和服务；</a:t>
            </a:r>
          </a:p>
          <a:p>
            <a:r>
              <a:rPr lang="en-US" altLang="zh-CN" dirty="0" smtClean="0"/>
              <a:t>c)</a:t>
            </a:r>
            <a:r>
              <a:rPr lang="zh-CN" altLang="en-US" dirty="0" smtClean="0"/>
              <a:t>提供适合的通信设备，包括使远程访问安全的方法；</a:t>
            </a:r>
          </a:p>
          <a:p>
            <a:r>
              <a:rPr lang="en-US" altLang="zh-CN" dirty="0" smtClean="0"/>
              <a:t>d)</a:t>
            </a:r>
            <a:r>
              <a:rPr lang="zh-CN" altLang="en-US" dirty="0" smtClean="0"/>
              <a:t>物理安全；</a:t>
            </a:r>
          </a:p>
          <a:p>
            <a:r>
              <a:rPr lang="en-US" altLang="zh-CN" dirty="0" smtClean="0"/>
              <a:t>e)</a:t>
            </a:r>
            <a:r>
              <a:rPr lang="zh-CN" altLang="en-US" dirty="0" smtClean="0"/>
              <a:t>有关家人和来宾访问设备和信息的规则和指南；</a:t>
            </a:r>
          </a:p>
          <a:p>
            <a:r>
              <a:rPr lang="en-US" altLang="zh-CN" dirty="0" smtClean="0"/>
              <a:t>f)</a:t>
            </a:r>
            <a:r>
              <a:rPr lang="zh-CN" altLang="en-US" dirty="0" smtClean="0"/>
              <a:t>硬件和软件支持和维护的规定；</a:t>
            </a:r>
          </a:p>
          <a:p>
            <a:r>
              <a:rPr lang="en-US" altLang="zh-CN" dirty="0" smtClean="0"/>
              <a:t>g)</a:t>
            </a:r>
            <a:r>
              <a:rPr lang="zh-CN" altLang="en-US" dirty="0" smtClean="0"/>
              <a:t>保险的规定；</a:t>
            </a:r>
          </a:p>
          <a:p>
            <a:r>
              <a:rPr lang="en-US" altLang="zh-CN" dirty="0" smtClean="0"/>
              <a:t>h)</a:t>
            </a:r>
            <a:r>
              <a:rPr lang="zh-CN" altLang="en-US" dirty="0" smtClean="0"/>
              <a:t>用于备份和业务连续性的规程；</a:t>
            </a:r>
          </a:p>
          <a:p>
            <a:r>
              <a:rPr lang="en-US" altLang="zh-CN" dirty="0" err="1" smtClean="0"/>
              <a:t>i</a:t>
            </a:r>
            <a:r>
              <a:rPr lang="en-US" altLang="zh-CN" dirty="0" smtClean="0"/>
              <a:t>)</a:t>
            </a:r>
            <a:r>
              <a:rPr lang="zh-CN" altLang="en-US" dirty="0" smtClean="0"/>
              <a:t>审核和安全监视；</a:t>
            </a:r>
          </a:p>
          <a:p>
            <a:r>
              <a:rPr lang="en-US" altLang="zh-CN" dirty="0" smtClean="0"/>
              <a:t>j)</a:t>
            </a:r>
            <a:r>
              <a:rPr lang="zh-CN" altLang="en-US" dirty="0" smtClean="0"/>
              <a:t>当远程工作活动终止时，撤销授权和访问权，并返回设备。</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24</a:t>
            </a:fld>
            <a:endParaRPr lang="en-US" altLang="zh-CN"/>
          </a:p>
        </p:txBody>
      </p:sp>
    </p:spTree>
    <p:extLst>
      <p:ext uri="{BB962C8B-B14F-4D97-AF65-F5344CB8AC3E}">
        <p14:creationId xmlns:p14="http://schemas.microsoft.com/office/powerpoint/2010/main" val="2645546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在相关的隐私、个人数据保护和</a:t>
            </a:r>
            <a:r>
              <a:rPr lang="en-US" altLang="zh-CN" dirty="0" smtClean="0"/>
              <a:t>/</a:t>
            </a:r>
            <a:r>
              <a:rPr lang="zh-CN" altLang="en-US" dirty="0" smtClean="0"/>
              <a:t>或与任用相关的法律允许下，要对所有任用的候选者与承包商的背景进行核验，包括个人资料、个人履历、学术和专业资质、个人身份核查，以及其他如信用卡核查或犯罪记录核查。</a:t>
            </a:r>
          </a:p>
          <a:p>
            <a:r>
              <a:rPr lang="zh-CN" altLang="en-US" dirty="0" smtClean="0"/>
              <a:t>对于特定的信息安全岗位，还要确定该候选人具备执行该安全角色所必须的能力，并且担当该角色时是可被信任的，尤其该角色对组织而言至关重要时。</a:t>
            </a:r>
          </a:p>
          <a:p>
            <a:r>
              <a:rPr lang="zh-CN" altLang="en-US" dirty="0" smtClean="0"/>
              <a:t>任用的条款和条件要反映组织的安全方针，包括关于保密性、数据保护、道德规范、组织设备和设施的适当使用以及组织期望的信誉良好的实践等。在任用之前，要和候选人交流信息安全角色和职责相关信息。</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26</a:t>
            </a:fld>
            <a:endParaRPr lang="en-US" altLang="zh-CN"/>
          </a:p>
        </p:txBody>
      </p:sp>
    </p:spTree>
    <p:extLst>
      <p:ext uri="{BB962C8B-B14F-4D97-AF65-F5344CB8AC3E}">
        <p14:creationId xmlns:p14="http://schemas.microsoft.com/office/powerpoint/2010/main" val="2607339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管理层应该表现对信息安全政策，程序和控制措施的支持，并以身作则。管理职责要确保雇员和承包方人员都了解其信息安全角色和职责，并遵守相应的条款和条件。</a:t>
            </a:r>
          </a:p>
          <a:p>
            <a:r>
              <a:rPr lang="zh-CN" altLang="en-US" dirty="0" smtClean="0"/>
              <a:t>组织要建立信息安全意识计划，并定期组织信息安全教育和培训。信息安全教育和培训应涵盖以下方面：</a:t>
            </a:r>
          </a:p>
          <a:p>
            <a:r>
              <a:rPr lang="en-US" altLang="zh-CN" dirty="0" smtClean="0"/>
              <a:t>a)</a:t>
            </a:r>
            <a:r>
              <a:rPr lang="zh-CN" altLang="en-US" dirty="0" smtClean="0"/>
              <a:t>说明管理层对整个组织的信息安全的承诺；</a:t>
            </a:r>
          </a:p>
          <a:p>
            <a:r>
              <a:rPr lang="en-US" altLang="zh-CN" dirty="0" smtClean="0"/>
              <a:t>b)</a:t>
            </a:r>
            <a:r>
              <a:rPr lang="zh-CN" altLang="en-US" dirty="0" smtClean="0"/>
              <a:t>方针、标准、法律法规、合同和协议中定义的熟悉和遵守适用的信息安全规则和义务的需要；</a:t>
            </a:r>
          </a:p>
          <a:p>
            <a:r>
              <a:rPr lang="en-US" altLang="zh-CN" dirty="0" smtClean="0"/>
              <a:t>c)</a:t>
            </a:r>
            <a:r>
              <a:rPr lang="zh-CN" altLang="en-US" dirty="0" smtClean="0"/>
              <a:t>对个人作为和不作为的问责制度，以及保护组织和外部各方信息安全的一般责任；</a:t>
            </a:r>
          </a:p>
          <a:p>
            <a:r>
              <a:rPr lang="en-US" altLang="zh-CN" dirty="0" smtClean="0"/>
              <a:t>d)</a:t>
            </a:r>
            <a:r>
              <a:rPr lang="zh-CN" altLang="en-US" dirty="0" smtClean="0"/>
              <a:t>基本信息安全规程（如信息安全事件报告）和底线控制措施（如密钥安全性、恶意代码控制和清除桌面）；</a:t>
            </a:r>
          </a:p>
          <a:p>
            <a:r>
              <a:rPr lang="en-US" altLang="zh-CN" dirty="0" smtClean="0"/>
              <a:t>e)</a:t>
            </a:r>
            <a:r>
              <a:rPr lang="zh-CN" altLang="en-US" dirty="0" smtClean="0"/>
              <a:t>联络点和其他信息资源，信息安全问题的建议，包括信息安全的进一步教育和培训的素材。</a:t>
            </a:r>
          </a:p>
          <a:p>
            <a:r>
              <a:rPr lang="zh-CN" altLang="en-US" dirty="0" smtClean="0"/>
              <a:t>组织要建立正式的纪律处理过程，确保正确和公平的对待被怀疑安全违规的雇员。纪律处理过程要规定分级的响应，考虑例如违规的性质、重要性及对于业务的影响等因素，以及相关法律、业务合同和其他因素。</a:t>
            </a:r>
          </a:p>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28</a:t>
            </a:fld>
            <a:endParaRPr lang="en-US" altLang="zh-CN"/>
          </a:p>
        </p:txBody>
      </p:sp>
    </p:spTree>
    <p:extLst>
      <p:ext uri="{BB962C8B-B14F-4D97-AF65-F5344CB8AC3E}">
        <p14:creationId xmlns:p14="http://schemas.microsoft.com/office/powerpoint/2010/main" val="490532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确保雇员、承包方人员和第三方人员以一个规范的方式退出一个组织或改变其任用关系，包括调换岗位或岗位职责发生变化</a:t>
            </a:r>
            <a:endParaRPr lang="en-US" altLang="zh-CN"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一些安全职责和义务在在任用终止后仍然有效，包括安全要求和法律职责，适当时，还包括保密协议规定的职责。这些内容要包含在雇员、承包方人员的合同中，并且确保在职责或任用变更后仍然受到管理。</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zh-CN" altLang="en-US" dirty="0" smtClean="0"/>
          </a:p>
          <a:p>
            <a:endParaRPr lang="zh-CN" altLang="en-US" b="0"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29</a:t>
            </a:fld>
            <a:endParaRPr lang="en-US" altLang="zh-CN"/>
          </a:p>
        </p:txBody>
      </p:sp>
    </p:spTree>
    <p:extLst>
      <p:ext uri="{BB962C8B-B14F-4D97-AF65-F5344CB8AC3E}">
        <p14:creationId xmlns:p14="http://schemas.microsoft.com/office/powerpoint/2010/main" val="3734017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b="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32</a:t>
            </a:fld>
            <a:endParaRPr lang="en-US" altLang="zh-CN"/>
          </a:p>
        </p:txBody>
      </p:sp>
    </p:spTree>
    <p:extLst>
      <p:ext uri="{BB962C8B-B14F-4D97-AF65-F5344CB8AC3E}">
        <p14:creationId xmlns:p14="http://schemas.microsoft.com/office/powerpoint/2010/main" val="24695512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bg bwMode="gray">
      <p:bgPr>
        <a:solidFill>
          <a:schemeClr val="accent2"/>
        </a:solidFill>
        <a:effectLst/>
      </p:bgPr>
    </p:bg>
    <p:spTree>
      <p:nvGrpSpPr>
        <p:cNvPr id="1" name=""/>
        <p:cNvGrpSpPr/>
        <p:nvPr/>
      </p:nvGrpSpPr>
      <p:grpSpPr>
        <a:xfrm>
          <a:off x="0" y="0"/>
          <a:ext cx="0" cy="0"/>
          <a:chOff x="0" y="0"/>
          <a:chExt cx="0" cy="0"/>
        </a:xfrm>
      </p:grpSpPr>
      <p:sp>
        <p:nvSpPr>
          <p:cNvPr id="4" name="Rectangle 102"/>
          <p:cNvSpPr>
            <a:spLocks noChangeArrowheads="1"/>
          </p:cNvSpPr>
          <p:nvPr/>
        </p:nvSpPr>
        <p:spPr bwMode="gray">
          <a:xfrm>
            <a:off x="0" y="0"/>
            <a:ext cx="9144000" cy="30686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a:p>
        </p:txBody>
      </p:sp>
      <p:sp>
        <p:nvSpPr>
          <p:cNvPr id="5" name="AutoShape 103"/>
          <p:cNvSpPr>
            <a:spLocks noChangeArrowheads="1"/>
          </p:cNvSpPr>
          <p:nvPr/>
        </p:nvSpPr>
        <p:spPr bwMode="gray">
          <a:xfrm>
            <a:off x="2819400" y="3113088"/>
            <a:ext cx="5867400" cy="838200"/>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6" name="Rectangle 105"/>
          <p:cNvSpPr>
            <a:spLocks noChangeArrowheads="1"/>
          </p:cNvSpPr>
          <p:nvPr/>
        </p:nvSpPr>
        <p:spPr bwMode="gray">
          <a:xfrm>
            <a:off x="7696200" y="1741488"/>
            <a:ext cx="533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7" name="Rectangle 106"/>
          <p:cNvSpPr>
            <a:spLocks noChangeArrowheads="1"/>
          </p:cNvSpPr>
          <p:nvPr/>
        </p:nvSpPr>
        <p:spPr bwMode="gray">
          <a:xfrm>
            <a:off x="6934200" y="1131888"/>
            <a:ext cx="914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8" name="Rectangle 107"/>
          <p:cNvSpPr>
            <a:spLocks noChangeArrowheads="1"/>
          </p:cNvSpPr>
          <p:nvPr/>
        </p:nvSpPr>
        <p:spPr bwMode="gray">
          <a:xfrm>
            <a:off x="8077200" y="141288"/>
            <a:ext cx="914400" cy="1524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9" name="Rectangle 108"/>
          <p:cNvSpPr>
            <a:spLocks noChangeArrowheads="1"/>
          </p:cNvSpPr>
          <p:nvPr/>
        </p:nvSpPr>
        <p:spPr bwMode="gray">
          <a:xfrm>
            <a:off x="6553200" y="7508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 name="Rectangle 110"/>
          <p:cNvSpPr>
            <a:spLocks noChangeArrowheads="1"/>
          </p:cNvSpPr>
          <p:nvPr/>
        </p:nvSpPr>
        <p:spPr bwMode="gray">
          <a:xfrm>
            <a:off x="6324600" y="28844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 name="Rectangle 114"/>
          <p:cNvSpPr>
            <a:spLocks noChangeArrowheads="1"/>
          </p:cNvSpPr>
          <p:nvPr/>
        </p:nvSpPr>
        <p:spPr bwMode="gray">
          <a:xfrm>
            <a:off x="38100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2" name="Rectangle 120"/>
          <p:cNvSpPr>
            <a:spLocks noChangeArrowheads="1"/>
          </p:cNvSpPr>
          <p:nvPr/>
        </p:nvSpPr>
        <p:spPr bwMode="gray">
          <a:xfrm>
            <a:off x="42672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3" name="Rectangle 124"/>
          <p:cNvSpPr>
            <a:spLocks noChangeArrowheads="1"/>
          </p:cNvSpPr>
          <p:nvPr/>
        </p:nvSpPr>
        <p:spPr bwMode="gray">
          <a:xfrm>
            <a:off x="44958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4" name="Rectangle 126"/>
          <p:cNvSpPr>
            <a:spLocks noChangeArrowheads="1"/>
          </p:cNvSpPr>
          <p:nvPr/>
        </p:nvSpPr>
        <p:spPr bwMode="gray">
          <a:xfrm>
            <a:off x="47244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5" name="Group 211"/>
          <p:cNvGrpSpPr>
            <a:grpSpLocks/>
          </p:cNvGrpSpPr>
          <p:nvPr/>
        </p:nvGrpSpPr>
        <p:grpSpPr bwMode="auto">
          <a:xfrm>
            <a:off x="4724400" y="1741488"/>
            <a:ext cx="1295400" cy="838200"/>
            <a:chOff x="2976" y="1440"/>
            <a:chExt cx="816" cy="528"/>
          </a:xfrm>
        </p:grpSpPr>
        <p:sp>
          <p:nvSpPr>
            <p:cNvPr id="16" name="Rectangle 104"/>
            <p:cNvSpPr>
              <a:spLocks noChangeArrowheads="1"/>
            </p:cNvSpPr>
            <p:nvPr/>
          </p:nvSpPr>
          <p:spPr bwMode="gray">
            <a:xfrm>
              <a:off x="3120"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7" name="Rectangle 125"/>
            <p:cNvSpPr>
              <a:spLocks noChangeArrowheads="1"/>
            </p:cNvSpPr>
            <p:nvPr/>
          </p:nvSpPr>
          <p:spPr bwMode="gray">
            <a:xfrm>
              <a:off x="297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8" name="Rectangle 127"/>
            <p:cNvSpPr>
              <a:spLocks noChangeArrowheads="1"/>
            </p:cNvSpPr>
            <p:nvPr/>
          </p:nvSpPr>
          <p:spPr bwMode="gray">
            <a:xfrm>
              <a:off x="3120"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9" name="Rectangle 128"/>
            <p:cNvSpPr>
              <a:spLocks noChangeArrowheads="1"/>
            </p:cNvSpPr>
            <p:nvPr/>
          </p:nvSpPr>
          <p:spPr bwMode="gray">
            <a:xfrm>
              <a:off x="3120"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0" name="Rectangle 129"/>
            <p:cNvSpPr>
              <a:spLocks noChangeArrowheads="1"/>
            </p:cNvSpPr>
            <p:nvPr/>
          </p:nvSpPr>
          <p:spPr bwMode="gray">
            <a:xfrm>
              <a:off x="3120"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1" name="Rectangle 130"/>
            <p:cNvSpPr>
              <a:spLocks noChangeArrowheads="1"/>
            </p:cNvSpPr>
            <p:nvPr/>
          </p:nvSpPr>
          <p:spPr bwMode="gray">
            <a:xfrm>
              <a:off x="3264"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2" name="Rectangle 131"/>
            <p:cNvSpPr>
              <a:spLocks noChangeArrowheads="1"/>
            </p:cNvSpPr>
            <p:nvPr/>
          </p:nvSpPr>
          <p:spPr bwMode="gray">
            <a:xfrm>
              <a:off x="3264"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3" name="Rectangle 132"/>
            <p:cNvSpPr>
              <a:spLocks noChangeArrowheads="1"/>
            </p:cNvSpPr>
            <p:nvPr/>
          </p:nvSpPr>
          <p:spPr bwMode="gray">
            <a:xfrm>
              <a:off x="3408"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4" name="Rectangle 133"/>
            <p:cNvSpPr>
              <a:spLocks noChangeArrowheads="1"/>
            </p:cNvSpPr>
            <p:nvPr/>
          </p:nvSpPr>
          <p:spPr bwMode="gray">
            <a:xfrm>
              <a:off x="3408"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5" name="Rectangle 134"/>
            <p:cNvSpPr>
              <a:spLocks noChangeArrowheads="1"/>
            </p:cNvSpPr>
            <p:nvPr/>
          </p:nvSpPr>
          <p:spPr bwMode="gray">
            <a:xfrm>
              <a:off x="3408"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6" name="Rectangle 135"/>
            <p:cNvSpPr>
              <a:spLocks noChangeArrowheads="1"/>
            </p:cNvSpPr>
            <p:nvPr/>
          </p:nvSpPr>
          <p:spPr bwMode="gray">
            <a:xfrm>
              <a:off x="3408"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7" name="Rectangle 136"/>
            <p:cNvSpPr>
              <a:spLocks noChangeArrowheads="1"/>
            </p:cNvSpPr>
            <p:nvPr/>
          </p:nvSpPr>
          <p:spPr bwMode="gray">
            <a:xfrm>
              <a:off x="3552"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8" name="Rectangle 137"/>
            <p:cNvSpPr>
              <a:spLocks noChangeArrowheads="1"/>
            </p:cNvSpPr>
            <p:nvPr/>
          </p:nvSpPr>
          <p:spPr bwMode="gray">
            <a:xfrm>
              <a:off x="3552"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9" name="Rectangle 138"/>
            <p:cNvSpPr>
              <a:spLocks noChangeArrowheads="1"/>
            </p:cNvSpPr>
            <p:nvPr/>
          </p:nvSpPr>
          <p:spPr bwMode="gray">
            <a:xfrm>
              <a:off x="3696"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0" name="Rectangle 139"/>
            <p:cNvSpPr>
              <a:spLocks noChangeArrowheads="1"/>
            </p:cNvSpPr>
            <p:nvPr/>
          </p:nvSpPr>
          <p:spPr bwMode="gray">
            <a:xfrm>
              <a:off x="369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1" name="Rectangle 140"/>
            <p:cNvSpPr>
              <a:spLocks noChangeArrowheads="1"/>
            </p:cNvSpPr>
            <p:nvPr/>
          </p:nvSpPr>
          <p:spPr bwMode="gray">
            <a:xfrm>
              <a:off x="3696"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32" name="Group 212"/>
          <p:cNvGrpSpPr>
            <a:grpSpLocks/>
          </p:cNvGrpSpPr>
          <p:nvPr/>
        </p:nvGrpSpPr>
        <p:grpSpPr bwMode="auto">
          <a:xfrm>
            <a:off x="3352800" y="1970088"/>
            <a:ext cx="1295400" cy="609600"/>
            <a:chOff x="2112" y="1584"/>
            <a:chExt cx="816" cy="384"/>
          </a:xfrm>
        </p:grpSpPr>
        <p:sp>
          <p:nvSpPr>
            <p:cNvPr id="33" name="Rectangle 112"/>
            <p:cNvSpPr>
              <a:spLocks noChangeArrowheads="1"/>
            </p:cNvSpPr>
            <p:nvPr/>
          </p:nvSpPr>
          <p:spPr bwMode="gray">
            <a:xfrm>
              <a:off x="2400"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4" name="Rectangle 113"/>
            <p:cNvSpPr>
              <a:spLocks noChangeArrowheads="1"/>
            </p:cNvSpPr>
            <p:nvPr/>
          </p:nvSpPr>
          <p:spPr bwMode="gray">
            <a:xfrm>
              <a:off x="2400"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5" name="Rectangle 115"/>
            <p:cNvSpPr>
              <a:spLocks noChangeArrowheads="1"/>
            </p:cNvSpPr>
            <p:nvPr/>
          </p:nvSpPr>
          <p:spPr bwMode="gray">
            <a:xfrm>
              <a:off x="2544"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6" name="Rectangle 116"/>
            <p:cNvSpPr>
              <a:spLocks noChangeArrowheads="1"/>
            </p:cNvSpPr>
            <p:nvPr/>
          </p:nvSpPr>
          <p:spPr bwMode="gray">
            <a:xfrm>
              <a:off x="2544"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7" name="Rectangle 117"/>
            <p:cNvSpPr>
              <a:spLocks noChangeArrowheads="1"/>
            </p:cNvSpPr>
            <p:nvPr/>
          </p:nvSpPr>
          <p:spPr bwMode="gray">
            <a:xfrm>
              <a:off x="2544"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8" name="Rectangle 118"/>
            <p:cNvSpPr>
              <a:spLocks noChangeArrowheads="1"/>
            </p:cNvSpPr>
            <p:nvPr/>
          </p:nvSpPr>
          <p:spPr bwMode="gray">
            <a:xfrm>
              <a:off x="2688"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9" name="Rectangle 119"/>
            <p:cNvSpPr>
              <a:spLocks noChangeArrowheads="1"/>
            </p:cNvSpPr>
            <p:nvPr/>
          </p:nvSpPr>
          <p:spPr bwMode="gray">
            <a:xfrm>
              <a:off x="2688"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0" name="Rectangle 121"/>
            <p:cNvSpPr>
              <a:spLocks noChangeArrowheads="1"/>
            </p:cNvSpPr>
            <p:nvPr/>
          </p:nvSpPr>
          <p:spPr bwMode="gray">
            <a:xfrm>
              <a:off x="2832"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1" name="Rectangle 122"/>
            <p:cNvSpPr>
              <a:spLocks noChangeArrowheads="1"/>
            </p:cNvSpPr>
            <p:nvPr/>
          </p:nvSpPr>
          <p:spPr bwMode="gray">
            <a:xfrm>
              <a:off x="2832"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2" name="Rectangle 123"/>
            <p:cNvSpPr>
              <a:spLocks noChangeArrowheads="1"/>
            </p:cNvSpPr>
            <p:nvPr/>
          </p:nvSpPr>
          <p:spPr bwMode="gray">
            <a:xfrm>
              <a:off x="283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3" name="Rectangle 141"/>
            <p:cNvSpPr>
              <a:spLocks noChangeArrowheads="1"/>
            </p:cNvSpPr>
            <p:nvPr/>
          </p:nvSpPr>
          <p:spPr bwMode="gray">
            <a:xfrm>
              <a:off x="2256"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4" name="Rectangle 142"/>
            <p:cNvSpPr>
              <a:spLocks noChangeArrowheads="1"/>
            </p:cNvSpPr>
            <p:nvPr/>
          </p:nvSpPr>
          <p:spPr bwMode="gray">
            <a:xfrm>
              <a:off x="211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45" name="Group 143"/>
          <p:cNvGrpSpPr>
            <a:grpSpLocks/>
          </p:cNvGrpSpPr>
          <p:nvPr/>
        </p:nvGrpSpPr>
        <p:grpSpPr bwMode="auto">
          <a:xfrm>
            <a:off x="762000" y="3570288"/>
            <a:ext cx="1905000" cy="762000"/>
            <a:chOff x="2112" y="1632"/>
            <a:chExt cx="1680" cy="672"/>
          </a:xfrm>
        </p:grpSpPr>
        <p:sp>
          <p:nvSpPr>
            <p:cNvPr id="46" name="Rectangle 144"/>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7" name="Rectangle 145"/>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8" name="Rectangle 146"/>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9" name="Rectangle 147"/>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0" name="Rectangle 148"/>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1" name="Rectangle 149"/>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2" name="Rectangle 150"/>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3" name="Rectangle 151"/>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4" name="Rectangle 152"/>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5" name="Rectangle 153"/>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6" name="Rectangle 154"/>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7" name="Rectangle 155"/>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8" name="Rectangle 156"/>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9" name="Rectangle 157"/>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0" name="Rectangle 158"/>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1" name="Rectangle 159"/>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2" name="Rectangle 160"/>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3" name="Rectangle 161"/>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4" name="Rectangle 162"/>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5" name="Rectangle 163"/>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6" name="Rectangle 164"/>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7" name="Rectangle 165"/>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8" name="Rectangle 166"/>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9" name="Rectangle 167"/>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0" name="Rectangle 168"/>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1" name="Rectangle 169"/>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2" name="Rectangle 170"/>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3" name="Rectangle 171"/>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4" name="Rectangle 172"/>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5" name="Rectangle 173"/>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6" name="Rectangle 174"/>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77" name="Group 175"/>
          <p:cNvGrpSpPr>
            <a:grpSpLocks/>
          </p:cNvGrpSpPr>
          <p:nvPr/>
        </p:nvGrpSpPr>
        <p:grpSpPr bwMode="auto">
          <a:xfrm>
            <a:off x="5486400" y="827088"/>
            <a:ext cx="2667000" cy="1066800"/>
            <a:chOff x="2112" y="1632"/>
            <a:chExt cx="1680" cy="672"/>
          </a:xfrm>
        </p:grpSpPr>
        <p:sp>
          <p:nvSpPr>
            <p:cNvPr id="78" name="Rectangle 176"/>
            <p:cNvSpPr>
              <a:spLocks noChangeArrowheads="1"/>
            </p:cNvSpPr>
            <p:nvPr userDrawn="1"/>
          </p:nvSpPr>
          <p:spPr bwMode="gray">
            <a:xfrm>
              <a:off x="2400"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9" name="Rectangle 177"/>
            <p:cNvSpPr>
              <a:spLocks noChangeArrowheads="1"/>
            </p:cNvSpPr>
            <p:nvPr userDrawn="1"/>
          </p:nvSpPr>
          <p:spPr bwMode="gray">
            <a:xfrm>
              <a:off x="2400"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0" name="Rectangle 178"/>
            <p:cNvSpPr>
              <a:spLocks noChangeArrowheads="1"/>
            </p:cNvSpPr>
            <p:nvPr userDrawn="1"/>
          </p:nvSpPr>
          <p:spPr bwMode="gray">
            <a:xfrm>
              <a:off x="2400"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1" name="Rectangle 179"/>
            <p:cNvSpPr>
              <a:spLocks noChangeArrowheads="1"/>
            </p:cNvSpPr>
            <p:nvPr userDrawn="1"/>
          </p:nvSpPr>
          <p:spPr bwMode="gray">
            <a:xfrm>
              <a:off x="2544"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2" name="Rectangle 180"/>
            <p:cNvSpPr>
              <a:spLocks noChangeArrowheads="1"/>
            </p:cNvSpPr>
            <p:nvPr userDrawn="1"/>
          </p:nvSpPr>
          <p:spPr bwMode="gray">
            <a:xfrm>
              <a:off x="2544"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3" name="Rectangle 181"/>
            <p:cNvSpPr>
              <a:spLocks noChangeArrowheads="1"/>
            </p:cNvSpPr>
            <p:nvPr userDrawn="1"/>
          </p:nvSpPr>
          <p:spPr bwMode="gray">
            <a:xfrm>
              <a:off x="2544"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4" name="Rectangle 182"/>
            <p:cNvSpPr>
              <a:spLocks noChangeArrowheads="1"/>
            </p:cNvSpPr>
            <p:nvPr userDrawn="1"/>
          </p:nvSpPr>
          <p:spPr bwMode="gray">
            <a:xfrm>
              <a:off x="2688"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5" name="Rectangle 183"/>
            <p:cNvSpPr>
              <a:spLocks noChangeArrowheads="1"/>
            </p:cNvSpPr>
            <p:nvPr userDrawn="1"/>
          </p:nvSpPr>
          <p:spPr bwMode="gray">
            <a:xfrm>
              <a:off x="2688"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6" name="Rectangle 184"/>
            <p:cNvSpPr>
              <a:spLocks noChangeArrowheads="1"/>
            </p:cNvSpPr>
            <p:nvPr userDrawn="1"/>
          </p:nvSpPr>
          <p:spPr bwMode="gray">
            <a:xfrm>
              <a:off x="2688"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7" name="Rectangle 185"/>
            <p:cNvSpPr>
              <a:spLocks noChangeArrowheads="1"/>
            </p:cNvSpPr>
            <p:nvPr userDrawn="1"/>
          </p:nvSpPr>
          <p:spPr bwMode="gray">
            <a:xfrm>
              <a:off x="2832"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8" name="Rectangle 186"/>
            <p:cNvSpPr>
              <a:spLocks noChangeArrowheads="1"/>
            </p:cNvSpPr>
            <p:nvPr userDrawn="1"/>
          </p:nvSpPr>
          <p:spPr bwMode="gray">
            <a:xfrm>
              <a:off x="2832"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9" name="Rectangle 187"/>
            <p:cNvSpPr>
              <a:spLocks noChangeArrowheads="1"/>
            </p:cNvSpPr>
            <p:nvPr userDrawn="1"/>
          </p:nvSpPr>
          <p:spPr bwMode="gray">
            <a:xfrm>
              <a:off x="283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0" name="Rectangle 188"/>
            <p:cNvSpPr>
              <a:spLocks noChangeArrowheads="1"/>
            </p:cNvSpPr>
            <p:nvPr userDrawn="1"/>
          </p:nvSpPr>
          <p:spPr bwMode="gray">
            <a:xfrm>
              <a:off x="2832"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1" name="Rectangle 189"/>
            <p:cNvSpPr>
              <a:spLocks noChangeArrowheads="1"/>
            </p:cNvSpPr>
            <p:nvPr userDrawn="1"/>
          </p:nvSpPr>
          <p:spPr bwMode="gray">
            <a:xfrm>
              <a:off x="297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2" name="Rectangle 190"/>
            <p:cNvSpPr>
              <a:spLocks noChangeArrowheads="1"/>
            </p:cNvSpPr>
            <p:nvPr userDrawn="1"/>
          </p:nvSpPr>
          <p:spPr bwMode="gray">
            <a:xfrm>
              <a:off x="2976"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3" name="Rectangle 191"/>
            <p:cNvSpPr>
              <a:spLocks noChangeArrowheads="1"/>
            </p:cNvSpPr>
            <p:nvPr userDrawn="1"/>
          </p:nvSpPr>
          <p:spPr bwMode="gray">
            <a:xfrm>
              <a:off x="3120"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4" name="Rectangle 192"/>
            <p:cNvSpPr>
              <a:spLocks noChangeArrowheads="1"/>
            </p:cNvSpPr>
            <p:nvPr userDrawn="1"/>
          </p:nvSpPr>
          <p:spPr bwMode="gray">
            <a:xfrm>
              <a:off x="3120"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5" name="Rectangle 193"/>
            <p:cNvSpPr>
              <a:spLocks noChangeArrowheads="1"/>
            </p:cNvSpPr>
            <p:nvPr userDrawn="1"/>
          </p:nvSpPr>
          <p:spPr bwMode="gray">
            <a:xfrm>
              <a:off x="3120"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6" name="Rectangle 194"/>
            <p:cNvSpPr>
              <a:spLocks noChangeArrowheads="1"/>
            </p:cNvSpPr>
            <p:nvPr userDrawn="1"/>
          </p:nvSpPr>
          <p:spPr bwMode="gray">
            <a:xfrm>
              <a:off x="3264"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7" name="Rectangle 195"/>
            <p:cNvSpPr>
              <a:spLocks noChangeArrowheads="1"/>
            </p:cNvSpPr>
            <p:nvPr userDrawn="1"/>
          </p:nvSpPr>
          <p:spPr bwMode="gray">
            <a:xfrm>
              <a:off x="3264"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8" name="Rectangle 196"/>
            <p:cNvSpPr>
              <a:spLocks noChangeArrowheads="1"/>
            </p:cNvSpPr>
            <p:nvPr userDrawn="1"/>
          </p:nvSpPr>
          <p:spPr bwMode="gray">
            <a:xfrm>
              <a:off x="3408"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9" name="Rectangle 197"/>
            <p:cNvSpPr>
              <a:spLocks noChangeArrowheads="1"/>
            </p:cNvSpPr>
            <p:nvPr userDrawn="1"/>
          </p:nvSpPr>
          <p:spPr bwMode="gray">
            <a:xfrm>
              <a:off x="3408"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0" name="Rectangle 198"/>
            <p:cNvSpPr>
              <a:spLocks noChangeArrowheads="1"/>
            </p:cNvSpPr>
            <p:nvPr userDrawn="1"/>
          </p:nvSpPr>
          <p:spPr bwMode="gray">
            <a:xfrm>
              <a:off x="3408"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1" name="Rectangle 199"/>
            <p:cNvSpPr>
              <a:spLocks noChangeArrowheads="1"/>
            </p:cNvSpPr>
            <p:nvPr userDrawn="1"/>
          </p:nvSpPr>
          <p:spPr bwMode="gray">
            <a:xfrm>
              <a:off x="3408"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 name="Rectangle 200"/>
            <p:cNvSpPr>
              <a:spLocks noChangeArrowheads="1"/>
            </p:cNvSpPr>
            <p:nvPr userDrawn="1"/>
          </p:nvSpPr>
          <p:spPr bwMode="gray">
            <a:xfrm>
              <a:off x="3552"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 name="Rectangle 201"/>
            <p:cNvSpPr>
              <a:spLocks noChangeArrowheads="1"/>
            </p:cNvSpPr>
            <p:nvPr userDrawn="1"/>
          </p:nvSpPr>
          <p:spPr bwMode="gray">
            <a:xfrm>
              <a:off x="3552"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 name="Rectangle 202"/>
            <p:cNvSpPr>
              <a:spLocks noChangeArrowheads="1"/>
            </p:cNvSpPr>
            <p:nvPr userDrawn="1"/>
          </p:nvSpPr>
          <p:spPr bwMode="gray">
            <a:xfrm>
              <a:off x="3696"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 name="Rectangle 203"/>
            <p:cNvSpPr>
              <a:spLocks noChangeArrowheads="1"/>
            </p:cNvSpPr>
            <p:nvPr userDrawn="1"/>
          </p:nvSpPr>
          <p:spPr bwMode="gray">
            <a:xfrm>
              <a:off x="369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 name="Rectangle 204"/>
            <p:cNvSpPr>
              <a:spLocks noChangeArrowheads="1"/>
            </p:cNvSpPr>
            <p:nvPr userDrawn="1"/>
          </p:nvSpPr>
          <p:spPr bwMode="gray">
            <a:xfrm>
              <a:off x="3696"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7" name="Rectangle 205"/>
            <p:cNvSpPr>
              <a:spLocks noChangeArrowheads="1"/>
            </p:cNvSpPr>
            <p:nvPr userDrawn="1"/>
          </p:nvSpPr>
          <p:spPr bwMode="gray">
            <a:xfrm>
              <a:off x="2256"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8" name="Rectangle 206"/>
            <p:cNvSpPr>
              <a:spLocks noChangeArrowheads="1"/>
            </p:cNvSpPr>
            <p:nvPr userDrawn="1"/>
          </p:nvSpPr>
          <p:spPr bwMode="gray">
            <a:xfrm>
              <a:off x="211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9" name="AutoShape 207"/>
          <p:cNvSpPr>
            <a:spLocks noChangeArrowheads="1"/>
          </p:cNvSpPr>
          <p:nvPr/>
        </p:nvSpPr>
        <p:spPr bwMode="gray">
          <a:xfrm>
            <a:off x="533400" y="2655888"/>
            <a:ext cx="7696200" cy="838200"/>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110" name="Rectangle 208"/>
          <p:cNvSpPr>
            <a:spLocks noChangeArrowheads="1"/>
          </p:cNvSpPr>
          <p:nvPr/>
        </p:nvSpPr>
        <p:spPr bwMode="gray">
          <a:xfrm>
            <a:off x="2057400" y="42560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1" name="Rectangle 209"/>
          <p:cNvSpPr>
            <a:spLocks noChangeArrowheads="1"/>
          </p:cNvSpPr>
          <p:nvPr/>
        </p:nvSpPr>
        <p:spPr bwMode="gray">
          <a:xfrm>
            <a:off x="1752600" y="4789488"/>
            <a:ext cx="228600" cy="2286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2" name="Rectangle 210"/>
          <p:cNvSpPr>
            <a:spLocks noChangeArrowheads="1"/>
          </p:cNvSpPr>
          <p:nvPr/>
        </p:nvSpPr>
        <p:spPr bwMode="gray">
          <a:xfrm>
            <a:off x="1524000" y="4941888"/>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3074" name="Rectangle 2"/>
          <p:cNvSpPr>
            <a:spLocks noGrp="1" noChangeArrowheads="1"/>
          </p:cNvSpPr>
          <p:nvPr>
            <p:ph type="ctrTitle"/>
          </p:nvPr>
        </p:nvSpPr>
        <p:spPr>
          <a:xfrm>
            <a:off x="1066800" y="2732088"/>
            <a:ext cx="6629400" cy="685800"/>
          </a:xfrm>
        </p:spPr>
        <p:txBody>
          <a:bodyPr/>
          <a:lstStyle>
            <a:lvl1pPr>
              <a:defRPr sz="3600">
                <a:solidFill>
                  <a:schemeClr val="tx2"/>
                </a:solidFill>
              </a:defRPr>
            </a:lvl1pPr>
          </a:lstStyle>
          <a:p>
            <a:r>
              <a:rPr lang="zh-CN" altLang="en-US"/>
              <a:t>单击此处编辑母版标题样式</a:t>
            </a:r>
          </a:p>
        </p:txBody>
      </p:sp>
      <p:sp>
        <p:nvSpPr>
          <p:cNvPr id="3075" name="Rectangle 3"/>
          <p:cNvSpPr>
            <a:spLocks noGrp="1" noChangeArrowheads="1"/>
          </p:cNvSpPr>
          <p:nvPr>
            <p:ph type="subTitle" idx="1"/>
          </p:nvPr>
        </p:nvSpPr>
        <p:spPr>
          <a:xfrm>
            <a:off x="2819400" y="3494088"/>
            <a:ext cx="5638800" cy="381000"/>
          </a:xfrm>
        </p:spPr>
        <p:txBody>
          <a:bodyPr/>
          <a:lstStyle>
            <a:lvl1pPr marL="0" indent="0" algn="ctr">
              <a:buFont typeface="Wingdings" pitchFamily="2" charset="2"/>
              <a:buNone/>
              <a:defRPr sz="2400">
                <a:solidFill>
                  <a:schemeClr val="bg1"/>
                </a:solidFill>
              </a:defRPr>
            </a:lvl1pPr>
          </a:lstStyle>
          <a:p>
            <a:r>
              <a:rPr lang="zh-CN" altLang="en-US"/>
              <a:t>单击此处编辑母版副标题样式</a:t>
            </a:r>
          </a:p>
        </p:txBody>
      </p:sp>
      <p:pic>
        <p:nvPicPr>
          <p:cNvPr id="114" name="图片 1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6286" y="1436688"/>
            <a:ext cx="2933429" cy="1129492"/>
          </a:xfrm>
          <a:prstGeom prst="rect">
            <a:avLst/>
          </a:prstGeom>
        </p:spPr>
      </p:pic>
    </p:spTree>
    <p:extLst>
      <p:ext uri="{BB962C8B-B14F-4D97-AF65-F5344CB8AC3E}">
        <p14:creationId xmlns:p14="http://schemas.microsoft.com/office/powerpoint/2010/main" val="30930679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sldNum" sz="quarter" idx="10"/>
          </p:nvPr>
        </p:nvSpPr>
        <p:spPr>
          <a:ln/>
        </p:spPr>
        <p:txBody>
          <a:bodyPr/>
          <a:lstStyle>
            <a:lvl1pPr>
              <a:defRPr/>
            </a:lvl1pPr>
          </a:lstStyle>
          <a:p>
            <a:pPr>
              <a:defRPr/>
            </a:pPr>
            <a:fld id="{F5E0E65E-9137-4309-8D78-B392A1917D52}" type="slidenum">
              <a:rPr lang="zh-CN" altLang="en-US"/>
              <a:pPr>
                <a:defRPr/>
              </a:pPr>
              <a:t>‹#›</a:t>
            </a:fld>
            <a:endParaRPr lang="en-US" altLang="zh-CN"/>
          </a:p>
        </p:txBody>
      </p:sp>
    </p:spTree>
    <p:extLst>
      <p:ext uri="{BB962C8B-B14F-4D97-AF65-F5344CB8AC3E}">
        <p14:creationId xmlns:p14="http://schemas.microsoft.com/office/powerpoint/2010/main" val="189531329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118"/>
          <p:cNvSpPr>
            <a:spLocks noChangeArrowheads="1"/>
          </p:cNvSpPr>
          <p:nvPr/>
        </p:nvSpPr>
        <p:spPr bwMode="gray">
          <a:xfrm>
            <a:off x="8010525" y="0"/>
            <a:ext cx="1133475" cy="10445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7" name="Rectangle 119"/>
          <p:cNvSpPr>
            <a:spLocks noChangeArrowheads="1"/>
          </p:cNvSpPr>
          <p:nvPr/>
        </p:nvSpPr>
        <p:spPr bwMode="gray">
          <a:xfrm>
            <a:off x="0" y="0"/>
            <a:ext cx="8008938" cy="1044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028" name="Group 120"/>
          <p:cNvGrpSpPr>
            <a:grpSpLocks/>
          </p:cNvGrpSpPr>
          <p:nvPr/>
        </p:nvGrpSpPr>
        <p:grpSpPr bwMode="auto">
          <a:xfrm>
            <a:off x="6877050" y="152400"/>
            <a:ext cx="1905000" cy="762000"/>
            <a:chOff x="2112" y="1632"/>
            <a:chExt cx="1680" cy="672"/>
          </a:xfrm>
        </p:grpSpPr>
        <p:sp>
          <p:nvSpPr>
            <p:cNvPr id="1037" name="Rectangle 121"/>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8" name="Rectangle 122"/>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9" name="Rectangle 123"/>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0" name="Rectangle 124"/>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1" name="Rectangle 125"/>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2" name="Rectangle 126"/>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3" name="Rectangle 127"/>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4" name="Rectangle 128"/>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5" name="Rectangle 129"/>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6" name="Rectangle 130"/>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7" name="Rectangle 131"/>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8" name="Rectangle 132"/>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9" name="Rectangle 133"/>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0" name="Rectangle 134"/>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1" name="Rectangle 135"/>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2" name="Rectangle 136"/>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3" name="Rectangle 137"/>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4" name="Rectangle 138"/>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5" name="Rectangle 139"/>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6" name="Rectangle 140"/>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7" name="Rectangle 141"/>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8" name="Rectangle 142"/>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9" name="Rectangle 143"/>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0" name="Rectangle 144"/>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1" name="Rectangle 145"/>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2" name="Rectangle 146"/>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3" name="Rectangle 147"/>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4" name="Rectangle 148"/>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5" name="Rectangle 149"/>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6" name="Rectangle 150"/>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7" name="Rectangle 151"/>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29" name="Rectangle 152"/>
          <p:cNvSpPr>
            <a:spLocks noChangeArrowheads="1"/>
          </p:cNvSpPr>
          <p:nvPr/>
        </p:nvSpPr>
        <p:spPr bwMode="gray">
          <a:xfrm>
            <a:off x="6553200" y="76200"/>
            <a:ext cx="228600" cy="381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0" name="Rectangle 153"/>
          <p:cNvSpPr>
            <a:spLocks noChangeArrowheads="1"/>
          </p:cNvSpPr>
          <p:nvPr/>
        </p:nvSpPr>
        <p:spPr bwMode="gray">
          <a:xfrm>
            <a:off x="6705600" y="228600"/>
            <a:ext cx="228600" cy="152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1" name="Rectangle 154"/>
          <p:cNvSpPr>
            <a:spLocks noChangeArrowheads="1"/>
          </p:cNvSpPr>
          <p:nvPr/>
        </p:nvSpPr>
        <p:spPr bwMode="gray">
          <a:xfrm>
            <a:off x="6858000" y="304800"/>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2" name="Rectangle 3"/>
          <p:cNvSpPr>
            <a:spLocks noGrp="1" noChangeArrowheads="1"/>
          </p:cNvSpPr>
          <p:nvPr>
            <p:ph type="body" idx="1"/>
          </p:nvPr>
        </p:nvSpPr>
        <p:spPr bwMode="gray">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6"/>
          <p:cNvSpPr>
            <a:spLocks noGrp="1" noChangeArrowheads="1"/>
          </p:cNvSpPr>
          <p:nvPr>
            <p:ph type="sldNum" sz="quarter" idx="4"/>
          </p:nvPr>
        </p:nvSpPr>
        <p:spPr bwMode="gray">
          <a:xfrm>
            <a:off x="4191000" y="6505575"/>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ea typeface="宋体" pitchFamily="2" charset="-122"/>
              </a:defRPr>
            </a:lvl1pPr>
          </a:lstStyle>
          <a:p>
            <a:pPr>
              <a:defRPr/>
            </a:pPr>
            <a:fld id="{DCFB4DC4-41B9-4E61-AD6F-4DDEA2B45915}" type="slidenum">
              <a:rPr lang="zh-CN" altLang="en-US"/>
              <a:pPr>
                <a:defRPr/>
              </a:pPr>
              <a:t>‹#›</a:t>
            </a:fld>
            <a:endParaRPr lang="en-US" altLang="zh-CN"/>
          </a:p>
        </p:txBody>
      </p:sp>
      <p:sp>
        <p:nvSpPr>
          <p:cNvPr id="1035" name="Rectangle 2"/>
          <p:cNvSpPr>
            <a:spLocks noGrp="1" noChangeArrowheads="1"/>
          </p:cNvSpPr>
          <p:nvPr>
            <p:ph type="title"/>
          </p:nvPr>
        </p:nvSpPr>
        <p:spPr bwMode="gray">
          <a:xfrm>
            <a:off x="533400" y="260350"/>
            <a:ext cx="70961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788" r:id="rId1"/>
    <p:sldLayoutId id="2147483786" r:id="rId2"/>
  </p:sldLayoutIdLst>
  <p:transition>
    <p:fade/>
  </p:transition>
  <p:hf hdr="0" ftr="0"/>
  <p:txStyles>
    <p:titleStyle>
      <a:lvl1pPr algn="l" rtl="0" eaLnBrk="0" fontAlgn="base" hangingPunct="0">
        <a:spcBef>
          <a:spcPct val="0"/>
        </a:spcBef>
        <a:spcAft>
          <a:spcPct val="0"/>
        </a:spcAft>
        <a:defRPr sz="3200" b="1">
          <a:solidFill>
            <a:srgbClr val="FFFFFF"/>
          </a:solidFill>
          <a:latin typeface="+mj-lt"/>
          <a:ea typeface="+mj-ea"/>
          <a:cs typeface="+mj-cs"/>
        </a:defRPr>
      </a:lvl1pPr>
      <a:lvl2pPr algn="l" rtl="0" eaLnBrk="0" fontAlgn="base" hangingPunct="0">
        <a:spcBef>
          <a:spcPct val="0"/>
        </a:spcBef>
        <a:spcAft>
          <a:spcPct val="0"/>
        </a:spcAft>
        <a:defRPr sz="3200" b="1">
          <a:solidFill>
            <a:srgbClr val="FFFFFF"/>
          </a:solidFill>
          <a:latin typeface="黑体" pitchFamily="2" charset="-122"/>
          <a:ea typeface="黑体" pitchFamily="2" charset="-122"/>
        </a:defRPr>
      </a:lvl2pPr>
      <a:lvl3pPr algn="l" rtl="0" eaLnBrk="0" fontAlgn="base" hangingPunct="0">
        <a:spcBef>
          <a:spcPct val="0"/>
        </a:spcBef>
        <a:spcAft>
          <a:spcPct val="0"/>
        </a:spcAft>
        <a:defRPr sz="3200" b="1">
          <a:solidFill>
            <a:srgbClr val="FFFFFF"/>
          </a:solidFill>
          <a:latin typeface="黑体" pitchFamily="2" charset="-122"/>
          <a:ea typeface="黑体" pitchFamily="2" charset="-122"/>
        </a:defRPr>
      </a:lvl3pPr>
      <a:lvl4pPr algn="l" rtl="0" eaLnBrk="0" fontAlgn="base" hangingPunct="0">
        <a:spcBef>
          <a:spcPct val="0"/>
        </a:spcBef>
        <a:spcAft>
          <a:spcPct val="0"/>
        </a:spcAft>
        <a:defRPr sz="3200" b="1">
          <a:solidFill>
            <a:srgbClr val="FFFFFF"/>
          </a:solidFill>
          <a:latin typeface="黑体" pitchFamily="2" charset="-122"/>
          <a:ea typeface="黑体" pitchFamily="2" charset="-122"/>
        </a:defRPr>
      </a:lvl4pPr>
      <a:lvl5pPr algn="l" rtl="0" eaLnBrk="0" fontAlgn="base" hangingPunct="0">
        <a:spcBef>
          <a:spcPct val="0"/>
        </a:spcBef>
        <a:spcAft>
          <a:spcPct val="0"/>
        </a:spcAft>
        <a:defRPr sz="3200" b="1">
          <a:solidFill>
            <a:srgbClr val="FFFFFF"/>
          </a:solidFill>
          <a:latin typeface="黑体" pitchFamily="2" charset="-122"/>
          <a:ea typeface="黑体" pitchFamily="2" charset="-122"/>
        </a:defRPr>
      </a:lvl5pPr>
      <a:lvl6pPr marL="457200" algn="l" rtl="0" fontAlgn="base">
        <a:spcBef>
          <a:spcPct val="0"/>
        </a:spcBef>
        <a:spcAft>
          <a:spcPct val="0"/>
        </a:spcAft>
        <a:defRPr sz="3200" b="1">
          <a:solidFill>
            <a:srgbClr val="FFFFFF"/>
          </a:solidFill>
          <a:latin typeface="黑体" pitchFamily="2" charset="-122"/>
          <a:ea typeface="黑体" pitchFamily="2" charset="-122"/>
        </a:defRPr>
      </a:lvl6pPr>
      <a:lvl7pPr marL="914400" algn="l" rtl="0" fontAlgn="base">
        <a:spcBef>
          <a:spcPct val="0"/>
        </a:spcBef>
        <a:spcAft>
          <a:spcPct val="0"/>
        </a:spcAft>
        <a:defRPr sz="3200" b="1">
          <a:solidFill>
            <a:srgbClr val="FFFFFF"/>
          </a:solidFill>
          <a:latin typeface="黑体" pitchFamily="2" charset="-122"/>
          <a:ea typeface="黑体" pitchFamily="2" charset="-122"/>
        </a:defRPr>
      </a:lvl7pPr>
      <a:lvl8pPr marL="1371600" algn="l" rtl="0" fontAlgn="base">
        <a:spcBef>
          <a:spcPct val="0"/>
        </a:spcBef>
        <a:spcAft>
          <a:spcPct val="0"/>
        </a:spcAft>
        <a:defRPr sz="3200" b="1">
          <a:solidFill>
            <a:srgbClr val="FFFFFF"/>
          </a:solidFill>
          <a:latin typeface="黑体" pitchFamily="2" charset="-122"/>
          <a:ea typeface="黑体" pitchFamily="2" charset="-122"/>
        </a:defRPr>
      </a:lvl8pPr>
      <a:lvl9pPr marL="1828800" algn="l" rtl="0" fontAlgn="base">
        <a:spcBef>
          <a:spcPct val="0"/>
        </a:spcBef>
        <a:spcAft>
          <a:spcPct val="0"/>
        </a:spcAft>
        <a:defRPr sz="32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066800" y="2732088"/>
            <a:ext cx="6889750" cy="685800"/>
          </a:xfrm>
        </p:spPr>
        <p:txBody>
          <a:bodyPr/>
          <a:lstStyle/>
          <a:p>
            <a:pPr algn="ctr" eaLnBrk="1" hangingPunct="1"/>
            <a:r>
              <a:rPr lang="zh-CN" altLang="en-US" sz="3200" dirty="0" smtClean="0"/>
              <a:t>信息安全管理</a:t>
            </a:r>
            <a:endParaRPr lang="en-US" altLang="zh-CN" sz="3200" dirty="0"/>
          </a:p>
        </p:txBody>
      </p:sp>
      <p:sp>
        <p:nvSpPr>
          <p:cNvPr id="14340" name="副标题 4"/>
          <p:cNvSpPr>
            <a:spLocks noGrp="1"/>
          </p:cNvSpPr>
          <p:nvPr>
            <p:ph type="subTitle" idx="1"/>
          </p:nvPr>
        </p:nvSpPr>
        <p:spPr>
          <a:xfrm>
            <a:off x="2195513" y="5020084"/>
            <a:ext cx="5638800" cy="965200"/>
          </a:xfrm>
        </p:spPr>
        <p:txBody>
          <a:bodyPr/>
          <a:lstStyle/>
          <a:p>
            <a:pPr eaLnBrk="1" hangingPunct="1"/>
            <a:r>
              <a:rPr lang="zh-CN" altLang="en-US" dirty="0" smtClean="0"/>
              <a:t>讲师名称   培训机构</a:t>
            </a:r>
            <a:endParaRPr lang="en-US" altLang="zh-CN" dirty="0"/>
          </a:p>
        </p:txBody>
      </p:sp>
      <p:sp>
        <p:nvSpPr>
          <p:cNvPr id="5" name="副标题 4"/>
          <p:cNvSpPr txBox="1">
            <a:spLocks/>
          </p:cNvSpPr>
          <p:nvPr/>
        </p:nvSpPr>
        <p:spPr bwMode="gray">
          <a:xfrm>
            <a:off x="2671763" y="3536950"/>
            <a:ext cx="61849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Clr>
                <a:srgbClr val="3399FF"/>
              </a:buClr>
              <a:buFont typeface="Wingdings" pitchFamily="2" charset="2"/>
              <a:buNone/>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eaLnBrk="1" hangingPunct="1">
              <a:spcBef>
                <a:spcPts val="900"/>
              </a:spcBef>
              <a:defRPr/>
            </a:pPr>
            <a:r>
              <a:rPr lang="zh-CN" altLang="en-US" sz="1700" dirty="0">
                <a:latin typeface="+mn-ea"/>
              </a:rPr>
              <a:t>版本：</a:t>
            </a:r>
            <a:r>
              <a:rPr lang="en-US" altLang="zh-CN" sz="1700" dirty="0">
                <a:latin typeface="+mn-ea"/>
              </a:rPr>
              <a:t>4.0</a:t>
            </a:r>
          </a:p>
        </p:txBody>
      </p:sp>
    </p:spTree>
    <p:extLst>
      <p:ext uri="{BB962C8B-B14F-4D97-AF65-F5344CB8AC3E}">
        <p14:creationId xmlns:p14="http://schemas.microsoft.com/office/powerpoint/2010/main" val="301286042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文本框"/>
          <p:cNvSpPr>
            <a:spLocks noGrp="1" noChangeArrowheads="1"/>
          </p:cNvSpPr>
          <p:nvPr>
            <p:ph type="title"/>
          </p:nvPr>
        </p:nvSpPr>
        <p:spPr/>
        <p:txBody>
          <a:bodyPr/>
          <a:lstStyle/>
          <a:p>
            <a:pPr marL="0" indent="0"/>
            <a:r>
              <a:rPr lang="zh-CN" altLang="en-US" dirty="0" smtClean="0">
                <a:sym typeface="Times New Roman" panose="02020603050405020304" pitchFamily="18" charset="0"/>
              </a:rPr>
              <a:t>信息安全管理体系建设</a:t>
            </a:r>
          </a:p>
        </p:txBody>
      </p:sp>
      <p:sp>
        <p:nvSpPr>
          <p:cNvPr id="49155" name="文本框"/>
          <p:cNvSpPr>
            <a:spLocks noGrp="1" noChangeArrowheads="1"/>
          </p:cNvSpPr>
          <p:nvPr>
            <p:ph idx="1"/>
          </p:nvPr>
        </p:nvSpPr>
        <p:spPr/>
        <p:txBody>
          <a:bodyPr/>
          <a:lstStyle/>
          <a:p>
            <a:r>
              <a:rPr lang="zh-CN" altLang="en-US" sz="2800" dirty="0" smtClean="0">
                <a:sym typeface="Times New Roman" panose="02020603050405020304" pitchFamily="18" charset="0"/>
              </a:rPr>
              <a:t>信息安全管理体系</a:t>
            </a:r>
            <a:endParaRPr lang="en-US" altLang="zh-CN" sz="2800" dirty="0" smtClean="0">
              <a:sym typeface="Times New Roman" panose="02020603050405020304" pitchFamily="18" charset="0"/>
            </a:endParaRPr>
          </a:p>
          <a:p>
            <a:pPr lvl="1"/>
            <a:r>
              <a:rPr lang="zh-CN" altLang="en-US" dirty="0" smtClean="0"/>
              <a:t>组织</a:t>
            </a:r>
            <a:r>
              <a:rPr lang="zh-CN" altLang="en-US" dirty="0"/>
              <a:t>在整体或特定范围内建立的信息安全方针和目标，以及完成这些目标所用的方法和体系。它是直接 管理活动的结果，表示为方针、原则、目标、方法、计划、活动、程序、过程和资源的集合</a:t>
            </a:r>
            <a:endParaRPr lang="en-US" dirty="0" smtClean="0">
              <a:sym typeface="Times New Roman" panose="02020603050405020304" pitchFamily="18" charset="0"/>
            </a:endParaRPr>
          </a:p>
        </p:txBody>
      </p:sp>
      <p:sp>
        <p:nvSpPr>
          <p:cNvPr id="49156" name="文本框"/>
          <p:cNvSpPr>
            <a:spLocks noGrp="1" noChangeArrowheads="1"/>
          </p:cNvSpPr>
          <p:nvPr/>
        </p:nvSpPr>
        <p:spPr bwMode="auto">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8CF079B3-EE27-4AB2-A4FF-41DE661DA2FA}" type="slidenum">
              <a:rPr lang="en-US" altLang="zh-CN" sz="1000">
                <a:sym typeface="黑体" panose="02010609060101010101" pitchFamily="49" charset="-122"/>
              </a:rPr>
              <a:pPr algn="ctr" hangingPunct="1"/>
              <a:t>10</a:t>
            </a:fld>
            <a:endParaRPr lang="zh-CN" altLang="en-US" sz="1000">
              <a:sym typeface="黑体" panose="02010609060101010101" pitchFamily="49" charset="-122"/>
            </a:endParaRPr>
          </a:p>
        </p:txBody>
      </p:sp>
      <p:grpSp>
        <p:nvGrpSpPr>
          <p:cNvPr id="49157" name="Group 5"/>
          <p:cNvGrpSpPr>
            <a:grpSpLocks/>
          </p:cNvGrpSpPr>
          <p:nvPr/>
        </p:nvGrpSpPr>
        <p:grpSpPr bwMode="auto">
          <a:xfrm>
            <a:off x="900113" y="3357563"/>
            <a:ext cx="7975600" cy="3032125"/>
            <a:chOff x="0" y="0"/>
            <a:chExt cx="7975605" cy="3032125"/>
          </a:xfrm>
        </p:grpSpPr>
        <p:grpSp>
          <p:nvGrpSpPr>
            <p:cNvPr id="49174" name="Group 6"/>
            <p:cNvGrpSpPr>
              <a:grpSpLocks/>
            </p:cNvGrpSpPr>
            <p:nvPr/>
          </p:nvGrpSpPr>
          <p:grpSpPr bwMode="auto">
            <a:xfrm>
              <a:off x="2651323" y="473869"/>
              <a:ext cx="2599927" cy="2185988"/>
              <a:chOff x="0" y="0"/>
              <a:chExt cx="2599927" cy="2185988"/>
            </a:xfrm>
          </p:grpSpPr>
          <p:grpSp>
            <p:nvGrpSpPr>
              <p:cNvPr id="49180" name="Group 7"/>
              <p:cNvGrpSpPr>
                <a:grpSpLocks/>
              </p:cNvGrpSpPr>
              <p:nvPr/>
            </p:nvGrpSpPr>
            <p:grpSpPr bwMode="auto">
              <a:xfrm>
                <a:off x="770743" y="0"/>
                <a:ext cx="1058439" cy="727904"/>
                <a:chOff x="0" y="0"/>
                <a:chExt cx="1058439" cy="727904"/>
              </a:xfrm>
            </p:grpSpPr>
            <p:grpSp>
              <p:nvGrpSpPr>
                <p:cNvPr id="49217" name="Group 8"/>
                <p:cNvGrpSpPr>
                  <a:grpSpLocks/>
                </p:cNvGrpSpPr>
                <p:nvPr/>
              </p:nvGrpSpPr>
              <p:grpSpPr bwMode="auto">
                <a:xfrm>
                  <a:off x="0" y="0"/>
                  <a:ext cx="1058439" cy="727904"/>
                  <a:chOff x="0" y="0"/>
                  <a:chExt cx="1058439" cy="727904"/>
                </a:xfrm>
              </p:grpSpPr>
              <p:sp>
                <p:nvSpPr>
                  <p:cNvPr id="49219" name="AutoShape 9"/>
                  <p:cNvSpPr>
                    <a:spLocks noChangeArrowheads="1"/>
                  </p:cNvSpPr>
                  <p:nvPr/>
                </p:nvSpPr>
                <p:spPr bwMode="auto">
                  <a:xfrm>
                    <a:off x="8883" y="12392"/>
                    <a:ext cx="1049556" cy="715512"/>
                  </a:xfrm>
                  <a:prstGeom prst="hexagon">
                    <a:avLst>
                      <a:gd name="adj" fmla="val 36658"/>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220" name="AutoShape 10"/>
                  <p:cNvSpPr>
                    <a:spLocks noChangeArrowheads="1"/>
                  </p:cNvSpPr>
                  <p:nvPr/>
                </p:nvSpPr>
                <p:spPr bwMode="auto">
                  <a:xfrm>
                    <a:off x="0" y="0"/>
                    <a:ext cx="1049557" cy="715512"/>
                  </a:xfrm>
                  <a:prstGeom prst="hexagon">
                    <a:avLst>
                      <a:gd name="adj" fmla="val 36658"/>
                      <a:gd name="vf" fmla="val 115470"/>
                    </a:avLst>
                  </a:prstGeom>
                  <a:gradFill rotWithShape="1">
                    <a:gsLst>
                      <a:gs pos="0">
                        <a:srgbClr val="E6E6E6"/>
                      </a:gs>
                      <a:gs pos="7999">
                        <a:srgbClr val="7D8496"/>
                      </a:gs>
                      <a:gs pos="26999">
                        <a:srgbClr val="E6E6E6"/>
                      </a:gs>
                      <a:gs pos="34000">
                        <a:srgbClr val="7D8496"/>
                      </a:gs>
                      <a:gs pos="46999">
                        <a:srgbClr val="E6E6E6"/>
                      </a:gs>
                      <a:gs pos="50000">
                        <a:srgbClr val="FFFFFF"/>
                      </a:gs>
                      <a:gs pos="53999">
                        <a:srgbClr val="E6E6E6"/>
                      </a:gs>
                      <a:gs pos="65999">
                        <a:srgbClr val="7D8496"/>
                      </a:gs>
                      <a:gs pos="73999">
                        <a:srgbClr val="E6E6E6"/>
                      </a:gs>
                      <a:gs pos="92999">
                        <a:srgbClr val="7D8496"/>
                      </a:gs>
                      <a:gs pos="100000">
                        <a:srgbClr val="E6E6E6"/>
                      </a:gs>
                    </a:gsLst>
                    <a:lin ang="18900000" scaled="1"/>
                  </a:gradFill>
                  <a:ln w="9525">
                    <a:solidFill>
                      <a:srgbClr val="C0C0C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221" name="AutoShape 11"/>
                  <p:cNvSpPr>
                    <a:spLocks noChangeArrowheads="1"/>
                  </p:cNvSpPr>
                  <p:nvPr/>
                </p:nvSpPr>
                <p:spPr bwMode="auto">
                  <a:xfrm>
                    <a:off x="61498" y="43103"/>
                    <a:ext cx="922461" cy="629304"/>
                  </a:xfrm>
                  <a:prstGeom prst="hexagon">
                    <a:avLst>
                      <a:gd name="adj" fmla="val 36639"/>
                      <a:gd name="vf" fmla="val 115470"/>
                    </a:avLst>
                  </a:prstGeom>
                  <a:gradFill rotWithShape="1">
                    <a:gsLst>
                      <a:gs pos="0">
                        <a:srgbClr val="7262EC"/>
                      </a:gs>
                      <a:gs pos="100000">
                        <a:srgbClr val="2614AA"/>
                      </a:gs>
                    </a:gsLst>
                    <a:lin ang="18900000" scaled="1"/>
                  </a:gradFill>
                  <a:ln w="9525">
                    <a:solidFill>
                      <a:srgbClr val="FFFFFF"/>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grpSp>
            <p:sp>
              <p:nvSpPr>
                <p:cNvPr id="49218" name="Rectangle 12"/>
                <p:cNvSpPr>
                  <a:spLocks noChangeArrowheads="1"/>
                </p:cNvSpPr>
                <p:nvPr/>
              </p:nvSpPr>
              <p:spPr bwMode="auto">
                <a:xfrm>
                  <a:off x="153799" y="204176"/>
                  <a:ext cx="791688" cy="35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altLang="zh-CN" b="1">
                      <a:solidFill>
                        <a:srgbClr val="FFFFFF"/>
                      </a:solidFill>
                      <a:sym typeface="黑体" panose="02010609060101010101" pitchFamily="49" charset="-122"/>
                    </a:rPr>
                    <a:t>27001</a:t>
                  </a:r>
                  <a:endParaRPr lang="zh-CN" altLang="en-US" b="1">
                    <a:solidFill>
                      <a:srgbClr val="FFFFFF"/>
                    </a:solidFill>
                    <a:sym typeface="黑体" panose="02010609060101010101" pitchFamily="49" charset="-122"/>
                  </a:endParaRPr>
                </a:p>
              </p:txBody>
            </p:sp>
          </p:grpSp>
          <p:grpSp>
            <p:nvGrpSpPr>
              <p:cNvPr id="49181" name="Group 13"/>
              <p:cNvGrpSpPr>
                <a:grpSpLocks/>
              </p:cNvGrpSpPr>
              <p:nvPr/>
            </p:nvGrpSpPr>
            <p:grpSpPr bwMode="auto">
              <a:xfrm>
                <a:off x="0" y="362813"/>
                <a:ext cx="1059327" cy="727903"/>
                <a:chOff x="0" y="0"/>
                <a:chExt cx="1059327" cy="727903"/>
              </a:xfrm>
            </p:grpSpPr>
            <p:grpSp>
              <p:nvGrpSpPr>
                <p:cNvPr id="49212" name="Group 14"/>
                <p:cNvGrpSpPr>
                  <a:grpSpLocks/>
                </p:cNvGrpSpPr>
                <p:nvPr/>
              </p:nvGrpSpPr>
              <p:grpSpPr bwMode="auto">
                <a:xfrm>
                  <a:off x="0" y="0"/>
                  <a:ext cx="1059327" cy="727903"/>
                  <a:chOff x="0" y="0"/>
                  <a:chExt cx="1059327" cy="727903"/>
                </a:xfrm>
              </p:grpSpPr>
              <p:sp>
                <p:nvSpPr>
                  <p:cNvPr id="49214" name="AutoShape 15"/>
                  <p:cNvSpPr>
                    <a:spLocks noChangeArrowheads="1"/>
                  </p:cNvSpPr>
                  <p:nvPr/>
                </p:nvSpPr>
                <p:spPr bwMode="auto">
                  <a:xfrm>
                    <a:off x="8890" y="12392"/>
                    <a:ext cx="1050438" cy="715511"/>
                  </a:xfrm>
                  <a:prstGeom prst="hexagon">
                    <a:avLst>
                      <a:gd name="adj" fmla="val 36689"/>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215" name="AutoShape 16"/>
                  <p:cNvSpPr>
                    <a:spLocks noChangeArrowheads="1"/>
                  </p:cNvSpPr>
                  <p:nvPr/>
                </p:nvSpPr>
                <p:spPr bwMode="auto">
                  <a:xfrm>
                    <a:off x="0" y="0"/>
                    <a:ext cx="1050438" cy="715511"/>
                  </a:xfrm>
                  <a:prstGeom prst="hexagon">
                    <a:avLst>
                      <a:gd name="adj" fmla="val 36689"/>
                      <a:gd name="vf" fmla="val 115470"/>
                    </a:avLst>
                  </a:prstGeom>
                  <a:gradFill rotWithShape="1">
                    <a:gsLst>
                      <a:gs pos="0">
                        <a:srgbClr val="E6E6E6"/>
                      </a:gs>
                      <a:gs pos="7999">
                        <a:srgbClr val="7D8496"/>
                      </a:gs>
                      <a:gs pos="26999">
                        <a:srgbClr val="E6E6E6"/>
                      </a:gs>
                      <a:gs pos="34000">
                        <a:srgbClr val="7D8496"/>
                      </a:gs>
                      <a:gs pos="46999">
                        <a:srgbClr val="E6E6E6"/>
                      </a:gs>
                      <a:gs pos="50000">
                        <a:srgbClr val="FFFFFF"/>
                      </a:gs>
                      <a:gs pos="53999">
                        <a:srgbClr val="E6E6E6"/>
                      </a:gs>
                      <a:gs pos="65999">
                        <a:srgbClr val="7D8496"/>
                      </a:gs>
                      <a:gs pos="73999">
                        <a:srgbClr val="E6E6E6"/>
                      </a:gs>
                      <a:gs pos="92999">
                        <a:srgbClr val="7D8496"/>
                      </a:gs>
                      <a:gs pos="100000">
                        <a:srgbClr val="E6E6E6"/>
                      </a:gs>
                    </a:gsLst>
                    <a:lin ang="18900000" scaled="1"/>
                  </a:gradFill>
                  <a:ln w="9525">
                    <a:solidFill>
                      <a:srgbClr val="C0C0C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216" name="AutoShape 17"/>
                  <p:cNvSpPr>
                    <a:spLocks noChangeArrowheads="1"/>
                  </p:cNvSpPr>
                  <p:nvPr/>
                </p:nvSpPr>
                <p:spPr bwMode="auto">
                  <a:xfrm>
                    <a:off x="61549" y="43103"/>
                    <a:ext cx="923235" cy="629304"/>
                  </a:xfrm>
                  <a:prstGeom prst="hexagon">
                    <a:avLst>
                      <a:gd name="adj" fmla="val 36663"/>
                      <a:gd name="vf" fmla="val 115470"/>
                    </a:avLst>
                  </a:prstGeom>
                  <a:gradFill rotWithShape="1">
                    <a:gsLst>
                      <a:gs pos="0">
                        <a:srgbClr val="24B443"/>
                      </a:gs>
                      <a:gs pos="100000">
                        <a:srgbClr val="115D16"/>
                      </a:gs>
                    </a:gsLst>
                    <a:lin ang="18900000" scaled="1"/>
                  </a:gradFill>
                  <a:ln w="9525">
                    <a:solidFill>
                      <a:srgbClr val="FFFFFF"/>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grpSp>
            <p:sp>
              <p:nvSpPr>
                <p:cNvPr id="49213" name="Rectangle 18"/>
                <p:cNvSpPr>
                  <a:spLocks noChangeArrowheads="1"/>
                </p:cNvSpPr>
                <p:nvPr/>
              </p:nvSpPr>
              <p:spPr bwMode="auto">
                <a:xfrm>
                  <a:off x="134263" y="199623"/>
                  <a:ext cx="791688" cy="35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altLang="zh-CN" b="1">
                      <a:solidFill>
                        <a:srgbClr val="FFFFFF"/>
                      </a:solidFill>
                      <a:sym typeface="黑体" panose="02010609060101010101" pitchFamily="49" charset="-122"/>
                    </a:rPr>
                    <a:t>27002</a:t>
                  </a:r>
                  <a:endParaRPr lang="zh-CN" altLang="en-US" b="1">
                    <a:solidFill>
                      <a:srgbClr val="FFFFFF"/>
                    </a:solidFill>
                    <a:sym typeface="黑体" panose="02010609060101010101" pitchFamily="49" charset="-122"/>
                  </a:endParaRPr>
                </a:p>
              </p:txBody>
            </p:sp>
          </p:grpSp>
          <p:grpSp>
            <p:nvGrpSpPr>
              <p:cNvPr id="49182" name="Group 19"/>
              <p:cNvGrpSpPr>
                <a:grpSpLocks/>
              </p:cNvGrpSpPr>
              <p:nvPr/>
            </p:nvGrpSpPr>
            <p:grpSpPr bwMode="auto">
              <a:xfrm>
                <a:off x="770743" y="727903"/>
                <a:ext cx="1058439" cy="727904"/>
                <a:chOff x="0" y="0"/>
                <a:chExt cx="1058439" cy="727904"/>
              </a:xfrm>
            </p:grpSpPr>
            <p:grpSp>
              <p:nvGrpSpPr>
                <p:cNvPr id="49207" name="Group 20"/>
                <p:cNvGrpSpPr>
                  <a:grpSpLocks/>
                </p:cNvGrpSpPr>
                <p:nvPr/>
              </p:nvGrpSpPr>
              <p:grpSpPr bwMode="auto">
                <a:xfrm>
                  <a:off x="0" y="0"/>
                  <a:ext cx="1058439" cy="727904"/>
                  <a:chOff x="0" y="0"/>
                  <a:chExt cx="1058439" cy="727904"/>
                </a:xfrm>
              </p:grpSpPr>
              <p:sp>
                <p:nvSpPr>
                  <p:cNvPr id="49209" name="AutoShape 21"/>
                  <p:cNvSpPr>
                    <a:spLocks noChangeArrowheads="1"/>
                  </p:cNvSpPr>
                  <p:nvPr/>
                </p:nvSpPr>
                <p:spPr bwMode="auto">
                  <a:xfrm>
                    <a:off x="8883" y="12392"/>
                    <a:ext cx="1049556" cy="715512"/>
                  </a:xfrm>
                  <a:prstGeom prst="hexagon">
                    <a:avLst>
                      <a:gd name="adj" fmla="val 36658"/>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210" name="AutoShape 22"/>
                  <p:cNvSpPr>
                    <a:spLocks noChangeArrowheads="1"/>
                  </p:cNvSpPr>
                  <p:nvPr/>
                </p:nvSpPr>
                <p:spPr bwMode="auto">
                  <a:xfrm>
                    <a:off x="0" y="0"/>
                    <a:ext cx="1049557" cy="715512"/>
                  </a:xfrm>
                  <a:prstGeom prst="hexagon">
                    <a:avLst>
                      <a:gd name="adj" fmla="val 36658"/>
                      <a:gd name="vf" fmla="val 115470"/>
                    </a:avLst>
                  </a:prstGeom>
                  <a:gradFill rotWithShape="1">
                    <a:gsLst>
                      <a:gs pos="0">
                        <a:srgbClr val="E6E6E6"/>
                      </a:gs>
                      <a:gs pos="7999">
                        <a:srgbClr val="7D8496"/>
                      </a:gs>
                      <a:gs pos="26999">
                        <a:srgbClr val="E6E6E6"/>
                      </a:gs>
                      <a:gs pos="34000">
                        <a:srgbClr val="7D8496"/>
                      </a:gs>
                      <a:gs pos="46999">
                        <a:srgbClr val="E6E6E6"/>
                      </a:gs>
                      <a:gs pos="50000">
                        <a:srgbClr val="FFFFFF"/>
                      </a:gs>
                      <a:gs pos="53999">
                        <a:srgbClr val="E6E6E6"/>
                      </a:gs>
                      <a:gs pos="65999">
                        <a:srgbClr val="7D8496"/>
                      </a:gs>
                      <a:gs pos="73999">
                        <a:srgbClr val="E6E6E6"/>
                      </a:gs>
                      <a:gs pos="92999">
                        <a:srgbClr val="7D8496"/>
                      </a:gs>
                      <a:gs pos="100000">
                        <a:srgbClr val="E6E6E6"/>
                      </a:gs>
                    </a:gsLst>
                    <a:lin ang="18900000" scaled="1"/>
                  </a:gradFill>
                  <a:ln w="9525">
                    <a:solidFill>
                      <a:srgbClr val="C0C0C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211" name="AutoShape 23"/>
                  <p:cNvSpPr>
                    <a:spLocks noChangeArrowheads="1"/>
                  </p:cNvSpPr>
                  <p:nvPr/>
                </p:nvSpPr>
                <p:spPr bwMode="auto">
                  <a:xfrm>
                    <a:off x="61498" y="43103"/>
                    <a:ext cx="922461" cy="629305"/>
                  </a:xfrm>
                  <a:prstGeom prst="hexagon">
                    <a:avLst>
                      <a:gd name="adj" fmla="val 36639"/>
                      <a:gd name="vf" fmla="val 115470"/>
                    </a:avLst>
                  </a:prstGeom>
                  <a:gradFill rotWithShape="1">
                    <a:gsLst>
                      <a:gs pos="0">
                        <a:srgbClr val="CC7032"/>
                      </a:gs>
                      <a:gs pos="100000">
                        <a:srgbClr val="844820"/>
                      </a:gs>
                    </a:gsLst>
                    <a:lin ang="18900000" scaled="1"/>
                  </a:gradFill>
                  <a:ln w="9525">
                    <a:solidFill>
                      <a:srgbClr val="FFFFFF"/>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grpSp>
            <p:sp>
              <p:nvSpPr>
                <p:cNvPr id="49208" name="Rectangle 24"/>
                <p:cNvSpPr>
                  <a:spLocks noChangeArrowheads="1"/>
                </p:cNvSpPr>
                <p:nvPr/>
              </p:nvSpPr>
              <p:spPr bwMode="auto">
                <a:xfrm>
                  <a:off x="153799" y="207973"/>
                  <a:ext cx="791688" cy="35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altLang="zh-CN" b="1">
                      <a:solidFill>
                        <a:srgbClr val="FFFFFF"/>
                      </a:solidFill>
                      <a:sym typeface="黑体" panose="02010609060101010101" pitchFamily="49" charset="-122"/>
                    </a:rPr>
                    <a:t>27000</a:t>
                  </a:r>
                  <a:endParaRPr lang="zh-CN" altLang="en-US" b="1">
                    <a:solidFill>
                      <a:srgbClr val="FFFFFF"/>
                    </a:solidFill>
                    <a:sym typeface="黑体" panose="02010609060101010101" pitchFamily="49" charset="-122"/>
                  </a:endParaRPr>
                </a:p>
              </p:txBody>
            </p:sp>
          </p:grpSp>
          <p:grpSp>
            <p:nvGrpSpPr>
              <p:cNvPr id="49183" name="Group 25"/>
              <p:cNvGrpSpPr>
                <a:grpSpLocks/>
              </p:cNvGrpSpPr>
              <p:nvPr/>
            </p:nvGrpSpPr>
            <p:grpSpPr bwMode="auto">
              <a:xfrm>
                <a:off x="1540599" y="362813"/>
                <a:ext cx="1059327" cy="727903"/>
                <a:chOff x="0" y="0"/>
                <a:chExt cx="1059327" cy="727903"/>
              </a:xfrm>
            </p:grpSpPr>
            <p:grpSp>
              <p:nvGrpSpPr>
                <p:cNvPr id="49202" name="Group 26"/>
                <p:cNvGrpSpPr>
                  <a:grpSpLocks/>
                </p:cNvGrpSpPr>
                <p:nvPr/>
              </p:nvGrpSpPr>
              <p:grpSpPr bwMode="auto">
                <a:xfrm>
                  <a:off x="0" y="0"/>
                  <a:ext cx="1059327" cy="727903"/>
                  <a:chOff x="0" y="0"/>
                  <a:chExt cx="1059327" cy="727903"/>
                </a:xfrm>
              </p:grpSpPr>
              <p:sp>
                <p:nvSpPr>
                  <p:cNvPr id="49204" name="AutoShape 27"/>
                  <p:cNvSpPr>
                    <a:spLocks noChangeArrowheads="1"/>
                  </p:cNvSpPr>
                  <p:nvPr/>
                </p:nvSpPr>
                <p:spPr bwMode="auto">
                  <a:xfrm>
                    <a:off x="8890" y="12392"/>
                    <a:ext cx="1050438" cy="715511"/>
                  </a:xfrm>
                  <a:prstGeom prst="hexagon">
                    <a:avLst>
                      <a:gd name="adj" fmla="val 36689"/>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205" name="AutoShape 28"/>
                  <p:cNvSpPr>
                    <a:spLocks noChangeArrowheads="1"/>
                  </p:cNvSpPr>
                  <p:nvPr/>
                </p:nvSpPr>
                <p:spPr bwMode="auto">
                  <a:xfrm>
                    <a:off x="0" y="0"/>
                    <a:ext cx="1050438" cy="715511"/>
                  </a:xfrm>
                  <a:prstGeom prst="hexagon">
                    <a:avLst>
                      <a:gd name="adj" fmla="val 36689"/>
                      <a:gd name="vf" fmla="val 115470"/>
                    </a:avLst>
                  </a:prstGeom>
                  <a:gradFill rotWithShape="1">
                    <a:gsLst>
                      <a:gs pos="0">
                        <a:srgbClr val="E6E6E6"/>
                      </a:gs>
                      <a:gs pos="7999">
                        <a:srgbClr val="7D8496"/>
                      </a:gs>
                      <a:gs pos="26999">
                        <a:srgbClr val="E6E6E6"/>
                      </a:gs>
                      <a:gs pos="34000">
                        <a:srgbClr val="7D8496"/>
                      </a:gs>
                      <a:gs pos="46999">
                        <a:srgbClr val="E6E6E6"/>
                      </a:gs>
                      <a:gs pos="50000">
                        <a:srgbClr val="FFFFFF"/>
                      </a:gs>
                      <a:gs pos="53999">
                        <a:srgbClr val="E6E6E6"/>
                      </a:gs>
                      <a:gs pos="65999">
                        <a:srgbClr val="7D8496"/>
                      </a:gs>
                      <a:gs pos="73999">
                        <a:srgbClr val="E6E6E6"/>
                      </a:gs>
                      <a:gs pos="92999">
                        <a:srgbClr val="7D8496"/>
                      </a:gs>
                      <a:gs pos="100000">
                        <a:srgbClr val="E6E6E6"/>
                      </a:gs>
                    </a:gsLst>
                    <a:lin ang="18900000" scaled="1"/>
                  </a:gradFill>
                  <a:ln w="9525">
                    <a:solidFill>
                      <a:srgbClr val="C0C0C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206" name="AutoShape 29"/>
                  <p:cNvSpPr>
                    <a:spLocks noChangeArrowheads="1"/>
                  </p:cNvSpPr>
                  <p:nvPr/>
                </p:nvSpPr>
                <p:spPr bwMode="auto">
                  <a:xfrm>
                    <a:off x="61549" y="43103"/>
                    <a:ext cx="923236" cy="629304"/>
                  </a:xfrm>
                  <a:prstGeom prst="hexagon">
                    <a:avLst>
                      <a:gd name="adj" fmla="val 36663"/>
                      <a:gd name="vf" fmla="val 115470"/>
                    </a:avLst>
                  </a:prstGeom>
                  <a:gradFill rotWithShape="1">
                    <a:gsLst>
                      <a:gs pos="0">
                        <a:srgbClr val="3E565A"/>
                      </a:gs>
                      <a:gs pos="100000">
                        <a:srgbClr val="85B9C3"/>
                      </a:gs>
                    </a:gsLst>
                    <a:lin ang="18900000" scaled="1"/>
                  </a:gradFill>
                  <a:ln w="9525">
                    <a:solidFill>
                      <a:srgbClr val="FFFFFF"/>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grpSp>
            <p:sp>
              <p:nvSpPr>
                <p:cNvPr id="49203" name="Rectangle 30"/>
                <p:cNvSpPr>
                  <a:spLocks noChangeArrowheads="1"/>
                </p:cNvSpPr>
                <p:nvPr/>
              </p:nvSpPr>
              <p:spPr bwMode="auto">
                <a:xfrm>
                  <a:off x="109401" y="209491"/>
                  <a:ext cx="791687" cy="35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altLang="zh-CN" b="1">
                      <a:solidFill>
                        <a:srgbClr val="FFFFFF"/>
                      </a:solidFill>
                      <a:sym typeface="黑体" panose="02010609060101010101" pitchFamily="49" charset="-122"/>
                    </a:rPr>
                    <a:t>27006</a:t>
                  </a:r>
                  <a:endParaRPr lang="zh-CN" altLang="en-US" b="1">
                    <a:solidFill>
                      <a:srgbClr val="FFFFFF"/>
                    </a:solidFill>
                    <a:sym typeface="黑体" panose="02010609060101010101" pitchFamily="49" charset="-122"/>
                  </a:endParaRPr>
                </a:p>
              </p:txBody>
            </p:sp>
          </p:grpSp>
          <p:grpSp>
            <p:nvGrpSpPr>
              <p:cNvPr id="49184" name="Group 31"/>
              <p:cNvGrpSpPr>
                <a:grpSpLocks/>
              </p:cNvGrpSpPr>
              <p:nvPr/>
            </p:nvGrpSpPr>
            <p:grpSpPr bwMode="auto">
              <a:xfrm>
                <a:off x="1540599" y="1092994"/>
                <a:ext cx="1059329" cy="727903"/>
                <a:chOff x="0" y="0"/>
                <a:chExt cx="1059329" cy="727903"/>
              </a:xfrm>
            </p:grpSpPr>
            <p:grpSp>
              <p:nvGrpSpPr>
                <p:cNvPr id="49197" name="Group 32"/>
                <p:cNvGrpSpPr>
                  <a:grpSpLocks/>
                </p:cNvGrpSpPr>
                <p:nvPr/>
              </p:nvGrpSpPr>
              <p:grpSpPr bwMode="auto">
                <a:xfrm>
                  <a:off x="0" y="0"/>
                  <a:ext cx="1059329" cy="727903"/>
                  <a:chOff x="0" y="0"/>
                  <a:chExt cx="1059329" cy="727903"/>
                </a:xfrm>
              </p:grpSpPr>
              <p:sp>
                <p:nvSpPr>
                  <p:cNvPr id="49199" name="AutoShape 33"/>
                  <p:cNvSpPr>
                    <a:spLocks noChangeArrowheads="1"/>
                  </p:cNvSpPr>
                  <p:nvPr/>
                </p:nvSpPr>
                <p:spPr bwMode="auto">
                  <a:xfrm>
                    <a:off x="8891" y="12392"/>
                    <a:ext cx="1050438" cy="715511"/>
                  </a:xfrm>
                  <a:prstGeom prst="hexagon">
                    <a:avLst>
                      <a:gd name="adj" fmla="val 36689"/>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200" name="AutoShape 34"/>
                  <p:cNvSpPr>
                    <a:spLocks noChangeArrowheads="1"/>
                  </p:cNvSpPr>
                  <p:nvPr/>
                </p:nvSpPr>
                <p:spPr bwMode="auto">
                  <a:xfrm>
                    <a:off x="0" y="0"/>
                    <a:ext cx="1050438" cy="715511"/>
                  </a:xfrm>
                  <a:prstGeom prst="hexagon">
                    <a:avLst>
                      <a:gd name="adj" fmla="val 36689"/>
                      <a:gd name="vf" fmla="val 115470"/>
                    </a:avLst>
                  </a:prstGeom>
                  <a:gradFill rotWithShape="1">
                    <a:gsLst>
                      <a:gs pos="0">
                        <a:srgbClr val="E6E6E6"/>
                      </a:gs>
                      <a:gs pos="7999">
                        <a:srgbClr val="7D8496"/>
                      </a:gs>
                      <a:gs pos="26999">
                        <a:srgbClr val="E6E6E6"/>
                      </a:gs>
                      <a:gs pos="34000">
                        <a:srgbClr val="7D8496"/>
                      </a:gs>
                      <a:gs pos="46999">
                        <a:srgbClr val="E6E6E6"/>
                      </a:gs>
                      <a:gs pos="50000">
                        <a:srgbClr val="FFFFFF"/>
                      </a:gs>
                      <a:gs pos="53999">
                        <a:srgbClr val="E6E6E6"/>
                      </a:gs>
                      <a:gs pos="65999">
                        <a:srgbClr val="7D8496"/>
                      </a:gs>
                      <a:gs pos="73999">
                        <a:srgbClr val="E6E6E6"/>
                      </a:gs>
                      <a:gs pos="92999">
                        <a:srgbClr val="7D8496"/>
                      </a:gs>
                      <a:gs pos="100000">
                        <a:srgbClr val="E6E6E6"/>
                      </a:gs>
                    </a:gsLst>
                    <a:lin ang="18900000" scaled="1"/>
                  </a:gradFill>
                  <a:ln w="9525">
                    <a:solidFill>
                      <a:srgbClr val="C0C0C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201" name="AutoShape 35"/>
                  <p:cNvSpPr>
                    <a:spLocks noChangeArrowheads="1"/>
                  </p:cNvSpPr>
                  <p:nvPr/>
                </p:nvSpPr>
                <p:spPr bwMode="auto">
                  <a:xfrm>
                    <a:off x="61549" y="43103"/>
                    <a:ext cx="923236" cy="629306"/>
                  </a:xfrm>
                  <a:prstGeom prst="hexagon">
                    <a:avLst>
                      <a:gd name="adj" fmla="val 36663"/>
                      <a:gd name="vf" fmla="val 115470"/>
                    </a:avLst>
                  </a:prstGeom>
                  <a:gradFill rotWithShape="1">
                    <a:gsLst>
                      <a:gs pos="0">
                        <a:srgbClr val="245D52"/>
                      </a:gs>
                      <a:gs pos="100000">
                        <a:srgbClr val="4DC9B1"/>
                      </a:gs>
                    </a:gsLst>
                    <a:lin ang="18900000" scaled="1"/>
                  </a:gradFill>
                  <a:ln w="9525">
                    <a:solidFill>
                      <a:srgbClr val="FFFFFF"/>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grpSp>
            <p:sp>
              <p:nvSpPr>
                <p:cNvPr id="49198" name="Rectangle 36"/>
                <p:cNvSpPr>
                  <a:spLocks noChangeArrowheads="1"/>
                </p:cNvSpPr>
                <p:nvPr/>
              </p:nvSpPr>
              <p:spPr bwMode="auto">
                <a:xfrm>
                  <a:off x="137816" y="233779"/>
                  <a:ext cx="791688" cy="35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altLang="zh-CN" b="1">
                      <a:solidFill>
                        <a:srgbClr val="FFFFFF"/>
                      </a:solidFill>
                      <a:sym typeface="黑体" panose="02010609060101010101" pitchFamily="49" charset="-122"/>
                    </a:rPr>
                    <a:t>27005</a:t>
                  </a:r>
                  <a:endParaRPr lang="zh-CN" altLang="en-US" b="1">
                    <a:solidFill>
                      <a:srgbClr val="FFFFFF"/>
                    </a:solidFill>
                    <a:sym typeface="黑体" panose="02010609060101010101" pitchFamily="49" charset="-122"/>
                  </a:endParaRPr>
                </a:p>
              </p:txBody>
            </p:sp>
          </p:grpSp>
          <p:grpSp>
            <p:nvGrpSpPr>
              <p:cNvPr id="49185" name="Group 37"/>
              <p:cNvGrpSpPr>
                <a:grpSpLocks/>
              </p:cNvGrpSpPr>
              <p:nvPr/>
            </p:nvGrpSpPr>
            <p:grpSpPr bwMode="auto">
              <a:xfrm>
                <a:off x="0" y="1092994"/>
                <a:ext cx="1059327" cy="727903"/>
                <a:chOff x="0" y="0"/>
                <a:chExt cx="1059327" cy="727903"/>
              </a:xfrm>
            </p:grpSpPr>
            <p:grpSp>
              <p:nvGrpSpPr>
                <p:cNvPr id="49192" name="Group 38"/>
                <p:cNvGrpSpPr>
                  <a:grpSpLocks/>
                </p:cNvGrpSpPr>
                <p:nvPr/>
              </p:nvGrpSpPr>
              <p:grpSpPr bwMode="auto">
                <a:xfrm>
                  <a:off x="0" y="0"/>
                  <a:ext cx="1059327" cy="727903"/>
                  <a:chOff x="0" y="0"/>
                  <a:chExt cx="1059327" cy="727903"/>
                </a:xfrm>
              </p:grpSpPr>
              <p:sp>
                <p:nvSpPr>
                  <p:cNvPr id="49194" name="AutoShape 39"/>
                  <p:cNvSpPr>
                    <a:spLocks noChangeArrowheads="1"/>
                  </p:cNvSpPr>
                  <p:nvPr/>
                </p:nvSpPr>
                <p:spPr bwMode="auto">
                  <a:xfrm>
                    <a:off x="8890" y="12392"/>
                    <a:ext cx="1050438" cy="715511"/>
                  </a:xfrm>
                  <a:prstGeom prst="hexagon">
                    <a:avLst>
                      <a:gd name="adj" fmla="val 36689"/>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195" name="AutoShape 40"/>
                  <p:cNvSpPr>
                    <a:spLocks noChangeArrowheads="1"/>
                  </p:cNvSpPr>
                  <p:nvPr/>
                </p:nvSpPr>
                <p:spPr bwMode="auto">
                  <a:xfrm>
                    <a:off x="0" y="0"/>
                    <a:ext cx="1050438" cy="715511"/>
                  </a:xfrm>
                  <a:prstGeom prst="hexagon">
                    <a:avLst>
                      <a:gd name="adj" fmla="val 36689"/>
                      <a:gd name="vf" fmla="val 115470"/>
                    </a:avLst>
                  </a:prstGeom>
                  <a:gradFill rotWithShape="1">
                    <a:gsLst>
                      <a:gs pos="0">
                        <a:srgbClr val="E6E6E6"/>
                      </a:gs>
                      <a:gs pos="7999">
                        <a:srgbClr val="7D8496"/>
                      </a:gs>
                      <a:gs pos="26999">
                        <a:srgbClr val="E6E6E6"/>
                      </a:gs>
                      <a:gs pos="34000">
                        <a:srgbClr val="7D8496"/>
                      </a:gs>
                      <a:gs pos="46999">
                        <a:srgbClr val="E6E6E6"/>
                      </a:gs>
                      <a:gs pos="50000">
                        <a:srgbClr val="FFFFFF"/>
                      </a:gs>
                      <a:gs pos="53999">
                        <a:srgbClr val="E6E6E6"/>
                      </a:gs>
                      <a:gs pos="65999">
                        <a:srgbClr val="7D8496"/>
                      </a:gs>
                      <a:gs pos="73999">
                        <a:srgbClr val="E6E6E6"/>
                      </a:gs>
                      <a:gs pos="92999">
                        <a:srgbClr val="7D8496"/>
                      </a:gs>
                      <a:gs pos="100000">
                        <a:srgbClr val="E6E6E6"/>
                      </a:gs>
                    </a:gsLst>
                    <a:lin ang="18900000" scaled="1"/>
                  </a:gradFill>
                  <a:ln w="9525">
                    <a:solidFill>
                      <a:srgbClr val="C0C0C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196" name="AutoShape 41"/>
                  <p:cNvSpPr>
                    <a:spLocks noChangeArrowheads="1"/>
                  </p:cNvSpPr>
                  <p:nvPr/>
                </p:nvSpPr>
                <p:spPr bwMode="auto">
                  <a:xfrm>
                    <a:off x="61549" y="43103"/>
                    <a:ext cx="923235" cy="629306"/>
                  </a:xfrm>
                  <a:prstGeom prst="hexagon">
                    <a:avLst>
                      <a:gd name="adj" fmla="val 36663"/>
                      <a:gd name="vf" fmla="val 115470"/>
                    </a:avLst>
                  </a:prstGeom>
                  <a:gradFill rotWithShape="1">
                    <a:gsLst>
                      <a:gs pos="0">
                        <a:srgbClr val="0066CC"/>
                      </a:gs>
                      <a:gs pos="100000">
                        <a:srgbClr val="002F5E"/>
                      </a:gs>
                    </a:gsLst>
                    <a:lin ang="5400000" scaled="1"/>
                  </a:gradFill>
                  <a:ln w="9525">
                    <a:solidFill>
                      <a:srgbClr val="FFFFFF"/>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grpSp>
            <p:sp>
              <p:nvSpPr>
                <p:cNvPr id="49193" name="Rectangle 42"/>
                <p:cNvSpPr>
                  <a:spLocks noChangeArrowheads="1"/>
                </p:cNvSpPr>
                <p:nvPr/>
              </p:nvSpPr>
              <p:spPr bwMode="auto">
                <a:xfrm>
                  <a:off x="134263" y="198105"/>
                  <a:ext cx="791688" cy="35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altLang="zh-CN" b="1">
                      <a:solidFill>
                        <a:srgbClr val="FFFFFF"/>
                      </a:solidFill>
                      <a:sym typeface="黑体" panose="02010609060101010101" pitchFamily="49" charset="-122"/>
                    </a:rPr>
                    <a:t>27003</a:t>
                  </a:r>
                  <a:endParaRPr lang="zh-CN" altLang="en-US" b="1">
                    <a:solidFill>
                      <a:srgbClr val="FFFFFF"/>
                    </a:solidFill>
                    <a:sym typeface="黑体" panose="02010609060101010101" pitchFamily="49" charset="-122"/>
                  </a:endParaRPr>
                </a:p>
              </p:txBody>
            </p:sp>
          </p:grpSp>
          <p:grpSp>
            <p:nvGrpSpPr>
              <p:cNvPr id="49186" name="Group 43"/>
              <p:cNvGrpSpPr>
                <a:grpSpLocks/>
              </p:cNvGrpSpPr>
              <p:nvPr/>
            </p:nvGrpSpPr>
            <p:grpSpPr bwMode="auto">
              <a:xfrm>
                <a:off x="770743" y="1458084"/>
                <a:ext cx="1058439" cy="727903"/>
                <a:chOff x="0" y="0"/>
                <a:chExt cx="1058439" cy="727903"/>
              </a:xfrm>
            </p:grpSpPr>
            <p:grpSp>
              <p:nvGrpSpPr>
                <p:cNvPr id="49187" name="Group 44"/>
                <p:cNvGrpSpPr>
                  <a:grpSpLocks/>
                </p:cNvGrpSpPr>
                <p:nvPr/>
              </p:nvGrpSpPr>
              <p:grpSpPr bwMode="auto">
                <a:xfrm>
                  <a:off x="0" y="0"/>
                  <a:ext cx="1058439" cy="727903"/>
                  <a:chOff x="0" y="0"/>
                  <a:chExt cx="1058439" cy="727903"/>
                </a:xfrm>
              </p:grpSpPr>
              <p:sp>
                <p:nvSpPr>
                  <p:cNvPr id="49189" name="AutoShape 45"/>
                  <p:cNvSpPr>
                    <a:spLocks noChangeArrowheads="1"/>
                  </p:cNvSpPr>
                  <p:nvPr/>
                </p:nvSpPr>
                <p:spPr bwMode="auto">
                  <a:xfrm>
                    <a:off x="8883" y="12392"/>
                    <a:ext cx="1049556" cy="715511"/>
                  </a:xfrm>
                  <a:prstGeom prst="hexagon">
                    <a:avLst>
                      <a:gd name="adj" fmla="val 36658"/>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190" name="AutoShape 46"/>
                  <p:cNvSpPr>
                    <a:spLocks noChangeArrowheads="1"/>
                  </p:cNvSpPr>
                  <p:nvPr/>
                </p:nvSpPr>
                <p:spPr bwMode="auto">
                  <a:xfrm>
                    <a:off x="0" y="0"/>
                    <a:ext cx="1049557" cy="715511"/>
                  </a:xfrm>
                  <a:prstGeom prst="hexagon">
                    <a:avLst>
                      <a:gd name="adj" fmla="val 36658"/>
                      <a:gd name="vf" fmla="val 115470"/>
                    </a:avLst>
                  </a:prstGeom>
                  <a:gradFill rotWithShape="1">
                    <a:gsLst>
                      <a:gs pos="0">
                        <a:srgbClr val="E6E6E6"/>
                      </a:gs>
                      <a:gs pos="7999">
                        <a:srgbClr val="7D8496"/>
                      </a:gs>
                      <a:gs pos="26999">
                        <a:srgbClr val="E6E6E6"/>
                      </a:gs>
                      <a:gs pos="34000">
                        <a:srgbClr val="7D8496"/>
                      </a:gs>
                      <a:gs pos="46999">
                        <a:srgbClr val="E6E6E6"/>
                      </a:gs>
                      <a:gs pos="50000">
                        <a:srgbClr val="FFFFFF"/>
                      </a:gs>
                      <a:gs pos="53999">
                        <a:srgbClr val="E6E6E6"/>
                      </a:gs>
                      <a:gs pos="65999">
                        <a:srgbClr val="7D8496"/>
                      </a:gs>
                      <a:gs pos="73999">
                        <a:srgbClr val="E6E6E6"/>
                      </a:gs>
                      <a:gs pos="92999">
                        <a:srgbClr val="7D8496"/>
                      </a:gs>
                      <a:gs pos="100000">
                        <a:srgbClr val="E6E6E6"/>
                      </a:gs>
                    </a:gsLst>
                    <a:lin ang="18900000" scaled="1"/>
                  </a:gradFill>
                  <a:ln w="9525">
                    <a:solidFill>
                      <a:srgbClr val="C0C0C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191" name="AutoShape 47"/>
                  <p:cNvSpPr>
                    <a:spLocks noChangeArrowheads="1"/>
                  </p:cNvSpPr>
                  <p:nvPr/>
                </p:nvSpPr>
                <p:spPr bwMode="auto">
                  <a:xfrm>
                    <a:off x="61498" y="43103"/>
                    <a:ext cx="922461" cy="629306"/>
                  </a:xfrm>
                  <a:prstGeom prst="hexagon">
                    <a:avLst>
                      <a:gd name="adj" fmla="val 36639"/>
                      <a:gd name="vf" fmla="val 115470"/>
                    </a:avLst>
                  </a:prstGeom>
                  <a:gradFill rotWithShape="1">
                    <a:gsLst>
                      <a:gs pos="0">
                        <a:srgbClr val="584F25"/>
                      </a:gs>
                      <a:gs pos="100000">
                        <a:srgbClr val="BFAA4F"/>
                      </a:gs>
                    </a:gsLst>
                    <a:lin ang="18900000" scaled="1"/>
                  </a:gradFill>
                  <a:ln w="9525">
                    <a:solidFill>
                      <a:srgbClr val="FFFFFF"/>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grpSp>
            <p:sp>
              <p:nvSpPr>
                <p:cNvPr id="49188" name="Rectangle 48"/>
                <p:cNvSpPr>
                  <a:spLocks noChangeArrowheads="1"/>
                </p:cNvSpPr>
                <p:nvPr/>
              </p:nvSpPr>
              <p:spPr bwMode="auto">
                <a:xfrm>
                  <a:off x="117393" y="209491"/>
                  <a:ext cx="791689" cy="35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a:r>
                    <a:rPr lang="en-US" altLang="zh-CN" b="1">
                      <a:solidFill>
                        <a:srgbClr val="FFFFFF"/>
                      </a:solidFill>
                      <a:sym typeface="黑体" panose="02010609060101010101" pitchFamily="49" charset="-122"/>
                    </a:rPr>
                    <a:t>27004</a:t>
                  </a:r>
                  <a:endParaRPr lang="zh-CN" altLang="en-US" b="1">
                    <a:solidFill>
                      <a:srgbClr val="FFFFFF"/>
                    </a:solidFill>
                    <a:sym typeface="黑体" panose="02010609060101010101" pitchFamily="49" charset="-122"/>
                  </a:endParaRPr>
                </a:p>
              </p:txBody>
            </p:sp>
          </p:grpSp>
        </p:grpSp>
        <p:sp>
          <p:nvSpPr>
            <p:cNvPr id="49175" name="Oval 49"/>
            <p:cNvSpPr>
              <a:spLocks noChangeArrowheads="1"/>
            </p:cNvSpPr>
            <p:nvPr/>
          </p:nvSpPr>
          <p:spPr bwMode="auto">
            <a:xfrm>
              <a:off x="2419350" y="0"/>
              <a:ext cx="3063873" cy="3032125"/>
            </a:xfrm>
            <a:prstGeom prst="ellipse">
              <a:avLst/>
            </a:prstGeom>
            <a:noFill/>
            <a:ln w="28575" cap="rnd">
              <a:solidFill>
                <a:srgbClr val="003366"/>
              </a:solidFill>
              <a:prstDash val="sysDot"/>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176" name="AutoShape 50"/>
            <p:cNvSpPr>
              <a:spLocks noChangeArrowheads="1"/>
            </p:cNvSpPr>
            <p:nvPr/>
          </p:nvSpPr>
          <p:spPr bwMode="auto">
            <a:xfrm>
              <a:off x="0" y="1187451"/>
              <a:ext cx="2719387" cy="812799"/>
            </a:xfrm>
            <a:prstGeom prst="rightArrow">
              <a:avLst>
                <a:gd name="adj1" fmla="val 0"/>
                <a:gd name="adj2" fmla="val 265953"/>
              </a:avLst>
            </a:prstGeom>
            <a:gradFill rotWithShape="1">
              <a:gsLst>
                <a:gs pos="0">
                  <a:srgbClr val="6A5919"/>
                </a:gs>
                <a:gs pos="100000">
                  <a:srgbClr val="E5C037"/>
                </a:gs>
              </a:gsLst>
              <a:lin ang="0" scaled="1"/>
            </a:gradFill>
            <a:ln w="9525">
              <a:solidFill>
                <a:srgbClr val="003366"/>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177" name="Rectangle 51"/>
            <p:cNvSpPr>
              <a:spLocks noChangeArrowheads="1"/>
            </p:cNvSpPr>
            <p:nvPr/>
          </p:nvSpPr>
          <p:spPr bwMode="auto">
            <a:xfrm>
              <a:off x="95250" y="392112"/>
              <a:ext cx="1828799" cy="2447925"/>
            </a:xfrm>
            <a:prstGeom prst="rect">
              <a:avLst/>
            </a:prstGeom>
            <a:gradFill rotWithShape="1">
              <a:gsLst>
                <a:gs pos="0">
                  <a:srgbClr val="C0C0C0"/>
                </a:gs>
                <a:gs pos="50000">
                  <a:srgbClr val="E3E3E3"/>
                </a:gs>
                <a:gs pos="100000">
                  <a:srgbClr val="C0C0C0"/>
                </a:gs>
              </a:gsLst>
              <a:lin ang="18900000" scaled="1"/>
            </a:gradFill>
            <a:ln w="9525">
              <a:solidFill>
                <a:srgbClr val="000000"/>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en-US" altLang="zh-CN" sz="1100" b="1">
                  <a:solidFill>
                    <a:srgbClr val="1C1C1C"/>
                  </a:solidFill>
                  <a:sym typeface="黑体" panose="02010609060101010101" pitchFamily="49" charset="-122"/>
                </a:rPr>
                <a:t> 27000</a:t>
              </a:r>
            </a:p>
            <a:p>
              <a:pPr algn="ctr" hangingPunct="1"/>
              <a:r>
                <a:rPr lang="zh-CN" altLang="en-US" sz="1100" b="1">
                  <a:solidFill>
                    <a:srgbClr val="1C1C1C"/>
                  </a:solidFill>
                  <a:sym typeface="黑体" panose="02010609060101010101" pitchFamily="49" charset="-122"/>
                </a:rPr>
                <a:t>信息安全管理体系原则和术语</a:t>
              </a:r>
              <a:endParaRPr lang="en-US" sz="1100" b="1">
                <a:solidFill>
                  <a:srgbClr val="1C1C1C"/>
                </a:solidFill>
                <a:sym typeface="黑体" panose="02010609060101010101" pitchFamily="49" charset="-122"/>
              </a:endParaRPr>
            </a:p>
            <a:p>
              <a:pPr algn="ctr" hangingPunct="1"/>
              <a:endParaRPr lang="zh-CN" altLang="en-US" sz="1100" b="1">
                <a:solidFill>
                  <a:srgbClr val="1C1C1C"/>
                </a:solidFill>
                <a:sym typeface="黑体" panose="02010609060101010101" pitchFamily="49" charset="-122"/>
              </a:endParaRPr>
            </a:p>
            <a:p>
              <a:pPr algn="ctr" hangingPunct="1"/>
              <a:r>
                <a:rPr lang="en-US" sz="1100" b="1">
                  <a:solidFill>
                    <a:srgbClr val="1C1C1C"/>
                  </a:solidFill>
                  <a:sym typeface="黑体" panose="02010609060101010101" pitchFamily="49" charset="-122"/>
                </a:rPr>
                <a:t> </a:t>
              </a:r>
              <a:r>
                <a:rPr lang="en-US" altLang="zh-CN" sz="1100" b="1">
                  <a:solidFill>
                    <a:srgbClr val="1C1C1C"/>
                  </a:solidFill>
                  <a:sym typeface="黑体" panose="02010609060101010101" pitchFamily="49" charset="-122"/>
                </a:rPr>
                <a:t>27001</a:t>
              </a:r>
            </a:p>
            <a:p>
              <a:pPr algn="ctr" hangingPunct="1"/>
              <a:r>
                <a:rPr lang="zh-CN" altLang="en-US" sz="1100" b="1">
                  <a:solidFill>
                    <a:srgbClr val="1C1C1C"/>
                  </a:solidFill>
                  <a:sym typeface="黑体" panose="02010609060101010101" pitchFamily="49" charset="-122"/>
                </a:rPr>
                <a:t>信息安全管理体系要求</a:t>
              </a:r>
              <a:endParaRPr lang="en-US" sz="1100">
                <a:solidFill>
                  <a:srgbClr val="1C1C1C"/>
                </a:solidFill>
                <a:sym typeface="黑体" panose="02010609060101010101" pitchFamily="49" charset="-122"/>
              </a:endParaRPr>
            </a:p>
            <a:p>
              <a:pPr algn="ctr" hangingPunct="1">
                <a:lnSpc>
                  <a:spcPct val="60000"/>
                </a:lnSpc>
                <a:spcBef>
                  <a:spcPct val="50000"/>
                </a:spcBef>
                <a:buClr>
                  <a:schemeClr val="hlink"/>
                </a:buClr>
                <a:buFont typeface="Wingdings" panose="05000000000000000000" pitchFamily="2" charset="2"/>
                <a:buChar char="§"/>
              </a:pPr>
              <a:endParaRPr lang="zh-CN" altLang="en-US" sz="1100" b="1">
                <a:solidFill>
                  <a:srgbClr val="1C1C1C"/>
                </a:solidFill>
                <a:sym typeface="黑体" panose="02010609060101010101" pitchFamily="49" charset="-122"/>
              </a:endParaRPr>
            </a:p>
            <a:p>
              <a:pPr algn="ctr" hangingPunct="1"/>
              <a:r>
                <a:rPr lang="en-US" altLang="zh-CN" sz="1100" b="1">
                  <a:solidFill>
                    <a:srgbClr val="1C1C1C"/>
                  </a:solidFill>
                  <a:sym typeface="黑体" panose="02010609060101010101" pitchFamily="49" charset="-122"/>
                </a:rPr>
                <a:t>27002 </a:t>
              </a:r>
            </a:p>
            <a:p>
              <a:pPr algn="ctr" hangingPunct="1"/>
              <a:r>
                <a:rPr lang="zh-CN" altLang="en-US" sz="1100" b="1">
                  <a:solidFill>
                    <a:srgbClr val="1C1C1C"/>
                  </a:solidFill>
                  <a:sym typeface="黑体" panose="02010609060101010101" pitchFamily="49" charset="-122"/>
                </a:rPr>
                <a:t>信息安全管理实践准则</a:t>
              </a:r>
              <a:endParaRPr lang="en-US" sz="1100" b="1">
                <a:solidFill>
                  <a:srgbClr val="1C1C1C"/>
                </a:solidFill>
                <a:sym typeface="黑体" panose="02010609060101010101" pitchFamily="49" charset="-122"/>
              </a:endParaRPr>
            </a:p>
            <a:p>
              <a:pPr algn="ctr" hangingPunct="1"/>
              <a:endParaRPr lang="zh-CN" altLang="en-US" sz="1100" b="1">
                <a:solidFill>
                  <a:srgbClr val="1C1C1C"/>
                </a:solidFill>
                <a:sym typeface="黑体" panose="02010609060101010101" pitchFamily="49" charset="-122"/>
              </a:endParaRPr>
            </a:p>
            <a:p>
              <a:pPr algn="ctr" hangingPunct="1"/>
              <a:r>
                <a:rPr lang="en-US" altLang="zh-CN" sz="1100" b="1">
                  <a:solidFill>
                    <a:srgbClr val="1C1C1C"/>
                  </a:solidFill>
                  <a:sym typeface="黑体" panose="02010609060101010101" pitchFamily="49" charset="-122"/>
                </a:rPr>
                <a:t>27003</a:t>
              </a:r>
            </a:p>
            <a:p>
              <a:pPr algn="ctr" hangingPunct="1"/>
              <a:r>
                <a:rPr lang="zh-CN" altLang="en-US" sz="1100" b="1">
                  <a:solidFill>
                    <a:srgbClr val="1C1C1C"/>
                  </a:solidFill>
                  <a:sym typeface="黑体" panose="02010609060101010101" pitchFamily="49" charset="-122"/>
                </a:rPr>
                <a:t>信息安全管理实施指南</a:t>
              </a:r>
              <a:endParaRPr lang="en-US" sz="1100" b="1">
                <a:solidFill>
                  <a:srgbClr val="1C1C1C"/>
                </a:solidFill>
                <a:sym typeface="黑体" panose="02010609060101010101" pitchFamily="49" charset="-122"/>
              </a:endParaRPr>
            </a:p>
            <a:p>
              <a:pPr algn="ctr" hangingPunct="1"/>
              <a:endParaRPr lang="zh-CN" altLang="en-US">
                <a:sym typeface="黑体" panose="02010609060101010101" pitchFamily="49" charset="-122"/>
              </a:endParaRPr>
            </a:p>
          </p:txBody>
        </p:sp>
        <p:sp>
          <p:nvSpPr>
            <p:cNvPr id="49178" name="AutoShape 52"/>
            <p:cNvSpPr>
              <a:spLocks noChangeArrowheads="1"/>
            </p:cNvSpPr>
            <p:nvPr/>
          </p:nvSpPr>
          <p:spPr bwMode="auto">
            <a:xfrm flipH="1">
              <a:off x="5124448" y="1208087"/>
              <a:ext cx="2851157" cy="717549"/>
            </a:xfrm>
            <a:prstGeom prst="rightArrow">
              <a:avLst>
                <a:gd name="adj1" fmla="val 0"/>
                <a:gd name="adj2" fmla="val 327940"/>
              </a:avLst>
            </a:prstGeom>
            <a:gradFill rotWithShape="1">
              <a:gsLst>
                <a:gs pos="0">
                  <a:srgbClr val="1E4865"/>
                </a:gs>
                <a:gs pos="100000">
                  <a:srgbClr val="449CD8"/>
                </a:gs>
              </a:gsLst>
              <a:lin ang="0" scaled="1"/>
            </a:gradFill>
            <a:ln w="9525">
              <a:solidFill>
                <a:srgbClr val="003366"/>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49179" name="Rectangle 53"/>
            <p:cNvSpPr>
              <a:spLocks noChangeArrowheads="1"/>
            </p:cNvSpPr>
            <p:nvPr/>
          </p:nvSpPr>
          <p:spPr bwMode="auto">
            <a:xfrm>
              <a:off x="5786542" y="358488"/>
              <a:ext cx="2128199" cy="2447924"/>
            </a:xfrm>
            <a:prstGeom prst="rect">
              <a:avLst/>
            </a:prstGeom>
            <a:gradFill rotWithShape="1">
              <a:gsLst>
                <a:gs pos="0">
                  <a:srgbClr val="C0C0C0"/>
                </a:gs>
                <a:gs pos="50000">
                  <a:srgbClr val="E9E9E9"/>
                </a:gs>
                <a:gs pos="100000">
                  <a:srgbClr val="C0C0C0"/>
                </a:gs>
              </a:gsLst>
              <a:lin ang="18900000" scaled="1"/>
            </a:gradFill>
            <a:ln w="9525">
              <a:solidFill>
                <a:srgbClr val="000000"/>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en-US" altLang="zh-CN" sz="1100" b="1">
                  <a:solidFill>
                    <a:srgbClr val="1C1C1C"/>
                  </a:solidFill>
                  <a:sym typeface="黑体" panose="02010609060101010101" pitchFamily="49" charset="-122"/>
                </a:rPr>
                <a:t>27004 </a:t>
              </a:r>
            </a:p>
            <a:p>
              <a:pPr algn="ctr" hangingPunct="1"/>
              <a:r>
                <a:rPr lang="zh-CN" altLang="en-US" sz="1100" b="1">
                  <a:solidFill>
                    <a:srgbClr val="1C1C1C"/>
                  </a:solidFill>
                  <a:sym typeface="黑体" panose="02010609060101010101" pitchFamily="49" charset="-122"/>
                </a:rPr>
                <a:t>信息安全管理的度量指标和衡量</a:t>
              </a:r>
              <a:endParaRPr lang="en-US" sz="1100" b="1">
                <a:solidFill>
                  <a:srgbClr val="1C1C1C"/>
                </a:solidFill>
                <a:sym typeface="黑体" panose="02010609060101010101" pitchFamily="49" charset="-122"/>
              </a:endParaRPr>
            </a:p>
            <a:p>
              <a:pPr algn="ctr" hangingPunct="1"/>
              <a:r>
                <a:rPr lang="zh-CN" altLang="en-US" sz="1100" b="1">
                  <a:solidFill>
                    <a:srgbClr val="1C1C1C"/>
                  </a:solidFill>
                  <a:sym typeface="黑体" panose="02010609060101010101" pitchFamily="49" charset="-122"/>
                </a:rPr>
                <a:t>111</a:t>
              </a:r>
            </a:p>
            <a:p>
              <a:pPr algn="ctr" hangingPunct="1"/>
              <a:r>
                <a:rPr lang="en-US" sz="1100" b="1">
                  <a:solidFill>
                    <a:srgbClr val="1C1C1C"/>
                  </a:solidFill>
                  <a:sym typeface="黑体" panose="02010609060101010101" pitchFamily="49" charset="-122"/>
                </a:rPr>
                <a:t> </a:t>
              </a:r>
              <a:r>
                <a:rPr lang="en-US" altLang="zh-CN" sz="1100" b="1">
                  <a:solidFill>
                    <a:srgbClr val="1C1C1C"/>
                  </a:solidFill>
                  <a:sym typeface="黑体" panose="02010609060101010101" pitchFamily="49" charset="-122"/>
                </a:rPr>
                <a:t>27005 </a:t>
              </a:r>
            </a:p>
            <a:p>
              <a:pPr algn="ctr" hangingPunct="1"/>
              <a:r>
                <a:rPr lang="zh-CN" altLang="en-US" sz="1100" b="1">
                  <a:solidFill>
                    <a:srgbClr val="1C1C1C"/>
                  </a:solidFill>
                  <a:sym typeface="黑体" panose="02010609060101010101" pitchFamily="49" charset="-122"/>
                </a:rPr>
                <a:t>信息安全风险管理指南</a:t>
              </a:r>
              <a:endParaRPr lang="en-US" sz="1100" b="1">
                <a:solidFill>
                  <a:srgbClr val="1C1C1C"/>
                </a:solidFill>
                <a:sym typeface="黑体" panose="02010609060101010101" pitchFamily="49" charset="-122"/>
              </a:endParaRPr>
            </a:p>
            <a:p>
              <a:pPr algn="ctr" hangingPunct="1"/>
              <a:endParaRPr lang="zh-CN" altLang="en-US" sz="1100" b="1">
                <a:solidFill>
                  <a:srgbClr val="1C1C1C"/>
                </a:solidFill>
                <a:sym typeface="黑体" panose="02010609060101010101" pitchFamily="49" charset="-122"/>
              </a:endParaRPr>
            </a:p>
            <a:p>
              <a:pPr algn="ctr" hangingPunct="1"/>
              <a:r>
                <a:rPr lang="en-US" altLang="zh-CN" sz="1100" b="1">
                  <a:solidFill>
                    <a:srgbClr val="1C1C1C"/>
                  </a:solidFill>
                  <a:sym typeface="黑体" panose="02010609060101010101" pitchFamily="49" charset="-122"/>
                </a:rPr>
                <a:t>27006 </a:t>
              </a:r>
            </a:p>
            <a:p>
              <a:pPr algn="ctr" hangingPunct="1"/>
              <a:r>
                <a:rPr lang="zh-CN" altLang="en-US" sz="1100" b="1">
                  <a:solidFill>
                    <a:srgbClr val="1C1C1C"/>
                  </a:solidFill>
                  <a:sym typeface="黑体" panose="02010609060101010101" pitchFamily="49" charset="-122"/>
                </a:rPr>
                <a:t>信息和通信技术灾难恢复服务指南</a:t>
              </a:r>
              <a:endParaRPr lang="en-US" sz="1100" b="1">
                <a:solidFill>
                  <a:srgbClr val="1C1C1C"/>
                </a:solidFill>
                <a:sym typeface="黑体" panose="02010609060101010101" pitchFamily="49" charset="-122"/>
              </a:endParaRPr>
            </a:p>
            <a:p>
              <a:pPr algn="ctr" hangingPunct="1"/>
              <a:endParaRPr lang="zh-CN" altLang="en-US" sz="1100" b="1">
                <a:solidFill>
                  <a:srgbClr val="1C1C1C"/>
                </a:solidFill>
                <a:sym typeface="黑体" panose="02010609060101010101" pitchFamily="49" charset="-122"/>
              </a:endParaRPr>
            </a:p>
            <a:p>
              <a:pPr algn="ctr" hangingPunct="1"/>
              <a:r>
                <a:rPr lang="en-US" altLang="zh-CN" sz="1100" b="1">
                  <a:solidFill>
                    <a:srgbClr val="1C1C1C"/>
                  </a:solidFill>
                  <a:sym typeface="黑体" panose="02010609060101010101" pitchFamily="49" charset="-122"/>
                </a:rPr>
                <a:t>27007 </a:t>
              </a:r>
            </a:p>
            <a:p>
              <a:pPr algn="ctr" hangingPunct="1"/>
              <a:r>
                <a:rPr lang="en-US" altLang="zh-CN" sz="1100" b="1">
                  <a:solidFill>
                    <a:srgbClr val="1C1C1C"/>
                  </a:solidFill>
                  <a:sym typeface="黑体" panose="02010609060101010101" pitchFamily="49" charset="-122"/>
                </a:rPr>
                <a:t>XXX</a:t>
              </a:r>
            </a:p>
            <a:p>
              <a:pPr algn="ctr" hangingPunct="1"/>
              <a:endParaRPr lang="en-US" sz="1100" b="1">
                <a:solidFill>
                  <a:srgbClr val="1C1C1C"/>
                </a:solidFill>
                <a:sym typeface="黑体" panose="02010609060101010101" pitchFamily="49" charset="-122"/>
              </a:endParaRPr>
            </a:p>
          </p:txBody>
        </p:sp>
      </p:grpSp>
    </p:spTree>
    <p:extLst>
      <p:ext uri="{BB962C8B-B14F-4D97-AF65-F5344CB8AC3E}">
        <p14:creationId xmlns:p14="http://schemas.microsoft.com/office/powerpoint/2010/main" val="47510050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ISO</a:t>
            </a:r>
            <a:r>
              <a:rPr lang="zh-CN" altLang="en-US" dirty="0"/>
              <a:t>导则</a:t>
            </a:r>
            <a:r>
              <a:rPr lang="en-US" altLang="zh-CN" dirty="0" smtClean="0"/>
              <a:t>83</a:t>
            </a:r>
            <a:r>
              <a:rPr lang="zh-CN" altLang="en-US" dirty="0" smtClean="0"/>
              <a:t>的结构性</a:t>
            </a:r>
            <a:r>
              <a:rPr lang="zh-CN" altLang="en-US" dirty="0"/>
              <a:t>要求</a:t>
            </a:r>
          </a:p>
        </p:txBody>
      </p:sp>
      <p:sp>
        <p:nvSpPr>
          <p:cNvPr id="3" name="内容占位符 2"/>
          <p:cNvSpPr>
            <a:spLocks noGrp="1"/>
          </p:cNvSpPr>
          <p:nvPr>
            <p:ph idx="1"/>
          </p:nvPr>
        </p:nvSpPr>
        <p:spPr/>
        <p:txBody>
          <a:bodyPr/>
          <a:lstStyle/>
          <a:p>
            <a:r>
              <a:rPr lang="en-US" altLang="zh-CN" dirty="0" smtClean="0"/>
              <a:t>ISO </a:t>
            </a:r>
            <a:r>
              <a:rPr lang="en-US" altLang="zh-CN" dirty="0"/>
              <a:t>27001:2013</a:t>
            </a:r>
            <a:r>
              <a:rPr lang="zh-CN" altLang="en-US" dirty="0"/>
              <a:t>采用</a:t>
            </a:r>
            <a:r>
              <a:rPr lang="en-US" altLang="zh-CN" dirty="0"/>
              <a:t>ISO</a:t>
            </a:r>
            <a:r>
              <a:rPr lang="zh-CN" altLang="en-US" dirty="0"/>
              <a:t>导则</a:t>
            </a:r>
            <a:r>
              <a:rPr lang="en-US" altLang="zh-CN" dirty="0"/>
              <a:t>83</a:t>
            </a:r>
            <a:r>
              <a:rPr lang="zh-CN" altLang="en-US" dirty="0"/>
              <a:t>做结构性要求</a:t>
            </a:r>
          </a:p>
        </p:txBody>
      </p:sp>
      <p:sp>
        <p:nvSpPr>
          <p:cNvPr id="4" name="灯片编号占位符 3"/>
          <p:cNvSpPr>
            <a:spLocks noGrp="1"/>
          </p:cNvSpPr>
          <p:nvPr>
            <p:ph type="sldNum" sz="quarter" idx="10"/>
          </p:nvPr>
        </p:nvSpPr>
        <p:spPr/>
        <p:txBody>
          <a:bodyPr/>
          <a:lstStyle/>
          <a:p>
            <a:pPr>
              <a:defRPr/>
            </a:pPr>
            <a:fld id="{85843D42-E013-4DA9-B244-7E1777C1DBF0}" type="slidenum">
              <a:rPr lang="zh-CN" altLang="en-US" smtClean="0"/>
              <a:pPr>
                <a:defRPr/>
              </a:pPr>
              <a:t>11</a:t>
            </a:fld>
            <a:endParaRPr lang="en-US" altLang="zh-CN"/>
          </a:p>
        </p:txBody>
      </p:sp>
      <p:grpSp>
        <p:nvGrpSpPr>
          <p:cNvPr id="7" name="画布 225"/>
          <p:cNvGrpSpPr>
            <a:grpSpLocks/>
          </p:cNvGrpSpPr>
          <p:nvPr/>
        </p:nvGrpSpPr>
        <p:grpSpPr bwMode="auto">
          <a:xfrm>
            <a:off x="863588" y="2240868"/>
            <a:ext cx="6189873" cy="3611070"/>
            <a:chOff x="0" y="0"/>
            <a:chExt cx="52743" cy="30765"/>
          </a:xfrm>
        </p:grpSpPr>
        <p:sp>
          <p:nvSpPr>
            <p:cNvPr id="8" name="AutoShape 12"/>
            <p:cNvSpPr>
              <a:spLocks noChangeAspect="1" noChangeArrowheads="1"/>
            </p:cNvSpPr>
            <p:nvPr/>
          </p:nvSpPr>
          <p:spPr bwMode="auto">
            <a:xfrm>
              <a:off x="0" y="0"/>
              <a:ext cx="52743" cy="3076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3200" b="1"/>
            </a:p>
          </p:txBody>
        </p:sp>
        <p:sp>
          <p:nvSpPr>
            <p:cNvPr id="9" name="圆角矩形 214"/>
            <p:cNvSpPr>
              <a:spLocks noChangeArrowheads="1"/>
            </p:cNvSpPr>
            <p:nvPr/>
          </p:nvSpPr>
          <p:spPr bwMode="auto">
            <a:xfrm>
              <a:off x="1600" y="304"/>
              <a:ext cx="18821" cy="5334"/>
            </a:xfrm>
            <a:prstGeom prst="roundRect">
              <a:avLst>
                <a:gd name="adj" fmla="val 16667"/>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indent="13335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3495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1. Scope</a:t>
              </a:r>
              <a:endParaRPr kumimoji="0" lang="en-US" altLang="zh-CN" sz="1000" b="1" i="0" u="none" strike="noStrike" cap="none" normalizeH="0" baseline="0" smtClean="0">
                <a:ln>
                  <a:noFill/>
                </a:ln>
                <a:solidFill>
                  <a:schemeClr val="tx1"/>
                </a:solidFill>
                <a:effectLst/>
                <a:latin typeface="Arial" panose="020B0604020202020204" pitchFamily="34" charset="0"/>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范围</a:t>
              </a:r>
              <a:endParaRPr kumimoji="0" lang="zh-CN" altLang="en-US" sz="3200" b="1" i="0" u="none" strike="noStrike" cap="none" normalizeH="0" baseline="0" smtClean="0">
                <a:ln>
                  <a:noFill/>
                </a:ln>
                <a:solidFill>
                  <a:schemeClr val="tx1"/>
                </a:solidFill>
                <a:effectLst/>
                <a:latin typeface="Arial" panose="020B0604020202020204" pitchFamily="34" charset="0"/>
              </a:endParaRPr>
            </a:p>
          </p:txBody>
        </p:sp>
        <p:sp>
          <p:nvSpPr>
            <p:cNvPr id="10" name="圆角矩形 215"/>
            <p:cNvSpPr>
              <a:spLocks noChangeArrowheads="1"/>
            </p:cNvSpPr>
            <p:nvPr/>
          </p:nvSpPr>
          <p:spPr bwMode="auto">
            <a:xfrm>
              <a:off x="1600" y="6553"/>
              <a:ext cx="23927" cy="5334"/>
            </a:xfrm>
            <a:prstGeom prst="roundRect">
              <a:avLst>
                <a:gd name="adj" fmla="val 16667"/>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indent="13335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3495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2. Normative Reference</a:t>
              </a:r>
              <a:endParaRPr kumimoji="0" lang="en-US" altLang="zh-CN" sz="1000" b="1" i="0" u="none" strike="noStrike" cap="none" normalizeH="0" baseline="0" smtClean="0">
                <a:ln>
                  <a:noFill/>
                </a:ln>
                <a:solidFill>
                  <a:schemeClr val="tx1"/>
                </a:solidFill>
                <a:effectLst/>
                <a:latin typeface="Arial" panose="020B0604020202020204" pitchFamily="34" charset="0"/>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规范性引用文件</a:t>
              </a:r>
              <a:endParaRPr kumimoji="0" lang="zh-CN" altLang="en-US" sz="3200" b="1" i="0" u="none" strike="noStrike" cap="none" normalizeH="0" baseline="0" smtClean="0">
                <a:ln>
                  <a:noFill/>
                </a:ln>
                <a:solidFill>
                  <a:schemeClr val="tx1"/>
                </a:solidFill>
                <a:effectLst/>
                <a:latin typeface="Arial" panose="020B0604020202020204" pitchFamily="34" charset="0"/>
              </a:endParaRPr>
            </a:p>
          </p:txBody>
        </p:sp>
        <p:sp>
          <p:nvSpPr>
            <p:cNvPr id="11" name="圆角矩形 216"/>
            <p:cNvSpPr>
              <a:spLocks noChangeArrowheads="1"/>
            </p:cNvSpPr>
            <p:nvPr/>
          </p:nvSpPr>
          <p:spPr bwMode="auto">
            <a:xfrm>
              <a:off x="27584" y="6553"/>
              <a:ext cx="23927" cy="5334"/>
            </a:xfrm>
            <a:prstGeom prst="roundRect">
              <a:avLst>
                <a:gd name="adj" fmla="val 16667"/>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indent="13335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3495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3. Terms and Definitions</a:t>
              </a:r>
              <a:endParaRPr kumimoji="0" lang="en-US" altLang="zh-CN" sz="1000" b="1" i="0" u="none" strike="noStrike" cap="none" normalizeH="0" baseline="0" smtClean="0">
                <a:ln>
                  <a:noFill/>
                </a:ln>
                <a:solidFill>
                  <a:schemeClr val="tx1"/>
                </a:solidFill>
                <a:effectLst/>
                <a:latin typeface="Arial" panose="020B0604020202020204" pitchFamily="34" charset="0"/>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术语和定义</a:t>
              </a:r>
              <a:endParaRPr kumimoji="0" lang="zh-CN" altLang="en-US" sz="3200" b="1" i="0" u="none" strike="noStrike" cap="none" normalizeH="0" baseline="0" smtClean="0">
                <a:ln>
                  <a:noFill/>
                </a:ln>
                <a:solidFill>
                  <a:schemeClr val="tx1"/>
                </a:solidFill>
                <a:effectLst/>
                <a:latin typeface="Arial" panose="020B0604020202020204" pitchFamily="34" charset="0"/>
              </a:endParaRPr>
            </a:p>
          </p:txBody>
        </p:sp>
        <p:sp>
          <p:nvSpPr>
            <p:cNvPr id="12" name="圆角矩形 217"/>
            <p:cNvSpPr>
              <a:spLocks noChangeArrowheads="1"/>
            </p:cNvSpPr>
            <p:nvPr/>
          </p:nvSpPr>
          <p:spPr bwMode="auto">
            <a:xfrm>
              <a:off x="1600" y="12877"/>
              <a:ext cx="23927" cy="5334"/>
            </a:xfrm>
            <a:prstGeom prst="roundRect">
              <a:avLst>
                <a:gd name="adj" fmla="val 16667"/>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indent="13335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3495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4. Context of the Organization</a:t>
              </a:r>
              <a:endParaRPr kumimoji="0" lang="en-US" altLang="zh-CN" sz="1000" b="1" i="0" u="none" strike="noStrike" cap="none" normalizeH="0" baseline="0" smtClean="0">
                <a:ln>
                  <a:noFill/>
                </a:ln>
                <a:solidFill>
                  <a:schemeClr val="tx1"/>
                </a:solidFill>
                <a:effectLst/>
                <a:latin typeface="Arial" panose="020B0604020202020204" pitchFamily="34" charset="0"/>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组织环境</a:t>
              </a:r>
              <a:endParaRPr kumimoji="0" lang="zh-CN" altLang="en-US" sz="3200" b="1" i="0" u="none" strike="noStrike" cap="none" normalizeH="0" baseline="0" smtClean="0">
                <a:ln>
                  <a:noFill/>
                </a:ln>
                <a:solidFill>
                  <a:schemeClr val="tx1"/>
                </a:solidFill>
                <a:effectLst/>
                <a:latin typeface="Arial" panose="020B0604020202020204" pitchFamily="34" charset="0"/>
              </a:endParaRPr>
            </a:p>
          </p:txBody>
        </p:sp>
        <p:sp>
          <p:nvSpPr>
            <p:cNvPr id="13" name="圆角矩形 218"/>
            <p:cNvSpPr>
              <a:spLocks noChangeArrowheads="1"/>
            </p:cNvSpPr>
            <p:nvPr/>
          </p:nvSpPr>
          <p:spPr bwMode="auto">
            <a:xfrm>
              <a:off x="27584" y="12877"/>
              <a:ext cx="23927" cy="5334"/>
            </a:xfrm>
            <a:prstGeom prst="roundRect">
              <a:avLst>
                <a:gd name="adj" fmla="val 16667"/>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indent="13335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3495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5. Leadership</a:t>
              </a:r>
              <a:endParaRPr kumimoji="0" lang="en-US" altLang="zh-CN" sz="1000" b="1" i="0" u="none" strike="noStrike" cap="none" normalizeH="0" baseline="0" smtClean="0">
                <a:ln>
                  <a:noFill/>
                </a:ln>
                <a:solidFill>
                  <a:schemeClr val="tx1"/>
                </a:solidFill>
                <a:effectLst/>
                <a:latin typeface="Arial" panose="020B0604020202020204" pitchFamily="34" charset="0"/>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领导力</a:t>
              </a:r>
              <a:endParaRPr kumimoji="0" lang="zh-CN" altLang="en-US" sz="3200" b="1" i="0" u="none" strike="noStrike" cap="none" normalizeH="0" baseline="0" smtClean="0">
                <a:ln>
                  <a:noFill/>
                </a:ln>
                <a:solidFill>
                  <a:schemeClr val="tx1"/>
                </a:solidFill>
                <a:effectLst/>
                <a:latin typeface="Arial" panose="020B0604020202020204" pitchFamily="34" charset="0"/>
              </a:endParaRPr>
            </a:p>
          </p:txBody>
        </p:sp>
        <p:sp>
          <p:nvSpPr>
            <p:cNvPr id="14" name="圆角矩形 219"/>
            <p:cNvSpPr>
              <a:spLocks noChangeArrowheads="1"/>
            </p:cNvSpPr>
            <p:nvPr/>
          </p:nvSpPr>
          <p:spPr bwMode="auto">
            <a:xfrm>
              <a:off x="1600" y="19202"/>
              <a:ext cx="15379" cy="5334"/>
            </a:xfrm>
            <a:prstGeom prst="roundRect">
              <a:avLst>
                <a:gd name="adj" fmla="val 16667"/>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indent="13335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3495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6. Planning</a:t>
              </a:r>
              <a:endParaRPr kumimoji="0" lang="en-US" altLang="zh-CN" sz="1000" b="1" i="0" u="none" strike="noStrike" cap="none" normalizeH="0" baseline="0" smtClean="0">
                <a:ln>
                  <a:noFill/>
                </a:ln>
                <a:solidFill>
                  <a:schemeClr val="tx1"/>
                </a:solidFill>
                <a:effectLst/>
                <a:latin typeface="Arial" panose="020B0604020202020204" pitchFamily="34" charset="0"/>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规划</a:t>
              </a:r>
              <a:endParaRPr kumimoji="0" lang="zh-CN" altLang="en-US" sz="3200" b="1" i="0" u="none" strike="noStrike" cap="none" normalizeH="0" baseline="0" smtClean="0">
                <a:ln>
                  <a:noFill/>
                </a:ln>
                <a:solidFill>
                  <a:schemeClr val="tx1"/>
                </a:solidFill>
                <a:effectLst/>
                <a:latin typeface="Arial" panose="020B0604020202020204" pitchFamily="34" charset="0"/>
              </a:endParaRPr>
            </a:p>
          </p:txBody>
        </p:sp>
        <p:sp>
          <p:nvSpPr>
            <p:cNvPr id="15" name="圆角矩形 220"/>
            <p:cNvSpPr>
              <a:spLocks noChangeArrowheads="1"/>
            </p:cNvSpPr>
            <p:nvPr/>
          </p:nvSpPr>
          <p:spPr bwMode="auto">
            <a:xfrm>
              <a:off x="18745" y="19202"/>
              <a:ext cx="15379" cy="5334"/>
            </a:xfrm>
            <a:prstGeom prst="roundRect">
              <a:avLst>
                <a:gd name="adj" fmla="val 16667"/>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indent="13335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3495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7. Support</a:t>
              </a:r>
              <a:endParaRPr kumimoji="0" lang="en-US" altLang="zh-CN" sz="1000" b="1" i="0" u="none" strike="noStrike" cap="none" normalizeH="0" baseline="0" smtClean="0">
                <a:ln>
                  <a:noFill/>
                </a:ln>
                <a:solidFill>
                  <a:schemeClr val="tx1"/>
                </a:solidFill>
                <a:effectLst/>
                <a:latin typeface="Arial" panose="020B0604020202020204" pitchFamily="34" charset="0"/>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支持</a:t>
              </a:r>
              <a:endParaRPr kumimoji="0" lang="zh-CN" altLang="en-US" sz="3200" b="1" i="0" u="none" strike="noStrike" cap="none" normalizeH="0" baseline="0" smtClean="0">
                <a:ln>
                  <a:noFill/>
                </a:ln>
                <a:solidFill>
                  <a:schemeClr val="tx1"/>
                </a:solidFill>
                <a:effectLst/>
                <a:latin typeface="Arial" panose="020B0604020202020204" pitchFamily="34" charset="0"/>
              </a:endParaRPr>
            </a:p>
          </p:txBody>
        </p:sp>
        <p:sp>
          <p:nvSpPr>
            <p:cNvPr id="16" name="圆角矩形 221"/>
            <p:cNvSpPr>
              <a:spLocks noChangeArrowheads="1"/>
            </p:cNvSpPr>
            <p:nvPr/>
          </p:nvSpPr>
          <p:spPr bwMode="auto">
            <a:xfrm>
              <a:off x="1600" y="25431"/>
              <a:ext cx="23927" cy="5334"/>
            </a:xfrm>
            <a:prstGeom prst="roundRect">
              <a:avLst>
                <a:gd name="adj" fmla="val 16667"/>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indent="13335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3495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9. Performance Evaluation</a:t>
              </a:r>
              <a:endParaRPr kumimoji="0" lang="en-US" altLang="zh-CN" sz="1000" b="1" i="0" u="none" strike="noStrike" cap="none" normalizeH="0" baseline="0" smtClean="0">
                <a:ln>
                  <a:noFill/>
                </a:ln>
                <a:solidFill>
                  <a:schemeClr val="tx1"/>
                </a:solidFill>
                <a:effectLst/>
                <a:latin typeface="Arial" panose="020B0604020202020204" pitchFamily="34" charset="0"/>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绩效评估</a:t>
              </a:r>
              <a:endParaRPr kumimoji="0" lang="zh-CN" altLang="en-US" sz="3200" b="1" i="0" u="none" strike="noStrike" cap="none" normalizeH="0" baseline="0" smtClean="0">
                <a:ln>
                  <a:noFill/>
                </a:ln>
                <a:solidFill>
                  <a:schemeClr val="tx1"/>
                </a:solidFill>
                <a:effectLst/>
                <a:latin typeface="Arial" panose="020B0604020202020204" pitchFamily="34" charset="0"/>
              </a:endParaRPr>
            </a:p>
          </p:txBody>
        </p:sp>
        <p:sp>
          <p:nvSpPr>
            <p:cNvPr id="17" name="圆角矩形 222"/>
            <p:cNvSpPr>
              <a:spLocks noChangeArrowheads="1"/>
            </p:cNvSpPr>
            <p:nvPr/>
          </p:nvSpPr>
          <p:spPr bwMode="auto">
            <a:xfrm>
              <a:off x="27584" y="25431"/>
              <a:ext cx="23927" cy="5334"/>
            </a:xfrm>
            <a:prstGeom prst="roundRect">
              <a:avLst>
                <a:gd name="adj" fmla="val 16667"/>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indent="13335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3495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10. Improvement</a:t>
              </a:r>
              <a:endParaRPr kumimoji="0" lang="en-US" altLang="zh-CN" sz="1000" b="1" i="0" u="none" strike="noStrike" cap="none" normalizeH="0" baseline="0" smtClean="0">
                <a:ln>
                  <a:noFill/>
                </a:ln>
                <a:solidFill>
                  <a:schemeClr val="tx1"/>
                </a:solidFill>
                <a:effectLst/>
                <a:latin typeface="Arial" panose="020B0604020202020204" pitchFamily="34" charset="0"/>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改进</a:t>
              </a:r>
              <a:endParaRPr kumimoji="0" lang="zh-CN" altLang="en-US" sz="3200" b="1" i="0" u="none" strike="noStrike" cap="none" normalizeH="0" baseline="0" smtClean="0">
                <a:ln>
                  <a:noFill/>
                </a:ln>
                <a:solidFill>
                  <a:schemeClr val="tx1"/>
                </a:solidFill>
                <a:effectLst/>
                <a:latin typeface="Arial" panose="020B0604020202020204" pitchFamily="34" charset="0"/>
              </a:endParaRPr>
            </a:p>
          </p:txBody>
        </p:sp>
        <p:sp>
          <p:nvSpPr>
            <p:cNvPr id="18" name="圆角矩形 223"/>
            <p:cNvSpPr>
              <a:spLocks noChangeArrowheads="1"/>
            </p:cNvSpPr>
            <p:nvPr/>
          </p:nvSpPr>
          <p:spPr bwMode="auto">
            <a:xfrm>
              <a:off x="35979" y="19202"/>
              <a:ext cx="15379" cy="5334"/>
            </a:xfrm>
            <a:prstGeom prst="roundRect">
              <a:avLst>
                <a:gd name="adj" fmla="val 16667"/>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indent="13335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3495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8. Operation</a:t>
              </a:r>
              <a:endParaRPr kumimoji="0" lang="en-US" altLang="zh-CN" sz="1000" b="1" i="0" u="none" strike="noStrike" cap="none" normalizeH="0" baseline="0" smtClean="0">
                <a:ln>
                  <a:noFill/>
                </a:ln>
                <a:solidFill>
                  <a:schemeClr val="tx1"/>
                </a:solidFill>
                <a:effectLst/>
                <a:latin typeface="Arial" panose="020B0604020202020204" pitchFamily="34" charset="0"/>
              </a:endParaRPr>
            </a:p>
            <a:p>
              <a:pPr marL="0" marR="0" lvl="0" indent="13335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smtClean="0">
                  <a:ln>
                    <a:noFill/>
                  </a:ln>
                  <a:solidFill>
                    <a:srgbClr val="000000"/>
                  </a:solidFill>
                  <a:effectLst/>
                  <a:latin typeface="Arial" panose="020B0604020202020204" pitchFamily="34" charset="0"/>
                  <a:cs typeface="宋体" panose="02010600030101010101" pitchFamily="2" charset="-122"/>
                </a:rPr>
                <a:t>运行</a:t>
              </a:r>
              <a:endParaRPr kumimoji="0" lang="zh-CN" altLang="en-US" sz="3200" b="1" i="0" u="none" strike="noStrike" cap="none" normalizeH="0" baseline="0" smtClean="0">
                <a:ln>
                  <a:noFill/>
                </a:ln>
                <a:solidFill>
                  <a:schemeClr val="tx1"/>
                </a:solidFill>
                <a:effectLst/>
                <a:latin typeface="Arial" panose="020B0604020202020204" pitchFamily="34" charset="0"/>
              </a:endParaRPr>
            </a:p>
          </p:txBody>
        </p:sp>
      </p:grpSp>
    </p:spTree>
    <p:extLst>
      <p:ext uri="{BB962C8B-B14F-4D97-AF65-F5344CB8AC3E}">
        <p14:creationId xmlns:p14="http://schemas.microsoft.com/office/powerpoint/2010/main" val="315930530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标题 1"/>
          <p:cNvSpPr>
            <a:spLocks noGrp="1"/>
          </p:cNvSpPr>
          <p:nvPr>
            <p:ph type="title"/>
          </p:nvPr>
        </p:nvSpPr>
        <p:spPr/>
        <p:txBody>
          <a:bodyPr/>
          <a:lstStyle/>
          <a:p>
            <a:r>
              <a:rPr lang="zh-CN" altLang="en-US" smtClean="0"/>
              <a:t>规划与建立</a:t>
            </a:r>
            <a:r>
              <a:rPr lang="en-US" altLang="zh-CN" smtClean="0"/>
              <a:t>ISMS</a:t>
            </a:r>
            <a:endParaRPr lang="zh-CN" altLang="en-US" smtClean="0"/>
          </a:p>
        </p:txBody>
      </p:sp>
      <p:sp>
        <p:nvSpPr>
          <p:cNvPr id="82947" name="内容占位符 2"/>
          <p:cNvSpPr>
            <a:spLocks noGrp="1"/>
          </p:cNvSpPr>
          <p:nvPr>
            <p:ph idx="1"/>
          </p:nvPr>
        </p:nvSpPr>
        <p:spPr/>
        <p:txBody>
          <a:bodyPr/>
          <a:lstStyle/>
          <a:p>
            <a:pPr marL="533400" indent="-533400"/>
            <a:r>
              <a:rPr lang="en-US" altLang="zh-CN" smtClean="0"/>
              <a:t>P1-</a:t>
            </a:r>
            <a:r>
              <a:rPr lang="zh-CN" altLang="en-US" smtClean="0"/>
              <a:t>定义</a:t>
            </a:r>
            <a:r>
              <a:rPr lang="en-US" altLang="zh-CN" smtClean="0"/>
              <a:t>ISMS</a:t>
            </a:r>
            <a:r>
              <a:rPr lang="zh-CN" altLang="en-US" smtClean="0"/>
              <a:t>范围和边界</a:t>
            </a:r>
          </a:p>
          <a:p>
            <a:pPr marL="533400" indent="-533400"/>
            <a:r>
              <a:rPr lang="en-US" altLang="zh-CN" smtClean="0"/>
              <a:t>P2-</a:t>
            </a:r>
            <a:r>
              <a:rPr lang="zh-CN" altLang="en-US"/>
              <a:t>制定</a:t>
            </a:r>
            <a:r>
              <a:rPr lang="en-US" altLang="zh-CN" smtClean="0"/>
              <a:t>ISMS</a:t>
            </a:r>
            <a:r>
              <a:rPr lang="zh-CN" altLang="en-US" smtClean="0"/>
              <a:t>方针</a:t>
            </a:r>
          </a:p>
          <a:p>
            <a:pPr marL="533400" indent="-533400"/>
            <a:r>
              <a:rPr lang="en-US" altLang="zh-CN" smtClean="0"/>
              <a:t>P3-</a:t>
            </a:r>
            <a:r>
              <a:rPr lang="zh-CN" altLang="en-US" smtClean="0"/>
              <a:t>确定风险评估方法</a:t>
            </a:r>
          </a:p>
          <a:p>
            <a:pPr marL="533400" indent="-533400"/>
            <a:r>
              <a:rPr lang="en-US" altLang="zh-CN" smtClean="0"/>
              <a:t>P4-</a:t>
            </a:r>
            <a:r>
              <a:rPr lang="zh-CN" altLang="en-US" smtClean="0"/>
              <a:t>实施风险评估</a:t>
            </a:r>
          </a:p>
          <a:p>
            <a:pPr marL="533400" indent="-533400"/>
            <a:r>
              <a:rPr lang="en-US" altLang="zh-CN" smtClean="0"/>
              <a:t>P5-</a:t>
            </a:r>
            <a:r>
              <a:rPr lang="zh-CN" altLang="en-US" smtClean="0"/>
              <a:t>选择、评价和确定风险处理方式、处理目标和处理措施</a:t>
            </a:r>
          </a:p>
          <a:p>
            <a:pPr marL="533400" indent="-533400"/>
            <a:r>
              <a:rPr lang="en-US" altLang="zh-CN" smtClean="0"/>
              <a:t>P6-</a:t>
            </a:r>
            <a:r>
              <a:rPr lang="zh-CN" altLang="en-US" smtClean="0"/>
              <a:t>获得管理者对建议的残余风险的批准</a:t>
            </a:r>
          </a:p>
          <a:p>
            <a:pPr marL="533400" indent="-533400"/>
            <a:r>
              <a:rPr lang="en-US" altLang="zh-CN" smtClean="0"/>
              <a:t>P7-</a:t>
            </a:r>
            <a:r>
              <a:rPr lang="zh-CN" altLang="en-US" smtClean="0"/>
              <a:t>获得管理者对实施和运行</a:t>
            </a:r>
            <a:r>
              <a:rPr lang="en-US" altLang="zh-CN" smtClean="0"/>
              <a:t>ISMS</a:t>
            </a:r>
            <a:r>
              <a:rPr lang="zh-CN" altLang="en-US" smtClean="0"/>
              <a:t>的授权</a:t>
            </a:r>
          </a:p>
          <a:p>
            <a:pPr marL="533400" indent="-533400"/>
            <a:r>
              <a:rPr lang="en-US" altLang="zh-CN" smtClean="0"/>
              <a:t>P8-</a:t>
            </a:r>
            <a:r>
              <a:rPr lang="zh-CN" altLang="en-US" smtClean="0"/>
              <a:t>编制适用性声明（</a:t>
            </a:r>
            <a:r>
              <a:rPr lang="en-US" altLang="zh-CN" smtClean="0"/>
              <a:t>SoA</a:t>
            </a:r>
            <a:r>
              <a:rPr lang="zh-CN" altLang="en-US" smtClean="0"/>
              <a:t>）</a:t>
            </a:r>
          </a:p>
          <a:p>
            <a:pPr marL="533400" indent="-533400"/>
            <a:endParaRPr lang="en-US" altLang="zh-CN" smtClean="0"/>
          </a:p>
          <a:p>
            <a:pPr marL="533400" indent="-533400"/>
            <a:endParaRPr lang="zh-CN" altLang="en-US" smtClean="0"/>
          </a:p>
        </p:txBody>
      </p:sp>
      <p:sp>
        <p:nvSpPr>
          <p:cNvPr id="82948" name="日期占位符 3"/>
          <p:cNvSpPr txBox="1">
            <a:spLocks noGrp="1"/>
          </p:cNvSpPr>
          <p:nvPr/>
        </p:nvSpPr>
        <p:spPr bwMode="gray">
          <a:xfrm>
            <a:off x="381000" y="6505575"/>
            <a:ext cx="1905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en-US" altLang="zh-CN" sz="1000"/>
          </a:p>
        </p:txBody>
      </p:sp>
      <p:sp>
        <p:nvSpPr>
          <p:cNvPr id="82949" name="灯片编号占位符 4"/>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fld id="{DB6992A9-4E50-470F-BBE3-7820687949FF}" type="slidenum">
              <a:rPr lang="zh-CN" altLang="en-US" sz="1000"/>
              <a:pPr algn="ctr" eaLnBrk="1" hangingPunct="1"/>
              <a:t>12</a:t>
            </a:fld>
            <a:endParaRPr lang="en-US" altLang="zh-CN" sz="1000"/>
          </a:p>
        </p:txBody>
      </p:sp>
    </p:spTree>
    <p:extLst>
      <p:ext uri="{BB962C8B-B14F-4D97-AF65-F5344CB8AC3E}">
        <p14:creationId xmlns:p14="http://schemas.microsoft.com/office/powerpoint/2010/main" val="256841267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标题 1"/>
          <p:cNvSpPr>
            <a:spLocks noGrp="1"/>
          </p:cNvSpPr>
          <p:nvPr>
            <p:ph type="title"/>
          </p:nvPr>
        </p:nvSpPr>
        <p:spPr/>
        <p:txBody>
          <a:bodyPr/>
          <a:lstStyle/>
          <a:p>
            <a:r>
              <a:rPr lang="zh-CN" altLang="en-US" smtClean="0"/>
              <a:t>实施和运行</a:t>
            </a:r>
            <a:r>
              <a:rPr lang="en-US" altLang="zh-CN" smtClean="0"/>
              <a:t>ISMS</a:t>
            </a:r>
            <a:endParaRPr lang="zh-CN" altLang="en-US" smtClean="0"/>
          </a:p>
        </p:txBody>
      </p:sp>
      <p:sp>
        <p:nvSpPr>
          <p:cNvPr id="91139" name="内容占位符 2"/>
          <p:cNvSpPr>
            <a:spLocks noGrp="1"/>
          </p:cNvSpPr>
          <p:nvPr>
            <p:ph idx="1"/>
          </p:nvPr>
        </p:nvSpPr>
        <p:spPr/>
        <p:txBody>
          <a:bodyPr/>
          <a:lstStyle/>
          <a:p>
            <a:pPr>
              <a:spcBef>
                <a:spcPts val="1500"/>
              </a:spcBef>
            </a:pPr>
            <a:r>
              <a:rPr lang="en-US" altLang="zh-CN" smtClean="0"/>
              <a:t>D1-</a:t>
            </a:r>
            <a:r>
              <a:rPr lang="zh-CN" altLang="en-US"/>
              <a:t>制定</a:t>
            </a:r>
            <a:r>
              <a:rPr lang="zh-CN" altLang="en-US" smtClean="0"/>
              <a:t>风险处理计划</a:t>
            </a:r>
          </a:p>
          <a:p>
            <a:pPr>
              <a:spcBef>
                <a:spcPts val="1500"/>
              </a:spcBef>
            </a:pPr>
            <a:r>
              <a:rPr lang="en-US" altLang="zh-CN" smtClean="0"/>
              <a:t>D2-</a:t>
            </a:r>
            <a:r>
              <a:rPr lang="zh-CN" altLang="en-US" smtClean="0"/>
              <a:t>实施风险处理计划</a:t>
            </a:r>
            <a:endParaRPr lang="en-US" altLang="zh-CN" smtClean="0"/>
          </a:p>
          <a:p>
            <a:pPr>
              <a:spcBef>
                <a:spcPts val="1500"/>
              </a:spcBef>
            </a:pPr>
            <a:r>
              <a:rPr lang="en-US" altLang="zh-CN" smtClean="0"/>
              <a:t>D3-</a:t>
            </a:r>
            <a:r>
              <a:rPr lang="zh-CN" altLang="en-US"/>
              <a:t>开发有效性测量程序</a:t>
            </a:r>
          </a:p>
          <a:p>
            <a:pPr>
              <a:spcBef>
                <a:spcPts val="1500"/>
              </a:spcBef>
            </a:pPr>
            <a:r>
              <a:rPr lang="en-US" altLang="zh-CN" smtClean="0"/>
              <a:t>D4-</a:t>
            </a:r>
            <a:r>
              <a:rPr lang="zh-CN" altLang="en-US" smtClean="0"/>
              <a:t>实施培训和意识教育计划</a:t>
            </a:r>
            <a:endParaRPr lang="en-US" altLang="zh-CN" smtClean="0"/>
          </a:p>
          <a:p>
            <a:pPr>
              <a:spcBef>
                <a:spcPts val="1500"/>
              </a:spcBef>
            </a:pPr>
            <a:r>
              <a:rPr lang="en-US" altLang="zh-CN" smtClean="0"/>
              <a:t>D5-</a:t>
            </a:r>
            <a:r>
              <a:rPr lang="zh-CN" altLang="en-US" smtClean="0"/>
              <a:t>管理</a:t>
            </a:r>
            <a:r>
              <a:rPr lang="en-US" altLang="zh-CN" smtClean="0"/>
              <a:t>ISMS</a:t>
            </a:r>
            <a:r>
              <a:rPr lang="zh-CN" altLang="en-US" smtClean="0"/>
              <a:t>的运行</a:t>
            </a:r>
          </a:p>
          <a:p>
            <a:pPr>
              <a:spcBef>
                <a:spcPts val="1500"/>
              </a:spcBef>
            </a:pPr>
            <a:r>
              <a:rPr lang="en-US" altLang="zh-CN" smtClean="0"/>
              <a:t>D6-</a:t>
            </a:r>
            <a:r>
              <a:rPr lang="zh-CN" altLang="en-US" smtClean="0"/>
              <a:t>管理</a:t>
            </a:r>
            <a:r>
              <a:rPr lang="en-US" altLang="zh-CN" smtClean="0"/>
              <a:t>ISMS</a:t>
            </a:r>
            <a:r>
              <a:rPr lang="zh-CN" altLang="en-US"/>
              <a:t>的</a:t>
            </a:r>
            <a:r>
              <a:rPr lang="zh-CN" altLang="en-US" smtClean="0"/>
              <a:t>资源</a:t>
            </a:r>
          </a:p>
          <a:p>
            <a:pPr>
              <a:spcBef>
                <a:spcPts val="1500"/>
              </a:spcBef>
            </a:pPr>
            <a:r>
              <a:rPr lang="en-US" altLang="zh-CN" smtClean="0"/>
              <a:t>D7-</a:t>
            </a:r>
            <a:r>
              <a:rPr lang="zh-CN" altLang="en-US"/>
              <a:t>执行</a:t>
            </a:r>
            <a:r>
              <a:rPr lang="zh-CN" altLang="en-US" smtClean="0"/>
              <a:t>检测事态和响应事件的程序</a:t>
            </a:r>
          </a:p>
        </p:txBody>
      </p:sp>
      <p:sp>
        <p:nvSpPr>
          <p:cNvPr id="91140" name="日期占位符 3"/>
          <p:cNvSpPr txBox="1">
            <a:spLocks noGrp="1"/>
          </p:cNvSpPr>
          <p:nvPr/>
        </p:nvSpPr>
        <p:spPr bwMode="gray">
          <a:xfrm>
            <a:off x="381000" y="6505575"/>
            <a:ext cx="1905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en-US" altLang="zh-CN" sz="1000"/>
          </a:p>
        </p:txBody>
      </p:sp>
      <p:sp>
        <p:nvSpPr>
          <p:cNvPr id="91141" name="灯片编号占位符 4"/>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fld id="{F2FF4CBA-88E7-4340-B217-8CE31B0F018A}" type="slidenum">
              <a:rPr lang="zh-CN" altLang="en-US" sz="1000"/>
              <a:pPr algn="ctr" eaLnBrk="1" hangingPunct="1"/>
              <a:t>13</a:t>
            </a:fld>
            <a:endParaRPr lang="en-US" altLang="zh-CN" sz="1000"/>
          </a:p>
        </p:txBody>
      </p:sp>
    </p:spTree>
    <p:extLst>
      <p:ext uri="{BB962C8B-B14F-4D97-AF65-F5344CB8AC3E}">
        <p14:creationId xmlns:p14="http://schemas.microsoft.com/office/powerpoint/2010/main" val="204412805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标题 1"/>
          <p:cNvSpPr>
            <a:spLocks noGrp="1"/>
          </p:cNvSpPr>
          <p:nvPr>
            <p:ph type="title"/>
          </p:nvPr>
        </p:nvSpPr>
        <p:spPr/>
        <p:txBody>
          <a:bodyPr/>
          <a:lstStyle/>
          <a:p>
            <a:r>
              <a:rPr lang="zh-CN" altLang="en-US" smtClean="0"/>
              <a:t>监视和评审</a:t>
            </a:r>
            <a:r>
              <a:rPr lang="en-US" altLang="zh-CN" smtClean="0"/>
              <a:t>ISMS</a:t>
            </a:r>
            <a:endParaRPr lang="zh-CN" altLang="en-US" smtClean="0"/>
          </a:p>
        </p:txBody>
      </p:sp>
      <p:sp>
        <p:nvSpPr>
          <p:cNvPr id="94211" name="内容占位符 2"/>
          <p:cNvSpPr>
            <a:spLocks noGrp="1"/>
          </p:cNvSpPr>
          <p:nvPr>
            <p:ph idx="1"/>
          </p:nvPr>
        </p:nvSpPr>
        <p:spPr/>
        <p:txBody>
          <a:bodyPr/>
          <a:lstStyle/>
          <a:p>
            <a:pPr>
              <a:spcBef>
                <a:spcPts val="1500"/>
              </a:spcBef>
            </a:pPr>
            <a:r>
              <a:rPr lang="en-US" altLang="zh-CN" smtClean="0"/>
              <a:t>C1-</a:t>
            </a:r>
            <a:r>
              <a:rPr lang="zh-CN" altLang="en-US" smtClean="0"/>
              <a:t>日常监视和检查</a:t>
            </a:r>
          </a:p>
          <a:p>
            <a:pPr>
              <a:spcBef>
                <a:spcPts val="1500"/>
              </a:spcBef>
            </a:pPr>
            <a:r>
              <a:rPr lang="en-US" altLang="zh-CN" smtClean="0"/>
              <a:t>C2-</a:t>
            </a:r>
            <a:r>
              <a:rPr lang="zh-CN" altLang="en-US" smtClean="0"/>
              <a:t>进行有效性测量</a:t>
            </a:r>
          </a:p>
          <a:p>
            <a:pPr>
              <a:spcBef>
                <a:spcPts val="1500"/>
              </a:spcBef>
            </a:pPr>
            <a:r>
              <a:rPr lang="en-US" altLang="zh-CN" smtClean="0"/>
              <a:t>C3-</a:t>
            </a:r>
            <a:r>
              <a:rPr lang="zh-CN" altLang="en-US" smtClean="0"/>
              <a:t>实施内部审核</a:t>
            </a:r>
          </a:p>
          <a:p>
            <a:pPr>
              <a:spcBef>
                <a:spcPts val="1500"/>
              </a:spcBef>
            </a:pPr>
            <a:r>
              <a:rPr lang="en-US" altLang="zh-CN" smtClean="0"/>
              <a:t>C4-</a:t>
            </a:r>
            <a:r>
              <a:rPr lang="zh-CN" altLang="en-US" smtClean="0"/>
              <a:t>实施风险再评估</a:t>
            </a:r>
          </a:p>
          <a:p>
            <a:pPr>
              <a:spcBef>
                <a:spcPts val="1500"/>
              </a:spcBef>
            </a:pPr>
            <a:r>
              <a:rPr lang="en-US" altLang="zh-CN" smtClean="0"/>
              <a:t>C5-</a:t>
            </a:r>
            <a:r>
              <a:rPr lang="zh-CN" altLang="en-US" smtClean="0"/>
              <a:t>实施管理评审</a:t>
            </a:r>
          </a:p>
        </p:txBody>
      </p:sp>
      <p:sp>
        <p:nvSpPr>
          <p:cNvPr id="94212" name="日期占位符 3"/>
          <p:cNvSpPr txBox="1">
            <a:spLocks noGrp="1"/>
          </p:cNvSpPr>
          <p:nvPr/>
        </p:nvSpPr>
        <p:spPr bwMode="gray">
          <a:xfrm>
            <a:off x="381000" y="6505575"/>
            <a:ext cx="1905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en-US" altLang="zh-CN" sz="1000"/>
          </a:p>
        </p:txBody>
      </p:sp>
      <p:sp>
        <p:nvSpPr>
          <p:cNvPr id="94213" name="灯片编号占位符 4"/>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fld id="{6EB2B456-F3F8-4765-9CC0-8367F637FE6E}" type="slidenum">
              <a:rPr lang="zh-CN" altLang="en-US" sz="1000"/>
              <a:pPr algn="ctr" eaLnBrk="1" hangingPunct="1"/>
              <a:t>14</a:t>
            </a:fld>
            <a:endParaRPr lang="en-US" altLang="zh-CN" sz="1000"/>
          </a:p>
        </p:txBody>
      </p:sp>
    </p:spTree>
    <p:extLst>
      <p:ext uri="{BB962C8B-B14F-4D97-AF65-F5344CB8AC3E}">
        <p14:creationId xmlns:p14="http://schemas.microsoft.com/office/powerpoint/2010/main" val="254110966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标题 1"/>
          <p:cNvSpPr>
            <a:spLocks noGrp="1"/>
          </p:cNvSpPr>
          <p:nvPr>
            <p:ph type="title"/>
          </p:nvPr>
        </p:nvSpPr>
        <p:spPr/>
        <p:txBody>
          <a:bodyPr/>
          <a:lstStyle/>
          <a:p>
            <a:r>
              <a:rPr lang="zh-CN" altLang="en-US" smtClean="0"/>
              <a:t>保持和改进</a:t>
            </a:r>
            <a:r>
              <a:rPr lang="en-US" altLang="zh-CN" smtClean="0"/>
              <a:t>ISMS</a:t>
            </a:r>
            <a:endParaRPr lang="zh-CN" altLang="en-US" smtClean="0"/>
          </a:p>
        </p:txBody>
      </p:sp>
      <p:sp>
        <p:nvSpPr>
          <p:cNvPr id="97283" name="内容占位符 2"/>
          <p:cNvSpPr>
            <a:spLocks noGrp="1"/>
          </p:cNvSpPr>
          <p:nvPr>
            <p:ph idx="1"/>
          </p:nvPr>
        </p:nvSpPr>
        <p:spPr/>
        <p:txBody>
          <a:bodyPr/>
          <a:lstStyle/>
          <a:p>
            <a:r>
              <a:rPr lang="en-US" altLang="zh-CN" dirty="0" smtClean="0"/>
              <a:t>A1-</a:t>
            </a:r>
            <a:r>
              <a:rPr lang="zh-CN" altLang="en-US" dirty="0" smtClean="0"/>
              <a:t>实施纠正和预防措施</a:t>
            </a:r>
            <a:endParaRPr lang="en-US" altLang="zh-CN" dirty="0" smtClean="0"/>
          </a:p>
          <a:p>
            <a:r>
              <a:rPr lang="en-US" altLang="zh-CN" dirty="0" smtClean="0"/>
              <a:t>A2-</a:t>
            </a:r>
            <a:r>
              <a:rPr lang="zh-CN" altLang="en-US" dirty="0" smtClean="0"/>
              <a:t>沟通措施和改进情况</a:t>
            </a:r>
            <a:endParaRPr lang="en-US" altLang="zh-CN" dirty="0" smtClean="0"/>
          </a:p>
          <a:p>
            <a:endParaRPr lang="zh-CN" altLang="en-US" dirty="0" smtClean="0"/>
          </a:p>
          <a:p>
            <a:endParaRPr lang="zh-CN" altLang="en-US" dirty="0" smtClean="0"/>
          </a:p>
        </p:txBody>
      </p:sp>
      <p:sp>
        <p:nvSpPr>
          <p:cNvPr id="97284" name="日期占位符 3"/>
          <p:cNvSpPr txBox="1">
            <a:spLocks noGrp="1"/>
          </p:cNvSpPr>
          <p:nvPr/>
        </p:nvSpPr>
        <p:spPr bwMode="gray">
          <a:xfrm>
            <a:off x="381000" y="6505575"/>
            <a:ext cx="1905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en-US" altLang="zh-CN" sz="1000"/>
          </a:p>
        </p:txBody>
      </p:sp>
      <p:sp>
        <p:nvSpPr>
          <p:cNvPr id="97285" name="灯片编号占位符 4"/>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fld id="{9568C525-8D9C-4659-B255-5AB693364FC2}" type="slidenum">
              <a:rPr lang="zh-CN" altLang="en-US" sz="1000"/>
              <a:pPr algn="ctr" eaLnBrk="1" hangingPunct="1"/>
              <a:t>15</a:t>
            </a:fld>
            <a:endParaRPr lang="en-US" altLang="zh-CN" sz="1000"/>
          </a:p>
        </p:txBody>
      </p:sp>
    </p:spTree>
    <p:extLst>
      <p:ext uri="{BB962C8B-B14F-4D97-AF65-F5344CB8AC3E}">
        <p14:creationId xmlns:p14="http://schemas.microsoft.com/office/powerpoint/2010/main" val="93505223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知识子域：信息安全控制措施</a:t>
            </a:r>
            <a:endParaRPr lang="zh-CN" altLang="en-US" dirty="0"/>
          </a:p>
        </p:txBody>
      </p:sp>
      <p:sp>
        <p:nvSpPr>
          <p:cNvPr id="3" name="内容占位符 2"/>
          <p:cNvSpPr>
            <a:spLocks noGrp="1"/>
          </p:cNvSpPr>
          <p:nvPr>
            <p:ph idx="1"/>
          </p:nvPr>
        </p:nvSpPr>
        <p:spPr/>
        <p:txBody>
          <a:bodyPr/>
          <a:lstStyle/>
          <a:p>
            <a:r>
              <a:rPr lang="zh-CN" altLang="en-US" dirty="0" smtClean="0"/>
              <a:t>理解</a:t>
            </a:r>
            <a:r>
              <a:rPr lang="zh-CN" altLang="en-US" dirty="0"/>
              <a:t>信息安全方针控制目标和控制措施；</a:t>
            </a:r>
          </a:p>
          <a:p>
            <a:r>
              <a:rPr lang="zh-CN" altLang="en-US" dirty="0" smtClean="0"/>
              <a:t>了解</a:t>
            </a:r>
            <a:r>
              <a:rPr lang="zh-CN" altLang="en-US" dirty="0"/>
              <a:t>信息安全组织包含</a:t>
            </a:r>
            <a:r>
              <a:rPr lang="en-US" altLang="zh-CN" dirty="0"/>
              <a:t>2</a:t>
            </a:r>
            <a:r>
              <a:rPr lang="zh-CN" altLang="en-US" dirty="0"/>
              <a:t>个控制目标</a:t>
            </a:r>
            <a:r>
              <a:rPr lang="en-US" altLang="zh-CN" dirty="0"/>
              <a:t>7</a:t>
            </a:r>
            <a:r>
              <a:rPr lang="zh-CN" altLang="en-US" dirty="0"/>
              <a:t>个控制</a:t>
            </a:r>
            <a:r>
              <a:rPr lang="zh-CN" altLang="en-US" dirty="0" smtClean="0"/>
              <a:t>措施</a:t>
            </a:r>
            <a:endParaRPr lang="zh-CN" altLang="en-US" dirty="0"/>
          </a:p>
          <a:p>
            <a:r>
              <a:rPr lang="zh-CN" altLang="en-US" dirty="0" smtClean="0"/>
              <a:t>了解</a:t>
            </a:r>
            <a:r>
              <a:rPr lang="zh-CN" altLang="en-US" dirty="0"/>
              <a:t>人力资源安全包含</a:t>
            </a:r>
            <a:r>
              <a:rPr lang="en-US" altLang="zh-CN" dirty="0"/>
              <a:t>3</a:t>
            </a:r>
            <a:r>
              <a:rPr lang="zh-CN" altLang="en-US" dirty="0"/>
              <a:t>个控制目标</a:t>
            </a:r>
            <a:r>
              <a:rPr lang="en-US" altLang="zh-CN" dirty="0"/>
              <a:t>6</a:t>
            </a:r>
            <a:r>
              <a:rPr lang="zh-CN" altLang="en-US" dirty="0"/>
              <a:t>个控制</a:t>
            </a:r>
            <a:r>
              <a:rPr lang="zh-CN" altLang="en-US" dirty="0" smtClean="0"/>
              <a:t>措施</a:t>
            </a:r>
            <a:endParaRPr lang="zh-CN" altLang="en-US" dirty="0"/>
          </a:p>
          <a:p>
            <a:r>
              <a:rPr lang="zh-CN" altLang="en-US" dirty="0" smtClean="0"/>
              <a:t>了解</a:t>
            </a:r>
            <a:r>
              <a:rPr lang="zh-CN" altLang="en-US" dirty="0"/>
              <a:t>资产管理包含</a:t>
            </a:r>
            <a:r>
              <a:rPr lang="en-US" altLang="zh-CN" dirty="0"/>
              <a:t>3</a:t>
            </a:r>
            <a:r>
              <a:rPr lang="zh-CN" altLang="en-US" dirty="0"/>
              <a:t>个控制目标</a:t>
            </a:r>
            <a:r>
              <a:rPr lang="en-US" altLang="zh-CN" dirty="0"/>
              <a:t>10</a:t>
            </a:r>
            <a:r>
              <a:rPr lang="zh-CN" altLang="en-US" dirty="0"/>
              <a:t>个控制措施；</a:t>
            </a:r>
          </a:p>
          <a:p>
            <a:r>
              <a:rPr lang="zh-CN" altLang="en-US" dirty="0" smtClean="0"/>
              <a:t>了解</a:t>
            </a:r>
            <a:r>
              <a:rPr lang="zh-CN" altLang="en-US" dirty="0"/>
              <a:t>访问控制包含</a:t>
            </a:r>
            <a:r>
              <a:rPr lang="en-US" altLang="zh-CN" dirty="0"/>
              <a:t>4</a:t>
            </a:r>
            <a:r>
              <a:rPr lang="zh-CN" altLang="en-US" dirty="0"/>
              <a:t>个控制目标</a:t>
            </a:r>
            <a:r>
              <a:rPr lang="en-US" altLang="zh-CN" dirty="0"/>
              <a:t>14</a:t>
            </a:r>
            <a:r>
              <a:rPr lang="zh-CN" altLang="en-US" dirty="0"/>
              <a:t>个控制措施；</a:t>
            </a:r>
          </a:p>
          <a:p>
            <a:r>
              <a:rPr lang="zh-CN" altLang="en-US" dirty="0" smtClean="0"/>
              <a:t>了解</a:t>
            </a:r>
            <a:r>
              <a:rPr lang="zh-CN" altLang="en-US" dirty="0"/>
              <a:t>密码学包含</a:t>
            </a:r>
            <a:r>
              <a:rPr lang="en-US" altLang="zh-CN" dirty="0"/>
              <a:t>1</a:t>
            </a:r>
            <a:r>
              <a:rPr lang="zh-CN" altLang="en-US" dirty="0"/>
              <a:t>个控制目标</a:t>
            </a:r>
            <a:r>
              <a:rPr lang="en-US" altLang="zh-CN" dirty="0"/>
              <a:t>2</a:t>
            </a:r>
            <a:r>
              <a:rPr lang="zh-CN" altLang="en-US" dirty="0"/>
              <a:t>个控制措施。</a:t>
            </a:r>
          </a:p>
          <a:p>
            <a:r>
              <a:rPr lang="zh-CN" altLang="en-US" dirty="0" smtClean="0"/>
              <a:t>了解</a:t>
            </a:r>
            <a:r>
              <a:rPr lang="zh-CN" altLang="en-US" dirty="0"/>
              <a:t>物理与环境安全包含</a:t>
            </a:r>
            <a:r>
              <a:rPr lang="en-US" altLang="zh-CN" dirty="0"/>
              <a:t>2</a:t>
            </a:r>
            <a:r>
              <a:rPr lang="zh-CN" altLang="en-US" dirty="0"/>
              <a:t>个控制目标</a:t>
            </a:r>
            <a:r>
              <a:rPr lang="en-US" altLang="zh-CN" dirty="0"/>
              <a:t>15</a:t>
            </a:r>
            <a:r>
              <a:rPr lang="zh-CN" altLang="en-US" dirty="0"/>
              <a:t>个控制措施。</a:t>
            </a:r>
          </a:p>
          <a:p>
            <a:r>
              <a:rPr lang="zh-CN" altLang="en-US" dirty="0" smtClean="0"/>
              <a:t>了解</a:t>
            </a:r>
            <a:r>
              <a:rPr lang="zh-CN" altLang="en-US" dirty="0"/>
              <a:t>操作安全包含</a:t>
            </a:r>
            <a:r>
              <a:rPr lang="en-US" altLang="zh-CN" dirty="0"/>
              <a:t>7</a:t>
            </a:r>
            <a:r>
              <a:rPr lang="zh-CN" altLang="en-US" dirty="0"/>
              <a:t>个控制目标</a:t>
            </a:r>
            <a:r>
              <a:rPr lang="en-US" altLang="zh-CN" dirty="0"/>
              <a:t>14</a:t>
            </a:r>
            <a:r>
              <a:rPr lang="zh-CN" altLang="en-US" dirty="0"/>
              <a:t>个控制</a:t>
            </a:r>
            <a:r>
              <a:rPr lang="zh-CN" altLang="en-US" dirty="0" smtClean="0"/>
              <a:t>措施</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16</a:t>
            </a:fld>
            <a:endParaRPr lang="en-US" altLang="zh-CN" dirty="0"/>
          </a:p>
        </p:txBody>
      </p:sp>
    </p:spTree>
    <p:extLst>
      <p:ext uri="{BB962C8B-B14F-4D97-AF65-F5344CB8AC3E}">
        <p14:creationId xmlns:p14="http://schemas.microsoft.com/office/powerpoint/2010/main" val="363241564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知识子域：信息安全控制措施</a:t>
            </a:r>
            <a:endParaRPr lang="zh-CN" altLang="en-US" dirty="0"/>
          </a:p>
        </p:txBody>
      </p:sp>
      <p:sp>
        <p:nvSpPr>
          <p:cNvPr id="3" name="内容占位符 2"/>
          <p:cNvSpPr>
            <a:spLocks noGrp="1"/>
          </p:cNvSpPr>
          <p:nvPr>
            <p:ph idx="1"/>
          </p:nvPr>
        </p:nvSpPr>
        <p:spPr/>
        <p:txBody>
          <a:bodyPr/>
          <a:lstStyle/>
          <a:p>
            <a:r>
              <a:rPr lang="zh-CN" altLang="en-US" dirty="0" smtClean="0"/>
              <a:t>了解</a:t>
            </a:r>
            <a:r>
              <a:rPr lang="zh-CN" altLang="en-US" dirty="0"/>
              <a:t>通信安全包含</a:t>
            </a:r>
            <a:r>
              <a:rPr lang="en-US" altLang="zh-CN" dirty="0"/>
              <a:t>2</a:t>
            </a:r>
            <a:r>
              <a:rPr lang="zh-CN" altLang="en-US" dirty="0"/>
              <a:t>个控制目标</a:t>
            </a:r>
            <a:r>
              <a:rPr lang="en-US" altLang="zh-CN" dirty="0"/>
              <a:t>7</a:t>
            </a:r>
            <a:r>
              <a:rPr lang="zh-CN" altLang="en-US" dirty="0"/>
              <a:t>个控制措施。</a:t>
            </a:r>
          </a:p>
          <a:p>
            <a:r>
              <a:rPr lang="zh-CN" altLang="en-US" dirty="0" smtClean="0"/>
              <a:t>了解</a:t>
            </a:r>
            <a:r>
              <a:rPr lang="zh-CN" altLang="en-US" dirty="0"/>
              <a:t>信息获取、开发和维护包含</a:t>
            </a:r>
            <a:r>
              <a:rPr lang="en-US" altLang="zh-CN" dirty="0"/>
              <a:t>3</a:t>
            </a:r>
            <a:r>
              <a:rPr lang="zh-CN" altLang="en-US" dirty="0"/>
              <a:t>个控制目标</a:t>
            </a:r>
            <a:r>
              <a:rPr lang="en-US" altLang="zh-CN" dirty="0"/>
              <a:t>13</a:t>
            </a:r>
            <a:r>
              <a:rPr lang="zh-CN" altLang="en-US" dirty="0"/>
              <a:t>个控制措施。</a:t>
            </a:r>
          </a:p>
          <a:p>
            <a:r>
              <a:rPr lang="zh-CN" altLang="en-US" dirty="0" smtClean="0"/>
              <a:t>了解</a:t>
            </a:r>
            <a:r>
              <a:rPr lang="zh-CN" altLang="en-US" dirty="0"/>
              <a:t>供应商关系包含</a:t>
            </a:r>
            <a:r>
              <a:rPr lang="en-US" altLang="zh-CN" dirty="0"/>
              <a:t>2</a:t>
            </a:r>
            <a:r>
              <a:rPr lang="zh-CN" altLang="en-US" dirty="0"/>
              <a:t>个控制目标</a:t>
            </a:r>
            <a:r>
              <a:rPr lang="en-US" altLang="zh-CN" dirty="0"/>
              <a:t>5</a:t>
            </a:r>
            <a:r>
              <a:rPr lang="zh-CN" altLang="en-US" dirty="0"/>
              <a:t>个控制措施。</a:t>
            </a:r>
          </a:p>
          <a:p>
            <a:r>
              <a:rPr lang="zh-CN" altLang="en-US" dirty="0" smtClean="0"/>
              <a:t>了解</a:t>
            </a:r>
            <a:r>
              <a:rPr lang="zh-CN" altLang="en-US" dirty="0"/>
              <a:t>信息安全事件管理包含</a:t>
            </a:r>
            <a:r>
              <a:rPr lang="en-US" altLang="zh-CN" dirty="0"/>
              <a:t>2</a:t>
            </a:r>
            <a:r>
              <a:rPr lang="zh-CN" altLang="en-US" dirty="0"/>
              <a:t>个控制目标</a:t>
            </a:r>
            <a:r>
              <a:rPr lang="en-US" altLang="zh-CN" dirty="0"/>
              <a:t>5</a:t>
            </a:r>
            <a:r>
              <a:rPr lang="zh-CN" altLang="en-US" dirty="0"/>
              <a:t>个控制措施。</a:t>
            </a:r>
          </a:p>
          <a:p>
            <a:r>
              <a:rPr lang="zh-CN" altLang="en-US" dirty="0" smtClean="0"/>
              <a:t>了解</a:t>
            </a:r>
            <a:r>
              <a:rPr lang="zh-CN" altLang="en-US" dirty="0"/>
              <a:t>信息安全方面的业务连续性管理包含</a:t>
            </a:r>
            <a:r>
              <a:rPr lang="en-US" altLang="zh-CN" dirty="0"/>
              <a:t>2</a:t>
            </a:r>
            <a:r>
              <a:rPr lang="zh-CN" altLang="en-US" dirty="0"/>
              <a:t>个控制目标</a:t>
            </a:r>
            <a:r>
              <a:rPr lang="en-US" altLang="zh-CN" dirty="0"/>
              <a:t>4</a:t>
            </a:r>
            <a:r>
              <a:rPr lang="zh-CN" altLang="en-US" dirty="0"/>
              <a:t>个控制措施。</a:t>
            </a:r>
          </a:p>
          <a:p>
            <a:r>
              <a:rPr lang="zh-CN" altLang="en-US" dirty="0" smtClean="0"/>
              <a:t>了解</a:t>
            </a:r>
            <a:r>
              <a:rPr lang="zh-CN" altLang="en-US" dirty="0"/>
              <a:t>符合性包含</a:t>
            </a:r>
            <a:r>
              <a:rPr lang="en-US" altLang="zh-CN" dirty="0"/>
              <a:t>2</a:t>
            </a:r>
            <a:r>
              <a:rPr lang="zh-CN" altLang="en-US" dirty="0"/>
              <a:t>个控制目标</a:t>
            </a:r>
            <a:r>
              <a:rPr lang="en-US" altLang="zh-CN" dirty="0"/>
              <a:t>8</a:t>
            </a:r>
            <a:r>
              <a:rPr lang="zh-CN" altLang="en-US" dirty="0"/>
              <a:t>个控制措施。</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17</a:t>
            </a:fld>
            <a:endParaRPr lang="en-US" altLang="zh-CN" dirty="0"/>
          </a:p>
        </p:txBody>
      </p:sp>
    </p:spTree>
    <p:extLst>
      <p:ext uri="{BB962C8B-B14F-4D97-AF65-F5344CB8AC3E}">
        <p14:creationId xmlns:p14="http://schemas.microsoft.com/office/powerpoint/2010/main" val="160695103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安全控制措施内部结构</a:t>
            </a:r>
            <a:endParaRPr lang="zh-CN" altLang="en-US" dirty="0"/>
          </a:p>
        </p:txBody>
      </p:sp>
      <p:sp>
        <p:nvSpPr>
          <p:cNvPr id="3" name="内容占位符 2"/>
          <p:cNvSpPr>
            <a:spLocks noGrp="1"/>
          </p:cNvSpPr>
          <p:nvPr>
            <p:ph idx="1"/>
          </p:nvPr>
        </p:nvSpPr>
        <p:spPr/>
        <p:txBody>
          <a:bodyPr/>
          <a:lstStyle/>
          <a:p>
            <a:r>
              <a:rPr lang="en-US" altLang="zh-CN" dirty="0" smtClean="0"/>
              <a:t>14</a:t>
            </a:r>
            <a:r>
              <a:rPr lang="zh-CN" altLang="en-US" dirty="0" smtClean="0"/>
              <a:t>个类别</a:t>
            </a:r>
            <a:endParaRPr lang="en-US" altLang="zh-CN" dirty="0" smtClean="0"/>
          </a:p>
          <a:p>
            <a:r>
              <a:rPr lang="en-US" altLang="zh-CN" dirty="0" smtClean="0"/>
              <a:t>35</a:t>
            </a:r>
            <a:r>
              <a:rPr lang="zh-CN" altLang="en-US" dirty="0" smtClean="0"/>
              <a:t>个目标</a:t>
            </a:r>
            <a:endParaRPr lang="en-US" altLang="zh-CN" dirty="0" smtClean="0"/>
          </a:p>
          <a:p>
            <a:r>
              <a:rPr lang="en-US" altLang="zh-CN" dirty="0" smtClean="0"/>
              <a:t>114</a:t>
            </a:r>
            <a:r>
              <a:rPr lang="zh-CN" altLang="en-US" dirty="0" smtClean="0"/>
              <a:t>个控制措施</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18</a:t>
            </a:fld>
            <a:endParaRPr lang="en-US" altLang="zh-CN"/>
          </a:p>
        </p:txBody>
      </p:sp>
      <p:pic>
        <p:nvPicPr>
          <p:cNvPr id="5" name="图片 4" descr="ISO27001-2013"/>
          <p:cNvPicPr/>
          <p:nvPr/>
        </p:nvPicPr>
        <p:blipFill>
          <a:blip r:embed="rId2"/>
          <a:stretch>
            <a:fillRect/>
          </a:stretch>
        </p:blipFill>
        <p:spPr>
          <a:xfrm>
            <a:off x="4283968" y="1435832"/>
            <a:ext cx="4679950" cy="4824536"/>
          </a:xfrm>
          <a:prstGeom prst="rect">
            <a:avLst/>
          </a:prstGeom>
          <a:noFill/>
          <a:ln w="9525">
            <a:noFill/>
          </a:ln>
        </p:spPr>
      </p:pic>
    </p:spTree>
    <p:extLst>
      <p:ext uri="{BB962C8B-B14F-4D97-AF65-F5344CB8AC3E}">
        <p14:creationId xmlns:p14="http://schemas.microsoft.com/office/powerpoint/2010/main" val="1764218330"/>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zh-CN" altLang="en-US" sz="3600" dirty="0"/>
              <a:t>信息</a:t>
            </a:r>
            <a:r>
              <a:rPr lang="zh-CN" altLang="en-US" sz="3600" dirty="0" smtClean="0"/>
              <a:t>安全方针</a:t>
            </a:r>
          </a:p>
        </p:txBody>
      </p:sp>
      <p:sp>
        <p:nvSpPr>
          <p:cNvPr id="21507" name="Rectangle 3"/>
          <p:cNvSpPr>
            <a:spLocks noGrp="1" noChangeArrowheads="1"/>
          </p:cNvSpPr>
          <p:nvPr>
            <p:ph idx="1"/>
          </p:nvPr>
        </p:nvSpPr>
        <p:spPr/>
        <p:txBody>
          <a:bodyPr/>
          <a:lstStyle/>
          <a:p>
            <a:pPr>
              <a:spcBef>
                <a:spcPts val="1500"/>
              </a:spcBef>
            </a:pPr>
            <a:r>
              <a:rPr lang="zh-CN" altLang="en-US" b="1" dirty="0" smtClean="0"/>
              <a:t>控制目标</a:t>
            </a:r>
            <a:r>
              <a:rPr lang="en-US" altLang="zh-CN" b="1" dirty="0" smtClean="0"/>
              <a:t>:</a:t>
            </a:r>
            <a:r>
              <a:rPr lang="zh-CN" altLang="zh-CN" sz="2400" dirty="0"/>
              <a:t>组织的安全</a:t>
            </a:r>
            <a:r>
              <a:rPr lang="zh-CN" altLang="zh-CN" sz="2400" dirty="0" smtClean="0"/>
              <a:t>方针</a:t>
            </a:r>
            <a:r>
              <a:rPr lang="zh-CN" altLang="en-US" sz="2400" dirty="0"/>
              <a:t>能够</a:t>
            </a:r>
            <a:r>
              <a:rPr lang="zh-CN" altLang="en-US" sz="2400" dirty="0" smtClean="0"/>
              <a:t>依据</a:t>
            </a:r>
            <a:r>
              <a:rPr lang="zh-CN" altLang="en-US" sz="2400" dirty="0"/>
              <a:t>业务要求和相关法律法规提供管理指导并支持信息</a:t>
            </a:r>
            <a:r>
              <a:rPr lang="zh-CN" altLang="en-US" sz="2400" dirty="0" smtClean="0"/>
              <a:t>安全</a:t>
            </a:r>
            <a:endParaRPr lang="en-US" altLang="zh-CN" sz="2400" dirty="0" smtClean="0"/>
          </a:p>
          <a:p>
            <a:pPr>
              <a:spcBef>
                <a:spcPts val="1500"/>
              </a:spcBef>
            </a:pPr>
            <a:r>
              <a:rPr lang="zh-CN" altLang="en-US" sz="2600" b="1" dirty="0"/>
              <a:t>控制</a:t>
            </a:r>
            <a:r>
              <a:rPr lang="zh-CN" altLang="en-US" sz="2600" b="1" dirty="0" smtClean="0"/>
              <a:t>措施</a:t>
            </a:r>
            <a:endParaRPr lang="zh-CN" altLang="en-US" sz="2600" b="1" dirty="0"/>
          </a:p>
          <a:p>
            <a:pPr lvl="1">
              <a:spcBef>
                <a:spcPts val="1500"/>
              </a:spcBef>
            </a:pPr>
            <a:r>
              <a:rPr lang="zh-CN" altLang="en-US" sz="2400" b="1" dirty="0" smtClean="0"/>
              <a:t>信息安全方针</a:t>
            </a:r>
            <a:endParaRPr lang="en-US" altLang="zh-CN" sz="2400" b="1" dirty="0" smtClean="0"/>
          </a:p>
          <a:p>
            <a:pPr marL="857250" lvl="2" indent="0">
              <a:spcBef>
                <a:spcPts val="1500"/>
              </a:spcBef>
              <a:buNone/>
            </a:pPr>
            <a:r>
              <a:rPr lang="zh-CN" altLang="en-US" dirty="0"/>
              <a:t>信息安全方针应由管理者批准、发布并传达给所有员工和外部相关方</a:t>
            </a:r>
            <a:endParaRPr lang="en-US" altLang="zh-CN" dirty="0" smtClean="0"/>
          </a:p>
          <a:p>
            <a:pPr lvl="1">
              <a:spcBef>
                <a:spcPts val="1500"/>
              </a:spcBef>
            </a:pPr>
            <a:r>
              <a:rPr lang="zh-CN" altLang="en-US" sz="2400" b="1" dirty="0" smtClean="0"/>
              <a:t>信息安全方针评审</a:t>
            </a:r>
          </a:p>
          <a:p>
            <a:pPr marL="857250" lvl="2" indent="0">
              <a:spcBef>
                <a:spcPts val="1500"/>
              </a:spcBef>
              <a:buNone/>
            </a:pPr>
            <a:r>
              <a:rPr lang="zh-CN" altLang="en-US" dirty="0"/>
              <a:t>宜按计划的时间间隔或当重大变化发生时进行信息安全方针评审，以确保它持续的适宜性、充分性和有效性</a:t>
            </a:r>
            <a:endParaRPr lang="zh-CN" altLang="zh-CN" dirty="0"/>
          </a:p>
          <a:p>
            <a:pPr>
              <a:spcBef>
                <a:spcPts val="1500"/>
              </a:spcBef>
            </a:pPr>
            <a:endParaRPr lang="zh-CN" altLang="en-US" sz="2400" dirty="0" smtClean="0"/>
          </a:p>
        </p:txBody>
      </p:sp>
      <p:sp>
        <p:nvSpPr>
          <p:cNvPr id="21509"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3BE6C41B-7514-44DE-BB77-4ECC46B419EA}" type="slidenum">
              <a:rPr lang="zh-CN" altLang="en-US" smtClean="0"/>
              <a:pPr eaLnBrk="1" hangingPunct="1"/>
              <a:t>19</a:t>
            </a:fld>
            <a:endParaRPr lang="en-US" altLang="zh-CN" smtClean="0"/>
          </a:p>
        </p:txBody>
      </p:sp>
    </p:spTree>
    <p:extLst>
      <p:ext uri="{BB962C8B-B14F-4D97-AF65-F5344CB8AC3E}">
        <p14:creationId xmlns:p14="http://schemas.microsoft.com/office/powerpoint/2010/main" val="263091835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课程内容</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a:t>
            </a:fld>
            <a:endParaRPr lang="en-US" altLang="zh-CN"/>
          </a:p>
        </p:txBody>
      </p:sp>
      <p:sp>
        <p:nvSpPr>
          <p:cNvPr id="6" name="Rectangle 5"/>
          <p:cNvSpPr>
            <a:spLocks noChangeArrowheads="1"/>
          </p:cNvSpPr>
          <p:nvPr/>
        </p:nvSpPr>
        <p:spPr bwMode="auto">
          <a:xfrm>
            <a:off x="5017668" y="3652484"/>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14" name="Rectangle 13"/>
          <p:cNvSpPr>
            <a:spLocks noChangeArrowheads="1"/>
          </p:cNvSpPr>
          <p:nvPr/>
        </p:nvSpPr>
        <p:spPr bwMode="auto">
          <a:xfrm>
            <a:off x="5017670" y="3964485"/>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21" name="Rectangle 20"/>
          <p:cNvSpPr>
            <a:spLocks noChangeArrowheads="1"/>
          </p:cNvSpPr>
          <p:nvPr/>
        </p:nvSpPr>
        <p:spPr bwMode="auto">
          <a:xfrm rot="10800000">
            <a:off x="1259633" y="3501008"/>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信息安全管理</a:t>
            </a:r>
            <a:endParaRPr lang="zh-CN" altLang="en-US" sz="2000" b="1" dirty="0"/>
          </a:p>
        </p:txBody>
      </p:sp>
      <p:sp>
        <p:nvSpPr>
          <p:cNvPr id="38" name="Line 43"/>
          <p:cNvSpPr>
            <a:spLocks noChangeShapeType="1"/>
          </p:cNvSpPr>
          <p:nvPr/>
        </p:nvSpPr>
        <p:spPr bwMode="auto">
          <a:xfrm flipH="1">
            <a:off x="3888930" y="1880828"/>
            <a:ext cx="32742"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3"/>
          <p:cNvSpPr>
            <a:spLocks noChangeShapeType="1"/>
          </p:cNvSpPr>
          <p:nvPr/>
        </p:nvSpPr>
        <p:spPr bwMode="auto">
          <a:xfrm flipH="1">
            <a:off x="8110084" y="1880828"/>
            <a:ext cx="35726" cy="451997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3"/>
          <p:cNvSpPr>
            <a:spLocks noChangeShapeType="1"/>
          </p:cNvSpPr>
          <p:nvPr/>
        </p:nvSpPr>
        <p:spPr bwMode="auto">
          <a:xfrm flipH="1">
            <a:off x="827584" y="1958458"/>
            <a:ext cx="72008"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Rectangle 47"/>
          <p:cNvSpPr>
            <a:spLocks noChangeArrowheads="1"/>
          </p:cNvSpPr>
          <p:nvPr/>
        </p:nvSpPr>
        <p:spPr bwMode="auto">
          <a:xfrm>
            <a:off x="2059526" y="6048000"/>
            <a:ext cx="10920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知识域</a:t>
            </a:r>
          </a:p>
        </p:txBody>
      </p:sp>
      <p:sp>
        <p:nvSpPr>
          <p:cNvPr id="42" name="Rectangle 51"/>
          <p:cNvSpPr>
            <a:spLocks noChangeArrowheads="1"/>
          </p:cNvSpPr>
          <p:nvPr/>
        </p:nvSpPr>
        <p:spPr bwMode="auto">
          <a:xfrm>
            <a:off x="5057688" y="6022399"/>
            <a:ext cx="1728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知识子域</a:t>
            </a:r>
          </a:p>
        </p:txBody>
      </p:sp>
      <p:sp>
        <p:nvSpPr>
          <p:cNvPr id="15" name="Rectangle 20"/>
          <p:cNvSpPr>
            <a:spLocks noChangeArrowheads="1"/>
          </p:cNvSpPr>
          <p:nvPr/>
        </p:nvSpPr>
        <p:spPr bwMode="auto">
          <a:xfrm rot="10800000">
            <a:off x="4427976" y="2491840"/>
            <a:ext cx="3351640"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安全管理体系</a:t>
            </a:r>
            <a:endParaRPr lang="zh-CN" altLang="en-US" sz="2000" b="1" dirty="0"/>
          </a:p>
        </p:txBody>
      </p:sp>
      <p:sp>
        <p:nvSpPr>
          <p:cNvPr id="16" name="Rectangle 20"/>
          <p:cNvSpPr>
            <a:spLocks noChangeArrowheads="1"/>
          </p:cNvSpPr>
          <p:nvPr/>
        </p:nvSpPr>
        <p:spPr bwMode="auto">
          <a:xfrm rot="10800000">
            <a:off x="4427978" y="4427733"/>
            <a:ext cx="3357020"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社会工程学攻击</a:t>
            </a:r>
            <a:endParaRPr lang="zh-CN" altLang="en-US" sz="2000" b="1" dirty="0"/>
          </a:p>
        </p:txBody>
      </p:sp>
      <p:sp>
        <p:nvSpPr>
          <p:cNvPr id="18" name="Rectangle 20"/>
          <p:cNvSpPr>
            <a:spLocks noChangeArrowheads="1"/>
          </p:cNvSpPr>
          <p:nvPr/>
        </p:nvSpPr>
        <p:spPr bwMode="auto">
          <a:xfrm rot="10800000">
            <a:off x="4427976" y="3422751"/>
            <a:ext cx="3351638"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安全控制措施</a:t>
            </a:r>
            <a:endParaRPr lang="zh-CN" altLang="en-US" sz="2000" b="1" dirty="0"/>
          </a:p>
        </p:txBody>
      </p:sp>
      <p:cxnSp>
        <p:nvCxnSpPr>
          <p:cNvPr id="22" name="肘形连接符 21"/>
          <p:cNvCxnSpPr>
            <a:stCxn id="21" idx="1"/>
            <a:endCxn id="18" idx="3"/>
          </p:cNvCxnSpPr>
          <p:nvPr/>
        </p:nvCxnSpPr>
        <p:spPr>
          <a:xfrm flipV="1">
            <a:off x="3644007" y="2805196"/>
            <a:ext cx="783971" cy="1013308"/>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21" idx="1"/>
            <a:endCxn id="17" idx="3"/>
          </p:cNvCxnSpPr>
          <p:nvPr/>
        </p:nvCxnSpPr>
        <p:spPr>
          <a:xfrm>
            <a:off x="3644007" y="3818504"/>
            <a:ext cx="783975" cy="939616"/>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4246756" y="2276872"/>
            <a:ext cx="3637612" cy="3060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肘形连接符 25"/>
          <p:cNvCxnSpPr>
            <a:stCxn id="21" idx="1"/>
            <a:endCxn id="16" idx="3"/>
          </p:cNvCxnSpPr>
          <p:nvPr/>
        </p:nvCxnSpPr>
        <p:spPr>
          <a:xfrm flipV="1">
            <a:off x="3644007" y="3810178"/>
            <a:ext cx="783973" cy="8326"/>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6651396"/>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Group 4"/>
          <p:cNvGrpSpPr>
            <a:grpSpLocks/>
          </p:cNvGrpSpPr>
          <p:nvPr/>
        </p:nvGrpSpPr>
        <p:grpSpPr bwMode="auto">
          <a:xfrm>
            <a:off x="7762118" y="6103726"/>
            <a:ext cx="1022350" cy="592137"/>
            <a:chOff x="2061" y="1529"/>
            <a:chExt cx="1384" cy="917"/>
          </a:xfrm>
        </p:grpSpPr>
        <p:sp>
          <p:nvSpPr>
            <p:cNvPr id="141" name="Freeform 5"/>
            <p:cNvSpPr>
              <a:spLocks/>
            </p:cNvSpPr>
            <p:nvPr/>
          </p:nvSpPr>
          <p:spPr bwMode="auto">
            <a:xfrm>
              <a:off x="2619" y="1966"/>
              <a:ext cx="825" cy="480"/>
            </a:xfrm>
            <a:custGeom>
              <a:avLst/>
              <a:gdLst>
                <a:gd name="T0" fmla="*/ 295 w 825"/>
                <a:gd name="T1" fmla="*/ 397 h 480"/>
                <a:gd name="T2" fmla="*/ 241 w 825"/>
                <a:gd name="T3" fmla="*/ 350 h 480"/>
                <a:gd name="T4" fmla="*/ 161 w 825"/>
                <a:gd name="T5" fmla="*/ 271 h 480"/>
                <a:gd name="T6" fmla="*/ 41 w 825"/>
                <a:gd name="T7" fmla="*/ 146 h 480"/>
                <a:gd name="T8" fmla="*/ 15 w 825"/>
                <a:gd name="T9" fmla="*/ 122 h 480"/>
                <a:gd name="T10" fmla="*/ 2 w 825"/>
                <a:gd name="T11" fmla="*/ 107 h 480"/>
                <a:gd name="T12" fmla="*/ 0 w 825"/>
                <a:gd name="T13" fmla="*/ 95 h 480"/>
                <a:gd name="T14" fmla="*/ 8 w 825"/>
                <a:gd name="T15" fmla="*/ 70 h 480"/>
                <a:gd name="T16" fmla="*/ 21 w 825"/>
                <a:gd name="T17" fmla="*/ 48 h 480"/>
                <a:gd name="T18" fmla="*/ 57 w 825"/>
                <a:gd name="T19" fmla="*/ 35 h 480"/>
                <a:gd name="T20" fmla="*/ 107 w 825"/>
                <a:gd name="T21" fmla="*/ 24 h 480"/>
                <a:gd name="T22" fmla="*/ 198 w 825"/>
                <a:gd name="T23" fmla="*/ 11 h 480"/>
                <a:gd name="T24" fmla="*/ 250 w 825"/>
                <a:gd name="T25" fmla="*/ 2 h 480"/>
                <a:gd name="T26" fmla="*/ 278 w 825"/>
                <a:gd name="T27" fmla="*/ 0 h 480"/>
                <a:gd name="T28" fmla="*/ 290 w 825"/>
                <a:gd name="T29" fmla="*/ 0 h 480"/>
                <a:gd name="T30" fmla="*/ 303 w 825"/>
                <a:gd name="T31" fmla="*/ 2 h 480"/>
                <a:gd name="T32" fmla="*/ 425 w 825"/>
                <a:gd name="T33" fmla="*/ 57 h 480"/>
                <a:gd name="T34" fmla="*/ 508 w 825"/>
                <a:gd name="T35" fmla="*/ 110 h 480"/>
                <a:gd name="T36" fmla="*/ 542 w 825"/>
                <a:gd name="T37" fmla="*/ 139 h 480"/>
                <a:gd name="T38" fmla="*/ 576 w 825"/>
                <a:gd name="T39" fmla="*/ 169 h 480"/>
                <a:gd name="T40" fmla="*/ 653 w 825"/>
                <a:gd name="T41" fmla="*/ 209 h 480"/>
                <a:gd name="T42" fmla="*/ 683 w 825"/>
                <a:gd name="T43" fmla="*/ 213 h 480"/>
                <a:gd name="T44" fmla="*/ 697 w 825"/>
                <a:gd name="T45" fmla="*/ 213 h 480"/>
                <a:gd name="T46" fmla="*/ 706 w 825"/>
                <a:gd name="T47" fmla="*/ 213 h 480"/>
                <a:gd name="T48" fmla="*/ 715 w 825"/>
                <a:gd name="T49" fmla="*/ 212 h 480"/>
                <a:gd name="T50" fmla="*/ 744 w 825"/>
                <a:gd name="T51" fmla="*/ 213 h 480"/>
                <a:gd name="T52" fmla="*/ 780 w 825"/>
                <a:gd name="T53" fmla="*/ 210 h 480"/>
                <a:gd name="T54" fmla="*/ 821 w 825"/>
                <a:gd name="T55" fmla="*/ 206 h 480"/>
                <a:gd name="T56" fmla="*/ 824 w 825"/>
                <a:gd name="T57" fmla="*/ 206 h 480"/>
                <a:gd name="T58" fmla="*/ 824 w 825"/>
                <a:gd name="T59" fmla="*/ 479 h 480"/>
                <a:gd name="T60" fmla="*/ 824 w 825"/>
                <a:gd name="T61" fmla="*/ 476 h 480"/>
                <a:gd name="T62" fmla="*/ 617 w 825"/>
                <a:gd name="T63" fmla="*/ 451 h 480"/>
                <a:gd name="T64" fmla="*/ 602 w 825"/>
                <a:gd name="T65" fmla="*/ 450 h 480"/>
                <a:gd name="T66" fmla="*/ 595 w 825"/>
                <a:gd name="T67" fmla="*/ 451 h 480"/>
                <a:gd name="T68" fmla="*/ 586 w 825"/>
                <a:gd name="T69" fmla="*/ 452 h 480"/>
                <a:gd name="T70" fmla="*/ 548 w 825"/>
                <a:gd name="T71" fmla="*/ 460 h 480"/>
                <a:gd name="T72" fmla="*/ 502 w 825"/>
                <a:gd name="T73" fmla="*/ 468 h 480"/>
                <a:gd name="T74" fmla="*/ 489 w 825"/>
                <a:gd name="T75" fmla="*/ 468 h 480"/>
                <a:gd name="T76" fmla="*/ 480 w 825"/>
                <a:gd name="T77" fmla="*/ 468 h 480"/>
                <a:gd name="T78" fmla="*/ 471 w 825"/>
                <a:gd name="T79" fmla="*/ 467 h 480"/>
                <a:gd name="T80" fmla="*/ 425 w 825"/>
                <a:gd name="T81" fmla="*/ 454 h 480"/>
                <a:gd name="T82" fmla="*/ 358 w 825"/>
                <a:gd name="T83" fmla="*/ 431 h 480"/>
                <a:gd name="T84" fmla="*/ 294 w 825"/>
                <a:gd name="T85" fmla="*/ 401 h 480"/>
                <a:gd name="T86" fmla="*/ 295 w 825"/>
                <a:gd name="T87" fmla="*/ 397 h 4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25"/>
                <a:gd name="T133" fmla="*/ 0 h 480"/>
                <a:gd name="T134" fmla="*/ 825 w 825"/>
                <a:gd name="T135" fmla="*/ 480 h 4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25" h="480">
                  <a:moveTo>
                    <a:pt x="295" y="397"/>
                  </a:moveTo>
                  <a:lnTo>
                    <a:pt x="241" y="350"/>
                  </a:lnTo>
                  <a:lnTo>
                    <a:pt x="161" y="271"/>
                  </a:lnTo>
                  <a:lnTo>
                    <a:pt x="41" y="146"/>
                  </a:lnTo>
                  <a:lnTo>
                    <a:pt x="15" y="122"/>
                  </a:lnTo>
                  <a:lnTo>
                    <a:pt x="2" y="107"/>
                  </a:lnTo>
                  <a:lnTo>
                    <a:pt x="0" y="95"/>
                  </a:lnTo>
                  <a:lnTo>
                    <a:pt x="8" y="70"/>
                  </a:lnTo>
                  <a:lnTo>
                    <a:pt x="21" y="48"/>
                  </a:lnTo>
                  <a:lnTo>
                    <a:pt x="57" y="35"/>
                  </a:lnTo>
                  <a:lnTo>
                    <a:pt x="107" y="24"/>
                  </a:lnTo>
                  <a:lnTo>
                    <a:pt x="198" y="11"/>
                  </a:lnTo>
                  <a:lnTo>
                    <a:pt x="250" y="2"/>
                  </a:lnTo>
                  <a:lnTo>
                    <a:pt x="278" y="0"/>
                  </a:lnTo>
                  <a:lnTo>
                    <a:pt x="290" y="0"/>
                  </a:lnTo>
                  <a:lnTo>
                    <a:pt x="303" y="2"/>
                  </a:lnTo>
                  <a:lnTo>
                    <a:pt x="425" y="57"/>
                  </a:lnTo>
                  <a:lnTo>
                    <a:pt x="508" y="110"/>
                  </a:lnTo>
                  <a:lnTo>
                    <a:pt x="542" y="139"/>
                  </a:lnTo>
                  <a:lnTo>
                    <a:pt x="576" y="169"/>
                  </a:lnTo>
                  <a:lnTo>
                    <a:pt x="653" y="209"/>
                  </a:lnTo>
                  <a:lnTo>
                    <a:pt x="683" y="213"/>
                  </a:lnTo>
                  <a:lnTo>
                    <a:pt x="697" y="213"/>
                  </a:lnTo>
                  <a:lnTo>
                    <a:pt x="706" y="213"/>
                  </a:lnTo>
                  <a:lnTo>
                    <a:pt x="715" y="212"/>
                  </a:lnTo>
                  <a:lnTo>
                    <a:pt x="744" y="213"/>
                  </a:lnTo>
                  <a:lnTo>
                    <a:pt x="780" y="210"/>
                  </a:lnTo>
                  <a:lnTo>
                    <a:pt x="821" y="206"/>
                  </a:lnTo>
                  <a:lnTo>
                    <a:pt x="824" y="206"/>
                  </a:lnTo>
                  <a:lnTo>
                    <a:pt x="824" y="479"/>
                  </a:lnTo>
                  <a:lnTo>
                    <a:pt x="824" y="476"/>
                  </a:lnTo>
                  <a:lnTo>
                    <a:pt x="617" y="451"/>
                  </a:lnTo>
                  <a:lnTo>
                    <a:pt x="602" y="450"/>
                  </a:lnTo>
                  <a:lnTo>
                    <a:pt x="595" y="451"/>
                  </a:lnTo>
                  <a:lnTo>
                    <a:pt x="586" y="452"/>
                  </a:lnTo>
                  <a:lnTo>
                    <a:pt x="548" y="460"/>
                  </a:lnTo>
                  <a:lnTo>
                    <a:pt x="502" y="468"/>
                  </a:lnTo>
                  <a:lnTo>
                    <a:pt x="489" y="468"/>
                  </a:lnTo>
                  <a:lnTo>
                    <a:pt x="480" y="468"/>
                  </a:lnTo>
                  <a:lnTo>
                    <a:pt x="471" y="467"/>
                  </a:lnTo>
                  <a:lnTo>
                    <a:pt x="425" y="454"/>
                  </a:lnTo>
                  <a:lnTo>
                    <a:pt x="358" y="431"/>
                  </a:lnTo>
                  <a:lnTo>
                    <a:pt x="294" y="401"/>
                  </a:lnTo>
                  <a:lnTo>
                    <a:pt x="295" y="397"/>
                  </a:lnTo>
                </a:path>
              </a:pathLst>
            </a:custGeom>
            <a:solidFill>
              <a:srgbClr val="E262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42" name="Freeform 6"/>
            <p:cNvSpPr>
              <a:spLocks/>
            </p:cNvSpPr>
            <p:nvPr/>
          </p:nvSpPr>
          <p:spPr bwMode="auto">
            <a:xfrm>
              <a:off x="2751" y="1978"/>
              <a:ext cx="192" cy="37"/>
            </a:xfrm>
            <a:custGeom>
              <a:avLst/>
              <a:gdLst>
                <a:gd name="T0" fmla="*/ 173 w 192"/>
                <a:gd name="T1" fmla="*/ 19 h 37"/>
                <a:gd name="T2" fmla="*/ 191 w 192"/>
                <a:gd name="T3" fmla="*/ 19 h 37"/>
                <a:gd name="T4" fmla="*/ 143 w 192"/>
                <a:gd name="T5" fmla="*/ 0 h 37"/>
                <a:gd name="T6" fmla="*/ 135 w 192"/>
                <a:gd name="T7" fmla="*/ 0 h 37"/>
                <a:gd name="T8" fmla="*/ 125 w 192"/>
                <a:gd name="T9" fmla="*/ 0 h 37"/>
                <a:gd name="T10" fmla="*/ 102 w 192"/>
                <a:gd name="T11" fmla="*/ 3 h 37"/>
                <a:gd name="T12" fmla="*/ 61 w 192"/>
                <a:gd name="T13" fmla="*/ 9 h 37"/>
                <a:gd name="T14" fmla="*/ 27 w 192"/>
                <a:gd name="T15" fmla="*/ 11 h 37"/>
                <a:gd name="T16" fmla="*/ 0 w 192"/>
                <a:gd name="T17" fmla="*/ 19 h 37"/>
                <a:gd name="T18" fmla="*/ 18 w 192"/>
                <a:gd name="T19" fmla="*/ 30 h 37"/>
                <a:gd name="T20" fmla="*/ 60 w 192"/>
                <a:gd name="T21" fmla="*/ 36 h 37"/>
                <a:gd name="T22" fmla="*/ 84 w 192"/>
                <a:gd name="T23" fmla="*/ 36 h 37"/>
                <a:gd name="T24" fmla="*/ 104 w 192"/>
                <a:gd name="T25" fmla="*/ 35 h 37"/>
                <a:gd name="T26" fmla="*/ 172 w 192"/>
                <a:gd name="T27" fmla="*/ 23 h 37"/>
                <a:gd name="T28" fmla="*/ 173 w 192"/>
                <a:gd name="T29" fmla="*/ 19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37"/>
                <a:gd name="T47" fmla="*/ 192 w 192"/>
                <a:gd name="T48" fmla="*/ 37 h 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37">
                  <a:moveTo>
                    <a:pt x="173" y="19"/>
                  </a:moveTo>
                  <a:lnTo>
                    <a:pt x="191" y="19"/>
                  </a:lnTo>
                  <a:lnTo>
                    <a:pt x="143" y="0"/>
                  </a:lnTo>
                  <a:lnTo>
                    <a:pt x="135" y="0"/>
                  </a:lnTo>
                  <a:lnTo>
                    <a:pt x="125" y="0"/>
                  </a:lnTo>
                  <a:lnTo>
                    <a:pt x="102" y="3"/>
                  </a:lnTo>
                  <a:lnTo>
                    <a:pt x="61" y="9"/>
                  </a:lnTo>
                  <a:lnTo>
                    <a:pt x="27" y="11"/>
                  </a:lnTo>
                  <a:lnTo>
                    <a:pt x="0" y="19"/>
                  </a:lnTo>
                  <a:lnTo>
                    <a:pt x="18" y="30"/>
                  </a:lnTo>
                  <a:lnTo>
                    <a:pt x="60" y="36"/>
                  </a:lnTo>
                  <a:lnTo>
                    <a:pt x="84" y="36"/>
                  </a:lnTo>
                  <a:lnTo>
                    <a:pt x="104" y="35"/>
                  </a:lnTo>
                  <a:lnTo>
                    <a:pt x="172" y="23"/>
                  </a:lnTo>
                  <a:lnTo>
                    <a:pt x="173" y="19"/>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43" name="Freeform 7"/>
            <p:cNvSpPr>
              <a:spLocks/>
            </p:cNvSpPr>
            <p:nvPr/>
          </p:nvSpPr>
          <p:spPr bwMode="auto">
            <a:xfrm>
              <a:off x="2690" y="1998"/>
              <a:ext cx="414" cy="340"/>
            </a:xfrm>
            <a:custGeom>
              <a:avLst/>
              <a:gdLst>
                <a:gd name="T0" fmla="*/ 413 w 414"/>
                <a:gd name="T1" fmla="*/ 247 h 340"/>
                <a:gd name="T2" fmla="*/ 409 w 414"/>
                <a:gd name="T3" fmla="*/ 265 h 340"/>
                <a:gd name="T4" fmla="*/ 397 w 414"/>
                <a:gd name="T5" fmla="*/ 291 h 340"/>
                <a:gd name="T6" fmla="*/ 381 w 414"/>
                <a:gd name="T7" fmla="*/ 314 h 340"/>
                <a:gd name="T8" fmla="*/ 366 w 414"/>
                <a:gd name="T9" fmla="*/ 324 h 340"/>
                <a:gd name="T10" fmla="*/ 350 w 414"/>
                <a:gd name="T11" fmla="*/ 324 h 340"/>
                <a:gd name="T12" fmla="*/ 333 w 414"/>
                <a:gd name="T13" fmla="*/ 326 h 340"/>
                <a:gd name="T14" fmla="*/ 318 w 414"/>
                <a:gd name="T15" fmla="*/ 333 h 340"/>
                <a:gd name="T16" fmla="*/ 302 w 414"/>
                <a:gd name="T17" fmla="*/ 339 h 340"/>
                <a:gd name="T18" fmla="*/ 288 w 414"/>
                <a:gd name="T19" fmla="*/ 331 h 340"/>
                <a:gd name="T20" fmla="*/ 273 w 414"/>
                <a:gd name="T21" fmla="*/ 316 h 340"/>
                <a:gd name="T22" fmla="*/ 244 w 414"/>
                <a:gd name="T23" fmla="*/ 287 h 340"/>
                <a:gd name="T24" fmla="*/ 157 w 414"/>
                <a:gd name="T25" fmla="*/ 234 h 340"/>
                <a:gd name="T26" fmla="*/ 109 w 414"/>
                <a:gd name="T27" fmla="*/ 205 h 340"/>
                <a:gd name="T28" fmla="*/ 72 w 414"/>
                <a:gd name="T29" fmla="*/ 175 h 340"/>
                <a:gd name="T30" fmla="*/ 23 w 414"/>
                <a:gd name="T31" fmla="*/ 107 h 340"/>
                <a:gd name="T32" fmla="*/ 4 w 414"/>
                <a:gd name="T33" fmla="*/ 67 h 340"/>
                <a:gd name="T34" fmla="*/ 0 w 414"/>
                <a:gd name="T35" fmla="*/ 49 h 340"/>
                <a:gd name="T36" fmla="*/ 0 w 414"/>
                <a:gd name="T37" fmla="*/ 41 h 340"/>
                <a:gd name="T38" fmla="*/ 2 w 414"/>
                <a:gd name="T39" fmla="*/ 32 h 340"/>
                <a:gd name="T40" fmla="*/ 17 w 414"/>
                <a:gd name="T41" fmla="*/ 20 h 340"/>
                <a:gd name="T42" fmla="*/ 37 w 414"/>
                <a:gd name="T43" fmla="*/ 14 h 340"/>
                <a:gd name="T44" fmla="*/ 113 w 414"/>
                <a:gd name="T45" fmla="*/ 4 h 340"/>
                <a:gd name="T46" fmla="*/ 142 w 414"/>
                <a:gd name="T47" fmla="*/ 6 h 340"/>
                <a:gd name="T48" fmla="*/ 173 w 414"/>
                <a:gd name="T49" fmla="*/ 8 h 340"/>
                <a:gd name="T50" fmla="*/ 218 w 414"/>
                <a:gd name="T51" fmla="*/ 0 h 340"/>
                <a:gd name="T52" fmla="*/ 225 w 414"/>
                <a:gd name="T53" fmla="*/ 0 h 340"/>
                <a:gd name="T54" fmla="*/ 234 w 414"/>
                <a:gd name="T55" fmla="*/ 0 h 340"/>
                <a:gd name="T56" fmla="*/ 251 w 414"/>
                <a:gd name="T57" fmla="*/ 4 h 340"/>
                <a:gd name="T58" fmla="*/ 282 w 414"/>
                <a:gd name="T59" fmla="*/ 20 h 340"/>
                <a:gd name="T60" fmla="*/ 307 w 414"/>
                <a:gd name="T61" fmla="*/ 42 h 340"/>
                <a:gd name="T62" fmla="*/ 330 w 414"/>
                <a:gd name="T63" fmla="*/ 71 h 340"/>
                <a:gd name="T64" fmla="*/ 370 w 414"/>
                <a:gd name="T65" fmla="*/ 141 h 340"/>
                <a:gd name="T66" fmla="*/ 413 w 414"/>
                <a:gd name="T67" fmla="*/ 247 h 3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4"/>
                <a:gd name="T103" fmla="*/ 0 h 340"/>
                <a:gd name="T104" fmla="*/ 414 w 414"/>
                <a:gd name="T105" fmla="*/ 340 h 3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4" h="340">
                  <a:moveTo>
                    <a:pt x="413" y="247"/>
                  </a:moveTo>
                  <a:lnTo>
                    <a:pt x="409" y="265"/>
                  </a:lnTo>
                  <a:lnTo>
                    <a:pt x="397" y="291"/>
                  </a:lnTo>
                  <a:lnTo>
                    <a:pt x="381" y="314"/>
                  </a:lnTo>
                  <a:lnTo>
                    <a:pt x="366" y="324"/>
                  </a:lnTo>
                  <a:lnTo>
                    <a:pt x="350" y="324"/>
                  </a:lnTo>
                  <a:lnTo>
                    <a:pt x="333" y="326"/>
                  </a:lnTo>
                  <a:lnTo>
                    <a:pt x="318" y="333"/>
                  </a:lnTo>
                  <a:lnTo>
                    <a:pt x="302" y="339"/>
                  </a:lnTo>
                  <a:lnTo>
                    <a:pt x="288" y="331"/>
                  </a:lnTo>
                  <a:lnTo>
                    <a:pt x="273" y="316"/>
                  </a:lnTo>
                  <a:lnTo>
                    <a:pt x="244" y="287"/>
                  </a:lnTo>
                  <a:lnTo>
                    <a:pt x="157" y="234"/>
                  </a:lnTo>
                  <a:lnTo>
                    <a:pt x="109" y="205"/>
                  </a:lnTo>
                  <a:lnTo>
                    <a:pt x="72" y="175"/>
                  </a:lnTo>
                  <a:lnTo>
                    <a:pt x="23" y="107"/>
                  </a:lnTo>
                  <a:lnTo>
                    <a:pt x="4" y="67"/>
                  </a:lnTo>
                  <a:lnTo>
                    <a:pt x="0" y="49"/>
                  </a:lnTo>
                  <a:lnTo>
                    <a:pt x="0" y="41"/>
                  </a:lnTo>
                  <a:lnTo>
                    <a:pt x="2" y="32"/>
                  </a:lnTo>
                  <a:lnTo>
                    <a:pt x="17" y="20"/>
                  </a:lnTo>
                  <a:lnTo>
                    <a:pt x="37" y="14"/>
                  </a:lnTo>
                  <a:lnTo>
                    <a:pt x="113" y="4"/>
                  </a:lnTo>
                  <a:lnTo>
                    <a:pt x="142" y="6"/>
                  </a:lnTo>
                  <a:lnTo>
                    <a:pt x="173" y="8"/>
                  </a:lnTo>
                  <a:lnTo>
                    <a:pt x="218" y="0"/>
                  </a:lnTo>
                  <a:lnTo>
                    <a:pt x="225" y="0"/>
                  </a:lnTo>
                  <a:lnTo>
                    <a:pt x="234" y="0"/>
                  </a:lnTo>
                  <a:lnTo>
                    <a:pt x="251" y="4"/>
                  </a:lnTo>
                  <a:lnTo>
                    <a:pt x="282" y="20"/>
                  </a:lnTo>
                  <a:lnTo>
                    <a:pt x="307" y="42"/>
                  </a:lnTo>
                  <a:lnTo>
                    <a:pt x="330" y="71"/>
                  </a:lnTo>
                  <a:lnTo>
                    <a:pt x="370" y="141"/>
                  </a:lnTo>
                  <a:lnTo>
                    <a:pt x="413" y="247"/>
                  </a:lnTo>
                </a:path>
              </a:pathLst>
            </a:custGeom>
            <a:solidFill>
              <a:srgbClr val="622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44" name="Freeform 8"/>
            <p:cNvSpPr>
              <a:spLocks/>
            </p:cNvSpPr>
            <p:nvPr/>
          </p:nvSpPr>
          <p:spPr bwMode="auto">
            <a:xfrm>
              <a:off x="2763" y="2279"/>
              <a:ext cx="234" cy="115"/>
            </a:xfrm>
            <a:custGeom>
              <a:avLst/>
              <a:gdLst>
                <a:gd name="T0" fmla="*/ 12 w 234"/>
                <a:gd name="T1" fmla="*/ 33 h 115"/>
                <a:gd name="T2" fmla="*/ 0 w 234"/>
                <a:gd name="T3" fmla="*/ 51 h 115"/>
                <a:gd name="T4" fmla="*/ 9 w 234"/>
                <a:gd name="T5" fmla="*/ 84 h 115"/>
                <a:gd name="T6" fmla="*/ 43 w 234"/>
                <a:gd name="T7" fmla="*/ 101 h 115"/>
                <a:gd name="T8" fmla="*/ 69 w 234"/>
                <a:gd name="T9" fmla="*/ 110 h 115"/>
                <a:gd name="T10" fmla="*/ 81 w 234"/>
                <a:gd name="T11" fmla="*/ 113 h 115"/>
                <a:gd name="T12" fmla="*/ 91 w 234"/>
                <a:gd name="T13" fmla="*/ 114 h 115"/>
                <a:gd name="T14" fmla="*/ 140 w 234"/>
                <a:gd name="T15" fmla="*/ 97 h 115"/>
                <a:gd name="T16" fmla="*/ 187 w 234"/>
                <a:gd name="T17" fmla="*/ 72 h 115"/>
                <a:gd name="T18" fmla="*/ 214 w 234"/>
                <a:gd name="T19" fmla="*/ 58 h 115"/>
                <a:gd name="T20" fmla="*/ 226 w 234"/>
                <a:gd name="T21" fmla="*/ 48 h 115"/>
                <a:gd name="T22" fmla="*/ 233 w 234"/>
                <a:gd name="T23" fmla="*/ 37 h 115"/>
                <a:gd name="T24" fmla="*/ 233 w 234"/>
                <a:gd name="T25" fmla="*/ 30 h 115"/>
                <a:gd name="T26" fmla="*/ 231 w 234"/>
                <a:gd name="T27" fmla="*/ 24 h 115"/>
                <a:gd name="T28" fmla="*/ 217 w 234"/>
                <a:gd name="T29" fmla="*/ 10 h 115"/>
                <a:gd name="T30" fmla="*/ 199 w 234"/>
                <a:gd name="T31" fmla="*/ 1 h 115"/>
                <a:gd name="T32" fmla="*/ 189 w 234"/>
                <a:gd name="T33" fmla="*/ 0 h 115"/>
                <a:gd name="T34" fmla="*/ 177 w 234"/>
                <a:gd name="T35" fmla="*/ 1 h 115"/>
                <a:gd name="T36" fmla="*/ 160 w 234"/>
                <a:gd name="T37" fmla="*/ 1 h 115"/>
                <a:gd name="T38" fmla="*/ 139 w 234"/>
                <a:gd name="T39" fmla="*/ 3 h 115"/>
                <a:gd name="T40" fmla="*/ 92 w 234"/>
                <a:gd name="T41" fmla="*/ 8 h 115"/>
                <a:gd name="T42" fmla="*/ 47 w 234"/>
                <a:gd name="T43" fmla="*/ 18 h 115"/>
                <a:gd name="T44" fmla="*/ 12 w 234"/>
                <a:gd name="T45" fmla="*/ 33 h 11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4"/>
                <a:gd name="T70" fmla="*/ 0 h 115"/>
                <a:gd name="T71" fmla="*/ 234 w 234"/>
                <a:gd name="T72" fmla="*/ 115 h 11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4" h="115">
                  <a:moveTo>
                    <a:pt x="12" y="33"/>
                  </a:moveTo>
                  <a:lnTo>
                    <a:pt x="0" y="51"/>
                  </a:lnTo>
                  <a:lnTo>
                    <a:pt x="9" y="84"/>
                  </a:lnTo>
                  <a:lnTo>
                    <a:pt x="43" y="101"/>
                  </a:lnTo>
                  <a:lnTo>
                    <a:pt x="69" y="110"/>
                  </a:lnTo>
                  <a:lnTo>
                    <a:pt x="81" y="113"/>
                  </a:lnTo>
                  <a:lnTo>
                    <a:pt x="91" y="114"/>
                  </a:lnTo>
                  <a:lnTo>
                    <a:pt x="140" y="97"/>
                  </a:lnTo>
                  <a:lnTo>
                    <a:pt x="187" y="72"/>
                  </a:lnTo>
                  <a:lnTo>
                    <a:pt x="214" y="58"/>
                  </a:lnTo>
                  <a:lnTo>
                    <a:pt x="226" y="48"/>
                  </a:lnTo>
                  <a:lnTo>
                    <a:pt x="233" y="37"/>
                  </a:lnTo>
                  <a:lnTo>
                    <a:pt x="233" y="30"/>
                  </a:lnTo>
                  <a:lnTo>
                    <a:pt x="231" y="24"/>
                  </a:lnTo>
                  <a:lnTo>
                    <a:pt x="217" y="10"/>
                  </a:lnTo>
                  <a:lnTo>
                    <a:pt x="199" y="1"/>
                  </a:lnTo>
                  <a:lnTo>
                    <a:pt x="189" y="0"/>
                  </a:lnTo>
                  <a:lnTo>
                    <a:pt x="177" y="1"/>
                  </a:lnTo>
                  <a:lnTo>
                    <a:pt x="160" y="1"/>
                  </a:lnTo>
                  <a:lnTo>
                    <a:pt x="139" y="3"/>
                  </a:lnTo>
                  <a:lnTo>
                    <a:pt x="92" y="8"/>
                  </a:lnTo>
                  <a:lnTo>
                    <a:pt x="47" y="18"/>
                  </a:lnTo>
                  <a:lnTo>
                    <a:pt x="12" y="33"/>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45" name="Freeform 9"/>
            <p:cNvSpPr>
              <a:spLocks/>
            </p:cNvSpPr>
            <p:nvPr/>
          </p:nvSpPr>
          <p:spPr bwMode="auto">
            <a:xfrm>
              <a:off x="2695" y="2203"/>
              <a:ext cx="272" cy="118"/>
            </a:xfrm>
            <a:custGeom>
              <a:avLst/>
              <a:gdLst>
                <a:gd name="T0" fmla="*/ 11 w 272"/>
                <a:gd name="T1" fmla="*/ 11 h 118"/>
                <a:gd name="T2" fmla="*/ 0 w 272"/>
                <a:gd name="T3" fmla="*/ 46 h 118"/>
                <a:gd name="T4" fmla="*/ 8 w 272"/>
                <a:gd name="T5" fmla="*/ 80 h 118"/>
                <a:gd name="T6" fmla="*/ 55 w 272"/>
                <a:gd name="T7" fmla="*/ 101 h 118"/>
                <a:gd name="T8" fmla="*/ 90 w 272"/>
                <a:gd name="T9" fmla="*/ 111 h 118"/>
                <a:gd name="T10" fmla="*/ 104 w 272"/>
                <a:gd name="T11" fmla="*/ 116 h 118"/>
                <a:gd name="T12" fmla="*/ 116 w 272"/>
                <a:gd name="T13" fmla="*/ 117 h 118"/>
                <a:gd name="T14" fmla="*/ 164 w 272"/>
                <a:gd name="T15" fmla="*/ 107 h 118"/>
                <a:gd name="T16" fmla="*/ 212 w 272"/>
                <a:gd name="T17" fmla="*/ 90 h 118"/>
                <a:gd name="T18" fmla="*/ 245 w 272"/>
                <a:gd name="T19" fmla="*/ 78 h 118"/>
                <a:gd name="T20" fmla="*/ 262 w 272"/>
                <a:gd name="T21" fmla="*/ 72 h 118"/>
                <a:gd name="T22" fmla="*/ 271 w 272"/>
                <a:gd name="T23" fmla="*/ 61 h 118"/>
                <a:gd name="T24" fmla="*/ 267 w 272"/>
                <a:gd name="T25" fmla="*/ 52 h 118"/>
                <a:gd name="T26" fmla="*/ 255 w 272"/>
                <a:gd name="T27" fmla="*/ 38 h 118"/>
                <a:gd name="T28" fmla="*/ 229 w 272"/>
                <a:gd name="T29" fmla="*/ 20 h 118"/>
                <a:gd name="T30" fmla="*/ 212 w 272"/>
                <a:gd name="T31" fmla="*/ 13 h 118"/>
                <a:gd name="T32" fmla="*/ 203 w 272"/>
                <a:gd name="T33" fmla="*/ 11 h 118"/>
                <a:gd name="T34" fmla="*/ 193 w 272"/>
                <a:gd name="T35" fmla="*/ 11 h 118"/>
                <a:gd name="T36" fmla="*/ 99 w 272"/>
                <a:gd name="T37" fmla="*/ 1 h 118"/>
                <a:gd name="T38" fmla="*/ 73 w 272"/>
                <a:gd name="T39" fmla="*/ 0 h 118"/>
                <a:gd name="T40" fmla="*/ 61 w 272"/>
                <a:gd name="T41" fmla="*/ 0 h 118"/>
                <a:gd name="T42" fmla="*/ 49 w 272"/>
                <a:gd name="T43" fmla="*/ 0 h 118"/>
                <a:gd name="T44" fmla="*/ 11 w 272"/>
                <a:gd name="T45" fmla="*/ 11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72"/>
                <a:gd name="T70" fmla="*/ 0 h 118"/>
                <a:gd name="T71" fmla="*/ 272 w 272"/>
                <a:gd name="T72" fmla="*/ 118 h 1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72" h="118">
                  <a:moveTo>
                    <a:pt x="11" y="11"/>
                  </a:moveTo>
                  <a:lnTo>
                    <a:pt x="0" y="46"/>
                  </a:lnTo>
                  <a:lnTo>
                    <a:pt x="8" y="80"/>
                  </a:lnTo>
                  <a:lnTo>
                    <a:pt x="55" y="101"/>
                  </a:lnTo>
                  <a:lnTo>
                    <a:pt x="90" y="111"/>
                  </a:lnTo>
                  <a:lnTo>
                    <a:pt x="104" y="116"/>
                  </a:lnTo>
                  <a:lnTo>
                    <a:pt x="116" y="117"/>
                  </a:lnTo>
                  <a:lnTo>
                    <a:pt x="164" y="107"/>
                  </a:lnTo>
                  <a:lnTo>
                    <a:pt x="212" y="90"/>
                  </a:lnTo>
                  <a:lnTo>
                    <a:pt x="245" y="78"/>
                  </a:lnTo>
                  <a:lnTo>
                    <a:pt x="262" y="72"/>
                  </a:lnTo>
                  <a:lnTo>
                    <a:pt x="271" y="61"/>
                  </a:lnTo>
                  <a:lnTo>
                    <a:pt x="267" y="52"/>
                  </a:lnTo>
                  <a:lnTo>
                    <a:pt x="255" y="38"/>
                  </a:lnTo>
                  <a:lnTo>
                    <a:pt x="229" y="20"/>
                  </a:lnTo>
                  <a:lnTo>
                    <a:pt x="212" y="13"/>
                  </a:lnTo>
                  <a:lnTo>
                    <a:pt x="203" y="11"/>
                  </a:lnTo>
                  <a:lnTo>
                    <a:pt x="193" y="11"/>
                  </a:lnTo>
                  <a:lnTo>
                    <a:pt x="99" y="1"/>
                  </a:lnTo>
                  <a:lnTo>
                    <a:pt x="73" y="0"/>
                  </a:lnTo>
                  <a:lnTo>
                    <a:pt x="61" y="0"/>
                  </a:lnTo>
                  <a:lnTo>
                    <a:pt x="49" y="0"/>
                  </a:lnTo>
                  <a:lnTo>
                    <a:pt x="11" y="1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46" name="Freeform 10"/>
            <p:cNvSpPr>
              <a:spLocks/>
            </p:cNvSpPr>
            <p:nvPr/>
          </p:nvSpPr>
          <p:spPr bwMode="auto">
            <a:xfrm>
              <a:off x="2650" y="2117"/>
              <a:ext cx="278" cy="136"/>
            </a:xfrm>
            <a:custGeom>
              <a:avLst/>
              <a:gdLst>
                <a:gd name="T0" fmla="*/ 16 w 278"/>
                <a:gd name="T1" fmla="*/ 1 h 136"/>
                <a:gd name="T2" fmla="*/ 0 w 278"/>
                <a:gd name="T3" fmla="*/ 21 h 136"/>
                <a:gd name="T4" fmla="*/ 4 w 278"/>
                <a:gd name="T5" fmla="*/ 53 h 136"/>
                <a:gd name="T6" fmla="*/ 49 w 278"/>
                <a:gd name="T7" fmla="*/ 96 h 136"/>
                <a:gd name="T8" fmla="*/ 84 w 278"/>
                <a:gd name="T9" fmla="*/ 122 h 136"/>
                <a:gd name="T10" fmla="*/ 111 w 278"/>
                <a:gd name="T11" fmla="*/ 135 h 136"/>
                <a:gd name="T12" fmla="*/ 122 w 278"/>
                <a:gd name="T13" fmla="*/ 135 h 136"/>
                <a:gd name="T14" fmla="*/ 134 w 278"/>
                <a:gd name="T15" fmla="*/ 135 h 136"/>
                <a:gd name="T16" fmla="*/ 162 w 278"/>
                <a:gd name="T17" fmla="*/ 128 h 136"/>
                <a:gd name="T18" fmla="*/ 213 w 278"/>
                <a:gd name="T19" fmla="*/ 113 h 136"/>
                <a:gd name="T20" fmla="*/ 248 w 278"/>
                <a:gd name="T21" fmla="*/ 102 h 136"/>
                <a:gd name="T22" fmla="*/ 277 w 278"/>
                <a:gd name="T23" fmla="*/ 84 h 136"/>
                <a:gd name="T24" fmla="*/ 274 w 278"/>
                <a:gd name="T25" fmla="*/ 75 h 136"/>
                <a:gd name="T26" fmla="*/ 265 w 278"/>
                <a:gd name="T27" fmla="*/ 63 h 136"/>
                <a:gd name="T28" fmla="*/ 243 w 278"/>
                <a:gd name="T29" fmla="*/ 44 h 136"/>
                <a:gd name="T30" fmla="*/ 222 w 278"/>
                <a:gd name="T31" fmla="*/ 36 h 136"/>
                <a:gd name="T32" fmla="*/ 196 w 278"/>
                <a:gd name="T33" fmla="*/ 32 h 136"/>
                <a:gd name="T34" fmla="*/ 184 w 278"/>
                <a:gd name="T35" fmla="*/ 32 h 136"/>
                <a:gd name="T36" fmla="*/ 171 w 278"/>
                <a:gd name="T37" fmla="*/ 33 h 136"/>
                <a:gd name="T38" fmla="*/ 148 w 278"/>
                <a:gd name="T39" fmla="*/ 39 h 136"/>
                <a:gd name="T40" fmla="*/ 131 w 278"/>
                <a:gd name="T41" fmla="*/ 37 h 136"/>
                <a:gd name="T42" fmla="*/ 73 w 278"/>
                <a:gd name="T43" fmla="*/ 14 h 136"/>
                <a:gd name="T44" fmla="*/ 43 w 278"/>
                <a:gd name="T45" fmla="*/ 2 h 136"/>
                <a:gd name="T46" fmla="*/ 29 w 278"/>
                <a:gd name="T47" fmla="*/ 0 h 136"/>
                <a:gd name="T48" fmla="*/ 16 w 278"/>
                <a:gd name="T49" fmla="*/ 1 h 1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8"/>
                <a:gd name="T76" fmla="*/ 0 h 136"/>
                <a:gd name="T77" fmla="*/ 278 w 278"/>
                <a:gd name="T78" fmla="*/ 136 h 1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8" h="136">
                  <a:moveTo>
                    <a:pt x="16" y="1"/>
                  </a:moveTo>
                  <a:lnTo>
                    <a:pt x="0" y="21"/>
                  </a:lnTo>
                  <a:lnTo>
                    <a:pt x="4" y="53"/>
                  </a:lnTo>
                  <a:lnTo>
                    <a:pt x="49" y="96"/>
                  </a:lnTo>
                  <a:lnTo>
                    <a:pt x="84" y="122"/>
                  </a:lnTo>
                  <a:lnTo>
                    <a:pt x="111" y="135"/>
                  </a:lnTo>
                  <a:lnTo>
                    <a:pt x="122" y="135"/>
                  </a:lnTo>
                  <a:lnTo>
                    <a:pt x="134" y="135"/>
                  </a:lnTo>
                  <a:lnTo>
                    <a:pt x="162" y="128"/>
                  </a:lnTo>
                  <a:lnTo>
                    <a:pt x="213" y="113"/>
                  </a:lnTo>
                  <a:lnTo>
                    <a:pt x="248" y="102"/>
                  </a:lnTo>
                  <a:lnTo>
                    <a:pt x="277" y="84"/>
                  </a:lnTo>
                  <a:lnTo>
                    <a:pt x="274" y="75"/>
                  </a:lnTo>
                  <a:lnTo>
                    <a:pt x="265" y="63"/>
                  </a:lnTo>
                  <a:lnTo>
                    <a:pt x="243" y="44"/>
                  </a:lnTo>
                  <a:lnTo>
                    <a:pt x="222" y="36"/>
                  </a:lnTo>
                  <a:lnTo>
                    <a:pt x="196" y="32"/>
                  </a:lnTo>
                  <a:lnTo>
                    <a:pt x="184" y="32"/>
                  </a:lnTo>
                  <a:lnTo>
                    <a:pt x="171" y="33"/>
                  </a:lnTo>
                  <a:lnTo>
                    <a:pt x="148" y="39"/>
                  </a:lnTo>
                  <a:lnTo>
                    <a:pt x="131" y="37"/>
                  </a:lnTo>
                  <a:lnTo>
                    <a:pt x="73" y="14"/>
                  </a:lnTo>
                  <a:lnTo>
                    <a:pt x="43" y="2"/>
                  </a:lnTo>
                  <a:lnTo>
                    <a:pt x="29" y="0"/>
                  </a:lnTo>
                  <a:lnTo>
                    <a:pt x="16" y="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47" name="Freeform 11"/>
            <p:cNvSpPr>
              <a:spLocks/>
            </p:cNvSpPr>
            <p:nvPr/>
          </p:nvSpPr>
          <p:spPr bwMode="auto">
            <a:xfrm>
              <a:off x="2623" y="2010"/>
              <a:ext cx="169" cy="167"/>
            </a:xfrm>
            <a:custGeom>
              <a:avLst/>
              <a:gdLst>
                <a:gd name="T0" fmla="*/ 144 w 169"/>
                <a:gd name="T1" fmla="*/ 81 h 167"/>
                <a:gd name="T2" fmla="*/ 156 w 169"/>
                <a:gd name="T3" fmla="*/ 96 h 167"/>
                <a:gd name="T4" fmla="*/ 168 w 169"/>
                <a:gd name="T5" fmla="*/ 118 h 167"/>
                <a:gd name="T6" fmla="*/ 166 w 169"/>
                <a:gd name="T7" fmla="*/ 131 h 167"/>
                <a:gd name="T8" fmla="*/ 160 w 169"/>
                <a:gd name="T9" fmla="*/ 143 h 167"/>
                <a:gd name="T10" fmla="*/ 148 w 169"/>
                <a:gd name="T11" fmla="*/ 156 h 167"/>
                <a:gd name="T12" fmla="*/ 139 w 169"/>
                <a:gd name="T13" fmla="*/ 166 h 167"/>
                <a:gd name="T14" fmla="*/ 88 w 169"/>
                <a:gd name="T15" fmla="*/ 144 h 167"/>
                <a:gd name="T16" fmla="*/ 41 w 169"/>
                <a:gd name="T17" fmla="*/ 104 h 167"/>
                <a:gd name="T18" fmla="*/ 15 w 169"/>
                <a:gd name="T19" fmla="*/ 81 h 167"/>
                <a:gd name="T20" fmla="*/ 2 w 169"/>
                <a:gd name="T21" fmla="*/ 66 h 167"/>
                <a:gd name="T22" fmla="*/ 0 w 169"/>
                <a:gd name="T23" fmla="*/ 54 h 167"/>
                <a:gd name="T24" fmla="*/ 7 w 169"/>
                <a:gd name="T25" fmla="*/ 26 h 167"/>
                <a:gd name="T26" fmla="*/ 20 w 169"/>
                <a:gd name="T27" fmla="*/ 0 h 167"/>
                <a:gd name="T28" fmla="*/ 26 w 169"/>
                <a:gd name="T29" fmla="*/ 0 h 167"/>
                <a:gd name="T30" fmla="*/ 34 w 169"/>
                <a:gd name="T31" fmla="*/ 0 h 167"/>
                <a:gd name="T32" fmla="*/ 50 w 169"/>
                <a:gd name="T33" fmla="*/ 5 h 167"/>
                <a:gd name="T34" fmla="*/ 85 w 169"/>
                <a:gd name="T35" fmla="*/ 27 h 167"/>
                <a:gd name="T36" fmla="*/ 144 w 169"/>
                <a:gd name="T37" fmla="*/ 81 h 1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9"/>
                <a:gd name="T58" fmla="*/ 0 h 167"/>
                <a:gd name="T59" fmla="*/ 169 w 169"/>
                <a:gd name="T60" fmla="*/ 167 h 1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9" h="167">
                  <a:moveTo>
                    <a:pt x="144" y="81"/>
                  </a:moveTo>
                  <a:lnTo>
                    <a:pt x="156" y="96"/>
                  </a:lnTo>
                  <a:lnTo>
                    <a:pt x="168" y="118"/>
                  </a:lnTo>
                  <a:lnTo>
                    <a:pt x="166" y="131"/>
                  </a:lnTo>
                  <a:lnTo>
                    <a:pt x="160" y="143"/>
                  </a:lnTo>
                  <a:lnTo>
                    <a:pt x="148" y="156"/>
                  </a:lnTo>
                  <a:lnTo>
                    <a:pt x="139" y="166"/>
                  </a:lnTo>
                  <a:lnTo>
                    <a:pt x="88" y="144"/>
                  </a:lnTo>
                  <a:lnTo>
                    <a:pt x="41" y="104"/>
                  </a:lnTo>
                  <a:lnTo>
                    <a:pt x="15" y="81"/>
                  </a:lnTo>
                  <a:lnTo>
                    <a:pt x="2" y="66"/>
                  </a:lnTo>
                  <a:lnTo>
                    <a:pt x="0" y="54"/>
                  </a:lnTo>
                  <a:lnTo>
                    <a:pt x="7" y="26"/>
                  </a:lnTo>
                  <a:lnTo>
                    <a:pt x="20" y="0"/>
                  </a:lnTo>
                  <a:lnTo>
                    <a:pt x="26" y="0"/>
                  </a:lnTo>
                  <a:lnTo>
                    <a:pt x="34" y="0"/>
                  </a:lnTo>
                  <a:lnTo>
                    <a:pt x="50" y="5"/>
                  </a:lnTo>
                  <a:lnTo>
                    <a:pt x="85" y="27"/>
                  </a:lnTo>
                  <a:lnTo>
                    <a:pt x="144" y="8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48" name="Freeform 12"/>
            <p:cNvSpPr>
              <a:spLocks/>
            </p:cNvSpPr>
            <p:nvPr/>
          </p:nvSpPr>
          <p:spPr bwMode="auto">
            <a:xfrm>
              <a:off x="2065" y="1536"/>
              <a:ext cx="646" cy="516"/>
            </a:xfrm>
            <a:custGeom>
              <a:avLst/>
              <a:gdLst>
                <a:gd name="T0" fmla="*/ 618 w 646"/>
                <a:gd name="T1" fmla="*/ 449 h 516"/>
                <a:gd name="T2" fmla="*/ 12 w 646"/>
                <a:gd name="T3" fmla="*/ 0 h 516"/>
                <a:gd name="T4" fmla="*/ 0 w 646"/>
                <a:gd name="T5" fmla="*/ 2 h 516"/>
                <a:gd name="T6" fmla="*/ 3 w 646"/>
                <a:gd name="T7" fmla="*/ 15 h 516"/>
                <a:gd name="T8" fmla="*/ 641 w 646"/>
                <a:gd name="T9" fmla="*/ 515 h 516"/>
                <a:gd name="T10" fmla="*/ 645 w 646"/>
                <a:gd name="T11" fmla="*/ 477 h 516"/>
                <a:gd name="T12" fmla="*/ 618 w 646"/>
                <a:gd name="T13" fmla="*/ 449 h 516"/>
                <a:gd name="T14" fmla="*/ 0 60000 65536"/>
                <a:gd name="T15" fmla="*/ 0 60000 65536"/>
                <a:gd name="T16" fmla="*/ 0 60000 65536"/>
                <a:gd name="T17" fmla="*/ 0 60000 65536"/>
                <a:gd name="T18" fmla="*/ 0 60000 65536"/>
                <a:gd name="T19" fmla="*/ 0 60000 65536"/>
                <a:gd name="T20" fmla="*/ 0 60000 65536"/>
                <a:gd name="T21" fmla="*/ 0 w 646"/>
                <a:gd name="T22" fmla="*/ 0 h 516"/>
                <a:gd name="T23" fmla="*/ 646 w 646"/>
                <a:gd name="T24" fmla="*/ 516 h 5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6" h="516">
                  <a:moveTo>
                    <a:pt x="618" y="449"/>
                  </a:moveTo>
                  <a:lnTo>
                    <a:pt x="12" y="0"/>
                  </a:lnTo>
                  <a:lnTo>
                    <a:pt x="0" y="2"/>
                  </a:lnTo>
                  <a:lnTo>
                    <a:pt x="3" y="15"/>
                  </a:lnTo>
                  <a:lnTo>
                    <a:pt x="641" y="515"/>
                  </a:lnTo>
                  <a:lnTo>
                    <a:pt x="645" y="477"/>
                  </a:lnTo>
                  <a:lnTo>
                    <a:pt x="618" y="449"/>
                  </a:lnTo>
                </a:path>
              </a:pathLst>
            </a:custGeom>
            <a:solidFill>
              <a:srgbClr val="C0C0C0"/>
            </a:solidFill>
            <a:ln w="12700" cap="rnd" cmpd="sng">
              <a:solidFill>
                <a:srgbClr val="5F5F5F"/>
              </a:solidFill>
              <a:prstDash val="solid"/>
              <a:round/>
              <a:headEnd type="none" w="med" len="med"/>
              <a:tailEnd type="none" w="med" len="med"/>
            </a:ln>
          </p:spPr>
          <p:txBody>
            <a:bodyPr/>
            <a:lstStyle/>
            <a:p>
              <a:endParaRPr lang="zh-CN" altLang="en-US"/>
            </a:p>
          </p:txBody>
        </p:sp>
        <p:sp>
          <p:nvSpPr>
            <p:cNvPr id="149" name="Freeform 13"/>
            <p:cNvSpPr>
              <a:spLocks/>
            </p:cNvSpPr>
            <p:nvPr/>
          </p:nvSpPr>
          <p:spPr bwMode="auto">
            <a:xfrm>
              <a:off x="2673" y="1986"/>
              <a:ext cx="417" cy="336"/>
            </a:xfrm>
            <a:custGeom>
              <a:avLst/>
              <a:gdLst>
                <a:gd name="T0" fmla="*/ 2 w 417"/>
                <a:gd name="T1" fmla="*/ 0 h 336"/>
                <a:gd name="T2" fmla="*/ 0 w 417"/>
                <a:gd name="T3" fmla="*/ 2 h 336"/>
                <a:gd name="T4" fmla="*/ 0 w 417"/>
                <a:gd name="T5" fmla="*/ 14 h 336"/>
                <a:gd name="T6" fmla="*/ 1 w 417"/>
                <a:gd name="T7" fmla="*/ 33 h 336"/>
                <a:gd name="T8" fmla="*/ 8 w 417"/>
                <a:gd name="T9" fmla="*/ 52 h 336"/>
                <a:gd name="T10" fmla="*/ 18 w 417"/>
                <a:gd name="T11" fmla="*/ 67 h 336"/>
                <a:gd name="T12" fmla="*/ 37 w 417"/>
                <a:gd name="T13" fmla="*/ 84 h 336"/>
                <a:gd name="T14" fmla="*/ 83 w 417"/>
                <a:gd name="T15" fmla="*/ 108 h 336"/>
                <a:gd name="T16" fmla="*/ 90 w 417"/>
                <a:gd name="T17" fmla="*/ 109 h 336"/>
                <a:gd name="T18" fmla="*/ 96 w 417"/>
                <a:gd name="T19" fmla="*/ 109 h 336"/>
                <a:gd name="T20" fmla="*/ 108 w 417"/>
                <a:gd name="T21" fmla="*/ 117 h 336"/>
                <a:gd name="T22" fmla="*/ 123 w 417"/>
                <a:gd name="T23" fmla="*/ 123 h 336"/>
                <a:gd name="T24" fmla="*/ 146 w 417"/>
                <a:gd name="T25" fmla="*/ 128 h 336"/>
                <a:gd name="T26" fmla="*/ 188 w 417"/>
                <a:gd name="T27" fmla="*/ 132 h 336"/>
                <a:gd name="T28" fmla="*/ 195 w 417"/>
                <a:gd name="T29" fmla="*/ 133 h 336"/>
                <a:gd name="T30" fmla="*/ 195 w 417"/>
                <a:gd name="T31" fmla="*/ 138 h 336"/>
                <a:gd name="T32" fmla="*/ 194 w 417"/>
                <a:gd name="T33" fmla="*/ 144 h 336"/>
                <a:gd name="T34" fmla="*/ 199 w 417"/>
                <a:gd name="T35" fmla="*/ 152 h 336"/>
                <a:gd name="T36" fmla="*/ 236 w 417"/>
                <a:gd name="T37" fmla="*/ 185 h 336"/>
                <a:gd name="T38" fmla="*/ 267 w 417"/>
                <a:gd name="T39" fmla="*/ 226 h 336"/>
                <a:gd name="T40" fmla="*/ 289 w 417"/>
                <a:gd name="T41" fmla="*/ 264 h 336"/>
                <a:gd name="T42" fmla="*/ 316 w 417"/>
                <a:gd name="T43" fmla="*/ 297 h 336"/>
                <a:gd name="T44" fmla="*/ 360 w 417"/>
                <a:gd name="T45" fmla="*/ 321 h 336"/>
                <a:gd name="T46" fmla="*/ 410 w 417"/>
                <a:gd name="T47" fmla="*/ 335 h 336"/>
                <a:gd name="T48" fmla="*/ 416 w 417"/>
                <a:gd name="T49" fmla="*/ 329 h 336"/>
                <a:gd name="T50" fmla="*/ 411 w 417"/>
                <a:gd name="T51" fmla="*/ 307 h 336"/>
                <a:gd name="T52" fmla="*/ 393 w 417"/>
                <a:gd name="T53" fmla="*/ 273 h 336"/>
                <a:gd name="T54" fmla="*/ 357 w 417"/>
                <a:gd name="T55" fmla="*/ 227 h 336"/>
                <a:gd name="T56" fmla="*/ 302 w 417"/>
                <a:gd name="T57" fmla="*/ 175 h 336"/>
                <a:gd name="T58" fmla="*/ 227 w 417"/>
                <a:gd name="T59" fmla="*/ 117 h 336"/>
                <a:gd name="T60" fmla="*/ 128 w 417"/>
                <a:gd name="T61" fmla="*/ 59 h 336"/>
                <a:gd name="T62" fmla="*/ 2 w 417"/>
                <a:gd name="T63" fmla="*/ 0 h 3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7"/>
                <a:gd name="T97" fmla="*/ 0 h 336"/>
                <a:gd name="T98" fmla="*/ 417 w 417"/>
                <a:gd name="T99" fmla="*/ 336 h 3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7" h="336">
                  <a:moveTo>
                    <a:pt x="2" y="0"/>
                  </a:moveTo>
                  <a:lnTo>
                    <a:pt x="0" y="2"/>
                  </a:lnTo>
                  <a:lnTo>
                    <a:pt x="0" y="14"/>
                  </a:lnTo>
                  <a:lnTo>
                    <a:pt x="1" y="33"/>
                  </a:lnTo>
                  <a:lnTo>
                    <a:pt x="8" y="52"/>
                  </a:lnTo>
                  <a:lnTo>
                    <a:pt x="18" y="67"/>
                  </a:lnTo>
                  <a:lnTo>
                    <a:pt x="37" y="84"/>
                  </a:lnTo>
                  <a:lnTo>
                    <a:pt x="83" y="108"/>
                  </a:lnTo>
                  <a:lnTo>
                    <a:pt x="90" y="109"/>
                  </a:lnTo>
                  <a:lnTo>
                    <a:pt x="96" y="109"/>
                  </a:lnTo>
                  <a:lnTo>
                    <a:pt x="108" y="117"/>
                  </a:lnTo>
                  <a:lnTo>
                    <a:pt x="123" y="123"/>
                  </a:lnTo>
                  <a:lnTo>
                    <a:pt x="146" y="128"/>
                  </a:lnTo>
                  <a:lnTo>
                    <a:pt x="188" y="132"/>
                  </a:lnTo>
                  <a:lnTo>
                    <a:pt x="195" y="133"/>
                  </a:lnTo>
                  <a:lnTo>
                    <a:pt x="195" y="138"/>
                  </a:lnTo>
                  <a:lnTo>
                    <a:pt x="194" y="144"/>
                  </a:lnTo>
                  <a:lnTo>
                    <a:pt x="199" y="152"/>
                  </a:lnTo>
                  <a:lnTo>
                    <a:pt x="236" y="185"/>
                  </a:lnTo>
                  <a:lnTo>
                    <a:pt x="267" y="226"/>
                  </a:lnTo>
                  <a:lnTo>
                    <a:pt x="289" y="264"/>
                  </a:lnTo>
                  <a:lnTo>
                    <a:pt x="316" y="297"/>
                  </a:lnTo>
                  <a:lnTo>
                    <a:pt x="360" y="321"/>
                  </a:lnTo>
                  <a:lnTo>
                    <a:pt x="410" y="335"/>
                  </a:lnTo>
                  <a:lnTo>
                    <a:pt x="416" y="329"/>
                  </a:lnTo>
                  <a:lnTo>
                    <a:pt x="411" y="307"/>
                  </a:lnTo>
                  <a:lnTo>
                    <a:pt x="393" y="273"/>
                  </a:lnTo>
                  <a:lnTo>
                    <a:pt x="357" y="227"/>
                  </a:lnTo>
                  <a:lnTo>
                    <a:pt x="302" y="175"/>
                  </a:lnTo>
                  <a:lnTo>
                    <a:pt x="227" y="117"/>
                  </a:lnTo>
                  <a:lnTo>
                    <a:pt x="128" y="59"/>
                  </a:lnTo>
                  <a:lnTo>
                    <a:pt x="2" y="0"/>
                  </a:lnTo>
                </a:path>
              </a:pathLst>
            </a:custGeom>
            <a:solidFill>
              <a:srgbClr val="A13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50" name="Freeform 14"/>
            <p:cNvSpPr>
              <a:spLocks/>
            </p:cNvSpPr>
            <p:nvPr/>
          </p:nvSpPr>
          <p:spPr bwMode="auto">
            <a:xfrm>
              <a:off x="2679" y="1986"/>
              <a:ext cx="508" cy="338"/>
            </a:xfrm>
            <a:custGeom>
              <a:avLst/>
              <a:gdLst>
                <a:gd name="T0" fmla="*/ 322 w 508"/>
                <a:gd name="T1" fmla="*/ 33 h 338"/>
                <a:gd name="T2" fmla="*/ 257 w 508"/>
                <a:gd name="T3" fmla="*/ 22 h 338"/>
                <a:gd name="T4" fmla="*/ 237 w 508"/>
                <a:gd name="T5" fmla="*/ 20 h 338"/>
                <a:gd name="T6" fmla="*/ 227 w 508"/>
                <a:gd name="T7" fmla="*/ 20 h 338"/>
                <a:gd name="T8" fmla="*/ 216 w 508"/>
                <a:gd name="T9" fmla="*/ 22 h 338"/>
                <a:gd name="T10" fmla="*/ 193 w 508"/>
                <a:gd name="T11" fmla="*/ 26 h 338"/>
                <a:gd name="T12" fmla="*/ 184 w 508"/>
                <a:gd name="T13" fmla="*/ 27 h 338"/>
                <a:gd name="T14" fmla="*/ 174 w 508"/>
                <a:gd name="T15" fmla="*/ 28 h 338"/>
                <a:gd name="T16" fmla="*/ 70 w 508"/>
                <a:gd name="T17" fmla="*/ 15 h 338"/>
                <a:gd name="T18" fmla="*/ 4 w 508"/>
                <a:gd name="T19" fmla="*/ 0 h 338"/>
                <a:gd name="T20" fmla="*/ 1 w 508"/>
                <a:gd name="T21" fmla="*/ 2 h 338"/>
                <a:gd name="T22" fmla="*/ 1 w 508"/>
                <a:gd name="T23" fmla="*/ 14 h 338"/>
                <a:gd name="T24" fmla="*/ 0 w 508"/>
                <a:gd name="T25" fmla="*/ 30 h 338"/>
                <a:gd name="T26" fmla="*/ 2 w 508"/>
                <a:gd name="T27" fmla="*/ 47 h 338"/>
                <a:gd name="T28" fmla="*/ 14 w 508"/>
                <a:gd name="T29" fmla="*/ 62 h 338"/>
                <a:gd name="T30" fmla="*/ 38 w 508"/>
                <a:gd name="T31" fmla="*/ 79 h 338"/>
                <a:gd name="T32" fmla="*/ 93 w 508"/>
                <a:gd name="T33" fmla="*/ 103 h 338"/>
                <a:gd name="T34" fmla="*/ 170 w 508"/>
                <a:gd name="T35" fmla="*/ 122 h 338"/>
                <a:gd name="T36" fmla="*/ 185 w 508"/>
                <a:gd name="T37" fmla="*/ 118 h 338"/>
                <a:gd name="T38" fmla="*/ 200 w 508"/>
                <a:gd name="T39" fmla="*/ 112 h 338"/>
                <a:gd name="T40" fmla="*/ 205 w 508"/>
                <a:gd name="T41" fmla="*/ 126 h 338"/>
                <a:gd name="T42" fmla="*/ 209 w 508"/>
                <a:gd name="T43" fmla="*/ 143 h 338"/>
                <a:gd name="T44" fmla="*/ 248 w 508"/>
                <a:gd name="T45" fmla="*/ 181 h 338"/>
                <a:gd name="T46" fmla="*/ 281 w 508"/>
                <a:gd name="T47" fmla="*/ 228 h 338"/>
                <a:gd name="T48" fmla="*/ 298 w 508"/>
                <a:gd name="T49" fmla="*/ 261 h 338"/>
                <a:gd name="T50" fmla="*/ 322 w 508"/>
                <a:gd name="T51" fmla="*/ 289 h 338"/>
                <a:gd name="T52" fmla="*/ 371 w 508"/>
                <a:gd name="T53" fmla="*/ 317 h 338"/>
                <a:gd name="T54" fmla="*/ 424 w 508"/>
                <a:gd name="T55" fmla="*/ 335 h 338"/>
                <a:gd name="T56" fmla="*/ 449 w 508"/>
                <a:gd name="T57" fmla="*/ 337 h 338"/>
                <a:gd name="T58" fmla="*/ 474 w 508"/>
                <a:gd name="T59" fmla="*/ 333 h 338"/>
                <a:gd name="T60" fmla="*/ 501 w 508"/>
                <a:gd name="T61" fmla="*/ 325 h 338"/>
                <a:gd name="T62" fmla="*/ 505 w 508"/>
                <a:gd name="T63" fmla="*/ 311 h 338"/>
                <a:gd name="T64" fmla="*/ 506 w 508"/>
                <a:gd name="T65" fmla="*/ 304 h 338"/>
                <a:gd name="T66" fmla="*/ 507 w 508"/>
                <a:gd name="T67" fmla="*/ 295 h 338"/>
                <a:gd name="T68" fmla="*/ 498 w 508"/>
                <a:gd name="T69" fmla="*/ 258 h 338"/>
                <a:gd name="T70" fmla="*/ 479 w 508"/>
                <a:gd name="T71" fmla="*/ 216 h 338"/>
                <a:gd name="T72" fmla="*/ 451 w 508"/>
                <a:gd name="T73" fmla="*/ 172 h 338"/>
                <a:gd name="T74" fmla="*/ 385 w 508"/>
                <a:gd name="T75" fmla="*/ 90 h 338"/>
                <a:gd name="T76" fmla="*/ 322 w 508"/>
                <a:gd name="T77" fmla="*/ 33 h 3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8"/>
                <a:gd name="T118" fmla="*/ 0 h 338"/>
                <a:gd name="T119" fmla="*/ 508 w 508"/>
                <a:gd name="T120" fmla="*/ 338 h 3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8" h="338">
                  <a:moveTo>
                    <a:pt x="322" y="33"/>
                  </a:moveTo>
                  <a:lnTo>
                    <a:pt x="257" y="22"/>
                  </a:lnTo>
                  <a:lnTo>
                    <a:pt x="237" y="20"/>
                  </a:lnTo>
                  <a:lnTo>
                    <a:pt x="227" y="20"/>
                  </a:lnTo>
                  <a:lnTo>
                    <a:pt x="216" y="22"/>
                  </a:lnTo>
                  <a:lnTo>
                    <a:pt x="193" y="26"/>
                  </a:lnTo>
                  <a:lnTo>
                    <a:pt x="184" y="27"/>
                  </a:lnTo>
                  <a:lnTo>
                    <a:pt x="174" y="28"/>
                  </a:lnTo>
                  <a:lnTo>
                    <a:pt x="70" y="15"/>
                  </a:lnTo>
                  <a:lnTo>
                    <a:pt x="4" y="0"/>
                  </a:lnTo>
                  <a:lnTo>
                    <a:pt x="1" y="2"/>
                  </a:lnTo>
                  <a:lnTo>
                    <a:pt x="1" y="14"/>
                  </a:lnTo>
                  <a:lnTo>
                    <a:pt x="0" y="30"/>
                  </a:lnTo>
                  <a:lnTo>
                    <a:pt x="2" y="47"/>
                  </a:lnTo>
                  <a:lnTo>
                    <a:pt x="14" y="62"/>
                  </a:lnTo>
                  <a:lnTo>
                    <a:pt x="38" y="79"/>
                  </a:lnTo>
                  <a:lnTo>
                    <a:pt x="93" y="103"/>
                  </a:lnTo>
                  <a:lnTo>
                    <a:pt x="170" y="122"/>
                  </a:lnTo>
                  <a:lnTo>
                    <a:pt x="185" y="118"/>
                  </a:lnTo>
                  <a:lnTo>
                    <a:pt x="200" y="112"/>
                  </a:lnTo>
                  <a:lnTo>
                    <a:pt x="205" y="126"/>
                  </a:lnTo>
                  <a:lnTo>
                    <a:pt x="209" y="143"/>
                  </a:lnTo>
                  <a:lnTo>
                    <a:pt x="248" y="181"/>
                  </a:lnTo>
                  <a:lnTo>
                    <a:pt x="281" y="228"/>
                  </a:lnTo>
                  <a:lnTo>
                    <a:pt x="298" y="261"/>
                  </a:lnTo>
                  <a:lnTo>
                    <a:pt x="322" y="289"/>
                  </a:lnTo>
                  <a:lnTo>
                    <a:pt x="371" y="317"/>
                  </a:lnTo>
                  <a:lnTo>
                    <a:pt x="424" y="335"/>
                  </a:lnTo>
                  <a:lnTo>
                    <a:pt x="449" y="337"/>
                  </a:lnTo>
                  <a:lnTo>
                    <a:pt x="474" y="333"/>
                  </a:lnTo>
                  <a:lnTo>
                    <a:pt x="501" y="325"/>
                  </a:lnTo>
                  <a:lnTo>
                    <a:pt x="505" y="311"/>
                  </a:lnTo>
                  <a:lnTo>
                    <a:pt x="506" y="304"/>
                  </a:lnTo>
                  <a:lnTo>
                    <a:pt x="507" y="295"/>
                  </a:lnTo>
                  <a:lnTo>
                    <a:pt x="498" y="258"/>
                  </a:lnTo>
                  <a:lnTo>
                    <a:pt x="479" y="216"/>
                  </a:lnTo>
                  <a:lnTo>
                    <a:pt x="451" y="172"/>
                  </a:lnTo>
                  <a:lnTo>
                    <a:pt x="385" y="90"/>
                  </a:lnTo>
                  <a:lnTo>
                    <a:pt x="322" y="33"/>
                  </a:lnTo>
                </a:path>
              </a:pathLst>
            </a:custGeom>
            <a:solidFill>
              <a:srgbClr val="E262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51" name="Freeform 15"/>
            <p:cNvSpPr>
              <a:spLocks/>
            </p:cNvSpPr>
            <p:nvPr/>
          </p:nvSpPr>
          <p:spPr bwMode="auto">
            <a:xfrm>
              <a:off x="2694" y="2008"/>
              <a:ext cx="574" cy="291"/>
            </a:xfrm>
            <a:custGeom>
              <a:avLst/>
              <a:gdLst>
                <a:gd name="T0" fmla="*/ 460 w 574"/>
                <a:gd name="T1" fmla="*/ 131 h 291"/>
                <a:gd name="T2" fmla="*/ 498 w 574"/>
                <a:gd name="T3" fmla="*/ 159 h 291"/>
                <a:gd name="T4" fmla="*/ 511 w 574"/>
                <a:gd name="T5" fmla="*/ 168 h 291"/>
                <a:gd name="T6" fmla="*/ 537 w 574"/>
                <a:gd name="T7" fmla="*/ 178 h 291"/>
                <a:gd name="T8" fmla="*/ 561 w 574"/>
                <a:gd name="T9" fmla="*/ 187 h 291"/>
                <a:gd name="T10" fmla="*/ 573 w 574"/>
                <a:gd name="T11" fmla="*/ 199 h 291"/>
                <a:gd name="T12" fmla="*/ 561 w 574"/>
                <a:gd name="T13" fmla="*/ 215 h 291"/>
                <a:gd name="T14" fmla="*/ 532 w 574"/>
                <a:gd name="T15" fmla="*/ 243 h 291"/>
                <a:gd name="T16" fmla="*/ 486 w 574"/>
                <a:gd name="T17" fmla="*/ 285 h 291"/>
                <a:gd name="T18" fmla="*/ 467 w 574"/>
                <a:gd name="T19" fmla="*/ 290 h 291"/>
                <a:gd name="T20" fmla="*/ 439 w 574"/>
                <a:gd name="T21" fmla="*/ 286 h 291"/>
                <a:gd name="T22" fmla="*/ 388 w 574"/>
                <a:gd name="T23" fmla="*/ 271 h 291"/>
                <a:gd name="T24" fmla="*/ 349 w 574"/>
                <a:gd name="T25" fmla="*/ 258 h 291"/>
                <a:gd name="T26" fmla="*/ 316 w 574"/>
                <a:gd name="T27" fmla="*/ 236 h 291"/>
                <a:gd name="T28" fmla="*/ 298 w 574"/>
                <a:gd name="T29" fmla="*/ 207 h 291"/>
                <a:gd name="T30" fmla="*/ 278 w 574"/>
                <a:gd name="T31" fmla="*/ 179 h 291"/>
                <a:gd name="T32" fmla="*/ 232 w 574"/>
                <a:gd name="T33" fmla="*/ 132 h 291"/>
                <a:gd name="T34" fmla="*/ 210 w 574"/>
                <a:gd name="T35" fmla="*/ 93 h 291"/>
                <a:gd name="T36" fmla="*/ 208 w 574"/>
                <a:gd name="T37" fmla="*/ 75 h 291"/>
                <a:gd name="T38" fmla="*/ 207 w 574"/>
                <a:gd name="T39" fmla="*/ 65 h 291"/>
                <a:gd name="T40" fmla="*/ 204 w 574"/>
                <a:gd name="T41" fmla="*/ 60 h 291"/>
                <a:gd name="T42" fmla="*/ 187 w 574"/>
                <a:gd name="T43" fmla="*/ 70 h 291"/>
                <a:gd name="T44" fmla="*/ 171 w 574"/>
                <a:gd name="T45" fmla="*/ 82 h 291"/>
                <a:gd name="T46" fmla="*/ 163 w 574"/>
                <a:gd name="T47" fmla="*/ 84 h 291"/>
                <a:gd name="T48" fmla="*/ 154 w 574"/>
                <a:gd name="T49" fmla="*/ 82 h 291"/>
                <a:gd name="T50" fmla="*/ 136 w 574"/>
                <a:gd name="T51" fmla="*/ 78 h 291"/>
                <a:gd name="T52" fmla="*/ 78 w 574"/>
                <a:gd name="T53" fmla="*/ 65 h 291"/>
                <a:gd name="T54" fmla="*/ 17 w 574"/>
                <a:gd name="T55" fmla="*/ 36 h 291"/>
                <a:gd name="T56" fmla="*/ 5 w 574"/>
                <a:gd name="T57" fmla="*/ 22 h 291"/>
                <a:gd name="T58" fmla="*/ 0 w 574"/>
                <a:gd name="T59" fmla="*/ 5 h 291"/>
                <a:gd name="T60" fmla="*/ 19 w 574"/>
                <a:gd name="T61" fmla="*/ 0 h 291"/>
                <a:gd name="T62" fmla="*/ 32 w 574"/>
                <a:gd name="T63" fmla="*/ 2 h 291"/>
                <a:gd name="T64" fmla="*/ 49 w 574"/>
                <a:gd name="T65" fmla="*/ 9 h 291"/>
                <a:gd name="T66" fmla="*/ 79 w 574"/>
                <a:gd name="T67" fmla="*/ 23 h 291"/>
                <a:gd name="T68" fmla="*/ 136 w 574"/>
                <a:gd name="T69" fmla="*/ 33 h 291"/>
                <a:gd name="T70" fmla="*/ 150 w 574"/>
                <a:gd name="T71" fmla="*/ 32 h 291"/>
                <a:gd name="T72" fmla="*/ 167 w 574"/>
                <a:gd name="T73" fmla="*/ 28 h 291"/>
                <a:gd name="T74" fmla="*/ 207 w 574"/>
                <a:gd name="T75" fmla="*/ 14 h 291"/>
                <a:gd name="T76" fmla="*/ 245 w 574"/>
                <a:gd name="T77" fmla="*/ 4 h 291"/>
                <a:gd name="T78" fmla="*/ 262 w 574"/>
                <a:gd name="T79" fmla="*/ 1 h 291"/>
                <a:gd name="T80" fmla="*/ 269 w 574"/>
                <a:gd name="T81" fmla="*/ 1 h 291"/>
                <a:gd name="T82" fmla="*/ 277 w 574"/>
                <a:gd name="T83" fmla="*/ 2 h 291"/>
                <a:gd name="T84" fmla="*/ 319 w 574"/>
                <a:gd name="T85" fmla="*/ 20 h 291"/>
                <a:gd name="T86" fmla="*/ 369 w 574"/>
                <a:gd name="T87" fmla="*/ 49 h 291"/>
                <a:gd name="T88" fmla="*/ 428 w 574"/>
                <a:gd name="T89" fmla="*/ 88 h 291"/>
                <a:gd name="T90" fmla="*/ 460 w 574"/>
                <a:gd name="T91" fmla="*/ 131 h 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74"/>
                <a:gd name="T139" fmla="*/ 0 h 291"/>
                <a:gd name="T140" fmla="*/ 574 w 574"/>
                <a:gd name="T141" fmla="*/ 291 h 29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74" h="291">
                  <a:moveTo>
                    <a:pt x="460" y="131"/>
                  </a:moveTo>
                  <a:lnTo>
                    <a:pt x="498" y="159"/>
                  </a:lnTo>
                  <a:lnTo>
                    <a:pt x="511" y="168"/>
                  </a:lnTo>
                  <a:lnTo>
                    <a:pt x="537" y="178"/>
                  </a:lnTo>
                  <a:lnTo>
                    <a:pt x="561" y="187"/>
                  </a:lnTo>
                  <a:lnTo>
                    <a:pt x="573" y="199"/>
                  </a:lnTo>
                  <a:lnTo>
                    <a:pt x="561" y="215"/>
                  </a:lnTo>
                  <a:lnTo>
                    <a:pt x="532" y="243"/>
                  </a:lnTo>
                  <a:lnTo>
                    <a:pt x="486" y="285"/>
                  </a:lnTo>
                  <a:lnTo>
                    <a:pt x="467" y="290"/>
                  </a:lnTo>
                  <a:lnTo>
                    <a:pt x="439" y="286"/>
                  </a:lnTo>
                  <a:lnTo>
                    <a:pt x="388" y="271"/>
                  </a:lnTo>
                  <a:lnTo>
                    <a:pt x="349" y="258"/>
                  </a:lnTo>
                  <a:lnTo>
                    <a:pt x="316" y="236"/>
                  </a:lnTo>
                  <a:lnTo>
                    <a:pt x="298" y="207"/>
                  </a:lnTo>
                  <a:lnTo>
                    <a:pt x="278" y="179"/>
                  </a:lnTo>
                  <a:lnTo>
                    <a:pt x="232" y="132"/>
                  </a:lnTo>
                  <a:lnTo>
                    <a:pt x="210" y="93"/>
                  </a:lnTo>
                  <a:lnTo>
                    <a:pt x="208" y="75"/>
                  </a:lnTo>
                  <a:lnTo>
                    <a:pt x="207" y="65"/>
                  </a:lnTo>
                  <a:lnTo>
                    <a:pt x="204" y="60"/>
                  </a:lnTo>
                  <a:lnTo>
                    <a:pt x="187" y="70"/>
                  </a:lnTo>
                  <a:lnTo>
                    <a:pt x="171" y="82"/>
                  </a:lnTo>
                  <a:lnTo>
                    <a:pt x="163" y="84"/>
                  </a:lnTo>
                  <a:lnTo>
                    <a:pt x="154" y="82"/>
                  </a:lnTo>
                  <a:lnTo>
                    <a:pt x="136" y="78"/>
                  </a:lnTo>
                  <a:lnTo>
                    <a:pt x="78" y="65"/>
                  </a:lnTo>
                  <a:lnTo>
                    <a:pt x="17" y="36"/>
                  </a:lnTo>
                  <a:lnTo>
                    <a:pt x="5" y="22"/>
                  </a:lnTo>
                  <a:lnTo>
                    <a:pt x="0" y="5"/>
                  </a:lnTo>
                  <a:lnTo>
                    <a:pt x="19" y="0"/>
                  </a:lnTo>
                  <a:lnTo>
                    <a:pt x="32" y="2"/>
                  </a:lnTo>
                  <a:lnTo>
                    <a:pt x="49" y="9"/>
                  </a:lnTo>
                  <a:lnTo>
                    <a:pt x="79" y="23"/>
                  </a:lnTo>
                  <a:lnTo>
                    <a:pt x="136" y="33"/>
                  </a:lnTo>
                  <a:lnTo>
                    <a:pt x="150" y="32"/>
                  </a:lnTo>
                  <a:lnTo>
                    <a:pt x="167" y="28"/>
                  </a:lnTo>
                  <a:lnTo>
                    <a:pt x="207" y="14"/>
                  </a:lnTo>
                  <a:lnTo>
                    <a:pt x="245" y="4"/>
                  </a:lnTo>
                  <a:lnTo>
                    <a:pt x="262" y="1"/>
                  </a:lnTo>
                  <a:lnTo>
                    <a:pt x="269" y="1"/>
                  </a:lnTo>
                  <a:lnTo>
                    <a:pt x="277" y="2"/>
                  </a:lnTo>
                  <a:lnTo>
                    <a:pt x="319" y="20"/>
                  </a:lnTo>
                  <a:lnTo>
                    <a:pt x="369" y="49"/>
                  </a:lnTo>
                  <a:lnTo>
                    <a:pt x="428" y="88"/>
                  </a:lnTo>
                  <a:lnTo>
                    <a:pt x="460" y="131"/>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52" name="Freeform 16"/>
            <p:cNvSpPr>
              <a:spLocks/>
            </p:cNvSpPr>
            <p:nvPr/>
          </p:nvSpPr>
          <p:spPr bwMode="auto">
            <a:xfrm>
              <a:off x="2749" y="2010"/>
              <a:ext cx="397" cy="216"/>
            </a:xfrm>
            <a:custGeom>
              <a:avLst/>
              <a:gdLst>
                <a:gd name="T0" fmla="*/ 155 w 397"/>
                <a:gd name="T1" fmla="*/ 1 h 216"/>
                <a:gd name="T2" fmla="*/ 114 w 397"/>
                <a:gd name="T3" fmla="*/ 9 h 216"/>
                <a:gd name="T4" fmla="*/ 98 w 397"/>
                <a:gd name="T5" fmla="*/ 9 h 216"/>
                <a:gd name="T6" fmla="*/ 90 w 397"/>
                <a:gd name="T7" fmla="*/ 9 h 216"/>
                <a:gd name="T8" fmla="*/ 82 w 397"/>
                <a:gd name="T9" fmla="*/ 10 h 216"/>
                <a:gd name="T10" fmla="*/ 66 w 397"/>
                <a:gd name="T11" fmla="*/ 10 h 216"/>
                <a:gd name="T12" fmla="*/ 58 w 397"/>
                <a:gd name="T13" fmla="*/ 10 h 216"/>
                <a:gd name="T14" fmla="*/ 49 w 397"/>
                <a:gd name="T15" fmla="*/ 9 h 216"/>
                <a:gd name="T16" fmla="*/ 28 w 397"/>
                <a:gd name="T17" fmla="*/ 5 h 216"/>
                <a:gd name="T18" fmla="*/ 18 w 397"/>
                <a:gd name="T19" fmla="*/ 4 h 216"/>
                <a:gd name="T20" fmla="*/ 6 w 397"/>
                <a:gd name="T21" fmla="*/ 3 h 216"/>
                <a:gd name="T22" fmla="*/ 0 w 397"/>
                <a:gd name="T23" fmla="*/ 8 h 216"/>
                <a:gd name="T24" fmla="*/ 0 w 397"/>
                <a:gd name="T25" fmla="*/ 20 h 216"/>
                <a:gd name="T26" fmla="*/ 10 w 397"/>
                <a:gd name="T27" fmla="*/ 37 h 216"/>
                <a:gd name="T28" fmla="*/ 31 w 397"/>
                <a:gd name="T29" fmla="*/ 49 h 216"/>
                <a:gd name="T30" fmla="*/ 107 w 397"/>
                <a:gd name="T31" fmla="*/ 58 h 216"/>
                <a:gd name="T32" fmla="*/ 117 w 397"/>
                <a:gd name="T33" fmla="*/ 55 h 216"/>
                <a:gd name="T34" fmla="*/ 132 w 397"/>
                <a:gd name="T35" fmla="*/ 46 h 216"/>
                <a:gd name="T36" fmla="*/ 157 w 397"/>
                <a:gd name="T37" fmla="*/ 34 h 216"/>
                <a:gd name="T38" fmla="*/ 166 w 397"/>
                <a:gd name="T39" fmla="*/ 46 h 216"/>
                <a:gd name="T40" fmla="*/ 170 w 397"/>
                <a:gd name="T41" fmla="*/ 62 h 216"/>
                <a:gd name="T42" fmla="*/ 184 w 397"/>
                <a:gd name="T43" fmla="*/ 92 h 216"/>
                <a:gd name="T44" fmla="*/ 260 w 397"/>
                <a:gd name="T45" fmla="*/ 176 h 216"/>
                <a:gd name="T46" fmla="*/ 296 w 397"/>
                <a:gd name="T47" fmla="*/ 200 h 216"/>
                <a:gd name="T48" fmla="*/ 336 w 397"/>
                <a:gd name="T49" fmla="*/ 215 h 216"/>
                <a:gd name="T50" fmla="*/ 349 w 397"/>
                <a:gd name="T51" fmla="*/ 214 h 216"/>
                <a:gd name="T52" fmla="*/ 366 w 397"/>
                <a:gd name="T53" fmla="*/ 210 h 216"/>
                <a:gd name="T54" fmla="*/ 392 w 397"/>
                <a:gd name="T55" fmla="*/ 196 h 216"/>
                <a:gd name="T56" fmla="*/ 396 w 397"/>
                <a:gd name="T57" fmla="*/ 185 h 216"/>
                <a:gd name="T58" fmla="*/ 396 w 397"/>
                <a:gd name="T59" fmla="*/ 177 h 216"/>
                <a:gd name="T60" fmla="*/ 395 w 397"/>
                <a:gd name="T61" fmla="*/ 169 h 216"/>
                <a:gd name="T62" fmla="*/ 384 w 397"/>
                <a:gd name="T63" fmla="*/ 142 h 216"/>
                <a:gd name="T64" fmla="*/ 372 w 397"/>
                <a:gd name="T65" fmla="*/ 117 h 216"/>
                <a:gd name="T66" fmla="*/ 355 w 397"/>
                <a:gd name="T67" fmla="*/ 93 h 216"/>
                <a:gd name="T68" fmla="*/ 267 w 397"/>
                <a:gd name="T69" fmla="*/ 39 h 216"/>
                <a:gd name="T70" fmla="*/ 219 w 397"/>
                <a:gd name="T71" fmla="*/ 14 h 216"/>
                <a:gd name="T72" fmla="*/ 178 w 397"/>
                <a:gd name="T73" fmla="*/ 0 h 216"/>
                <a:gd name="T74" fmla="*/ 155 w 397"/>
                <a:gd name="T75" fmla="*/ 1 h 2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97"/>
                <a:gd name="T115" fmla="*/ 0 h 216"/>
                <a:gd name="T116" fmla="*/ 397 w 397"/>
                <a:gd name="T117" fmla="*/ 216 h 2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97" h="216">
                  <a:moveTo>
                    <a:pt x="155" y="1"/>
                  </a:moveTo>
                  <a:lnTo>
                    <a:pt x="114" y="9"/>
                  </a:lnTo>
                  <a:lnTo>
                    <a:pt x="98" y="9"/>
                  </a:lnTo>
                  <a:lnTo>
                    <a:pt x="90" y="9"/>
                  </a:lnTo>
                  <a:lnTo>
                    <a:pt x="82" y="10"/>
                  </a:lnTo>
                  <a:lnTo>
                    <a:pt x="66" y="10"/>
                  </a:lnTo>
                  <a:lnTo>
                    <a:pt x="58" y="10"/>
                  </a:lnTo>
                  <a:lnTo>
                    <a:pt x="49" y="9"/>
                  </a:lnTo>
                  <a:lnTo>
                    <a:pt x="28" y="5"/>
                  </a:lnTo>
                  <a:lnTo>
                    <a:pt x="18" y="4"/>
                  </a:lnTo>
                  <a:lnTo>
                    <a:pt x="6" y="3"/>
                  </a:lnTo>
                  <a:lnTo>
                    <a:pt x="0" y="8"/>
                  </a:lnTo>
                  <a:lnTo>
                    <a:pt x="0" y="20"/>
                  </a:lnTo>
                  <a:lnTo>
                    <a:pt x="10" y="37"/>
                  </a:lnTo>
                  <a:lnTo>
                    <a:pt x="31" y="49"/>
                  </a:lnTo>
                  <a:lnTo>
                    <a:pt x="107" y="58"/>
                  </a:lnTo>
                  <a:lnTo>
                    <a:pt x="117" y="55"/>
                  </a:lnTo>
                  <a:lnTo>
                    <a:pt x="132" y="46"/>
                  </a:lnTo>
                  <a:lnTo>
                    <a:pt x="157" y="34"/>
                  </a:lnTo>
                  <a:lnTo>
                    <a:pt x="166" y="46"/>
                  </a:lnTo>
                  <a:lnTo>
                    <a:pt x="170" y="62"/>
                  </a:lnTo>
                  <a:lnTo>
                    <a:pt x="184" y="92"/>
                  </a:lnTo>
                  <a:lnTo>
                    <a:pt x="260" y="176"/>
                  </a:lnTo>
                  <a:lnTo>
                    <a:pt x="296" y="200"/>
                  </a:lnTo>
                  <a:lnTo>
                    <a:pt x="336" y="215"/>
                  </a:lnTo>
                  <a:lnTo>
                    <a:pt x="349" y="214"/>
                  </a:lnTo>
                  <a:lnTo>
                    <a:pt x="366" y="210"/>
                  </a:lnTo>
                  <a:lnTo>
                    <a:pt x="392" y="196"/>
                  </a:lnTo>
                  <a:lnTo>
                    <a:pt x="396" y="185"/>
                  </a:lnTo>
                  <a:lnTo>
                    <a:pt x="396" y="177"/>
                  </a:lnTo>
                  <a:lnTo>
                    <a:pt x="395" y="169"/>
                  </a:lnTo>
                  <a:lnTo>
                    <a:pt x="384" y="142"/>
                  </a:lnTo>
                  <a:lnTo>
                    <a:pt x="372" y="117"/>
                  </a:lnTo>
                  <a:lnTo>
                    <a:pt x="355" y="93"/>
                  </a:lnTo>
                  <a:lnTo>
                    <a:pt x="267" y="39"/>
                  </a:lnTo>
                  <a:lnTo>
                    <a:pt x="219" y="14"/>
                  </a:lnTo>
                  <a:lnTo>
                    <a:pt x="178" y="0"/>
                  </a:lnTo>
                  <a:lnTo>
                    <a:pt x="155" y="1"/>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53" name="Freeform 17"/>
            <p:cNvSpPr>
              <a:spLocks/>
            </p:cNvSpPr>
            <p:nvPr/>
          </p:nvSpPr>
          <p:spPr bwMode="auto">
            <a:xfrm>
              <a:off x="2678" y="1981"/>
              <a:ext cx="80" cy="44"/>
            </a:xfrm>
            <a:custGeom>
              <a:avLst/>
              <a:gdLst>
                <a:gd name="T0" fmla="*/ 61 w 80"/>
                <a:gd name="T1" fmla="*/ 16 h 44"/>
                <a:gd name="T2" fmla="*/ 43 w 80"/>
                <a:gd name="T3" fmla="*/ 8 h 44"/>
                <a:gd name="T4" fmla="*/ 30 w 80"/>
                <a:gd name="T5" fmla="*/ 3 h 44"/>
                <a:gd name="T6" fmla="*/ 16 w 80"/>
                <a:gd name="T7" fmla="*/ 0 h 44"/>
                <a:gd name="T8" fmla="*/ 0 w 80"/>
                <a:gd name="T9" fmla="*/ 6 h 44"/>
                <a:gd name="T10" fmla="*/ 11 w 80"/>
                <a:gd name="T11" fmla="*/ 27 h 44"/>
                <a:gd name="T12" fmla="*/ 40 w 80"/>
                <a:gd name="T13" fmla="*/ 43 h 44"/>
                <a:gd name="T14" fmla="*/ 46 w 80"/>
                <a:gd name="T15" fmla="*/ 43 h 44"/>
                <a:gd name="T16" fmla="*/ 57 w 80"/>
                <a:gd name="T17" fmla="*/ 43 h 44"/>
                <a:gd name="T18" fmla="*/ 73 w 80"/>
                <a:gd name="T19" fmla="*/ 38 h 44"/>
                <a:gd name="T20" fmla="*/ 79 w 80"/>
                <a:gd name="T21" fmla="*/ 25 h 44"/>
                <a:gd name="T22" fmla="*/ 60 w 80"/>
                <a:gd name="T23" fmla="*/ 18 h 44"/>
                <a:gd name="T24" fmla="*/ 61 w 80"/>
                <a:gd name="T25" fmla="*/ 16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44"/>
                <a:gd name="T41" fmla="*/ 80 w 80"/>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44">
                  <a:moveTo>
                    <a:pt x="61" y="16"/>
                  </a:moveTo>
                  <a:lnTo>
                    <a:pt x="43" y="8"/>
                  </a:lnTo>
                  <a:lnTo>
                    <a:pt x="30" y="3"/>
                  </a:lnTo>
                  <a:lnTo>
                    <a:pt x="16" y="0"/>
                  </a:lnTo>
                  <a:lnTo>
                    <a:pt x="0" y="6"/>
                  </a:lnTo>
                  <a:lnTo>
                    <a:pt x="11" y="27"/>
                  </a:lnTo>
                  <a:lnTo>
                    <a:pt x="40" y="43"/>
                  </a:lnTo>
                  <a:lnTo>
                    <a:pt x="46" y="43"/>
                  </a:lnTo>
                  <a:lnTo>
                    <a:pt x="57" y="43"/>
                  </a:lnTo>
                  <a:lnTo>
                    <a:pt x="73" y="38"/>
                  </a:lnTo>
                  <a:lnTo>
                    <a:pt x="79" y="25"/>
                  </a:lnTo>
                  <a:lnTo>
                    <a:pt x="60" y="18"/>
                  </a:lnTo>
                  <a:lnTo>
                    <a:pt x="61" y="16"/>
                  </a:lnTo>
                </a:path>
              </a:pathLst>
            </a:custGeom>
            <a:solidFill>
              <a:srgbClr val="FFE1DC"/>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54" name="Freeform 18"/>
            <p:cNvSpPr>
              <a:spLocks/>
            </p:cNvSpPr>
            <p:nvPr/>
          </p:nvSpPr>
          <p:spPr bwMode="auto">
            <a:xfrm>
              <a:off x="3196" y="2199"/>
              <a:ext cx="249" cy="105"/>
            </a:xfrm>
            <a:custGeom>
              <a:avLst/>
              <a:gdLst>
                <a:gd name="T0" fmla="*/ 204 w 249"/>
                <a:gd name="T1" fmla="*/ 2 h 105"/>
                <a:gd name="T2" fmla="*/ 97 w 249"/>
                <a:gd name="T3" fmla="*/ 8 h 105"/>
                <a:gd name="T4" fmla="*/ 78 w 249"/>
                <a:gd name="T5" fmla="*/ 8 h 105"/>
                <a:gd name="T6" fmla="*/ 50 w 249"/>
                <a:gd name="T7" fmla="*/ 5 h 105"/>
                <a:gd name="T8" fmla="*/ 24 w 249"/>
                <a:gd name="T9" fmla="*/ 2 h 105"/>
                <a:gd name="T10" fmla="*/ 14 w 249"/>
                <a:gd name="T11" fmla="*/ 2 h 105"/>
                <a:gd name="T12" fmla="*/ 8 w 249"/>
                <a:gd name="T13" fmla="*/ 5 h 105"/>
                <a:gd name="T14" fmla="*/ 0 w 249"/>
                <a:gd name="T15" fmla="*/ 50 h 105"/>
                <a:gd name="T16" fmla="*/ 0 w 249"/>
                <a:gd name="T17" fmla="*/ 79 h 105"/>
                <a:gd name="T18" fmla="*/ 8 w 249"/>
                <a:gd name="T19" fmla="*/ 95 h 105"/>
                <a:gd name="T20" fmla="*/ 40 w 249"/>
                <a:gd name="T21" fmla="*/ 104 h 105"/>
                <a:gd name="T22" fmla="*/ 64 w 249"/>
                <a:gd name="T23" fmla="*/ 103 h 105"/>
                <a:gd name="T24" fmla="*/ 90 w 249"/>
                <a:gd name="T25" fmla="*/ 100 h 105"/>
                <a:gd name="T26" fmla="*/ 141 w 249"/>
                <a:gd name="T27" fmla="*/ 92 h 105"/>
                <a:gd name="T28" fmla="*/ 164 w 249"/>
                <a:gd name="T29" fmla="*/ 89 h 105"/>
                <a:gd name="T30" fmla="*/ 173 w 249"/>
                <a:gd name="T31" fmla="*/ 89 h 105"/>
                <a:gd name="T32" fmla="*/ 182 w 249"/>
                <a:gd name="T33" fmla="*/ 88 h 105"/>
                <a:gd name="T34" fmla="*/ 246 w 249"/>
                <a:gd name="T35" fmla="*/ 92 h 105"/>
                <a:gd name="T36" fmla="*/ 248 w 249"/>
                <a:gd name="T37" fmla="*/ 0 h 105"/>
                <a:gd name="T38" fmla="*/ 236 w 249"/>
                <a:gd name="T39" fmla="*/ 0 h 105"/>
                <a:gd name="T40" fmla="*/ 229 w 249"/>
                <a:gd name="T41" fmla="*/ 0 h 105"/>
                <a:gd name="T42" fmla="*/ 221 w 249"/>
                <a:gd name="T43" fmla="*/ 0 h 105"/>
                <a:gd name="T44" fmla="*/ 204 w 249"/>
                <a:gd name="T45" fmla="*/ 2 h 1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9"/>
                <a:gd name="T70" fmla="*/ 0 h 105"/>
                <a:gd name="T71" fmla="*/ 249 w 249"/>
                <a:gd name="T72" fmla="*/ 105 h 10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9" h="105">
                  <a:moveTo>
                    <a:pt x="204" y="2"/>
                  </a:moveTo>
                  <a:lnTo>
                    <a:pt x="97" y="8"/>
                  </a:lnTo>
                  <a:lnTo>
                    <a:pt x="78" y="8"/>
                  </a:lnTo>
                  <a:lnTo>
                    <a:pt x="50" y="5"/>
                  </a:lnTo>
                  <a:lnTo>
                    <a:pt x="24" y="2"/>
                  </a:lnTo>
                  <a:lnTo>
                    <a:pt x="14" y="2"/>
                  </a:lnTo>
                  <a:lnTo>
                    <a:pt x="8" y="5"/>
                  </a:lnTo>
                  <a:lnTo>
                    <a:pt x="0" y="50"/>
                  </a:lnTo>
                  <a:lnTo>
                    <a:pt x="0" y="79"/>
                  </a:lnTo>
                  <a:lnTo>
                    <a:pt x="8" y="95"/>
                  </a:lnTo>
                  <a:lnTo>
                    <a:pt x="40" y="104"/>
                  </a:lnTo>
                  <a:lnTo>
                    <a:pt x="64" y="103"/>
                  </a:lnTo>
                  <a:lnTo>
                    <a:pt x="90" y="100"/>
                  </a:lnTo>
                  <a:lnTo>
                    <a:pt x="141" y="92"/>
                  </a:lnTo>
                  <a:lnTo>
                    <a:pt x="164" y="89"/>
                  </a:lnTo>
                  <a:lnTo>
                    <a:pt x="173" y="89"/>
                  </a:lnTo>
                  <a:lnTo>
                    <a:pt x="182" y="88"/>
                  </a:lnTo>
                  <a:lnTo>
                    <a:pt x="246" y="92"/>
                  </a:lnTo>
                  <a:lnTo>
                    <a:pt x="248" y="0"/>
                  </a:lnTo>
                  <a:lnTo>
                    <a:pt x="236" y="0"/>
                  </a:lnTo>
                  <a:lnTo>
                    <a:pt x="229" y="0"/>
                  </a:lnTo>
                  <a:lnTo>
                    <a:pt x="221" y="0"/>
                  </a:lnTo>
                  <a:lnTo>
                    <a:pt x="204" y="2"/>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55" name="Freeform 19"/>
            <p:cNvSpPr>
              <a:spLocks/>
            </p:cNvSpPr>
            <p:nvPr/>
          </p:nvSpPr>
          <p:spPr bwMode="auto">
            <a:xfrm>
              <a:off x="2646" y="2036"/>
              <a:ext cx="123" cy="110"/>
            </a:xfrm>
            <a:custGeom>
              <a:avLst/>
              <a:gdLst>
                <a:gd name="T0" fmla="*/ 109 w 123"/>
                <a:gd name="T1" fmla="*/ 65 h 110"/>
                <a:gd name="T2" fmla="*/ 122 w 123"/>
                <a:gd name="T3" fmla="*/ 90 h 110"/>
                <a:gd name="T4" fmla="*/ 112 w 123"/>
                <a:gd name="T5" fmla="*/ 109 h 110"/>
                <a:gd name="T6" fmla="*/ 101 w 123"/>
                <a:gd name="T7" fmla="*/ 106 h 110"/>
                <a:gd name="T8" fmla="*/ 86 w 123"/>
                <a:gd name="T9" fmla="*/ 96 h 110"/>
                <a:gd name="T10" fmla="*/ 60 w 123"/>
                <a:gd name="T11" fmla="*/ 76 h 110"/>
                <a:gd name="T12" fmla="*/ 5 w 123"/>
                <a:gd name="T13" fmla="*/ 33 h 110"/>
                <a:gd name="T14" fmla="*/ 0 w 123"/>
                <a:gd name="T15" fmla="*/ 17 h 110"/>
                <a:gd name="T16" fmla="*/ 0 w 123"/>
                <a:gd name="T17" fmla="*/ 8 h 110"/>
                <a:gd name="T18" fmla="*/ 0 w 123"/>
                <a:gd name="T19" fmla="*/ 0 h 110"/>
                <a:gd name="T20" fmla="*/ 9 w 123"/>
                <a:gd name="T21" fmla="*/ 0 h 110"/>
                <a:gd name="T22" fmla="*/ 24 w 123"/>
                <a:gd name="T23" fmla="*/ 6 h 110"/>
                <a:gd name="T24" fmla="*/ 36 w 123"/>
                <a:gd name="T25" fmla="*/ 17 h 110"/>
                <a:gd name="T26" fmla="*/ 48 w 123"/>
                <a:gd name="T27" fmla="*/ 32 h 110"/>
                <a:gd name="T28" fmla="*/ 90 w 123"/>
                <a:gd name="T29" fmla="*/ 58 h 110"/>
                <a:gd name="T30" fmla="*/ 107 w 123"/>
                <a:gd name="T31" fmla="*/ 65 h 110"/>
                <a:gd name="T32" fmla="*/ 109 w 123"/>
                <a:gd name="T33" fmla="*/ 65 h 1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3"/>
                <a:gd name="T52" fmla="*/ 0 h 110"/>
                <a:gd name="T53" fmla="*/ 123 w 123"/>
                <a:gd name="T54" fmla="*/ 110 h 1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3" h="110">
                  <a:moveTo>
                    <a:pt x="109" y="65"/>
                  </a:moveTo>
                  <a:lnTo>
                    <a:pt x="122" y="90"/>
                  </a:lnTo>
                  <a:lnTo>
                    <a:pt x="112" y="109"/>
                  </a:lnTo>
                  <a:lnTo>
                    <a:pt x="101" y="106"/>
                  </a:lnTo>
                  <a:lnTo>
                    <a:pt x="86" y="96"/>
                  </a:lnTo>
                  <a:lnTo>
                    <a:pt x="60" y="76"/>
                  </a:lnTo>
                  <a:lnTo>
                    <a:pt x="5" y="33"/>
                  </a:lnTo>
                  <a:lnTo>
                    <a:pt x="0" y="17"/>
                  </a:lnTo>
                  <a:lnTo>
                    <a:pt x="0" y="8"/>
                  </a:lnTo>
                  <a:lnTo>
                    <a:pt x="0" y="0"/>
                  </a:lnTo>
                  <a:lnTo>
                    <a:pt x="9" y="0"/>
                  </a:lnTo>
                  <a:lnTo>
                    <a:pt x="24" y="6"/>
                  </a:lnTo>
                  <a:lnTo>
                    <a:pt x="36" y="17"/>
                  </a:lnTo>
                  <a:lnTo>
                    <a:pt x="48" y="32"/>
                  </a:lnTo>
                  <a:lnTo>
                    <a:pt x="90" y="58"/>
                  </a:lnTo>
                  <a:lnTo>
                    <a:pt x="107" y="65"/>
                  </a:lnTo>
                  <a:lnTo>
                    <a:pt x="109" y="65"/>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56" name="Freeform 20"/>
            <p:cNvSpPr>
              <a:spLocks/>
            </p:cNvSpPr>
            <p:nvPr/>
          </p:nvSpPr>
          <p:spPr bwMode="auto">
            <a:xfrm>
              <a:off x="2723" y="2127"/>
              <a:ext cx="50" cy="39"/>
            </a:xfrm>
            <a:custGeom>
              <a:avLst/>
              <a:gdLst>
                <a:gd name="T0" fmla="*/ 45 w 50"/>
                <a:gd name="T1" fmla="*/ 38 h 39"/>
                <a:gd name="T2" fmla="*/ 49 w 50"/>
                <a:gd name="T3" fmla="*/ 14 h 39"/>
                <a:gd name="T4" fmla="*/ 26 w 50"/>
                <a:gd name="T5" fmla="*/ 0 h 39"/>
                <a:gd name="T6" fmla="*/ 4 w 50"/>
                <a:gd name="T7" fmla="*/ 8 h 39"/>
                <a:gd name="T8" fmla="*/ 0 w 50"/>
                <a:gd name="T9" fmla="*/ 22 h 39"/>
                <a:gd name="T10" fmla="*/ 27 w 50"/>
                <a:gd name="T11" fmla="*/ 32 h 39"/>
                <a:gd name="T12" fmla="*/ 45 w 50"/>
                <a:gd name="T13" fmla="*/ 38 h 39"/>
                <a:gd name="T14" fmla="*/ 0 60000 65536"/>
                <a:gd name="T15" fmla="*/ 0 60000 65536"/>
                <a:gd name="T16" fmla="*/ 0 60000 65536"/>
                <a:gd name="T17" fmla="*/ 0 60000 65536"/>
                <a:gd name="T18" fmla="*/ 0 60000 65536"/>
                <a:gd name="T19" fmla="*/ 0 60000 65536"/>
                <a:gd name="T20" fmla="*/ 0 60000 65536"/>
                <a:gd name="T21" fmla="*/ 0 w 50"/>
                <a:gd name="T22" fmla="*/ 0 h 39"/>
                <a:gd name="T23" fmla="*/ 50 w 5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9">
                  <a:moveTo>
                    <a:pt x="45" y="38"/>
                  </a:moveTo>
                  <a:lnTo>
                    <a:pt x="49" y="14"/>
                  </a:lnTo>
                  <a:lnTo>
                    <a:pt x="26" y="0"/>
                  </a:lnTo>
                  <a:lnTo>
                    <a:pt x="4" y="8"/>
                  </a:lnTo>
                  <a:lnTo>
                    <a:pt x="0" y="22"/>
                  </a:lnTo>
                  <a:lnTo>
                    <a:pt x="27" y="32"/>
                  </a:lnTo>
                  <a:lnTo>
                    <a:pt x="45" y="38"/>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57" name="Freeform 21"/>
            <p:cNvSpPr>
              <a:spLocks/>
            </p:cNvSpPr>
            <p:nvPr/>
          </p:nvSpPr>
          <p:spPr bwMode="auto">
            <a:xfrm>
              <a:off x="2662" y="2144"/>
              <a:ext cx="232" cy="91"/>
            </a:xfrm>
            <a:custGeom>
              <a:avLst/>
              <a:gdLst>
                <a:gd name="T0" fmla="*/ 227 w 232"/>
                <a:gd name="T1" fmla="*/ 41 h 91"/>
                <a:gd name="T2" fmla="*/ 221 w 232"/>
                <a:gd name="T3" fmla="*/ 22 h 91"/>
                <a:gd name="T4" fmla="*/ 195 w 232"/>
                <a:gd name="T5" fmla="*/ 18 h 91"/>
                <a:gd name="T6" fmla="*/ 181 w 232"/>
                <a:gd name="T7" fmla="*/ 18 h 91"/>
                <a:gd name="T8" fmla="*/ 169 w 232"/>
                <a:gd name="T9" fmla="*/ 18 h 91"/>
                <a:gd name="T10" fmla="*/ 115 w 232"/>
                <a:gd name="T11" fmla="*/ 38 h 91"/>
                <a:gd name="T12" fmla="*/ 94 w 232"/>
                <a:gd name="T13" fmla="*/ 39 h 91"/>
                <a:gd name="T14" fmla="*/ 73 w 232"/>
                <a:gd name="T15" fmla="*/ 35 h 91"/>
                <a:gd name="T16" fmla="*/ 40 w 232"/>
                <a:gd name="T17" fmla="*/ 14 h 91"/>
                <a:gd name="T18" fmla="*/ 20 w 232"/>
                <a:gd name="T19" fmla="*/ 3 h 91"/>
                <a:gd name="T20" fmla="*/ 5 w 232"/>
                <a:gd name="T21" fmla="*/ 0 h 91"/>
                <a:gd name="T22" fmla="*/ 0 w 232"/>
                <a:gd name="T23" fmla="*/ 8 h 91"/>
                <a:gd name="T24" fmla="*/ 0 w 232"/>
                <a:gd name="T25" fmla="*/ 15 h 91"/>
                <a:gd name="T26" fmla="*/ 1 w 232"/>
                <a:gd name="T27" fmla="*/ 22 h 91"/>
                <a:gd name="T28" fmla="*/ 18 w 232"/>
                <a:gd name="T29" fmla="*/ 40 h 91"/>
                <a:gd name="T30" fmla="*/ 41 w 232"/>
                <a:gd name="T31" fmla="*/ 55 h 91"/>
                <a:gd name="T32" fmla="*/ 70 w 232"/>
                <a:gd name="T33" fmla="*/ 76 h 91"/>
                <a:gd name="T34" fmla="*/ 88 w 232"/>
                <a:gd name="T35" fmla="*/ 87 h 91"/>
                <a:gd name="T36" fmla="*/ 102 w 232"/>
                <a:gd name="T37" fmla="*/ 90 h 91"/>
                <a:gd name="T38" fmla="*/ 106 w 232"/>
                <a:gd name="T39" fmla="*/ 85 h 91"/>
                <a:gd name="T40" fmla="*/ 108 w 232"/>
                <a:gd name="T41" fmla="*/ 77 h 91"/>
                <a:gd name="T42" fmla="*/ 114 w 232"/>
                <a:gd name="T43" fmla="*/ 62 h 91"/>
                <a:gd name="T44" fmla="*/ 168 w 232"/>
                <a:gd name="T45" fmla="*/ 49 h 91"/>
                <a:gd name="T46" fmla="*/ 231 w 232"/>
                <a:gd name="T47" fmla="*/ 43 h 91"/>
                <a:gd name="T48" fmla="*/ 227 w 232"/>
                <a:gd name="T49" fmla="*/ 41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32"/>
                <a:gd name="T76" fmla="*/ 0 h 91"/>
                <a:gd name="T77" fmla="*/ 232 w 232"/>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32" h="91">
                  <a:moveTo>
                    <a:pt x="227" y="41"/>
                  </a:moveTo>
                  <a:lnTo>
                    <a:pt x="221" y="22"/>
                  </a:lnTo>
                  <a:lnTo>
                    <a:pt x="195" y="18"/>
                  </a:lnTo>
                  <a:lnTo>
                    <a:pt x="181" y="18"/>
                  </a:lnTo>
                  <a:lnTo>
                    <a:pt x="169" y="18"/>
                  </a:lnTo>
                  <a:lnTo>
                    <a:pt x="115" y="38"/>
                  </a:lnTo>
                  <a:lnTo>
                    <a:pt x="94" y="39"/>
                  </a:lnTo>
                  <a:lnTo>
                    <a:pt x="73" y="35"/>
                  </a:lnTo>
                  <a:lnTo>
                    <a:pt x="40" y="14"/>
                  </a:lnTo>
                  <a:lnTo>
                    <a:pt x="20" y="3"/>
                  </a:lnTo>
                  <a:lnTo>
                    <a:pt x="5" y="0"/>
                  </a:lnTo>
                  <a:lnTo>
                    <a:pt x="0" y="8"/>
                  </a:lnTo>
                  <a:lnTo>
                    <a:pt x="0" y="15"/>
                  </a:lnTo>
                  <a:lnTo>
                    <a:pt x="1" y="22"/>
                  </a:lnTo>
                  <a:lnTo>
                    <a:pt x="18" y="40"/>
                  </a:lnTo>
                  <a:lnTo>
                    <a:pt x="41" y="55"/>
                  </a:lnTo>
                  <a:lnTo>
                    <a:pt x="70" y="76"/>
                  </a:lnTo>
                  <a:lnTo>
                    <a:pt x="88" y="87"/>
                  </a:lnTo>
                  <a:lnTo>
                    <a:pt x="102" y="90"/>
                  </a:lnTo>
                  <a:lnTo>
                    <a:pt x="106" y="85"/>
                  </a:lnTo>
                  <a:lnTo>
                    <a:pt x="108" y="77"/>
                  </a:lnTo>
                  <a:lnTo>
                    <a:pt x="114" y="62"/>
                  </a:lnTo>
                  <a:lnTo>
                    <a:pt x="168" y="49"/>
                  </a:lnTo>
                  <a:lnTo>
                    <a:pt x="231" y="43"/>
                  </a:lnTo>
                  <a:lnTo>
                    <a:pt x="227" y="41"/>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58" name="Freeform 22"/>
            <p:cNvSpPr>
              <a:spLocks/>
            </p:cNvSpPr>
            <p:nvPr/>
          </p:nvSpPr>
          <p:spPr bwMode="auto">
            <a:xfrm>
              <a:off x="2707" y="2231"/>
              <a:ext cx="227" cy="74"/>
            </a:xfrm>
            <a:custGeom>
              <a:avLst/>
              <a:gdLst>
                <a:gd name="T0" fmla="*/ 226 w 227"/>
                <a:gd name="T1" fmla="*/ 10 h 74"/>
                <a:gd name="T2" fmla="*/ 211 w 227"/>
                <a:gd name="T3" fmla="*/ 1 h 74"/>
                <a:gd name="T4" fmla="*/ 206 w 227"/>
                <a:gd name="T5" fmla="*/ 0 h 74"/>
                <a:gd name="T6" fmla="*/ 199 w 227"/>
                <a:gd name="T7" fmla="*/ 0 h 74"/>
                <a:gd name="T8" fmla="*/ 182 w 227"/>
                <a:gd name="T9" fmla="*/ 4 h 74"/>
                <a:gd name="T10" fmla="*/ 152 w 227"/>
                <a:gd name="T11" fmla="*/ 14 h 74"/>
                <a:gd name="T12" fmla="*/ 140 w 227"/>
                <a:gd name="T13" fmla="*/ 15 h 74"/>
                <a:gd name="T14" fmla="*/ 124 w 227"/>
                <a:gd name="T15" fmla="*/ 20 h 74"/>
                <a:gd name="T16" fmla="*/ 96 w 227"/>
                <a:gd name="T17" fmla="*/ 29 h 74"/>
                <a:gd name="T18" fmla="*/ 78 w 227"/>
                <a:gd name="T19" fmla="*/ 36 h 74"/>
                <a:gd name="T20" fmla="*/ 69 w 227"/>
                <a:gd name="T21" fmla="*/ 39 h 74"/>
                <a:gd name="T22" fmla="*/ 60 w 227"/>
                <a:gd name="T23" fmla="*/ 39 h 74"/>
                <a:gd name="T24" fmla="*/ 32 w 227"/>
                <a:gd name="T25" fmla="*/ 21 h 74"/>
                <a:gd name="T26" fmla="*/ 18 w 227"/>
                <a:gd name="T27" fmla="*/ 11 h 74"/>
                <a:gd name="T28" fmla="*/ 4 w 227"/>
                <a:gd name="T29" fmla="*/ 8 h 74"/>
                <a:gd name="T30" fmla="*/ 0 w 227"/>
                <a:gd name="T31" fmla="*/ 17 h 74"/>
                <a:gd name="T32" fmla="*/ 1 w 227"/>
                <a:gd name="T33" fmla="*/ 31 h 74"/>
                <a:gd name="T34" fmla="*/ 5 w 227"/>
                <a:gd name="T35" fmla="*/ 37 h 74"/>
                <a:gd name="T36" fmla="*/ 14 w 227"/>
                <a:gd name="T37" fmla="*/ 43 h 74"/>
                <a:gd name="T38" fmla="*/ 35 w 227"/>
                <a:gd name="T39" fmla="*/ 52 h 74"/>
                <a:gd name="T40" fmla="*/ 65 w 227"/>
                <a:gd name="T41" fmla="*/ 67 h 74"/>
                <a:gd name="T42" fmla="*/ 82 w 227"/>
                <a:gd name="T43" fmla="*/ 72 h 74"/>
                <a:gd name="T44" fmla="*/ 90 w 227"/>
                <a:gd name="T45" fmla="*/ 73 h 74"/>
                <a:gd name="T46" fmla="*/ 98 w 227"/>
                <a:gd name="T47" fmla="*/ 73 h 74"/>
                <a:gd name="T48" fmla="*/ 101 w 227"/>
                <a:gd name="T49" fmla="*/ 69 h 74"/>
                <a:gd name="T50" fmla="*/ 101 w 227"/>
                <a:gd name="T51" fmla="*/ 60 h 74"/>
                <a:gd name="T52" fmla="*/ 100 w 227"/>
                <a:gd name="T53" fmla="*/ 52 h 74"/>
                <a:gd name="T54" fmla="*/ 104 w 227"/>
                <a:gd name="T55" fmla="*/ 46 h 74"/>
                <a:gd name="T56" fmla="*/ 149 w 227"/>
                <a:gd name="T57" fmla="*/ 40 h 74"/>
                <a:gd name="T58" fmla="*/ 193 w 227"/>
                <a:gd name="T59" fmla="*/ 25 h 74"/>
                <a:gd name="T60" fmla="*/ 226 w 227"/>
                <a:gd name="T61" fmla="*/ 10 h 7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7"/>
                <a:gd name="T94" fmla="*/ 0 h 74"/>
                <a:gd name="T95" fmla="*/ 227 w 227"/>
                <a:gd name="T96" fmla="*/ 74 h 7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7" h="74">
                  <a:moveTo>
                    <a:pt x="226" y="10"/>
                  </a:moveTo>
                  <a:lnTo>
                    <a:pt x="211" y="1"/>
                  </a:lnTo>
                  <a:lnTo>
                    <a:pt x="206" y="0"/>
                  </a:lnTo>
                  <a:lnTo>
                    <a:pt x="199" y="0"/>
                  </a:lnTo>
                  <a:lnTo>
                    <a:pt x="182" y="4"/>
                  </a:lnTo>
                  <a:lnTo>
                    <a:pt x="152" y="14"/>
                  </a:lnTo>
                  <a:lnTo>
                    <a:pt x="140" y="15"/>
                  </a:lnTo>
                  <a:lnTo>
                    <a:pt x="124" y="20"/>
                  </a:lnTo>
                  <a:lnTo>
                    <a:pt x="96" y="29"/>
                  </a:lnTo>
                  <a:lnTo>
                    <a:pt x="78" y="36"/>
                  </a:lnTo>
                  <a:lnTo>
                    <a:pt x="69" y="39"/>
                  </a:lnTo>
                  <a:lnTo>
                    <a:pt x="60" y="39"/>
                  </a:lnTo>
                  <a:lnTo>
                    <a:pt x="32" y="21"/>
                  </a:lnTo>
                  <a:lnTo>
                    <a:pt x="18" y="11"/>
                  </a:lnTo>
                  <a:lnTo>
                    <a:pt x="4" y="8"/>
                  </a:lnTo>
                  <a:lnTo>
                    <a:pt x="0" y="17"/>
                  </a:lnTo>
                  <a:lnTo>
                    <a:pt x="1" y="31"/>
                  </a:lnTo>
                  <a:lnTo>
                    <a:pt x="5" y="37"/>
                  </a:lnTo>
                  <a:lnTo>
                    <a:pt x="14" y="43"/>
                  </a:lnTo>
                  <a:lnTo>
                    <a:pt x="35" y="52"/>
                  </a:lnTo>
                  <a:lnTo>
                    <a:pt x="65" y="67"/>
                  </a:lnTo>
                  <a:lnTo>
                    <a:pt x="82" y="72"/>
                  </a:lnTo>
                  <a:lnTo>
                    <a:pt x="90" y="73"/>
                  </a:lnTo>
                  <a:lnTo>
                    <a:pt x="98" y="73"/>
                  </a:lnTo>
                  <a:lnTo>
                    <a:pt x="101" y="69"/>
                  </a:lnTo>
                  <a:lnTo>
                    <a:pt x="101" y="60"/>
                  </a:lnTo>
                  <a:lnTo>
                    <a:pt x="100" y="52"/>
                  </a:lnTo>
                  <a:lnTo>
                    <a:pt x="104" y="46"/>
                  </a:lnTo>
                  <a:lnTo>
                    <a:pt x="149" y="40"/>
                  </a:lnTo>
                  <a:lnTo>
                    <a:pt x="193" y="25"/>
                  </a:lnTo>
                  <a:lnTo>
                    <a:pt x="226" y="10"/>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59" name="Freeform 23"/>
            <p:cNvSpPr>
              <a:spLocks/>
            </p:cNvSpPr>
            <p:nvPr/>
          </p:nvSpPr>
          <p:spPr bwMode="auto">
            <a:xfrm>
              <a:off x="2778" y="2294"/>
              <a:ext cx="193" cy="78"/>
            </a:xfrm>
            <a:custGeom>
              <a:avLst/>
              <a:gdLst>
                <a:gd name="T0" fmla="*/ 192 w 193"/>
                <a:gd name="T1" fmla="*/ 9 h 78"/>
                <a:gd name="T2" fmla="*/ 167 w 193"/>
                <a:gd name="T3" fmla="*/ 1 h 78"/>
                <a:gd name="T4" fmla="*/ 160 w 193"/>
                <a:gd name="T5" fmla="*/ 0 h 78"/>
                <a:gd name="T6" fmla="*/ 149 w 193"/>
                <a:gd name="T7" fmla="*/ 1 h 78"/>
                <a:gd name="T8" fmla="*/ 131 w 193"/>
                <a:gd name="T9" fmla="*/ 9 h 78"/>
                <a:gd name="T10" fmla="*/ 80 w 193"/>
                <a:gd name="T11" fmla="*/ 29 h 78"/>
                <a:gd name="T12" fmla="*/ 68 w 193"/>
                <a:gd name="T13" fmla="*/ 38 h 78"/>
                <a:gd name="T14" fmla="*/ 64 w 193"/>
                <a:gd name="T15" fmla="*/ 42 h 78"/>
                <a:gd name="T16" fmla="*/ 57 w 193"/>
                <a:gd name="T17" fmla="*/ 43 h 78"/>
                <a:gd name="T18" fmla="*/ 30 w 193"/>
                <a:gd name="T19" fmla="*/ 34 h 78"/>
                <a:gd name="T20" fmla="*/ 17 w 193"/>
                <a:gd name="T21" fmla="*/ 31 h 78"/>
                <a:gd name="T22" fmla="*/ 10 w 193"/>
                <a:gd name="T23" fmla="*/ 30 h 78"/>
                <a:gd name="T24" fmla="*/ 2 w 193"/>
                <a:gd name="T25" fmla="*/ 30 h 78"/>
                <a:gd name="T26" fmla="*/ 0 w 193"/>
                <a:gd name="T27" fmla="*/ 36 h 78"/>
                <a:gd name="T28" fmla="*/ 2 w 193"/>
                <a:gd name="T29" fmla="*/ 48 h 78"/>
                <a:gd name="T30" fmla="*/ 12 w 193"/>
                <a:gd name="T31" fmla="*/ 59 h 78"/>
                <a:gd name="T32" fmla="*/ 29 w 193"/>
                <a:gd name="T33" fmla="*/ 67 h 78"/>
                <a:gd name="T34" fmla="*/ 46 w 193"/>
                <a:gd name="T35" fmla="*/ 76 h 78"/>
                <a:gd name="T36" fmla="*/ 55 w 193"/>
                <a:gd name="T37" fmla="*/ 77 h 78"/>
                <a:gd name="T38" fmla="*/ 66 w 193"/>
                <a:gd name="T39" fmla="*/ 75 h 78"/>
                <a:gd name="T40" fmla="*/ 71 w 193"/>
                <a:gd name="T41" fmla="*/ 72 h 78"/>
                <a:gd name="T42" fmla="*/ 71 w 193"/>
                <a:gd name="T43" fmla="*/ 67 h 78"/>
                <a:gd name="T44" fmla="*/ 71 w 193"/>
                <a:gd name="T45" fmla="*/ 62 h 78"/>
                <a:gd name="T46" fmla="*/ 75 w 193"/>
                <a:gd name="T47" fmla="*/ 56 h 78"/>
                <a:gd name="T48" fmla="*/ 136 w 193"/>
                <a:gd name="T49" fmla="*/ 33 h 78"/>
                <a:gd name="T50" fmla="*/ 170 w 193"/>
                <a:gd name="T51" fmla="*/ 22 h 78"/>
                <a:gd name="T52" fmla="*/ 192 w 193"/>
                <a:gd name="T53" fmla="*/ 9 h 7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3"/>
                <a:gd name="T82" fmla="*/ 0 h 78"/>
                <a:gd name="T83" fmla="*/ 193 w 193"/>
                <a:gd name="T84" fmla="*/ 78 h 7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3" h="78">
                  <a:moveTo>
                    <a:pt x="192" y="9"/>
                  </a:moveTo>
                  <a:lnTo>
                    <a:pt x="167" y="1"/>
                  </a:lnTo>
                  <a:lnTo>
                    <a:pt x="160" y="0"/>
                  </a:lnTo>
                  <a:lnTo>
                    <a:pt x="149" y="1"/>
                  </a:lnTo>
                  <a:lnTo>
                    <a:pt x="131" y="9"/>
                  </a:lnTo>
                  <a:lnTo>
                    <a:pt x="80" y="29"/>
                  </a:lnTo>
                  <a:lnTo>
                    <a:pt x="68" y="38"/>
                  </a:lnTo>
                  <a:lnTo>
                    <a:pt x="64" y="42"/>
                  </a:lnTo>
                  <a:lnTo>
                    <a:pt x="57" y="43"/>
                  </a:lnTo>
                  <a:lnTo>
                    <a:pt x="30" y="34"/>
                  </a:lnTo>
                  <a:lnTo>
                    <a:pt x="17" y="31"/>
                  </a:lnTo>
                  <a:lnTo>
                    <a:pt x="10" y="30"/>
                  </a:lnTo>
                  <a:lnTo>
                    <a:pt x="2" y="30"/>
                  </a:lnTo>
                  <a:lnTo>
                    <a:pt x="0" y="36"/>
                  </a:lnTo>
                  <a:lnTo>
                    <a:pt x="2" y="48"/>
                  </a:lnTo>
                  <a:lnTo>
                    <a:pt x="12" y="59"/>
                  </a:lnTo>
                  <a:lnTo>
                    <a:pt x="29" y="67"/>
                  </a:lnTo>
                  <a:lnTo>
                    <a:pt x="46" y="76"/>
                  </a:lnTo>
                  <a:lnTo>
                    <a:pt x="55" y="77"/>
                  </a:lnTo>
                  <a:lnTo>
                    <a:pt x="66" y="75"/>
                  </a:lnTo>
                  <a:lnTo>
                    <a:pt x="71" y="72"/>
                  </a:lnTo>
                  <a:lnTo>
                    <a:pt x="71" y="67"/>
                  </a:lnTo>
                  <a:lnTo>
                    <a:pt x="71" y="62"/>
                  </a:lnTo>
                  <a:lnTo>
                    <a:pt x="75" y="56"/>
                  </a:lnTo>
                  <a:lnTo>
                    <a:pt x="136" y="33"/>
                  </a:lnTo>
                  <a:lnTo>
                    <a:pt x="170" y="22"/>
                  </a:lnTo>
                  <a:lnTo>
                    <a:pt x="192" y="9"/>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60" name="Freeform 24"/>
            <p:cNvSpPr>
              <a:spLocks/>
            </p:cNvSpPr>
            <p:nvPr/>
          </p:nvSpPr>
          <p:spPr bwMode="auto">
            <a:xfrm>
              <a:off x="3257" y="2221"/>
              <a:ext cx="187" cy="36"/>
            </a:xfrm>
            <a:custGeom>
              <a:avLst/>
              <a:gdLst>
                <a:gd name="T0" fmla="*/ 148 w 187"/>
                <a:gd name="T1" fmla="*/ 0 h 36"/>
                <a:gd name="T2" fmla="*/ 110 w 187"/>
                <a:gd name="T3" fmla="*/ 0 h 36"/>
                <a:gd name="T4" fmla="*/ 80 w 187"/>
                <a:gd name="T5" fmla="*/ 0 h 36"/>
                <a:gd name="T6" fmla="*/ 66 w 187"/>
                <a:gd name="T7" fmla="*/ 0 h 36"/>
                <a:gd name="T8" fmla="*/ 55 w 187"/>
                <a:gd name="T9" fmla="*/ 0 h 36"/>
                <a:gd name="T10" fmla="*/ 6 w 187"/>
                <a:gd name="T11" fmla="*/ 7 h 36"/>
                <a:gd name="T12" fmla="*/ 0 w 187"/>
                <a:gd name="T13" fmla="*/ 17 h 36"/>
                <a:gd name="T14" fmla="*/ 0 w 187"/>
                <a:gd name="T15" fmla="*/ 25 h 36"/>
                <a:gd name="T16" fmla="*/ 5 w 187"/>
                <a:gd name="T17" fmla="*/ 30 h 36"/>
                <a:gd name="T18" fmla="*/ 29 w 187"/>
                <a:gd name="T19" fmla="*/ 34 h 36"/>
                <a:gd name="T20" fmla="*/ 45 w 187"/>
                <a:gd name="T21" fmla="*/ 34 h 36"/>
                <a:gd name="T22" fmla="*/ 54 w 187"/>
                <a:gd name="T23" fmla="*/ 34 h 36"/>
                <a:gd name="T24" fmla="*/ 64 w 187"/>
                <a:gd name="T25" fmla="*/ 35 h 36"/>
                <a:gd name="T26" fmla="*/ 102 w 187"/>
                <a:gd name="T27" fmla="*/ 34 h 36"/>
                <a:gd name="T28" fmla="*/ 119 w 187"/>
                <a:gd name="T29" fmla="*/ 33 h 36"/>
                <a:gd name="T30" fmla="*/ 133 w 187"/>
                <a:gd name="T31" fmla="*/ 32 h 36"/>
                <a:gd name="T32" fmla="*/ 147 w 187"/>
                <a:gd name="T33" fmla="*/ 32 h 36"/>
                <a:gd name="T34" fmla="*/ 156 w 187"/>
                <a:gd name="T35" fmla="*/ 32 h 36"/>
                <a:gd name="T36" fmla="*/ 165 w 187"/>
                <a:gd name="T37" fmla="*/ 33 h 36"/>
                <a:gd name="T38" fmla="*/ 186 w 187"/>
                <a:gd name="T39" fmla="*/ 34 h 36"/>
                <a:gd name="T40" fmla="*/ 186 w 187"/>
                <a:gd name="T41" fmla="*/ 20 h 36"/>
                <a:gd name="T42" fmla="*/ 186 w 187"/>
                <a:gd name="T43" fmla="*/ 10 h 36"/>
                <a:gd name="T44" fmla="*/ 186 w 187"/>
                <a:gd name="T45" fmla="*/ 0 h 36"/>
                <a:gd name="T46" fmla="*/ 150 w 187"/>
                <a:gd name="T47" fmla="*/ 0 h 36"/>
                <a:gd name="T48" fmla="*/ 148 w 187"/>
                <a:gd name="T49" fmla="*/ 0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7"/>
                <a:gd name="T76" fmla="*/ 0 h 36"/>
                <a:gd name="T77" fmla="*/ 187 w 187"/>
                <a:gd name="T78" fmla="*/ 36 h 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7" h="36">
                  <a:moveTo>
                    <a:pt x="148" y="0"/>
                  </a:moveTo>
                  <a:lnTo>
                    <a:pt x="110" y="0"/>
                  </a:lnTo>
                  <a:lnTo>
                    <a:pt x="80" y="0"/>
                  </a:lnTo>
                  <a:lnTo>
                    <a:pt x="66" y="0"/>
                  </a:lnTo>
                  <a:lnTo>
                    <a:pt x="55" y="0"/>
                  </a:lnTo>
                  <a:lnTo>
                    <a:pt x="6" y="7"/>
                  </a:lnTo>
                  <a:lnTo>
                    <a:pt x="0" y="17"/>
                  </a:lnTo>
                  <a:lnTo>
                    <a:pt x="0" y="25"/>
                  </a:lnTo>
                  <a:lnTo>
                    <a:pt x="5" y="30"/>
                  </a:lnTo>
                  <a:lnTo>
                    <a:pt x="29" y="34"/>
                  </a:lnTo>
                  <a:lnTo>
                    <a:pt x="45" y="34"/>
                  </a:lnTo>
                  <a:lnTo>
                    <a:pt x="54" y="34"/>
                  </a:lnTo>
                  <a:lnTo>
                    <a:pt x="64" y="35"/>
                  </a:lnTo>
                  <a:lnTo>
                    <a:pt x="102" y="34"/>
                  </a:lnTo>
                  <a:lnTo>
                    <a:pt x="119" y="33"/>
                  </a:lnTo>
                  <a:lnTo>
                    <a:pt x="133" y="32"/>
                  </a:lnTo>
                  <a:lnTo>
                    <a:pt x="147" y="32"/>
                  </a:lnTo>
                  <a:lnTo>
                    <a:pt x="156" y="32"/>
                  </a:lnTo>
                  <a:lnTo>
                    <a:pt x="165" y="33"/>
                  </a:lnTo>
                  <a:lnTo>
                    <a:pt x="186" y="34"/>
                  </a:lnTo>
                  <a:lnTo>
                    <a:pt x="186" y="20"/>
                  </a:lnTo>
                  <a:lnTo>
                    <a:pt x="186" y="10"/>
                  </a:lnTo>
                  <a:lnTo>
                    <a:pt x="186" y="0"/>
                  </a:lnTo>
                  <a:lnTo>
                    <a:pt x="150" y="0"/>
                  </a:lnTo>
                  <a:lnTo>
                    <a:pt x="148" y="0"/>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61" name="Freeform 25"/>
            <p:cNvSpPr>
              <a:spLocks/>
            </p:cNvSpPr>
            <p:nvPr/>
          </p:nvSpPr>
          <p:spPr bwMode="auto">
            <a:xfrm>
              <a:off x="2864" y="2178"/>
              <a:ext cx="59" cy="41"/>
            </a:xfrm>
            <a:custGeom>
              <a:avLst/>
              <a:gdLst>
                <a:gd name="T0" fmla="*/ 2 w 59"/>
                <a:gd name="T1" fmla="*/ 40 h 41"/>
                <a:gd name="T2" fmla="*/ 0 w 59"/>
                <a:gd name="T3" fmla="*/ 18 h 41"/>
                <a:gd name="T4" fmla="*/ 9 w 59"/>
                <a:gd name="T5" fmla="*/ 6 h 41"/>
                <a:gd name="T6" fmla="*/ 24 w 59"/>
                <a:gd name="T7" fmla="*/ 0 h 41"/>
                <a:gd name="T8" fmla="*/ 40 w 59"/>
                <a:gd name="T9" fmla="*/ 3 h 41"/>
                <a:gd name="T10" fmla="*/ 55 w 59"/>
                <a:gd name="T11" fmla="*/ 11 h 41"/>
                <a:gd name="T12" fmla="*/ 58 w 59"/>
                <a:gd name="T13" fmla="*/ 21 h 41"/>
                <a:gd name="T14" fmla="*/ 36 w 59"/>
                <a:gd name="T15" fmla="*/ 31 h 41"/>
                <a:gd name="T16" fmla="*/ 2 w 59"/>
                <a:gd name="T17" fmla="*/ 4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
                <a:gd name="T28" fmla="*/ 0 h 41"/>
                <a:gd name="T29" fmla="*/ 59 w 59"/>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 h="41">
                  <a:moveTo>
                    <a:pt x="2" y="40"/>
                  </a:moveTo>
                  <a:lnTo>
                    <a:pt x="0" y="18"/>
                  </a:lnTo>
                  <a:lnTo>
                    <a:pt x="9" y="6"/>
                  </a:lnTo>
                  <a:lnTo>
                    <a:pt x="24" y="0"/>
                  </a:lnTo>
                  <a:lnTo>
                    <a:pt x="40" y="3"/>
                  </a:lnTo>
                  <a:lnTo>
                    <a:pt x="55" y="11"/>
                  </a:lnTo>
                  <a:lnTo>
                    <a:pt x="58" y="21"/>
                  </a:lnTo>
                  <a:lnTo>
                    <a:pt x="36" y="31"/>
                  </a:lnTo>
                  <a:lnTo>
                    <a:pt x="2" y="40"/>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62" name="Freeform 26"/>
            <p:cNvSpPr>
              <a:spLocks/>
            </p:cNvSpPr>
            <p:nvPr/>
          </p:nvSpPr>
          <p:spPr bwMode="auto">
            <a:xfrm>
              <a:off x="2910" y="2240"/>
              <a:ext cx="52" cy="37"/>
            </a:xfrm>
            <a:custGeom>
              <a:avLst/>
              <a:gdLst>
                <a:gd name="T0" fmla="*/ 0 w 52"/>
                <a:gd name="T1" fmla="*/ 31 h 37"/>
                <a:gd name="T2" fmla="*/ 0 w 52"/>
                <a:gd name="T3" fmla="*/ 17 h 37"/>
                <a:gd name="T4" fmla="*/ 8 w 52"/>
                <a:gd name="T5" fmla="*/ 6 h 37"/>
                <a:gd name="T6" fmla="*/ 21 w 52"/>
                <a:gd name="T7" fmla="*/ 0 h 37"/>
                <a:gd name="T8" fmla="*/ 35 w 52"/>
                <a:gd name="T9" fmla="*/ 3 h 37"/>
                <a:gd name="T10" fmla="*/ 48 w 52"/>
                <a:gd name="T11" fmla="*/ 11 h 37"/>
                <a:gd name="T12" fmla="*/ 51 w 52"/>
                <a:gd name="T13" fmla="*/ 20 h 37"/>
                <a:gd name="T14" fmla="*/ 31 w 52"/>
                <a:gd name="T15" fmla="*/ 29 h 37"/>
                <a:gd name="T16" fmla="*/ 17 w 52"/>
                <a:gd name="T17" fmla="*/ 33 h 37"/>
                <a:gd name="T18" fmla="*/ 11 w 52"/>
                <a:gd name="T19" fmla="*/ 36 h 37"/>
                <a:gd name="T20" fmla="*/ 0 w 52"/>
                <a:gd name="T21" fmla="*/ 31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
                <a:gd name="T34" fmla="*/ 0 h 37"/>
                <a:gd name="T35" fmla="*/ 52 w 52"/>
                <a:gd name="T36" fmla="*/ 37 h 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 h="37">
                  <a:moveTo>
                    <a:pt x="0" y="31"/>
                  </a:moveTo>
                  <a:lnTo>
                    <a:pt x="0" y="17"/>
                  </a:lnTo>
                  <a:lnTo>
                    <a:pt x="8" y="6"/>
                  </a:lnTo>
                  <a:lnTo>
                    <a:pt x="21" y="0"/>
                  </a:lnTo>
                  <a:lnTo>
                    <a:pt x="35" y="3"/>
                  </a:lnTo>
                  <a:lnTo>
                    <a:pt x="48" y="11"/>
                  </a:lnTo>
                  <a:lnTo>
                    <a:pt x="51" y="20"/>
                  </a:lnTo>
                  <a:lnTo>
                    <a:pt x="31" y="29"/>
                  </a:lnTo>
                  <a:lnTo>
                    <a:pt x="17" y="33"/>
                  </a:lnTo>
                  <a:lnTo>
                    <a:pt x="11" y="36"/>
                  </a:lnTo>
                  <a:lnTo>
                    <a:pt x="0" y="31"/>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63" name="Freeform 27"/>
            <p:cNvSpPr>
              <a:spLocks/>
            </p:cNvSpPr>
            <p:nvPr/>
          </p:nvSpPr>
          <p:spPr bwMode="auto">
            <a:xfrm>
              <a:off x="2951" y="2297"/>
              <a:ext cx="43" cy="39"/>
            </a:xfrm>
            <a:custGeom>
              <a:avLst/>
              <a:gdLst>
                <a:gd name="T0" fmla="*/ 9 w 43"/>
                <a:gd name="T1" fmla="*/ 38 h 39"/>
                <a:gd name="T2" fmla="*/ 0 w 43"/>
                <a:gd name="T3" fmla="*/ 30 h 39"/>
                <a:gd name="T4" fmla="*/ 0 w 43"/>
                <a:gd name="T5" fmla="*/ 14 h 39"/>
                <a:gd name="T6" fmla="*/ 5 w 43"/>
                <a:gd name="T7" fmla="*/ 0 h 39"/>
                <a:gd name="T8" fmla="*/ 20 w 43"/>
                <a:gd name="T9" fmla="*/ 0 h 39"/>
                <a:gd name="T10" fmla="*/ 35 w 43"/>
                <a:gd name="T11" fmla="*/ 3 h 39"/>
                <a:gd name="T12" fmla="*/ 42 w 43"/>
                <a:gd name="T13" fmla="*/ 12 h 39"/>
                <a:gd name="T14" fmla="*/ 28 w 43"/>
                <a:gd name="T15" fmla="*/ 26 h 39"/>
                <a:gd name="T16" fmla="*/ 16 w 43"/>
                <a:gd name="T17" fmla="*/ 34 h 39"/>
                <a:gd name="T18" fmla="*/ 9 w 43"/>
                <a:gd name="T19" fmla="*/ 38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39"/>
                <a:gd name="T32" fmla="*/ 43 w 43"/>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39">
                  <a:moveTo>
                    <a:pt x="9" y="38"/>
                  </a:moveTo>
                  <a:lnTo>
                    <a:pt x="0" y="30"/>
                  </a:lnTo>
                  <a:lnTo>
                    <a:pt x="0" y="14"/>
                  </a:lnTo>
                  <a:lnTo>
                    <a:pt x="5" y="0"/>
                  </a:lnTo>
                  <a:lnTo>
                    <a:pt x="20" y="0"/>
                  </a:lnTo>
                  <a:lnTo>
                    <a:pt x="35" y="3"/>
                  </a:lnTo>
                  <a:lnTo>
                    <a:pt x="42" y="12"/>
                  </a:lnTo>
                  <a:lnTo>
                    <a:pt x="28" y="26"/>
                  </a:lnTo>
                  <a:lnTo>
                    <a:pt x="16" y="34"/>
                  </a:lnTo>
                  <a:lnTo>
                    <a:pt x="9" y="38"/>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64" name="Line 28"/>
            <p:cNvSpPr>
              <a:spLocks noChangeShapeType="1"/>
            </p:cNvSpPr>
            <p:nvPr/>
          </p:nvSpPr>
          <p:spPr bwMode="auto">
            <a:xfrm flipH="1" flipV="1">
              <a:off x="2067" y="1529"/>
              <a:ext cx="614" cy="471"/>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65" name="Line 29"/>
            <p:cNvSpPr>
              <a:spLocks noChangeShapeType="1"/>
            </p:cNvSpPr>
            <p:nvPr/>
          </p:nvSpPr>
          <p:spPr bwMode="auto">
            <a:xfrm flipH="1" flipV="1">
              <a:off x="2061" y="1535"/>
              <a:ext cx="628" cy="493"/>
            </a:xfrm>
            <a:prstGeom prst="line">
              <a:avLst/>
            </a:prstGeom>
            <a:noFill/>
            <a:ln w="12700">
              <a:solidFill>
                <a:srgbClr val="4F4F4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66" name="Freeform 30"/>
            <p:cNvSpPr>
              <a:spLocks/>
            </p:cNvSpPr>
            <p:nvPr/>
          </p:nvSpPr>
          <p:spPr bwMode="auto">
            <a:xfrm>
              <a:off x="2918" y="2350"/>
              <a:ext cx="526" cy="83"/>
            </a:xfrm>
            <a:custGeom>
              <a:avLst/>
              <a:gdLst>
                <a:gd name="T0" fmla="*/ 525 w 526"/>
                <a:gd name="T1" fmla="*/ 26 h 83"/>
                <a:gd name="T2" fmla="*/ 525 w 526"/>
                <a:gd name="T3" fmla="*/ 81 h 83"/>
                <a:gd name="T4" fmla="*/ 367 w 526"/>
                <a:gd name="T5" fmla="*/ 56 h 83"/>
                <a:gd name="T6" fmla="*/ 334 w 526"/>
                <a:gd name="T7" fmla="*/ 53 h 83"/>
                <a:gd name="T8" fmla="*/ 316 w 526"/>
                <a:gd name="T9" fmla="*/ 53 h 83"/>
                <a:gd name="T10" fmla="*/ 309 w 526"/>
                <a:gd name="T11" fmla="*/ 53 h 83"/>
                <a:gd name="T12" fmla="*/ 300 w 526"/>
                <a:gd name="T13" fmla="*/ 53 h 83"/>
                <a:gd name="T14" fmla="*/ 239 w 526"/>
                <a:gd name="T15" fmla="*/ 76 h 83"/>
                <a:gd name="T16" fmla="*/ 214 w 526"/>
                <a:gd name="T17" fmla="*/ 80 h 83"/>
                <a:gd name="T18" fmla="*/ 200 w 526"/>
                <a:gd name="T19" fmla="*/ 82 h 83"/>
                <a:gd name="T20" fmla="*/ 188 w 526"/>
                <a:gd name="T21" fmla="*/ 82 h 83"/>
                <a:gd name="T22" fmla="*/ 95 w 526"/>
                <a:gd name="T23" fmla="*/ 59 h 83"/>
                <a:gd name="T24" fmla="*/ 28 w 526"/>
                <a:gd name="T25" fmla="*/ 36 h 83"/>
                <a:gd name="T26" fmla="*/ 0 w 526"/>
                <a:gd name="T27" fmla="*/ 20 h 83"/>
                <a:gd name="T28" fmla="*/ 39 w 526"/>
                <a:gd name="T29" fmla="*/ 0 h 83"/>
                <a:gd name="T30" fmla="*/ 47 w 526"/>
                <a:gd name="T31" fmla="*/ 17 h 83"/>
                <a:gd name="T32" fmla="*/ 61 w 526"/>
                <a:gd name="T33" fmla="*/ 31 h 83"/>
                <a:gd name="T34" fmla="*/ 120 w 526"/>
                <a:gd name="T35" fmla="*/ 50 h 83"/>
                <a:gd name="T36" fmla="*/ 156 w 526"/>
                <a:gd name="T37" fmla="*/ 57 h 83"/>
                <a:gd name="T38" fmla="*/ 171 w 526"/>
                <a:gd name="T39" fmla="*/ 59 h 83"/>
                <a:gd name="T40" fmla="*/ 183 w 526"/>
                <a:gd name="T41" fmla="*/ 59 h 83"/>
                <a:gd name="T42" fmla="*/ 248 w 526"/>
                <a:gd name="T43" fmla="*/ 43 h 83"/>
                <a:gd name="T44" fmla="*/ 261 w 526"/>
                <a:gd name="T45" fmla="*/ 36 h 83"/>
                <a:gd name="T46" fmla="*/ 271 w 526"/>
                <a:gd name="T47" fmla="*/ 23 h 83"/>
                <a:gd name="T48" fmla="*/ 280 w 526"/>
                <a:gd name="T49" fmla="*/ 12 h 83"/>
                <a:gd name="T50" fmla="*/ 286 w 526"/>
                <a:gd name="T51" fmla="*/ 9 h 83"/>
                <a:gd name="T52" fmla="*/ 294 w 526"/>
                <a:gd name="T53" fmla="*/ 8 h 83"/>
                <a:gd name="T54" fmla="*/ 378 w 526"/>
                <a:gd name="T55" fmla="*/ 26 h 83"/>
                <a:gd name="T56" fmla="*/ 419 w 526"/>
                <a:gd name="T57" fmla="*/ 28 h 83"/>
                <a:gd name="T58" fmla="*/ 461 w 526"/>
                <a:gd name="T59" fmla="*/ 22 h 83"/>
                <a:gd name="T60" fmla="*/ 477 w 526"/>
                <a:gd name="T61" fmla="*/ 19 h 83"/>
                <a:gd name="T62" fmla="*/ 488 w 526"/>
                <a:gd name="T63" fmla="*/ 19 h 83"/>
                <a:gd name="T64" fmla="*/ 499 w 526"/>
                <a:gd name="T65" fmla="*/ 21 h 83"/>
                <a:gd name="T66" fmla="*/ 525 w 526"/>
                <a:gd name="T67" fmla="*/ 26 h 8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26"/>
                <a:gd name="T103" fmla="*/ 0 h 83"/>
                <a:gd name="T104" fmla="*/ 526 w 526"/>
                <a:gd name="T105" fmla="*/ 83 h 8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26" h="83">
                  <a:moveTo>
                    <a:pt x="525" y="26"/>
                  </a:moveTo>
                  <a:lnTo>
                    <a:pt x="525" y="81"/>
                  </a:lnTo>
                  <a:lnTo>
                    <a:pt x="367" y="56"/>
                  </a:lnTo>
                  <a:lnTo>
                    <a:pt x="334" y="53"/>
                  </a:lnTo>
                  <a:lnTo>
                    <a:pt x="316" y="53"/>
                  </a:lnTo>
                  <a:lnTo>
                    <a:pt x="309" y="53"/>
                  </a:lnTo>
                  <a:lnTo>
                    <a:pt x="300" y="53"/>
                  </a:lnTo>
                  <a:lnTo>
                    <a:pt x="239" y="76"/>
                  </a:lnTo>
                  <a:lnTo>
                    <a:pt x="214" y="80"/>
                  </a:lnTo>
                  <a:lnTo>
                    <a:pt x="200" y="82"/>
                  </a:lnTo>
                  <a:lnTo>
                    <a:pt x="188" y="82"/>
                  </a:lnTo>
                  <a:lnTo>
                    <a:pt x="95" y="59"/>
                  </a:lnTo>
                  <a:lnTo>
                    <a:pt x="28" y="36"/>
                  </a:lnTo>
                  <a:lnTo>
                    <a:pt x="0" y="20"/>
                  </a:lnTo>
                  <a:lnTo>
                    <a:pt x="39" y="0"/>
                  </a:lnTo>
                  <a:lnTo>
                    <a:pt x="47" y="17"/>
                  </a:lnTo>
                  <a:lnTo>
                    <a:pt x="61" y="31"/>
                  </a:lnTo>
                  <a:lnTo>
                    <a:pt x="120" y="50"/>
                  </a:lnTo>
                  <a:lnTo>
                    <a:pt x="156" y="57"/>
                  </a:lnTo>
                  <a:lnTo>
                    <a:pt x="171" y="59"/>
                  </a:lnTo>
                  <a:lnTo>
                    <a:pt x="183" y="59"/>
                  </a:lnTo>
                  <a:lnTo>
                    <a:pt x="248" y="43"/>
                  </a:lnTo>
                  <a:lnTo>
                    <a:pt x="261" y="36"/>
                  </a:lnTo>
                  <a:lnTo>
                    <a:pt x="271" y="23"/>
                  </a:lnTo>
                  <a:lnTo>
                    <a:pt x="280" y="12"/>
                  </a:lnTo>
                  <a:lnTo>
                    <a:pt x="286" y="9"/>
                  </a:lnTo>
                  <a:lnTo>
                    <a:pt x="294" y="8"/>
                  </a:lnTo>
                  <a:lnTo>
                    <a:pt x="378" y="26"/>
                  </a:lnTo>
                  <a:lnTo>
                    <a:pt x="419" y="28"/>
                  </a:lnTo>
                  <a:lnTo>
                    <a:pt x="461" y="22"/>
                  </a:lnTo>
                  <a:lnTo>
                    <a:pt x="477" y="19"/>
                  </a:lnTo>
                  <a:lnTo>
                    <a:pt x="488" y="19"/>
                  </a:lnTo>
                  <a:lnTo>
                    <a:pt x="499" y="21"/>
                  </a:lnTo>
                  <a:lnTo>
                    <a:pt x="525" y="26"/>
                  </a:lnTo>
                </a:path>
              </a:pathLst>
            </a:custGeom>
            <a:solidFill>
              <a:srgbClr val="A13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67" name="Freeform 31"/>
            <p:cNvSpPr>
              <a:spLocks/>
            </p:cNvSpPr>
            <p:nvPr/>
          </p:nvSpPr>
          <p:spPr bwMode="auto">
            <a:xfrm>
              <a:off x="2716" y="2213"/>
              <a:ext cx="160" cy="40"/>
            </a:xfrm>
            <a:custGeom>
              <a:avLst/>
              <a:gdLst>
                <a:gd name="T0" fmla="*/ 159 w 160"/>
                <a:gd name="T1" fmla="*/ 12 h 40"/>
                <a:gd name="T2" fmla="*/ 152 w 160"/>
                <a:gd name="T3" fmla="*/ 6 h 40"/>
                <a:gd name="T4" fmla="*/ 134 w 160"/>
                <a:gd name="T5" fmla="*/ 0 h 40"/>
                <a:gd name="T6" fmla="*/ 124 w 160"/>
                <a:gd name="T7" fmla="*/ 0 h 40"/>
                <a:gd name="T8" fmla="*/ 114 w 160"/>
                <a:gd name="T9" fmla="*/ 3 h 40"/>
                <a:gd name="T10" fmla="*/ 63 w 160"/>
                <a:gd name="T11" fmla="*/ 10 h 40"/>
                <a:gd name="T12" fmla="*/ 56 w 160"/>
                <a:gd name="T13" fmla="*/ 27 h 40"/>
                <a:gd name="T14" fmla="*/ 37 w 160"/>
                <a:gd name="T15" fmla="*/ 23 h 40"/>
                <a:gd name="T16" fmla="*/ 17 w 160"/>
                <a:gd name="T17" fmla="*/ 15 h 40"/>
                <a:gd name="T18" fmla="*/ 0 w 160"/>
                <a:gd name="T19" fmla="*/ 9 h 40"/>
                <a:gd name="T20" fmla="*/ 39 w 160"/>
                <a:gd name="T21" fmla="*/ 37 h 40"/>
                <a:gd name="T22" fmla="*/ 56 w 160"/>
                <a:gd name="T23" fmla="*/ 39 h 40"/>
                <a:gd name="T24" fmla="*/ 76 w 160"/>
                <a:gd name="T25" fmla="*/ 37 h 40"/>
                <a:gd name="T26" fmla="*/ 159 w 160"/>
                <a:gd name="T27" fmla="*/ 12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0"/>
                <a:gd name="T43" fmla="*/ 0 h 40"/>
                <a:gd name="T44" fmla="*/ 160 w 160"/>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0" h="40">
                  <a:moveTo>
                    <a:pt x="159" y="12"/>
                  </a:moveTo>
                  <a:lnTo>
                    <a:pt x="152" y="6"/>
                  </a:lnTo>
                  <a:lnTo>
                    <a:pt x="134" y="0"/>
                  </a:lnTo>
                  <a:lnTo>
                    <a:pt x="124" y="0"/>
                  </a:lnTo>
                  <a:lnTo>
                    <a:pt x="114" y="3"/>
                  </a:lnTo>
                  <a:lnTo>
                    <a:pt x="63" y="10"/>
                  </a:lnTo>
                  <a:lnTo>
                    <a:pt x="56" y="27"/>
                  </a:lnTo>
                  <a:lnTo>
                    <a:pt x="37" y="23"/>
                  </a:lnTo>
                  <a:lnTo>
                    <a:pt x="17" y="15"/>
                  </a:lnTo>
                  <a:lnTo>
                    <a:pt x="0" y="9"/>
                  </a:lnTo>
                  <a:lnTo>
                    <a:pt x="39" y="37"/>
                  </a:lnTo>
                  <a:lnTo>
                    <a:pt x="56" y="39"/>
                  </a:lnTo>
                  <a:lnTo>
                    <a:pt x="76" y="37"/>
                  </a:lnTo>
                  <a:lnTo>
                    <a:pt x="159" y="12"/>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68" name="Freeform 32"/>
            <p:cNvSpPr>
              <a:spLocks/>
            </p:cNvSpPr>
            <p:nvPr/>
          </p:nvSpPr>
          <p:spPr bwMode="auto">
            <a:xfrm>
              <a:off x="2752" y="2282"/>
              <a:ext cx="172" cy="39"/>
            </a:xfrm>
            <a:custGeom>
              <a:avLst/>
              <a:gdLst>
                <a:gd name="T0" fmla="*/ 171 w 172"/>
                <a:gd name="T1" fmla="*/ 4 h 39"/>
                <a:gd name="T2" fmla="*/ 159 w 172"/>
                <a:gd name="T3" fmla="*/ 0 h 39"/>
                <a:gd name="T4" fmla="*/ 135 w 172"/>
                <a:gd name="T5" fmla="*/ 1 h 39"/>
                <a:gd name="T6" fmla="*/ 128 w 172"/>
                <a:gd name="T7" fmla="*/ 6 h 39"/>
                <a:gd name="T8" fmla="*/ 119 w 172"/>
                <a:gd name="T9" fmla="*/ 12 h 39"/>
                <a:gd name="T10" fmla="*/ 99 w 172"/>
                <a:gd name="T11" fmla="*/ 12 h 39"/>
                <a:gd name="T12" fmla="*/ 85 w 172"/>
                <a:gd name="T13" fmla="*/ 12 h 39"/>
                <a:gd name="T14" fmla="*/ 75 w 172"/>
                <a:gd name="T15" fmla="*/ 13 h 39"/>
                <a:gd name="T16" fmla="*/ 57 w 172"/>
                <a:gd name="T17" fmla="*/ 25 h 39"/>
                <a:gd name="T18" fmla="*/ 48 w 172"/>
                <a:gd name="T19" fmla="*/ 25 h 39"/>
                <a:gd name="T20" fmla="*/ 35 w 172"/>
                <a:gd name="T21" fmla="*/ 25 h 39"/>
                <a:gd name="T22" fmla="*/ 12 w 172"/>
                <a:gd name="T23" fmla="*/ 19 h 39"/>
                <a:gd name="T24" fmla="*/ 4 w 172"/>
                <a:gd name="T25" fmla="*/ 19 h 39"/>
                <a:gd name="T26" fmla="*/ 0 w 172"/>
                <a:gd name="T27" fmla="*/ 21 h 39"/>
                <a:gd name="T28" fmla="*/ 44 w 172"/>
                <a:gd name="T29" fmla="*/ 36 h 39"/>
                <a:gd name="T30" fmla="*/ 61 w 172"/>
                <a:gd name="T31" fmla="*/ 38 h 39"/>
                <a:gd name="T32" fmla="*/ 82 w 172"/>
                <a:gd name="T33" fmla="*/ 34 h 39"/>
                <a:gd name="T34" fmla="*/ 171 w 172"/>
                <a:gd name="T35" fmla="*/ 4 h 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2"/>
                <a:gd name="T55" fmla="*/ 0 h 39"/>
                <a:gd name="T56" fmla="*/ 172 w 172"/>
                <a:gd name="T57" fmla="*/ 39 h 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2" h="39">
                  <a:moveTo>
                    <a:pt x="171" y="4"/>
                  </a:moveTo>
                  <a:lnTo>
                    <a:pt x="159" y="0"/>
                  </a:lnTo>
                  <a:lnTo>
                    <a:pt x="135" y="1"/>
                  </a:lnTo>
                  <a:lnTo>
                    <a:pt x="128" y="6"/>
                  </a:lnTo>
                  <a:lnTo>
                    <a:pt x="119" y="12"/>
                  </a:lnTo>
                  <a:lnTo>
                    <a:pt x="99" y="12"/>
                  </a:lnTo>
                  <a:lnTo>
                    <a:pt x="85" y="12"/>
                  </a:lnTo>
                  <a:lnTo>
                    <a:pt x="75" y="13"/>
                  </a:lnTo>
                  <a:lnTo>
                    <a:pt x="57" y="25"/>
                  </a:lnTo>
                  <a:lnTo>
                    <a:pt x="48" y="25"/>
                  </a:lnTo>
                  <a:lnTo>
                    <a:pt x="35" y="25"/>
                  </a:lnTo>
                  <a:lnTo>
                    <a:pt x="12" y="19"/>
                  </a:lnTo>
                  <a:lnTo>
                    <a:pt x="4" y="19"/>
                  </a:lnTo>
                  <a:lnTo>
                    <a:pt x="0" y="21"/>
                  </a:lnTo>
                  <a:lnTo>
                    <a:pt x="44" y="36"/>
                  </a:lnTo>
                  <a:lnTo>
                    <a:pt x="61" y="38"/>
                  </a:lnTo>
                  <a:lnTo>
                    <a:pt x="82" y="34"/>
                  </a:lnTo>
                  <a:lnTo>
                    <a:pt x="171" y="4"/>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69" name="Freeform 33"/>
            <p:cNvSpPr>
              <a:spLocks/>
            </p:cNvSpPr>
            <p:nvPr/>
          </p:nvSpPr>
          <p:spPr bwMode="auto">
            <a:xfrm>
              <a:off x="2817" y="2338"/>
              <a:ext cx="157" cy="54"/>
            </a:xfrm>
            <a:custGeom>
              <a:avLst/>
              <a:gdLst>
                <a:gd name="T0" fmla="*/ 156 w 157"/>
                <a:gd name="T1" fmla="*/ 0 h 54"/>
                <a:gd name="T2" fmla="*/ 136 w 157"/>
                <a:gd name="T3" fmla="*/ 3 h 54"/>
                <a:gd name="T4" fmla="*/ 111 w 157"/>
                <a:gd name="T5" fmla="*/ 7 h 54"/>
                <a:gd name="T6" fmla="*/ 94 w 157"/>
                <a:gd name="T7" fmla="*/ 17 h 54"/>
                <a:gd name="T8" fmla="*/ 77 w 157"/>
                <a:gd name="T9" fmla="*/ 29 h 54"/>
                <a:gd name="T10" fmla="*/ 61 w 157"/>
                <a:gd name="T11" fmla="*/ 27 h 54"/>
                <a:gd name="T12" fmla="*/ 51 w 157"/>
                <a:gd name="T13" fmla="*/ 26 h 54"/>
                <a:gd name="T14" fmla="*/ 41 w 157"/>
                <a:gd name="T15" fmla="*/ 28 h 54"/>
                <a:gd name="T16" fmla="*/ 40 w 157"/>
                <a:gd name="T17" fmla="*/ 34 h 54"/>
                <a:gd name="T18" fmla="*/ 38 w 157"/>
                <a:gd name="T19" fmla="*/ 40 h 54"/>
                <a:gd name="T20" fmla="*/ 35 w 157"/>
                <a:gd name="T21" fmla="*/ 45 h 54"/>
                <a:gd name="T22" fmla="*/ 32 w 157"/>
                <a:gd name="T23" fmla="*/ 46 h 54"/>
                <a:gd name="T24" fmla="*/ 0 w 157"/>
                <a:gd name="T25" fmla="*/ 43 h 54"/>
                <a:gd name="T26" fmla="*/ 22 w 157"/>
                <a:gd name="T27" fmla="*/ 53 h 54"/>
                <a:gd name="T28" fmla="*/ 31 w 157"/>
                <a:gd name="T29" fmla="*/ 53 h 54"/>
                <a:gd name="T30" fmla="*/ 41 w 157"/>
                <a:gd name="T31" fmla="*/ 53 h 54"/>
                <a:gd name="T32" fmla="*/ 61 w 157"/>
                <a:gd name="T33" fmla="*/ 48 h 54"/>
                <a:gd name="T34" fmla="*/ 136 w 157"/>
                <a:gd name="T35" fmla="*/ 11 h 54"/>
                <a:gd name="T36" fmla="*/ 156 w 157"/>
                <a:gd name="T37" fmla="*/ 0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7"/>
                <a:gd name="T58" fmla="*/ 0 h 54"/>
                <a:gd name="T59" fmla="*/ 157 w 157"/>
                <a:gd name="T60" fmla="*/ 54 h 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7" h="54">
                  <a:moveTo>
                    <a:pt x="156" y="0"/>
                  </a:moveTo>
                  <a:lnTo>
                    <a:pt x="136" y="3"/>
                  </a:lnTo>
                  <a:lnTo>
                    <a:pt x="111" y="7"/>
                  </a:lnTo>
                  <a:lnTo>
                    <a:pt x="94" y="17"/>
                  </a:lnTo>
                  <a:lnTo>
                    <a:pt x="77" y="29"/>
                  </a:lnTo>
                  <a:lnTo>
                    <a:pt x="61" y="27"/>
                  </a:lnTo>
                  <a:lnTo>
                    <a:pt x="51" y="26"/>
                  </a:lnTo>
                  <a:lnTo>
                    <a:pt x="41" y="28"/>
                  </a:lnTo>
                  <a:lnTo>
                    <a:pt x="40" y="34"/>
                  </a:lnTo>
                  <a:lnTo>
                    <a:pt x="38" y="40"/>
                  </a:lnTo>
                  <a:lnTo>
                    <a:pt x="35" y="45"/>
                  </a:lnTo>
                  <a:lnTo>
                    <a:pt x="32" y="46"/>
                  </a:lnTo>
                  <a:lnTo>
                    <a:pt x="0" y="43"/>
                  </a:lnTo>
                  <a:lnTo>
                    <a:pt x="22" y="53"/>
                  </a:lnTo>
                  <a:lnTo>
                    <a:pt x="31" y="53"/>
                  </a:lnTo>
                  <a:lnTo>
                    <a:pt x="41" y="53"/>
                  </a:lnTo>
                  <a:lnTo>
                    <a:pt x="61" y="48"/>
                  </a:lnTo>
                  <a:lnTo>
                    <a:pt x="136" y="11"/>
                  </a:lnTo>
                  <a:lnTo>
                    <a:pt x="156" y="0"/>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70" name="Freeform 34"/>
            <p:cNvSpPr>
              <a:spLocks/>
            </p:cNvSpPr>
            <p:nvPr/>
          </p:nvSpPr>
          <p:spPr bwMode="auto">
            <a:xfrm>
              <a:off x="2921" y="2367"/>
              <a:ext cx="522" cy="78"/>
            </a:xfrm>
            <a:custGeom>
              <a:avLst/>
              <a:gdLst>
                <a:gd name="T0" fmla="*/ 521 w 522"/>
                <a:gd name="T1" fmla="*/ 77 h 78"/>
                <a:gd name="T2" fmla="*/ 300 w 522"/>
                <a:gd name="T3" fmla="*/ 48 h 78"/>
                <a:gd name="T4" fmla="*/ 264 w 522"/>
                <a:gd name="T5" fmla="*/ 56 h 78"/>
                <a:gd name="T6" fmla="*/ 201 w 522"/>
                <a:gd name="T7" fmla="*/ 68 h 78"/>
                <a:gd name="T8" fmla="*/ 167 w 522"/>
                <a:gd name="T9" fmla="*/ 65 h 78"/>
                <a:gd name="T10" fmla="*/ 94 w 522"/>
                <a:gd name="T11" fmla="*/ 44 h 78"/>
                <a:gd name="T12" fmla="*/ 15 w 522"/>
                <a:gd name="T13" fmla="*/ 14 h 78"/>
                <a:gd name="T14" fmla="*/ 0 w 522"/>
                <a:gd name="T15" fmla="*/ 0 h 78"/>
                <a:gd name="T16" fmla="*/ 0 60000 65536"/>
                <a:gd name="T17" fmla="*/ 0 60000 65536"/>
                <a:gd name="T18" fmla="*/ 0 60000 65536"/>
                <a:gd name="T19" fmla="*/ 0 60000 65536"/>
                <a:gd name="T20" fmla="*/ 0 60000 65536"/>
                <a:gd name="T21" fmla="*/ 0 60000 65536"/>
                <a:gd name="T22" fmla="*/ 0 60000 65536"/>
                <a:gd name="T23" fmla="*/ 0 60000 65536"/>
                <a:gd name="T24" fmla="*/ 0 w 522"/>
                <a:gd name="T25" fmla="*/ 0 h 78"/>
                <a:gd name="T26" fmla="*/ 522 w 522"/>
                <a:gd name="T27" fmla="*/ 78 h 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2" h="78">
                  <a:moveTo>
                    <a:pt x="521" y="77"/>
                  </a:moveTo>
                  <a:lnTo>
                    <a:pt x="300" y="48"/>
                  </a:lnTo>
                  <a:lnTo>
                    <a:pt x="264" y="56"/>
                  </a:lnTo>
                  <a:lnTo>
                    <a:pt x="201" y="68"/>
                  </a:lnTo>
                  <a:lnTo>
                    <a:pt x="167" y="65"/>
                  </a:lnTo>
                  <a:lnTo>
                    <a:pt x="94" y="44"/>
                  </a:lnTo>
                  <a:lnTo>
                    <a:pt x="15" y="14"/>
                  </a:lnTo>
                  <a:lnTo>
                    <a:pt x="0" y="0"/>
                  </a:lnTo>
                </a:path>
              </a:pathLst>
            </a:custGeom>
            <a:noFill/>
            <a:ln w="12700" cap="rnd" cmpd="sng">
              <a:solidFill>
                <a:srgbClr val="4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1" name="Freeform 35"/>
            <p:cNvSpPr>
              <a:spLocks/>
            </p:cNvSpPr>
            <p:nvPr/>
          </p:nvSpPr>
          <p:spPr bwMode="auto">
            <a:xfrm>
              <a:off x="2722" y="1969"/>
              <a:ext cx="721" cy="212"/>
            </a:xfrm>
            <a:custGeom>
              <a:avLst/>
              <a:gdLst>
                <a:gd name="T0" fmla="*/ 720 w 721"/>
                <a:gd name="T1" fmla="*/ 205 h 212"/>
                <a:gd name="T2" fmla="*/ 608 w 721"/>
                <a:gd name="T3" fmla="*/ 211 h 212"/>
                <a:gd name="T4" fmla="*/ 596 w 721"/>
                <a:gd name="T5" fmla="*/ 211 h 212"/>
                <a:gd name="T6" fmla="*/ 588 w 721"/>
                <a:gd name="T7" fmla="*/ 211 h 212"/>
                <a:gd name="T8" fmla="*/ 580 w 721"/>
                <a:gd name="T9" fmla="*/ 211 h 212"/>
                <a:gd name="T10" fmla="*/ 564 w 721"/>
                <a:gd name="T11" fmla="*/ 211 h 212"/>
                <a:gd name="T12" fmla="*/ 552 w 721"/>
                <a:gd name="T13" fmla="*/ 209 h 212"/>
                <a:gd name="T14" fmla="*/ 508 w 721"/>
                <a:gd name="T15" fmla="*/ 189 h 212"/>
                <a:gd name="T16" fmla="*/ 467 w 721"/>
                <a:gd name="T17" fmla="*/ 163 h 212"/>
                <a:gd name="T18" fmla="*/ 415 w 721"/>
                <a:gd name="T19" fmla="*/ 116 h 212"/>
                <a:gd name="T20" fmla="*/ 321 w 721"/>
                <a:gd name="T21" fmla="*/ 58 h 212"/>
                <a:gd name="T22" fmla="*/ 260 w 721"/>
                <a:gd name="T23" fmla="*/ 25 h 212"/>
                <a:gd name="T24" fmla="*/ 194 w 721"/>
                <a:gd name="T25" fmla="*/ 0 h 212"/>
                <a:gd name="T26" fmla="*/ 186 w 721"/>
                <a:gd name="T27" fmla="*/ 0 h 212"/>
                <a:gd name="T28" fmla="*/ 175 w 721"/>
                <a:gd name="T29" fmla="*/ 0 h 212"/>
                <a:gd name="T30" fmla="*/ 153 w 721"/>
                <a:gd name="T31" fmla="*/ 1 h 212"/>
                <a:gd name="T32" fmla="*/ 75 w 721"/>
                <a:gd name="T33" fmla="*/ 14 h 212"/>
                <a:gd name="T34" fmla="*/ 0 w 721"/>
                <a:gd name="T35" fmla="*/ 20 h 2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21"/>
                <a:gd name="T55" fmla="*/ 0 h 212"/>
                <a:gd name="T56" fmla="*/ 721 w 721"/>
                <a:gd name="T57" fmla="*/ 212 h 2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21" h="212">
                  <a:moveTo>
                    <a:pt x="720" y="205"/>
                  </a:moveTo>
                  <a:lnTo>
                    <a:pt x="608" y="211"/>
                  </a:lnTo>
                  <a:lnTo>
                    <a:pt x="596" y="211"/>
                  </a:lnTo>
                  <a:lnTo>
                    <a:pt x="588" y="211"/>
                  </a:lnTo>
                  <a:lnTo>
                    <a:pt x="580" y="211"/>
                  </a:lnTo>
                  <a:lnTo>
                    <a:pt x="564" y="211"/>
                  </a:lnTo>
                  <a:lnTo>
                    <a:pt x="552" y="209"/>
                  </a:lnTo>
                  <a:lnTo>
                    <a:pt x="508" y="189"/>
                  </a:lnTo>
                  <a:lnTo>
                    <a:pt x="467" y="163"/>
                  </a:lnTo>
                  <a:lnTo>
                    <a:pt x="415" y="116"/>
                  </a:lnTo>
                  <a:lnTo>
                    <a:pt x="321" y="58"/>
                  </a:lnTo>
                  <a:lnTo>
                    <a:pt x="260" y="25"/>
                  </a:lnTo>
                  <a:lnTo>
                    <a:pt x="194" y="0"/>
                  </a:lnTo>
                  <a:lnTo>
                    <a:pt x="186" y="0"/>
                  </a:lnTo>
                  <a:lnTo>
                    <a:pt x="175" y="0"/>
                  </a:lnTo>
                  <a:lnTo>
                    <a:pt x="153" y="1"/>
                  </a:lnTo>
                  <a:lnTo>
                    <a:pt x="75" y="14"/>
                  </a:lnTo>
                  <a:lnTo>
                    <a:pt x="0" y="20"/>
                  </a:lnTo>
                </a:path>
              </a:pathLst>
            </a:custGeom>
            <a:noFill/>
            <a:ln w="12700" cap="rnd" cmpd="sng">
              <a:solidFill>
                <a:srgbClr val="4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2" name="Freeform 36"/>
            <p:cNvSpPr>
              <a:spLocks/>
            </p:cNvSpPr>
            <p:nvPr/>
          </p:nvSpPr>
          <p:spPr bwMode="auto">
            <a:xfrm>
              <a:off x="3012" y="2330"/>
              <a:ext cx="134" cy="48"/>
            </a:xfrm>
            <a:custGeom>
              <a:avLst/>
              <a:gdLst>
                <a:gd name="T0" fmla="*/ 129 w 134"/>
                <a:gd name="T1" fmla="*/ 14 h 48"/>
                <a:gd name="T2" fmla="*/ 122 w 134"/>
                <a:gd name="T3" fmla="*/ 4 h 48"/>
                <a:gd name="T4" fmla="*/ 95 w 134"/>
                <a:gd name="T5" fmla="*/ 0 h 48"/>
                <a:gd name="T6" fmla="*/ 81 w 134"/>
                <a:gd name="T7" fmla="*/ 0 h 48"/>
                <a:gd name="T8" fmla="*/ 74 w 134"/>
                <a:gd name="T9" fmla="*/ 0 h 48"/>
                <a:gd name="T10" fmla="*/ 67 w 134"/>
                <a:gd name="T11" fmla="*/ 0 h 48"/>
                <a:gd name="T12" fmla="*/ 61 w 134"/>
                <a:gd name="T13" fmla="*/ 0 h 48"/>
                <a:gd name="T14" fmla="*/ 51 w 134"/>
                <a:gd name="T15" fmla="*/ 0 h 48"/>
                <a:gd name="T16" fmla="*/ 33 w 134"/>
                <a:gd name="T17" fmla="*/ 4 h 48"/>
                <a:gd name="T18" fmla="*/ 14 w 134"/>
                <a:gd name="T19" fmla="*/ 11 h 48"/>
                <a:gd name="T20" fmla="*/ 0 w 134"/>
                <a:gd name="T21" fmla="*/ 25 h 48"/>
                <a:gd name="T22" fmla="*/ 8 w 134"/>
                <a:gd name="T23" fmla="*/ 42 h 48"/>
                <a:gd name="T24" fmla="*/ 25 w 134"/>
                <a:gd name="T25" fmla="*/ 46 h 48"/>
                <a:gd name="T26" fmla="*/ 35 w 134"/>
                <a:gd name="T27" fmla="*/ 47 h 48"/>
                <a:gd name="T28" fmla="*/ 45 w 134"/>
                <a:gd name="T29" fmla="*/ 46 h 48"/>
                <a:gd name="T30" fmla="*/ 73 w 134"/>
                <a:gd name="T31" fmla="*/ 33 h 48"/>
                <a:gd name="T32" fmla="*/ 79 w 134"/>
                <a:gd name="T33" fmla="*/ 27 h 48"/>
                <a:gd name="T34" fmla="*/ 92 w 134"/>
                <a:gd name="T35" fmla="*/ 42 h 48"/>
                <a:gd name="T36" fmla="*/ 106 w 134"/>
                <a:gd name="T37" fmla="*/ 33 h 48"/>
                <a:gd name="T38" fmla="*/ 106 w 134"/>
                <a:gd name="T39" fmla="*/ 25 h 48"/>
                <a:gd name="T40" fmla="*/ 116 w 134"/>
                <a:gd name="T41" fmla="*/ 29 h 48"/>
                <a:gd name="T42" fmla="*/ 133 w 134"/>
                <a:gd name="T43" fmla="*/ 27 h 48"/>
                <a:gd name="T44" fmla="*/ 131 w 134"/>
                <a:gd name="T45" fmla="*/ 11 h 48"/>
                <a:gd name="T46" fmla="*/ 129 w 134"/>
                <a:gd name="T47" fmla="*/ 14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4"/>
                <a:gd name="T73" fmla="*/ 0 h 48"/>
                <a:gd name="T74" fmla="*/ 134 w 134"/>
                <a:gd name="T75" fmla="*/ 48 h 4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4" h="48">
                  <a:moveTo>
                    <a:pt x="129" y="14"/>
                  </a:moveTo>
                  <a:lnTo>
                    <a:pt x="122" y="4"/>
                  </a:lnTo>
                  <a:lnTo>
                    <a:pt x="95" y="0"/>
                  </a:lnTo>
                  <a:lnTo>
                    <a:pt x="81" y="0"/>
                  </a:lnTo>
                  <a:lnTo>
                    <a:pt x="74" y="0"/>
                  </a:lnTo>
                  <a:lnTo>
                    <a:pt x="67" y="0"/>
                  </a:lnTo>
                  <a:lnTo>
                    <a:pt x="61" y="0"/>
                  </a:lnTo>
                  <a:lnTo>
                    <a:pt x="51" y="0"/>
                  </a:lnTo>
                  <a:lnTo>
                    <a:pt x="33" y="4"/>
                  </a:lnTo>
                  <a:lnTo>
                    <a:pt x="14" y="11"/>
                  </a:lnTo>
                  <a:lnTo>
                    <a:pt x="0" y="25"/>
                  </a:lnTo>
                  <a:lnTo>
                    <a:pt x="8" y="42"/>
                  </a:lnTo>
                  <a:lnTo>
                    <a:pt x="25" y="46"/>
                  </a:lnTo>
                  <a:lnTo>
                    <a:pt x="35" y="47"/>
                  </a:lnTo>
                  <a:lnTo>
                    <a:pt x="45" y="46"/>
                  </a:lnTo>
                  <a:lnTo>
                    <a:pt x="73" y="33"/>
                  </a:lnTo>
                  <a:lnTo>
                    <a:pt x="79" y="27"/>
                  </a:lnTo>
                  <a:lnTo>
                    <a:pt x="92" y="42"/>
                  </a:lnTo>
                  <a:lnTo>
                    <a:pt x="106" y="33"/>
                  </a:lnTo>
                  <a:lnTo>
                    <a:pt x="106" y="25"/>
                  </a:lnTo>
                  <a:lnTo>
                    <a:pt x="116" y="29"/>
                  </a:lnTo>
                  <a:lnTo>
                    <a:pt x="133" y="27"/>
                  </a:lnTo>
                  <a:lnTo>
                    <a:pt x="131" y="11"/>
                  </a:lnTo>
                  <a:lnTo>
                    <a:pt x="129" y="14"/>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grpSp>
      <p:sp>
        <p:nvSpPr>
          <p:cNvPr id="73" name="AutoShape 38"/>
          <p:cNvSpPr>
            <a:spLocks noChangeArrowheads="1"/>
          </p:cNvSpPr>
          <p:nvPr/>
        </p:nvSpPr>
        <p:spPr bwMode="auto">
          <a:xfrm>
            <a:off x="1024085" y="6057292"/>
            <a:ext cx="6938053" cy="685006"/>
          </a:xfrm>
          <a:prstGeom prst="roundRect">
            <a:avLst>
              <a:gd name="adj" fmla="val 4167"/>
            </a:avLst>
          </a:prstGeom>
          <a:solidFill>
            <a:srgbClr val="BBCDE3"/>
          </a:solidFill>
          <a:ln w="9525" algn="ctr">
            <a:solidFill>
              <a:srgbClr val="4D4D4D"/>
            </a:solidFill>
            <a:round/>
            <a:headEnd/>
            <a:tailEnd/>
          </a:ln>
          <a:effectLst>
            <a:outerShdw dist="35921" dir="2700000" algn="ctr" rotWithShape="0">
              <a:srgbClr val="AFAFAF"/>
            </a:outerShdw>
          </a:effectLst>
        </p:spPr>
        <p:txBody>
          <a:bodyPr lIns="91394" tIns="45698" rIns="91394" bIns="45698"/>
          <a:lstStyle/>
          <a:p>
            <a:pPr defTabSz="446088" eaLnBrk="0" hangingPunct="0">
              <a:defRPr/>
            </a:pPr>
            <a:r>
              <a:rPr lang="zh-CN" altLang="en-US" sz="2200" b="1" dirty="0">
                <a:solidFill>
                  <a:srgbClr val="0000CC"/>
                </a:solidFill>
                <a:latin typeface="Arial" charset="0"/>
              </a:rPr>
              <a:t>信息</a:t>
            </a:r>
            <a:r>
              <a:rPr lang="zh-CN" altLang="en-US" sz="2200" b="1" dirty="0" smtClean="0">
                <a:solidFill>
                  <a:srgbClr val="0000CC"/>
                </a:solidFill>
                <a:latin typeface="Arial" charset="0"/>
              </a:rPr>
              <a:t>安全</a:t>
            </a:r>
            <a:r>
              <a:rPr lang="zh-CN" altLang="en-US" sz="2200" b="1" dirty="0">
                <a:solidFill>
                  <a:srgbClr val="0000CC"/>
                </a:solidFill>
                <a:latin typeface="Arial" charset="0"/>
              </a:rPr>
              <a:t>方针</a:t>
            </a:r>
            <a:r>
              <a:rPr lang="zh-CN" altLang="en-US" sz="2200" b="1" dirty="0" smtClean="0">
                <a:solidFill>
                  <a:srgbClr val="0000CC"/>
                </a:solidFill>
                <a:latin typeface="Arial" charset="0"/>
              </a:rPr>
              <a:t>应</a:t>
            </a:r>
            <a:r>
              <a:rPr lang="zh-CN" altLang="en-US" sz="2200" b="1" dirty="0">
                <a:solidFill>
                  <a:srgbClr val="0000CC"/>
                </a:solidFill>
                <a:latin typeface="Arial" charset="0"/>
              </a:rPr>
              <a:t>符合实际情况，切实可行。</a:t>
            </a:r>
            <a:r>
              <a:rPr lang="zh-CN" altLang="en-US" sz="2200" b="1" dirty="0" smtClean="0">
                <a:solidFill>
                  <a:srgbClr val="0000CC"/>
                </a:solidFill>
                <a:latin typeface="Arial" charset="0"/>
              </a:rPr>
              <a:t>对方针的</a:t>
            </a:r>
            <a:r>
              <a:rPr lang="zh-CN" altLang="en-US" sz="2200" b="1" dirty="0">
                <a:solidFill>
                  <a:srgbClr val="0000CC"/>
                </a:solidFill>
                <a:latin typeface="Arial" charset="0"/>
              </a:rPr>
              <a:t>落实尤为重要</a:t>
            </a:r>
            <a:endParaRPr lang="en-US" altLang="zh-CN" sz="2200" b="1" dirty="0">
              <a:solidFill>
                <a:srgbClr val="0000CC"/>
              </a:solidFill>
              <a:latin typeface="Arial" charset="0"/>
            </a:endParaRPr>
          </a:p>
        </p:txBody>
      </p:sp>
      <p:grpSp>
        <p:nvGrpSpPr>
          <p:cNvPr id="107" name="Group 4"/>
          <p:cNvGrpSpPr>
            <a:grpSpLocks/>
          </p:cNvGrpSpPr>
          <p:nvPr/>
        </p:nvGrpSpPr>
        <p:grpSpPr bwMode="auto">
          <a:xfrm>
            <a:off x="7762118" y="5102401"/>
            <a:ext cx="1022350" cy="592137"/>
            <a:chOff x="2061" y="1529"/>
            <a:chExt cx="1384" cy="917"/>
          </a:xfrm>
        </p:grpSpPr>
        <p:sp>
          <p:nvSpPr>
            <p:cNvPr id="108" name="Freeform 5"/>
            <p:cNvSpPr>
              <a:spLocks/>
            </p:cNvSpPr>
            <p:nvPr/>
          </p:nvSpPr>
          <p:spPr bwMode="auto">
            <a:xfrm>
              <a:off x="2619" y="1966"/>
              <a:ext cx="825" cy="480"/>
            </a:xfrm>
            <a:custGeom>
              <a:avLst/>
              <a:gdLst>
                <a:gd name="T0" fmla="*/ 295 w 825"/>
                <a:gd name="T1" fmla="*/ 397 h 480"/>
                <a:gd name="T2" fmla="*/ 241 w 825"/>
                <a:gd name="T3" fmla="*/ 350 h 480"/>
                <a:gd name="T4" fmla="*/ 161 w 825"/>
                <a:gd name="T5" fmla="*/ 271 h 480"/>
                <a:gd name="T6" fmla="*/ 41 w 825"/>
                <a:gd name="T7" fmla="*/ 146 h 480"/>
                <a:gd name="T8" fmla="*/ 15 w 825"/>
                <a:gd name="T9" fmla="*/ 122 h 480"/>
                <a:gd name="T10" fmla="*/ 2 w 825"/>
                <a:gd name="T11" fmla="*/ 107 h 480"/>
                <a:gd name="T12" fmla="*/ 0 w 825"/>
                <a:gd name="T13" fmla="*/ 95 h 480"/>
                <a:gd name="T14" fmla="*/ 8 w 825"/>
                <a:gd name="T15" fmla="*/ 70 h 480"/>
                <a:gd name="T16" fmla="*/ 21 w 825"/>
                <a:gd name="T17" fmla="*/ 48 h 480"/>
                <a:gd name="T18" fmla="*/ 57 w 825"/>
                <a:gd name="T19" fmla="*/ 35 h 480"/>
                <a:gd name="T20" fmla="*/ 107 w 825"/>
                <a:gd name="T21" fmla="*/ 24 h 480"/>
                <a:gd name="T22" fmla="*/ 198 w 825"/>
                <a:gd name="T23" fmla="*/ 11 h 480"/>
                <a:gd name="T24" fmla="*/ 250 w 825"/>
                <a:gd name="T25" fmla="*/ 2 h 480"/>
                <a:gd name="T26" fmla="*/ 278 w 825"/>
                <a:gd name="T27" fmla="*/ 0 h 480"/>
                <a:gd name="T28" fmla="*/ 290 w 825"/>
                <a:gd name="T29" fmla="*/ 0 h 480"/>
                <a:gd name="T30" fmla="*/ 303 w 825"/>
                <a:gd name="T31" fmla="*/ 2 h 480"/>
                <a:gd name="T32" fmla="*/ 425 w 825"/>
                <a:gd name="T33" fmla="*/ 57 h 480"/>
                <a:gd name="T34" fmla="*/ 508 w 825"/>
                <a:gd name="T35" fmla="*/ 110 h 480"/>
                <a:gd name="T36" fmla="*/ 542 w 825"/>
                <a:gd name="T37" fmla="*/ 139 h 480"/>
                <a:gd name="T38" fmla="*/ 576 w 825"/>
                <a:gd name="T39" fmla="*/ 169 h 480"/>
                <a:gd name="T40" fmla="*/ 653 w 825"/>
                <a:gd name="T41" fmla="*/ 209 h 480"/>
                <a:gd name="T42" fmla="*/ 683 w 825"/>
                <a:gd name="T43" fmla="*/ 213 h 480"/>
                <a:gd name="T44" fmla="*/ 697 w 825"/>
                <a:gd name="T45" fmla="*/ 213 h 480"/>
                <a:gd name="T46" fmla="*/ 706 w 825"/>
                <a:gd name="T47" fmla="*/ 213 h 480"/>
                <a:gd name="T48" fmla="*/ 715 w 825"/>
                <a:gd name="T49" fmla="*/ 212 h 480"/>
                <a:gd name="T50" fmla="*/ 744 w 825"/>
                <a:gd name="T51" fmla="*/ 213 h 480"/>
                <a:gd name="T52" fmla="*/ 780 w 825"/>
                <a:gd name="T53" fmla="*/ 210 h 480"/>
                <a:gd name="T54" fmla="*/ 821 w 825"/>
                <a:gd name="T55" fmla="*/ 206 h 480"/>
                <a:gd name="T56" fmla="*/ 824 w 825"/>
                <a:gd name="T57" fmla="*/ 206 h 480"/>
                <a:gd name="T58" fmla="*/ 824 w 825"/>
                <a:gd name="T59" fmla="*/ 479 h 480"/>
                <a:gd name="T60" fmla="*/ 824 w 825"/>
                <a:gd name="T61" fmla="*/ 476 h 480"/>
                <a:gd name="T62" fmla="*/ 617 w 825"/>
                <a:gd name="T63" fmla="*/ 451 h 480"/>
                <a:gd name="T64" fmla="*/ 602 w 825"/>
                <a:gd name="T65" fmla="*/ 450 h 480"/>
                <a:gd name="T66" fmla="*/ 595 w 825"/>
                <a:gd name="T67" fmla="*/ 451 h 480"/>
                <a:gd name="T68" fmla="*/ 586 w 825"/>
                <a:gd name="T69" fmla="*/ 452 h 480"/>
                <a:gd name="T70" fmla="*/ 548 w 825"/>
                <a:gd name="T71" fmla="*/ 460 h 480"/>
                <a:gd name="T72" fmla="*/ 502 w 825"/>
                <a:gd name="T73" fmla="*/ 468 h 480"/>
                <a:gd name="T74" fmla="*/ 489 w 825"/>
                <a:gd name="T75" fmla="*/ 468 h 480"/>
                <a:gd name="T76" fmla="*/ 480 w 825"/>
                <a:gd name="T77" fmla="*/ 468 h 480"/>
                <a:gd name="T78" fmla="*/ 471 w 825"/>
                <a:gd name="T79" fmla="*/ 467 h 480"/>
                <a:gd name="T80" fmla="*/ 425 w 825"/>
                <a:gd name="T81" fmla="*/ 454 h 480"/>
                <a:gd name="T82" fmla="*/ 358 w 825"/>
                <a:gd name="T83" fmla="*/ 431 h 480"/>
                <a:gd name="T84" fmla="*/ 294 w 825"/>
                <a:gd name="T85" fmla="*/ 401 h 480"/>
                <a:gd name="T86" fmla="*/ 295 w 825"/>
                <a:gd name="T87" fmla="*/ 397 h 4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25"/>
                <a:gd name="T133" fmla="*/ 0 h 480"/>
                <a:gd name="T134" fmla="*/ 825 w 825"/>
                <a:gd name="T135" fmla="*/ 480 h 4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25" h="480">
                  <a:moveTo>
                    <a:pt x="295" y="397"/>
                  </a:moveTo>
                  <a:lnTo>
                    <a:pt x="241" y="350"/>
                  </a:lnTo>
                  <a:lnTo>
                    <a:pt x="161" y="271"/>
                  </a:lnTo>
                  <a:lnTo>
                    <a:pt x="41" y="146"/>
                  </a:lnTo>
                  <a:lnTo>
                    <a:pt x="15" y="122"/>
                  </a:lnTo>
                  <a:lnTo>
                    <a:pt x="2" y="107"/>
                  </a:lnTo>
                  <a:lnTo>
                    <a:pt x="0" y="95"/>
                  </a:lnTo>
                  <a:lnTo>
                    <a:pt x="8" y="70"/>
                  </a:lnTo>
                  <a:lnTo>
                    <a:pt x="21" y="48"/>
                  </a:lnTo>
                  <a:lnTo>
                    <a:pt x="57" y="35"/>
                  </a:lnTo>
                  <a:lnTo>
                    <a:pt x="107" y="24"/>
                  </a:lnTo>
                  <a:lnTo>
                    <a:pt x="198" y="11"/>
                  </a:lnTo>
                  <a:lnTo>
                    <a:pt x="250" y="2"/>
                  </a:lnTo>
                  <a:lnTo>
                    <a:pt x="278" y="0"/>
                  </a:lnTo>
                  <a:lnTo>
                    <a:pt x="290" y="0"/>
                  </a:lnTo>
                  <a:lnTo>
                    <a:pt x="303" y="2"/>
                  </a:lnTo>
                  <a:lnTo>
                    <a:pt x="425" y="57"/>
                  </a:lnTo>
                  <a:lnTo>
                    <a:pt x="508" y="110"/>
                  </a:lnTo>
                  <a:lnTo>
                    <a:pt x="542" y="139"/>
                  </a:lnTo>
                  <a:lnTo>
                    <a:pt x="576" y="169"/>
                  </a:lnTo>
                  <a:lnTo>
                    <a:pt x="653" y="209"/>
                  </a:lnTo>
                  <a:lnTo>
                    <a:pt x="683" y="213"/>
                  </a:lnTo>
                  <a:lnTo>
                    <a:pt x="697" y="213"/>
                  </a:lnTo>
                  <a:lnTo>
                    <a:pt x="706" y="213"/>
                  </a:lnTo>
                  <a:lnTo>
                    <a:pt x="715" y="212"/>
                  </a:lnTo>
                  <a:lnTo>
                    <a:pt x="744" y="213"/>
                  </a:lnTo>
                  <a:lnTo>
                    <a:pt x="780" y="210"/>
                  </a:lnTo>
                  <a:lnTo>
                    <a:pt x="821" y="206"/>
                  </a:lnTo>
                  <a:lnTo>
                    <a:pt x="824" y="206"/>
                  </a:lnTo>
                  <a:lnTo>
                    <a:pt x="824" y="479"/>
                  </a:lnTo>
                  <a:lnTo>
                    <a:pt x="824" y="476"/>
                  </a:lnTo>
                  <a:lnTo>
                    <a:pt x="617" y="451"/>
                  </a:lnTo>
                  <a:lnTo>
                    <a:pt x="602" y="450"/>
                  </a:lnTo>
                  <a:lnTo>
                    <a:pt x="595" y="451"/>
                  </a:lnTo>
                  <a:lnTo>
                    <a:pt x="586" y="452"/>
                  </a:lnTo>
                  <a:lnTo>
                    <a:pt x="548" y="460"/>
                  </a:lnTo>
                  <a:lnTo>
                    <a:pt x="502" y="468"/>
                  </a:lnTo>
                  <a:lnTo>
                    <a:pt x="489" y="468"/>
                  </a:lnTo>
                  <a:lnTo>
                    <a:pt x="480" y="468"/>
                  </a:lnTo>
                  <a:lnTo>
                    <a:pt x="471" y="467"/>
                  </a:lnTo>
                  <a:lnTo>
                    <a:pt x="425" y="454"/>
                  </a:lnTo>
                  <a:lnTo>
                    <a:pt x="358" y="431"/>
                  </a:lnTo>
                  <a:lnTo>
                    <a:pt x="294" y="401"/>
                  </a:lnTo>
                  <a:lnTo>
                    <a:pt x="295" y="397"/>
                  </a:lnTo>
                </a:path>
              </a:pathLst>
            </a:custGeom>
            <a:solidFill>
              <a:srgbClr val="E262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09" name="Freeform 6"/>
            <p:cNvSpPr>
              <a:spLocks/>
            </p:cNvSpPr>
            <p:nvPr/>
          </p:nvSpPr>
          <p:spPr bwMode="auto">
            <a:xfrm>
              <a:off x="2751" y="1978"/>
              <a:ext cx="192" cy="37"/>
            </a:xfrm>
            <a:custGeom>
              <a:avLst/>
              <a:gdLst>
                <a:gd name="T0" fmla="*/ 173 w 192"/>
                <a:gd name="T1" fmla="*/ 19 h 37"/>
                <a:gd name="T2" fmla="*/ 191 w 192"/>
                <a:gd name="T3" fmla="*/ 19 h 37"/>
                <a:gd name="T4" fmla="*/ 143 w 192"/>
                <a:gd name="T5" fmla="*/ 0 h 37"/>
                <a:gd name="T6" fmla="*/ 135 w 192"/>
                <a:gd name="T7" fmla="*/ 0 h 37"/>
                <a:gd name="T8" fmla="*/ 125 w 192"/>
                <a:gd name="T9" fmla="*/ 0 h 37"/>
                <a:gd name="T10" fmla="*/ 102 w 192"/>
                <a:gd name="T11" fmla="*/ 3 h 37"/>
                <a:gd name="T12" fmla="*/ 61 w 192"/>
                <a:gd name="T13" fmla="*/ 9 h 37"/>
                <a:gd name="T14" fmla="*/ 27 w 192"/>
                <a:gd name="T15" fmla="*/ 11 h 37"/>
                <a:gd name="T16" fmla="*/ 0 w 192"/>
                <a:gd name="T17" fmla="*/ 19 h 37"/>
                <a:gd name="T18" fmla="*/ 18 w 192"/>
                <a:gd name="T19" fmla="*/ 30 h 37"/>
                <a:gd name="T20" fmla="*/ 60 w 192"/>
                <a:gd name="T21" fmla="*/ 36 h 37"/>
                <a:gd name="T22" fmla="*/ 84 w 192"/>
                <a:gd name="T23" fmla="*/ 36 h 37"/>
                <a:gd name="T24" fmla="*/ 104 w 192"/>
                <a:gd name="T25" fmla="*/ 35 h 37"/>
                <a:gd name="T26" fmla="*/ 172 w 192"/>
                <a:gd name="T27" fmla="*/ 23 h 37"/>
                <a:gd name="T28" fmla="*/ 173 w 192"/>
                <a:gd name="T29" fmla="*/ 19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37"/>
                <a:gd name="T47" fmla="*/ 192 w 192"/>
                <a:gd name="T48" fmla="*/ 37 h 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37">
                  <a:moveTo>
                    <a:pt x="173" y="19"/>
                  </a:moveTo>
                  <a:lnTo>
                    <a:pt x="191" y="19"/>
                  </a:lnTo>
                  <a:lnTo>
                    <a:pt x="143" y="0"/>
                  </a:lnTo>
                  <a:lnTo>
                    <a:pt x="135" y="0"/>
                  </a:lnTo>
                  <a:lnTo>
                    <a:pt x="125" y="0"/>
                  </a:lnTo>
                  <a:lnTo>
                    <a:pt x="102" y="3"/>
                  </a:lnTo>
                  <a:lnTo>
                    <a:pt x="61" y="9"/>
                  </a:lnTo>
                  <a:lnTo>
                    <a:pt x="27" y="11"/>
                  </a:lnTo>
                  <a:lnTo>
                    <a:pt x="0" y="19"/>
                  </a:lnTo>
                  <a:lnTo>
                    <a:pt x="18" y="30"/>
                  </a:lnTo>
                  <a:lnTo>
                    <a:pt x="60" y="36"/>
                  </a:lnTo>
                  <a:lnTo>
                    <a:pt x="84" y="36"/>
                  </a:lnTo>
                  <a:lnTo>
                    <a:pt x="104" y="35"/>
                  </a:lnTo>
                  <a:lnTo>
                    <a:pt x="172" y="23"/>
                  </a:lnTo>
                  <a:lnTo>
                    <a:pt x="173" y="19"/>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 name="Freeform 7"/>
            <p:cNvSpPr>
              <a:spLocks/>
            </p:cNvSpPr>
            <p:nvPr/>
          </p:nvSpPr>
          <p:spPr bwMode="auto">
            <a:xfrm>
              <a:off x="2690" y="1998"/>
              <a:ext cx="414" cy="340"/>
            </a:xfrm>
            <a:custGeom>
              <a:avLst/>
              <a:gdLst>
                <a:gd name="T0" fmla="*/ 413 w 414"/>
                <a:gd name="T1" fmla="*/ 247 h 340"/>
                <a:gd name="T2" fmla="*/ 409 w 414"/>
                <a:gd name="T3" fmla="*/ 265 h 340"/>
                <a:gd name="T4" fmla="*/ 397 w 414"/>
                <a:gd name="T5" fmla="*/ 291 h 340"/>
                <a:gd name="T6" fmla="*/ 381 w 414"/>
                <a:gd name="T7" fmla="*/ 314 h 340"/>
                <a:gd name="T8" fmla="*/ 366 w 414"/>
                <a:gd name="T9" fmla="*/ 324 h 340"/>
                <a:gd name="T10" fmla="*/ 350 w 414"/>
                <a:gd name="T11" fmla="*/ 324 h 340"/>
                <a:gd name="T12" fmla="*/ 333 w 414"/>
                <a:gd name="T13" fmla="*/ 326 h 340"/>
                <a:gd name="T14" fmla="*/ 318 w 414"/>
                <a:gd name="T15" fmla="*/ 333 h 340"/>
                <a:gd name="T16" fmla="*/ 302 w 414"/>
                <a:gd name="T17" fmla="*/ 339 h 340"/>
                <a:gd name="T18" fmla="*/ 288 w 414"/>
                <a:gd name="T19" fmla="*/ 331 h 340"/>
                <a:gd name="T20" fmla="*/ 273 w 414"/>
                <a:gd name="T21" fmla="*/ 316 h 340"/>
                <a:gd name="T22" fmla="*/ 244 w 414"/>
                <a:gd name="T23" fmla="*/ 287 h 340"/>
                <a:gd name="T24" fmla="*/ 157 w 414"/>
                <a:gd name="T25" fmla="*/ 234 h 340"/>
                <a:gd name="T26" fmla="*/ 109 w 414"/>
                <a:gd name="T27" fmla="*/ 205 h 340"/>
                <a:gd name="T28" fmla="*/ 72 w 414"/>
                <a:gd name="T29" fmla="*/ 175 h 340"/>
                <a:gd name="T30" fmla="*/ 23 w 414"/>
                <a:gd name="T31" fmla="*/ 107 h 340"/>
                <a:gd name="T32" fmla="*/ 4 w 414"/>
                <a:gd name="T33" fmla="*/ 67 h 340"/>
                <a:gd name="T34" fmla="*/ 0 w 414"/>
                <a:gd name="T35" fmla="*/ 49 h 340"/>
                <a:gd name="T36" fmla="*/ 0 w 414"/>
                <a:gd name="T37" fmla="*/ 41 h 340"/>
                <a:gd name="T38" fmla="*/ 2 w 414"/>
                <a:gd name="T39" fmla="*/ 32 h 340"/>
                <a:gd name="T40" fmla="*/ 17 w 414"/>
                <a:gd name="T41" fmla="*/ 20 h 340"/>
                <a:gd name="T42" fmla="*/ 37 w 414"/>
                <a:gd name="T43" fmla="*/ 14 h 340"/>
                <a:gd name="T44" fmla="*/ 113 w 414"/>
                <a:gd name="T45" fmla="*/ 4 h 340"/>
                <a:gd name="T46" fmla="*/ 142 w 414"/>
                <a:gd name="T47" fmla="*/ 6 h 340"/>
                <a:gd name="T48" fmla="*/ 173 w 414"/>
                <a:gd name="T49" fmla="*/ 8 h 340"/>
                <a:gd name="T50" fmla="*/ 218 w 414"/>
                <a:gd name="T51" fmla="*/ 0 h 340"/>
                <a:gd name="T52" fmla="*/ 225 w 414"/>
                <a:gd name="T53" fmla="*/ 0 h 340"/>
                <a:gd name="T54" fmla="*/ 234 w 414"/>
                <a:gd name="T55" fmla="*/ 0 h 340"/>
                <a:gd name="T56" fmla="*/ 251 w 414"/>
                <a:gd name="T57" fmla="*/ 4 h 340"/>
                <a:gd name="T58" fmla="*/ 282 w 414"/>
                <a:gd name="T59" fmla="*/ 20 h 340"/>
                <a:gd name="T60" fmla="*/ 307 w 414"/>
                <a:gd name="T61" fmla="*/ 42 h 340"/>
                <a:gd name="T62" fmla="*/ 330 w 414"/>
                <a:gd name="T63" fmla="*/ 71 h 340"/>
                <a:gd name="T64" fmla="*/ 370 w 414"/>
                <a:gd name="T65" fmla="*/ 141 h 340"/>
                <a:gd name="T66" fmla="*/ 413 w 414"/>
                <a:gd name="T67" fmla="*/ 247 h 3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4"/>
                <a:gd name="T103" fmla="*/ 0 h 340"/>
                <a:gd name="T104" fmla="*/ 414 w 414"/>
                <a:gd name="T105" fmla="*/ 340 h 3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4" h="340">
                  <a:moveTo>
                    <a:pt x="413" y="247"/>
                  </a:moveTo>
                  <a:lnTo>
                    <a:pt x="409" y="265"/>
                  </a:lnTo>
                  <a:lnTo>
                    <a:pt x="397" y="291"/>
                  </a:lnTo>
                  <a:lnTo>
                    <a:pt x="381" y="314"/>
                  </a:lnTo>
                  <a:lnTo>
                    <a:pt x="366" y="324"/>
                  </a:lnTo>
                  <a:lnTo>
                    <a:pt x="350" y="324"/>
                  </a:lnTo>
                  <a:lnTo>
                    <a:pt x="333" y="326"/>
                  </a:lnTo>
                  <a:lnTo>
                    <a:pt x="318" y="333"/>
                  </a:lnTo>
                  <a:lnTo>
                    <a:pt x="302" y="339"/>
                  </a:lnTo>
                  <a:lnTo>
                    <a:pt x="288" y="331"/>
                  </a:lnTo>
                  <a:lnTo>
                    <a:pt x="273" y="316"/>
                  </a:lnTo>
                  <a:lnTo>
                    <a:pt x="244" y="287"/>
                  </a:lnTo>
                  <a:lnTo>
                    <a:pt x="157" y="234"/>
                  </a:lnTo>
                  <a:lnTo>
                    <a:pt x="109" y="205"/>
                  </a:lnTo>
                  <a:lnTo>
                    <a:pt x="72" y="175"/>
                  </a:lnTo>
                  <a:lnTo>
                    <a:pt x="23" y="107"/>
                  </a:lnTo>
                  <a:lnTo>
                    <a:pt x="4" y="67"/>
                  </a:lnTo>
                  <a:lnTo>
                    <a:pt x="0" y="49"/>
                  </a:lnTo>
                  <a:lnTo>
                    <a:pt x="0" y="41"/>
                  </a:lnTo>
                  <a:lnTo>
                    <a:pt x="2" y="32"/>
                  </a:lnTo>
                  <a:lnTo>
                    <a:pt x="17" y="20"/>
                  </a:lnTo>
                  <a:lnTo>
                    <a:pt x="37" y="14"/>
                  </a:lnTo>
                  <a:lnTo>
                    <a:pt x="113" y="4"/>
                  </a:lnTo>
                  <a:lnTo>
                    <a:pt x="142" y="6"/>
                  </a:lnTo>
                  <a:lnTo>
                    <a:pt x="173" y="8"/>
                  </a:lnTo>
                  <a:lnTo>
                    <a:pt x="218" y="0"/>
                  </a:lnTo>
                  <a:lnTo>
                    <a:pt x="225" y="0"/>
                  </a:lnTo>
                  <a:lnTo>
                    <a:pt x="234" y="0"/>
                  </a:lnTo>
                  <a:lnTo>
                    <a:pt x="251" y="4"/>
                  </a:lnTo>
                  <a:lnTo>
                    <a:pt x="282" y="20"/>
                  </a:lnTo>
                  <a:lnTo>
                    <a:pt x="307" y="42"/>
                  </a:lnTo>
                  <a:lnTo>
                    <a:pt x="330" y="71"/>
                  </a:lnTo>
                  <a:lnTo>
                    <a:pt x="370" y="141"/>
                  </a:lnTo>
                  <a:lnTo>
                    <a:pt x="413" y="247"/>
                  </a:lnTo>
                </a:path>
              </a:pathLst>
            </a:custGeom>
            <a:solidFill>
              <a:srgbClr val="622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1" name="Freeform 8"/>
            <p:cNvSpPr>
              <a:spLocks/>
            </p:cNvSpPr>
            <p:nvPr/>
          </p:nvSpPr>
          <p:spPr bwMode="auto">
            <a:xfrm>
              <a:off x="2763" y="2279"/>
              <a:ext cx="234" cy="115"/>
            </a:xfrm>
            <a:custGeom>
              <a:avLst/>
              <a:gdLst>
                <a:gd name="T0" fmla="*/ 12 w 234"/>
                <a:gd name="T1" fmla="*/ 33 h 115"/>
                <a:gd name="T2" fmla="*/ 0 w 234"/>
                <a:gd name="T3" fmla="*/ 51 h 115"/>
                <a:gd name="T4" fmla="*/ 9 w 234"/>
                <a:gd name="T5" fmla="*/ 84 h 115"/>
                <a:gd name="T6" fmla="*/ 43 w 234"/>
                <a:gd name="T7" fmla="*/ 101 h 115"/>
                <a:gd name="T8" fmla="*/ 69 w 234"/>
                <a:gd name="T9" fmla="*/ 110 h 115"/>
                <a:gd name="T10" fmla="*/ 81 w 234"/>
                <a:gd name="T11" fmla="*/ 113 h 115"/>
                <a:gd name="T12" fmla="*/ 91 w 234"/>
                <a:gd name="T13" fmla="*/ 114 h 115"/>
                <a:gd name="T14" fmla="*/ 140 w 234"/>
                <a:gd name="T15" fmla="*/ 97 h 115"/>
                <a:gd name="T16" fmla="*/ 187 w 234"/>
                <a:gd name="T17" fmla="*/ 72 h 115"/>
                <a:gd name="T18" fmla="*/ 214 w 234"/>
                <a:gd name="T19" fmla="*/ 58 h 115"/>
                <a:gd name="T20" fmla="*/ 226 w 234"/>
                <a:gd name="T21" fmla="*/ 48 h 115"/>
                <a:gd name="T22" fmla="*/ 233 w 234"/>
                <a:gd name="T23" fmla="*/ 37 h 115"/>
                <a:gd name="T24" fmla="*/ 233 w 234"/>
                <a:gd name="T25" fmla="*/ 30 h 115"/>
                <a:gd name="T26" fmla="*/ 231 w 234"/>
                <a:gd name="T27" fmla="*/ 24 h 115"/>
                <a:gd name="T28" fmla="*/ 217 w 234"/>
                <a:gd name="T29" fmla="*/ 10 h 115"/>
                <a:gd name="T30" fmla="*/ 199 w 234"/>
                <a:gd name="T31" fmla="*/ 1 h 115"/>
                <a:gd name="T32" fmla="*/ 189 w 234"/>
                <a:gd name="T33" fmla="*/ 0 h 115"/>
                <a:gd name="T34" fmla="*/ 177 w 234"/>
                <a:gd name="T35" fmla="*/ 1 h 115"/>
                <a:gd name="T36" fmla="*/ 160 w 234"/>
                <a:gd name="T37" fmla="*/ 1 h 115"/>
                <a:gd name="T38" fmla="*/ 139 w 234"/>
                <a:gd name="T39" fmla="*/ 3 h 115"/>
                <a:gd name="T40" fmla="*/ 92 w 234"/>
                <a:gd name="T41" fmla="*/ 8 h 115"/>
                <a:gd name="T42" fmla="*/ 47 w 234"/>
                <a:gd name="T43" fmla="*/ 18 h 115"/>
                <a:gd name="T44" fmla="*/ 12 w 234"/>
                <a:gd name="T45" fmla="*/ 33 h 11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4"/>
                <a:gd name="T70" fmla="*/ 0 h 115"/>
                <a:gd name="T71" fmla="*/ 234 w 234"/>
                <a:gd name="T72" fmla="*/ 115 h 11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4" h="115">
                  <a:moveTo>
                    <a:pt x="12" y="33"/>
                  </a:moveTo>
                  <a:lnTo>
                    <a:pt x="0" y="51"/>
                  </a:lnTo>
                  <a:lnTo>
                    <a:pt x="9" y="84"/>
                  </a:lnTo>
                  <a:lnTo>
                    <a:pt x="43" y="101"/>
                  </a:lnTo>
                  <a:lnTo>
                    <a:pt x="69" y="110"/>
                  </a:lnTo>
                  <a:lnTo>
                    <a:pt x="81" y="113"/>
                  </a:lnTo>
                  <a:lnTo>
                    <a:pt x="91" y="114"/>
                  </a:lnTo>
                  <a:lnTo>
                    <a:pt x="140" y="97"/>
                  </a:lnTo>
                  <a:lnTo>
                    <a:pt x="187" y="72"/>
                  </a:lnTo>
                  <a:lnTo>
                    <a:pt x="214" y="58"/>
                  </a:lnTo>
                  <a:lnTo>
                    <a:pt x="226" y="48"/>
                  </a:lnTo>
                  <a:lnTo>
                    <a:pt x="233" y="37"/>
                  </a:lnTo>
                  <a:lnTo>
                    <a:pt x="233" y="30"/>
                  </a:lnTo>
                  <a:lnTo>
                    <a:pt x="231" y="24"/>
                  </a:lnTo>
                  <a:lnTo>
                    <a:pt x="217" y="10"/>
                  </a:lnTo>
                  <a:lnTo>
                    <a:pt x="199" y="1"/>
                  </a:lnTo>
                  <a:lnTo>
                    <a:pt x="189" y="0"/>
                  </a:lnTo>
                  <a:lnTo>
                    <a:pt x="177" y="1"/>
                  </a:lnTo>
                  <a:lnTo>
                    <a:pt x="160" y="1"/>
                  </a:lnTo>
                  <a:lnTo>
                    <a:pt x="139" y="3"/>
                  </a:lnTo>
                  <a:lnTo>
                    <a:pt x="92" y="8"/>
                  </a:lnTo>
                  <a:lnTo>
                    <a:pt x="47" y="18"/>
                  </a:lnTo>
                  <a:lnTo>
                    <a:pt x="12" y="33"/>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12" name="Freeform 9"/>
            <p:cNvSpPr>
              <a:spLocks/>
            </p:cNvSpPr>
            <p:nvPr/>
          </p:nvSpPr>
          <p:spPr bwMode="auto">
            <a:xfrm>
              <a:off x="2695" y="2203"/>
              <a:ext cx="272" cy="118"/>
            </a:xfrm>
            <a:custGeom>
              <a:avLst/>
              <a:gdLst>
                <a:gd name="T0" fmla="*/ 11 w 272"/>
                <a:gd name="T1" fmla="*/ 11 h 118"/>
                <a:gd name="T2" fmla="*/ 0 w 272"/>
                <a:gd name="T3" fmla="*/ 46 h 118"/>
                <a:gd name="T4" fmla="*/ 8 w 272"/>
                <a:gd name="T5" fmla="*/ 80 h 118"/>
                <a:gd name="T6" fmla="*/ 55 w 272"/>
                <a:gd name="T7" fmla="*/ 101 h 118"/>
                <a:gd name="T8" fmla="*/ 90 w 272"/>
                <a:gd name="T9" fmla="*/ 111 h 118"/>
                <a:gd name="T10" fmla="*/ 104 w 272"/>
                <a:gd name="T11" fmla="*/ 116 h 118"/>
                <a:gd name="T12" fmla="*/ 116 w 272"/>
                <a:gd name="T13" fmla="*/ 117 h 118"/>
                <a:gd name="T14" fmla="*/ 164 w 272"/>
                <a:gd name="T15" fmla="*/ 107 h 118"/>
                <a:gd name="T16" fmla="*/ 212 w 272"/>
                <a:gd name="T17" fmla="*/ 90 h 118"/>
                <a:gd name="T18" fmla="*/ 245 w 272"/>
                <a:gd name="T19" fmla="*/ 78 h 118"/>
                <a:gd name="T20" fmla="*/ 262 w 272"/>
                <a:gd name="T21" fmla="*/ 72 h 118"/>
                <a:gd name="T22" fmla="*/ 271 w 272"/>
                <a:gd name="T23" fmla="*/ 61 h 118"/>
                <a:gd name="T24" fmla="*/ 267 w 272"/>
                <a:gd name="T25" fmla="*/ 52 h 118"/>
                <a:gd name="T26" fmla="*/ 255 w 272"/>
                <a:gd name="T27" fmla="*/ 38 h 118"/>
                <a:gd name="T28" fmla="*/ 229 w 272"/>
                <a:gd name="T29" fmla="*/ 20 h 118"/>
                <a:gd name="T30" fmla="*/ 212 w 272"/>
                <a:gd name="T31" fmla="*/ 13 h 118"/>
                <a:gd name="T32" fmla="*/ 203 w 272"/>
                <a:gd name="T33" fmla="*/ 11 h 118"/>
                <a:gd name="T34" fmla="*/ 193 w 272"/>
                <a:gd name="T35" fmla="*/ 11 h 118"/>
                <a:gd name="T36" fmla="*/ 99 w 272"/>
                <a:gd name="T37" fmla="*/ 1 h 118"/>
                <a:gd name="T38" fmla="*/ 73 w 272"/>
                <a:gd name="T39" fmla="*/ 0 h 118"/>
                <a:gd name="T40" fmla="*/ 61 w 272"/>
                <a:gd name="T41" fmla="*/ 0 h 118"/>
                <a:gd name="T42" fmla="*/ 49 w 272"/>
                <a:gd name="T43" fmla="*/ 0 h 118"/>
                <a:gd name="T44" fmla="*/ 11 w 272"/>
                <a:gd name="T45" fmla="*/ 11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72"/>
                <a:gd name="T70" fmla="*/ 0 h 118"/>
                <a:gd name="T71" fmla="*/ 272 w 272"/>
                <a:gd name="T72" fmla="*/ 118 h 1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72" h="118">
                  <a:moveTo>
                    <a:pt x="11" y="11"/>
                  </a:moveTo>
                  <a:lnTo>
                    <a:pt x="0" y="46"/>
                  </a:lnTo>
                  <a:lnTo>
                    <a:pt x="8" y="80"/>
                  </a:lnTo>
                  <a:lnTo>
                    <a:pt x="55" y="101"/>
                  </a:lnTo>
                  <a:lnTo>
                    <a:pt x="90" y="111"/>
                  </a:lnTo>
                  <a:lnTo>
                    <a:pt x="104" y="116"/>
                  </a:lnTo>
                  <a:lnTo>
                    <a:pt x="116" y="117"/>
                  </a:lnTo>
                  <a:lnTo>
                    <a:pt x="164" y="107"/>
                  </a:lnTo>
                  <a:lnTo>
                    <a:pt x="212" y="90"/>
                  </a:lnTo>
                  <a:lnTo>
                    <a:pt x="245" y="78"/>
                  </a:lnTo>
                  <a:lnTo>
                    <a:pt x="262" y="72"/>
                  </a:lnTo>
                  <a:lnTo>
                    <a:pt x="271" y="61"/>
                  </a:lnTo>
                  <a:lnTo>
                    <a:pt x="267" y="52"/>
                  </a:lnTo>
                  <a:lnTo>
                    <a:pt x="255" y="38"/>
                  </a:lnTo>
                  <a:lnTo>
                    <a:pt x="229" y="20"/>
                  </a:lnTo>
                  <a:lnTo>
                    <a:pt x="212" y="13"/>
                  </a:lnTo>
                  <a:lnTo>
                    <a:pt x="203" y="11"/>
                  </a:lnTo>
                  <a:lnTo>
                    <a:pt x="193" y="11"/>
                  </a:lnTo>
                  <a:lnTo>
                    <a:pt x="99" y="1"/>
                  </a:lnTo>
                  <a:lnTo>
                    <a:pt x="73" y="0"/>
                  </a:lnTo>
                  <a:lnTo>
                    <a:pt x="61" y="0"/>
                  </a:lnTo>
                  <a:lnTo>
                    <a:pt x="49" y="0"/>
                  </a:lnTo>
                  <a:lnTo>
                    <a:pt x="11" y="1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13" name="Freeform 10"/>
            <p:cNvSpPr>
              <a:spLocks/>
            </p:cNvSpPr>
            <p:nvPr/>
          </p:nvSpPr>
          <p:spPr bwMode="auto">
            <a:xfrm>
              <a:off x="2650" y="2117"/>
              <a:ext cx="278" cy="136"/>
            </a:xfrm>
            <a:custGeom>
              <a:avLst/>
              <a:gdLst>
                <a:gd name="T0" fmla="*/ 16 w 278"/>
                <a:gd name="T1" fmla="*/ 1 h 136"/>
                <a:gd name="T2" fmla="*/ 0 w 278"/>
                <a:gd name="T3" fmla="*/ 21 h 136"/>
                <a:gd name="T4" fmla="*/ 4 w 278"/>
                <a:gd name="T5" fmla="*/ 53 h 136"/>
                <a:gd name="T6" fmla="*/ 49 w 278"/>
                <a:gd name="T7" fmla="*/ 96 h 136"/>
                <a:gd name="T8" fmla="*/ 84 w 278"/>
                <a:gd name="T9" fmla="*/ 122 h 136"/>
                <a:gd name="T10" fmla="*/ 111 w 278"/>
                <a:gd name="T11" fmla="*/ 135 h 136"/>
                <a:gd name="T12" fmla="*/ 122 w 278"/>
                <a:gd name="T13" fmla="*/ 135 h 136"/>
                <a:gd name="T14" fmla="*/ 134 w 278"/>
                <a:gd name="T15" fmla="*/ 135 h 136"/>
                <a:gd name="T16" fmla="*/ 162 w 278"/>
                <a:gd name="T17" fmla="*/ 128 h 136"/>
                <a:gd name="T18" fmla="*/ 213 w 278"/>
                <a:gd name="T19" fmla="*/ 113 h 136"/>
                <a:gd name="T20" fmla="*/ 248 w 278"/>
                <a:gd name="T21" fmla="*/ 102 h 136"/>
                <a:gd name="T22" fmla="*/ 277 w 278"/>
                <a:gd name="T23" fmla="*/ 84 h 136"/>
                <a:gd name="T24" fmla="*/ 274 w 278"/>
                <a:gd name="T25" fmla="*/ 75 h 136"/>
                <a:gd name="T26" fmla="*/ 265 w 278"/>
                <a:gd name="T27" fmla="*/ 63 h 136"/>
                <a:gd name="T28" fmla="*/ 243 w 278"/>
                <a:gd name="T29" fmla="*/ 44 h 136"/>
                <a:gd name="T30" fmla="*/ 222 w 278"/>
                <a:gd name="T31" fmla="*/ 36 h 136"/>
                <a:gd name="T32" fmla="*/ 196 w 278"/>
                <a:gd name="T33" fmla="*/ 32 h 136"/>
                <a:gd name="T34" fmla="*/ 184 w 278"/>
                <a:gd name="T35" fmla="*/ 32 h 136"/>
                <a:gd name="T36" fmla="*/ 171 w 278"/>
                <a:gd name="T37" fmla="*/ 33 h 136"/>
                <a:gd name="T38" fmla="*/ 148 w 278"/>
                <a:gd name="T39" fmla="*/ 39 h 136"/>
                <a:gd name="T40" fmla="*/ 131 w 278"/>
                <a:gd name="T41" fmla="*/ 37 h 136"/>
                <a:gd name="T42" fmla="*/ 73 w 278"/>
                <a:gd name="T43" fmla="*/ 14 h 136"/>
                <a:gd name="T44" fmla="*/ 43 w 278"/>
                <a:gd name="T45" fmla="*/ 2 h 136"/>
                <a:gd name="T46" fmla="*/ 29 w 278"/>
                <a:gd name="T47" fmla="*/ 0 h 136"/>
                <a:gd name="T48" fmla="*/ 16 w 278"/>
                <a:gd name="T49" fmla="*/ 1 h 1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8"/>
                <a:gd name="T76" fmla="*/ 0 h 136"/>
                <a:gd name="T77" fmla="*/ 278 w 278"/>
                <a:gd name="T78" fmla="*/ 136 h 1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8" h="136">
                  <a:moveTo>
                    <a:pt x="16" y="1"/>
                  </a:moveTo>
                  <a:lnTo>
                    <a:pt x="0" y="21"/>
                  </a:lnTo>
                  <a:lnTo>
                    <a:pt x="4" y="53"/>
                  </a:lnTo>
                  <a:lnTo>
                    <a:pt x="49" y="96"/>
                  </a:lnTo>
                  <a:lnTo>
                    <a:pt x="84" y="122"/>
                  </a:lnTo>
                  <a:lnTo>
                    <a:pt x="111" y="135"/>
                  </a:lnTo>
                  <a:lnTo>
                    <a:pt x="122" y="135"/>
                  </a:lnTo>
                  <a:lnTo>
                    <a:pt x="134" y="135"/>
                  </a:lnTo>
                  <a:lnTo>
                    <a:pt x="162" y="128"/>
                  </a:lnTo>
                  <a:lnTo>
                    <a:pt x="213" y="113"/>
                  </a:lnTo>
                  <a:lnTo>
                    <a:pt x="248" y="102"/>
                  </a:lnTo>
                  <a:lnTo>
                    <a:pt x="277" y="84"/>
                  </a:lnTo>
                  <a:lnTo>
                    <a:pt x="274" y="75"/>
                  </a:lnTo>
                  <a:lnTo>
                    <a:pt x="265" y="63"/>
                  </a:lnTo>
                  <a:lnTo>
                    <a:pt x="243" y="44"/>
                  </a:lnTo>
                  <a:lnTo>
                    <a:pt x="222" y="36"/>
                  </a:lnTo>
                  <a:lnTo>
                    <a:pt x="196" y="32"/>
                  </a:lnTo>
                  <a:lnTo>
                    <a:pt x="184" y="32"/>
                  </a:lnTo>
                  <a:lnTo>
                    <a:pt x="171" y="33"/>
                  </a:lnTo>
                  <a:lnTo>
                    <a:pt x="148" y="39"/>
                  </a:lnTo>
                  <a:lnTo>
                    <a:pt x="131" y="37"/>
                  </a:lnTo>
                  <a:lnTo>
                    <a:pt x="73" y="14"/>
                  </a:lnTo>
                  <a:lnTo>
                    <a:pt x="43" y="2"/>
                  </a:lnTo>
                  <a:lnTo>
                    <a:pt x="29" y="0"/>
                  </a:lnTo>
                  <a:lnTo>
                    <a:pt x="16" y="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14" name="Freeform 11"/>
            <p:cNvSpPr>
              <a:spLocks/>
            </p:cNvSpPr>
            <p:nvPr/>
          </p:nvSpPr>
          <p:spPr bwMode="auto">
            <a:xfrm>
              <a:off x="2623" y="2010"/>
              <a:ext cx="169" cy="167"/>
            </a:xfrm>
            <a:custGeom>
              <a:avLst/>
              <a:gdLst>
                <a:gd name="T0" fmla="*/ 144 w 169"/>
                <a:gd name="T1" fmla="*/ 81 h 167"/>
                <a:gd name="T2" fmla="*/ 156 w 169"/>
                <a:gd name="T3" fmla="*/ 96 h 167"/>
                <a:gd name="T4" fmla="*/ 168 w 169"/>
                <a:gd name="T5" fmla="*/ 118 h 167"/>
                <a:gd name="T6" fmla="*/ 166 w 169"/>
                <a:gd name="T7" fmla="*/ 131 h 167"/>
                <a:gd name="T8" fmla="*/ 160 w 169"/>
                <a:gd name="T9" fmla="*/ 143 h 167"/>
                <a:gd name="T10" fmla="*/ 148 w 169"/>
                <a:gd name="T11" fmla="*/ 156 h 167"/>
                <a:gd name="T12" fmla="*/ 139 w 169"/>
                <a:gd name="T13" fmla="*/ 166 h 167"/>
                <a:gd name="T14" fmla="*/ 88 w 169"/>
                <a:gd name="T15" fmla="*/ 144 h 167"/>
                <a:gd name="T16" fmla="*/ 41 w 169"/>
                <a:gd name="T17" fmla="*/ 104 h 167"/>
                <a:gd name="T18" fmla="*/ 15 w 169"/>
                <a:gd name="T19" fmla="*/ 81 h 167"/>
                <a:gd name="T20" fmla="*/ 2 w 169"/>
                <a:gd name="T21" fmla="*/ 66 h 167"/>
                <a:gd name="T22" fmla="*/ 0 w 169"/>
                <a:gd name="T23" fmla="*/ 54 h 167"/>
                <a:gd name="T24" fmla="*/ 7 w 169"/>
                <a:gd name="T25" fmla="*/ 26 h 167"/>
                <a:gd name="T26" fmla="*/ 20 w 169"/>
                <a:gd name="T27" fmla="*/ 0 h 167"/>
                <a:gd name="T28" fmla="*/ 26 w 169"/>
                <a:gd name="T29" fmla="*/ 0 h 167"/>
                <a:gd name="T30" fmla="*/ 34 w 169"/>
                <a:gd name="T31" fmla="*/ 0 h 167"/>
                <a:gd name="T32" fmla="*/ 50 w 169"/>
                <a:gd name="T33" fmla="*/ 5 h 167"/>
                <a:gd name="T34" fmla="*/ 85 w 169"/>
                <a:gd name="T35" fmla="*/ 27 h 167"/>
                <a:gd name="T36" fmla="*/ 144 w 169"/>
                <a:gd name="T37" fmla="*/ 81 h 1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9"/>
                <a:gd name="T58" fmla="*/ 0 h 167"/>
                <a:gd name="T59" fmla="*/ 169 w 169"/>
                <a:gd name="T60" fmla="*/ 167 h 1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9" h="167">
                  <a:moveTo>
                    <a:pt x="144" y="81"/>
                  </a:moveTo>
                  <a:lnTo>
                    <a:pt x="156" y="96"/>
                  </a:lnTo>
                  <a:lnTo>
                    <a:pt x="168" y="118"/>
                  </a:lnTo>
                  <a:lnTo>
                    <a:pt x="166" y="131"/>
                  </a:lnTo>
                  <a:lnTo>
                    <a:pt x="160" y="143"/>
                  </a:lnTo>
                  <a:lnTo>
                    <a:pt x="148" y="156"/>
                  </a:lnTo>
                  <a:lnTo>
                    <a:pt x="139" y="166"/>
                  </a:lnTo>
                  <a:lnTo>
                    <a:pt x="88" y="144"/>
                  </a:lnTo>
                  <a:lnTo>
                    <a:pt x="41" y="104"/>
                  </a:lnTo>
                  <a:lnTo>
                    <a:pt x="15" y="81"/>
                  </a:lnTo>
                  <a:lnTo>
                    <a:pt x="2" y="66"/>
                  </a:lnTo>
                  <a:lnTo>
                    <a:pt x="0" y="54"/>
                  </a:lnTo>
                  <a:lnTo>
                    <a:pt x="7" y="26"/>
                  </a:lnTo>
                  <a:lnTo>
                    <a:pt x="20" y="0"/>
                  </a:lnTo>
                  <a:lnTo>
                    <a:pt x="26" y="0"/>
                  </a:lnTo>
                  <a:lnTo>
                    <a:pt x="34" y="0"/>
                  </a:lnTo>
                  <a:lnTo>
                    <a:pt x="50" y="5"/>
                  </a:lnTo>
                  <a:lnTo>
                    <a:pt x="85" y="27"/>
                  </a:lnTo>
                  <a:lnTo>
                    <a:pt x="144" y="8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15" name="Freeform 12"/>
            <p:cNvSpPr>
              <a:spLocks/>
            </p:cNvSpPr>
            <p:nvPr/>
          </p:nvSpPr>
          <p:spPr bwMode="auto">
            <a:xfrm>
              <a:off x="2065" y="1536"/>
              <a:ext cx="646" cy="516"/>
            </a:xfrm>
            <a:custGeom>
              <a:avLst/>
              <a:gdLst>
                <a:gd name="T0" fmla="*/ 618 w 646"/>
                <a:gd name="T1" fmla="*/ 449 h 516"/>
                <a:gd name="T2" fmla="*/ 12 w 646"/>
                <a:gd name="T3" fmla="*/ 0 h 516"/>
                <a:gd name="T4" fmla="*/ 0 w 646"/>
                <a:gd name="T5" fmla="*/ 2 h 516"/>
                <a:gd name="T6" fmla="*/ 3 w 646"/>
                <a:gd name="T7" fmla="*/ 15 h 516"/>
                <a:gd name="T8" fmla="*/ 641 w 646"/>
                <a:gd name="T9" fmla="*/ 515 h 516"/>
                <a:gd name="T10" fmla="*/ 645 w 646"/>
                <a:gd name="T11" fmla="*/ 477 h 516"/>
                <a:gd name="T12" fmla="*/ 618 w 646"/>
                <a:gd name="T13" fmla="*/ 449 h 516"/>
                <a:gd name="T14" fmla="*/ 0 60000 65536"/>
                <a:gd name="T15" fmla="*/ 0 60000 65536"/>
                <a:gd name="T16" fmla="*/ 0 60000 65536"/>
                <a:gd name="T17" fmla="*/ 0 60000 65536"/>
                <a:gd name="T18" fmla="*/ 0 60000 65536"/>
                <a:gd name="T19" fmla="*/ 0 60000 65536"/>
                <a:gd name="T20" fmla="*/ 0 60000 65536"/>
                <a:gd name="T21" fmla="*/ 0 w 646"/>
                <a:gd name="T22" fmla="*/ 0 h 516"/>
                <a:gd name="T23" fmla="*/ 646 w 646"/>
                <a:gd name="T24" fmla="*/ 516 h 5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6" h="516">
                  <a:moveTo>
                    <a:pt x="618" y="449"/>
                  </a:moveTo>
                  <a:lnTo>
                    <a:pt x="12" y="0"/>
                  </a:lnTo>
                  <a:lnTo>
                    <a:pt x="0" y="2"/>
                  </a:lnTo>
                  <a:lnTo>
                    <a:pt x="3" y="15"/>
                  </a:lnTo>
                  <a:lnTo>
                    <a:pt x="641" y="515"/>
                  </a:lnTo>
                  <a:lnTo>
                    <a:pt x="645" y="477"/>
                  </a:lnTo>
                  <a:lnTo>
                    <a:pt x="618" y="449"/>
                  </a:lnTo>
                </a:path>
              </a:pathLst>
            </a:custGeom>
            <a:solidFill>
              <a:srgbClr val="C0C0C0"/>
            </a:solidFill>
            <a:ln w="12700" cap="rnd" cmpd="sng">
              <a:solidFill>
                <a:srgbClr val="5F5F5F"/>
              </a:solidFill>
              <a:prstDash val="solid"/>
              <a:round/>
              <a:headEnd type="none" w="med" len="med"/>
              <a:tailEnd type="none" w="med" len="med"/>
            </a:ln>
          </p:spPr>
          <p:txBody>
            <a:bodyPr/>
            <a:lstStyle/>
            <a:p>
              <a:endParaRPr lang="zh-CN" altLang="en-US"/>
            </a:p>
          </p:txBody>
        </p:sp>
        <p:sp>
          <p:nvSpPr>
            <p:cNvPr id="116" name="Freeform 13"/>
            <p:cNvSpPr>
              <a:spLocks/>
            </p:cNvSpPr>
            <p:nvPr/>
          </p:nvSpPr>
          <p:spPr bwMode="auto">
            <a:xfrm>
              <a:off x="2673" y="1986"/>
              <a:ext cx="417" cy="336"/>
            </a:xfrm>
            <a:custGeom>
              <a:avLst/>
              <a:gdLst>
                <a:gd name="T0" fmla="*/ 2 w 417"/>
                <a:gd name="T1" fmla="*/ 0 h 336"/>
                <a:gd name="T2" fmla="*/ 0 w 417"/>
                <a:gd name="T3" fmla="*/ 2 h 336"/>
                <a:gd name="T4" fmla="*/ 0 w 417"/>
                <a:gd name="T5" fmla="*/ 14 h 336"/>
                <a:gd name="T6" fmla="*/ 1 w 417"/>
                <a:gd name="T7" fmla="*/ 33 h 336"/>
                <a:gd name="T8" fmla="*/ 8 w 417"/>
                <a:gd name="T9" fmla="*/ 52 h 336"/>
                <a:gd name="T10" fmla="*/ 18 w 417"/>
                <a:gd name="T11" fmla="*/ 67 h 336"/>
                <a:gd name="T12" fmla="*/ 37 w 417"/>
                <a:gd name="T13" fmla="*/ 84 h 336"/>
                <a:gd name="T14" fmla="*/ 83 w 417"/>
                <a:gd name="T15" fmla="*/ 108 h 336"/>
                <a:gd name="T16" fmla="*/ 90 w 417"/>
                <a:gd name="T17" fmla="*/ 109 h 336"/>
                <a:gd name="T18" fmla="*/ 96 w 417"/>
                <a:gd name="T19" fmla="*/ 109 h 336"/>
                <a:gd name="T20" fmla="*/ 108 w 417"/>
                <a:gd name="T21" fmla="*/ 117 h 336"/>
                <a:gd name="T22" fmla="*/ 123 w 417"/>
                <a:gd name="T23" fmla="*/ 123 h 336"/>
                <a:gd name="T24" fmla="*/ 146 w 417"/>
                <a:gd name="T25" fmla="*/ 128 h 336"/>
                <a:gd name="T26" fmla="*/ 188 w 417"/>
                <a:gd name="T27" fmla="*/ 132 h 336"/>
                <a:gd name="T28" fmla="*/ 195 w 417"/>
                <a:gd name="T29" fmla="*/ 133 h 336"/>
                <a:gd name="T30" fmla="*/ 195 w 417"/>
                <a:gd name="T31" fmla="*/ 138 h 336"/>
                <a:gd name="T32" fmla="*/ 194 w 417"/>
                <a:gd name="T33" fmla="*/ 144 h 336"/>
                <a:gd name="T34" fmla="*/ 199 w 417"/>
                <a:gd name="T35" fmla="*/ 152 h 336"/>
                <a:gd name="T36" fmla="*/ 236 w 417"/>
                <a:gd name="T37" fmla="*/ 185 h 336"/>
                <a:gd name="T38" fmla="*/ 267 w 417"/>
                <a:gd name="T39" fmla="*/ 226 h 336"/>
                <a:gd name="T40" fmla="*/ 289 w 417"/>
                <a:gd name="T41" fmla="*/ 264 h 336"/>
                <a:gd name="T42" fmla="*/ 316 w 417"/>
                <a:gd name="T43" fmla="*/ 297 h 336"/>
                <a:gd name="T44" fmla="*/ 360 w 417"/>
                <a:gd name="T45" fmla="*/ 321 h 336"/>
                <a:gd name="T46" fmla="*/ 410 w 417"/>
                <a:gd name="T47" fmla="*/ 335 h 336"/>
                <a:gd name="T48" fmla="*/ 416 w 417"/>
                <a:gd name="T49" fmla="*/ 329 h 336"/>
                <a:gd name="T50" fmla="*/ 411 w 417"/>
                <a:gd name="T51" fmla="*/ 307 h 336"/>
                <a:gd name="T52" fmla="*/ 393 w 417"/>
                <a:gd name="T53" fmla="*/ 273 h 336"/>
                <a:gd name="T54" fmla="*/ 357 w 417"/>
                <a:gd name="T55" fmla="*/ 227 h 336"/>
                <a:gd name="T56" fmla="*/ 302 w 417"/>
                <a:gd name="T57" fmla="*/ 175 h 336"/>
                <a:gd name="T58" fmla="*/ 227 w 417"/>
                <a:gd name="T59" fmla="*/ 117 h 336"/>
                <a:gd name="T60" fmla="*/ 128 w 417"/>
                <a:gd name="T61" fmla="*/ 59 h 336"/>
                <a:gd name="T62" fmla="*/ 2 w 417"/>
                <a:gd name="T63" fmla="*/ 0 h 3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7"/>
                <a:gd name="T97" fmla="*/ 0 h 336"/>
                <a:gd name="T98" fmla="*/ 417 w 417"/>
                <a:gd name="T99" fmla="*/ 336 h 3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7" h="336">
                  <a:moveTo>
                    <a:pt x="2" y="0"/>
                  </a:moveTo>
                  <a:lnTo>
                    <a:pt x="0" y="2"/>
                  </a:lnTo>
                  <a:lnTo>
                    <a:pt x="0" y="14"/>
                  </a:lnTo>
                  <a:lnTo>
                    <a:pt x="1" y="33"/>
                  </a:lnTo>
                  <a:lnTo>
                    <a:pt x="8" y="52"/>
                  </a:lnTo>
                  <a:lnTo>
                    <a:pt x="18" y="67"/>
                  </a:lnTo>
                  <a:lnTo>
                    <a:pt x="37" y="84"/>
                  </a:lnTo>
                  <a:lnTo>
                    <a:pt x="83" y="108"/>
                  </a:lnTo>
                  <a:lnTo>
                    <a:pt x="90" y="109"/>
                  </a:lnTo>
                  <a:lnTo>
                    <a:pt x="96" y="109"/>
                  </a:lnTo>
                  <a:lnTo>
                    <a:pt x="108" y="117"/>
                  </a:lnTo>
                  <a:lnTo>
                    <a:pt x="123" y="123"/>
                  </a:lnTo>
                  <a:lnTo>
                    <a:pt x="146" y="128"/>
                  </a:lnTo>
                  <a:lnTo>
                    <a:pt x="188" y="132"/>
                  </a:lnTo>
                  <a:lnTo>
                    <a:pt x="195" y="133"/>
                  </a:lnTo>
                  <a:lnTo>
                    <a:pt x="195" y="138"/>
                  </a:lnTo>
                  <a:lnTo>
                    <a:pt x="194" y="144"/>
                  </a:lnTo>
                  <a:lnTo>
                    <a:pt x="199" y="152"/>
                  </a:lnTo>
                  <a:lnTo>
                    <a:pt x="236" y="185"/>
                  </a:lnTo>
                  <a:lnTo>
                    <a:pt x="267" y="226"/>
                  </a:lnTo>
                  <a:lnTo>
                    <a:pt x="289" y="264"/>
                  </a:lnTo>
                  <a:lnTo>
                    <a:pt x="316" y="297"/>
                  </a:lnTo>
                  <a:lnTo>
                    <a:pt x="360" y="321"/>
                  </a:lnTo>
                  <a:lnTo>
                    <a:pt x="410" y="335"/>
                  </a:lnTo>
                  <a:lnTo>
                    <a:pt x="416" y="329"/>
                  </a:lnTo>
                  <a:lnTo>
                    <a:pt x="411" y="307"/>
                  </a:lnTo>
                  <a:lnTo>
                    <a:pt x="393" y="273"/>
                  </a:lnTo>
                  <a:lnTo>
                    <a:pt x="357" y="227"/>
                  </a:lnTo>
                  <a:lnTo>
                    <a:pt x="302" y="175"/>
                  </a:lnTo>
                  <a:lnTo>
                    <a:pt x="227" y="117"/>
                  </a:lnTo>
                  <a:lnTo>
                    <a:pt x="128" y="59"/>
                  </a:lnTo>
                  <a:lnTo>
                    <a:pt x="2" y="0"/>
                  </a:lnTo>
                </a:path>
              </a:pathLst>
            </a:custGeom>
            <a:solidFill>
              <a:srgbClr val="A13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7" name="Freeform 14"/>
            <p:cNvSpPr>
              <a:spLocks/>
            </p:cNvSpPr>
            <p:nvPr/>
          </p:nvSpPr>
          <p:spPr bwMode="auto">
            <a:xfrm>
              <a:off x="2679" y="1986"/>
              <a:ext cx="508" cy="338"/>
            </a:xfrm>
            <a:custGeom>
              <a:avLst/>
              <a:gdLst>
                <a:gd name="T0" fmla="*/ 322 w 508"/>
                <a:gd name="T1" fmla="*/ 33 h 338"/>
                <a:gd name="T2" fmla="*/ 257 w 508"/>
                <a:gd name="T3" fmla="*/ 22 h 338"/>
                <a:gd name="T4" fmla="*/ 237 w 508"/>
                <a:gd name="T5" fmla="*/ 20 h 338"/>
                <a:gd name="T6" fmla="*/ 227 w 508"/>
                <a:gd name="T7" fmla="*/ 20 h 338"/>
                <a:gd name="T8" fmla="*/ 216 w 508"/>
                <a:gd name="T9" fmla="*/ 22 h 338"/>
                <a:gd name="T10" fmla="*/ 193 w 508"/>
                <a:gd name="T11" fmla="*/ 26 h 338"/>
                <a:gd name="T12" fmla="*/ 184 w 508"/>
                <a:gd name="T13" fmla="*/ 27 h 338"/>
                <a:gd name="T14" fmla="*/ 174 w 508"/>
                <a:gd name="T15" fmla="*/ 28 h 338"/>
                <a:gd name="T16" fmla="*/ 70 w 508"/>
                <a:gd name="T17" fmla="*/ 15 h 338"/>
                <a:gd name="T18" fmla="*/ 4 w 508"/>
                <a:gd name="T19" fmla="*/ 0 h 338"/>
                <a:gd name="T20" fmla="*/ 1 w 508"/>
                <a:gd name="T21" fmla="*/ 2 h 338"/>
                <a:gd name="T22" fmla="*/ 1 w 508"/>
                <a:gd name="T23" fmla="*/ 14 h 338"/>
                <a:gd name="T24" fmla="*/ 0 w 508"/>
                <a:gd name="T25" fmla="*/ 30 h 338"/>
                <a:gd name="T26" fmla="*/ 2 w 508"/>
                <a:gd name="T27" fmla="*/ 47 h 338"/>
                <a:gd name="T28" fmla="*/ 14 w 508"/>
                <a:gd name="T29" fmla="*/ 62 h 338"/>
                <a:gd name="T30" fmla="*/ 38 w 508"/>
                <a:gd name="T31" fmla="*/ 79 h 338"/>
                <a:gd name="T32" fmla="*/ 93 w 508"/>
                <a:gd name="T33" fmla="*/ 103 h 338"/>
                <a:gd name="T34" fmla="*/ 170 w 508"/>
                <a:gd name="T35" fmla="*/ 122 h 338"/>
                <a:gd name="T36" fmla="*/ 185 w 508"/>
                <a:gd name="T37" fmla="*/ 118 h 338"/>
                <a:gd name="T38" fmla="*/ 200 w 508"/>
                <a:gd name="T39" fmla="*/ 112 h 338"/>
                <a:gd name="T40" fmla="*/ 205 w 508"/>
                <a:gd name="T41" fmla="*/ 126 h 338"/>
                <a:gd name="T42" fmla="*/ 209 w 508"/>
                <a:gd name="T43" fmla="*/ 143 h 338"/>
                <a:gd name="T44" fmla="*/ 248 w 508"/>
                <a:gd name="T45" fmla="*/ 181 h 338"/>
                <a:gd name="T46" fmla="*/ 281 w 508"/>
                <a:gd name="T47" fmla="*/ 228 h 338"/>
                <a:gd name="T48" fmla="*/ 298 w 508"/>
                <a:gd name="T49" fmla="*/ 261 h 338"/>
                <a:gd name="T50" fmla="*/ 322 w 508"/>
                <a:gd name="T51" fmla="*/ 289 h 338"/>
                <a:gd name="T52" fmla="*/ 371 w 508"/>
                <a:gd name="T53" fmla="*/ 317 h 338"/>
                <a:gd name="T54" fmla="*/ 424 w 508"/>
                <a:gd name="T55" fmla="*/ 335 h 338"/>
                <a:gd name="T56" fmla="*/ 449 w 508"/>
                <a:gd name="T57" fmla="*/ 337 h 338"/>
                <a:gd name="T58" fmla="*/ 474 w 508"/>
                <a:gd name="T59" fmla="*/ 333 h 338"/>
                <a:gd name="T60" fmla="*/ 501 w 508"/>
                <a:gd name="T61" fmla="*/ 325 h 338"/>
                <a:gd name="T62" fmla="*/ 505 w 508"/>
                <a:gd name="T63" fmla="*/ 311 h 338"/>
                <a:gd name="T64" fmla="*/ 506 w 508"/>
                <a:gd name="T65" fmla="*/ 304 h 338"/>
                <a:gd name="T66" fmla="*/ 507 w 508"/>
                <a:gd name="T67" fmla="*/ 295 h 338"/>
                <a:gd name="T68" fmla="*/ 498 w 508"/>
                <a:gd name="T69" fmla="*/ 258 h 338"/>
                <a:gd name="T70" fmla="*/ 479 w 508"/>
                <a:gd name="T71" fmla="*/ 216 h 338"/>
                <a:gd name="T72" fmla="*/ 451 w 508"/>
                <a:gd name="T73" fmla="*/ 172 h 338"/>
                <a:gd name="T74" fmla="*/ 385 w 508"/>
                <a:gd name="T75" fmla="*/ 90 h 338"/>
                <a:gd name="T76" fmla="*/ 322 w 508"/>
                <a:gd name="T77" fmla="*/ 33 h 3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8"/>
                <a:gd name="T118" fmla="*/ 0 h 338"/>
                <a:gd name="T119" fmla="*/ 508 w 508"/>
                <a:gd name="T120" fmla="*/ 338 h 3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8" h="338">
                  <a:moveTo>
                    <a:pt x="322" y="33"/>
                  </a:moveTo>
                  <a:lnTo>
                    <a:pt x="257" y="22"/>
                  </a:lnTo>
                  <a:lnTo>
                    <a:pt x="237" y="20"/>
                  </a:lnTo>
                  <a:lnTo>
                    <a:pt x="227" y="20"/>
                  </a:lnTo>
                  <a:lnTo>
                    <a:pt x="216" y="22"/>
                  </a:lnTo>
                  <a:lnTo>
                    <a:pt x="193" y="26"/>
                  </a:lnTo>
                  <a:lnTo>
                    <a:pt x="184" y="27"/>
                  </a:lnTo>
                  <a:lnTo>
                    <a:pt x="174" y="28"/>
                  </a:lnTo>
                  <a:lnTo>
                    <a:pt x="70" y="15"/>
                  </a:lnTo>
                  <a:lnTo>
                    <a:pt x="4" y="0"/>
                  </a:lnTo>
                  <a:lnTo>
                    <a:pt x="1" y="2"/>
                  </a:lnTo>
                  <a:lnTo>
                    <a:pt x="1" y="14"/>
                  </a:lnTo>
                  <a:lnTo>
                    <a:pt x="0" y="30"/>
                  </a:lnTo>
                  <a:lnTo>
                    <a:pt x="2" y="47"/>
                  </a:lnTo>
                  <a:lnTo>
                    <a:pt x="14" y="62"/>
                  </a:lnTo>
                  <a:lnTo>
                    <a:pt x="38" y="79"/>
                  </a:lnTo>
                  <a:lnTo>
                    <a:pt x="93" y="103"/>
                  </a:lnTo>
                  <a:lnTo>
                    <a:pt x="170" y="122"/>
                  </a:lnTo>
                  <a:lnTo>
                    <a:pt x="185" y="118"/>
                  </a:lnTo>
                  <a:lnTo>
                    <a:pt x="200" y="112"/>
                  </a:lnTo>
                  <a:lnTo>
                    <a:pt x="205" y="126"/>
                  </a:lnTo>
                  <a:lnTo>
                    <a:pt x="209" y="143"/>
                  </a:lnTo>
                  <a:lnTo>
                    <a:pt x="248" y="181"/>
                  </a:lnTo>
                  <a:lnTo>
                    <a:pt x="281" y="228"/>
                  </a:lnTo>
                  <a:lnTo>
                    <a:pt x="298" y="261"/>
                  </a:lnTo>
                  <a:lnTo>
                    <a:pt x="322" y="289"/>
                  </a:lnTo>
                  <a:lnTo>
                    <a:pt x="371" y="317"/>
                  </a:lnTo>
                  <a:lnTo>
                    <a:pt x="424" y="335"/>
                  </a:lnTo>
                  <a:lnTo>
                    <a:pt x="449" y="337"/>
                  </a:lnTo>
                  <a:lnTo>
                    <a:pt x="474" y="333"/>
                  </a:lnTo>
                  <a:lnTo>
                    <a:pt x="501" y="325"/>
                  </a:lnTo>
                  <a:lnTo>
                    <a:pt x="505" y="311"/>
                  </a:lnTo>
                  <a:lnTo>
                    <a:pt x="506" y="304"/>
                  </a:lnTo>
                  <a:lnTo>
                    <a:pt x="507" y="295"/>
                  </a:lnTo>
                  <a:lnTo>
                    <a:pt x="498" y="258"/>
                  </a:lnTo>
                  <a:lnTo>
                    <a:pt x="479" y="216"/>
                  </a:lnTo>
                  <a:lnTo>
                    <a:pt x="451" y="172"/>
                  </a:lnTo>
                  <a:lnTo>
                    <a:pt x="385" y="90"/>
                  </a:lnTo>
                  <a:lnTo>
                    <a:pt x="322" y="33"/>
                  </a:lnTo>
                </a:path>
              </a:pathLst>
            </a:custGeom>
            <a:solidFill>
              <a:srgbClr val="E262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8" name="Freeform 15"/>
            <p:cNvSpPr>
              <a:spLocks/>
            </p:cNvSpPr>
            <p:nvPr/>
          </p:nvSpPr>
          <p:spPr bwMode="auto">
            <a:xfrm>
              <a:off x="2694" y="2008"/>
              <a:ext cx="574" cy="291"/>
            </a:xfrm>
            <a:custGeom>
              <a:avLst/>
              <a:gdLst>
                <a:gd name="T0" fmla="*/ 460 w 574"/>
                <a:gd name="T1" fmla="*/ 131 h 291"/>
                <a:gd name="T2" fmla="*/ 498 w 574"/>
                <a:gd name="T3" fmla="*/ 159 h 291"/>
                <a:gd name="T4" fmla="*/ 511 w 574"/>
                <a:gd name="T5" fmla="*/ 168 h 291"/>
                <a:gd name="T6" fmla="*/ 537 w 574"/>
                <a:gd name="T7" fmla="*/ 178 h 291"/>
                <a:gd name="T8" fmla="*/ 561 w 574"/>
                <a:gd name="T9" fmla="*/ 187 h 291"/>
                <a:gd name="T10" fmla="*/ 573 w 574"/>
                <a:gd name="T11" fmla="*/ 199 h 291"/>
                <a:gd name="T12" fmla="*/ 561 w 574"/>
                <a:gd name="T13" fmla="*/ 215 h 291"/>
                <a:gd name="T14" fmla="*/ 532 w 574"/>
                <a:gd name="T15" fmla="*/ 243 h 291"/>
                <a:gd name="T16" fmla="*/ 486 w 574"/>
                <a:gd name="T17" fmla="*/ 285 h 291"/>
                <a:gd name="T18" fmla="*/ 467 w 574"/>
                <a:gd name="T19" fmla="*/ 290 h 291"/>
                <a:gd name="T20" fmla="*/ 439 w 574"/>
                <a:gd name="T21" fmla="*/ 286 h 291"/>
                <a:gd name="T22" fmla="*/ 388 w 574"/>
                <a:gd name="T23" fmla="*/ 271 h 291"/>
                <a:gd name="T24" fmla="*/ 349 w 574"/>
                <a:gd name="T25" fmla="*/ 258 h 291"/>
                <a:gd name="T26" fmla="*/ 316 w 574"/>
                <a:gd name="T27" fmla="*/ 236 h 291"/>
                <a:gd name="T28" fmla="*/ 298 w 574"/>
                <a:gd name="T29" fmla="*/ 207 h 291"/>
                <a:gd name="T30" fmla="*/ 278 w 574"/>
                <a:gd name="T31" fmla="*/ 179 h 291"/>
                <a:gd name="T32" fmla="*/ 232 w 574"/>
                <a:gd name="T33" fmla="*/ 132 h 291"/>
                <a:gd name="T34" fmla="*/ 210 w 574"/>
                <a:gd name="T35" fmla="*/ 93 h 291"/>
                <a:gd name="T36" fmla="*/ 208 w 574"/>
                <a:gd name="T37" fmla="*/ 75 h 291"/>
                <a:gd name="T38" fmla="*/ 207 w 574"/>
                <a:gd name="T39" fmla="*/ 65 h 291"/>
                <a:gd name="T40" fmla="*/ 204 w 574"/>
                <a:gd name="T41" fmla="*/ 60 h 291"/>
                <a:gd name="T42" fmla="*/ 187 w 574"/>
                <a:gd name="T43" fmla="*/ 70 h 291"/>
                <a:gd name="T44" fmla="*/ 171 w 574"/>
                <a:gd name="T45" fmla="*/ 82 h 291"/>
                <a:gd name="T46" fmla="*/ 163 w 574"/>
                <a:gd name="T47" fmla="*/ 84 h 291"/>
                <a:gd name="T48" fmla="*/ 154 w 574"/>
                <a:gd name="T49" fmla="*/ 82 h 291"/>
                <a:gd name="T50" fmla="*/ 136 w 574"/>
                <a:gd name="T51" fmla="*/ 78 h 291"/>
                <a:gd name="T52" fmla="*/ 78 w 574"/>
                <a:gd name="T53" fmla="*/ 65 h 291"/>
                <a:gd name="T54" fmla="*/ 17 w 574"/>
                <a:gd name="T55" fmla="*/ 36 h 291"/>
                <a:gd name="T56" fmla="*/ 5 w 574"/>
                <a:gd name="T57" fmla="*/ 22 h 291"/>
                <a:gd name="T58" fmla="*/ 0 w 574"/>
                <a:gd name="T59" fmla="*/ 5 h 291"/>
                <a:gd name="T60" fmla="*/ 19 w 574"/>
                <a:gd name="T61" fmla="*/ 0 h 291"/>
                <a:gd name="T62" fmla="*/ 32 w 574"/>
                <a:gd name="T63" fmla="*/ 2 h 291"/>
                <a:gd name="T64" fmla="*/ 49 w 574"/>
                <a:gd name="T65" fmla="*/ 9 h 291"/>
                <a:gd name="T66" fmla="*/ 79 w 574"/>
                <a:gd name="T67" fmla="*/ 23 h 291"/>
                <a:gd name="T68" fmla="*/ 136 w 574"/>
                <a:gd name="T69" fmla="*/ 33 h 291"/>
                <a:gd name="T70" fmla="*/ 150 w 574"/>
                <a:gd name="T71" fmla="*/ 32 h 291"/>
                <a:gd name="T72" fmla="*/ 167 w 574"/>
                <a:gd name="T73" fmla="*/ 28 h 291"/>
                <a:gd name="T74" fmla="*/ 207 w 574"/>
                <a:gd name="T75" fmla="*/ 14 h 291"/>
                <a:gd name="T76" fmla="*/ 245 w 574"/>
                <a:gd name="T77" fmla="*/ 4 h 291"/>
                <a:gd name="T78" fmla="*/ 262 w 574"/>
                <a:gd name="T79" fmla="*/ 1 h 291"/>
                <a:gd name="T80" fmla="*/ 269 w 574"/>
                <a:gd name="T81" fmla="*/ 1 h 291"/>
                <a:gd name="T82" fmla="*/ 277 w 574"/>
                <a:gd name="T83" fmla="*/ 2 h 291"/>
                <a:gd name="T84" fmla="*/ 319 w 574"/>
                <a:gd name="T85" fmla="*/ 20 h 291"/>
                <a:gd name="T86" fmla="*/ 369 w 574"/>
                <a:gd name="T87" fmla="*/ 49 h 291"/>
                <a:gd name="T88" fmla="*/ 428 w 574"/>
                <a:gd name="T89" fmla="*/ 88 h 291"/>
                <a:gd name="T90" fmla="*/ 460 w 574"/>
                <a:gd name="T91" fmla="*/ 131 h 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74"/>
                <a:gd name="T139" fmla="*/ 0 h 291"/>
                <a:gd name="T140" fmla="*/ 574 w 574"/>
                <a:gd name="T141" fmla="*/ 291 h 29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74" h="291">
                  <a:moveTo>
                    <a:pt x="460" y="131"/>
                  </a:moveTo>
                  <a:lnTo>
                    <a:pt x="498" y="159"/>
                  </a:lnTo>
                  <a:lnTo>
                    <a:pt x="511" y="168"/>
                  </a:lnTo>
                  <a:lnTo>
                    <a:pt x="537" y="178"/>
                  </a:lnTo>
                  <a:lnTo>
                    <a:pt x="561" y="187"/>
                  </a:lnTo>
                  <a:lnTo>
                    <a:pt x="573" y="199"/>
                  </a:lnTo>
                  <a:lnTo>
                    <a:pt x="561" y="215"/>
                  </a:lnTo>
                  <a:lnTo>
                    <a:pt x="532" y="243"/>
                  </a:lnTo>
                  <a:lnTo>
                    <a:pt x="486" y="285"/>
                  </a:lnTo>
                  <a:lnTo>
                    <a:pt x="467" y="290"/>
                  </a:lnTo>
                  <a:lnTo>
                    <a:pt x="439" y="286"/>
                  </a:lnTo>
                  <a:lnTo>
                    <a:pt x="388" y="271"/>
                  </a:lnTo>
                  <a:lnTo>
                    <a:pt x="349" y="258"/>
                  </a:lnTo>
                  <a:lnTo>
                    <a:pt x="316" y="236"/>
                  </a:lnTo>
                  <a:lnTo>
                    <a:pt x="298" y="207"/>
                  </a:lnTo>
                  <a:lnTo>
                    <a:pt x="278" y="179"/>
                  </a:lnTo>
                  <a:lnTo>
                    <a:pt x="232" y="132"/>
                  </a:lnTo>
                  <a:lnTo>
                    <a:pt x="210" y="93"/>
                  </a:lnTo>
                  <a:lnTo>
                    <a:pt x="208" y="75"/>
                  </a:lnTo>
                  <a:lnTo>
                    <a:pt x="207" y="65"/>
                  </a:lnTo>
                  <a:lnTo>
                    <a:pt x="204" y="60"/>
                  </a:lnTo>
                  <a:lnTo>
                    <a:pt x="187" y="70"/>
                  </a:lnTo>
                  <a:lnTo>
                    <a:pt x="171" y="82"/>
                  </a:lnTo>
                  <a:lnTo>
                    <a:pt x="163" y="84"/>
                  </a:lnTo>
                  <a:lnTo>
                    <a:pt x="154" y="82"/>
                  </a:lnTo>
                  <a:lnTo>
                    <a:pt x="136" y="78"/>
                  </a:lnTo>
                  <a:lnTo>
                    <a:pt x="78" y="65"/>
                  </a:lnTo>
                  <a:lnTo>
                    <a:pt x="17" y="36"/>
                  </a:lnTo>
                  <a:lnTo>
                    <a:pt x="5" y="22"/>
                  </a:lnTo>
                  <a:lnTo>
                    <a:pt x="0" y="5"/>
                  </a:lnTo>
                  <a:lnTo>
                    <a:pt x="19" y="0"/>
                  </a:lnTo>
                  <a:lnTo>
                    <a:pt x="32" y="2"/>
                  </a:lnTo>
                  <a:lnTo>
                    <a:pt x="49" y="9"/>
                  </a:lnTo>
                  <a:lnTo>
                    <a:pt x="79" y="23"/>
                  </a:lnTo>
                  <a:lnTo>
                    <a:pt x="136" y="33"/>
                  </a:lnTo>
                  <a:lnTo>
                    <a:pt x="150" y="32"/>
                  </a:lnTo>
                  <a:lnTo>
                    <a:pt x="167" y="28"/>
                  </a:lnTo>
                  <a:lnTo>
                    <a:pt x="207" y="14"/>
                  </a:lnTo>
                  <a:lnTo>
                    <a:pt x="245" y="4"/>
                  </a:lnTo>
                  <a:lnTo>
                    <a:pt x="262" y="1"/>
                  </a:lnTo>
                  <a:lnTo>
                    <a:pt x="269" y="1"/>
                  </a:lnTo>
                  <a:lnTo>
                    <a:pt x="277" y="2"/>
                  </a:lnTo>
                  <a:lnTo>
                    <a:pt x="319" y="20"/>
                  </a:lnTo>
                  <a:lnTo>
                    <a:pt x="369" y="49"/>
                  </a:lnTo>
                  <a:lnTo>
                    <a:pt x="428" y="88"/>
                  </a:lnTo>
                  <a:lnTo>
                    <a:pt x="460" y="131"/>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9" name="Freeform 16"/>
            <p:cNvSpPr>
              <a:spLocks/>
            </p:cNvSpPr>
            <p:nvPr/>
          </p:nvSpPr>
          <p:spPr bwMode="auto">
            <a:xfrm>
              <a:off x="2749" y="2010"/>
              <a:ext cx="397" cy="216"/>
            </a:xfrm>
            <a:custGeom>
              <a:avLst/>
              <a:gdLst>
                <a:gd name="T0" fmla="*/ 155 w 397"/>
                <a:gd name="T1" fmla="*/ 1 h 216"/>
                <a:gd name="T2" fmla="*/ 114 w 397"/>
                <a:gd name="T3" fmla="*/ 9 h 216"/>
                <a:gd name="T4" fmla="*/ 98 w 397"/>
                <a:gd name="T5" fmla="*/ 9 h 216"/>
                <a:gd name="T6" fmla="*/ 90 w 397"/>
                <a:gd name="T7" fmla="*/ 9 h 216"/>
                <a:gd name="T8" fmla="*/ 82 w 397"/>
                <a:gd name="T9" fmla="*/ 10 h 216"/>
                <a:gd name="T10" fmla="*/ 66 w 397"/>
                <a:gd name="T11" fmla="*/ 10 h 216"/>
                <a:gd name="T12" fmla="*/ 58 w 397"/>
                <a:gd name="T13" fmla="*/ 10 h 216"/>
                <a:gd name="T14" fmla="*/ 49 w 397"/>
                <a:gd name="T15" fmla="*/ 9 h 216"/>
                <a:gd name="T16" fmla="*/ 28 w 397"/>
                <a:gd name="T17" fmla="*/ 5 h 216"/>
                <a:gd name="T18" fmla="*/ 18 w 397"/>
                <a:gd name="T19" fmla="*/ 4 h 216"/>
                <a:gd name="T20" fmla="*/ 6 w 397"/>
                <a:gd name="T21" fmla="*/ 3 h 216"/>
                <a:gd name="T22" fmla="*/ 0 w 397"/>
                <a:gd name="T23" fmla="*/ 8 h 216"/>
                <a:gd name="T24" fmla="*/ 0 w 397"/>
                <a:gd name="T25" fmla="*/ 20 h 216"/>
                <a:gd name="T26" fmla="*/ 10 w 397"/>
                <a:gd name="T27" fmla="*/ 37 h 216"/>
                <a:gd name="T28" fmla="*/ 31 w 397"/>
                <a:gd name="T29" fmla="*/ 49 h 216"/>
                <a:gd name="T30" fmla="*/ 107 w 397"/>
                <a:gd name="T31" fmla="*/ 58 h 216"/>
                <a:gd name="T32" fmla="*/ 117 w 397"/>
                <a:gd name="T33" fmla="*/ 55 h 216"/>
                <a:gd name="T34" fmla="*/ 132 w 397"/>
                <a:gd name="T35" fmla="*/ 46 h 216"/>
                <a:gd name="T36" fmla="*/ 157 w 397"/>
                <a:gd name="T37" fmla="*/ 34 h 216"/>
                <a:gd name="T38" fmla="*/ 166 w 397"/>
                <a:gd name="T39" fmla="*/ 46 h 216"/>
                <a:gd name="T40" fmla="*/ 170 w 397"/>
                <a:gd name="T41" fmla="*/ 62 h 216"/>
                <a:gd name="T42" fmla="*/ 184 w 397"/>
                <a:gd name="T43" fmla="*/ 92 h 216"/>
                <a:gd name="T44" fmla="*/ 260 w 397"/>
                <a:gd name="T45" fmla="*/ 176 h 216"/>
                <a:gd name="T46" fmla="*/ 296 w 397"/>
                <a:gd name="T47" fmla="*/ 200 h 216"/>
                <a:gd name="T48" fmla="*/ 336 w 397"/>
                <a:gd name="T49" fmla="*/ 215 h 216"/>
                <a:gd name="T50" fmla="*/ 349 w 397"/>
                <a:gd name="T51" fmla="*/ 214 h 216"/>
                <a:gd name="T52" fmla="*/ 366 w 397"/>
                <a:gd name="T53" fmla="*/ 210 h 216"/>
                <a:gd name="T54" fmla="*/ 392 w 397"/>
                <a:gd name="T55" fmla="*/ 196 h 216"/>
                <a:gd name="T56" fmla="*/ 396 w 397"/>
                <a:gd name="T57" fmla="*/ 185 h 216"/>
                <a:gd name="T58" fmla="*/ 396 w 397"/>
                <a:gd name="T59" fmla="*/ 177 h 216"/>
                <a:gd name="T60" fmla="*/ 395 w 397"/>
                <a:gd name="T61" fmla="*/ 169 h 216"/>
                <a:gd name="T62" fmla="*/ 384 w 397"/>
                <a:gd name="T63" fmla="*/ 142 h 216"/>
                <a:gd name="T64" fmla="*/ 372 w 397"/>
                <a:gd name="T65" fmla="*/ 117 h 216"/>
                <a:gd name="T66" fmla="*/ 355 w 397"/>
                <a:gd name="T67" fmla="*/ 93 h 216"/>
                <a:gd name="T68" fmla="*/ 267 w 397"/>
                <a:gd name="T69" fmla="*/ 39 h 216"/>
                <a:gd name="T70" fmla="*/ 219 w 397"/>
                <a:gd name="T71" fmla="*/ 14 h 216"/>
                <a:gd name="T72" fmla="*/ 178 w 397"/>
                <a:gd name="T73" fmla="*/ 0 h 216"/>
                <a:gd name="T74" fmla="*/ 155 w 397"/>
                <a:gd name="T75" fmla="*/ 1 h 2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97"/>
                <a:gd name="T115" fmla="*/ 0 h 216"/>
                <a:gd name="T116" fmla="*/ 397 w 397"/>
                <a:gd name="T117" fmla="*/ 216 h 2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97" h="216">
                  <a:moveTo>
                    <a:pt x="155" y="1"/>
                  </a:moveTo>
                  <a:lnTo>
                    <a:pt x="114" y="9"/>
                  </a:lnTo>
                  <a:lnTo>
                    <a:pt x="98" y="9"/>
                  </a:lnTo>
                  <a:lnTo>
                    <a:pt x="90" y="9"/>
                  </a:lnTo>
                  <a:lnTo>
                    <a:pt x="82" y="10"/>
                  </a:lnTo>
                  <a:lnTo>
                    <a:pt x="66" y="10"/>
                  </a:lnTo>
                  <a:lnTo>
                    <a:pt x="58" y="10"/>
                  </a:lnTo>
                  <a:lnTo>
                    <a:pt x="49" y="9"/>
                  </a:lnTo>
                  <a:lnTo>
                    <a:pt x="28" y="5"/>
                  </a:lnTo>
                  <a:lnTo>
                    <a:pt x="18" y="4"/>
                  </a:lnTo>
                  <a:lnTo>
                    <a:pt x="6" y="3"/>
                  </a:lnTo>
                  <a:lnTo>
                    <a:pt x="0" y="8"/>
                  </a:lnTo>
                  <a:lnTo>
                    <a:pt x="0" y="20"/>
                  </a:lnTo>
                  <a:lnTo>
                    <a:pt x="10" y="37"/>
                  </a:lnTo>
                  <a:lnTo>
                    <a:pt x="31" y="49"/>
                  </a:lnTo>
                  <a:lnTo>
                    <a:pt x="107" y="58"/>
                  </a:lnTo>
                  <a:lnTo>
                    <a:pt x="117" y="55"/>
                  </a:lnTo>
                  <a:lnTo>
                    <a:pt x="132" y="46"/>
                  </a:lnTo>
                  <a:lnTo>
                    <a:pt x="157" y="34"/>
                  </a:lnTo>
                  <a:lnTo>
                    <a:pt x="166" y="46"/>
                  </a:lnTo>
                  <a:lnTo>
                    <a:pt x="170" y="62"/>
                  </a:lnTo>
                  <a:lnTo>
                    <a:pt x="184" y="92"/>
                  </a:lnTo>
                  <a:lnTo>
                    <a:pt x="260" y="176"/>
                  </a:lnTo>
                  <a:lnTo>
                    <a:pt x="296" y="200"/>
                  </a:lnTo>
                  <a:lnTo>
                    <a:pt x="336" y="215"/>
                  </a:lnTo>
                  <a:lnTo>
                    <a:pt x="349" y="214"/>
                  </a:lnTo>
                  <a:lnTo>
                    <a:pt x="366" y="210"/>
                  </a:lnTo>
                  <a:lnTo>
                    <a:pt x="392" y="196"/>
                  </a:lnTo>
                  <a:lnTo>
                    <a:pt x="396" y="185"/>
                  </a:lnTo>
                  <a:lnTo>
                    <a:pt x="396" y="177"/>
                  </a:lnTo>
                  <a:lnTo>
                    <a:pt x="395" y="169"/>
                  </a:lnTo>
                  <a:lnTo>
                    <a:pt x="384" y="142"/>
                  </a:lnTo>
                  <a:lnTo>
                    <a:pt x="372" y="117"/>
                  </a:lnTo>
                  <a:lnTo>
                    <a:pt x="355" y="93"/>
                  </a:lnTo>
                  <a:lnTo>
                    <a:pt x="267" y="39"/>
                  </a:lnTo>
                  <a:lnTo>
                    <a:pt x="219" y="14"/>
                  </a:lnTo>
                  <a:lnTo>
                    <a:pt x="178" y="0"/>
                  </a:lnTo>
                  <a:lnTo>
                    <a:pt x="155" y="1"/>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20" name="Freeform 17"/>
            <p:cNvSpPr>
              <a:spLocks/>
            </p:cNvSpPr>
            <p:nvPr/>
          </p:nvSpPr>
          <p:spPr bwMode="auto">
            <a:xfrm>
              <a:off x="2678" y="1981"/>
              <a:ext cx="80" cy="44"/>
            </a:xfrm>
            <a:custGeom>
              <a:avLst/>
              <a:gdLst>
                <a:gd name="T0" fmla="*/ 61 w 80"/>
                <a:gd name="T1" fmla="*/ 16 h 44"/>
                <a:gd name="T2" fmla="*/ 43 w 80"/>
                <a:gd name="T3" fmla="*/ 8 h 44"/>
                <a:gd name="T4" fmla="*/ 30 w 80"/>
                <a:gd name="T5" fmla="*/ 3 h 44"/>
                <a:gd name="T6" fmla="*/ 16 w 80"/>
                <a:gd name="T7" fmla="*/ 0 h 44"/>
                <a:gd name="T8" fmla="*/ 0 w 80"/>
                <a:gd name="T9" fmla="*/ 6 h 44"/>
                <a:gd name="T10" fmla="*/ 11 w 80"/>
                <a:gd name="T11" fmla="*/ 27 h 44"/>
                <a:gd name="T12" fmla="*/ 40 w 80"/>
                <a:gd name="T13" fmla="*/ 43 h 44"/>
                <a:gd name="T14" fmla="*/ 46 w 80"/>
                <a:gd name="T15" fmla="*/ 43 h 44"/>
                <a:gd name="T16" fmla="*/ 57 w 80"/>
                <a:gd name="T17" fmla="*/ 43 h 44"/>
                <a:gd name="T18" fmla="*/ 73 w 80"/>
                <a:gd name="T19" fmla="*/ 38 h 44"/>
                <a:gd name="T20" fmla="*/ 79 w 80"/>
                <a:gd name="T21" fmla="*/ 25 h 44"/>
                <a:gd name="T22" fmla="*/ 60 w 80"/>
                <a:gd name="T23" fmla="*/ 18 h 44"/>
                <a:gd name="T24" fmla="*/ 61 w 80"/>
                <a:gd name="T25" fmla="*/ 16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44"/>
                <a:gd name="T41" fmla="*/ 80 w 80"/>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44">
                  <a:moveTo>
                    <a:pt x="61" y="16"/>
                  </a:moveTo>
                  <a:lnTo>
                    <a:pt x="43" y="8"/>
                  </a:lnTo>
                  <a:lnTo>
                    <a:pt x="30" y="3"/>
                  </a:lnTo>
                  <a:lnTo>
                    <a:pt x="16" y="0"/>
                  </a:lnTo>
                  <a:lnTo>
                    <a:pt x="0" y="6"/>
                  </a:lnTo>
                  <a:lnTo>
                    <a:pt x="11" y="27"/>
                  </a:lnTo>
                  <a:lnTo>
                    <a:pt x="40" y="43"/>
                  </a:lnTo>
                  <a:lnTo>
                    <a:pt x="46" y="43"/>
                  </a:lnTo>
                  <a:lnTo>
                    <a:pt x="57" y="43"/>
                  </a:lnTo>
                  <a:lnTo>
                    <a:pt x="73" y="38"/>
                  </a:lnTo>
                  <a:lnTo>
                    <a:pt x="79" y="25"/>
                  </a:lnTo>
                  <a:lnTo>
                    <a:pt x="60" y="18"/>
                  </a:lnTo>
                  <a:lnTo>
                    <a:pt x="61" y="16"/>
                  </a:lnTo>
                </a:path>
              </a:pathLst>
            </a:custGeom>
            <a:solidFill>
              <a:srgbClr val="FFE1DC"/>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21" name="Freeform 18"/>
            <p:cNvSpPr>
              <a:spLocks/>
            </p:cNvSpPr>
            <p:nvPr/>
          </p:nvSpPr>
          <p:spPr bwMode="auto">
            <a:xfrm>
              <a:off x="3196" y="2199"/>
              <a:ext cx="249" cy="105"/>
            </a:xfrm>
            <a:custGeom>
              <a:avLst/>
              <a:gdLst>
                <a:gd name="T0" fmla="*/ 204 w 249"/>
                <a:gd name="T1" fmla="*/ 2 h 105"/>
                <a:gd name="T2" fmla="*/ 97 w 249"/>
                <a:gd name="T3" fmla="*/ 8 h 105"/>
                <a:gd name="T4" fmla="*/ 78 w 249"/>
                <a:gd name="T5" fmla="*/ 8 h 105"/>
                <a:gd name="T6" fmla="*/ 50 w 249"/>
                <a:gd name="T7" fmla="*/ 5 h 105"/>
                <a:gd name="T8" fmla="*/ 24 w 249"/>
                <a:gd name="T9" fmla="*/ 2 h 105"/>
                <a:gd name="T10" fmla="*/ 14 w 249"/>
                <a:gd name="T11" fmla="*/ 2 h 105"/>
                <a:gd name="T12" fmla="*/ 8 w 249"/>
                <a:gd name="T13" fmla="*/ 5 h 105"/>
                <a:gd name="T14" fmla="*/ 0 w 249"/>
                <a:gd name="T15" fmla="*/ 50 h 105"/>
                <a:gd name="T16" fmla="*/ 0 w 249"/>
                <a:gd name="T17" fmla="*/ 79 h 105"/>
                <a:gd name="T18" fmla="*/ 8 w 249"/>
                <a:gd name="T19" fmla="*/ 95 h 105"/>
                <a:gd name="T20" fmla="*/ 40 w 249"/>
                <a:gd name="T21" fmla="*/ 104 h 105"/>
                <a:gd name="T22" fmla="*/ 64 w 249"/>
                <a:gd name="T23" fmla="*/ 103 h 105"/>
                <a:gd name="T24" fmla="*/ 90 w 249"/>
                <a:gd name="T25" fmla="*/ 100 h 105"/>
                <a:gd name="T26" fmla="*/ 141 w 249"/>
                <a:gd name="T27" fmla="*/ 92 h 105"/>
                <a:gd name="T28" fmla="*/ 164 w 249"/>
                <a:gd name="T29" fmla="*/ 89 h 105"/>
                <a:gd name="T30" fmla="*/ 173 w 249"/>
                <a:gd name="T31" fmla="*/ 89 h 105"/>
                <a:gd name="T32" fmla="*/ 182 w 249"/>
                <a:gd name="T33" fmla="*/ 88 h 105"/>
                <a:gd name="T34" fmla="*/ 246 w 249"/>
                <a:gd name="T35" fmla="*/ 92 h 105"/>
                <a:gd name="T36" fmla="*/ 248 w 249"/>
                <a:gd name="T37" fmla="*/ 0 h 105"/>
                <a:gd name="T38" fmla="*/ 236 w 249"/>
                <a:gd name="T39" fmla="*/ 0 h 105"/>
                <a:gd name="T40" fmla="*/ 229 w 249"/>
                <a:gd name="T41" fmla="*/ 0 h 105"/>
                <a:gd name="T42" fmla="*/ 221 w 249"/>
                <a:gd name="T43" fmla="*/ 0 h 105"/>
                <a:gd name="T44" fmla="*/ 204 w 249"/>
                <a:gd name="T45" fmla="*/ 2 h 1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9"/>
                <a:gd name="T70" fmla="*/ 0 h 105"/>
                <a:gd name="T71" fmla="*/ 249 w 249"/>
                <a:gd name="T72" fmla="*/ 105 h 10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9" h="105">
                  <a:moveTo>
                    <a:pt x="204" y="2"/>
                  </a:moveTo>
                  <a:lnTo>
                    <a:pt x="97" y="8"/>
                  </a:lnTo>
                  <a:lnTo>
                    <a:pt x="78" y="8"/>
                  </a:lnTo>
                  <a:lnTo>
                    <a:pt x="50" y="5"/>
                  </a:lnTo>
                  <a:lnTo>
                    <a:pt x="24" y="2"/>
                  </a:lnTo>
                  <a:lnTo>
                    <a:pt x="14" y="2"/>
                  </a:lnTo>
                  <a:lnTo>
                    <a:pt x="8" y="5"/>
                  </a:lnTo>
                  <a:lnTo>
                    <a:pt x="0" y="50"/>
                  </a:lnTo>
                  <a:lnTo>
                    <a:pt x="0" y="79"/>
                  </a:lnTo>
                  <a:lnTo>
                    <a:pt x="8" y="95"/>
                  </a:lnTo>
                  <a:lnTo>
                    <a:pt x="40" y="104"/>
                  </a:lnTo>
                  <a:lnTo>
                    <a:pt x="64" y="103"/>
                  </a:lnTo>
                  <a:lnTo>
                    <a:pt x="90" y="100"/>
                  </a:lnTo>
                  <a:lnTo>
                    <a:pt x="141" y="92"/>
                  </a:lnTo>
                  <a:lnTo>
                    <a:pt x="164" y="89"/>
                  </a:lnTo>
                  <a:lnTo>
                    <a:pt x="173" y="89"/>
                  </a:lnTo>
                  <a:lnTo>
                    <a:pt x="182" y="88"/>
                  </a:lnTo>
                  <a:lnTo>
                    <a:pt x="246" y="92"/>
                  </a:lnTo>
                  <a:lnTo>
                    <a:pt x="248" y="0"/>
                  </a:lnTo>
                  <a:lnTo>
                    <a:pt x="236" y="0"/>
                  </a:lnTo>
                  <a:lnTo>
                    <a:pt x="229" y="0"/>
                  </a:lnTo>
                  <a:lnTo>
                    <a:pt x="221" y="0"/>
                  </a:lnTo>
                  <a:lnTo>
                    <a:pt x="204" y="2"/>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22" name="Freeform 19"/>
            <p:cNvSpPr>
              <a:spLocks/>
            </p:cNvSpPr>
            <p:nvPr/>
          </p:nvSpPr>
          <p:spPr bwMode="auto">
            <a:xfrm>
              <a:off x="2646" y="2036"/>
              <a:ext cx="123" cy="110"/>
            </a:xfrm>
            <a:custGeom>
              <a:avLst/>
              <a:gdLst>
                <a:gd name="T0" fmla="*/ 109 w 123"/>
                <a:gd name="T1" fmla="*/ 65 h 110"/>
                <a:gd name="T2" fmla="*/ 122 w 123"/>
                <a:gd name="T3" fmla="*/ 90 h 110"/>
                <a:gd name="T4" fmla="*/ 112 w 123"/>
                <a:gd name="T5" fmla="*/ 109 h 110"/>
                <a:gd name="T6" fmla="*/ 101 w 123"/>
                <a:gd name="T7" fmla="*/ 106 h 110"/>
                <a:gd name="T8" fmla="*/ 86 w 123"/>
                <a:gd name="T9" fmla="*/ 96 h 110"/>
                <a:gd name="T10" fmla="*/ 60 w 123"/>
                <a:gd name="T11" fmla="*/ 76 h 110"/>
                <a:gd name="T12" fmla="*/ 5 w 123"/>
                <a:gd name="T13" fmla="*/ 33 h 110"/>
                <a:gd name="T14" fmla="*/ 0 w 123"/>
                <a:gd name="T15" fmla="*/ 17 h 110"/>
                <a:gd name="T16" fmla="*/ 0 w 123"/>
                <a:gd name="T17" fmla="*/ 8 h 110"/>
                <a:gd name="T18" fmla="*/ 0 w 123"/>
                <a:gd name="T19" fmla="*/ 0 h 110"/>
                <a:gd name="T20" fmla="*/ 9 w 123"/>
                <a:gd name="T21" fmla="*/ 0 h 110"/>
                <a:gd name="T22" fmla="*/ 24 w 123"/>
                <a:gd name="T23" fmla="*/ 6 h 110"/>
                <a:gd name="T24" fmla="*/ 36 w 123"/>
                <a:gd name="T25" fmla="*/ 17 h 110"/>
                <a:gd name="T26" fmla="*/ 48 w 123"/>
                <a:gd name="T27" fmla="*/ 32 h 110"/>
                <a:gd name="T28" fmla="*/ 90 w 123"/>
                <a:gd name="T29" fmla="*/ 58 h 110"/>
                <a:gd name="T30" fmla="*/ 107 w 123"/>
                <a:gd name="T31" fmla="*/ 65 h 110"/>
                <a:gd name="T32" fmla="*/ 109 w 123"/>
                <a:gd name="T33" fmla="*/ 65 h 1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3"/>
                <a:gd name="T52" fmla="*/ 0 h 110"/>
                <a:gd name="T53" fmla="*/ 123 w 123"/>
                <a:gd name="T54" fmla="*/ 110 h 1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3" h="110">
                  <a:moveTo>
                    <a:pt x="109" y="65"/>
                  </a:moveTo>
                  <a:lnTo>
                    <a:pt x="122" y="90"/>
                  </a:lnTo>
                  <a:lnTo>
                    <a:pt x="112" y="109"/>
                  </a:lnTo>
                  <a:lnTo>
                    <a:pt x="101" y="106"/>
                  </a:lnTo>
                  <a:lnTo>
                    <a:pt x="86" y="96"/>
                  </a:lnTo>
                  <a:lnTo>
                    <a:pt x="60" y="76"/>
                  </a:lnTo>
                  <a:lnTo>
                    <a:pt x="5" y="33"/>
                  </a:lnTo>
                  <a:lnTo>
                    <a:pt x="0" y="17"/>
                  </a:lnTo>
                  <a:lnTo>
                    <a:pt x="0" y="8"/>
                  </a:lnTo>
                  <a:lnTo>
                    <a:pt x="0" y="0"/>
                  </a:lnTo>
                  <a:lnTo>
                    <a:pt x="9" y="0"/>
                  </a:lnTo>
                  <a:lnTo>
                    <a:pt x="24" y="6"/>
                  </a:lnTo>
                  <a:lnTo>
                    <a:pt x="36" y="17"/>
                  </a:lnTo>
                  <a:lnTo>
                    <a:pt x="48" y="32"/>
                  </a:lnTo>
                  <a:lnTo>
                    <a:pt x="90" y="58"/>
                  </a:lnTo>
                  <a:lnTo>
                    <a:pt x="107" y="65"/>
                  </a:lnTo>
                  <a:lnTo>
                    <a:pt x="109" y="65"/>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23" name="Freeform 20"/>
            <p:cNvSpPr>
              <a:spLocks/>
            </p:cNvSpPr>
            <p:nvPr/>
          </p:nvSpPr>
          <p:spPr bwMode="auto">
            <a:xfrm>
              <a:off x="2723" y="2127"/>
              <a:ext cx="50" cy="39"/>
            </a:xfrm>
            <a:custGeom>
              <a:avLst/>
              <a:gdLst>
                <a:gd name="T0" fmla="*/ 45 w 50"/>
                <a:gd name="T1" fmla="*/ 38 h 39"/>
                <a:gd name="T2" fmla="*/ 49 w 50"/>
                <a:gd name="T3" fmla="*/ 14 h 39"/>
                <a:gd name="T4" fmla="*/ 26 w 50"/>
                <a:gd name="T5" fmla="*/ 0 h 39"/>
                <a:gd name="T6" fmla="*/ 4 w 50"/>
                <a:gd name="T7" fmla="*/ 8 h 39"/>
                <a:gd name="T8" fmla="*/ 0 w 50"/>
                <a:gd name="T9" fmla="*/ 22 h 39"/>
                <a:gd name="T10" fmla="*/ 27 w 50"/>
                <a:gd name="T11" fmla="*/ 32 h 39"/>
                <a:gd name="T12" fmla="*/ 45 w 50"/>
                <a:gd name="T13" fmla="*/ 38 h 39"/>
                <a:gd name="T14" fmla="*/ 0 60000 65536"/>
                <a:gd name="T15" fmla="*/ 0 60000 65536"/>
                <a:gd name="T16" fmla="*/ 0 60000 65536"/>
                <a:gd name="T17" fmla="*/ 0 60000 65536"/>
                <a:gd name="T18" fmla="*/ 0 60000 65536"/>
                <a:gd name="T19" fmla="*/ 0 60000 65536"/>
                <a:gd name="T20" fmla="*/ 0 60000 65536"/>
                <a:gd name="T21" fmla="*/ 0 w 50"/>
                <a:gd name="T22" fmla="*/ 0 h 39"/>
                <a:gd name="T23" fmla="*/ 50 w 5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9">
                  <a:moveTo>
                    <a:pt x="45" y="38"/>
                  </a:moveTo>
                  <a:lnTo>
                    <a:pt x="49" y="14"/>
                  </a:lnTo>
                  <a:lnTo>
                    <a:pt x="26" y="0"/>
                  </a:lnTo>
                  <a:lnTo>
                    <a:pt x="4" y="8"/>
                  </a:lnTo>
                  <a:lnTo>
                    <a:pt x="0" y="22"/>
                  </a:lnTo>
                  <a:lnTo>
                    <a:pt x="27" y="32"/>
                  </a:lnTo>
                  <a:lnTo>
                    <a:pt x="45" y="38"/>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24" name="Freeform 21"/>
            <p:cNvSpPr>
              <a:spLocks/>
            </p:cNvSpPr>
            <p:nvPr/>
          </p:nvSpPr>
          <p:spPr bwMode="auto">
            <a:xfrm>
              <a:off x="2662" y="2144"/>
              <a:ext cx="232" cy="91"/>
            </a:xfrm>
            <a:custGeom>
              <a:avLst/>
              <a:gdLst>
                <a:gd name="T0" fmla="*/ 227 w 232"/>
                <a:gd name="T1" fmla="*/ 41 h 91"/>
                <a:gd name="T2" fmla="*/ 221 w 232"/>
                <a:gd name="T3" fmla="*/ 22 h 91"/>
                <a:gd name="T4" fmla="*/ 195 w 232"/>
                <a:gd name="T5" fmla="*/ 18 h 91"/>
                <a:gd name="T6" fmla="*/ 181 w 232"/>
                <a:gd name="T7" fmla="*/ 18 h 91"/>
                <a:gd name="T8" fmla="*/ 169 w 232"/>
                <a:gd name="T9" fmla="*/ 18 h 91"/>
                <a:gd name="T10" fmla="*/ 115 w 232"/>
                <a:gd name="T11" fmla="*/ 38 h 91"/>
                <a:gd name="T12" fmla="*/ 94 w 232"/>
                <a:gd name="T13" fmla="*/ 39 h 91"/>
                <a:gd name="T14" fmla="*/ 73 w 232"/>
                <a:gd name="T15" fmla="*/ 35 h 91"/>
                <a:gd name="T16" fmla="*/ 40 w 232"/>
                <a:gd name="T17" fmla="*/ 14 h 91"/>
                <a:gd name="T18" fmla="*/ 20 w 232"/>
                <a:gd name="T19" fmla="*/ 3 h 91"/>
                <a:gd name="T20" fmla="*/ 5 w 232"/>
                <a:gd name="T21" fmla="*/ 0 h 91"/>
                <a:gd name="T22" fmla="*/ 0 w 232"/>
                <a:gd name="T23" fmla="*/ 8 h 91"/>
                <a:gd name="T24" fmla="*/ 0 w 232"/>
                <a:gd name="T25" fmla="*/ 15 h 91"/>
                <a:gd name="T26" fmla="*/ 1 w 232"/>
                <a:gd name="T27" fmla="*/ 22 h 91"/>
                <a:gd name="T28" fmla="*/ 18 w 232"/>
                <a:gd name="T29" fmla="*/ 40 h 91"/>
                <a:gd name="T30" fmla="*/ 41 w 232"/>
                <a:gd name="T31" fmla="*/ 55 h 91"/>
                <a:gd name="T32" fmla="*/ 70 w 232"/>
                <a:gd name="T33" fmla="*/ 76 h 91"/>
                <a:gd name="T34" fmla="*/ 88 w 232"/>
                <a:gd name="T35" fmla="*/ 87 h 91"/>
                <a:gd name="T36" fmla="*/ 102 w 232"/>
                <a:gd name="T37" fmla="*/ 90 h 91"/>
                <a:gd name="T38" fmla="*/ 106 w 232"/>
                <a:gd name="T39" fmla="*/ 85 h 91"/>
                <a:gd name="T40" fmla="*/ 108 w 232"/>
                <a:gd name="T41" fmla="*/ 77 h 91"/>
                <a:gd name="T42" fmla="*/ 114 w 232"/>
                <a:gd name="T43" fmla="*/ 62 h 91"/>
                <a:gd name="T44" fmla="*/ 168 w 232"/>
                <a:gd name="T45" fmla="*/ 49 h 91"/>
                <a:gd name="T46" fmla="*/ 231 w 232"/>
                <a:gd name="T47" fmla="*/ 43 h 91"/>
                <a:gd name="T48" fmla="*/ 227 w 232"/>
                <a:gd name="T49" fmla="*/ 41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32"/>
                <a:gd name="T76" fmla="*/ 0 h 91"/>
                <a:gd name="T77" fmla="*/ 232 w 232"/>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32" h="91">
                  <a:moveTo>
                    <a:pt x="227" y="41"/>
                  </a:moveTo>
                  <a:lnTo>
                    <a:pt x="221" y="22"/>
                  </a:lnTo>
                  <a:lnTo>
                    <a:pt x="195" y="18"/>
                  </a:lnTo>
                  <a:lnTo>
                    <a:pt x="181" y="18"/>
                  </a:lnTo>
                  <a:lnTo>
                    <a:pt x="169" y="18"/>
                  </a:lnTo>
                  <a:lnTo>
                    <a:pt x="115" y="38"/>
                  </a:lnTo>
                  <a:lnTo>
                    <a:pt x="94" y="39"/>
                  </a:lnTo>
                  <a:lnTo>
                    <a:pt x="73" y="35"/>
                  </a:lnTo>
                  <a:lnTo>
                    <a:pt x="40" y="14"/>
                  </a:lnTo>
                  <a:lnTo>
                    <a:pt x="20" y="3"/>
                  </a:lnTo>
                  <a:lnTo>
                    <a:pt x="5" y="0"/>
                  </a:lnTo>
                  <a:lnTo>
                    <a:pt x="0" y="8"/>
                  </a:lnTo>
                  <a:lnTo>
                    <a:pt x="0" y="15"/>
                  </a:lnTo>
                  <a:lnTo>
                    <a:pt x="1" y="22"/>
                  </a:lnTo>
                  <a:lnTo>
                    <a:pt x="18" y="40"/>
                  </a:lnTo>
                  <a:lnTo>
                    <a:pt x="41" y="55"/>
                  </a:lnTo>
                  <a:lnTo>
                    <a:pt x="70" y="76"/>
                  </a:lnTo>
                  <a:lnTo>
                    <a:pt x="88" y="87"/>
                  </a:lnTo>
                  <a:lnTo>
                    <a:pt x="102" y="90"/>
                  </a:lnTo>
                  <a:lnTo>
                    <a:pt x="106" y="85"/>
                  </a:lnTo>
                  <a:lnTo>
                    <a:pt x="108" y="77"/>
                  </a:lnTo>
                  <a:lnTo>
                    <a:pt x="114" y="62"/>
                  </a:lnTo>
                  <a:lnTo>
                    <a:pt x="168" y="49"/>
                  </a:lnTo>
                  <a:lnTo>
                    <a:pt x="231" y="43"/>
                  </a:lnTo>
                  <a:lnTo>
                    <a:pt x="227" y="41"/>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25" name="Freeform 22"/>
            <p:cNvSpPr>
              <a:spLocks/>
            </p:cNvSpPr>
            <p:nvPr/>
          </p:nvSpPr>
          <p:spPr bwMode="auto">
            <a:xfrm>
              <a:off x="2707" y="2231"/>
              <a:ext cx="227" cy="74"/>
            </a:xfrm>
            <a:custGeom>
              <a:avLst/>
              <a:gdLst>
                <a:gd name="T0" fmla="*/ 226 w 227"/>
                <a:gd name="T1" fmla="*/ 10 h 74"/>
                <a:gd name="T2" fmla="*/ 211 w 227"/>
                <a:gd name="T3" fmla="*/ 1 h 74"/>
                <a:gd name="T4" fmla="*/ 206 w 227"/>
                <a:gd name="T5" fmla="*/ 0 h 74"/>
                <a:gd name="T6" fmla="*/ 199 w 227"/>
                <a:gd name="T7" fmla="*/ 0 h 74"/>
                <a:gd name="T8" fmla="*/ 182 w 227"/>
                <a:gd name="T9" fmla="*/ 4 h 74"/>
                <a:gd name="T10" fmla="*/ 152 w 227"/>
                <a:gd name="T11" fmla="*/ 14 h 74"/>
                <a:gd name="T12" fmla="*/ 140 w 227"/>
                <a:gd name="T13" fmla="*/ 15 h 74"/>
                <a:gd name="T14" fmla="*/ 124 w 227"/>
                <a:gd name="T15" fmla="*/ 20 h 74"/>
                <a:gd name="T16" fmla="*/ 96 w 227"/>
                <a:gd name="T17" fmla="*/ 29 h 74"/>
                <a:gd name="T18" fmla="*/ 78 w 227"/>
                <a:gd name="T19" fmla="*/ 36 h 74"/>
                <a:gd name="T20" fmla="*/ 69 w 227"/>
                <a:gd name="T21" fmla="*/ 39 h 74"/>
                <a:gd name="T22" fmla="*/ 60 w 227"/>
                <a:gd name="T23" fmla="*/ 39 h 74"/>
                <a:gd name="T24" fmla="*/ 32 w 227"/>
                <a:gd name="T25" fmla="*/ 21 h 74"/>
                <a:gd name="T26" fmla="*/ 18 w 227"/>
                <a:gd name="T27" fmla="*/ 11 h 74"/>
                <a:gd name="T28" fmla="*/ 4 w 227"/>
                <a:gd name="T29" fmla="*/ 8 h 74"/>
                <a:gd name="T30" fmla="*/ 0 w 227"/>
                <a:gd name="T31" fmla="*/ 17 h 74"/>
                <a:gd name="T32" fmla="*/ 1 w 227"/>
                <a:gd name="T33" fmla="*/ 31 h 74"/>
                <a:gd name="T34" fmla="*/ 5 w 227"/>
                <a:gd name="T35" fmla="*/ 37 h 74"/>
                <a:gd name="T36" fmla="*/ 14 w 227"/>
                <a:gd name="T37" fmla="*/ 43 h 74"/>
                <a:gd name="T38" fmla="*/ 35 w 227"/>
                <a:gd name="T39" fmla="*/ 52 h 74"/>
                <a:gd name="T40" fmla="*/ 65 w 227"/>
                <a:gd name="T41" fmla="*/ 67 h 74"/>
                <a:gd name="T42" fmla="*/ 82 w 227"/>
                <a:gd name="T43" fmla="*/ 72 h 74"/>
                <a:gd name="T44" fmla="*/ 90 w 227"/>
                <a:gd name="T45" fmla="*/ 73 h 74"/>
                <a:gd name="T46" fmla="*/ 98 w 227"/>
                <a:gd name="T47" fmla="*/ 73 h 74"/>
                <a:gd name="T48" fmla="*/ 101 w 227"/>
                <a:gd name="T49" fmla="*/ 69 h 74"/>
                <a:gd name="T50" fmla="*/ 101 w 227"/>
                <a:gd name="T51" fmla="*/ 60 h 74"/>
                <a:gd name="T52" fmla="*/ 100 w 227"/>
                <a:gd name="T53" fmla="*/ 52 h 74"/>
                <a:gd name="T54" fmla="*/ 104 w 227"/>
                <a:gd name="T55" fmla="*/ 46 h 74"/>
                <a:gd name="T56" fmla="*/ 149 w 227"/>
                <a:gd name="T57" fmla="*/ 40 h 74"/>
                <a:gd name="T58" fmla="*/ 193 w 227"/>
                <a:gd name="T59" fmla="*/ 25 h 74"/>
                <a:gd name="T60" fmla="*/ 226 w 227"/>
                <a:gd name="T61" fmla="*/ 10 h 7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7"/>
                <a:gd name="T94" fmla="*/ 0 h 74"/>
                <a:gd name="T95" fmla="*/ 227 w 227"/>
                <a:gd name="T96" fmla="*/ 74 h 7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7" h="74">
                  <a:moveTo>
                    <a:pt x="226" y="10"/>
                  </a:moveTo>
                  <a:lnTo>
                    <a:pt x="211" y="1"/>
                  </a:lnTo>
                  <a:lnTo>
                    <a:pt x="206" y="0"/>
                  </a:lnTo>
                  <a:lnTo>
                    <a:pt x="199" y="0"/>
                  </a:lnTo>
                  <a:lnTo>
                    <a:pt x="182" y="4"/>
                  </a:lnTo>
                  <a:lnTo>
                    <a:pt x="152" y="14"/>
                  </a:lnTo>
                  <a:lnTo>
                    <a:pt x="140" y="15"/>
                  </a:lnTo>
                  <a:lnTo>
                    <a:pt x="124" y="20"/>
                  </a:lnTo>
                  <a:lnTo>
                    <a:pt x="96" y="29"/>
                  </a:lnTo>
                  <a:lnTo>
                    <a:pt x="78" y="36"/>
                  </a:lnTo>
                  <a:lnTo>
                    <a:pt x="69" y="39"/>
                  </a:lnTo>
                  <a:lnTo>
                    <a:pt x="60" y="39"/>
                  </a:lnTo>
                  <a:lnTo>
                    <a:pt x="32" y="21"/>
                  </a:lnTo>
                  <a:lnTo>
                    <a:pt x="18" y="11"/>
                  </a:lnTo>
                  <a:lnTo>
                    <a:pt x="4" y="8"/>
                  </a:lnTo>
                  <a:lnTo>
                    <a:pt x="0" y="17"/>
                  </a:lnTo>
                  <a:lnTo>
                    <a:pt x="1" y="31"/>
                  </a:lnTo>
                  <a:lnTo>
                    <a:pt x="5" y="37"/>
                  </a:lnTo>
                  <a:lnTo>
                    <a:pt x="14" y="43"/>
                  </a:lnTo>
                  <a:lnTo>
                    <a:pt x="35" y="52"/>
                  </a:lnTo>
                  <a:lnTo>
                    <a:pt x="65" y="67"/>
                  </a:lnTo>
                  <a:lnTo>
                    <a:pt x="82" y="72"/>
                  </a:lnTo>
                  <a:lnTo>
                    <a:pt x="90" y="73"/>
                  </a:lnTo>
                  <a:lnTo>
                    <a:pt x="98" y="73"/>
                  </a:lnTo>
                  <a:lnTo>
                    <a:pt x="101" y="69"/>
                  </a:lnTo>
                  <a:lnTo>
                    <a:pt x="101" y="60"/>
                  </a:lnTo>
                  <a:lnTo>
                    <a:pt x="100" y="52"/>
                  </a:lnTo>
                  <a:lnTo>
                    <a:pt x="104" y="46"/>
                  </a:lnTo>
                  <a:lnTo>
                    <a:pt x="149" y="40"/>
                  </a:lnTo>
                  <a:lnTo>
                    <a:pt x="193" y="25"/>
                  </a:lnTo>
                  <a:lnTo>
                    <a:pt x="226" y="10"/>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26" name="Freeform 23"/>
            <p:cNvSpPr>
              <a:spLocks/>
            </p:cNvSpPr>
            <p:nvPr/>
          </p:nvSpPr>
          <p:spPr bwMode="auto">
            <a:xfrm>
              <a:off x="2778" y="2294"/>
              <a:ext cx="193" cy="78"/>
            </a:xfrm>
            <a:custGeom>
              <a:avLst/>
              <a:gdLst>
                <a:gd name="T0" fmla="*/ 192 w 193"/>
                <a:gd name="T1" fmla="*/ 9 h 78"/>
                <a:gd name="T2" fmla="*/ 167 w 193"/>
                <a:gd name="T3" fmla="*/ 1 h 78"/>
                <a:gd name="T4" fmla="*/ 160 w 193"/>
                <a:gd name="T5" fmla="*/ 0 h 78"/>
                <a:gd name="T6" fmla="*/ 149 w 193"/>
                <a:gd name="T7" fmla="*/ 1 h 78"/>
                <a:gd name="T8" fmla="*/ 131 w 193"/>
                <a:gd name="T9" fmla="*/ 9 h 78"/>
                <a:gd name="T10" fmla="*/ 80 w 193"/>
                <a:gd name="T11" fmla="*/ 29 h 78"/>
                <a:gd name="T12" fmla="*/ 68 w 193"/>
                <a:gd name="T13" fmla="*/ 38 h 78"/>
                <a:gd name="T14" fmla="*/ 64 w 193"/>
                <a:gd name="T15" fmla="*/ 42 h 78"/>
                <a:gd name="T16" fmla="*/ 57 w 193"/>
                <a:gd name="T17" fmla="*/ 43 h 78"/>
                <a:gd name="T18" fmla="*/ 30 w 193"/>
                <a:gd name="T19" fmla="*/ 34 h 78"/>
                <a:gd name="T20" fmla="*/ 17 w 193"/>
                <a:gd name="T21" fmla="*/ 31 h 78"/>
                <a:gd name="T22" fmla="*/ 10 w 193"/>
                <a:gd name="T23" fmla="*/ 30 h 78"/>
                <a:gd name="T24" fmla="*/ 2 w 193"/>
                <a:gd name="T25" fmla="*/ 30 h 78"/>
                <a:gd name="T26" fmla="*/ 0 w 193"/>
                <a:gd name="T27" fmla="*/ 36 h 78"/>
                <a:gd name="T28" fmla="*/ 2 w 193"/>
                <a:gd name="T29" fmla="*/ 48 h 78"/>
                <a:gd name="T30" fmla="*/ 12 w 193"/>
                <a:gd name="T31" fmla="*/ 59 h 78"/>
                <a:gd name="T32" fmla="*/ 29 w 193"/>
                <a:gd name="T33" fmla="*/ 67 h 78"/>
                <a:gd name="T34" fmla="*/ 46 w 193"/>
                <a:gd name="T35" fmla="*/ 76 h 78"/>
                <a:gd name="T36" fmla="*/ 55 w 193"/>
                <a:gd name="T37" fmla="*/ 77 h 78"/>
                <a:gd name="T38" fmla="*/ 66 w 193"/>
                <a:gd name="T39" fmla="*/ 75 h 78"/>
                <a:gd name="T40" fmla="*/ 71 w 193"/>
                <a:gd name="T41" fmla="*/ 72 h 78"/>
                <a:gd name="T42" fmla="*/ 71 w 193"/>
                <a:gd name="T43" fmla="*/ 67 h 78"/>
                <a:gd name="T44" fmla="*/ 71 w 193"/>
                <a:gd name="T45" fmla="*/ 62 h 78"/>
                <a:gd name="T46" fmla="*/ 75 w 193"/>
                <a:gd name="T47" fmla="*/ 56 h 78"/>
                <a:gd name="T48" fmla="*/ 136 w 193"/>
                <a:gd name="T49" fmla="*/ 33 h 78"/>
                <a:gd name="T50" fmla="*/ 170 w 193"/>
                <a:gd name="T51" fmla="*/ 22 h 78"/>
                <a:gd name="T52" fmla="*/ 192 w 193"/>
                <a:gd name="T53" fmla="*/ 9 h 7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3"/>
                <a:gd name="T82" fmla="*/ 0 h 78"/>
                <a:gd name="T83" fmla="*/ 193 w 193"/>
                <a:gd name="T84" fmla="*/ 78 h 7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3" h="78">
                  <a:moveTo>
                    <a:pt x="192" y="9"/>
                  </a:moveTo>
                  <a:lnTo>
                    <a:pt x="167" y="1"/>
                  </a:lnTo>
                  <a:lnTo>
                    <a:pt x="160" y="0"/>
                  </a:lnTo>
                  <a:lnTo>
                    <a:pt x="149" y="1"/>
                  </a:lnTo>
                  <a:lnTo>
                    <a:pt x="131" y="9"/>
                  </a:lnTo>
                  <a:lnTo>
                    <a:pt x="80" y="29"/>
                  </a:lnTo>
                  <a:lnTo>
                    <a:pt x="68" y="38"/>
                  </a:lnTo>
                  <a:lnTo>
                    <a:pt x="64" y="42"/>
                  </a:lnTo>
                  <a:lnTo>
                    <a:pt x="57" y="43"/>
                  </a:lnTo>
                  <a:lnTo>
                    <a:pt x="30" y="34"/>
                  </a:lnTo>
                  <a:lnTo>
                    <a:pt x="17" y="31"/>
                  </a:lnTo>
                  <a:lnTo>
                    <a:pt x="10" y="30"/>
                  </a:lnTo>
                  <a:lnTo>
                    <a:pt x="2" y="30"/>
                  </a:lnTo>
                  <a:lnTo>
                    <a:pt x="0" y="36"/>
                  </a:lnTo>
                  <a:lnTo>
                    <a:pt x="2" y="48"/>
                  </a:lnTo>
                  <a:lnTo>
                    <a:pt x="12" y="59"/>
                  </a:lnTo>
                  <a:lnTo>
                    <a:pt x="29" y="67"/>
                  </a:lnTo>
                  <a:lnTo>
                    <a:pt x="46" y="76"/>
                  </a:lnTo>
                  <a:lnTo>
                    <a:pt x="55" y="77"/>
                  </a:lnTo>
                  <a:lnTo>
                    <a:pt x="66" y="75"/>
                  </a:lnTo>
                  <a:lnTo>
                    <a:pt x="71" y="72"/>
                  </a:lnTo>
                  <a:lnTo>
                    <a:pt x="71" y="67"/>
                  </a:lnTo>
                  <a:lnTo>
                    <a:pt x="71" y="62"/>
                  </a:lnTo>
                  <a:lnTo>
                    <a:pt x="75" y="56"/>
                  </a:lnTo>
                  <a:lnTo>
                    <a:pt x="136" y="33"/>
                  </a:lnTo>
                  <a:lnTo>
                    <a:pt x="170" y="22"/>
                  </a:lnTo>
                  <a:lnTo>
                    <a:pt x="192" y="9"/>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27" name="Freeform 24"/>
            <p:cNvSpPr>
              <a:spLocks/>
            </p:cNvSpPr>
            <p:nvPr/>
          </p:nvSpPr>
          <p:spPr bwMode="auto">
            <a:xfrm>
              <a:off x="3257" y="2221"/>
              <a:ext cx="187" cy="36"/>
            </a:xfrm>
            <a:custGeom>
              <a:avLst/>
              <a:gdLst>
                <a:gd name="T0" fmla="*/ 148 w 187"/>
                <a:gd name="T1" fmla="*/ 0 h 36"/>
                <a:gd name="T2" fmla="*/ 110 w 187"/>
                <a:gd name="T3" fmla="*/ 0 h 36"/>
                <a:gd name="T4" fmla="*/ 80 w 187"/>
                <a:gd name="T5" fmla="*/ 0 h 36"/>
                <a:gd name="T6" fmla="*/ 66 w 187"/>
                <a:gd name="T7" fmla="*/ 0 h 36"/>
                <a:gd name="T8" fmla="*/ 55 w 187"/>
                <a:gd name="T9" fmla="*/ 0 h 36"/>
                <a:gd name="T10" fmla="*/ 6 w 187"/>
                <a:gd name="T11" fmla="*/ 7 h 36"/>
                <a:gd name="T12" fmla="*/ 0 w 187"/>
                <a:gd name="T13" fmla="*/ 17 h 36"/>
                <a:gd name="T14" fmla="*/ 0 w 187"/>
                <a:gd name="T15" fmla="*/ 25 h 36"/>
                <a:gd name="T16" fmla="*/ 5 w 187"/>
                <a:gd name="T17" fmla="*/ 30 h 36"/>
                <a:gd name="T18" fmla="*/ 29 w 187"/>
                <a:gd name="T19" fmla="*/ 34 h 36"/>
                <a:gd name="T20" fmla="*/ 45 w 187"/>
                <a:gd name="T21" fmla="*/ 34 h 36"/>
                <a:gd name="T22" fmla="*/ 54 w 187"/>
                <a:gd name="T23" fmla="*/ 34 h 36"/>
                <a:gd name="T24" fmla="*/ 64 w 187"/>
                <a:gd name="T25" fmla="*/ 35 h 36"/>
                <a:gd name="T26" fmla="*/ 102 w 187"/>
                <a:gd name="T27" fmla="*/ 34 h 36"/>
                <a:gd name="T28" fmla="*/ 119 w 187"/>
                <a:gd name="T29" fmla="*/ 33 h 36"/>
                <a:gd name="T30" fmla="*/ 133 w 187"/>
                <a:gd name="T31" fmla="*/ 32 h 36"/>
                <a:gd name="T32" fmla="*/ 147 w 187"/>
                <a:gd name="T33" fmla="*/ 32 h 36"/>
                <a:gd name="T34" fmla="*/ 156 w 187"/>
                <a:gd name="T35" fmla="*/ 32 h 36"/>
                <a:gd name="T36" fmla="*/ 165 w 187"/>
                <a:gd name="T37" fmla="*/ 33 h 36"/>
                <a:gd name="T38" fmla="*/ 186 w 187"/>
                <a:gd name="T39" fmla="*/ 34 h 36"/>
                <a:gd name="T40" fmla="*/ 186 w 187"/>
                <a:gd name="T41" fmla="*/ 20 h 36"/>
                <a:gd name="T42" fmla="*/ 186 w 187"/>
                <a:gd name="T43" fmla="*/ 10 h 36"/>
                <a:gd name="T44" fmla="*/ 186 w 187"/>
                <a:gd name="T45" fmla="*/ 0 h 36"/>
                <a:gd name="T46" fmla="*/ 150 w 187"/>
                <a:gd name="T47" fmla="*/ 0 h 36"/>
                <a:gd name="T48" fmla="*/ 148 w 187"/>
                <a:gd name="T49" fmla="*/ 0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7"/>
                <a:gd name="T76" fmla="*/ 0 h 36"/>
                <a:gd name="T77" fmla="*/ 187 w 187"/>
                <a:gd name="T78" fmla="*/ 36 h 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7" h="36">
                  <a:moveTo>
                    <a:pt x="148" y="0"/>
                  </a:moveTo>
                  <a:lnTo>
                    <a:pt x="110" y="0"/>
                  </a:lnTo>
                  <a:lnTo>
                    <a:pt x="80" y="0"/>
                  </a:lnTo>
                  <a:lnTo>
                    <a:pt x="66" y="0"/>
                  </a:lnTo>
                  <a:lnTo>
                    <a:pt x="55" y="0"/>
                  </a:lnTo>
                  <a:lnTo>
                    <a:pt x="6" y="7"/>
                  </a:lnTo>
                  <a:lnTo>
                    <a:pt x="0" y="17"/>
                  </a:lnTo>
                  <a:lnTo>
                    <a:pt x="0" y="25"/>
                  </a:lnTo>
                  <a:lnTo>
                    <a:pt x="5" y="30"/>
                  </a:lnTo>
                  <a:lnTo>
                    <a:pt x="29" y="34"/>
                  </a:lnTo>
                  <a:lnTo>
                    <a:pt x="45" y="34"/>
                  </a:lnTo>
                  <a:lnTo>
                    <a:pt x="54" y="34"/>
                  </a:lnTo>
                  <a:lnTo>
                    <a:pt x="64" y="35"/>
                  </a:lnTo>
                  <a:lnTo>
                    <a:pt x="102" y="34"/>
                  </a:lnTo>
                  <a:lnTo>
                    <a:pt x="119" y="33"/>
                  </a:lnTo>
                  <a:lnTo>
                    <a:pt x="133" y="32"/>
                  </a:lnTo>
                  <a:lnTo>
                    <a:pt x="147" y="32"/>
                  </a:lnTo>
                  <a:lnTo>
                    <a:pt x="156" y="32"/>
                  </a:lnTo>
                  <a:lnTo>
                    <a:pt x="165" y="33"/>
                  </a:lnTo>
                  <a:lnTo>
                    <a:pt x="186" y="34"/>
                  </a:lnTo>
                  <a:lnTo>
                    <a:pt x="186" y="20"/>
                  </a:lnTo>
                  <a:lnTo>
                    <a:pt x="186" y="10"/>
                  </a:lnTo>
                  <a:lnTo>
                    <a:pt x="186" y="0"/>
                  </a:lnTo>
                  <a:lnTo>
                    <a:pt x="150" y="0"/>
                  </a:lnTo>
                  <a:lnTo>
                    <a:pt x="148" y="0"/>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28" name="Freeform 25"/>
            <p:cNvSpPr>
              <a:spLocks/>
            </p:cNvSpPr>
            <p:nvPr/>
          </p:nvSpPr>
          <p:spPr bwMode="auto">
            <a:xfrm>
              <a:off x="2864" y="2178"/>
              <a:ext cx="59" cy="41"/>
            </a:xfrm>
            <a:custGeom>
              <a:avLst/>
              <a:gdLst>
                <a:gd name="T0" fmla="*/ 2 w 59"/>
                <a:gd name="T1" fmla="*/ 40 h 41"/>
                <a:gd name="T2" fmla="*/ 0 w 59"/>
                <a:gd name="T3" fmla="*/ 18 h 41"/>
                <a:gd name="T4" fmla="*/ 9 w 59"/>
                <a:gd name="T5" fmla="*/ 6 h 41"/>
                <a:gd name="T6" fmla="*/ 24 w 59"/>
                <a:gd name="T7" fmla="*/ 0 h 41"/>
                <a:gd name="T8" fmla="*/ 40 w 59"/>
                <a:gd name="T9" fmla="*/ 3 h 41"/>
                <a:gd name="T10" fmla="*/ 55 w 59"/>
                <a:gd name="T11" fmla="*/ 11 h 41"/>
                <a:gd name="T12" fmla="*/ 58 w 59"/>
                <a:gd name="T13" fmla="*/ 21 h 41"/>
                <a:gd name="T14" fmla="*/ 36 w 59"/>
                <a:gd name="T15" fmla="*/ 31 h 41"/>
                <a:gd name="T16" fmla="*/ 2 w 59"/>
                <a:gd name="T17" fmla="*/ 4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
                <a:gd name="T28" fmla="*/ 0 h 41"/>
                <a:gd name="T29" fmla="*/ 59 w 59"/>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 h="41">
                  <a:moveTo>
                    <a:pt x="2" y="40"/>
                  </a:moveTo>
                  <a:lnTo>
                    <a:pt x="0" y="18"/>
                  </a:lnTo>
                  <a:lnTo>
                    <a:pt x="9" y="6"/>
                  </a:lnTo>
                  <a:lnTo>
                    <a:pt x="24" y="0"/>
                  </a:lnTo>
                  <a:lnTo>
                    <a:pt x="40" y="3"/>
                  </a:lnTo>
                  <a:lnTo>
                    <a:pt x="55" y="11"/>
                  </a:lnTo>
                  <a:lnTo>
                    <a:pt x="58" y="21"/>
                  </a:lnTo>
                  <a:lnTo>
                    <a:pt x="36" y="31"/>
                  </a:lnTo>
                  <a:lnTo>
                    <a:pt x="2" y="40"/>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29" name="Freeform 26"/>
            <p:cNvSpPr>
              <a:spLocks/>
            </p:cNvSpPr>
            <p:nvPr/>
          </p:nvSpPr>
          <p:spPr bwMode="auto">
            <a:xfrm>
              <a:off x="2910" y="2240"/>
              <a:ext cx="52" cy="37"/>
            </a:xfrm>
            <a:custGeom>
              <a:avLst/>
              <a:gdLst>
                <a:gd name="T0" fmla="*/ 0 w 52"/>
                <a:gd name="T1" fmla="*/ 31 h 37"/>
                <a:gd name="T2" fmla="*/ 0 w 52"/>
                <a:gd name="T3" fmla="*/ 17 h 37"/>
                <a:gd name="T4" fmla="*/ 8 w 52"/>
                <a:gd name="T5" fmla="*/ 6 h 37"/>
                <a:gd name="T6" fmla="*/ 21 w 52"/>
                <a:gd name="T7" fmla="*/ 0 h 37"/>
                <a:gd name="T8" fmla="*/ 35 w 52"/>
                <a:gd name="T9" fmla="*/ 3 h 37"/>
                <a:gd name="T10" fmla="*/ 48 w 52"/>
                <a:gd name="T11" fmla="*/ 11 h 37"/>
                <a:gd name="T12" fmla="*/ 51 w 52"/>
                <a:gd name="T13" fmla="*/ 20 h 37"/>
                <a:gd name="T14" fmla="*/ 31 w 52"/>
                <a:gd name="T15" fmla="*/ 29 h 37"/>
                <a:gd name="T16" fmla="*/ 17 w 52"/>
                <a:gd name="T17" fmla="*/ 33 h 37"/>
                <a:gd name="T18" fmla="*/ 11 w 52"/>
                <a:gd name="T19" fmla="*/ 36 h 37"/>
                <a:gd name="T20" fmla="*/ 0 w 52"/>
                <a:gd name="T21" fmla="*/ 31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
                <a:gd name="T34" fmla="*/ 0 h 37"/>
                <a:gd name="T35" fmla="*/ 52 w 52"/>
                <a:gd name="T36" fmla="*/ 37 h 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 h="37">
                  <a:moveTo>
                    <a:pt x="0" y="31"/>
                  </a:moveTo>
                  <a:lnTo>
                    <a:pt x="0" y="17"/>
                  </a:lnTo>
                  <a:lnTo>
                    <a:pt x="8" y="6"/>
                  </a:lnTo>
                  <a:lnTo>
                    <a:pt x="21" y="0"/>
                  </a:lnTo>
                  <a:lnTo>
                    <a:pt x="35" y="3"/>
                  </a:lnTo>
                  <a:lnTo>
                    <a:pt x="48" y="11"/>
                  </a:lnTo>
                  <a:lnTo>
                    <a:pt x="51" y="20"/>
                  </a:lnTo>
                  <a:lnTo>
                    <a:pt x="31" y="29"/>
                  </a:lnTo>
                  <a:lnTo>
                    <a:pt x="17" y="33"/>
                  </a:lnTo>
                  <a:lnTo>
                    <a:pt x="11" y="36"/>
                  </a:lnTo>
                  <a:lnTo>
                    <a:pt x="0" y="31"/>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30" name="Freeform 27"/>
            <p:cNvSpPr>
              <a:spLocks/>
            </p:cNvSpPr>
            <p:nvPr/>
          </p:nvSpPr>
          <p:spPr bwMode="auto">
            <a:xfrm>
              <a:off x="2951" y="2297"/>
              <a:ext cx="43" cy="39"/>
            </a:xfrm>
            <a:custGeom>
              <a:avLst/>
              <a:gdLst>
                <a:gd name="T0" fmla="*/ 9 w 43"/>
                <a:gd name="T1" fmla="*/ 38 h 39"/>
                <a:gd name="T2" fmla="*/ 0 w 43"/>
                <a:gd name="T3" fmla="*/ 30 h 39"/>
                <a:gd name="T4" fmla="*/ 0 w 43"/>
                <a:gd name="T5" fmla="*/ 14 h 39"/>
                <a:gd name="T6" fmla="*/ 5 w 43"/>
                <a:gd name="T7" fmla="*/ 0 h 39"/>
                <a:gd name="T8" fmla="*/ 20 w 43"/>
                <a:gd name="T9" fmla="*/ 0 h 39"/>
                <a:gd name="T10" fmla="*/ 35 w 43"/>
                <a:gd name="T11" fmla="*/ 3 h 39"/>
                <a:gd name="T12" fmla="*/ 42 w 43"/>
                <a:gd name="T13" fmla="*/ 12 h 39"/>
                <a:gd name="T14" fmla="*/ 28 w 43"/>
                <a:gd name="T15" fmla="*/ 26 h 39"/>
                <a:gd name="T16" fmla="*/ 16 w 43"/>
                <a:gd name="T17" fmla="*/ 34 h 39"/>
                <a:gd name="T18" fmla="*/ 9 w 43"/>
                <a:gd name="T19" fmla="*/ 38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39"/>
                <a:gd name="T32" fmla="*/ 43 w 43"/>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39">
                  <a:moveTo>
                    <a:pt x="9" y="38"/>
                  </a:moveTo>
                  <a:lnTo>
                    <a:pt x="0" y="30"/>
                  </a:lnTo>
                  <a:lnTo>
                    <a:pt x="0" y="14"/>
                  </a:lnTo>
                  <a:lnTo>
                    <a:pt x="5" y="0"/>
                  </a:lnTo>
                  <a:lnTo>
                    <a:pt x="20" y="0"/>
                  </a:lnTo>
                  <a:lnTo>
                    <a:pt x="35" y="3"/>
                  </a:lnTo>
                  <a:lnTo>
                    <a:pt x="42" y="12"/>
                  </a:lnTo>
                  <a:lnTo>
                    <a:pt x="28" y="26"/>
                  </a:lnTo>
                  <a:lnTo>
                    <a:pt x="16" y="34"/>
                  </a:lnTo>
                  <a:lnTo>
                    <a:pt x="9" y="38"/>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31" name="Line 28"/>
            <p:cNvSpPr>
              <a:spLocks noChangeShapeType="1"/>
            </p:cNvSpPr>
            <p:nvPr/>
          </p:nvSpPr>
          <p:spPr bwMode="auto">
            <a:xfrm flipH="1" flipV="1">
              <a:off x="2067" y="1529"/>
              <a:ext cx="614" cy="471"/>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2" name="Line 29"/>
            <p:cNvSpPr>
              <a:spLocks noChangeShapeType="1"/>
            </p:cNvSpPr>
            <p:nvPr/>
          </p:nvSpPr>
          <p:spPr bwMode="auto">
            <a:xfrm flipH="1" flipV="1">
              <a:off x="2061" y="1535"/>
              <a:ext cx="628" cy="493"/>
            </a:xfrm>
            <a:prstGeom prst="line">
              <a:avLst/>
            </a:prstGeom>
            <a:noFill/>
            <a:ln w="12700">
              <a:solidFill>
                <a:srgbClr val="4F4F4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33" name="Freeform 30"/>
            <p:cNvSpPr>
              <a:spLocks/>
            </p:cNvSpPr>
            <p:nvPr/>
          </p:nvSpPr>
          <p:spPr bwMode="auto">
            <a:xfrm>
              <a:off x="2918" y="2350"/>
              <a:ext cx="526" cy="83"/>
            </a:xfrm>
            <a:custGeom>
              <a:avLst/>
              <a:gdLst>
                <a:gd name="T0" fmla="*/ 525 w 526"/>
                <a:gd name="T1" fmla="*/ 26 h 83"/>
                <a:gd name="T2" fmla="*/ 525 w 526"/>
                <a:gd name="T3" fmla="*/ 81 h 83"/>
                <a:gd name="T4" fmla="*/ 367 w 526"/>
                <a:gd name="T5" fmla="*/ 56 h 83"/>
                <a:gd name="T6" fmla="*/ 334 w 526"/>
                <a:gd name="T7" fmla="*/ 53 h 83"/>
                <a:gd name="T8" fmla="*/ 316 w 526"/>
                <a:gd name="T9" fmla="*/ 53 h 83"/>
                <a:gd name="T10" fmla="*/ 309 w 526"/>
                <a:gd name="T11" fmla="*/ 53 h 83"/>
                <a:gd name="T12" fmla="*/ 300 w 526"/>
                <a:gd name="T13" fmla="*/ 53 h 83"/>
                <a:gd name="T14" fmla="*/ 239 w 526"/>
                <a:gd name="T15" fmla="*/ 76 h 83"/>
                <a:gd name="T16" fmla="*/ 214 w 526"/>
                <a:gd name="T17" fmla="*/ 80 h 83"/>
                <a:gd name="T18" fmla="*/ 200 w 526"/>
                <a:gd name="T19" fmla="*/ 82 h 83"/>
                <a:gd name="T20" fmla="*/ 188 w 526"/>
                <a:gd name="T21" fmla="*/ 82 h 83"/>
                <a:gd name="T22" fmla="*/ 95 w 526"/>
                <a:gd name="T23" fmla="*/ 59 h 83"/>
                <a:gd name="T24" fmla="*/ 28 w 526"/>
                <a:gd name="T25" fmla="*/ 36 h 83"/>
                <a:gd name="T26" fmla="*/ 0 w 526"/>
                <a:gd name="T27" fmla="*/ 20 h 83"/>
                <a:gd name="T28" fmla="*/ 39 w 526"/>
                <a:gd name="T29" fmla="*/ 0 h 83"/>
                <a:gd name="T30" fmla="*/ 47 w 526"/>
                <a:gd name="T31" fmla="*/ 17 h 83"/>
                <a:gd name="T32" fmla="*/ 61 w 526"/>
                <a:gd name="T33" fmla="*/ 31 h 83"/>
                <a:gd name="T34" fmla="*/ 120 w 526"/>
                <a:gd name="T35" fmla="*/ 50 h 83"/>
                <a:gd name="T36" fmla="*/ 156 w 526"/>
                <a:gd name="T37" fmla="*/ 57 h 83"/>
                <a:gd name="T38" fmla="*/ 171 w 526"/>
                <a:gd name="T39" fmla="*/ 59 h 83"/>
                <a:gd name="T40" fmla="*/ 183 w 526"/>
                <a:gd name="T41" fmla="*/ 59 h 83"/>
                <a:gd name="T42" fmla="*/ 248 w 526"/>
                <a:gd name="T43" fmla="*/ 43 h 83"/>
                <a:gd name="T44" fmla="*/ 261 w 526"/>
                <a:gd name="T45" fmla="*/ 36 h 83"/>
                <a:gd name="T46" fmla="*/ 271 w 526"/>
                <a:gd name="T47" fmla="*/ 23 h 83"/>
                <a:gd name="T48" fmla="*/ 280 w 526"/>
                <a:gd name="T49" fmla="*/ 12 h 83"/>
                <a:gd name="T50" fmla="*/ 286 w 526"/>
                <a:gd name="T51" fmla="*/ 9 h 83"/>
                <a:gd name="T52" fmla="*/ 294 w 526"/>
                <a:gd name="T53" fmla="*/ 8 h 83"/>
                <a:gd name="T54" fmla="*/ 378 w 526"/>
                <a:gd name="T55" fmla="*/ 26 h 83"/>
                <a:gd name="T56" fmla="*/ 419 w 526"/>
                <a:gd name="T57" fmla="*/ 28 h 83"/>
                <a:gd name="T58" fmla="*/ 461 w 526"/>
                <a:gd name="T59" fmla="*/ 22 h 83"/>
                <a:gd name="T60" fmla="*/ 477 w 526"/>
                <a:gd name="T61" fmla="*/ 19 h 83"/>
                <a:gd name="T62" fmla="*/ 488 w 526"/>
                <a:gd name="T63" fmla="*/ 19 h 83"/>
                <a:gd name="T64" fmla="*/ 499 w 526"/>
                <a:gd name="T65" fmla="*/ 21 h 83"/>
                <a:gd name="T66" fmla="*/ 525 w 526"/>
                <a:gd name="T67" fmla="*/ 26 h 8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26"/>
                <a:gd name="T103" fmla="*/ 0 h 83"/>
                <a:gd name="T104" fmla="*/ 526 w 526"/>
                <a:gd name="T105" fmla="*/ 83 h 8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26" h="83">
                  <a:moveTo>
                    <a:pt x="525" y="26"/>
                  </a:moveTo>
                  <a:lnTo>
                    <a:pt x="525" y="81"/>
                  </a:lnTo>
                  <a:lnTo>
                    <a:pt x="367" y="56"/>
                  </a:lnTo>
                  <a:lnTo>
                    <a:pt x="334" y="53"/>
                  </a:lnTo>
                  <a:lnTo>
                    <a:pt x="316" y="53"/>
                  </a:lnTo>
                  <a:lnTo>
                    <a:pt x="309" y="53"/>
                  </a:lnTo>
                  <a:lnTo>
                    <a:pt x="300" y="53"/>
                  </a:lnTo>
                  <a:lnTo>
                    <a:pt x="239" y="76"/>
                  </a:lnTo>
                  <a:lnTo>
                    <a:pt x="214" y="80"/>
                  </a:lnTo>
                  <a:lnTo>
                    <a:pt x="200" y="82"/>
                  </a:lnTo>
                  <a:lnTo>
                    <a:pt x="188" y="82"/>
                  </a:lnTo>
                  <a:lnTo>
                    <a:pt x="95" y="59"/>
                  </a:lnTo>
                  <a:lnTo>
                    <a:pt x="28" y="36"/>
                  </a:lnTo>
                  <a:lnTo>
                    <a:pt x="0" y="20"/>
                  </a:lnTo>
                  <a:lnTo>
                    <a:pt x="39" y="0"/>
                  </a:lnTo>
                  <a:lnTo>
                    <a:pt x="47" y="17"/>
                  </a:lnTo>
                  <a:lnTo>
                    <a:pt x="61" y="31"/>
                  </a:lnTo>
                  <a:lnTo>
                    <a:pt x="120" y="50"/>
                  </a:lnTo>
                  <a:lnTo>
                    <a:pt x="156" y="57"/>
                  </a:lnTo>
                  <a:lnTo>
                    <a:pt x="171" y="59"/>
                  </a:lnTo>
                  <a:lnTo>
                    <a:pt x="183" y="59"/>
                  </a:lnTo>
                  <a:lnTo>
                    <a:pt x="248" y="43"/>
                  </a:lnTo>
                  <a:lnTo>
                    <a:pt x="261" y="36"/>
                  </a:lnTo>
                  <a:lnTo>
                    <a:pt x="271" y="23"/>
                  </a:lnTo>
                  <a:lnTo>
                    <a:pt x="280" y="12"/>
                  </a:lnTo>
                  <a:lnTo>
                    <a:pt x="286" y="9"/>
                  </a:lnTo>
                  <a:lnTo>
                    <a:pt x="294" y="8"/>
                  </a:lnTo>
                  <a:lnTo>
                    <a:pt x="378" y="26"/>
                  </a:lnTo>
                  <a:lnTo>
                    <a:pt x="419" y="28"/>
                  </a:lnTo>
                  <a:lnTo>
                    <a:pt x="461" y="22"/>
                  </a:lnTo>
                  <a:lnTo>
                    <a:pt x="477" y="19"/>
                  </a:lnTo>
                  <a:lnTo>
                    <a:pt x="488" y="19"/>
                  </a:lnTo>
                  <a:lnTo>
                    <a:pt x="499" y="21"/>
                  </a:lnTo>
                  <a:lnTo>
                    <a:pt x="525" y="26"/>
                  </a:lnTo>
                </a:path>
              </a:pathLst>
            </a:custGeom>
            <a:solidFill>
              <a:srgbClr val="A13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34" name="Freeform 31"/>
            <p:cNvSpPr>
              <a:spLocks/>
            </p:cNvSpPr>
            <p:nvPr/>
          </p:nvSpPr>
          <p:spPr bwMode="auto">
            <a:xfrm>
              <a:off x="2716" y="2213"/>
              <a:ext cx="160" cy="40"/>
            </a:xfrm>
            <a:custGeom>
              <a:avLst/>
              <a:gdLst>
                <a:gd name="T0" fmla="*/ 159 w 160"/>
                <a:gd name="T1" fmla="*/ 12 h 40"/>
                <a:gd name="T2" fmla="*/ 152 w 160"/>
                <a:gd name="T3" fmla="*/ 6 h 40"/>
                <a:gd name="T4" fmla="*/ 134 w 160"/>
                <a:gd name="T5" fmla="*/ 0 h 40"/>
                <a:gd name="T6" fmla="*/ 124 w 160"/>
                <a:gd name="T7" fmla="*/ 0 h 40"/>
                <a:gd name="T8" fmla="*/ 114 w 160"/>
                <a:gd name="T9" fmla="*/ 3 h 40"/>
                <a:gd name="T10" fmla="*/ 63 w 160"/>
                <a:gd name="T11" fmla="*/ 10 h 40"/>
                <a:gd name="T12" fmla="*/ 56 w 160"/>
                <a:gd name="T13" fmla="*/ 27 h 40"/>
                <a:gd name="T14" fmla="*/ 37 w 160"/>
                <a:gd name="T15" fmla="*/ 23 h 40"/>
                <a:gd name="T16" fmla="*/ 17 w 160"/>
                <a:gd name="T17" fmla="*/ 15 h 40"/>
                <a:gd name="T18" fmla="*/ 0 w 160"/>
                <a:gd name="T19" fmla="*/ 9 h 40"/>
                <a:gd name="T20" fmla="*/ 39 w 160"/>
                <a:gd name="T21" fmla="*/ 37 h 40"/>
                <a:gd name="T22" fmla="*/ 56 w 160"/>
                <a:gd name="T23" fmla="*/ 39 h 40"/>
                <a:gd name="T24" fmla="*/ 76 w 160"/>
                <a:gd name="T25" fmla="*/ 37 h 40"/>
                <a:gd name="T26" fmla="*/ 159 w 160"/>
                <a:gd name="T27" fmla="*/ 12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0"/>
                <a:gd name="T43" fmla="*/ 0 h 40"/>
                <a:gd name="T44" fmla="*/ 160 w 160"/>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0" h="40">
                  <a:moveTo>
                    <a:pt x="159" y="12"/>
                  </a:moveTo>
                  <a:lnTo>
                    <a:pt x="152" y="6"/>
                  </a:lnTo>
                  <a:lnTo>
                    <a:pt x="134" y="0"/>
                  </a:lnTo>
                  <a:lnTo>
                    <a:pt x="124" y="0"/>
                  </a:lnTo>
                  <a:lnTo>
                    <a:pt x="114" y="3"/>
                  </a:lnTo>
                  <a:lnTo>
                    <a:pt x="63" y="10"/>
                  </a:lnTo>
                  <a:lnTo>
                    <a:pt x="56" y="27"/>
                  </a:lnTo>
                  <a:lnTo>
                    <a:pt x="37" y="23"/>
                  </a:lnTo>
                  <a:lnTo>
                    <a:pt x="17" y="15"/>
                  </a:lnTo>
                  <a:lnTo>
                    <a:pt x="0" y="9"/>
                  </a:lnTo>
                  <a:lnTo>
                    <a:pt x="39" y="37"/>
                  </a:lnTo>
                  <a:lnTo>
                    <a:pt x="56" y="39"/>
                  </a:lnTo>
                  <a:lnTo>
                    <a:pt x="76" y="37"/>
                  </a:lnTo>
                  <a:lnTo>
                    <a:pt x="159" y="12"/>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35" name="Freeform 32"/>
            <p:cNvSpPr>
              <a:spLocks/>
            </p:cNvSpPr>
            <p:nvPr/>
          </p:nvSpPr>
          <p:spPr bwMode="auto">
            <a:xfrm>
              <a:off x="2752" y="2282"/>
              <a:ext cx="172" cy="39"/>
            </a:xfrm>
            <a:custGeom>
              <a:avLst/>
              <a:gdLst>
                <a:gd name="T0" fmla="*/ 171 w 172"/>
                <a:gd name="T1" fmla="*/ 4 h 39"/>
                <a:gd name="T2" fmla="*/ 159 w 172"/>
                <a:gd name="T3" fmla="*/ 0 h 39"/>
                <a:gd name="T4" fmla="*/ 135 w 172"/>
                <a:gd name="T5" fmla="*/ 1 h 39"/>
                <a:gd name="T6" fmla="*/ 128 w 172"/>
                <a:gd name="T7" fmla="*/ 6 h 39"/>
                <a:gd name="T8" fmla="*/ 119 w 172"/>
                <a:gd name="T9" fmla="*/ 12 h 39"/>
                <a:gd name="T10" fmla="*/ 99 w 172"/>
                <a:gd name="T11" fmla="*/ 12 h 39"/>
                <a:gd name="T12" fmla="*/ 85 w 172"/>
                <a:gd name="T13" fmla="*/ 12 h 39"/>
                <a:gd name="T14" fmla="*/ 75 w 172"/>
                <a:gd name="T15" fmla="*/ 13 h 39"/>
                <a:gd name="T16" fmla="*/ 57 w 172"/>
                <a:gd name="T17" fmla="*/ 25 h 39"/>
                <a:gd name="T18" fmla="*/ 48 w 172"/>
                <a:gd name="T19" fmla="*/ 25 h 39"/>
                <a:gd name="T20" fmla="*/ 35 w 172"/>
                <a:gd name="T21" fmla="*/ 25 h 39"/>
                <a:gd name="T22" fmla="*/ 12 w 172"/>
                <a:gd name="T23" fmla="*/ 19 h 39"/>
                <a:gd name="T24" fmla="*/ 4 w 172"/>
                <a:gd name="T25" fmla="*/ 19 h 39"/>
                <a:gd name="T26" fmla="*/ 0 w 172"/>
                <a:gd name="T27" fmla="*/ 21 h 39"/>
                <a:gd name="T28" fmla="*/ 44 w 172"/>
                <a:gd name="T29" fmla="*/ 36 h 39"/>
                <a:gd name="T30" fmla="*/ 61 w 172"/>
                <a:gd name="T31" fmla="*/ 38 h 39"/>
                <a:gd name="T32" fmla="*/ 82 w 172"/>
                <a:gd name="T33" fmla="*/ 34 h 39"/>
                <a:gd name="T34" fmla="*/ 171 w 172"/>
                <a:gd name="T35" fmla="*/ 4 h 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2"/>
                <a:gd name="T55" fmla="*/ 0 h 39"/>
                <a:gd name="T56" fmla="*/ 172 w 172"/>
                <a:gd name="T57" fmla="*/ 39 h 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2" h="39">
                  <a:moveTo>
                    <a:pt x="171" y="4"/>
                  </a:moveTo>
                  <a:lnTo>
                    <a:pt x="159" y="0"/>
                  </a:lnTo>
                  <a:lnTo>
                    <a:pt x="135" y="1"/>
                  </a:lnTo>
                  <a:lnTo>
                    <a:pt x="128" y="6"/>
                  </a:lnTo>
                  <a:lnTo>
                    <a:pt x="119" y="12"/>
                  </a:lnTo>
                  <a:lnTo>
                    <a:pt x="99" y="12"/>
                  </a:lnTo>
                  <a:lnTo>
                    <a:pt x="85" y="12"/>
                  </a:lnTo>
                  <a:lnTo>
                    <a:pt x="75" y="13"/>
                  </a:lnTo>
                  <a:lnTo>
                    <a:pt x="57" y="25"/>
                  </a:lnTo>
                  <a:lnTo>
                    <a:pt x="48" y="25"/>
                  </a:lnTo>
                  <a:lnTo>
                    <a:pt x="35" y="25"/>
                  </a:lnTo>
                  <a:lnTo>
                    <a:pt x="12" y="19"/>
                  </a:lnTo>
                  <a:lnTo>
                    <a:pt x="4" y="19"/>
                  </a:lnTo>
                  <a:lnTo>
                    <a:pt x="0" y="21"/>
                  </a:lnTo>
                  <a:lnTo>
                    <a:pt x="44" y="36"/>
                  </a:lnTo>
                  <a:lnTo>
                    <a:pt x="61" y="38"/>
                  </a:lnTo>
                  <a:lnTo>
                    <a:pt x="82" y="34"/>
                  </a:lnTo>
                  <a:lnTo>
                    <a:pt x="171" y="4"/>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36" name="Freeform 33"/>
            <p:cNvSpPr>
              <a:spLocks/>
            </p:cNvSpPr>
            <p:nvPr/>
          </p:nvSpPr>
          <p:spPr bwMode="auto">
            <a:xfrm>
              <a:off x="2817" y="2338"/>
              <a:ext cx="157" cy="54"/>
            </a:xfrm>
            <a:custGeom>
              <a:avLst/>
              <a:gdLst>
                <a:gd name="T0" fmla="*/ 156 w 157"/>
                <a:gd name="T1" fmla="*/ 0 h 54"/>
                <a:gd name="T2" fmla="*/ 136 w 157"/>
                <a:gd name="T3" fmla="*/ 3 h 54"/>
                <a:gd name="T4" fmla="*/ 111 w 157"/>
                <a:gd name="T5" fmla="*/ 7 h 54"/>
                <a:gd name="T6" fmla="*/ 94 w 157"/>
                <a:gd name="T7" fmla="*/ 17 h 54"/>
                <a:gd name="T8" fmla="*/ 77 w 157"/>
                <a:gd name="T9" fmla="*/ 29 h 54"/>
                <a:gd name="T10" fmla="*/ 61 w 157"/>
                <a:gd name="T11" fmla="*/ 27 h 54"/>
                <a:gd name="T12" fmla="*/ 51 w 157"/>
                <a:gd name="T13" fmla="*/ 26 h 54"/>
                <a:gd name="T14" fmla="*/ 41 w 157"/>
                <a:gd name="T15" fmla="*/ 28 h 54"/>
                <a:gd name="T16" fmla="*/ 40 w 157"/>
                <a:gd name="T17" fmla="*/ 34 h 54"/>
                <a:gd name="T18" fmla="*/ 38 w 157"/>
                <a:gd name="T19" fmla="*/ 40 h 54"/>
                <a:gd name="T20" fmla="*/ 35 w 157"/>
                <a:gd name="T21" fmla="*/ 45 h 54"/>
                <a:gd name="T22" fmla="*/ 32 w 157"/>
                <a:gd name="T23" fmla="*/ 46 h 54"/>
                <a:gd name="T24" fmla="*/ 0 w 157"/>
                <a:gd name="T25" fmla="*/ 43 h 54"/>
                <a:gd name="T26" fmla="*/ 22 w 157"/>
                <a:gd name="T27" fmla="*/ 53 h 54"/>
                <a:gd name="T28" fmla="*/ 31 w 157"/>
                <a:gd name="T29" fmla="*/ 53 h 54"/>
                <a:gd name="T30" fmla="*/ 41 w 157"/>
                <a:gd name="T31" fmla="*/ 53 h 54"/>
                <a:gd name="T32" fmla="*/ 61 w 157"/>
                <a:gd name="T33" fmla="*/ 48 h 54"/>
                <a:gd name="T34" fmla="*/ 136 w 157"/>
                <a:gd name="T35" fmla="*/ 11 h 54"/>
                <a:gd name="T36" fmla="*/ 156 w 157"/>
                <a:gd name="T37" fmla="*/ 0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7"/>
                <a:gd name="T58" fmla="*/ 0 h 54"/>
                <a:gd name="T59" fmla="*/ 157 w 157"/>
                <a:gd name="T60" fmla="*/ 54 h 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7" h="54">
                  <a:moveTo>
                    <a:pt x="156" y="0"/>
                  </a:moveTo>
                  <a:lnTo>
                    <a:pt x="136" y="3"/>
                  </a:lnTo>
                  <a:lnTo>
                    <a:pt x="111" y="7"/>
                  </a:lnTo>
                  <a:lnTo>
                    <a:pt x="94" y="17"/>
                  </a:lnTo>
                  <a:lnTo>
                    <a:pt x="77" y="29"/>
                  </a:lnTo>
                  <a:lnTo>
                    <a:pt x="61" y="27"/>
                  </a:lnTo>
                  <a:lnTo>
                    <a:pt x="51" y="26"/>
                  </a:lnTo>
                  <a:lnTo>
                    <a:pt x="41" y="28"/>
                  </a:lnTo>
                  <a:lnTo>
                    <a:pt x="40" y="34"/>
                  </a:lnTo>
                  <a:lnTo>
                    <a:pt x="38" y="40"/>
                  </a:lnTo>
                  <a:lnTo>
                    <a:pt x="35" y="45"/>
                  </a:lnTo>
                  <a:lnTo>
                    <a:pt x="32" y="46"/>
                  </a:lnTo>
                  <a:lnTo>
                    <a:pt x="0" y="43"/>
                  </a:lnTo>
                  <a:lnTo>
                    <a:pt x="22" y="53"/>
                  </a:lnTo>
                  <a:lnTo>
                    <a:pt x="31" y="53"/>
                  </a:lnTo>
                  <a:lnTo>
                    <a:pt x="41" y="53"/>
                  </a:lnTo>
                  <a:lnTo>
                    <a:pt x="61" y="48"/>
                  </a:lnTo>
                  <a:lnTo>
                    <a:pt x="136" y="11"/>
                  </a:lnTo>
                  <a:lnTo>
                    <a:pt x="156" y="0"/>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37" name="Freeform 34"/>
            <p:cNvSpPr>
              <a:spLocks/>
            </p:cNvSpPr>
            <p:nvPr/>
          </p:nvSpPr>
          <p:spPr bwMode="auto">
            <a:xfrm>
              <a:off x="2921" y="2367"/>
              <a:ext cx="522" cy="78"/>
            </a:xfrm>
            <a:custGeom>
              <a:avLst/>
              <a:gdLst>
                <a:gd name="T0" fmla="*/ 521 w 522"/>
                <a:gd name="T1" fmla="*/ 77 h 78"/>
                <a:gd name="T2" fmla="*/ 300 w 522"/>
                <a:gd name="T3" fmla="*/ 48 h 78"/>
                <a:gd name="T4" fmla="*/ 264 w 522"/>
                <a:gd name="T5" fmla="*/ 56 h 78"/>
                <a:gd name="T6" fmla="*/ 201 w 522"/>
                <a:gd name="T7" fmla="*/ 68 h 78"/>
                <a:gd name="T8" fmla="*/ 167 w 522"/>
                <a:gd name="T9" fmla="*/ 65 h 78"/>
                <a:gd name="T10" fmla="*/ 94 w 522"/>
                <a:gd name="T11" fmla="*/ 44 h 78"/>
                <a:gd name="T12" fmla="*/ 15 w 522"/>
                <a:gd name="T13" fmla="*/ 14 h 78"/>
                <a:gd name="T14" fmla="*/ 0 w 522"/>
                <a:gd name="T15" fmla="*/ 0 h 78"/>
                <a:gd name="T16" fmla="*/ 0 60000 65536"/>
                <a:gd name="T17" fmla="*/ 0 60000 65536"/>
                <a:gd name="T18" fmla="*/ 0 60000 65536"/>
                <a:gd name="T19" fmla="*/ 0 60000 65536"/>
                <a:gd name="T20" fmla="*/ 0 60000 65536"/>
                <a:gd name="T21" fmla="*/ 0 60000 65536"/>
                <a:gd name="T22" fmla="*/ 0 60000 65536"/>
                <a:gd name="T23" fmla="*/ 0 60000 65536"/>
                <a:gd name="T24" fmla="*/ 0 w 522"/>
                <a:gd name="T25" fmla="*/ 0 h 78"/>
                <a:gd name="T26" fmla="*/ 522 w 522"/>
                <a:gd name="T27" fmla="*/ 78 h 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2" h="78">
                  <a:moveTo>
                    <a:pt x="521" y="77"/>
                  </a:moveTo>
                  <a:lnTo>
                    <a:pt x="300" y="48"/>
                  </a:lnTo>
                  <a:lnTo>
                    <a:pt x="264" y="56"/>
                  </a:lnTo>
                  <a:lnTo>
                    <a:pt x="201" y="68"/>
                  </a:lnTo>
                  <a:lnTo>
                    <a:pt x="167" y="65"/>
                  </a:lnTo>
                  <a:lnTo>
                    <a:pt x="94" y="44"/>
                  </a:lnTo>
                  <a:lnTo>
                    <a:pt x="15" y="14"/>
                  </a:lnTo>
                  <a:lnTo>
                    <a:pt x="0" y="0"/>
                  </a:lnTo>
                </a:path>
              </a:pathLst>
            </a:custGeom>
            <a:noFill/>
            <a:ln w="12700" cap="rnd" cmpd="sng">
              <a:solidFill>
                <a:srgbClr val="4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8" name="Freeform 35"/>
            <p:cNvSpPr>
              <a:spLocks/>
            </p:cNvSpPr>
            <p:nvPr/>
          </p:nvSpPr>
          <p:spPr bwMode="auto">
            <a:xfrm>
              <a:off x="2722" y="1969"/>
              <a:ext cx="721" cy="212"/>
            </a:xfrm>
            <a:custGeom>
              <a:avLst/>
              <a:gdLst>
                <a:gd name="T0" fmla="*/ 720 w 721"/>
                <a:gd name="T1" fmla="*/ 205 h 212"/>
                <a:gd name="T2" fmla="*/ 608 w 721"/>
                <a:gd name="T3" fmla="*/ 211 h 212"/>
                <a:gd name="T4" fmla="*/ 596 w 721"/>
                <a:gd name="T5" fmla="*/ 211 h 212"/>
                <a:gd name="T6" fmla="*/ 588 w 721"/>
                <a:gd name="T7" fmla="*/ 211 h 212"/>
                <a:gd name="T8" fmla="*/ 580 w 721"/>
                <a:gd name="T9" fmla="*/ 211 h 212"/>
                <a:gd name="T10" fmla="*/ 564 w 721"/>
                <a:gd name="T11" fmla="*/ 211 h 212"/>
                <a:gd name="T12" fmla="*/ 552 w 721"/>
                <a:gd name="T13" fmla="*/ 209 h 212"/>
                <a:gd name="T14" fmla="*/ 508 w 721"/>
                <a:gd name="T15" fmla="*/ 189 h 212"/>
                <a:gd name="T16" fmla="*/ 467 w 721"/>
                <a:gd name="T17" fmla="*/ 163 h 212"/>
                <a:gd name="T18" fmla="*/ 415 w 721"/>
                <a:gd name="T19" fmla="*/ 116 h 212"/>
                <a:gd name="T20" fmla="*/ 321 w 721"/>
                <a:gd name="T21" fmla="*/ 58 h 212"/>
                <a:gd name="T22" fmla="*/ 260 w 721"/>
                <a:gd name="T23" fmla="*/ 25 h 212"/>
                <a:gd name="T24" fmla="*/ 194 w 721"/>
                <a:gd name="T25" fmla="*/ 0 h 212"/>
                <a:gd name="T26" fmla="*/ 186 w 721"/>
                <a:gd name="T27" fmla="*/ 0 h 212"/>
                <a:gd name="T28" fmla="*/ 175 w 721"/>
                <a:gd name="T29" fmla="*/ 0 h 212"/>
                <a:gd name="T30" fmla="*/ 153 w 721"/>
                <a:gd name="T31" fmla="*/ 1 h 212"/>
                <a:gd name="T32" fmla="*/ 75 w 721"/>
                <a:gd name="T33" fmla="*/ 14 h 212"/>
                <a:gd name="T34" fmla="*/ 0 w 721"/>
                <a:gd name="T35" fmla="*/ 20 h 2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21"/>
                <a:gd name="T55" fmla="*/ 0 h 212"/>
                <a:gd name="T56" fmla="*/ 721 w 721"/>
                <a:gd name="T57" fmla="*/ 212 h 2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21" h="212">
                  <a:moveTo>
                    <a:pt x="720" y="205"/>
                  </a:moveTo>
                  <a:lnTo>
                    <a:pt x="608" y="211"/>
                  </a:lnTo>
                  <a:lnTo>
                    <a:pt x="596" y="211"/>
                  </a:lnTo>
                  <a:lnTo>
                    <a:pt x="588" y="211"/>
                  </a:lnTo>
                  <a:lnTo>
                    <a:pt x="580" y="211"/>
                  </a:lnTo>
                  <a:lnTo>
                    <a:pt x="564" y="211"/>
                  </a:lnTo>
                  <a:lnTo>
                    <a:pt x="552" y="209"/>
                  </a:lnTo>
                  <a:lnTo>
                    <a:pt x="508" y="189"/>
                  </a:lnTo>
                  <a:lnTo>
                    <a:pt x="467" y="163"/>
                  </a:lnTo>
                  <a:lnTo>
                    <a:pt x="415" y="116"/>
                  </a:lnTo>
                  <a:lnTo>
                    <a:pt x="321" y="58"/>
                  </a:lnTo>
                  <a:lnTo>
                    <a:pt x="260" y="25"/>
                  </a:lnTo>
                  <a:lnTo>
                    <a:pt x="194" y="0"/>
                  </a:lnTo>
                  <a:lnTo>
                    <a:pt x="186" y="0"/>
                  </a:lnTo>
                  <a:lnTo>
                    <a:pt x="175" y="0"/>
                  </a:lnTo>
                  <a:lnTo>
                    <a:pt x="153" y="1"/>
                  </a:lnTo>
                  <a:lnTo>
                    <a:pt x="75" y="14"/>
                  </a:lnTo>
                  <a:lnTo>
                    <a:pt x="0" y="20"/>
                  </a:lnTo>
                </a:path>
              </a:pathLst>
            </a:custGeom>
            <a:noFill/>
            <a:ln w="12700" cap="rnd" cmpd="sng">
              <a:solidFill>
                <a:srgbClr val="4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9" name="Freeform 36"/>
            <p:cNvSpPr>
              <a:spLocks/>
            </p:cNvSpPr>
            <p:nvPr/>
          </p:nvSpPr>
          <p:spPr bwMode="auto">
            <a:xfrm>
              <a:off x="3012" y="2330"/>
              <a:ext cx="134" cy="48"/>
            </a:xfrm>
            <a:custGeom>
              <a:avLst/>
              <a:gdLst>
                <a:gd name="T0" fmla="*/ 129 w 134"/>
                <a:gd name="T1" fmla="*/ 14 h 48"/>
                <a:gd name="T2" fmla="*/ 122 w 134"/>
                <a:gd name="T3" fmla="*/ 4 h 48"/>
                <a:gd name="T4" fmla="*/ 95 w 134"/>
                <a:gd name="T5" fmla="*/ 0 h 48"/>
                <a:gd name="T6" fmla="*/ 81 w 134"/>
                <a:gd name="T7" fmla="*/ 0 h 48"/>
                <a:gd name="T8" fmla="*/ 74 w 134"/>
                <a:gd name="T9" fmla="*/ 0 h 48"/>
                <a:gd name="T10" fmla="*/ 67 w 134"/>
                <a:gd name="T11" fmla="*/ 0 h 48"/>
                <a:gd name="T12" fmla="*/ 61 w 134"/>
                <a:gd name="T13" fmla="*/ 0 h 48"/>
                <a:gd name="T14" fmla="*/ 51 w 134"/>
                <a:gd name="T15" fmla="*/ 0 h 48"/>
                <a:gd name="T16" fmla="*/ 33 w 134"/>
                <a:gd name="T17" fmla="*/ 4 h 48"/>
                <a:gd name="T18" fmla="*/ 14 w 134"/>
                <a:gd name="T19" fmla="*/ 11 h 48"/>
                <a:gd name="T20" fmla="*/ 0 w 134"/>
                <a:gd name="T21" fmla="*/ 25 h 48"/>
                <a:gd name="T22" fmla="*/ 8 w 134"/>
                <a:gd name="T23" fmla="*/ 42 h 48"/>
                <a:gd name="T24" fmla="*/ 25 w 134"/>
                <a:gd name="T25" fmla="*/ 46 h 48"/>
                <a:gd name="T26" fmla="*/ 35 w 134"/>
                <a:gd name="T27" fmla="*/ 47 h 48"/>
                <a:gd name="T28" fmla="*/ 45 w 134"/>
                <a:gd name="T29" fmla="*/ 46 h 48"/>
                <a:gd name="T30" fmla="*/ 73 w 134"/>
                <a:gd name="T31" fmla="*/ 33 h 48"/>
                <a:gd name="T32" fmla="*/ 79 w 134"/>
                <a:gd name="T33" fmla="*/ 27 h 48"/>
                <a:gd name="T34" fmla="*/ 92 w 134"/>
                <a:gd name="T35" fmla="*/ 42 h 48"/>
                <a:gd name="T36" fmla="*/ 106 w 134"/>
                <a:gd name="T37" fmla="*/ 33 h 48"/>
                <a:gd name="T38" fmla="*/ 106 w 134"/>
                <a:gd name="T39" fmla="*/ 25 h 48"/>
                <a:gd name="T40" fmla="*/ 116 w 134"/>
                <a:gd name="T41" fmla="*/ 29 h 48"/>
                <a:gd name="T42" fmla="*/ 133 w 134"/>
                <a:gd name="T43" fmla="*/ 27 h 48"/>
                <a:gd name="T44" fmla="*/ 131 w 134"/>
                <a:gd name="T45" fmla="*/ 11 h 48"/>
                <a:gd name="T46" fmla="*/ 129 w 134"/>
                <a:gd name="T47" fmla="*/ 14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4"/>
                <a:gd name="T73" fmla="*/ 0 h 48"/>
                <a:gd name="T74" fmla="*/ 134 w 134"/>
                <a:gd name="T75" fmla="*/ 48 h 4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4" h="48">
                  <a:moveTo>
                    <a:pt x="129" y="14"/>
                  </a:moveTo>
                  <a:lnTo>
                    <a:pt x="122" y="4"/>
                  </a:lnTo>
                  <a:lnTo>
                    <a:pt x="95" y="0"/>
                  </a:lnTo>
                  <a:lnTo>
                    <a:pt x="81" y="0"/>
                  </a:lnTo>
                  <a:lnTo>
                    <a:pt x="74" y="0"/>
                  </a:lnTo>
                  <a:lnTo>
                    <a:pt x="67" y="0"/>
                  </a:lnTo>
                  <a:lnTo>
                    <a:pt x="61" y="0"/>
                  </a:lnTo>
                  <a:lnTo>
                    <a:pt x="51" y="0"/>
                  </a:lnTo>
                  <a:lnTo>
                    <a:pt x="33" y="4"/>
                  </a:lnTo>
                  <a:lnTo>
                    <a:pt x="14" y="11"/>
                  </a:lnTo>
                  <a:lnTo>
                    <a:pt x="0" y="25"/>
                  </a:lnTo>
                  <a:lnTo>
                    <a:pt x="8" y="42"/>
                  </a:lnTo>
                  <a:lnTo>
                    <a:pt x="25" y="46"/>
                  </a:lnTo>
                  <a:lnTo>
                    <a:pt x="35" y="47"/>
                  </a:lnTo>
                  <a:lnTo>
                    <a:pt x="45" y="46"/>
                  </a:lnTo>
                  <a:lnTo>
                    <a:pt x="73" y="33"/>
                  </a:lnTo>
                  <a:lnTo>
                    <a:pt x="79" y="27"/>
                  </a:lnTo>
                  <a:lnTo>
                    <a:pt x="92" y="42"/>
                  </a:lnTo>
                  <a:lnTo>
                    <a:pt x="106" y="33"/>
                  </a:lnTo>
                  <a:lnTo>
                    <a:pt x="106" y="25"/>
                  </a:lnTo>
                  <a:lnTo>
                    <a:pt x="116" y="29"/>
                  </a:lnTo>
                  <a:lnTo>
                    <a:pt x="133" y="27"/>
                  </a:lnTo>
                  <a:lnTo>
                    <a:pt x="131" y="11"/>
                  </a:lnTo>
                  <a:lnTo>
                    <a:pt x="129" y="14"/>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grpSp>
      <p:sp>
        <p:nvSpPr>
          <p:cNvPr id="22530" name="Rectangle 2"/>
          <p:cNvSpPr>
            <a:spLocks noGrp="1" noChangeArrowheads="1"/>
          </p:cNvSpPr>
          <p:nvPr>
            <p:ph type="title"/>
          </p:nvPr>
        </p:nvSpPr>
        <p:spPr/>
        <p:txBody>
          <a:bodyPr/>
          <a:lstStyle/>
          <a:p>
            <a:r>
              <a:rPr lang="zh-CN" altLang="en-US" sz="3600" dirty="0"/>
              <a:t>信息安全方针</a:t>
            </a:r>
            <a:endParaRPr lang="en-US" altLang="zh-CN" sz="3600" dirty="0" smtClean="0"/>
          </a:p>
        </p:txBody>
      </p:sp>
      <p:sp>
        <p:nvSpPr>
          <p:cNvPr id="22531" name="Rectangle 3"/>
          <p:cNvSpPr>
            <a:spLocks noGrp="1" noChangeArrowheads="1"/>
          </p:cNvSpPr>
          <p:nvPr>
            <p:ph idx="1"/>
          </p:nvPr>
        </p:nvSpPr>
        <p:spPr/>
        <p:txBody>
          <a:bodyPr/>
          <a:lstStyle/>
          <a:p>
            <a:pPr>
              <a:spcBef>
                <a:spcPts val="1500"/>
              </a:spcBef>
            </a:pPr>
            <a:r>
              <a:rPr lang="zh-CN" altLang="en-US" dirty="0" smtClean="0"/>
              <a:t>信息安全</a:t>
            </a:r>
            <a:r>
              <a:rPr lang="zh-CN" altLang="en-US" dirty="0"/>
              <a:t>方针</a:t>
            </a:r>
            <a:r>
              <a:rPr lang="zh-CN" altLang="en-US" dirty="0" smtClean="0"/>
              <a:t>是陈述管理者的管理意图，说明信息安全工作目标和原则</a:t>
            </a:r>
            <a:r>
              <a:rPr lang="zh-CN" altLang="en-US" smtClean="0"/>
              <a:t>的文件</a:t>
            </a:r>
            <a:endParaRPr lang="zh-CN" altLang="en-US" dirty="0" smtClean="0"/>
          </a:p>
        </p:txBody>
      </p:sp>
      <p:sp>
        <p:nvSpPr>
          <p:cNvPr id="22534"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A4EA43DC-65B7-44F3-AE60-D82DD6EA97CE}" type="slidenum">
              <a:rPr lang="zh-CN" altLang="en-US" smtClean="0"/>
              <a:pPr eaLnBrk="1" hangingPunct="1"/>
              <a:t>20</a:t>
            </a:fld>
            <a:endParaRPr lang="en-US" altLang="zh-CN" smtClean="0"/>
          </a:p>
        </p:txBody>
      </p:sp>
      <p:grpSp>
        <p:nvGrpSpPr>
          <p:cNvPr id="2" name="Group 4"/>
          <p:cNvGrpSpPr>
            <a:grpSpLocks/>
          </p:cNvGrpSpPr>
          <p:nvPr/>
        </p:nvGrpSpPr>
        <p:grpSpPr bwMode="auto">
          <a:xfrm>
            <a:off x="7762118" y="2476823"/>
            <a:ext cx="1022350" cy="592137"/>
            <a:chOff x="2061" y="1529"/>
            <a:chExt cx="1384" cy="917"/>
          </a:xfrm>
        </p:grpSpPr>
        <p:sp>
          <p:nvSpPr>
            <p:cNvPr id="22535" name="Freeform 5"/>
            <p:cNvSpPr>
              <a:spLocks/>
            </p:cNvSpPr>
            <p:nvPr/>
          </p:nvSpPr>
          <p:spPr bwMode="auto">
            <a:xfrm>
              <a:off x="2619" y="1966"/>
              <a:ext cx="825" cy="480"/>
            </a:xfrm>
            <a:custGeom>
              <a:avLst/>
              <a:gdLst>
                <a:gd name="T0" fmla="*/ 295 w 825"/>
                <a:gd name="T1" fmla="*/ 397 h 480"/>
                <a:gd name="T2" fmla="*/ 241 w 825"/>
                <a:gd name="T3" fmla="*/ 350 h 480"/>
                <a:gd name="T4" fmla="*/ 161 w 825"/>
                <a:gd name="T5" fmla="*/ 271 h 480"/>
                <a:gd name="T6" fmla="*/ 41 w 825"/>
                <a:gd name="T7" fmla="*/ 146 h 480"/>
                <a:gd name="T8" fmla="*/ 15 w 825"/>
                <a:gd name="T9" fmla="*/ 122 h 480"/>
                <a:gd name="T10" fmla="*/ 2 w 825"/>
                <a:gd name="T11" fmla="*/ 107 h 480"/>
                <a:gd name="T12" fmla="*/ 0 w 825"/>
                <a:gd name="T13" fmla="*/ 95 h 480"/>
                <a:gd name="T14" fmla="*/ 8 w 825"/>
                <a:gd name="T15" fmla="*/ 70 h 480"/>
                <a:gd name="T16" fmla="*/ 21 w 825"/>
                <a:gd name="T17" fmla="*/ 48 h 480"/>
                <a:gd name="T18" fmla="*/ 57 w 825"/>
                <a:gd name="T19" fmla="*/ 35 h 480"/>
                <a:gd name="T20" fmla="*/ 107 w 825"/>
                <a:gd name="T21" fmla="*/ 24 h 480"/>
                <a:gd name="T22" fmla="*/ 198 w 825"/>
                <a:gd name="T23" fmla="*/ 11 h 480"/>
                <a:gd name="T24" fmla="*/ 250 w 825"/>
                <a:gd name="T25" fmla="*/ 2 h 480"/>
                <a:gd name="T26" fmla="*/ 278 w 825"/>
                <a:gd name="T27" fmla="*/ 0 h 480"/>
                <a:gd name="T28" fmla="*/ 290 w 825"/>
                <a:gd name="T29" fmla="*/ 0 h 480"/>
                <a:gd name="T30" fmla="*/ 303 w 825"/>
                <a:gd name="T31" fmla="*/ 2 h 480"/>
                <a:gd name="T32" fmla="*/ 425 w 825"/>
                <a:gd name="T33" fmla="*/ 57 h 480"/>
                <a:gd name="T34" fmla="*/ 508 w 825"/>
                <a:gd name="T35" fmla="*/ 110 h 480"/>
                <a:gd name="T36" fmla="*/ 542 w 825"/>
                <a:gd name="T37" fmla="*/ 139 h 480"/>
                <a:gd name="T38" fmla="*/ 576 w 825"/>
                <a:gd name="T39" fmla="*/ 169 h 480"/>
                <a:gd name="T40" fmla="*/ 653 w 825"/>
                <a:gd name="T41" fmla="*/ 209 h 480"/>
                <a:gd name="T42" fmla="*/ 683 w 825"/>
                <a:gd name="T43" fmla="*/ 213 h 480"/>
                <a:gd name="T44" fmla="*/ 697 w 825"/>
                <a:gd name="T45" fmla="*/ 213 h 480"/>
                <a:gd name="T46" fmla="*/ 706 w 825"/>
                <a:gd name="T47" fmla="*/ 213 h 480"/>
                <a:gd name="T48" fmla="*/ 715 w 825"/>
                <a:gd name="T49" fmla="*/ 212 h 480"/>
                <a:gd name="T50" fmla="*/ 744 w 825"/>
                <a:gd name="T51" fmla="*/ 213 h 480"/>
                <a:gd name="T52" fmla="*/ 780 w 825"/>
                <a:gd name="T53" fmla="*/ 210 h 480"/>
                <a:gd name="T54" fmla="*/ 821 w 825"/>
                <a:gd name="T55" fmla="*/ 206 h 480"/>
                <a:gd name="T56" fmla="*/ 824 w 825"/>
                <a:gd name="T57" fmla="*/ 206 h 480"/>
                <a:gd name="T58" fmla="*/ 824 w 825"/>
                <a:gd name="T59" fmla="*/ 479 h 480"/>
                <a:gd name="T60" fmla="*/ 824 w 825"/>
                <a:gd name="T61" fmla="*/ 476 h 480"/>
                <a:gd name="T62" fmla="*/ 617 w 825"/>
                <a:gd name="T63" fmla="*/ 451 h 480"/>
                <a:gd name="T64" fmla="*/ 602 w 825"/>
                <a:gd name="T65" fmla="*/ 450 h 480"/>
                <a:gd name="T66" fmla="*/ 595 w 825"/>
                <a:gd name="T67" fmla="*/ 451 h 480"/>
                <a:gd name="T68" fmla="*/ 586 w 825"/>
                <a:gd name="T69" fmla="*/ 452 h 480"/>
                <a:gd name="T70" fmla="*/ 548 w 825"/>
                <a:gd name="T71" fmla="*/ 460 h 480"/>
                <a:gd name="T72" fmla="*/ 502 w 825"/>
                <a:gd name="T73" fmla="*/ 468 h 480"/>
                <a:gd name="T74" fmla="*/ 489 w 825"/>
                <a:gd name="T75" fmla="*/ 468 h 480"/>
                <a:gd name="T76" fmla="*/ 480 w 825"/>
                <a:gd name="T77" fmla="*/ 468 h 480"/>
                <a:gd name="T78" fmla="*/ 471 w 825"/>
                <a:gd name="T79" fmla="*/ 467 h 480"/>
                <a:gd name="T80" fmla="*/ 425 w 825"/>
                <a:gd name="T81" fmla="*/ 454 h 480"/>
                <a:gd name="T82" fmla="*/ 358 w 825"/>
                <a:gd name="T83" fmla="*/ 431 h 480"/>
                <a:gd name="T84" fmla="*/ 294 w 825"/>
                <a:gd name="T85" fmla="*/ 401 h 480"/>
                <a:gd name="T86" fmla="*/ 295 w 825"/>
                <a:gd name="T87" fmla="*/ 397 h 4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25"/>
                <a:gd name="T133" fmla="*/ 0 h 480"/>
                <a:gd name="T134" fmla="*/ 825 w 825"/>
                <a:gd name="T135" fmla="*/ 480 h 4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25" h="480">
                  <a:moveTo>
                    <a:pt x="295" y="397"/>
                  </a:moveTo>
                  <a:lnTo>
                    <a:pt x="241" y="350"/>
                  </a:lnTo>
                  <a:lnTo>
                    <a:pt x="161" y="271"/>
                  </a:lnTo>
                  <a:lnTo>
                    <a:pt x="41" y="146"/>
                  </a:lnTo>
                  <a:lnTo>
                    <a:pt x="15" y="122"/>
                  </a:lnTo>
                  <a:lnTo>
                    <a:pt x="2" y="107"/>
                  </a:lnTo>
                  <a:lnTo>
                    <a:pt x="0" y="95"/>
                  </a:lnTo>
                  <a:lnTo>
                    <a:pt x="8" y="70"/>
                  </a:lnTo>
                  <a:lnTo>
                    <a:pt x="21" y="48"/>
                  </a:lnTo>
                  <a:lnTo>
                    <a:pt x="57" y="35"/>
                  </a:lnTo>
                  <a:lnTo>
                    <a:pt x="107" y="24"/>
                  </a:lnTo>
                  <a:lnTo>
                    <a:pt x="198" y="11"/>
                  </a:lnTo>
                  <a:lnTo>
                    <a:pt x="250" y="2"/>
                  </a:lnTo>
                  <a:lnTo>
                    <a:pt x="278" y="0"/>
                  </a:lnTo>
                  <a:lnTo>
                    <a:pt x="290" y="0"/>
                  </a:lnTo>
                  <a:lnTo>
                    <a:pt x="303" y="2"/>
                  </a:lnTo>
                  <a:lnTo>
                    <a:pt x="425" y="57"/>
                  </a:lnTo>
                  <a:lnTo>
                    <a:pt x="508" y="110"/>
                  </a:lnTo>
                  <a:lnTo>
                    <a:pt x="542" y="139"/>
                  </a:lnTo>
                  <a:lnTo>
                    <a:pt x="576" y="169"/>
                  </a:lnTo>
                  <a:lnTo>
                    <a:pt x="653" y="209"/>
                  </a:lnTo>
                  <a:lnTo>
                    <a:pt x="683" y="213"/>
                  </a:lnTo>
                  <a:lnTo>
                    <a:pt x="697" y="213"/>
                  </a:lnTo>
                  <a:lnTo>
                    <a:pt x="706" y="213"/>
                  </a:lnTo>
                  <a:lnTo>
                    <a:pt x="715" y="212"/>
                  </a:lnTo>
                  <a:lnTo>
                    <a:pt x="744" y="213"/>
                  </a:lnTo>
                  <a:lnTo>
                    <a:pt x="780" y="210"/>
                  </a:lnTo>
                  <a:lnTo>
                    <a:pt x="821" y="206"/>
                  </a:lnTo>
                  <a:lnTo>
                    <a:pt x="824" y="206"/>
                  </a:lnTo>
                  <a:lnTo>
                    <a:pt x="824" y="479"/>
                  </a:lnTo>
                  <a:lnTo>
                    <a:pt x="824" y="476"/>
                  </a:lnTo>
                  <a:lnTo>
                    <a:pt x="617" y="451"/>
                  </a:lnTo>
                  <a:lnTo>
                    <a:pt x="602" y="450"/>
                  </a:lnTo>
                  <a:lnTo>
                    <a:pt x="595" y="451"/>
                  </a:lnTo>
                  <a:lnTo>
                    <a:pt x="586" y="452"/>
                  </a:lnTo>
                  <a:lnTo>
                    <a:pt x="548" y="460"/>
                  </a:lnTo>
                  <a:lnTo>
                    <a:pt x="502" y="468"/>
                  </a:lnTo>
                  <a:lnTo>
                    <a:pt x="489" y="468"/>
                  </a:lnTo>
                  <a:lnTo>
                    <a:pt x="480" y="468"/>
                  </a:lnTo>
                  <a:lnTo>
                    <a:pt x="471" y="467"/>
                  </a:lnTo>
                  <a:lnTo>
                    <a:pt x="425" y="454"/>
                  </a:lnTo>
                  <a:lnTo>
                    <a:pt x="358" y="431"/>
                  </a:lnTo>
                  <a:lnTo>
                    <a:pt x="294" y="401"/>
                  </a:lnTo>
                  <a:lnTo>
                    <a:pt x="295" y="397"/>
                  </a:lnTo>
                </a:path>
              </a:pathLst>
            </a:custGeom>
            <a:solidFill>
              <a:srgbClr val="E262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36" name="Freeform 6"/>
            <p:cNvSpPr>
              <a:spLocks/>
            </p:cNvSpPr>
            <p:nvPr/>
          </p:nvSpPr>
          <p:spPr bwMode="auto">
            <a:xfrm>
              <a:off x="2751" y="1978"/>
              <a:ext cx="192" cy="37"/>
            </a:xfrm>
            <a:custGeom>
              <a:avLst/>
              <a:gdLst>
                <a:gd name="T0" fmla="*/ 173 w 192"/>
                <a:gd name="T1" fmla="*/ 19 h 37"/>
                <a:gd name="T2" fmla="*/ 191 w 192"/>
                <a:gd name="T3" fmla="*/ 19 h 37"/>
                <a:gd name="T4" fmla="*/ 143 w 192"/>
                <a:gd name="T5" fmla="*/ 0 h 37"/>
                <a:gd name="T6" fmla="*/ 135 w 192"/>
                <a:gd name="T7" fmla="*/ 0 h 37"/>
                <a:gd name="T8" fmla="*/ 125 w 192"/>
                <a:gd name="T9" fmla="*/ 0 h 37"/>
                <a:gd name="T10" fmla="*/ 102 w 192"/>
                <a:gd name="T11" fmla="*/ 3 h 37"/>
                <a:gd name="T12" fmla="*/ 61 w 192"/>
                <a:gd name="T13" fmla="*/ 9 h 37"/>
                <a:gd name="T14" fmla="*/ 27 w 192"/>
                <a:gd name="T15" fmla="*/ 11 h 37"/>
                <a:gd name="T16" fmla="*/ 0 w 192"/>
                <a:gd name="T17" fmla="*/ 19 h 37"/>
                <a:gd name="T18" fmla="*/ 18 w 192"/>
                <a:gd name="T19" fmla="*/ 30 h 37"/>
                <a:gd name="T20" fmla="*/ 60 w 192"/>
                <a:gd name="T21" fmla="*/ 36 h 37"/>
                <a:gd name="T22" fmla="*/ 84 w 192"/>
                <a:gd name="T23" fmla="*/ 36 h 37"/>
                <a:gd name="T24" fmla="*/ 104 w 192"/>
                <a:gd name="T25" fmla="*/ 35 h 37"/>
                <a:gd name="T26" fmla="*/ 172 w 192"/>
                <a:gd name="T27" fmla="*/ 23 h 37"/>
                <a:gd name="T28" fmla="*/ 173 w 192"/>
                <a:gd name="T29" fmla="*/ 19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37"/>
                <a:gd name="T47" fmla="*/ 192 w 192"/>
                <a:gd name="T48" fmla="*/ 37 h 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37">
                  <a:moveTo>
                    <a:pt x="173" y="19"/>
                  </a:moveTo>
                  <a:lnTo>
                    <a:pt x="191" y="19"/>
                  </a:lnTo>
                  <a:lnTo>
                    <a:pt x="143" y="0"/>
                  </a:lnTo>
                  <a:lnTo>
                    <a:pt x="135" y="0"/>
                  </a:lnTo>
                  <a:lnTo>
                    <a:pt x="125" y="0"/>
                  </a:lnTo>
                  <a:lnTo>
                    <a:pt x="102" y="3"/>
                  </a:lnTo>
                  <a:lnTo>
                    <a:pt x="61" y="9"/>
                  </a:lnTo>
                  <a:lnTo>
                    <a:pt x="27" y="11"/>
                  </a:lnTo>
                  <a:lnTo>
                    <a:pt x="0" y="19"/>
                  </a:lnTo>
                  <a:lnTo>
                    <a:pt x="18" y="30"/>
                  </a:lnTo>
                  <a:lnTo>
                    <a:pt x="60" y="36"/>
                  </a:lnTo>
                  <a:lnTo>
                    <a:pt x="84" y="36"/>
                  </a:lnTo>
                  <a:lnTo>
                    <a:pt x="104" y="35"/>
                  </a:lnTo>
                  <a:lnTo>
                    <a:pt x="172" y="23"/>
                  </a:lnTo>
                  <a:lnTo>
                    <a:pt x="173" y="19"/>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37" name="Freeform 7"/>
            <p:cNvSpPr>
              <a:spLocks/>
            </p:cNvSpPr>
            <p:nvPr/>
          </p:nvSpPr>
          <p:spPr bwMode="auto">
            <a:xfrm>
              <a:off x="2690" y="1998"/>
              <a:ext cx="414" cy="340"/>
            </a:xfrm>
            <a:custGeom>
              <a:avLst/>
              <a:gdLst>
                <a:gd name="T0" fmla="*/ 413 w 414"/>
                <a:gd name="T1" fmla="*/ 247 h 340"/>
                <a:gd name="T2" fmla="*/ 409 w 414"/>
                <a:gd name="T3" fmla="*/ 265 h 340"/>
                <a:gd name="T4" fmla="*/ 397 w 414"/>
                <a:gd name="T5" fmla="*/ 291 h 340"/>
                <a:gd name="T6" fmla="*/ 381 w 414"/>
                <a:gd name="T7" fmla="*/ 314 h 340"/>
                <a:gd name="T8" fmla="*/ 366 w 414"/>
                <a:gd name="T9" fmla="*/ 324 h 340"/>
                <a:gd name="T10" fmla="*/ 350 w 414"/>
                <a:gd name="T11" fmla="*/ 324 h 340"/>
                <a:gd name="T12" fmla="*/ 333 w 414"/>
                <a:gd name="T13" fmla="*/ 326 h 340"/>
                <a:gd name="T14" fmla="*/ 318 w 414"/>
                <a:gd name="T15" fmla="*/ 333 h 340"/>
                <a:gd name="T16" fmla="*/ 302 w 414"/>
                <a:gd name="T17" fmla="*/ 339 h 340"/>
                <a:gd name="T18" fmla="*/ 288 w 414"/>
                <a:gd name="T19" fmla="*/ 331 h 340"/>
                <a:gd name="T20" fmla="*/ 273 w 414"/>
                <a:gd name="T21" fmla="*/ 316 h 340"/>
                <a:gd name="T22" fmla="*/ 244 w 414"/>
                <a:gd name="T23" fmla="*/ 287 h 340"/>
                <a:gd name="T24" fmla="*/ 157 w 414"/>
                <a:gd name="T25" fmla="*/ 234 h 340"/>
                <a:gd name="T26" fmla="*/ 109 w 414"/>
                <a:gd name="T27" fmla="*/ 205 h 340"/>
                <a:gd name="T28" fmla="*/ 72 w 414"/>
                <a:gd name="T29" fmla="*/ 175 h 340"/>
                <a:gd name="T30" fmla="*/ 23 w 414"/>
                <a:gd name="T31" fmla="*/ 107 h 340"/>
                <a:gd name="T32" fmla="*/ 4 w 414"/>
                <a:gd name="T33" fmla="*/ 67 h 340"/>
                <a:gd name="T34" fmla="*/ 0 w 414"/>
                <a:gd name="T35" fmla="*/ 49 h 340"/>
                <a:gd name="T36" fmla="*/ 0 w 414"/>
                <a:gd name="T37" fmla="*/ 41 h 340"/>
                <a:gd name="T38" fmla="*/ 2 w 414"/>
                <a:gd name="T39" fmla="*/ 32 h 340"/>
                <a:gd name="T40" fmla="*/ 17 w 414"/>
                <a:gd name="T41" fmla="*/ 20 h 340"/>
                <a:gd name="T42" fmla="*/ 37 w 414"/>
                <a:gd name="T43" fmla="*/ 14 h 340"/>
                <a:gd name="T44" fmla="*/ 113 w 414"/>
                <a:gd name="T45" fmla="*/ 4 h 340"/>
                <a:gd name="T46" fmla="*/ 142 w 414"/>
                <a:gd name="T47" fmla="*/ 6 h 340"/>
                <a:gd name="T48" fmla="*/ 173 w 414"/>
                <a:gd name="T49" fmla="*/ 8 h 340"/>
                <a:gd name="T50" fmla="*/ 218 w 414"/>
                <a:gd name="T51" fmla="*/ 0 h 340"/>
                <a:gd name="T52" fmla="*/ 225 w 414"/>
                <a:gd name="T53" fmla="*/ 0 h 340"/>
                <a:gd name="T54" fmla="*/ 234 w 414"/>
                <a:gd name="T55" fmla="*/ 0 h 340"/>
                <a:gd name="T56" fmla="*/ 251 w 414"/>
                <a:gd name="T57" fmla="*/ 4 h 340"/>
                <a:gd name="T58" fmla="*/ 282 w 414"/>
                <a:gd name="T59" fmla="*/ 20 h 340"/>
                <a:gd name="T60" fmla="*/ 307 w 414"/>
                <a:gd name="T61" fmla="*/ 42 h 340"/>
                <a:gd name="T62" fmla="*/ 330 w 414"/>
                <a:gd name="T63" fmla="*/ 71 h 340"/>
                <a:gd name="T64" fmla="*/ 370 w 414"/>
                <a:gd name="T65" fmla="*/ 141 h 340"/>
                <a:gd name="T66" fmla="*/ 413 w 414"/>
                <a:gd name="T67" fmla="*/ 247 h 3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4"/>
                <a:gd name="T103" fmla="*/ 0 h 340"/>
                <a:gd name="T104" fmla="*/ 414 w 414"/>
                <a:gd name="T105" fmla="*/ 340 h 3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4" h="340">
                  <a:moveTo>
                    <a:pt x="413" y="247"/>
                  </a:moveTo>
                  <a:lnTo>
                    <a:pt x="409" y="265"/>
                  </a:lnTo>
                  <a:lnTo>
                    <a:pt x="397" y="291"/>
                  </a:lnTo>
                  <a:lnTo>
                    <a:pt x="381" y="314"/>
                  </a:lnTo>
                  <a:lnTo>
                    <a:pt x="366" y="324"/>
                  </a:lnTo>
                  <a:lnTo>
                    <a:pt x="350" y="324"/>
                  </a:lnTo>
                  <a:lnTo>
                    <a:pt x="333" y="326"/>
                  </a:lnTo>
                  <a:lnTo>
                    <a:pt x="318" y="333"/>
                  </a:lnTo>
                  <a:lnTo>
                    <a:pt x="302" y="339"/>
                  </a:lnTo>
                  <a:lnTo>
                    <a:pt x="288" y="331"/>
                  </a:lnTo>
                  <a:lnTo>
                    <a:pt x="273" y="316"/>
                  </a:lnTo>
                  <a:lnTo>
                    <a:pt x="244" y="287"/>
                  </a:lnTo>
                  <a:lnTo>
                    <a:pt x="157" y="234"/>
                  </a:lnTo>
                  <a:lnTo>
                    <a:pt x="109" y="205"/>
                  </a:lnTo>
                  <a:lnTo>
                    <a:pt x="72" y="175"/>
                  </a:lnTo>
                  <a:lnTo>
                    <a:pt x="23" y="107"/>
                  </a:lnTo>
                  <a:lnTo>
                    <a:pt x="4" y="67"/>
                  </a:lnTo>
                  <a:lnTo>
                    <a:pt x="0" y="49"/>
                  </a:lnTo>
                  <a:lnTo>
                    <a:pt x="0" y="41"/>
                  </a:lnTo>
                  <a:lnTo>
                    <a:pt x="2" y="32"/>
                  </a:lnTo>
                  <a:lnTo>
                    <a:pt x="17" y="20"/>
                  </a:lnTo>
                  <a:lnTo>
                    <a:pt x="37" y="14"/>
                  </a:lnTo>
                  <a:lnTo>
                    <a:pt x="113" y="4"/>
                  </a:lnTo>
                  <a:lnTo>
                    <a:pt x="142" y="6"/>
                  </a:lnTo>
                  <a:lnTo>
                    <a:pt x="173" y="8"/>
                  </a:lnTo>
                  <a:lnTo>
                    <a:pt x="218" y="0"/>
                  </a:lnTo>
                  <a:lnTo>
                    <a:pt x="225" y="0"/>
                  </a:lnTo>
                  <a:lnTo>
                    <a:pt x="234" y="0"/>
                  </a:lnTo>
                  <a:lnTo>
                    <a:pt x="251" y="4"/>
                  </a:lnTo>
                  <a:lnTo>
                    <a:pt x="282" y="20"/>
                  </a:lnTo>
                  <a:lnTo>
                    <a:pt x="307" y="42"/>
                  </a:lnTo>
                  <a:lnTo>
                    <a:pt x="330" y="71"/>
                  </a:lnTo>
                  <a:lnTo>
                    <a:pt x="370" y="141"/>
                  </a:lnTo>
                  <a:lnTo>
                    <a:pt x="413" y="247"/>
                  </a:lnTo>
                </a:path>
              </a:pathLst>
            </a:custGeom>
            <a:solidFill>
              <a:srgbClr val="622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38" name="Freeform 8"/>
            <p:cNvSpPr>
              <a:spLocks/>
            </p:cNvSpPr>
            <p:nvPr/>
          </p:nvSpPr>
          <p:spPr bwMode="auto">
            <a:xfrm>
              <a:off x="2763" y="2279"/>
              <a:ext cx="234" cy="115"/>
            </a:xfrm>
            <a:custGeom>
              <a:avLst/>
              <a:gdLst>
                <a:gd name="T0" fmla="*/ 12 w 234"/>
                <a:gd name="T1" fmla="*/ 33 h 115"/>
                <a:gd name="T2" fmla="*/ 0 w 234"/>
                <a:gd name="T3" fmla="*/ 51 h 115"/>
                <a:gd name="T4" fmla="*/ 9 w 234"/>
                <a:gd name="T5" fmla="*/ 84 h 115"/>
                <a:gd name="T6" fmla="*/ 43 w 234"/>
                <a:gd name="T7" fmla="*/ 101 h 115"/>
                <a:gd name="T8" fmla="*/ 69 w 234"/>
                <a:gd name="T9" fmla="*/ 110 h 115"/>
                <a:gd name="T10" fmla="*/ 81 w 234"/>
                <a:gd name="T11" fmla="*/ 113 h 115"/>
                <a:gd name="T12" fmla="*/ 91 w 234"/>
                <a:gd name="T13" fmla="*/ 114 h 115"/>
                <a:gd name="T14" fmla="*/ 140 w 234"/>
                <a:gd name="T15" fmla="*/ 97 h 115"/>
                <a:gd name="T16" fmla="*/ 187 w 234"/>
                <a:gd name="T17" fmla="*/ 72 h 115"/>
                <a:gd name="T18" fmla="*/ 214 w 234"/>
                <a:gd name="T19" fmla="*/ 58 h 115"/>
                <a:gd name="T20" fmla="*/ 226 w 234"/>
                <a:gd name="T21" fmla="*/ 48 h 115"/>
                <a:gd name="T22" fmla="*/ 233 w 234"/>
                <a:gd name="T23" fmla="*/ 37 h 115"/>
                <a:gd name="T24" fmla="*/ 233 w 234"/>
                <a:gd name="T25" fmla="*/ 30 h 115"/>
                <a:gd name="T26" fmla="*/ 231 w 234"/>
                <a:gd name="T27" fmla="*/ 24 h 115"/>
                <a:gd name="T28" fmla="*/ 217 w 234"/>
                <a:gd name="T29" fmla="*/ 10 h 115"/>
                <a:gd name="T30" fmla="*/ 199 w 234"/>
                <a:gd name="T31" fmla="*/ 1 h 115"/>
                <a:gd name="T32" fmla="*/ 189 w 234"/>
                <a:gd name="T33" fmla="*/ 0 h 115"/>
                <a:gd name="T34" fmla="*/ 177 w 234"/>
                <a:gd name="T35" fmla="*/ 1 h 115"/>
                <a:gd name="T36" fmla="*/ 160 w 234"/>
                <a:gd name="T37" fmla="*/ 1 h 115"/>
                <a:gd name="T38" fmla="*/ 139 w 234"/>
                <a:gd name="T39" fmla="*/ 3 h 115"/>
                <a:gd name="T40" fmla="*/ 92 w 234"/>
                <a:gd name="T41" fmla="*/ 8 h 115"/>
                <a:gd name="T42" fmla="*/ 47 w 234"/>
                <a:gd name="T43" fmla="*/ 18 h 115"/>
                <a:gd name="T44" fmla="*/ 12 w 234"/>
                <a:gd name="T45" fmla="*/ 33 h 11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4"/>
                <a:gd name="T70" fmla="*/ 0 h 115"/>
                <a:gd name="T71" fmla="*/ 234 w 234"/>
                <a:gd name="T72" fmla="*/ 115 h 11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4" h="115">
                  <a:moveTo>
                    <a:pt x="12" y="33"/>
                  </a:moveTo>
                  <a:lnTo>
                    <a:pt x="0" y="51"/>
                  </a:lnTo>
                  <a:lnTo>
                    <a:pt x="9" y="84"/>
                  </a:lnTo>
                  <a:lnTo>
                    <a:pt x="43" y="101"/>
                  </a:lnTo>
                  <a:lnTo>
                    <a:pt x="69" y="110"/>
                  </a:lnTo>
                  <a:lnTo>
                    <a:pt x="81" y="113"/>
                  </a:lnTo>
                  <a:lnTo>
                    <a:pt x="91" y="114"/>
                  </a:lnTo>
                  <a:lnTo>
                    <a:pt x="140" y="97"/>
                  </a:lnTo>
                  <a:lnTo>
                    <a:pt x="187" y="72"/>
                  </a:lnTo>
                  <a:lnTo>
                    <a:pt x="214" y="58"/>
                  </a:lnTo>
                  <a:lnTo>
                    <a:pt x="226" y="48"/>
                  </a:lnTo>
                  <a:lnTo>
                    <a:pt x="233" y="37"/>
                  </a:lnTo>
                  <a:lnTo>
                    <a:pt x="233" y="30"/>
                  </a:lnTo>
                  <a:lnTo>
                    <a:pt x="231" y="24"/>
                  </a:lnTo>
                  <a:lnTo>
                    <a:pt x="217" y="10"/>
                  </a:lnTo>
                  <a:lnTo>
                    <a:pt x="199" y="1"/>
                  </a:lnTo>
                  <a:lnTo>
                    <a:pt x="189" y="0"/>
                  </a:lnTo>
                  <a:lnTo>
                    <a:pt x="177" y="1"/>
                  </a:lnTo>
                  <a:lnTo>
                    <a:pt x="160" y="1"/>
                  </a:lnTo>
                  <a:lnTo>
                    <a:pt x="139" y="3"/>
                  </a:lnTo>
                  <a:lnTo>
                    <a:pt x="92" y="8"/>
                  </a:lnTo>
                  <a:lnTo>
                    <a:pt x="47" y="18"/>
                  </a:lnTo>
                  <a:lnTo>
                    <a:pt x="12" y="33"/>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22539" name="Freeform 9"/>
            <p:cNvSpPr>
              <a:spLocks/>
            </p:cNvSpPr>
            <p:nvPr/>
          </p:nvSpPr>
          <p:spPr bwMode="auto">
            <a:xfrm>
              <a:off x="2695" y="2203"/>
              <a:ext cx="272" cy="118"/>
            </a:xfrm>
            <a:custGeom>
              <a:avLst/>
              <a:gdLst>
                <a:gd name="T0" fmla="*/ 11 w 272"/>
                <a:gd name="T1" fmla="*/ 11 h 118"/>
                <a:gd name="T2" fmla="*/ 0 w 272"/>
                <a:gd name="T3" fmla="*/ 46 h 118"/>
                <a:gd name="T4" fmla="*/ 8 w 272"/>
                <a:gd name="T5" fmla="*/ 80 h 118"/>
                <a:gd name="T6" fmla="*/ 55 w 272"/>
                <a:gd name="T7" fmla="*/ 101 h 118"/>
                <a:gd name="T8" fmla="*/ 90 w 272"/>
                <a:gd name="T9" fmla="*/ 111 h 118"/>
                <a:gd name="T10" fmla="*/ 104 w 272"/>
                <a:gd name="T11" fmla="*/ 116 h 118"/>
                <a:gd name="T12" fmla="*/ 116 w 272"/>
                <a:gd name="T13" fmla="*/ 117 h 118"/>
                <a:gd name="T14" fmla="*/ 164 w 272"/>
                <a:gd name="T15" fmla="*/ 107 h 118"/>
                <a:gd name="T16" fmla="*/ 212 w 272"/>
                <a:gd name="T17" fmla="*/ 90 h 118"/>
                <a:gd name="T18" fmla="*/ 245 w 272"/>
                <a:gd name="T19" fmla="*/ 78 h 118"/>
                <a:gd name="T20" fmla="*/ 262 w 272"/>
                <a:gd name="T21" fmla="*/ 72 h 118"/>
                <a:gd name="T22" fmla="*/ 271 w 272"/>
                <a:gd name="T23" fmla="*/ 61 h 118"/>
                <a:gd name="T24" fmla="*/ 267 w 272"/>
                <a:gd name="T25" fmla="*/ 52 h 118"/>
                <a:gd name="T26" fmla="*/ 255 w 272"/>
                <a:gd name="T27" fmla="*/ 38 h 118"/>
                <a:gd name="T28" fmla="*/ 229 w 272"/>
                <a:gd name="T29" fmla="*/ 20 h 118"/>
                <a:gd name="T30" fmla="*/ 212 w 272"/>
                <a:gd name="T31" fmla="*/ 13 h 118"/>
                <a:gd name="T32" fmla="*/ 203 w 272"/>
                <a:gd name="T33" fmla="*/ 11 h 118"/>
                <a:gd name="T34" fmla="*/ 193 w 272"/>
                <a:gd name="T35" fmla="*/ 11 h 118"/>
                <a:gd name="T36" fmla="*/ 99 w 272"/>
                <a:gd name="T37" fmla="*/ 1 h 118"/>
                <a:gd name="T38" fmla="*/ 73 w 272"/>
                <a:gd name="T39" fmla="*/ 0 h 118"/>
                <a:gd name="T40" fmla="*/ 61 w 272"/>
                <a:gd name="T41" fmla="*/ 0 h 118"/>
                <a:gd name="T42" fmla="*/ 49 w 272"/>
                <a:gd name="T43" fmla="*/ 0 h 118"/>
                <a:gd name="T44" fmla="*/ 11 w 272"/>
                <a:gd name="T45" fmla="*/ 11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72"/>
                <a:gd name="T70" fmla="*/ 0 h 118"/>
                <a:gd name="T71" fmla="*/ 272 w 272"/>
                <a:gd name="T72" fmla="*/ 118 h 1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72" h="118">
                  <a:moveTo>
                    <a:pt x="11" y="11"/>
                  </a:moveTo>
                  <a:lnTo>
                    <a:pt x="0" y="46"/>
                  </a:lnTo>
                  <a:lnTo>
                    <a:pt x="8" y="80"/>
                  </a:lnTo>
                  <a:lnTo>
                    <a:pt x="55" y="101"/>
                  </a:lnTo>
                  <a:lnTo>
                    <a:pt x="90" y="111"/>
                  </a:lnTo>
                  <a:lnTo>
                    <a:pt x="104" y="116"/>
                  </a:lnTo>
                  <a:lnTo>
                    <a:pt x="116" y="117"/>
                  </a:lnTo>
                  <a:lnTo>
                    <a:pt x="164" y="107"/>
                  </a:lnTo>
                  <a:lnTo>
                    <a:pt x="212" y="90"/>
                  </a:lnTo>
                  <a:lnTo>
                    <a:pt x="245" y="78"/>
                  </a:lnTo>
                  <a:lnTo>
                    <a:pt x="262" y="72"/>
                  </a:lnTo>
                  <a:lnTo>
                    <a:pt x="271" y="61"/>
                  </a:lnTo>
                  <a:lnTo>
                    <a:pt x="267" y="52"/>
                  </a:lnTo>
                  <a:lnTo>
                    <a:pt x="255" y="38"/>
                  </a:lnTo>
                  <a:lnTo>
                    <a:pt x="229" y="20"/>
                  </a:lnTo>
                  <a:lnTo>
                    <a:pt x="212" y="13"/>
                  </a:lnTo>
                  <a:lnTo>
                    <a:pt x="203" y="11"/>
                  </a:lnTo>
                  <a:lnTo>
                    <a:pt x="193" y="11"/>
                  </a:lnTo>
                  <a:lnTo>
                    <a:pt x="99" y="1"/>
                  </a:lnTo>
                  <a:lnTo>
                    <a:pt x="73" y="0"/>
                  </a:lnTo>
                  <a:lnTo>
                    <a:pt x="61" y="0"/>
                  </a:lnTo>
                  <a:lnTo>
                    <a:pt x="49" y="0"/>
                  </a:lnTo>
                  <a:lnTo>
                    <a:pt x="11" y="1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22540" name="Freeform 10"/>
            <p:cNvSpPr>
              <a:spLocks/>
            </p:cNvSpPr>
            <p:nvPr/>
          </p:nvSpPr>
          <p:spPr bwMode="auto">
            <a:xfrm>
              <a:off x="2650" y="2117"/>
              <a:ext cx="278" cy="136"/>
            </a:xfrm>
            <a:custGeom>
              <a:avLst/>
              <a:gdLst>
                <a:gd name="T0" fmla="*/ 16 w 278"/>
                <a:gd name="T1" fmla="*/ 1 h 136"/>
                <a:gd name="T2" fmla="*/ 0 w 278"/>
                <a:gd name="T3" fmla="*/ 21 h 136"/>
                <a:gd name="T4" fmla="*/ 4 w 278"/>
                <a:gd name="T5" fmla="*/ 53 h 136"/>
                <a:gd name="T6" fmla="*/ 49 w 278"/>
                <a:gd name="T7" fmla="*/ 96 h 136"/>
                <a:gd name="T8" fmla="*/ 84 w 278"/>
                <a:gd name="T9" fmla="*/ 122 h 136"/>
                <a:gd name="T10" fmla="*/ 111 w 278"/>
                <a:gd name="T11" fmla="*/ 135 h 136"/>
                <a:gd name="T12" fmla="*/ 122 w 278"/>
                <a:gd name="T13" fmla="*/ 135 h 136"/>
                <a:gd name="T14" fmla="*/ 134 w 278"/>
                <a:gd name="T15" fmla="*/ 135 h 136"/>
                <a:gd name="T16" fmla="*/ 162 w 278"/>
                <a:gd name="T17" fmla="*/ 128 h 136"/>
                <a:gd name="T18" fmla="*/ 213 w 278"/>
                <a:gd name="T19" fmla="*/ 113 h 136"/>
                <a:gd name="T20" fmla="*/ 248 w 278"/>
                <a:gd name="T21" fmla="*/ 102 h 136"/>
                <a:gd name="T22" fmla="*/ 277 w 278"/>
                <a:gd name="T23" fmla="*/ 84 h 136"/>
                <a:gd name="T24" fmla="*/ 274 w 278"/>
                <a:gd name="T25" fmla="*/ 75 h 136"/>
                <a:gd name="T26" fmla="*/ 265 w 278"/>
                <a:gd name="T27" fmla="*/ 63 h 136"/>
                <a:gd name="T28" fmla="*/ 243 w 278"/>
                <a:gd name="T29" fmla="*/ 44 h 136"/>
                <a:gd name="T30" fmla="*/ 222 w 278"/>
                <a:gd name="T31" fmla="*/ 36 h 136"/>
                <a:gd name="T32" fmla="*/ 196 w 278"/>
                <a:gd name="T33" fmla="*/ 32 h 136"/>
                <a:gd name="T34" fmla="*/ 184 w 278"/>
                <a:gd name="T35" fmla="*/ 32 h 136"/>
                <a:gd name="T36" fmla="*/ 171 w 278"/>
                <a:gd name="T37" fmla="*/ 33 h 136"/>
                <a:gd name="T38" fmla="*/ 148 w 278"/>
                <a:gd name="T39" fmla="*/ 39 h 136"/>
                <a:gd name="T40" fmla="*/ 131 w 278"/>
                <a:gd name="T41" fmla="*/ 37 h 136"/>
                <a:gd name="T42" fmla="*/ 73 w 278"/>
                <a:gd name="T43" fmla="*/ 14 h 136"/>
                <a:gd name="T44" fmla="*/ 43 w 278"/>
                <a:gd name="T45" fmla="*/ 2 h 136"/>
                <a:gd name="T46" fmla="*/ 29 w 278"/>
                <a:gd name="T47" fmla="*/ 0 h 136"/>
                <a:gd name="T48" fmla="*/ 16 w 278"/>
                <a:gd name="T49" fmla="*/ 1 h 1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8"/>
                <a:gd name="T76" fmla="*/ 0 h 136"/>
                <a:gd name="T77" fmla="*/ 278 w 278"/>
                <a:gd name="T78" fmla="*/ 136 h 1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8" h="136">
                  <a:moveTo>
                    <a:pt x="16" y="1"/>
                  </a:moveTo>
                  <a:lnTo>
                    <a:pt x="0" y="21"/>
                  </a:lnTo>
                  <a:lnTo>
                    <a:pt x="4" y="53"/>
                  </a:lnTo>
                  <a:lnTo>
                    <a:pt x="49" y="96"/>
                  </a:lnTo>
                  <a:lnTo>
                    <a:pt x="84" y="122"/>
                  </a:lnTo>
                  <a:lnTo>
                    <a:pt x="111" y="135"/>
                  </a:lnTo>
                  <a:lnTo>
                    <a:pt x="122" y="135"/>
                  </a:lnTo>
                  <a:lnTo>
                    <a:pt x="134" y="135"/>
                  </a:lnTo>
                  <a:lnTo>
                    <a:pt x="162" y="128"/>
                  </a:lnTo>
                  <a:lnTo>
                    <a:pt x="213" y="113"/>
                  </a:lnTo>
                  <a:lnTo>
                    <a:pt x="248" y="102"/>
                  </a:lnTo>
                  <a:lnTo>
                    <a:pt x="277" y="84"/>
                  </a:lnTo>
                  <a:lnTo>
                    <a:pt x="274" y="75"/>
                  </a:lnTo>
                  <a:lnTo>
                    <a:pt x="265" y="63"/>
                  </a:lnTo>
                  <a:lnTo>
                    <a:pt x="243" y="44"/>
                  </a:lnTo>
                  <a:lnTo>
                    <a:pt x="222" y="36"/>
                  </a:lnTo>
                  <a:lnTo>
                    <a:pt x="196" y="32"/>
                  </a:lnTo>
                  <a:lnTo>
                    <a:pt x="184" y="32"/>
                  </a:lnTo>
                  <a:lnTo>
                    <a:pt x="171" y="33"/>
                  </a:lnTo>
                  <a:lnTo>
                    <a:pt x="148" y="39"/>
                  </a:lnTo>
                  <a:lnTo>
                    <a:pt x="131" y="37"/>
                  </a:lnTo>
                  <a:lnTo>
                    <a:pt x="73" y="14"/>
                  </a:lnTo>
                  <a:lnTo>
                    <a:pt x="43" y="2"/>
                  </a:lnTo>
                  <a:lnTo>
                    <a:pt x="29" y="0"/>
                  </a:lnTo>
                  <a:lnTo>
                    <a:pt x="16" y="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22541" name="Freeform 11"/>
            <p:cNvSpPr>
              <a:spLocks/>
            </p:cNvSpPr>
            <p:nvPr/>
          </p:nvSpPr>
          <p:spPr bwMode="auto">
            <a:xfrm>
              <a:off x="2623" y="2010"/>
              <a:ext cx="169" cy="167"/>
            </a:xfrm>
            <a:custGeom>
              <a:avLst/>
              <a:gdLst>
                <a:gd name="T0" fmla="*/ 144 w 169"/>
                <a:gd name="T1" fmla="*/ 81 h 167"/>
                <a:gd name="T2" fmla="*/ 156 w 169"/>
                <a:gd name="T3" fmla="*/ 96 h 167"/>
                <a:gd name="T4" fmla="*/ 168 w 169"/>
                <a:gd name="T5" fmla="*/ 118 h 167"/>
                <a:gd name="T6" fmla="*/ 166 w 169"/>
                <a:gd name="T7" fmla="*/ 131 h 167"/>
                <a:gd name="T8" fmla="*/ 160 w 169"/>
                <a:gd name="T9" fmla="*/ 143 h 167"/>
                <a:gd name="T10" fmla="*/ 148 w 169"/>
                <a:gd name="T11" fmla="*/ 156 h 167"/>
                <a:gd name="T12" fmla="*/ 139 w 169"/>
                <a:gd name="T13" fmla="*/ 166 h 167"/>
                <a:gd name="T14" fmla="*/ 88 w 169"/>
                <a:gd name="T15" fmla="*/ 144 h 167"/>
                <a:gd name="T16" fmla="*/ 41 w 169"/>
                <a:gd name="T17" fmla="*/ 104 h 167"/>
                <a:gd name="T18" fmla="*/ 15 w 169"/>
                <a:gd name="T19" fmla="*/ 81 h 167"/>
                <a:gd name="T20" fmla="*/ 2 w 169"/>
                <a:gd name="T21" fmla="*/ 66 h 167"/>
                <a:gd name="T22" fmla="*/ 0 w 169"/>
                <a:gd name="T23" fmla="*/ 54 h 167"/>
                <a:gd name="T24" fmla="*/ 7 w 169"/>
                <a:gd name="T25" fmla="*/ 26 h 167"/>
                <a:gd name="T26" fmla="*/ 20 w 169"/>
                <a:gd name="T27" fmla="*/ 0 h 167"/>
                <a:gd name="T28" fmla="*/ 26 w 169"/>
                <a:gd name="T29" fmla="*/ 0 h 167"/>
                <a:gd name="T30" fmla="*/ 34 w 169"/>
                <a:gd name="T31" fmla="*/ 0 h 167"/>
                <a:gd name="T32" fmla="*/ 50 w 169"/>
                <a:gd name="T33" fmla="*/ 5 h 167"/>
                <a:gd name="T34" fmla="*/ 85 w 169"/>
                <a:gd name="T35" fmla="*/ 27 h 167"/>
                <a:gd name="T36" fmla="*/ 144 w 169"/>
                <a:gd name="T37" fmla="*/ 81 h 1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9"/>
                <a:gd name="T58" fmla="*/ 0 h 167"/>
                <a:gd name="T59" fmla="*/ 169 w 169"/>
                <a:gd name="T60" fmla="*/ 167 h 1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9" h="167">
                  <a:moveTo>
                    <a:pt x="144" y="81"/>
                  </a:moveTo>
                  <a:lnTo>
                    <a:pt x="156" y="96"/>
                  </a:lnTo>
                  <a:lnTo>
                    <a:pt x="168" y="118"/>
                  </a:lnTo>
                  <a:lnTo>
                    <a:pt x="166" y="131"/>
                  </a:lnTo>
                  <a:lnTo>
                    <a:pt x="160" y="143"/>
                  </a:lnTo>
                  <a:lnTo>
                    <a:pt x="148" y="156"/>
                  </a:lnTo>
                  <a:lnTo>
                    <a:pt x="139" y="166"/>
                  </a:lnTo>
                  <a:lnTo>
                    <a:pt x="88" y="144"/>
                  </a:lnTo>
                  <a:lnTo>
                    <a:pt x="41" y="104"/>
                  </a:lnTo>
                  <a:lnTo>
                    <a:pt x="15" y="81"/>
                  </a:lnTo>
                  <a:lnTo>
                    <a:pt x="2" y="66"/>
                  </a:lnTo>
                  <a:lnTo>
                    <a:pt x="0" y="54"/>
                  </a:lnTo>
                  <a:lnTo>
                    <a:pt x="7" y="26"/>
                  </a:lnTo>
                  <a:lnTo>
                    <a:pt x="20" y="0"/>
                  </a:lnTo>
                  <a:lnTo>
                    <a:pt x="26" y="0"/>
                  </a:lnTo>
                  <a:lnTo>
                    <a:pt x="34" y="0"/>
                  </a:lnTo>
                  <a:lnTo>
                    <a:pt x="50" y="5"/>
                  </a:lnTo>
                  <a:lnTo>
                    <a:pt x="85" y="27"/>
                  </a:lnTo>
                  <a:lnTo>
                    <a:pt x="144" y="8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22542" name="Freeform 12"/>
            <p:cNvSpPr>
              <a:spLocks/>
            </p:cNvSpPr>
            <p:nvPr/>
          </p:nvSpPr>
          <p:spPr bwMode="auto">
            <a:xfrm>
              <a:off x="2065" y="1536"/>
              <a:ext cx="646" cy="516"/>
            </a:xfrm>
            <a:custGeom>
              <a:avLst/>
              <a:gdLst>
                <a:gd name="T0" fmla="*/ 618 w 646"/>
                <a:gd name="T1" fmla="*/ 449 h 516"/>
                <a:gd name="T2" fmla="*/ 12 w 646"/>
                <a:gd name="T3" fmla="*/ 0 h 516"/>
                <a:gd name="T4" fmla="*/ 0 w 646"/>
                <a:gd name="T5" fmla="*/ 2 h 516"/>
                <a:gd name="T6" fmla="*/ 3 w 646"/>
                <a:gd name="T7" fmla="*/ 15 h 516"/>
                <a:gd name="T8" fmla="*/ 641 w 646"/>
                <a:gd name="T9" fmla="*/ 515 h 516"/>
                <a:gd name="T10" fmla="*/ 645 w 646"/>
                <a:gd name="T11" fmla="*/ 477 h 516"/>
                <a:gd name="T12" fmla="*/ 618 w 646"/>
                <a:gd name="T13" fmla="*/ 449 h 516"/>
                <a:gd name="T14" fmla="*/ 0 60000 65536"/>
                <a:gd name="T15" fmla="*/ 0 60000 65536"/>
                <a:gd name="T16" fmla="*/ 0 60000 65536"/>
                <a:gd name="T17" fmla="*/ 0 60000 65536"/>
                <a:gd name="T18" fmla="*/ 0 60000 65536"/>
                <a:gd name="T19" fmla="*/ 0 60000 65536"/>
                <a:gd name="T20" fmla="*/ 0 60000 65536"/>
                <a:gd name="T21" fmla="*/ 0 w 646"/>
                <a:gd name="T22" fmla="*/ 0 h 516"/>
                <a:gd name="T23" fmla="*/ 646 w 646"/>
                <a:gd name="T24" fmla="*/ 516 h 5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6" h="516">
                  <a:moveTo>
                    <a:pt x="618" y="449"/>
                  </a:moveTo>
                  <a:lnTo>
                    <a:pt x="12" y="0"/>
                  </a:lnTo>
                  <a:lnTo>
                    <a:pt x="0" y="2"/>
                  </a:lnTo>
                  <a:lnTo>
                    <a:pt x="3" y="15"/>
                  </a:lnTo>
                  <a:lnTo>
                    <a:pt x="641" y="515"/>
                  </a:lnTo>
                  <a:lnTo>
                    <a:pt x="645" y="477"/>
                  </a:lnTo>
                  <a:lnTo>
                    <a:pt x="618" y="449"/>
                  </a:lnTo>
                </a:path>
              </a:pathLst>
            </a:custGeom>
            <a:solidFill>
              <a:srgbClr val="C0C0C0"/>
            </a:solidFill>
            <a:ln w="12700" cap="rnd" cmpd="sng">
              <a:solidFill>
                <a:srgbClr val="5F5F5F"/>
              </a:solidFill>
              <a:prstDash val="solid"/>
              <a:round/>
              <a:headEnd type="none" w="med" len="med"/>
              <a:tailEnd type="none" w="med" len="med"/>
            </a:ln>
          </p:spPr>
          <p:txBody>
            <a:bodyPr/>
            <a:lstStyle/>
            <a:p>
              <a:endParaRPr lang="zh-CN" altLang="en-US"/>
            </a:p>
          </p:txBody>
        </p:sp>
        <p:sp>
          <p:nvSpPr>
            <p:cNvPr id="22543" name="Freeform 13"/>
            <p:cNvSpPr>
              <a:spLocks/>
            </p:cNvSpPr>
            <p:nvPr/>
          </p:nvSpPr>
          <p:spPr bwMode="auto">
            <a:xfrm>
              <a:off x="2673" y="1986"/>
              <a:ext cx="417" cy="336"/>
            </a:xfrm>
            <a:custGeom>
              <a:avLst/>
              <a:gdLst>
                <a:gd name="T0" fmla="*/ 2 w 417"/>
                <a:gd name="T1" fmla="*/ 0 h 336"/>
                <a:gd name="T2" fmla="*/ 0 w 417"/>
                <a:gd name="T3" fmla="*/ 2 h 336"/>
                <a:gd name="T4" fmla="*/ 0 w 417"/>
                <a:gd name="T5" fmla="*/ 14 h 336"/>
                <a:gd name="T6" fmla="*/ 1 w 417"/>
                <a:gd name="T7" fmla="*/ 33 h 336"/>
                <a:gd name="T8" fmla="*/ 8 w 417"/>
                <a:gd name="T9" fmla="*/ 52 h 336"/>
                <a:gd name="T10" fmla="*/ 18 w 417"/>
                <a:gd name="T11" fmla="*/ 67 h 336"/>
                <a:gd name="T12" fmla="*/ 37 w 417"/>
                <a:gd name="T13" fmla="*/ 84 h 336"/>
                <a:gd name="T14" fmla="*/ 83 w 417"/>
                <a:gd name="T15" fmla="*/ 108 h 336"/>
                <a:gd name="T16" fmla="*/ 90 w 417"/>
                <a:gd name="T17" fmla="*/ 109 h 336"/>
                <a:gd name="T18" fmla="*/ 96 w 417"/>
                <a:gd name="T19" fmla="*/ 109 h 336"/>
                <a:gd name="T20" fmla="*/ 108 w 417"/>
                <a:gd name="T21" fmla="*/ 117 h 336"/>
                <a:gd name="T22" fmla="*/ 123 w 417"/>
                <a:gd name="T23" fmla="*/ 123 h 336"/>
                <a:gd name="T24" fmla="*/ 146 w 417"/>
                <a:gd name="T25" fmla="*/ 128 h 336"/>
                <a:gd name="T26" fmla="*/ 188 w 417"/>
                <a:gd name="T27" fmla="*/ 132 h 336"/>
                <a:gd name="T28" fmla="*/ 195 w 417"/>
                <a:gd name="T29" fmla="*/ 133 h 336"/>
                <a:gd name="T30" fmla="*/ 195 w 417"/>
                <a:gd name="T31" fmla="*/ 138 h 336"/>
                <a:gd name="T32" fmla="*/ 194 w 417"/>
                <a:gd name="T33" fmla="*/ 144 h 336"/>
                <a:gd name="T34" fmla="*/ 199 w 417"/>
                <a:gd name="T35" fmla="*/ 152 h 336"/>
                <a:gd name="T36" fmla="*/ 236 w 417"/>
                <a:gd name="T37" fmla="*/ 185 h 336"/>
                <a:gd name="T38" fmla="*/ 267 w 417"/>
                <a:gd name="T39" fmla="*/ 226 h 336"/>
                <a:gd name="T40" fmla="*/ 289 w 417"/>
                <a:gd name="T41" fmla="*/ 264 h 336"/>
                <a:gd name="T42" fmla="*/ 316 w 417"/>
                <a:gd name="T43" fmla="*/ 297 h 336"/>
                <a:gd name="T44" fmla="*/ 360 w 417"/>
                <a:gd name="T45" fmla="*/ 321 h 336"/>
                <a:gd name="T46" fmla="*/ 410 w 417"/>
                <a:gd name="T47" fmla="*/ 335 h 336"/>
                <a:gd name="T48" fmla="*/ 416 w 417"/>
                <a:gd name="T49" fmla="*/ 329 h 336"/>
                <a:gd name="T50" fmla="*/ 411 w 417"/>
                <a:gd name="T51" fmla="*/ 307 h 336"/>
                <a:gd name="T52" fmla="*/ 393 w 417"/>
                <a:gd name="T53" fmla="*/ 273 h 336"/>
                <a:gd name="T54" fmla="*/ 357 w 417"/>
                <a:gd name="T55" fmla="*/ 227 h 336"/>
                <a:gd name="T56" fmla="*/ 302 w 417"/>
                <a:gd name="T57" fmla="*/ 175 h 336"/>
                <a:gd name="T58" fmla="*/ 227 w 417"/>
                <a:gd name="T59" fmla="*/ 117 h 336"/>
                <a:gd name="T60" fmla="*/ 128 w 417"/>
                <a:gd name="T61" fmla="*/ 59 h 336"/>
                <a:gd name="T62" fmla="*/ 2 w 417"/>
                <a:gd name="T63" fmla="*/ 0 h 3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7"/>
                <a:gd name="T97" fmla="*/ 0 h 336"/>
                <a:gd name="T98" fmla="*/ 417 w 417"/>
                <a:gd name="T99" fmla="*/ 336 h 3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7" h="336">
                  <a:moveTo>
                    <a:pt x="2" y="0"/>
                  </a:moveTo>
                  <a:lnTo>
                    <a:pt x="0" y="2"/>
                  </a:lnTo>
                  <a:lnTo>
                    <a:pt x="0" y="14"/>
                  </a:lnTo>
                  <a:lnTo>
                    <a:pt x="1" y="33"/>
                  </a:lnTo>
                  <a:lnTo>
                    <a:pt x="8" y="52"/>
                  </a:lnTo>
                  <a:lnTo>
                    <a:pt x="18" y="67"/>
                  </a:lnTo>
                  <a:lnTo>
                    <a:pt x="37" y="84"/>
                  </a:lnTo>
                  <a:lnTo>
                    <a:pt x="83" y="108"/>
                  </a:lnTo>
                  <a:lnTo>
                    <a:pt x="90" y="109"/>
                  </a:lnTo>
                  <a:lnTo>
                    <a:pt x="96" y="109"/>
                  </a:lnTo>
                  <a:lnTo>
                    <a:pt x="108" y="117"/>
                  </a:lnTo>
                  <a:lnTo>
                    <a:pt x="123" y="123"/>
                  </a:lnTo>
                  <a:lnTo>
                    <a:pt x="146" y="128"/>
                  </a:lnTo>
                  <a:lnTo>
                    <a:pt x="188" y="132"/>
                  </a:lnTo>
                  <a:lnTo>
                    <a:pt x="195" y="133"/>
                  </a:lnTo>
                  <a:lnTo>
                    <a:pt x="195" y="138"/>
                  </a:lnTo>
                  <a:lnTo>
                    <a:pt x="194" y="144"/>
                  </a:lnTo>
                  <a:lnTo>
                    <a:pt x="199" y="152"/>
                  </a:lnTo>
                  <a:lnTo>
                    <a:pt x="236" y="185"/>
                  </a:lnTo>
                  <a:lnTo>
                    <a:pt x="267" y="226"/>
                  </a:lnTo>
                  <a:lnTo>
                    <a:pt x="289" y="264"/>
                  </a:lnTo>
                  <a:lnTo>
                    <a:pt x="316" y="297"/>
                  </a:lnTo>
                  <a:lnTo>
                    <a:pt x="360" y="321"/>
                  </a:lnTo>
                  <a:lnTo>
                    <a:pt x="410" y="335"/>
                  </a:lnTo>
                  <a:lnTo>
                    <a:pt x="416" y="329"/>
                  </a:lnTo>
                  <a:lnTo>
                    <a:pt x="411" y="307"/>
                  </a:lnTo>
                  <a:lnTo>
                    <a:pt x="393" y="273"/>
                  </a:lnTo>
                  <a:lnTo>
                    <a:pt x="357" y="227"/>
                  </a:lnTo>
                  <a:lnTo>
                    <a:pt x="302" y="175"/>
                  </a:lnTo>
                  <a:lnTo>
                    <a:pt x="227" y="117"/>
                  </a:lnTo>
                  <a:lnTo>
                    <a:pt x="128" y="59"/>
                  </a:lnTo>
                  <a:lnTo>
                    <a:pt x="2" y="0"/>
                  </a:lnTo>
                </a:path>
              </a:pathLst>
            </a:custGeom>
            <a:solidFill>
              <a:srgbClr val="A13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44" name="Freeform 14"/>
            <p:cNvSpPr>
              <a:spLocks/>
            </p:cNvSpPr>
            <p:nvPr/>
          </p:nvSpPr>
          <p:spPr bwMode="auto">
            <a:xfrm>
              <a:off x="2679" y="1986"/>
              <a:ext cx="508" cy="338"/>
            </a:xfrm>
            <a:custGeom>
              <a:avLst/>
              <a:gdLst>
                <a:gd name="T0" fmla="*/ 322 w 508"/>
                <a:gd name="T1" fmla="*/ 33 h 338"/>
                <a:gd name="T2" fmla="*/ 257 w 508"/>
                <a:gd name="T3" fmla="*/ 22 h 338"/>
                <a:gd name="T4" fmla="*/ 237 w 508"/>
                <a:gd name="T5" fmla="*/ 20 h 338"/>
                <a:gd name="T6" fmla="*/ 227 w 508"/>
                <a:gd name="T7" fmla="*/ 20 h 338"/>
                <a:gd name="T8" fmla="*/ 216 w 508"/>
                <a:gd name="T9" fmla="*/ 22 h 338"/>
                <a:gd name="T10" fmla="*/ 193 w 508"/>
                <a:gd name="T11" fmla="*/ 26 h 338"/>
                <a:gd name="T12" fmla="*/ 184 w 508"/>
                <a:gd name="T13" fmla="*/ 27 h 338"/>
                <a:gd name="T14" fmla="*/ 174 w 508"/>
                <a:gd name="T15" fmla="*/ 28 h 338"/>
                <a:gd name="T16" fmla="*/ 70 w 508"/>
                <a:gd name="T17" fmla="*/ 15 h 338"/>
                <a:gd name="T18" fmla="*/ 4 w 508"/>
                <a:gd name="T19" fmla="*/ 0 h 338"/>
                <a:gd name="T20" fmla="*/ 1 w 508"/>
                <a:gd name="T21" fmla="*/ 2 h 338"/>
                <a:gd name="T22" fmla="*/ 1 w 508"/>
                <a:gd name="T23" fmla="*/ 14 h 338"/>
                <a:gd name="T24" fmla="*/ 0 w 508"/>
                <a:gd name="T25" fmla="*/ 30 h 338"/>
                <a:gd name="T26" fmla="*/ 2 w 508"/>
                <a:gd name="T27" fmla="*/ 47 h 338"/>
                <a:gd name="T28" fmla="*/ 14 w 508"/>
                <a:gd name="T29" fmla="*/ 62 h 338"/>
                <a:gd name="T30" fmla="*/ 38 w 508"/>
                <a:gd name="T31" fmla="*/ 79 h 338"/>
                <a:gd name="T32" fmla="*/ 93 w 508"/>
                <a:gd name="T33" fmla="*/ 103 h 338"/>
                <a:gd name="T34" fmla="*/ 170 w 508"/>
                <a:gd name="T35" fmla="*/ 122 h 338"/>
                <a:gd name="T36" fmla="*/ 185 w 508"/>
                <a:gd name="T37" fmla="*/ 118 h 338"/>
                <a:gd name="T38" fmla="*/ 200 w 508"/>
                <a:gd name="T39" fmla="*/ 112 h 338"/>
                <a:gd name="T40" fmla="*/ 205 w 508"/>
                <a:gd name="T41" fmla="*/ 126 h 338"/>
                <a:gd name="T42" fmla="*/ 209 w 508"/>
                <a:gd name="T43" fmla="*/ 143 h 338"/>
                <a:gd name="T44" fmla="*/ 248 w 508"/>
                <a:gd name="T45" fmla="*/ 181 h 338"/>
                <a:gd name="T46" fmla="*/ 281 w 508"/>
                <a:gd name="T47" fmla="*/ 228 h 338"/>
                <a:gd name="T48" fmla="*/ 298 w 508"/>
                <a:gd name="T49" fmla="*/ 261 h 338"/>
                <a:gd name="T50" fmla="*/ 322 w 508"/>
                <a:gd name="T51" fmla="*/ 289 h 338"/>
                <a:gd name="T52" fmla="*/ 371 w 508"/>
                <a:gd name="T53" fmla="*/ 317 h 338"/>
                <a:gd name="T54" fmla="*/ 424 w 508"/>
                <a:gd name="T55" fmla="*/ 335 h 338"/>
                <a:gd name="T56" fmla="*/ 449 w 508"/>
                <a:gd name="T57" fmla="*/ 337 h 338"/>
                <a:gd name="T58" fmla="*/ 474 w 508"/>
                <a:gd name="T59" fmla="*/ 333 h 338"/>
                <a:gd name="T60" fmla="*/ 501 w 508"/>
                <a:gd name="T61" fmla="*/ 325 h 338"/>
                <a:gd name="T62" fmla="*/ 505 w 508"/>
                <a:gd name="T63" fmla="*/ 311 h 338"/>
                <a:gd name="T64" fmla="*/ 506 w 508"/>
                <a:gd name="T65" fmla="*/ 304 h 338"/>
                <a:gd name="T66" fmla="*/ 507 w 508"/>
                <a:gd name="T67" fmla="*/ 295 h 338"/>
                <a:gd name="T68" fmla="*/ 498 w 508"/>
                <a:gd name="T69" fmla="*/ 258 h 338"/>
                <a:gd name="T70" fmla="*/ 479 w 508"/>
                <a:gd name="T71" fmla="*/ 216 h 338"/>
                <a:gd name="T72" fmla="*/ 451 w 508"/>
                <a:gd name="T73" fmla="*/ 172 h 338"/>
                <a:gd name="T74" fmla="*/ 385 w 508"/>
                <a:gd name="T75" fmla="*/ 90 h 338"/>
                <a:gd name="T76" fmla="*/ 322 w 508"/>
                <a:gd name="T77" fmla="*/ 33 h 3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8"/>
                <a:gd name="T118" fmla="*/ 0 h 338"/>
                <a:gd name="T119" fmla="*/ 508 w 508"/>
                <a:gd name="T120" fmla="*/ 338 h 3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8" h="338">
                  <a:moveTo>
                    <a:pt x="322" y="33"/>
                  </a:moveTo>
                  <a:lnTo>
                    <a:pt x="257" y="22"/>
                  </a:lnTo>
                  <a:lnTo>
                    <a:pt x="237" y="20"/>
                  </a:lnTo>
                  <a:lnTo>
                    <a:pt x="227" y="20"/>
                  </a:lnTo>
                  <a:lnTo>
                    <a:pt x="216" y="22"/>
                  </a:lnTo>
                  <a:lnTo>
                    <a:pt x="193" y="26"/>
                  </a:lnTo>
                  <a:lnTo>
                    <a:pt x="184" y="27"/>
                  </a:lnTo>
                  <a:lnTo>
                    <a:pt x="174" y="28"/>
                  </a:lnTo>
                  <a:lnTo>
                    <a:pt x="70" y="15"/>
                  </a:lnTo>
                  <a:lnTo>
                    <a:pt x="4" y="0"/>
                  </a:lnTo>
                  <a:lnTo>
                    <a:pt x="1" y="2"/>
                  </a:lnTo>
                  <a:lnTo>
                    <a:pt x="1" y="14"/>
                  </a:lnTo>
                  <a:lnTo>
                    <a:pt x="0" y="30"/>
                  </a:lnTo>
                  <a:lnTo>
                    <a:pt x="2" y="47"/>
                  </a:lnTo>
                  <a:lnTo>
                    <a:pt x="14" y="62"/>
                  </a:lnTo>
                  <a:lnTo>
                    <a:pt x="38" y="79"/>
                  </a:lnTo>
                  <a:lnTo>
                    <a:pt x="93" y="103"/>
                  </a:lnTo>
                  <a:lnTo>
                    <a:pt x="170" y="122"/>
                  </a:lnTo>
                  <a:lnTo>
                    <a:pt x="185" y="118"/>
                  </a:lnTo>
                  <a:lnTo>
                    <a:pt x="200" y="112"/>
                  </a:lnTo>
                  <a:lnTo>
                    <a:pt x="205" y="126"/>
                  </a:lnTo>
                  <a:lnTo>
                    <a:pt x="209" y="143"/>
                  </a:lnTo>
                  <a:lnTo>
                    <a:pt x="248" y="181"/>
                  </a:lnTo>
                  <a:lnTo>
                    <a:pt x="281" y="228"/>
                  </a:lnTo>
                  <a:lnTo>
                    <a:pt x="298" y="261"/>
                  </a:lnTo>
                  <a:lnTo>
                    <a:pt x="322" y="289"/>
                  </a:lnTo>
                  <a:lnTo>
                    <a:pt x="371" y="317"/>
                  </a:lnTo>
                  <a:lnTo>
                    <a:pt x="424" y="335"/>
                  </a:lnTo>
                  <a:lnTo>
                    <a:pt x="449" y="337"/>
                  </a:lnTo>
                  <a:lnTo>
                    <a:pt x="474" y="333"/>
                  </a:lnTo>
                  <a:lnTo>
                    <a:pt x="501" y="325"/>
                  </a:lnTo>
                  <a:lnTo>
                    <a:pt x="505" y="311"/>
                  </a:lnTo>
                  <a:lnTo>
                    <a:pt x="506" y="304"/>
                  </a:lnTo>
                  <a:lnTo>
                    <a:pt x="507" y="295"/>
                  </a:lnTo>
                  <a:lnTo>
                    <a:pt x="498" y="258"/>
                  </a:lnTo>
                  <a:lnTo>
                    <a:pt x="479" y="216"/>
                  </a:lnTo>
                  <a:lnTo>
                    <a:pt x="451" y="172"/>
                  </a:lnTo>
                  <a:lnTo>
                    <a:pt x="385" y="90"/>
                  </a:lnTo>
                  <a:lnTo>
                    <a:pt x="322" y="33"/>
                  </a:lnTo>
                </a:path>
              </a:pathLst>
            </a:custGeom>
            <a:solidFill>
              <a:srgbClr val="E262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45" name="Freeform 15"/>
            <p:cNvSpPr>
              <a:spLocks/>
            </p:cNvSpPr>
            <p:nvPr/>
          </p:nvSpPr>
          <p:spPr bwMode="auto">
            <a:xfrm>
              <a:off x="2694" y="2008"/>
              <a:ext cx="574" cy="291"/>
            </a:xfrm>
            <a:custGeom>
              <a:avLst/>
              <a:gdLst>
                <a:gd name="T0" fmla="*/ 460 w 574"/>
                <a:gd name="T1" fmla="*/ 131 h 291"/>
                <a:gd name="T2" fmla="*/ 498 w 574"/>
                <a:gd name="T3" fmla="*/ 159 h 291"/>
                <a:gd name="T4" fmla="*/ 511 w 574"/>
                <a:gd name="T5" fmla="*/ 168 h 291"/>
                <a:gd name="T6" fmla="*/ 537 w 574"/>
                <a:gd name="T7" fmla="*/ 178 h 291"/>
                <a:gd name="T8" fmla="*/ 561 w 574"/>
                <a:gd name="T9" fmla="*/ 187 h 291"/>
                <a:gd name="T10" fmla="*/ 573 w 574"/>
                <a:gd name="T11" fmla="*/ 199 h 291"/>
                <a:gd name="T12" fmla="*/ 561 w 574"/>
                <a:gd name="T13" fmla="*/ 215 h 291"/>
                <a:gd name="T14" fmla="*/ 532 w 574"/>
                <a:gd name="T15" fmla="*/ 243 h 291"/>
                <a:gd name="T16" fmla="*/ 486 w 574"/>
                <a:gd name="T17" fmla="*/ 285 h 291"/>
                <a:gd name="T18" fmla="*/ 467 w 574"/>
                <a:gd name="T19" fmla="*/ 290 h 291"/>
                <a:gd name="T20" fmla="*/ 439 w 574"/>
                <a:gd name="T21" fmla="*/ 286 h 291"/>
                <a:gd name="T22" fmla="*/ 388 w 574"/>
                <a:gd name="T23" fmla="*/ 271 h 291"/>
                <a:gd name="T24" fmla="*/ 349 w 574"/>
                <a:gd name="T25" fmla="*/ 258 h 291"/>
                <a:gd name="T26" fmla="*/ 316 w 574"/>
                <a:gd name="T27" fmla="*/ 236 h 291"/>
                <a:gd name="T28" fmla="*/ 298 w 574"/>
                <a:gd name="T29" fmla="*/ 207 h 291"/>
                <a:gd name="T30" fmla="*/ 278 w 574"/>
                <a:gd name="T31" fmla="*/ 179 h 291"/>
                <a:gd name="T32" fmla="*/ 232 w 574"/>
                <a:gd name="T33" fmla="*/ 132 h 291"/>
                <a:gd name="T34" fmla="*/ 210 w 574"/>
                <a:gd name="T35" fmla="*/ 93 h 291"/>
                <a:gd name="T36" fmla="*/ 208 w 574"/>
                <a:gd name="T37" fmla="*/ 75 h 291"/>
                <a:gd name="T38" fmla="*/ 207 w 574"/>
                <a:gd name="T39" fmla="*/ 65 h 291"/>
                <a:gd name="T40" fmla="*/ 204 w 574"/>
                <a:gd name="T41" fmla="*/ 60 h 291"/>
                <a:gd name="T42" fmla="*/ 187 w 574"/>
                <a:gd name="T43" fmla="*/ 70 h 291"/>
                <a:gd name="T44" fmla="*/ 171 w 574"/>
                <a:gd name="T45" fmla="*/ 82 h 291"/>
                <a:gd name="T46" fmla="*/ 163 w 574"/>
                <a:gd name="T47" fmla="*/ 84 h 291"/>
                <a:gd name="T48" fmla="*/ 154 w 574"/>
                <a:gd name="T49" fmla="*/ 82 h 291"/>
                <a:gd name="T50" fmla="*/ 136 w 574"/>
                <a:gd name="T51" fmla="*/ 78 h 291"/>
                <a:gd name="T52" fmla="*/ 78 w 574"/>
                <a:gd name="T53" fmla="*/ 65 h 291"/>
                <a:gd name="T54" fmla="*/ 17 w 574"/>
                <a:gd name="T55" fmla="*/ 36 h 291"/>
                <a:gd name="T56" fmla="*/ 5 w 574"/>
                <a:gd name="T57" fmla="*/ 22 h 291"/>
                <a:gd name="T58" fmla="*/ 0 w 574"/>
                <a:gd name="T59" fmla="*/ 5 h 291"/>
                <a:gd name="T60" fmla="*/ 19 w 574"/>
                <a:gd name="T61" fmla="*/ 0 h 291"/>
                <a:gd name="T62" fmla="*/ 32 w 574"/>
                <a:gd name="T63" fmla="*/ 2 h 291"/>
                <a:gd name="T64" fmla="*/ 49 w 574"/>
                <a:gd name="T65" fmla="*/ 9 h 291"/>
                <a:gd name="T66" fmla="*/ 79 w 574"/>
                <a:gd name="T67" fmla="*/ 23 h 291"/>
                <a:gd name="T68" fmla="*/ 136 w 574"/>
                <a:gd name="T69" fmla="*/ 33 h 291"/>
                <a:gd name="T70" fmla="*/ 150 w 574"/>
                <a:gd name="T71" fmla="*/ 32 h 291"/>
                <a:gd name="T72" fmla="*/ 167 w 574"/>
                <a:gd name="T73" fmla="*/ 28 h 291"/>
                <a:gd name="T74" fmla="*/ 207 w 574"/>
                <a:gd name="T75" fmla="*/ 14 h 291"/>
                <a:gd name="T76" fmla="*/ 245 w 574"/>
                <a:gd name="T77" fmla="*/ 4 h 291"/>
                <a:gd name="T78" fmla="*/ 262 w 574"/>
                <a:gd name="T79" fmla="*/ 1 h 291"/>
                <a:gd name="T80" fmla="*/ 269 w 574"/>
                <a:gd name="T81" fmla="*/ 1 h 291"/>
                <a:gd name="T82" fmla="*/ 277 w 574"/>
                <a:gd name="T83" fmla="*/ 2 h 291"/>
                <a:gd name="T84" fmla="*/ 319 w 574"/>
                <a:gd name="T85" fmla="*/ 20 h 291"/>
                <a:gd name="T86" fmla="*/ 369 w 574"/>
                <a:gd name="T87" fmla="*/ 49 h 291"/>
                <a:gd name="T88" fmla="*/ 428 w 574"/>
                <a:gd name="T89" fmla="*/ 88 h 291"/>
                <a:gd name="T90" fmla="*/ 460 w 574"/>
                <a:gd name="T91" fmla="*/ 131 h 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74"/>
                <a:gd name="T139" fmla="*/ 0 h 291"/>
                <a:gd name="T140" fmla="*/ 574 w 574"/>
                <a:gd name="T141" fmla="*/ 291 h 29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74" h="291">
                  <a:moveTo>
                    <a:pt x="460" y="131"/>
                  </a:moveTo>
                  <a:lnTo>
                    <a:pt x="498" y="159"/>
                  </a:lnTo>
                  <a:lnTo>
                    <a:pt x="511" y="168"/>
                  </a:lnTo>
                  <a:lnTo>
                    <a:pt x="537" y="178"/>
                  </a:lnTo>
                  <a:lnTo>
                    <a:pt x="561" y="187"/>
                  </a:lnTo>
                  <a:lnTo>
                    <a:pt x="573" y="199"/>
                  </a:lnTo>
                  <a:lnTo>
                    <a:pt x="561" y="215"/>
                  </a:lnTo>
                  <a:lnTo>
                    <a:pt x="532" y="243"/>
                  </a:lnTo>
                  <a:lnTo>
                    <a:pt x="486" y="285"/>
                  </a:lnTo>
                  <a:lnTo>
                    <a:pt x="467" y="290"/>
                  </a:lnTo>
                  <a:lnTo>
                    <a:pt x="439" y="286"/>
                  </a:lnTo>
                  <a:lnTo>
                    <a:pt x="388" y="271"/>
                  </a:lnTo>
                  <a:lnTo>
                    <a:pt x="349" y="258"/>
                  </a:lnTo>
                  <a:lnTo>
                    <a:pt x="316" y="236"/>
                  </a:lnTo>
                  <a:lnTo>
                    <a:pt x="298" y="207"/>
                  </a:lnTo>
                  <a:lnTo>
                    <a:pt x="278" y="179"/>
                  </a:lnTo>
                  <a:lnTo>
                    <a:pt x="232" y="132"/>
                  </a:lnTo>
                  <a:lnTo>
                    <a:pt x="210" y="93"/>
                  </a:lnTo>
                  <a:lnTo>
                    <a:pt x="208" y="75"/>
                  </a:lnTo>
                  <a:lnTo>
                    <a:pt x="207" y="65"/>
                  </a:lnTo>
                  <a:lnTo>
                    <a:pt x="204" y="60"/>
                  </a:lnTo>
                  <a:lnTo>
                    <a:pt x="187" y="70"/>
                  </a:lnTo>
                  <a:lnTo>
                    <a:pt x="171" y="82"/>
                  </a:lnTo>
                  <a:lnTo>
                    <a:pt x="163" y="84"/>
                  </a:lnTo>
                  <a:lnTo>
                    <a:pt x="154" y="82"/>
                  </a:lnTo>
                  <a:lnTo>
                    <a:pt x="136" y="78"/>
                  </a:lnTo>
                  <a:lnTo>
                    <a:pt x="78" y="65"/>
                  </a:lnTo>
                  <a:lnTo>
                    <a:pt x="17" y="36"/>
                  </a:lnTo>
                  <a:lnTo>
                    <a:pt x="5" y="22"/>
                  </a:lnTo>
                  <a:lnTo>
                    <a:pt x="0" y="5"/>
                  </a:lnTo>
                  <a:lnTo>
                    <a:pt x="19" y="0"/>
                  </a:lnTo>
                  <a:lnTo>
                    <a:pt x="32" y="2"/>
                  </a:lnTo>
                  <a:lnTo>
                    <a:pt x="49" y="9"/>
                  </a:lnTo>
                  <a:lnTo>
                    <a:pt x="79" y="23"/>
                  </a:lnTo>
                  <a:lnTo>
                    <a:pt x="136" y="33"/>
                  </a:lnTo>
                  <a:lnTo>
                    <a:pt x="150" y="32"/>
                  </a:lnTo>
                  <a:lnTo>
                    <a:pt x="167" y="28"/>
                  </a:lnTo>
                  <a:lnTo>
                    <a:pt x="207" y="14"/>
                  </a:lnTo>
                  <a:lnTo>
                    <a:pt x="245" y="4"/>
                  </a:lnTo>
                  <a:lnTo>
                    <a:pt x="262" y="1"/>
                  </a:lnTo>
                  <a:lnTo>
                    <a:pt x="269" y="1"/>
                  </a:lnTo>
                  <a:lnTo>
                    <a:pt x="277" y="2"/>
                  </a:lnTo>
                  <a:lnTo>
                    <a:pt x="319" y="20"/>
                  </a:lnTo>
                  <a:lnTo>
                    <a:pt x="369" y="49"/>
                  </a:lnTo>
                  <a:lnTo>
                    <a:pt x="428" y="88"/>
                  </a:lnTo>
                  <a:lnTo>
                    <a:pt x="460" y="131"/>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46" name="Freeform 16"/>
            <p:cNvSpPr>
              <a:spLocks/>
            </p:cNvSpPr>
            <p:nvPr/>
          </p:nvSpPr>
          <p:spPr bwMode="auto">
            <a:xfrm>
              <a:off x="2749" y="2010"/>
              <a:ext cx="397" cy="216"/>
            </a:xfrm>
            <a:custGeom>
              <a:avLst/>
              <a:gdLst>
                <a:gd name="T0" fmla="*/ 155 w 397"/>
                <a:gd name="T1" fmla="*/ 1 h 216"/>
                <a:gd name="T2" fmla="*/ 114 w 397"/>
                <a:gd name="T3" fmla="*/ 9 h 216"/>
                <a:gd name="T4" fmla="*/ 98 w 397"/>
                <a:gd name="T5" fmla="*/ 9 h 216"/>
                <a:gd name="T6" fmla="*/ 90 w 397"/>
                <a:gd name="T7" fmla="*/ 9 h 216"/>
                <a:gd name="T8" fmla="*/ 82 w 397"/>
                <a:gd name="T9" fmla="*/ 10 h 216"/>
                <a:gd name="T10" fmla="*/ 66 w 397"/>
                <a:gd name="T11" fmla="*/ 10 h 216"/>
                <a:gd name="T12" fmla="*/ 58 w 397"/>
                <a:gd name="T13" fmla="*/ 10 h 216"/>
                <a:gd name="T14" fmla="*/ 49 w 397"/>
                <a:gd name="T15" fmla="*/ 9 h 216"/>
                <a:gd name="T16" fmla="*/ 28 w 397"/>
                <a:gd name="T17" fmla="*/ 5 h 216"/>
                <a:gd name="T18" fmla="*/ 18 w 397"/>
                <a:gd name="T19" fmla="*/ 4 h 216"/>
                <a:gd name="T20" fmla="*/ 6 w 397"/>
                <a:gd name="T21" fmla="*/ 3 h 216"/>
                <a:gd name="T22" fmla="*/ 0 w 397"/>
                <a:gd name="T23" fmla="*/ 8 h 216"/>
                <a:gd name="T24" fmla="*/ 0 w 397"/>
                <a:gd name="T25" fmla="*/ 20 h 216"/>
                <a:gd name="T26" fmla="*/ 10 w 397"/>
                <a:gd name="T27" fmla="*/ 37 h 216"/>
                <a:gd name="T28" fmla="*/ 31 w 397"/>
                <a:gd name="T29" fmla="*/ 49 h 216"/>
                <a:gd name="T30" fmla="*/ 107 w 397"/>
                <a:gd name="T31" fmla="*/ 58 h 216"/>
                <a:gd name="T32" fmla="*/ 117 w 397"/>
                <a:gd name="T33" fmla="*/ 55 h 216"/>
                <a:gd name="T34" fmla="*/ 132 w 397"/>
                <a:gd name="T35" fmla="*/ 46 h 216"/>
                <a:gd name="T36" fmla="*/ 157 w 397"/>
                <a:gd name="T37" fmla="*/ 34 h 216"/>
                <a:gd name="T38" fmla="*/ 166 w 397"/>
                <a:gd name="T39" fmla="*/ 46 h 216"/>
                <a:gd name="T40" fmla="*/ 170 w 397"/>
                <a:gd name="T41" fmla="*/ 62 h 216"/>
                <a:gd name="T42" fmla="*/ 184 w 397"/>
                <a:gd name="T43" fmla="*/ 92 h 216"/>
                <a:gd name="T44" fmla="*/ 260 w 397"/>
                <a:gd name="T45" fmla="*/ 176 h 216"/>
                <a:gd name="T46" fmla="*/ 296 w 397"/>
                <a:gd name="T47" fmla="*/ 200 h 216"/>
                <a:gd name="T48" fmla="*/ 336 w 397"/>
                <a:gd name="T49" fmla="*/ 215 h 216"/>
                <a:gd name="T50" fmla="*/ 349 w 397"/>
                <a:gd name="T51" fmla="*/ 214 h 216"/>
                <a:gd name="T52" fmla="*/ 366 w 397"/>
                <a:gd name="T53" fmla="*/ 210 h 216"/>
                <a:gd name="T54" fmla="*/ 392 w 397"/>
                <a:gd name="T55" fmla="*/ 196 h 216"/>
                <a:gd name="T56" fmla="*/ 396 w 397"/>
                <a:gd name="T57" fmla="*/ 185 h 216"/>
                <a:gd name="T58" fmla="*/ 396 w 397"/>
                <a:gd name="T59" fmla="*/ 177 h 216"/>
                <a:gd name="T60" fmla="*/ 395 w 397"/>
                <a:gd name="T61" fmla="*/ 169 h 216"/>
                <a:gd name="T62" fmla="*/ 384 w 397"/>
                <a:gd name="T63" fmla="*/ 142 h 216"/>
                <a:gd name="T64" fmla="*/ 372 w 397"/>
                <a:gd name="T65" fmla="*/ 117 h 216"/>
                <a:gd name="T66" fmla="*/ 355 w 397"/>
                <a:gd name="T67" fmla="*/ 93 h 216"/>
                <a:gd name="T68" fmla="*/ 267 w 397"/>
                <a:gd name="T69" fmla="*/ 39 h 216"/>
                <a:gd name="T70" fmla="*/ 219 w 397"/>
                <a:gd name="T71" fmla="*/ 14 h 216"/>
                <a:gd name="T72" fmla="*/ 178 w 397"/>
                <a:gd name="T73" fmla="*/ 0 h 216"/>
                <a:gd name="T74" fmla="*/ 155 w 397"/>
                <a:gd name="T75" fmla="*/ 1 h 2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97"/>
                <a:gd name="T115" fmla="*/ 0 h 216"/>
                <a:gd name="T116" fmla="*/ 397 w 397"/>
                <a:gd name="T117" fmla="*/ 216 h 2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97" h="216">
                  <a:moveTo>
                    <a:pt x="155" y="1"/>
                  </a:moveTo>
                  <a:lnTo>
                    <a:pt x="114" y="9"/>
                  </a:lnTo>
                  <a:lnTo>
                    <a:pt x="98" y="9"/>
                  </a:lnTo>
                  <a:lnTo>
                    <a:pt x="90" y="9"/>
                  </a:lnTo>
                  <a:lnTo>
                    <a:pt x="82" y="10"/>
                  </a:lnTo>
                  <a:lnTo>
                    <a:pt x="66" y="10"/>
                  </a:lnTo>
                  <a:lnTo>
                    <a:pt x="58" y="10"/>
                  </a:lnTo>
                  <a:lnTo>
                    <a:pt x="49" y="9"/>
                  </a:lnTo>
                  <a:lnTo>
                    <a:pt x="28" y="5"/>
                  </a:lnTo>
                  <a:lnTo>
                    <a:pt x="18" y="4"/>
                  </a:lnTo>
                  <a:lnTo>
                    <a:pt x="6" y="3"/>
                  </a:lnTo>
                  <a:lnTo>
                    <a:pt x="0" y="8"/>
                  </a:lnTo>
                  <a:lnTo>
                    <a:pt x="0" y="20"/>
                  </a:lnTo>
                  <a:lnTo>
                    <a:pt x="10" y="37"/>
                  </a:lnTo>
                  <a:lnTo>
                    <a:pt x="31" y="49"/>
                  </a:lnTo>
                  <a:lnTo>
                    <a:pt x="107" y="58"/>
                  </a:lnTo>
                  <a:lnTo>
                    <a:pt x="117" y="55"/>
                  </a:lnTo>
                  <a:lnTo>
                    <a:pt x="132" y="46"/>
                  </a:lnTo>
                  <a:lnTo>
                    <a:pt x="157" y="34"/>
                  </a:lnTo>
                  <a:lnTo>
                    <a:pt x="166" y="46"/>
                  </a:lnTo>
                  <a:lnTo>
                    <a:pt x="170" y="62"/>
                  </a:lnTo>
                  <a:lnTo>
                    <a:pt x="184" y="92"/>
                  </a:lnTo>
                  <a:lnTo>
                    <a:pt x="260" y="176"/>
                  </a:lnTo>
                  <a:lnTo>
                    <a:pt x="296" y="200"/>
                  </a:lnTo>
                  <a:lnTo>
                    <a:pt x="336" y="215"/>
                  </a:lnTo>
                  <a:lnTo>
                    <a:pt x="349" y="214"/>
                  </a:lnTo>
                  <a:lnTo>
                    <a:pt x="366" y="210"/>
                  </a:lnTo>
                  <a:lnTo>
                    <a:pt x="392" y="196"/>
                  </a:lnTo>
                  <a:lnTo>
                    <a:pt x="396" y="185"/>
                  </a:lnTo>
                  <a:lnTo>
                    <a:pt x="396" y="177"/>
                  </a:lnTo>
                  <a:lnTo>
                    <a:pt x="395" y="169"/>
                  </a:lnTo>
                  <a:lnTo>
                    <a:pt x="384" y="142"/>
                  </a:lnTo>
                  <a:lnTo>
                    <a:pt x="372" y="117"/>
                  </a:lnTo>
                  <a:lnTo>
                    <a:pt x="355" y="93"/>
                  </a:lnTo>
                  <a:lnTo>
                    <a:pt x="267" y="39"/>
                  </a:lnTo>
                  <a:lnTo>
                    <a:pt x="219" y="14"/>
                  </a:lnTo>
                  <a:lnTo>
                    <a:pt x="178" y="0"/>
                  </a:lnTo>
                  <a:lnTo>
                    <a:pt x="155" y="1"/>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47" name="Freeform 17"/>
            <p:cNvSpPr>
              <a:spLocks/>
            </p:cNvSpPr>
            <p:nvPr/>
          </p:nvSpPr>
          <p:spPr bwMode="auto">
            <a:xfrm>
              <a:off x="2678" y="1981"/>
              <a:ext cx="80" cy="44"/>
            </a:xfrm>
            <a:custGeom>
              <a:avLst/>
              <a:gdLst>
                <a:gd name="T0" fmla="*/ 61 w 80"/>
                <a:gd name="T1" fmla="*/ 16 h 44"/>
                <a:gd name="T2" fmla="*/ 43 w 80"/>
                <a:gd name="T3" fmla="*/ 8 h 44"/>
                <a:gd name="T4" fmla="*/ 30 w 80"/>
                <a:gd name="T5" fmla="*/ 3 h 44"/>
                <a:gd name="T6" fmla="*/ 16 w 80"/>
                <a:gd name="T7" fmla="*/ 0 h 44"/>
                <a:gd name="T8" fmla="*/ 0 w 80"/>
                <a:gd name="T9" fmla="*/ 6 h 44"/>
                <a:gd name="T10" fmla="*/ 11 w 80"/>
                <a:gd name="T11" fmla="*/ 27 h 44"/>
                <a:gd name="T12" fmla="*/ 40 w 80"/>
                <a:gd name="T13" fmla="*/ 43 h 44"/>
                <a:gd name="T14" fmla="*/ 46 w 80"/>
                <a:gd name="T15" fmla="*/ 43 h 44"/>
                <a:gd name="T16" fmla="*/ 57 w 80"/>
                <a:gd name="T17" fmla="*/ 43 h 44"/>
                <a:gd name="T18" fmla="*/ 73 w 80"/>
                <a:gd name="T19" fmla="*/ 38 h 44"/>
                <a:gd name="T20" fmla="*/ 79 w 80"/>
                <a:gd name="T21" fmla="*/ 25 h 44"/>
                <a:gd name="T22" fmla="*/ 60 w 80"/>
                <a:gd name="T23" fmla="*/ 18 h 44"/>
                <a:gd name="T24" fmla="*/ 61 w 80"/>
                <a:gd name="T25" fmla="*/ 16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44"/>
                <a:gd name="T41" fmla="*/ 80 w 80"/>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44">
                  <a:moveTo>
                    <a:pt x="61" y="16"/>
                  </a:moveTo>
                  <a:lnTo>
                    <a:pt x="43" y="8"/>
                  </a:lnTo>
                  <a:lnTo>
                    <a:pt x="30" y="3"/>
                  </a:lnTo>
                  <a:lnTo>
                    <a:pt x="16" y="0"/>
                  </a:lnTo>
                  <a:lnTo>
                    <a:pt x="0" y="6"/>
                  </a:lnTo>
                  <a:lnTo>
                    <a:pt x="11" y="27"/>
                  </a:lnTo>
                  <a:lnTo>
                    <a:pt x="40" y="43"/>
                  </a:lnTo>
                  <a:lnTo>
                    <a:pt x="46" y="43"/>
                  </a:lnTo>
                  <a:lnTo>
                    <a:pt x="57" y="43"/>
                  </a:lnTo>
                  <a:lnTo>
                    <a:pt x="73" y="38"/>
                  </a:lnTo>
                  <a:lnTo>
                    <a:pt x="79" y="25"/>
                  </a:lnTo>
                  <a:lnTo>
                    <a:pt x="60" y="18"/>
                  </a:lnTo>
                  <a:lnTo>
                    <a:pt x="61" y="16"/>
                  </a:lnTo>
                </a:path>
              </a:pathLst>
            </a:custGeom>
            <a:solidFill>
              <a:srgbClr val="FFE1DC"/>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48" name="Freeform 18"/>
            <p:cNvSpPr>
              <a:spLocks/>
            </p:cNvSpPr>
            <p:nvPr/>
          </p:nvSpPr>
          <p:spPr bwMode="auto">
            <a:xfrm>
              <a:off x="3196" y="2199"/>
              <a:ext cx="249" cy="105"/>
            </a:xfrm>
            <a:custGeom>
              <a:avLst/>
              <a:gdLst>
                <a:gd name="T0" fmla="*/ 204 w 249"/>
                <a:gd name="T1" fmla="*/ 2 h 105"/>
                <a:gd name="T2" fmla="*/ 97 w 249"/>
                <a:gd name="T3" fmla="*/ 8 h 105"/>
                <a:gd name="T4" fmla="*/ 78 w 249"/>
                <a:gd name="T5" fmla="*/ 8 h 105"/>
                <a:gd name="T6" fmla="*/ 50 w 249"/>
                <a:gd name="T7" fmla="*/ 5 h 105"/>
                <a:gd name="T8" fmla="*/ 24 w 249"/>
                <a:gd name="T9" fmla="*/ 2 h 105"/>
                <a:gd name="T10" fmla="*/ 14 w 249"/>
                <a:gd name="T11" fmla="*/ 2 h 105"/>
                <a:gd name="T12" fmla="*/ 8 w 249"/>
                <a:gd name="T13" fmla="*/ 5 h 105"/>
                <a:gd name="T14" fmla="*/ 0 w 249"/>
                <a:gd name="T15" fmla="*/ 50 h 105"/>
                <a:gd name="T16" fmla="*/ 0 w 249"/>
                <a:gd name="T17" fmla="*/ 79 h 105"/>
                <a:gd name="T18" fmla="*/ 8 w 249"/>
                <a:gd name="T19" fmla="*/ 95 h 105"/>
                <a:gd name="T20" fmla="*/ 40 w 249"/>
                <a:gd name="T21" fmla="*/ 104 h 105"/>
                <a:gd name="T22" fmla="*/ 64 w 249"/>
                <a:gd name="T23" fmla="*/ 103 h 105"/>
                <a:gd name="T24" fmla="*/ 90 w 249"/>
                <a:gd name="T25" fmla="*/ 100 h 105"/>
                <a:gd name="T26" fmla="*/ 141 w 249"/>
                <a:gd name="T27" fmla="*/ 92 h 105"/>
                <a:gd name="T28" fmla="*/ 164 w 249"/>
                <a:gd name="T29" fmla="*/ 89 h 105"/>
                <a:gd name="T30" fmla="*/ 173 w 249"/>
                <a:gd name="T31" fmla="*/ 89 h 105"/>
                <a:gd name="T32" fmla="*/ 182 w 249"/>
                <a:gd name="T33" fmla="*/ 88 h 105"/>
                <a:gd name="T34" fmla="*/ 246 w 249"/>
                <a:gd name="T35" fmla="*/ 92 h 105"/>
                <a:gd name="T36" fmla="*/ 248 w 249"/>
                <a:gd name="T37" fmla="*/ 0 h 105"/>
                <a:gd name="T38" fmla="*/ 236 w 249"/>
                <a:gd name="T39" fmla="*/ 0 h 105"/>
                <a:gd name="T40" fmla="*/ 229 w 249"/>
                <a:gd name="T41" fmla="*/ 0 h 105"/>
                <a:gd name="T42" fmla="*/ 221 w 249"/>
                <a:gd name="T43" fmla="*/ 0 h 105"/>
                <a:gd name="T44" fmla="*/ 204 w 249"/>
                <a:gd name="T45" fmla="*/ 2 h 1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9"/>
                <a:gd name="T70" fmla="*/ 0 h 105"/>
                <a:gd name="T71" fmla="*/ 249 w 249"/>
                <a:gd name="T72" fmla="*/ 105 h 10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9" h="105">
                  <a:moveTo>
                    <a:pt x="204" y="2"/>
                  </a:moveTo>
                  <a:lnTo>
                    <a:pt x="97" y="8"/>
                  </a:lnTo>
                  <a:lnTo>
                    <a:pt x="78" y="8"/>
                  </a:lnTo>
                  <a:lnTo>
                    <a:pt x="50" y="5"/>
                  </a:lnTo>
                  <a:lnTo>
                    <a:pt x="24" y="2"/>
                  </a:lnTo>
                  <a:lnTo>
                    <a:pt x="14" y="2"/>
                  </a:lnTo>
                  <a:lnTo>
                    <a:pt x="8" y="5"/>
                  </a:lnTo>
                  <a:lnTo>
                    <a:pt x="0" y="50"/>
                  </a:lnTo>
                  <a:lnTo>
                    <a:pt x="0" y="79"/>
                  </a:lnTo>
                  <a:lnTo>
                    <a:pt x="8" y="95"/>
                  </a:lnTo>
                  <a:lnTo>
                    <a:pt x="40" y="104"/>
                  </a:lnTo>
                  <a:lnTo>
                    <a:pt x="64" y="103"/>
                  </a:lnTo>
                  <a:lnTo>
                    <a:pt x="90" y="100"/>
                  </a:lnTo>
                  <a:lnTo>
                    <a:pt x="141" y="92"/>
                  </a:lnTo>
                  <a:lnTo>
                    <a:pt x="164" y="89"/>
                  </a:lnTo>
                  <a:lnTo>
                    <a:pt x="173" y="89"/>
                  </a:lnTo>
                  <a:lnTo>
                    <a:pt x="182" y="88"/>
                  </a:lnTo>
                  <a:lnTo>
                    <a:pt x="246" y="92"/>
                  </a:lnTo>
                  <a:lnTo>
                    <a:pt x="248" y="0"/>
                  </a:lnTo>
                  <a:lnTo>
                    <a:pt x="236" y="0"/>
                  </a:lnTo>
                  <a:lnTo>
                    <a:pt x="229" y="0"/>
                  </a:lnTo>
                  <a:lnTo>
                    <a:pt x="221" y="0"/>
                  </a:lnTo>
                  <a:lnTo>
                    <a:pt x="204" y="2"/>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49" name="Freeform 19"/>
            <p:cNvSpPr>
              <a:spLocks/>
            </p:cNvSpPr>
            <p:nvPr/>
          </p:nvSpPr>
          <p:spPr bwMode="auto">
            <a:xfrm>
              <a:off x="2646" y="2036"/>
              <a:ext cx="123" cy="110"/>
            </a:xfrm>
            <a:custGeom>
              <a:avLst/>
              <a:gdLst>
                <a:gd name="T0" fmla="*/ 109 w 123"/>
                <a:gd name="T1" fmla="*/ 65 h 110"/>
                <a:gd name="T2" fmla="*/ 122 w 123"/>
                <a:gd name="T3" fmla="*/ 90 h 110"/>
                <a:gd name="T4" fmla="*/ 112 w 123"/>
                <a:gd name="T5" fmla="*/ 109 h 110"/>
                <a:gd name="T6" fmla="*/ 101 w 123"/>
                <a:gd name="T7" fmla="*/ 106 h 110"/>
                <a:gd name="T8" fmla="*/ 86 w 123"/>
                <a:gd name="T9" fmla="*/ 96 h 110"/>
                <a:gd name="T10" fmla="*/ 60 w 123"/>
                <a:gd name="T11" fmla="*/ 76 h 110"/>
                <a:gd name="T12" fmla="*/ 5 w 123"/>
                <a:gd name="T13" fmla="*/ 33 h 110"/>
                <a:gd name="T14" fmla="*/ 0 w 123"/>
                <a:gd name="T15" fmla="*/ 17 h 110"/>
                <a:gd name="T16" fmla="*/ 0 w 123"/>
                <a:gd name="T17" fmla="*/ 8 h 110"/>
                <a:gd name="T18" fmla="*/ 0 w 123"/>
                <a:gd name="T19" fmla="*/ 0 h 110"/>
                <a:gd name="T20" fmla="*/ 9 w 123"/>
                <a:gd name="T21" fmla="*/ 0 h 110"/>
                <a:gd name="T22" fmla="*/ 24 w 123"/>
                <a:gd name="T23" fmla="*/ 6 h 110"/>
                <a:gd name="T24" fmla="*/ 36 w 123"/>
                <a:gd name="T25" fmla="*/ 17 h 110"/>
                <a:gd name="T26" fmla="*/ 48 w 123"/>
                <a:gd name="T27" fmla="*/ 32 h 110"/>
                <a:gd name="T28" fmla="*/ 90 w 123"/>
                <a:gd name="T29" fmla="*/ 58 h 110"/>
                <a:gd name="T30" fmla="*/ 107 w 123"/>
                <a:gd name="T31" fmla="*/ 65 h 110"/>
                <a:gd name="T32" fmla="*/ 109 w 123"/>
                <a:gd name="T33" fmla="*/ 65 h 1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3"/>
                <a:gd name="T52" fmla="*/ 0 h 110"/>
                <a:gd name="T53" fmla="*/ 123 w 123"/>
                <a:gd name="T54" fmla="*/ 110 h 1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3" h="110">
                  <a:moveTo>
                    <a:pt x="109" y="65"/>
                  </a:moveTo>
                  <a:lnTo>
                    <a:pt x="122" y="90"/>
                  </a:lnTo>
                  <a:lnTo>
                    <a:pt x="112" y="109"/>
                  </a:lnTo>
                  <a:lnTo>
                    <a:pt x="101" y="106"/>
                  </a:lnTo>
                  <a:lnTo>
                    <a:pt x="86" y="96"/>
                  </a:lnTo>
                  <a:lnTo>
                    <a:pt x="60" y="76"/>
                  </a:lnTo>
                  <a:lnTo>
                    <a:pt x="5" y="33"/>
                  </a:lnTo>
                  <a:lnTo>
                    <a:pt x="0" y="17"/>
                  </a:lnTo>
                  <a:lnTo>
                    <a:pt x="0" y="8"/>
                  </a:lnTo>
                  <a:lnTo>
                    <a:pt x="0" y="0"/>
                  </a:lnTo>
                  <a:lnTo>
                    <a:pt x="9" y="0"/>
                  </a:lnTo>
                  <a:lnTo>
                    <a:pt x="24" y="6"/>
                  </a:lnTo>
                  <a:lnTo>
                    <a:pt x="36" y="17"/>
                  </a:lnTo>
                  <a:lnTo>
                    <a:pt x="48" y="32"/>
                  </a:lnTo>
                  <a:lnTo>
                    <a:pt x="90" y="58"/>
                  </a:lnTo>
                  <a:lnTo>
                    <a:pt x="107" y="65"/>
                  </a:lnTo>
                  <a:lnTo>
                    <a:pt x="109" y="65"/>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50" name="Freeform 20"/>
            <p:cNvSpPr>
              <a:spLocks/>
            </p:cNvSpPr>
            <p:nvPr/>
          </p:nvSpPr>
          <p:spPr bwMode="auto">
            <a:xfrm>
              <a:off x="2723" y="2127"/>
              <a:ext cx="50" cy="39"/>
            </a:xfrm>
            <a:custGeom>
              <a:avLst/>
              <a:gdLst>
                <a:gd name="T0" fmla="*/ 45 w 50"/>
                <a:gd name="T1" fmla="*/ 38 h 39"/>
                <a:gd name="T2" fmla="*/ 49 w 50"/>
                <a:gd name="T3" fmla="*/ 14 h 39"/>
                <a:gd name="T4" fmla="*/ 26 w 50"/>
                <a:gd name="T5" fmla="*/ 0 h 39"/>
                <a:gd name="T6" fmla="*/ 4 w 50"/>
                <a:gd name="T7" fmla="*/ 8 h 39"/>
                <a:gd name="T8" fmla="*/ 0 w 50"/>
                <a:gd name="T9" fmla="*/ 22 h 39"/>
                <a:gd name="T10" fmla="*/ 27 w 50"/>
                <a:gd name="T11" fmla="*/ 32 h 39"/>
                <a:gd name="T12" fmla="*/ 45 w 50"/>
                <a:gd name="T13" fmla="*/ 38 h 39"/>
                <a:gd name="T14" fmla="*/ 0 60000 65536"/>
                <a:gd name="T15" fmla="*/ 0 60000 65536"/>
                <a:gd name="T16" fmla="*/ 0 60000 65536"/>
                <a:gd name="T17" fmla="*/ 0 60000 65536"/>
                <a:gd name="T18" fmla="*/ 0 60000 65536"/>
                <a:gd name="T19" fmla="*/ 0 60000 65536"/>
                <a:gd name="T20" fmla="*/ 0 60000 65536"/>
                <a:gd name="T21" fmla="*/ 0 w 50"/>
                <a:gd name="T22" fmla="*/ 0 h 39"/>
                <a:gd name="T23" fmla="*/ 50 w 5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9">
                  <a:moveTo>
                    <a:pt x="45" y="38"/>
                  </a:moveTo>
                  <a:lnTo>
                    <a:pt x="49" y="14"/>
                  </a:lnTo>
                  <a:lnTo>
                    <a:pt x="26" y="0"/>
                  </a:lnTo>
                  <a:lnTo>
                    <a:pt x="4" y="8"/>
                  </a:lnTo>
                  <a:lnTo>
                    <a:pt x="0" y="22"/>
                  </a:lnTo>
                  <a:lnTo>
                    <a:pt x="27" y="32"/>
                  </a:lnTo>
                  <a:lnTo>
                    <a:pt x="45" y="38"/>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51" name="Freeform 21"/>
            <p:cNvSpPr>
              <a:spLocks/>
            </p:cNvSpPr>
            <p:nvPr/>
          </p:nvSpPr>
          <p:spPr bwMode="auto">
            <a:xfrm>
              <a:off x="2662" y="2144"/>
              <a:ext cx="232" cy="91"/>
            </a:xfrm>
            <a:custGeom>
              <a:avLst/>
              <a:gdLst>
                <a:gd name="T0" fmla="*/ 227 w 232"/>
                <a:gd name="T1" fmla="*/ 41 h 91"/>
                <a:gd name="T2" fmla="*/ 221 w 232"/>
                <a:gd name="T3" fmla="*/ 22 h 91"/>
                <a:gd name="T4" fmla="*/ 195 w 232"/>
                <a:gd name="T5" fmla="*/ 18 h 91"/>
                <a:gd name="T6" fmla="*/ 181 w 232"/>
                <a:gd name="T7" fmla="*/ 18 h 91"/>
                <a:gd name="T8" fmla="*/ 169 w 232"/>
                <a:gd name="T9" fmla="*/ 18 h 91"/>
                <a:gd name="T10" fmla="*/ 115 w 232"/>
                <a:gd name="T11" fmla="*/ 38 h 91"/>
                <a:gd name="T12" fmla="*/ 94 w 232"/>
                <a:gd name="T13" fmla="*/ 39 h 91"/>
                <a:gd name="T14" fmla="*/ 73 w 232"/>
                <a:gd name="T15" fmla="*/ 35 h 91"/>
                <a:gd name="T16" fmla="*/ 40 w 232"/>
                <a:gd name="T17" fmla="*/ 14 h 91"/>
                <a:gd name="T18" fmla="*/ 20 w 232"/>
                <a:gd name="T19" fmla="*/ 3 h 91"/>
                <a:gd name="T20" fmla="*/ 5 w 232"/>
                <a:gd name="T21" fmla="*/ 0 h 91"/>
                <a:gd name="T22" fmla="*/ 0 w 232"/>
                <a:gd name="T23" fmla="*/ 8 h 91"/>
                <a:gd name="T24" fmla="*/ 0 w 232"/>
                <a:gd name="T25" fmla="*/ 15 h 91"/>
                <a:gd name="T26" fmla="*/ 1 w 232"/>
                <a:gd name="T27" fmla="*/ 22 h 91"/>
                <a:gd name="T28" fmla="*/ 18 w 232"/>
                <a:gd name="T29" fmla="*/ 40 h 91"/>
                <a:gd name="T30" fmla="*/ 41 w 232"/>
                <a:gd name="T31" fmla="*/ 55 h 91"/>
                <a:gd name="T32" fmla="*/ 70 w 232"/>
                <a:gd name="T33" fmla="*/ 76 h 91"/>
                <a:gd name="T34" fmla="*/ 88 w 232"/>
                <a:gd name="T35" fmla="*/ 87 h 91"/>
                <a:gd name="T36" fmla="*/ 102 w 232"/>
                <a:gd name="T37" fmla="*/ 90 h 91"/>
                <a:gd name="T38" fmla="*/ 106 w 232"/>
                <a:gd name="T39" fmla="*/ 85 h 91"/>
                <a:gd name="T40" fmla="*/ 108 w 232"/>
                <a:gd name="T41" fmla="*/ 77 h 91"/>
                <a:gd name="T42" fmla="*/ 114 w 232"/>
                <a:gd name="T43" fmla="*/ 62 h 91"/>
                <a:gd name="T44" fmla="*/ 168 w 232"/>
                <a:gd name="T45" fmla="*/ 49 h 91"/>
                <a:gd name="T46" fmla="*/ 231 w 232"/>
                <a:gd name="T47" fmla="*/ 43 h 91"/>
                <a:gd name="T48" fmla="*/ 227 w 232"/>
                <a:gd name="T49" fmla="*/ 41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32"/>
                <a:gd name="T76" fmla="*/ 0 h 91"/>
                <a:gd name="T77" fmla="*/ 232 w 232"/>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32" h="91">
                  <a:moveTo>
                    <a:pt x="227" y="41"/>
                  </a:moveTo>
                  <a:lnTo>
                    <a:pt x="221" y="22"/>
                  </a:lnTo>
                  <a:lnTo>
                    <a:pt x="195" y="18"/>
                  </a:lnTo>
                  <a:lnTo>
                    <a:pt x="181" y="18"/>
                  </a:lnTo>
                  <a:lnTo>
                    <a:pt x="169" y="18"/>
                  </a:lnTo>
                  <a:lnTo>
                    <a:pt x="115" y="38"/>
                  </a:lnTo>
                  <a:lnTo>
                    <a:pt x="94" y="39"/>
                  </a:lnTo>
                  <a:lnTo>
                    <a:pt x="73" y="35"/>
                  </a:lnTo>
                  <a:lnTo>
                    <a:pt x="40" y="14"/>
                  </a:lnTo>
                  <a:lnTo>
                    <a:pt x="20" y="3"/>
                  </a:lnTo>
                  <a:lnTo>
                    <a:pt x="5" y="0"/>
                  </a:lnTo>
                  <a:lnTo>
                    <a:pt x="0" y="8"/>
                  </a:lnTo>
                  <a:lnTo>
                    <a:pt x="0" y="15"/>
                  </a:lnTo>
                  <a:lnTo>
                    <a:pt x="1" y="22"/>
                  </a:lnTo>
                  <a:lnTo>
                    <a:pt x="18" y="40"/>
                  </a:lnTo>
                  <a:lnTo>
                    <a:pt x="41" y="55"/>
                  </a:lnTo>
                  <a:lnTo>
                    <a:pt x="70" y="76"/>
                  </a:lnTo>
                  <a:lnTo>
                    <a:pt x="88" y="87"/>
                  </a:lnTo>
                  <a:lnTo>
                    <a:pt x="102" y="90"/>
                  </a:lnTo>
                  <a:lnTo>
                    <a:pt x="106" y="85"/>
                  </a:lnTo>
                  <a:lnTo>
                    <a:pt x="108" y="77"/>
                  </a:lnTo>
                  <a:lnTo>
                    <a:pt x="114" y="62"/>
                  </a:lnTo>
                  <a:lnTo>
                    <a:pt x="168" y="49"/>
                  </a:lnTo>
                  <a:lnTo>
                    <a:pt x="231" y="43"/>
                  </a:lnTo>
                  <a:lnTo>
                    <a:pt x="227" y="41"/>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52" name="Freeform 22"/>
            <p:cNvSpPr>
              <a:spLocks/>
            </p:cNvSpPr>
            <p:nvPr/>
          </p:nvSpPr>
          <p:spPr bwMode="auto">
            <a:xfrm>
              <a:off x="2707" y="2231"/>
              <a:ext cx="227" cy="74"/>
            </a:xfrm>
            <a:custGeom>
              <a:avLst/>
              <a:gdLst>
                <a:gd name="T0" fmla="*/ 226 w 227"/>
                <a:gd name="T1" fmla="*/ 10 h 74"/>
                <a:gd name="T2" fmla="*/ 211 w 227"/>
                <a:gd name="T3" fmla="*/ 1 h 74"/>
                <a:gd name="T4" fmla="*/ 206 w 227"/>
                <a:gd name="T5" fmla="*/ 0 h 74"/>
                <a:gd name="T6" fmla="*/ 199 w 227"/>
                <a:gd name="T7" fmla="*/ 0 h 74"/>
                <a:gd name="T8" fmla="*/ 182 w 227"/>
                <a:gd name="T9" fmla="*/ 4 h 74"/>
                <a:gd name="T10" fmla="*/ 152 w 227"/>
                <a:gd name="T11" fmla="*/ 14 h 74"/>
                <a:gd name="T12" fmla="*/ 140 w 227"/>
                <a:gd name="T13" fmla="*/ 15 h 74"/>
                <a:gd name="T14" fmla="*/ 124 w 227"/>
                <a:gd name="T15" fmla="*/ 20 h 74"/>
                <a:gd name="T16" fmla="*/ 96 w 227"/>
                <a:gd name="T17" fmla="*/ 29 h 74"/>
                <a:gd name="T18" fmla="*/ 78 w 227"/>
                <a:gd name="T19" fmla="*/ 36 h 74"/>
                <a:gd name="T20" fmla="*/ 69 w 227"/>
                <a:gd name="T21" fmla="*/ 39 h 74"/>
                <a:gd name="T22" fmla="*/ 60 w 227"/>
                <a:gd name="T23" fmla="*/ 39 h 74"/>
                <a:gd name="T24" fmla="*/ 32 w 227"/>
                <a:gd name="T25" fmla="*/ 21 h 74"/>
                <a:gd name="T26" fmla="*/ 18 w 227"/>
                <a:gd name="T27" fmla="*/ 11 h 74"/>
                <a:gd name="T28" fmla="*/ 4 w 227"/>
                <a:gd name="T29" fmla="*/ 8 h 74"/>
                <a:gd name="T30" fmla="*/ 0 w 227"/>
                <a:gd name="T31" fmla="*/ 17 h 74"/>
                <a:gd name="T32" fmla="*/ 1 w 227"/>
                <a:gd name="T33" fmla="*/ 31 h 74"/>
                <a:gd name="T34" fmla="*/ 5 w 227"/>
                <a:gd name="T35" fmla="*/ 37 h 74"/>
                <a:gd name="T36" fmla="*/ 14 w 227"/>
                <a:gd name="T37" fmla="*/ 43 h 74"/>
                <a:gd name="T38" fmla="*/ 35 w 227"/>
                <a:gd name="T39" fmla="*/ 52 h 74"/>
                <a:gd name="T40" fmla="*/ 65 w 227"/>
                <a:gd name="T41" fmla="*/ 67 h 74"/>
                <a:gd name="T42" fmla="*/ 82 w 227"/>
                <a:gd name="T43" fmla="*/ 72 h 74"/>
                <a:gd name="T44" fmla="*/ 90 w 227"/>
                <a:gd name="T45" fmla="*/ 73 h 74"/>
                <a:gd name="T46" fmla="*/ 98 w 227"/>
                <a:gd name="T47" fmla="*/ 73 h 74"/>
                <a:gd name="T48" fmla="*/ 101 w 227"/>
                <a:gd name="T49" fmla="*/ 69 h 74"/>
                <a:gd name="T50" fmla="*/ 101 w 227"/>
                <a:gd name="T51" fmla="*/ 60 h 74"/>
                <a:gd name="T52" fmla="*/ 100 w 227"/>
                <a:gd name="T53" fmla="*/ 52 h 74"/>
                <a:gd name="T54" fmla="*/ 104 w 227"/>
                <a:gd name="T55" fmla="*/ 46 h 74"/>
                <a:gd name="T56" fmla="*/ 149 w 227"/>
                <a:gd name="T57" fmla="*/ 40 h 74"/>
                <a:gd name="T58" fmla="*/ 193 w 227"/>
                <a:gd name="T59" fmla="*/ 25 h 74"/>
                <a:gd name="T60" fmla="*/ 226 w 227"/>
                <a:gd name="T61" fmla="*/ 10 h 7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7"/>
                <a:gd name="T94" fmla="*/ 0 h 74"/>
                <a:gd name="T95" fmla="*/ 227 w 227"/>
                <a:gd name="T96" fmla="*/ 74 h 7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7" h="74">
                  <a:moveTo>
                    <a:pt x="226" y="10"/>
                  </a:moveTo>
                  <a:lnTo>
                    <a:pt x="211" y="1"/>
                  </a:lnTo>
                  <a:lnTo>
                    <a:pt x="206" y="0"/>
                  </a:lnTo>
                  <a:lnTo>
                    <a:pt x="199" y="0"/>
                  </a:lnTo>
                  <a:lnTo>
                    <a:pt x="182" y="4"/>
                  </a:lnTo>
                  <a:lnTo>
                    <a:pt x="152" y="14"/>
                  </a:lnTo>
                  <a:lnTo>
                    <a:pt x="140" y="15"/>
                  </a:lnTo>
                  <a:lnTo>
                    <a:pt x="124" y="20"/>
                  </a:lnTo>
                  <a:lnTo>
                    <a:pt x="96" y="29"/>
                  </a:lnTo>
                  <a:lnTo>
                    <a:pt x="78" y="36"/>
                  </a:lnTo>
                  <a:lnTo>
                    <a:pt x="69" y="39"/>
                  </a:lnTo>
                  <a:lnTo>
                    <a:pt x="60" y="39"/>
                  </a:lnTo>
                  <a:lnTo>
                    <a:pt x="32" y="21"/>
                  </a:lnTo>
                  <a:lnTo>
                    <a:pt x="18" y="11"/>
                  </a:lnTo>
                  <a:lnTo>
                    <a:pt x="4" y="8"/>
                  </a:lnTo>
                  <a:lnTo>
                    <a:pt x="0" y="17"/>
                  </a:lnTo>
                  <a:lnTo>
                    <a:pt x="1" y="31"/>
                  </a:lnTo>
                  <a:lnTo>
                    <a:pt x="5" y="37"/>
                  </a:lnTo>
                  <a:lnTo>
                    <a:pt x="14" y="43"/>
                  </a:lnTo>
                  <a:lnTo>
                    <a:pt x="35" y="52"/>
                  </a:lnTo>
                  <a:lnTo>
                    <a:pt x="65" y="67"/>
                  </a:lnTo>
                  <a:lnTo>
                    <a:pt x="82" y="72"/>
                  </a:lnTo>
                  <a:lnTo>
                    <a:pt x="90" y="73"/>
                  </a:lnTo>
                  <a:lnTo>
                    <a:pt x="98" y="73"/>
                  </a:lnTo>
                  <a:lnTo>
                    <a:pt x="101" y="69"/>
                  </a:lnTo>
                  <a:lnTo>
                    <a:pt x="101" y="60"/>
                  </a:lnTo>
                  <a:lnTo>
                    <a:pt x="100" y="52"/>
                  </a:lnTo>
                  <a:lnTo>
                    <a:pt x="104" y="46"/>
                  </a:lnTo>
                  <a:lnTo>
                    <a:pt x="149" y="40"/>
                  </a:lnTo>
                  <a:lnTo>
                    <a:pt x="193" y="25"/>
                  </a:lnTo>
                  <a:lnTo>
                    <a:pt x="226" y="10"/>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53" name="Freeform 23"/>
            <p:cNvSpPr>
              <a:spLocks/>
            </p:cNvSpPr>
            <p:nvPr/>
          </p:nvSpPr>
          <p:spPr bwMode="auto">
            <a:xfrm>
              <a:off x="2778" y="2294"/>
              <a:ext cx="193" cy="78"/>
            </a:xfrm>
            <a:custGeom>
              <a:avLst/>
              <a:gdLst>
                <a:gd name="T0" fmla="*/ 192 w 193"/>
                <a:gd name="T1" fmla="*/ 9 h 78"/>
                <a:gd name="T2" fmla="*/ 167 w 193"/>
                <a:gd name="T3" fmla="*/ 1 h 78"/>
                <a:gd name="T4" fmla="*/ 160 w 193"/>
                <a:gd name="T5" fmla="*/ 0 h 78"/>
                <a:gd name="T6" fmla="*/ 149 w 193"/>
                <a:gd name="T7" fmla="*/ 1 h 78"/>
                <a:gd name="T8" fmla="*/ 131 w 193"/>
                <a:gd name="T9" fmla="*/ 9 h 78"/>
                <a:gd name="T10" fmla="*/ 80 w 193"/>
                <a:gd name="T11" fmla="*/ 29 h 78"/>
                <a:gd name="T12" fmla="*/ 68 w 193"/>
                <a:gd name="T13" fmla="*/ 38 h 78"/>
                <a:gd name="T14" fmla="*/ 64 w 193"/>
                <a:gd name="T15" fmla="*/ 42 h 78"/>
                <a:gd name="T16" fmla="*/ 57 w 193"/>
                <a:gd name="T17" fmla="*/ 43 h 78"/>
                <a:gd name="T18" fmla="*/ 30 w 193"/>
                <a:gd name="T19" fmla="*/ 34 h 78"/>
                <a:gd name="T20" fmla="*/ 17 w 193"/>
                <a:gd name="T21" fmla="*/ 31 h 78"/>
                <a:gd name="T22" fmla="*/ 10 w 193"/>
                <a:gd name="T23" fmla="*/ 30 h 78"/>
                <a:gd name="T24" fmla="*/ 2 w 193"/>
                <a:gd name="T25" fmla="*/ 30 h 78"/>
                <a:gd name="T26" fmla="*/ 0 w 193"/>
                <a:gd name="T27" fmla="*/ 36 h 78"/>
                <a:gd name="T28" fmla="*/ 2 w 193"/>
                <a:gd name="T29" fmla="*/ 48 h 78"/>
                <a:gd name="T30" fmla="*/ 12 w 193"/>
                <a:gd name="T31" fmla="*/ 59 h 78"/>
                <a:gd name="T32" fmla="*/ 29 w 193"/>
                <a:gd name="T33" fmla="*/ 67 h 78"/>
                <a:gd name="T34" fmla="*/ 46 w 193"/>
                <a:gd name="T35" fmla="*/ 76 h 78"/>
                <a:gd name="T36" fmla="*/ 55 w 193"/>
                <a:gd name="T37" fmla="*/ 77 h 78"/>
                <a:gd name="T38" fmla="*/ 66 w 193"/>
                <a:gd name="T39" fmla="*/ 75 h 78"/>
                <a:gd name="T40" fmla="*/ 71 w 193"/>
                <a:gd name="T41" fmla="*/ 72 h 78"/>
                <a:gd name="T42" fmla="*/ 71 w 193"/>
                <a:gd name="T43" fmla="*/ 67 h 78"/>
                <a:gd name="T44" fmla="*/ 71 w 193"/>
                <a:gd name="T45" fmla="*/ 62 h 78"/>
                <a:gd name="T46" fmla="*/ 75 w 193"/>
                <a:gd name="T47" fmla="*/ 56 h 78"/>
                <a:gd name="T48" fmla="*/ 136 w 193"/>
                <a:gd name="T49" fmla="*/ 33 h 78"/>
                <a:gd name="T50" fmla="*/ 170 w 193"/>
                <a:gd name="T51" fmla="*/ 22 h 78"/>
                <a:gd name="T52" fmla="*/ 192 w 193"/>
                <a:gd name="T53" fmla="*/ 9 h 7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3"/>
                <a:gd name="T82" fmla="*/ 0 h 78"/>
                <a:gd name="T83" fmla="*/ 193 w 193"/>
                <a:gd name="T84" fmla="*/ 78 h 7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3" h="78">
                  <a:moveTo>
                    <a:pt x="192" y="9"/>
                  </a:moveTo>
                  <a:lnTo>
                    <a:pt x="167" y="1"/>
                  </a:lnTo>
                  <a:lnTo>
                    <a:pt x="160" y="0"/>
                  </a:lnTo>
                  <a:lnTo>
                    <a:pt x="149" y="1"/>
                  </a:lnTo>
                  <a:lnTo>
                    <a:pt x="131" y="9"/>
                  </a:lnTo>
                  <a:lnTo>
                    <a:pt x="80" y="29"/>
                  </a:lnTo>
                  <a:lnTo>
                    <a:pt x="68" y="38"/>
                  </a:lnTo>
                  <a:lnTo>
                    <a:pt x="64" y="42"/>
                  </a:lnTo>
                  <a:lnTo>
                    <a:pt x="57" y="43"/>
                  </a:lnTo>
                  <a:lnTo>
                    <a:pt x="30" y="34"/>
                  </a:lnTo>
                  <a:lnTo>
                    <a:pt x="17" y="31"/>
                  </a:lnTo>
                  <a:lnTo>
                    <a:pt x="10" y="30"/>
                  </a:lnTo>
                  <a:lnTo>
                    <a:pt x="2" y="30"/>
                  </a:lnTo>
                  <a:lnTo>
                    <a:pt x="0" y="36"/>
                  </a:lnTo>
                  <a:lnTo>
                    <a:pt x="2" y="48"/>
                  </a:lnTo>
                  <a:lnTo>
                    <a:pt x="12" y="59"/>
                  </a:lnTo>
                  <a:lnTo>
                    <a:pt x="29" y="67"/>
                  </a:lnTo>
                  <a:lnTo>
                    <a:pt x="46" y="76"/>
                  </a:lnTo>
                  <a:lnTo>
                    <a:pt x="55" y="77"/>
                  </a:lnTo>
                  <a:lnTo>
                    <a:pt x="66" y="75"/>
                  </a:lnTo>
                  <a:lnTo>
                    <a:pt x="71" y="72"/>
                  </a:lnTo>
                  <a:lnTo>
                    <a:pt x="71" y="67"/>
                  </a:lnTo>
                  <a:lnTo>
                    <a:pt x="71" y="62"/>
                  </a:lnTo>
                  <a:lnTo>
                    <a:pt x="75" y="56"/>
                  </a:lnTo>
                  <a:lnTo>
                    <a:pt x="136" y="33"/>
                  </a:lnTo>
                  <a:lnTo>
                    <a:pt x="170" y="22"/>
                  </a:lnTo>
                  <a:lnTo>
                    <a:pt x="192" y="9"/>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54" name="Freeform 24"/>
            <p:cNvSpPr>
              <a:spLocks/>
            </p:cNvSpPr>
            <p:nvPr/>
          </p:nvSpPr>
          <p:spPr bwMode="auto">
            <a:xfrm>
              <a:off x="3257" y="2221"/>
              <a:ext cx="187" cy="36"/>
            </a:xfrm>
            <a:custGeom>
              <a:avLst/>
              <a:gdLst>
                <a:gd name="T0" fmla="*/ 148 w 187"/>
                <a:gd name="T1" fmla="*/ 0 h 36"/>
                <a:gd name="T2" fmla="*/ 110 w 187"/>
                <a:gd name="T3" fmla="*/ 0 h 36"/>
                <a:gd name="T4" fmla="*/ 80 w 187"/>
                <a:gd name="T5" fmla="*/ 0 h 36"/>
                <a:gd name="T6" fmla="*/ 66 w 187"/>
                <a:gd name="T7" fmla="*/ 0 h 36"/>
                <a:gd name="T8" fmla="*/ 55 w 187"/>
                <a:gd name="T9" fmla="*/ 0 h 36"/>
                <a:gd name="T10" fmla="*/ 6 w 187"/>
                <a:gd name="T11" fmla="*/ 7 h 36"/>
                <a:gd name="T12" fmla="*/ 0 w 187"/>
                <a:gd name="T13" fmla="*/ 17 h 36"/>
                <a:gd name="T14" fmla="*/ 0 w 187"/>
                <a:gd name="T15" fmla="*/ 25 h 36"/>
                <a:gd name="T16" fmla="*/ 5 w 187"/>
                <a:gd name="T17" fmla="*/ 30 h 36"/>
                <a:gd name="T18" fmla="*/ 29 w 187"/>
                <a:gd name="T19" fmla="*/ 34 h 36"/>
                <a:gd name="T20" fmla="*/ 45 w 187"/>
                <a:gd name="T21" fmla="*/ 34 h 36"/>
                <a:gd name="T22" fmla="*/ 54 w 187"/>
                <a:gd name="T23" fmla="*/ 34 h 36"/>
                <a:gd name="T24" fmla="*/ 64 w 187"/>
                <a:gd name="T25" fmla="*/ 35 h 36"/>
                <a:gd name="T26" fmla="*/ 102 w 187"/>
                <a:gd name="T27" fmla="*/ 34 h 36"/>
                <a:gd name="T28" fmla="*/ 119 w 187"/>
                <a:gd name="T29" fmla="*/ 33 h 36"/>
                <a:gd name="T30" fmla="*/ 133 w 187"/>
                <a:gd name="T31" fmla="*/ 32 h 36"/>
                <a:gd name="T32" fmla="*/ 147 w 187"/>
                <a:gd name="T33" fmla="*/ 32 h 36"/>
                <a:gd name="T34" fmla="*/ 156 w 187"/>
                <a:gd name="T35" fmla="*/ 32 h 36"/>
                <a:gd name="T36" fmla="*/ 165 w 187"/>
                <a:gd name="T37" fmla="*/ 33 h 36"/>
                <a:gd name="T38" fmla="*/ 186 w 187"/>
                <a:gd name="T39" fmla="*/ 34 h 36"/>
                <a:gd name="T40" fmla="*/ 186 w 187"/>
                <a:gd name="T41" fmla="*/ 20 h 36"/>
                <a:gd name="T42" fmla="*/ 186 w 187"/>
                <a:gd name="T43" fmla="*/ 10 h 36"/>
                <a:gd name="T44" fmla="*/ 186 w 187"/>
                <a:gd name="T45" fmla="*/ 0 h 36"/>
                <a:gd name="T46" fmla="*/ 150 w 187"/>
                <a:gd name="T47" fmla="*/ 0 h 36"/>
                <a:gd name="T48" fmla="*/ 148 w 187"/>
                <a:gd name="T49" fmla="*/ 0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7"/>
                <a:gd name="T76" fmla="*/ 0 h 36"/>
                <a:gd name="T77" fmla="*/ 187 w 187"/>
                <a:gd name="T78" fmla="*/ 36 h 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7" h="36">
                  <a:moveTo>
                    <a:pt x="148" y="0"/>
                  </a:moveTo>
                  <a:lnTo>
                    <a:pt x="110" y="0"/>
                  </a:lnTo>
                  <a:lnTo>
                    <a:pt x="80" y="0"/>
                  </a:lnTo>
                  <a:lnTo>
                    <a:pt x="66" y="0"/>
                  </a:lnTo>
                  <a:lnTo>
                    <a:pt x="55" y="0"/>
                  </a:lnTo>
                  <a:lnTo>
                    <a:pt x="6" y="7"/>
                  </a:lnTo>
                  <a:lnTo>
                    <a:pt x="0" y="17"/>
                  </a:lnTo>
                  <a:lnTo>
                    <a:pt x="0" y="25"/>
                  </a:lnTo>
                  <a:lnTo>
                    <a:pt x="5" y="30"/>
                  </a:lnTo>
                  <a:lnTo>
                    <a:pt x="29" y="34"/>
                  </a:lnTo>
                  <a:lnTo>
                    <a:pt x="45" y="34"/>
                  </a:lnTo>
                  <a:lnTo>
                    <a:pt x="54" y="34"/>
                  </a:lnTo>
                  <a:lnTo>
                    <a:pt x="64" y="35"/>
                  </a:lnTo>
                  <a:lnTo>
                    <a:pt x="102" y="34"/>
                  </a:lnTo>
                  <a:lnTo>
                    <a:pt x="119" y="33"/>
                  </a:lnTo>
                  <a:lnTo>
                    <a:pt x="133" y="32"/>
                  </a:lnTo>
                  <a:lnTo>
                    <a:pt x="147" y="32"/>
                  </a:lnTo>
                  <a:lnTo>
                    <a:pt x="156" y="32"/>
                  </a:lnTo>
                  <a:lnTo>
                    <a:pt x="165" y="33"/>
                  </a:lnTo>
                  <a:lnTo>
                    <a:pt x="186" y="34"/>
                  </a:lnTo>
                  <a:lnTo>
                    <a:pt x="186" y="20"/>
                  </a:lnTo>
                  <a:lnTo>
                    <a:pt x="186" y="10"/>
                  </a:lnTo>
                  <a:lnTo>
                    <a:pt x="186" y="0"/>
                  </a:lnTo>
                  <a:lnTo>
                    <a:pt x="150" y="0"/>
                  </a:lnTo>
                  <a:lnTo>
                    <a:pt x="148" y="0"/>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55" name="Freeform 25"/>
            <p:cNvSpPr>
              <a:spLocks/>
            </p:cNvSpPr>
            <p:nvPr/>
          </p:nvSpPr>
          <p:spPr bwMode="auto">
            <a:xfrm>
              <a:off x="2864" y="2178"/>
              <a:ext cx="59" cy="41"/>
            </a:xfrm>
            <a:custGeom>
              <a:avLst/>
              <a:gdLst>
                <a:gd name="T0" fmla="*/ 2 w 59"/>
                <a:gd name="T1" fmla="*/ 40 h 41"/>
                <a:gd name="T2" fmla="*/ 0 w 59"/>
                <a:gd name="T3" fmla="*/ 18 h 41"/>
                <a:gd name="T4" fmla="*/ 9 w 59"/>
                <a:gd name="T5" fmla="*/ 6 h 41"/>
                <a:gd name="T6" fmla="*/ 24 w 59"/>
                <a:gd name="T7" fmla="*/ 0 h 41"/>
                <a:gd name="T8" fmla="*/ 40 w 59"/>
                <a:gd name="T9" fmla="*/ 3 h 41"/>
                <a:gd name="T10" fmla="*/ 55 w 59"/>
                <a:gd name="T11" fmla="*/ 11 h 41"/>
                <a:gd name="T12" fmla="*/ 58 w 59"/>
                <a:gd name="T13" fmla="*/ 21 h 41"/>
                <a:gd name="T14" fmla="*/ 36 w 59"/>
                <a:gd name="T15" fmla="*/ 31 h 41"/>
                <a:gd name="T16" fmla="*/ 2 w 59"/>
                <a:gd name="T17" fmla="*/ 4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
                <a:gd name="T28" fmla="*/ 0 h 41"/>
                <a:gd name="T29" fmla="*/ 59 w 59"/>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 h="41">
                  <a:moveTo>
                    <a:pt x="2" y="40"/>
                  </a:moveTo>
                  <a:lnTo>
                    <a:pt x="0" y="18"/>
                  </a:lnTo>
                  <a:lnTo>
                    <a:pt x="9" y="6"/>
                  </a:lnTo>
                  <a:lnTo>
                    <a:pt x="24" y="0"/>
                  </a:lnTo>
                  <a:lnTo>
                    <a:pt x="40" y="3"/>
                  </a:lnTo>
                  <a:lnTo>
                    <a:pt x="55" y="11"/>
                  </a:lnTo>
                  <a:lnTo>
                    <a:pt x="58" y="21"/>
                  </a:lnTo>
                  <a:lnTo>
                    <a:pt x="36" y="31"/>
                  </a:lnTo>
                  <a:lnTo>
                    <a:pt x="2" y="40"/>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56" name="Freeform 26"/>
            <p:cNvSpPr>
              <a:spLocks/>
            </p:cNvSpPr>
            <p:nvPr/>
          </p:nvSpPr>
          <p:spPr bwMode="auto">
            <a:xfrm>
              <a:off x="2910" y="2240"/>
              <a:ext cx="52" cy="37"/>
            </a:xfrm>
            <a:custGeom>
              <a:avLst/>
              <a:gdLst>
                <a:gd name="T0" fmla="*/ 0 w 52"/>
                <a:gd name="T1" fmla="*/ 31 h 37"/>
                <a:gd name="T2" fmla="*/ 0 w 52"/>
                <a:gd name="T3" fmla="*/ 17 h 37"/>
                <a:gd name="T4" fmla="*/ 8 w 52"/>
                <a:gd name="T5" fmla="*/ 6 h 37"/>
                <a:gd name="T6" fmla="*/ 21 w 52"/>
                <a:gd name="T7" fmla="*/ 0 h 37"/>
                <a:gd name="T8" fmla="*/ 35 w 52"/>
                <a:gd name="T9" fmla="*/ 3 h 37"/>
                <a:gd name="T10" fmla="*/ 48 w 52"/>
                <a:gd name="T11" fmla="*/ 11 h 37"/>
                <a:gd name="T12" fmla="*/ 51 w 52"/>
                <a:gd name="T13" fmla="*/ 20 h 37"/>
                <a:gd name="T14" fmla="*/ 31 w 52"/>
                <a:gd name="T15" fmla="*/ 29 h 37"/>
                <a:gd name="T16" fmla="*/ 17 w 52"/>
                <a:gd name="T17" fmla="*/ 33 h 37"/>
                <a:gd name="T18" fmla="*/ 11 w 52"/>
                <a:gd name="T19" fmla="*/ 36 h 37"/>
                <a:gd name="T20" fmla="*/ 0 w 52"/>
                <a:gd name="T21" fmla="*/ 31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
                <a:gd name="T34" fmla="*/ 0 h 37"/>
                <a:gd name="T35" fmla="*/ 52 w 52"/>
                <a:gd name="T36" fmla="*/ 37 h 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 h="37">
                  <a:moveTo>
                    <a:pt x="0" y="31"/>
                  </a:moveTo>
                  <a:lnTo>
                    <a:pt x="0" y="17"/>
                  </a:lnTo>
                  <a:lnTo>
                    <a:pt x="8" y="6"/>
                  </a:lnTo>
                  <a:lnTo>
                    <a:pt x="21" y="0"/>
                  </a:lnTo>
                  <a:lnTo>
                    <a:pt x="35" y="3"/>
                  </a:lnTo>
                  <a:lnTo>
                    <a:pt x="48" y="11"/>
                  </a:lnTo>
                  <a:lnTo>
                    <a:pt x="51" y="20"/>
                  </a:lnTo>
                  <a:lnTo>
                    <a:pt x="31" y="29"/>
                  </a:lnTo>
                  <a:lnTo>
                    <a:pt x="17" y="33"/>
                  </a:lnTo>
                  <a:lnTo>
                    <a:pt x="11" y="36"/>
                  </a:lnTo>
                  <a:lnTo>
                    <a:pt x="0" y="31"/>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57" name="Freeform 27"/>
            <p:cNvSpPr>
              <a:spLocks/>
            </p:cNvSpPr>
            <p:nvPr/>
          </p:nvSpPr>
          <p:spPr bwMode="auto">
            <a:xfrm>
              <a:off x="2951" y="2297"/>
              <a:ext cx="43" cy="39"/>
            </a:xfrm>
            <a:custGeom>
              <a:avLst/>
              <a:gdLst>
                <a:gd name="T0" fmla="*/ 9 w 43"/>
                <a:gd name="T1" fmla="*/ 38 h 39"/>
                <a:gd name="T2" fmla="*/ 0 w 43"/>
                <a:gd name="T3" fmla="*/ 30 h 39"/>
                <a:gd name="T4" fmla="*/ 0 w 43"/>
                <a:gd name="T5" fmla="*/ 14 h 39"/>
                <a:gd name="T6" fmla="*/ 5 w 43"/>
                <a:gd name="T7" fmla="*/ 0 h 39"/>
                <a:gd name="T8" fmla="*/ 20 w 43"/>
                <a:gd name="T9" fmla="*/ 0 h 39"/>
                <a:gd name="T10" fmla="*/ 35 w 43"/>
                <a:gd name="T11" fmla="*/ 3 h 39"/>
                <a:gd name="T12" fmla="*/ 42 w 43"/>
                <a:gd name="T13" fmla="*/ 12 h 39"/>
                <a:gd name="T14" fmla="*/ 28 w 43"/>
                <a:gd name="T15" fmla="*/ 26 h 39"/>
                <a:gd name="T16" fmla="*/ 16 w 43"/>
                <a:gd name="T17" fmla="*/ 34 h 39"/>
                <a:gd name="T18" fmla="*/ 9 w 43"/>
                <a:gd name="T19" fmla="*/ 38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39"/>
                <a:gd name="T32" fmla="*/ 43 w 43"/>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39">
                  <a:moveTo>
                    <a:pt x="9" y="38"/>
                  </a:moveTo>
                  <a:lnTo>
                    <a:pt x="0" y="30"/>
                  </a:lnTo>
                  <a:lnTo>
                    <a:pt x="0" y="14"/>
                  </a:lnTo>
                  <a:lnTo>
                    <a:pt x="5" y="0"/>
                  </a:lnTo>
                  <a:lnTo>
                    <a:pt x="20" y="0"/>
                  </a:lnTo>
                  <a:lnTo>
                    <a:pt x="35" y="3"/>
                  </a:lnTo>
                  <a:lnTo>
                    <a:pt x="42" y="12"/>
                  </a:lnTo>
                  <a:lnTo>
                    <a:pt x="28" y="26"/>
                  </a:lnTo>
                  <a:lnTo>
                    <a:pt x="16" y="34"/>
                  </a:lnTo>
                  <a:lnTo>
                    <a:pt x="9" y="38"/>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58" name="Line 28"/>
            <p:cNvSpPr>
              <a:spLocks noChangeShapeType="1"/>
            </p:cNvSpPr>
            <p:nvPr/>
          </p:nvSpPr>
          <p:spPr bwMode="auto">
            <a:xfrm flipH="1" flipV="1">
              <a:off x="2067" y="1529"/>
              <a:ext cx="614" cy="471"/>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59" name="Line 29"/>
            <p:cNvSpPr>
              <a:spLocks noChangeShapeType="1"/>
            </p:cNvSpPr>
            <p:nvPr/>
          </p:nvSpPr>
          <p:spPr bwMode="auto">
            <a:xfrm flipH="1" flipV="1">
              <a:off x="2061" y="1535"/>
              <a:ext cx="628" cy="493"/>
            </a:xfrm>
            <a:prstGeom prst="line">
              <a:avLst/>
            </a:prstGeom>
            <a:noFill/>
            <a:ln w="12700">
              <a:solidFill>
                <a:srgbClr val="4F4F4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2560" name="Freeform 30"/>
            <p:cNvSpPr>
              <a:spLocks/>
            </p:cNvSpPr>
            <p:nvPr/>
          </p:nvSpPr>
          <p:spPr bwMode="auto">
            <a:xfrm>
              <a:off x="2918" y="2350"/>
              <a:ext cx="526" cy="83"/>
            </a:xfrm>
            <a:custGeom>
              <a:avLst/>
              <a:gdLst>
                <a:gd name="T0" fmla="*/ 525 w 526"/>
                <a:gd name="T1" fmla="*/ 26 h 83"/>
                <a:gd name="T2" fmla="*/ 525 w 526"/>
                <a:gd name="T3" fmla="*/ 81 h 83"/>
                <a:gd name="T4" fmla="*/ 367 w 526"/>
                <a:gd name="T5" fmla="*/ 56 h 83"/>
                <a:gd name="T6" fmla="*/ 334 w 526"/>
                <a:gd name="T7" fmla="*/ 53 h 83"/>
                <a:gd name="T8" fmla="*/ 316 w 526"/>
                <a:gd name="T9" fmla="*/ 53 h 83"/>
                <a:gd name="T10" fmla="*/ 309 w 526"/>
                <a:gd name="T11" fmla="*/ 53 h 83"/>
                <a:gd name="T12" fmla="*/ 300 w 526"/>
                <a:gd name="T13" fmla="*/ 53 h 83"/>
                <a:gd name="T14" fmla="*/ 239 w 526"/>
                <a:gd name="T15" fmla="*/ 76 h 83"/>
                <a:gd name="T16" fmla="*/ 214 w 526"/>
                <a:gd name="T17" fmla="*/ 80 h 83"/>
                <a:gd name="T18" fmla="*/ 200 w 526"/>
                <a:gd name="T19" fmla="*/ 82 h 83"/>
                <a:gd name="T20" fmla="*/ 188 w 526"/>
                <a:gd name="T21" fmla="*/ 82 h 83"/>
                <a:gd name="T22" fmla="*/ 95 w 526"/>
                <a:gd name="T23" fmla="*/ 59 h 83"/>
                <a:gd name="T24" fmla="*/ 28 w 526"/>
                <a:gd name="T25" fmla="*/ 36 h 83"/>
                <a:gd name="T26" fmla="*/ 0 w 526"/>
                <a:gd name="T27" fmla="*/ 20 h 83"/>
                <a:gd name="T28" fmla="*/ 39 w 526"/>
                <a:gd name="T29" fmla="*/ 0 h 83"/>
                <a:gd name="T30" fmla="*/ 47 w 526"/>
                <a:gd name="T31" fmla="*/ 17 h 83"/>
                <a:gd name="T32" fmla="*/ 61 w 526"/>
                <a:gd name="T33" fmla="*/ 31 h 83"/>
                <a:gd name="T34" fmla="*/ 120 w 526"/>
                <a:gd name="T35" fmla="*/ 50 h 83"/>
                <a:gd name="T36" fmla="*/ 156 w 526"/>
                <a:gd name="T37" fmla="*/ 57 h 83"/>
                <a:gd name="T38" fmla="*/ 171 w 526"/>
                <a:gd name="T39" fmla="*/ 59 h 83"/>
                <a:gd name="T40" fmla="*/ 183 w 526"/>
                <a:gd name="T41" fmla="*/ 59 h 83"/>
                <a:gd name="T42" fmla="*/ 248 w 526"/>
                <a:gd name="T43" fmla="*/ 43 h 83"/>
                <a:gd name="T44" fmla="*/ 261 w 526"/>
                <a:gd name="T45" fmla="*/ 36 h 83"/>
                <a:gd name="T46" fmla="*/ 271 w 526"/>
                <a:gd name="T47" fmla="*/ 23 h 83"/>
                <a:gd name="T48" fmla="*/ 280 w 526"/>
                <a:gd name="T49" fmla="*/ 12 h 83"/>
                <a:gd name="T50" fmla="*/ 286 w 526"/>
                <a:gd name="T51" fmla="*/ 9 h 83"/>
                <a:gd name="T52" fmla="*/ 294 w 526"/>
                <a:gd name="T53" fmla="*/ 8 h 83"/>
                <a:gd name="T54" fmla="*/ 378 w 526"/>
                <a:gd name="T55" fmla="*/ 26 h 83"/>
                <a:gd name="T56" fmla="*/ 419 w 526"/>
                <a:gd name="T57" fmla="*/ 28 h 83"/>
                <a:gd name="T58" fmla="*/ 461 w 526"/>
                <a:gd name="T59" fmla="*/ 22 h 83"/>
                <a:gd name="T60" fmla="*/ 477 w 526"/>
                <a:gd name="T61" fmla="*/ 19 h 83"/>
                <a:gd name="T62" fmla="*/ 488 w 526"/>
                <a:gd name="T63" fmla="*/ 19 h 83"/>
                <a:gd name="T64" fmla="*/ 499 w 526"/>
                <a:gd name="T65" fmla="*/ 21 h 83"/>
                <a:gd name="T66" fmla="*/ 525 w 526"/>
                <a:gd name="T67" fmla="*/ 26 h 8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26"/>
                <a:gd name="T103" fmla="*/ 0 h 83"/>
                <a:gd name="T104" fmla="*/ 526 w 526"/>
                <a:gd name="T105" fmla="*/ 83 h 8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26" h="83">
                  <a:moveTo>
                    <a:pt x="525" y="26"/>
                  </a:moveTo>
                  <a:lnTo>
                    <a:pt x="525" y="81"/>
                  </a:lnTo>
                  <a:lnTo>
                    <a:pt x="367" y="56"/>
                  </a:lnTo>
                  <a:lnTo>
                    <a:pt x="334" y="53"/>
                  </a:lnTo>
                  <a:lnTo>
                    <a:pt x="316" y="53"/>
                  </a:lnTo>
                  <a:lnTo>
                    <a:pt x="309" y="53"/>
                  </a:lnTo>
                  <a:lnTo>
                    <a:pt x="300" y="53"/>
                  </a:lnTo>
                  <a:lnTo>
                    <a:pt x="239" y="76"/>
                  </a:lnTo>
                  <a:lnTo>
                    <a:pt x="214" y="80"/>
                  </a:lnTo>
                  <a:lnTo>
                    <a:pt x="200" y="82"/>
                  </a:lnTo>
                  <a:lnTo>
                    <a:pt x="188" y="82"/>
                  </a:lnTo>
                  <a:lnTo>
                    <a:pt x="95" y="59"/>
                  </a:lnTo>
                  <a:lnTo>
                    <a:pt x="28" y="36"/>
                  </a:lnTo>
                  <a:lnTo>
                    <a:pt x="0" y="20"/>
                  </a:lnTo>
                  <a:lnTo>
                    <a:pt x="39" y="0"/>
                  </a:lnTo>
                  <a:lnTo>
                    <a:pt x="47" y="17"/>
                  </a:lnTo>
                  <a:lnTo>
                    <a:pt x="61" y="31"/>
                  </a:lnTo>
                  <a:lnTo>
                    <a:pt x="120" y="50"/>
                  </a:lnTo>
                  <a:lnTo>
                    <a:pt x="156" y="57"/>
                  </a:lnTo>
                  <a:lnTo>
                    <a:pt x="171" y="59"/>
                  </a:lnTo>
                  <a:lnTo>
                    <a:pt x="183" y="59"/>
                  </a:lnTo>
                  <a:lnTo>
                    <a:pt x="248" y="43"/>
                  </a:lnTo>
                  <a:lnTo>
                    <a:pt x="261" y="36"/>
                  </a:lnTo>
                  <a:lnTo>
                    <a:pt x="271" y="23"/>
                  </a:lnTo>
                  <a:lnTo>
                    <a:pt x="280" y="12"/>
                  </a:lnTo>
                  <a:lnTo>
                    <a:pt x="286" y="9"/>
                  </a:lnTo>
                  <a:lnTo>
                    <a:pt x="294" y="8"/>
                  </a:lnTo>
                  <a:lnTo>
                    <a:pt x="378" y="26"/>
                  </a:lnTo>
                  <a:lnTo>
                    <a:pt x="419" y="28"/>
                  </a:lnTo>
                  <a:lnTo>
                    <a:pt x="461" y="22"/>
                  </a:lnTo>
                  <a:lnTo>
                    <a:pt x="477" y="19"/>
                  </a:lnTo>
                  <a:lnTo>
                    <a:pt x="488" y="19"/>
                  </a:lnTo>
                  <a:lnTo>
                    <a:pt x="499" y="21"/>
                  </a:lnTo>
                  <a:lnTo>
                    <a:pt x="525" y="26"/>
                  </a:lnTo>
                </a:path>
              </a:pathLst>
            </a:custGeom>
            <a:solidFill>
              <a:srgbClr val="A13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61" name="Freeform 31"/>
            <p:cNvSpPr>
              <a:spLocks/>
            </p:cNvSpPr>
            <p:nvPr/>
          </p:nvSpPr>
          <p:spPr bwMode="auto">
            <a:xfrm>
              <a:off x="2716" y="2213"/>
              <a:ext cx="160" cy="40"/>
            </a:xfrm>
            <a:custGeom>
              <a:avLst/>
              <a:gdLst>
                <a:gd name="T0" fmla="*/ 159 w 160"/>
                <a:gd name="T1" fmla="*/ 12 h 40"/>
                <a:gd name="T2" fmla="*/ 152 w 160"/>
                <a:gd name="T3" fmla="*/ 6 h 40"/>
                <a:gd name="T4" fmla="*/ 134 w 160"/>
                <a:gd name="T5" fmla="*/ 0 h 40"/>
                <a:gd name="T6" fmla="*/ 124 w 160"/>
                <a:gd name="T7" fmla="*/ 0 h 40"/>
                <a:gd name="T8" fmla="*/ 114 w 160"/>
                <a:gd name="T9" fmla="*/ 3 h 40"/>
                <a:gd name="T10" fmla="*/ 63 w 160"/>
                <a:gd name="T11" fmla="*/ 10 h 40"/>
                <a:gd name="T12" fmla="*/ 56 w 160"/>
                <a:gd name="T13" fmla="*/ 27 h 40"/>
                <a:gd name="T14" fmla="*/ 37 w 160"/>
                <a:gd name="T15" fmla="*/ 23 h 40"/>
                <a:gd name="T16" fmla="*/ 17 w 160"/>
                <a:gd name="T17" fmla="*/ 15 h 40"/>
                <a:gd name="T18" fmla="*/ 0 w 160"/>
                <a:gd name="T19" fmla="*/ 9 h 40"/>
                <a:gd name="T20" fmla="*/ 39 w 160"/>
                <a:gd name="T21" fmla="*/ 37 h 40"/>
                <a:gd name="T22" fmla="*/ 56 w 160"/>
                <a:gd name="T23" fmla="*/ 39 h 40"/>
                <a:gd name="T24" fmla="*/ 76 w 160"/>
                <a:gd name="T25" fmla="*/ 37 h 40"/>
                <a:gd name="T26" fmla="*/ 159 w 160"/>
                <a:gd name="T27" fmla="*/ 12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0"/>
                <a:gd name="T43" fmla="*/ 0 h 40"/>
                <a:gd name="T44" fmla="*/ 160 w 160"/>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0" h="40">
                  <a:moveTo>
                    <a:pt x="159" y="12"/>
                  </a:moveTo>
                  <a:lnTo>
                    <a:pt x="152" y="6"/>
                  </a:lnTo>
                  <a:lnTo>
                    <a:pt x="134" y="0"/>
                  </a:lnTo>
                  <a:lnTo>
                    <a:pt x="124" y="0"/>
                  </a:lnTo>
                  <a:lnTo>
                    <a:pt x="114" y="3"/>
                  </a:lnTo>
                  <a:lnTo>
                    <a:pt x="63" y="10"/>
                  </a:lnTo>
                  <a:lnTo>
                    <a:pt x="56" y="27"/>
                  </a:lnTo>
                  <a:lnTo>
                    <a:pt x="37" y="23"/>
                  </a:lnTo>
                  <a:lnTo>
                    <a:pt x="17" y="15"/>
                  </a:lnTo>
                  <a:lnTo>
                    <a:pt x="0" y="9"/>
                  </a:lnTo>
                  <a:lnTo>
                    <a:pt x="39" y="37"/>
                  </a:lnTo>
                  <a:lnTo>
                    <a:pt x="56" y="39"/>
                  </a:lnTo>
                  <a:lnTo>
                    <a:pt x="76" y="37"/>
                  </a:lnTo>
                  <a:lnTo>
                    <a:pt x="159" y="12"/>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62" name="Freeform 32"/>
            <p:cNvSpPr>
              <a:spLocks/>
            </p:cNvSpPr>
            <p:nvPr/>
          </p:nvSpPr>
          <p:spPr bwMode="auto">
            <a:xfrm>
              <a:off x="2752" y="2282"/>
              <a:ext cx="172" cy="39"/>
            </a:xfrm>
            <a:custGeom>
              <a:avLst/>
              <a:gdLst>
                <a:gd name="T0" fmla="*/ 171 w 172"/>
                <a:gd name="T1" fmla="*/ 4 h 39"/>
                <a:gd name="T2" fmla="*/ 159 w 172"/>
                <a:gd name="T3" fmla="*/ 0 h 39"/>
                <a:gd name="T4" fmla="*/ 135 w 172"/>
                <a:gd name="T5" fmla="*/ 1 h 39"/>
                <a:gd name="T6" fmla="*/ 128 w 172"/>
                <a:gd name="T7" fmla="*/ 6 h 39"/>
                <a:gd name="T8" fmla="*/ 119 w 172"/>
                <a:gd name="T9" fmla="*/ 12 h 39"/>
                <a:gd name="T10" fmla="*/ 99 w 172"/>
                <a:gd name="T11" fmla="*/ 12 h 39"/>
                <a:gd name="T12" fmla="*/ 85 w 172"/>
                <a:gd name="T13" fmla="*/ 12 h 39"/>
                <a:gd name="T14" fmla="*/ 75 w 172"/>
                <a:gd name="T15" fmla="*/ 13 h 39"/>
                <a:gd name="T16" fmla="*/ 57 w 172"/>
                <a:gd name="T17" fmla="*/ 25 h 39"/>
                <a:gd name="T18" fmla="*/ 48 w 172"/>
                <a:gd name="T19" fmla="*/ 25 h 39"/>
                <a:gd name="T20" fmla="*/ 35 w 172"/>
                <a:gd name="T21" fmla="*/ 25 h 39"/>
                <a:gd name="T22" fmla="*/ 12 w 172"/>
                <a:gd name="T23" fmla="*/ 19 h 39"/>
                <a:gd name="T24" fmla="*/ 4 w 172"/>
                <a:gd name="T25" fmla="*/ 19 h 39"/>
                <a:gd name="T26" fmla="*/ 0 w 172"/>
                <a:gd name="T27" fmla="*/ 21 h 39"/>
                <a:gd name="T28" fmla="*/ 44 w 172"/>
                <a:gd name="T29" fmla="*/ 36 h 39"/>
                <a:gd name="T30" fmla="*/ 61 w 172"/>
                <a:gd name="T31" fmla="*/ 38 h 39"/>
                <a:gd name="T32" fmla="*/ 82 w 172"/>
                <a:gd name="T33" fmla="*/ 34 h 39"/>
                <a:gd name="T34" fmla="*/ 171 w 172"/>
                <a:gd name="T35" fmla="*/ 4 h 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2"/>
                <a:gd name="T55" fmla="*/ 0 h 39"/>
                <a:gd name="T56" fmla="*/ 172 w 172"/>
                <a:gd name="T57" fmla="*/ 39 h 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2" h="39">
                  <a:moveTo>
                    <a:pt x="171" y="4"/>
                  </a:moveTo>
                  <a:lnTo>
                    <a:pt x="159" y="0"/>
                  </a:lnTo>
                  <a:lnTo>
                    <a:pt x="135" y="1"/>
                  </a:lnTo>
                  <a:lnTo>
                    <a:pt x="128" y="6"/>
                  </a:lnTo>
                  <a:lnTo>
                    <a:pt x="119" y="12"/>
                  </a:lnTo>
                  <a:lnTo>
                    <a:pt x="99" y="12"/>
                  </a:lnTo>
                  <a:lnTo>
                    <a:pt x="85" y="12"/>
                  </a:lnTo>
                  <a:lnTo>
                    <a:pt x="75" y="13"/>
                  </a:lnTo>
                  <a:lnTo>
                    <a:pt x="57" y="25"/>
                  </a:lnTo>
                  <a:lnTo>
                    <a:pt x="48" y="25"/>
                  </a:lnTo>
                  <a:lnTo>
                    <a:pt x="35" y="25"/>
                  </a:lnTo>
                  <a:lnTo>
                    <a:pt x="12" y="19"/>
                  </a:lnTo>
                  <a:lnTo>
                    <a:pt x="4" y="19"/>
                  </a:lnTo>
                  <a:lnTo>
                    <a:pt x="0" y="21"/>
                  </a:lnTo>
                  <a:lnTo>
                    <a:pt x="44" y="36"/>
                  </a:lnTo>
                  <a:lnTo>
                    <a:pt x="61" y="38"/>
                  </a:lnTo>
                  <a:lnTo>
                    <a:pt x="82" y="34"/>
                  </a:lnTo>
                  <a:lnTo>
                    <a:pt x="171" y="4"/>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63" name="Freeform 33"/>
            <p:cNvSpPr>
              <a:spLocks/>
            </p:cNvSpPr>
            <p:nvPr/>
          </p:nvSpPr>
          <p:spPr bwMode="auto">
            <a:xfrm>
              <a:off x="2817" y="2338"/>
              <a:ext cx="157" cy="54"/>
            </a:xfrm>
            <a:custGeom>
              <a:avLst/>
              <a:gdLst>
                <a:gd name="T0" fmla="*/ 156 w 157"/>
                <a:gd name="T1" fmla="*/ 0 h 54"/>
                <a:gd name="T2" fmla="*/ 136 w 157"/>
                <a:gd name="T3" fmla="*/ 3 h 54"/>
                <a:gd name="T4" fmla="*/ 111 w 157"/>
                <a:gd name="T5" fmla="*/ 7 h 54"/>
                <a:gd name="T6" fmla="*/ 94 w 157"/>
                <a:gd name="T7" fmla="*/ 17 h 54"/>
                <a:gd name="T8" fmla="*/ 77 w 157"/>
                <a:gd name="T9" fmla="*/ 29 h 54"/>
                <a:gd name="T10" fmla="*/ 61 w 157"/>
                <a:gd name="T11" fmla="*/ 27 h 54"/>
                <a:gd name="T12" fmla="*/ 51 w 157"/>
                <a:gd name="T13" fmla="*/ 26 h 54"/>
                <a:gd name="T14" fmla="*/ 41 w 157"/>
                <a:gd name="T15" fmla="*/ 28 h 54"/>
                <a:gd name="T16" fmla="*/ 40 w 157"/>
                <a:gd name="T17" fmla="*/ 34 h 54"/>
                <a:gd name="T18" fmla="*/ 38 w 157"/>
                <a:gd name="T19" fmla="*/ 40 h 54"/>
                <a:gd name="T20" fmla="*/ 35 w 157"/>
                <a:gd name="T21" fmla="*/ 45 h 54"/>
                <a:gd name="T22" fmla="*/ 32 w 157"/>
                <a:gd name="T23" fmla="*/ 46 h 54"/>
                <a:gd name="T24" fmla="*/ 0 w 157"/>
                <a:gd name="T25" fmla="*/ 43 h 54"/>
                <a:gd name="T26" fmla="*/ 22 w 157"/>
                <a:gd name="T27" fmla="*/ 53 h 54"/>
                <a:gd name="T28" fmla="*/ 31 w 157"/>
                <a:gd name="T29" fmla="*/ 53 h 54"/>
                <a:gd name="T30" fmla="*/ 41 w 157"/>
                <a:gd name="T31" fmla="*/ 53 h 54"/>
                <a:gd name="T32" fmla="*/ 61 w 157"/>
                <a:gd name="T33" fmla="*/ 48 h 54"/>
                <a:gd name="T34" fmla="*/ 136 w 157"/>
                <a:gd name="T35" fmla="*/ 11 h 54"/>
                <a:gd name="T36" fmla="*/ 156 w 157"/>
                <a:gd name="T37" fmla="*/ 0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7"/>
                <a:gd name="T58" fmla="*/ 0 h 54"/>
                <a:gd name="T59" fmla="*/ 157 w 157"/>
                <a:gd name="T60" fmla="*/ 54 h 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7" h="54">
                  <a:moveTo>
                    <a:pt x="156" y="0"/>
                  </a:moveTo>
                  <a:lnTo>
                    <a:pt x="136" y="3"/>
                  </a:lnTo>
                  <a:lnTo>
                    <a:pt x="111" y="7"/>
                  </a:lnTo>
                  <a:lnTo>
                    <a:pt x="94" y="17"/>
                  </a:lnTo>
                  <a:lnTo>
                    <a:pt x="77" y="29"/>
                  </a:lnTo>
                  <a:lnTo>
                    <a:pt x="61" y="27"/>
                  </a:lnTo>
                  <a:lnTo>
                    <a:pt x="51" y="26"/>
                  </a:lnTo>
                  <a:lnTo>
                    <a:pt x="41" y="28"/>
                  </a:lnTo>
                  <a:lnTo>
                    <a:pt x="40" y="34"/>
                  </a:lnTo>
                  <a:lnTo>
                    <a:pt x="38" y="40"/>
                  </a:lnTo>
                  <a:lnTo>
                    <a:pt x="35" y="45"/>
                  </a:lnTo>
                  <a:lnTo>
                    <a:pt x="32" y="46"/>
                  </a:lnTo>
                  <a:lnTo>
                    <a:pt x="0" y="43"/>
                  </a:lnTo>
                  <a:lnTo>
                    <a:pt x="22" y="53"/>
                  </a:lnTo>
                  <a:lnTo>
                    <a:pt x="31" y="53"/>
                  </a:lnTo>
                  <a:lnTo>
                    <a:pt x="41" y="53"/>
                  </a:lnTo>
                  <a:lnTo>
                    <a:pt x="61" y="48"/>
                  </a:lnTo>
                  <a:lnTo>
                    <a:pt x="136" y="11"/>
                  </a:lnTo>
                  <a:lnTo>
                    <a:pt x="156" y="0"/>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22564" name="Freeform 34"/>
            <p:cNvSpPr>
              <a:spLocks/>
            </p:cNvSpPr>
            <p:nvPr/>
          </p:nvSpPr>
          <p:spPr bwMode="auto">
            <a:xfrm>
              <a:off x="2921" y="2367"/>
              <a:ext cx="522" cy="78"/>
            </a:xfrm>
            <a:custGeom>
              <a:avLst/>
              <a:gdLst>
                <a:gd name="T0" fmla="*/ 521 w 522"/>
                <a:gd name="T1" fmla="*/ 77 h 78"/>
                <a:gd name="T2" fmla="*/ 300 w 522"/>
                <a:gd name="T3" fmla="*/ 48 h 78"/>
                <a:gd name="T4" fmla="*/ 264 w 522"/>
                <a:gd name="T5" fmla="*/ 56 h 78"/>
                <a:gd name="T6" fmla="*/ 201 w 522"/>
                <a:gd name="T7" fmla="*/ 68 h 78"/>
                <a:gd name="T8" fmla="*/ 167 w 522"/>
                <a:gd name="T9" fmla="*/ 65 h 78"/>
                <a:gd name="T10" fmla="*/ 94 w 522"/>
                <a:gd name="T11" fmla="*/ 44 h 78"/>
                <a:gd name="T12" fmla="*/ 15 w 522"/>
                <a:gd name="T13" fmla="*/ 14 h 78"/>
                <a:gd name="T14" fmla="*/ 0 w 522"/>
                <a:gd name="T15" fmla="*/ 0 h 78"/>
                <a:gd name="T16" fmla="*/ 0 60000 65536"/>
                <a:gd name="T17" fmla="*/ 0 60000 65536"/>
                <a:gd name="T18" fmla="*/ 0 60000 65536"/>
                <a:gd name="T19" fmla="*/ 0 60000 65536"/>
                <a:gd name="T20" fmla="*/ 0 60000 65536"/>
                <a:gd name="T21" fmla="*/ 0 60000 65536"/>
                <a:gd name="T22" fmla="*/ 0 60000 65536"/>
                <a:gd name="T23" fmla="*/ 0 60000 65536"/>
                <a:gd name="T24" fmla="*/ 0 w 522"/>
                <a:gd name="T25" fmla="*/ 0 h 78"/>
                <a:gd name="T26" fmla="*/ 522 w 522"/>
                <a:gd name="T27" fmla="*/ 78 h 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2" h="78">
                  <a:moveTo>
                    <a:pt x="521" y="77"/>
                  </a:moveTo>
                  <a:lnTo>
                    <a:pt x="300" y="48"/>
                  </a:lnTo>
                  <a:lnTo>
                    <a:pt x="264" y="56"/>
                  </a:lnTo>
                  <a:lnTo>
                    <a:pt x="201" y="68"/>
                  </a:lnTo>
                  <a:lnTo>
                    <a:pt x="167" y="65"/>
                  </a:lnTo>
                  <a:lnTo>
                    <a:pt x="94" y="44"/>
                  </a:lnTo>
                  <a:lnTo>
                    <a:pt x="15" y="14"/>
                  </a:lnTo>
                  <a:lnTo>
                    <a:pt x="0" y="0"/>
                  </a:lnTo>
                </a:path>
              </a:pathLst>
            </a:custGeom>
            <a:noFill/>
            <a:ln w="12700" cap="rnd" cmpd="sng">
              <a:solidFill>
                <a:srgbClr val="4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65" name="Freeform 35"/>
            <p:cNvSpPr>
              <a:spLocks/>
            </p:cNvSpPr>
            <p:nvPr/>
          </p:nvSpPr>
          <p:spPr bwMode="auto">
            <a:xfrm>
              <a:off x="2722" y="1969"/>
              <a:ext cx="721" cy="212"/>
            </a:xfrm>
            <a:custGeom>
              <a:avLst/>
              <a:gdLst>
                <a:gd name="T0" fmla="*/ 720 w 721"/>
                <a:gd name="T1" fmla="*/ 205 h 212"/>
                <a:gd name="T2" fmla="*/ 608 w 721"/>
                <a:gd name="T3" fmla="*/ 211 h 212"/>
                <a:gd name="T4" fmla="*/ 596 w 721"/>
                <a:gd name="T5" fmla="*/ 211 h 212"/>
                <a:gd name="T6" fmla="*/ 588 w 721"/>
                <a:gd name="T7" fmla="*/ 211 h 212"/>
                <a:gd name="T8" fmla="*/ 580 w 721"/>
                <a:gd name="T9" fmla="*/ 211 h 212"/>
                <a:gd name="T10" fmla="*/ 564 w 721"/>
                <a:gd name="T11" fmla="*/ 211 h 212"/>
                <a:gd name="T12" fmla="*/ 552 w 721"/>
                <a:gd name="T13" fmla="*/ 209 h 212"/>
                <a:gd name="T14" fmla="*/ 508 w 721"/>
                <a:gd name="T15" fmla="*/ 189 h 212"/>
                <a:gd name="T16" fmla="*/ 467 w 721"/>
                <a:gd name="T17" fmla="*/ 163 h 212"/>
                <a:gd name="T18" fmla="*/ 415 w 721"/>
                <a:gd name="T19" fmla="*/ 116 h 212"/>
                <a:gd name="T20" fmla="*/ 321 w 721"/>
                <a:gd name="T21" fmla="*/ 58 h 212"/>
                <a:gd name="T22" fmla="*/ 260 w 721"/>
                <a:gd name="T23" fmla="*/ 25 h 212"/>
                <a:gd name="T24" fmla="*/ 194 w 721"/>
                <a:gd name="T25" fmla="*/ 0 h 212"/>
                <a:gd name="T26" fmla="*/ 186 w 721"/>
                <a:gd name="T27" fmla="*/ 0 h 212"/>
                <a:gd name="T28" fmla="*/ 175 w 721"/>
                <a:gd name="T29" fmla="*/ 0 h 212"/>
                <a:gd name="T30" fmla="*/ 153 w 721"/>
                <a:gd name="T31" fmla="*/ 1 h 212"/>
                <a:gd name="T32" fmla="*/ 75 w 721"/>
                <a:gd name="T33" fmla="*/ 14 h 212"/>
                <a:gd name="T34" fmla="*/ 0 w 721"/>
                <a:gd name="T35" fmla="*/ 20 h 2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21"/>
                <a:gd name="T55" fmla="*/ 0 h 212"/>
                <a:gd name="T56" fmla="*/ 721 w 721"/>
                <a:gd name="T57" fmla="*/ 212 h 2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21" h="212">
                  <a:moveTo>
                    <a:pt x="720" y="205"/>
                  </a:moveTo>
                  <a:lnTo>
                    <a:pt x="608" y="211"/>
                  </a:lnTo>
                  <a:lnTo>
                    <a:pt x="596" y="211"/>
                  </a:lnTo>
                  <a:lnTo>
                    <a:pt x="588" y="211"/>
                  </a:lnTo>
                  <a:lnTo>
                    <a:pt x="580" y="211"/>
                  </a:lnTo>
                  <a:lnTo>
                    <a:pt x="564" y="211"/>
                  </a:lnTo>
                  <a:lnTo>
                    <a:pt x="552" y="209"/>
                  </a:lnTo>
                  <a:lnTo>
                    <a:pt x="508" y="189"/>
                  </a:lnTo>
                  <a:lnTo>
                    <a:pt x="467" y="163"/>
                  </a:lnTo>
                  <a:lnTo>
                    <a:pt x="415" y="116"/>
                  </a:lnTo>
                  <a:lnTo>
                    <a:pt x="321" y="58"/>
                  </a:lnTo>
                  <a:lnTo>
                    <a:pt x="260" y="25"/>
                  </a:lnTo>
                  <a:lnTo>
                    <a:pt x="194" y="0"/>
                  </a:lnTo>
                  <a:lnTo>
                    <a:pt x="186" y="0"/>
                  </a:lnTo>
                  <a:lnTo>
                    <a:pt x="175" y="0"/>
                  </a:lnTo>
                  <a:lnTo>
                    <a:pt x="153" y="1"/>
                  </a:lnTo>
                  <a:lnTo>
                    <a:pt x="75" y="14"/>
                  </a:lnTo>
                  <a:lnTo>
                    <a:pt x="0" y="20"/>
                  </a:lnTo>
                </a:path>
              </a:pathLst>
            </a:custGeom>
            <a:noFill/>
            <a:ln w="12700" cap="rnd" cmpd="sng">
              <a:solidFill>
                <a:srgbClr val="4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66" name="Freeform 36"/>
            <p:cNvSpPr>
              <a:spLocks/>
            </p:cNvSpPr>
            <p:nvPr/>
          </p:nvSpPr>
          <p:spPr bwMode="auto">
            <a:xfrm>
              <a:off x="3012" y="2330"/>
              <a:ext cx="134" cy="48"/>
            </a:xfrm>
            <a:custGeom>
              <a:avLst/>
              <a:gdLst>
                <a:gd name="T0" fmla="*/ 129 w 134"/>
                <a:gd name="T1" fmla="*/ 14 h 48"/>
                <a:gd name="T2" fmla="*/ 122 w 134"/>
                <a:gd name="T3" fmla="*/ 4 h 48"/>
                <a:gd name="T4" fmla="*/ 95 w 134"/>
                <a:gd name="T5" fmla="*/ 0 h 48"/>
                <a:gd name="T6" fmla="*/ 81 w 134"/>
                <a:gd name="T7" fmla="*/ 0 h 48"/>
                <a:gd name="T8" fmla="*/ 74 w 134"/>
                <a:gd name="T9" fmla="*/ 0 h 48"/>
                <a:gd name="T10" fmla="*/ 67 w 134"/>
                <a:gd name="T11" fmla="*/ 0 h 48"/>
                <a:gd name="T12" fmla="*/ 61 w 134"/>
                <a:gd name="T13" fmla="*/ 0 h 48"/>
                <a:gd name="T14" fmla="*/ 51 w 134"/>
                <a:gd name="T15" fmla="*/ 0 h 48"/>
                <a:gd name="T16" fmla="*/ 33 w 134"/>
                <a:gd name="T17" fmla="*/ 4 h 48"/>
                <a:gd name="T18" fmla="*/ 14 w 134"/>
                <a:gd name="T19" fmla="*/ 11 h 48"/>
                <a:gd name="T20" fmla="*/ 0 w 134"/>
                <a:gd name="T21" fmla="*/ 25 h 48"/>
                <a:gd name="T22" fmla="*/ 8 w 134"/>
                <a:gd name="T23" fmla="*/ 42 h 48"/>
                <a:gd name="T24" fmla="*/ 25 w 134"/>
                <a:gd name="T25" fmla="*/ 46 h 48"/>
                <a:gd name="T26" fmla="*/ 35 w 134"/>
                <a:gd name="T27" fmla="*/ 47 h 48"/>
                <a:gd name="T28" fmla="*/ 45 w 134"/>
                <a:gd name="T29" fmla="*/ 46 h 48"/>
                <a:gd name="T30" fmla="*/ 73 w 134"/>
                <a:gd name="T31" fmla="*/ 33 h 48"/>
                <a:gd name="T32" fmla="*/ 79 w 134"/>
                <a:gd name="T33" fmla="*/ 27 h 48"/>
                <a:gd name="T34" fmla="*/ 92 w 134"/>
                <a:gd name="T35" fmla="*/ 42 h 48"/>
                <a:gd name="T36" fmla="*/ 106 w 134"/>
                <a:gd name="T37" fmla="*/ 33 h 48"/>
                <a:gd name="T38" fmla="*/ 106 w 134"/>
                <a:gd name="T39" fmla="*/ 25 h 48"/>
                <a:gd name="T40" fmla="*/ 116 w 134"/>
                <a:gd name="T41" fmla="*/ 29 h 48"/>
                <a:gd name="T42" fmla="*/ 133 w 134"/>
                <a:gd name="T43" fmla="*/ 27 h 48"/>
                <a:gd name="T44" fmla="*/ 131 w 134"/>
                <a:gd name="T45" fmla="*/ 11 h 48"/>
                <a:gd name="T46" fmla="*/ 129 w 134"/>
                <a:gd name="T47" fmla="*/ 14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4"/>
                <a:gd name="T73" fmla="*/ 0 h 48"/>
                <a:gd name="T74" fmla="*/ 134 w 134"/>
                <a:gd name="T75" fmla="*/ 48 h 4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4" h="48">
                  <a:moveTo>
                    <a:pt x="129" y="14"/>
                  </a:moveTo>
                  <a:lnTo>
                    <a:pt x="122" y="4"/>
                  </a:lnTo>
                  <a:lnTo>
                    <a:pt x="95" y="0"/>
                  </a:lnTo>
                  <a:lnTo>
                    <a:pt x="81" y="0"/>
                  </a:lnTo>
                  <a:lnTo>
                    <a:pt x="74" y="0"/>
                  </a:lnTo>
                  <a:lnTo>
                    <a:pt x="67" y="0"/>
                  </a:lnTo>
                  <a:lnTo>
                    <a:pt x="61" y="0"/>
                  </a:lnTo>
                  <a:lnTo>
                    <a:pt x="51" y="0"/>
                  </a:lnTo>
                  <a:lnTo>
                    <a:pt x="33" y="4"/>
                  </a:lnTo>
                  <a:lnTo>
                    <a:pt x="14" y="11"/>
                  </a:lnTo>
                  <a:lnTo>
                    <a:pt x="0" y="25"/>
                  </a:lnTo>
                  <a:lnTo>
                    <a:pt x="8" y="42"/>
                  </a:lnTo>
                  <a:lnTo>
                    <a:pt x="25" y="46"/>
                  </a:lnTo>
                  <a:lnTo>
                    <a:pt x="35" y="47"/>
                  </a:lnTo>
                  <a:lnTo>
                    <a:pt x="45" y="46"/>
                  </a:lnTo>
                  <a:lnTo>
                    <a:pt x="73" y="33"/>
                  </a:lnTo>
                  <a:lnTo>
                    <a:pt x="79" y="27"/>
                  </a:lnTo>
                  <a:lnTo>
                    <a:pt x="92" y="42"/>
                  </a:lnTo>
                  <a:lnTo>
                    <a:pt x="106" y="33"/>
                  </a:lnTo>
                  <a:lnTo>
                    <a:pt x="106" y="25"/>
                  </a:lnTo>
                  <a:lnTo>
                    <a:pt x="116" y="29"/>
                  </a:lnTo>
                  <a:lnTo>
                    <a:pt x="133" y="27"/>
                  </a:lnTo>
                  <a:lnTo>
                    <a:pt x="131" y="11"/>
                  </a:lnTo>
                  <a:lnTo>
                    <a:pt x="129" y="14"/>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grpSp>
      <p:sp>
        <p:nvSpPr>
          <p:cNvPr id="187429" name="AutoShape 37"/>
          <p:cNvSpPr>
            <a:spLocks noChangeArrowheads="1"/>
          </p:cNvSpPr>
          <p:nvPr/>
        </p:nvSpPr>
        <p:spPr bwMode="auto">
          <a:xfrm>
            <a:off x="994606" y="2204864"/>
            <a:ext cx="6948487" cy="2520280"/>
          </a:xfrm>
          <a:prstGeom prst="roundRect">
            <a:avLst>
              <a:gd name="adj" fmla="val 4167"/>
            </a:avLst>
          </a:prstGeom>
          <a:solidFill>
            <a:srgbClr val="BBCDE3"/>
          </a:solidFill>
          <a:ln w="9525" algn="ctr">
            <a:solidFill>
              <a:srgbClr val="4D4D4D"/>
            </a:solidFill>
            <a:round/>
            <a:headEnd/>
            <a:tailEnd/>
          </a:ln>
          <a:effectLst>
            <a:outerShdw dist="35921" dir="2700000" algn="ctr" rotWithShape="0">
              <a:srgbClr val="AFAFAF"/>
            </a:outerShdw>
          </a:effectLst>
        </p:spPr>
        <p:txBody>
          <a:bodyPr lIns="91394" tIns="45698" rIns="91394" bIns="45698"/>
          <a:lstStyle/>
          <a:p>
            <a:pPr defTabSz="446088" eaLnBrk="0" hangingPunct="0">
              <a:defRPr/>
            </a:pPr>
            <a:r>
              <a:rPr lang="zh-CN" altLang="en-US" sz="2200" b="1" dirty="0">
                <a:solidFill>
                  <a:srgbClr val="0000CC"/>
                </a:solidFill>
              </a:rPr>
              <a:t>信息</a:t>
            </a:r>
            <a:r>
              <a:rPr lang="zh-CN" altLang="en-US" sz="2200" b="1" dirty="0" smtClean="0">
                <a:solidFill>
                  <a:srgbClr val="0000CC"/>
                </a:solidFill>
              </a:rPr>
              <a:t>安全</a:t>
            </a:r>
            <a:r>
              <a:rPr lang="zh-CN" altLang="en-US" sz="2200" b="1" dirty="0">
                <a:solidFill>
                  <a:srgbClr val="0000CC"/>
                </a:solidFill>
              </a:rPr>
              <a:t>方针</a:t>
            </a:r>
            <a:r>
              <a:rPr lang="zh-CN" altLang="en-US" sz="2200" b="1" dirty="0" smtClean="0">
                <a:solidFill>
                  <a:srgbClr val="0000CC"/>
                </a:solidFill>
              </a:rPr>
              <a:t>应当</a:t>
            </a:r>
            <a:r>
              <a:rPr lang="zh-CN" altLang="en-US" sz="2200" b="1" dirty="0">
                <a:solidFill>
                  <a:srgbClr val="0000CC"/>
                </a:solidFill>
              </a:rPr>
              <a:t>说明</a:t>
            </a:r>
            <a:r>
              <a:rPr lang="zh-CN" altLang="en-US" sz="2200" b="1" dirty="0" smtClean="0">
                <a:solidFill>
                  <a:srgbClr val="0000CC"/>
                </a:solidFill>
              </a:rPr>
              <a:t>以下</a:t>
            </a:r>
            <a:r>
              <a:rPr lang="zh-CN" altLang="en-US" sz="2200" b="1" dirty="0">
                <a:solidFill>
                  <a:srgbClr val="0000CC"/>
                </a:solidFill>
              </a:rPr>
              <a:t>内容</a:t>
            </a:r>
            <a:r>
              <a:rPr lang="zh-CN" altLang="en-US" sz="2200" b="1" dirty="0" smtClean="0">
                <a:solidFill>
                  <a:srgbClr val="0000CC"/>
                </a:solidFill>
              </a:rPr>
              <a:t>：</a:t>
            </a:r>
            <a:endParaRPr lang="zh-CN" altLang="en-US" sz="2200" b="1" dirty="0">
              <a:solidFill>
                <a:srgbClr val="0000CC"/>
              </a:solidFill>
            </a:endParaRPr>
          </a:p>
          <a:p>
            <a:pPr marL="558800" lvl="1" indent="-342900" defTabSz="446088" eaLnBrk="0" hangingPunct="0">
              <a:buFont typeface="Arial" pitchFamily="34" charset="0"/>
              <a:buChar char="•"/>
              <a:defRPr/>
            </a:pPr>
            <a:r>
              <a:rPr lang="zh-CN" altLang="zh-CN" sz="2200" b="1" dirty="0">
                <a:solidFill>
                  <a:srgbClr val="0000CC"/>
                </a:solidFill>
              </a:rPr>
              <a:t>本单位信息安全的整体目标、范围以及</a:t>
            </a:r>
            <a:r>
              <a:rPr lang="zh-CN" altLang="zh-CN" sz="2200" b="1" dirty="0" smtClean="0">
                <a:solidFill>
                  <a:srgbClr val="0000CC"/>
                </a:solidFill>
              </a:rPr>
              <a:t>重要性</a:t>
            </a:r>
            <a:endParaRPr lang="zh-CN" altLang="en-US" sz="2200" b="1" dirty="0">
              <a:solidFill>
                <a:srgbClr val="0000CC"/>
              </a:solidFill>
            </a:endParaRPr>
          </a:p>
          <a:p>
            <a:pPr marL="558800" lvl="1" indent="-342900" defTabSz="446088" eaLnBrk="0" hangingPunct="0">
              <a:buFont typeface="Arial" pitchFamily="34" charset="0"/>
              <a:buChar char="•"/>
              <a:defRPr/>
            </a:pPr>
            <a:r>
              <a:rPr lang="zh-CN" altLang="en-US" sz="2200" b="1" dirty="0">
                <a:solidFill>
                  <a:srgbClr val="0000CC"/>
                </a:solidFill>
              </a:rPr>
              <a:t>信息安全工作的</a:t>
            </a:r>
            <a:r>
              <a:rPr lang="zh-CN" altLang="en-US" sz="2200" b="1" dirty="0" smtClean="0">
                <a:solidFill>
                  <a:srgbClr val="0000CC"/>
                </a:solidFill>
              </a:rPr>
              <a:t>基本原则</a:t>
            </a:r>
            <a:endParaRPr lang="zh-CN" altLang="en-US" sz="2200" b="1" dirty="0">
              <a:solidFill>
                <a:srgbClr val="0000CC"/>
              </a:solidFill>
            </a:endParaRPr>
          </a:p>
          <a:p>
            <a:pPr marL="558800" lvl="1" indent="-342900" defTabSz="446088" eaLnBrk="0" hangingPunct="0">
              <a:buFont typeface="Arial" pitchFamily="34" charset="0"/>
              <a:buChar char="•"/>
              <a:defRPr/>
            </a:pPr>
            <a:r>
              <a:rPr lang="zh-CN" altLang="en-US" sz="2200" b="1" dirty="0">
                <a:solidFill>
                  <a:srgbClr val="0000CC"/>
                </a:solidFill>
              </a:rPr>
              <a:t>风险评估和风险控制措施的</a:t>
            </a:r>
            <a:r>
              <a:rPr lang="zh-CN" altLang="en-US" sz="2200" b="1" dirty="0" smtClean="0">
                <a:solidFill>
                  <a:srgbClr val="0000CC"/>
                </a:solidFill>
              </a:rPr>
              <a:t>架构</a:t>
            </a:r>
            <a:endParaRPr lang="zh-CN" altLang="en-US" sz="2200" b="1" dirty="0">
              <a:solidFill>
                <a:srgbClr val="0000CC"/>
              </a:solidFill>
            </a:endParaRPr>
          </a:p>
          <a:p>
            <a:pPr marL="558800" lvl="1" indent="-342900" defTabSz="446088" eaLnBrk="0" hangingPunct="0">
              <a:buFont typeface="Arial" pitchFamily="34" charset="0"/>
              <a:buChar char="•"/>
              <a:defRPr/>
            </a:pPr>
            <a:r>
              <a:rPr lang="zh-CN" altLang="en-US" sz="2200" b="1" dirty="0">
                <a:solidFill>
                  <a:srgbClr val="0000CC"/>
                </a:solidFill>
              </a:rPr>
              <a:t>需要遵守的法规和</a:t>
            </a:r>
            <a:r>
              <a:rPr lang="zh-CN" altLang="en-US" sz="2200" b="1" dirty="0" smtClean="0">
                <a:solidFill>
                  <a:srgbClr val="0000CC"/>
                </a:solidFill>
              </a:rPr>
              <a:t>制度</a:t>
            </a:r>
            <a:endParaRPr lang="zh-CN" altLang="en-US" sz="2200" b="1" dirty="0">
              <a:solidFill>
                <a:srgbClr val="0000CC"/>
              </a:solidFill>
            </a:endParaRPr>
          </a:p>
          <a:p>
            <a:pPr marL="558800" lvl="1" indent="-342900" defTabSz="446088" eaLnBrk="0" hangingPunct="0">
              <a:buFont typeface="Arial" pitchFamily="34" charset="0"/>
              <a:buChar char="•"/>
              <a:defRPr/>
            </a:pPr>
            <a:r>
              <a:rPr lang="zh-CN" altLang="en-US" sz="2200" b="1" dirty="0">
                <a:solidFill>
                  <a:srgbClr val="0000CC"/>
                </a:solidFill>
              </a:rPr>
              <a:t>信息安全责任</a:t>
            </a:r>
            <a:r>
              <a:rPr lang="zh-CN" altLang="en-US" sz="2200" b="1" dirty="0" smtClean="0">
                <a:solidFill>
                  <a:srgbClr val="0000CC"/>
                </a:solidFill>
              </a:rPr>
              <a:t>分配</a:t>
            </a:r>
            <a:endParaRPr lang="zh-CN" altLang="en-US" sz="2200" b="1" dirty="0">
              <a:solidFill>
                <a:srgbClr val="0000CC"/>
              </a:solidFill>
            </a:endParaRPr>
          </a:p>
          <a:p>
            <a:pPr marL="558800" lvl="1" indent="-342900" defTabSz="446088" eaLnBrk="0" hangingPunct="0">
              <a:buFont typeface="Arial" pitchFamily="34" charset="0"/>
              <a:buChar char="•"/>
              <a:defRPr/>
            </a:pPr>
            <a:r>
              <a:rPr lang="zh-CN" altLang="zh-CN" sz="2200" b="1" dirty="0">
                <a:solidFill>
                  <a:srgbClr val="0000CC"/>
                </a:solidFill>
              </a:rPr>
              <a:t>对支持方针的文件的引用</a:t>
            </a:r>
            <a:endParaRPr lang="en-US" altLang="zh-CN" sz="2200" b="1" dirty="0">
              <a:solidFill>
                <a:srgbClr val="0000CC"/>
              </a:solidFill>
            </a:endParaRPr>
          </a:p>
        </p:txBody>
      </p:sp>
      <p:sp>
        <p:nvSpPr>
          <p:cNvPr id="72" name="AutoShape 37"/>
          <p:cNvSpPr>
            <a:spLocks noChangeArrowheads="1"/>
          </p:cNvSpPr>
          <p:nvPr/>
        </p:nvSpPr>
        <p:spPr bwMode="auto">
          <a:xfrm>
            <a:off x="1007604" y="4869160"/>
            <a:ext cx="6935489" cy="1058620"/>
          </a:xfrm>
          <a:prstGeom prst="roundRect">
            <a:avLst>
              <a:gd name="adj" fmla="val 4167"/>
            </a:avLst>
          </a:prstGeom>
          <a:solidFill>
            <a:srgbClr val="BBCDE3"/>
          </a:solidFill>
          <a:ln w="9525" algn="ctr">
            <a:solidFill>
              <a:srgbClr val="4D4D4D"/>
            </a:solidFill>
            <a:round/>
            <a:headEnd/>
            <a:tailEnd/>
          </a:ln>
          <a:effectLst>
            <a:outerShdw dist="35921" dir="2700000" algn="ctr" rotWithShape="0">
              <a:srgbClr val="AFAFAF"/>
            </a:outerShdw>
          </a:effectLst>
        </p:spPr>
        <p:txBody>
          <a:bodyPr lIns="91394" tIns="45698" rIns="91394" bIns="45698"/>
          <a:lstStyle/>
          <a:p>
            <a:pPr defTabSz="446088" eaLnBrk="0" hangingPunct="0">
              <a:defRPr/>
            </a:pPr>
            <a:r>
              <a:rPr lang="zh-CN" altLang="en-US" sz="2200" b="1" dirty="0">
                <a:solidFill>
                  <a:srgbClr val="0000CC"/>
                </a:solidFill>
                <a:latin typeface="Arial" charset="0"/>
              </a:rPr>
              <a:t>信息</a:t>
            </a:r>
            <a:r>
              <a:rPr lang="zh-CN" altLang="en-US" sz="2200" b="1" dirty="0" smtClean="0">
                <a:solidFill>
                  <a:srgbClr val="0000CC"/>
                </a:solidFill>
                <a:latin typeface="Arial" charset="0"/>
              </a:rPr>
              <a:t>安全</a:t>
            </a:r>
            <a:r>
              <a:rPr lang="zh-CN" altLang="en-US" sz="2200" b="1" dirty="0">
                <a:solidFill>
                  <a:srgbClr val="0000CC"/>
                </a:solidFill>
                <a:latin typeface="Arial" charset="0"/>
              </a:rPr>
              <a:t>方针</a:t>
            </a:r>
            <a:r>
              <a:rPr lang="zh-CN" altLang="en-US" sz="2200" b="1" dirty="0" smtClean="0">
                <a:solidFill>
                  <a:srgbClr val="0000CC"/>
                </a:solidFill>
                <a:latin typeface="Arial" charset="0"/>
              </a:rPr>
              <a:t>主要</a:t>
            </a:r>
            <a:r>
              <a:rPr lang="zh-CN" altLang="en-US" sz="2200" b="1" dirty="0">
                <a:solidFill>
                  <a:srgbClr val="0000CC"/>
                </a:solidFill>
                <a:latin typeface="Arial" charset="0"/>
              </a:rPr>
              <a:t>阐述信息安全工作的原则，具体的技术实现问题，如设备的选型，系统的安全技术方案一般不写在</a:t>
            </a:r>
            <a:r>
              <a:rPr lang="zh-CN" altLang="en-US" sz="2200" b="1" dirty="0" smtClean="0">
                <a:solidFill>
                  <a:srgbClr val="0000CC"/>
                </a:solidFill>
                <a:latin typeface="Arial" charset="0"/>
              </a:rPr>
              <a:t>安全</a:t>
            </a:r>
            <a:r>
              <a:rPr lang="zh-CN" altLang="en-US" sz="2200" b="1" dirty="0">
                <a:solidFill>
                  <a:srgbClr val="0000CC"/>
                </a:solidFill>
                <a:latin typeface="Arial" charset="0"/>
              </a:rPr>
              <a:t>方针</a:t>
            </a:r>
            <a:r>
              <a:rPr lang="zh-CN" altLang="en-US" sz="2200" b="1" dirty="0" smtClean="0">
                <a:solidFill>
                  <a:srgbClr val="0000CC"/>
                </a:solidFill>
                <a:latin typeface="Arial" charset="0"/>
              </a:rPr>
              <a:t>中</a:t>
            </a:r>
            <a:endParaRPr lang="en-US" altLang="zh-CN" sz="2200" b="1" dirty="0">
              <a:solidFill>
                <a:srgbClr val="0000CC"/>
              </a:solidFill>
              <a:latin typeface="Arial" charset="0"/>
            </a:endParaRPr>
          </a:p>
        </p:txBody>
      </p:sp>
    </p:spTree>
    <p:extLst>
      <p:ext uri="{BB962C8B-B14F-4D97-AF65-F5344CB8AC3E}">
        <p14:creationId xmlns:p14="http://schemas.microsoft.com/office/powerpoint/2010/main" val="336088009"/>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7429"/>
                                        </p:tgtEl>
                                        <p:attrNameLst>
                                          <p:attrName>style.visibility</p:attrName>
                                        </p:attrNameLst>
                                      </p:cBhvr>
                                      <p:to>
                                        <p:strVal val="visible"/>
                                      </p:to>
                                    </p:set>
                                    <p:animEffect transition="in" filter="blinds(horizontal)">
                                      <p:cBhvr>
                                        <p:cTn id="7" dur="500"/>
                                        <p:tgtEl>
                                          <p:spTgt spid="187429"/>
                                        </p:tgtEl>
                                      </p:cBhvr>
                                    </p:animEffect>
                                  </p:childTnLst>
                                </p:cTn>
                              </p:par>
                              <p:par>
                                <p:cTn id="8" presetID="3"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blinds(horizontal)">
                                      <p:cBhvr>
                                        <p:cTn id="15" dur="500"/>
                                        <p:tgtEl>
                                          <p:spTgt spid="72"/>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blinds(horizontal)">
                                      <p:cBhvr>
                                        <p:cTn id="20" dur="500"/>
                                        <p:tgtEl>
                                          <p:spTgt spid="73"/>
                                        </p:tgtEl>
                                      </p:cBhvr>
                                    </p:animEffect>
                                  </p:childTnLst>
                                </p:cTn>
                              </p:par>
                              <p:par>
                                <p:cTn id="21" presetID="3" presetClass="entr" presetSubtype="10" fill="hold" nodeType="withEffect">
                                  <p:stCondLst>
                                    <p:cond delay="0"/>
                                  </p:stCondLst>
                                  <p:childTnLst>
                                    <p:set>
                                      <p:cBhvr>
                                        <p:cTn id="22" dur="1" fill="hold">
                                          <p:stCondLst>
                                            <p:cond delay="0"/>
                                          </p:stCondLst>
                                        </p:cTn>
                                        <p:tgtEl>
                                          <p:spTgt spid="107"/>
                                        </p:tgtEl>
                                        <p:attrNameLst>
                                          <p:attrName>style.visibility</p:attrName>
                                        </p:attrNameLst>
                                      </p:cBhvr>
                                      <p:to>
                                        <p:strVal val="visible"/>
                                      </p:to>
                                    </p:set>
                                    <p:animEffect transition="in" filter="blinds(horizontal)">
                                      <p:cBhvr>
                                        <p:cTn id="23" dur="500"/>
                                        <p:tgtEl>
                                          <p:spTgt spid="107"/>
                                        </p:tgtEl>
                                      </p:cBhvr>
                                    </p:animEffect>
                                  </p:childTnLst>
                                </p:cTn>
                              </p:par>
                              <p:par>
                                <p:cTn id="24" presetID="3" presetClass="entr" presetSubtype="10" fill="hold" nodeType="withEffect">
                                  <p:stCondLst>
                                    <p:cond delay="0"/>
                                  </p:stCondLst>
                                  <p:childTnLst>
                                    <p:set>
                                      <p:cBhvr>
                                        <p:cTn id="25" dur="1" fill="hold">
                                          <p:stCondLst>
                                            <p:cond delay="0"/>
                                          </p:stCondLst>
                                        </p:cTn>
                                        <p:tgtEl>
                                          <p:spTgt spid="140"/>
                                        </p:tgtEl>
                                        <p:attrNameLst>
                                          <p:attrName>style.visibility</p:attrName>
                                        </p:attrNameLst>
                                      </p:cBhvr>
                                      <p:to>
                                        <p:strVal val="visible"/>
                                      </p:to>
                                    </p:set>
                                    <p:animEffect transition="in" filter="blinds(horizontal)">
                                      <p:cBhvr>
                                        <p:cTn id="26"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187429" grpId="0" animBg="1"/>
      <p:bldP spid="7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信息安全组织</a:t>
            </a:r>
            <a:r>
              <a:rPr lang="en-US" altLang="zh-CN" dirty="0" smtClean="0"/>
              <a:t>-</a:t>
            </a:r>
            <a:r>
              <a:rPr lang="zh-CN" altLang="en-US" dirty="0" smtClean="0"/>
              <a:t>内部组织</a:t>
            </a:r>
            <a:endParaRPr lang="zh-CN" altLang="en-US" dirty="0"/>
          </a:p>
        </p:txBody>
      </p:sp>
      <p:sp>
        <p:nvSpPr>
          <p:cNvPr id="3" name="内容占位符 2"/>
          <p:cNvSpPr>
            <a:spLocks noGrp="1"/>
          </p:cNvSpPr>
          <p:nvPr>
            <p:ph idx="1"/>
          </p:nvPr>
        </p:nvSpPr>
        <p:spPr/>
        <p:txBody>
          <a:bodyPr/>
          <a:lstStyle/>
          <a:p>
            <a:r>
              <a:rPr lang="zh-CN" altLang="en-US" dirty="0" smtClean="0"/>
              <a:t>控制目标</a:t>
            </a:r>
            <a:endParaRPr lang="en-US" altLang="zh-CN" dirty="0" smtClean="0"/>
          </a:p>
          <a:p>
            <a:pPr lvl="1"/>
            <a:r>
              <a:rPr lang="zh-CN" altLang="en-US" dirty="0"/>
              <a:t>建立一个管理框架，用以启动和控制的组织内信息安全的实施和</a:t>
            </a:r>
            <a:r>
              <a:rPr lang="zh-CN" altLang="en-US" dirty="0" smtClean="0"/>
              <a:t>运行</a:t>
            </a:r>
            <a:endParaRPr lang="en-US" altLang="zh-CN" dirty="0" smtClean="0"/>
          </a:p>
          <a:p>
            <a:r>
              <a:rPr lang="zh-CN" altLang="en-US" dirty="0"/>
              <a:t>控制</a:t>
            </a:r>
            <a:r>
              <a:rPr lang="zh-CN" altLang="en-US" dirty="0" smtClean="0"/>
              <a:t>措施</a:t>
            </a:r>
            <a:endParaRPr lang="en-US" altLang="zh-CN" dirty="0" smtClean="0"/>
          </a:p>
          <a:p>
            <a:pPr lvl="1"/>
            <a:r>
              <a:rPr lang="zh-CN" altLang="en-US" dirty="0" smtClean="0"/>
              <a:t>信息</a:t>
            </a:r>
            <a:r>
              <a:rPr lang="zh-CN" altLang="en-US" dirty="0"/>
              <a:t>安全的角色和</a:t>
            </a:r>
            <a:r>
              <a:rPr lang="zh-CN" altLang="en-US" dirty="0" smtClean="0"/>
              <a:t>职责</a:t>
            </a:r>
            <a:endParaRPr lang="en-US" altLang="zh-CN" dirty="0" smtClean="0"/>
          </a:p>
          <a:p>
            <a:pPr lvl="1"/>
            <a:r>
              <a:rPr lang="zh-CN" altLang="en-US" dirty="0"/>
              <a:t>职责分离</a:t>
            </a:r>
          </a:p>
          <a:p>
            <a:pPr lvl="1"/>
            <a:r>
              <a:rPr lang="zh-CN" altLang="en-US" dirty="0"/>
              <a:t>与政府部门的联系</a:t>
            </a:r>
          </a:p>
          <a:p>
            <a:pPr lvl="1"/>
            <a:r>
              <a:rPr lang="zh-CN" altLang="en-US" dirty="0"/>
              <a:t>与相关利益方的联系</a:t>
            </a:r>
          </a:p>
          <a:p>
            <a:pPr lvl="1"/>
            <a:r>
              <a:rPr lang="zh-CN" altLang="en-US" dirty="0"/>
              <a:t>项目管理的信息安全</a:t>
            </a:r>
          </a:p>
          <a:p>
            <a:pPr lvl="1"/>
            <a:endParaRPr lang="zh-CN" altLang="en-US" dirty="0"/>
          </a:p>
          <a:p>
            <a:endParaRPr lang="en-US" altLang="zh-CN" dirty="0" smtClean="0"/>
          </a:p>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21</a:t>
            </a:fld>
            <a:endParaRPr lang="en-US" altLang="zh-CN"/>
          </a:p>
        </p:txBody>
      </p:sp>
    </p:spTree>
    <p:extLst>
      <p:ext uri="{BB962C8B-B14F-4D97-AF65-F5344CB8AC3E}">
        <p14:creationId xmlns:p14="http://schemas.microsoft.com/office/powerpoint/2010/main" val="2667419725"/>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信息安全组织</a:t>
            </a:r>
            <a:r>
              <a:rPr lang="en-US" altLang="zh-CN" dirty="0" smtClean="0"/>
              <a:t>-</a:t>
            </a:r>
            <a:r>
              <a:rPr lang="zh-CN" altLang="en-US" dirty="0" smtClean="0"/>
              <a:t>移动设备与远程办公</a:t>
            </a:r>
            <a:endParaRPr lang="zh-CN" altLang="en-US" dirty="0"/>
          </a:p>
        </p:txBody>
      </p:sp>
      <p:sp>
        <p:nvSpPr>
          <p:cNvPr id="3" name="内容占位符 2"/>
          <p:cNvSpPr>
            <a:spLocks noGrp="1"/>
          </p:cNvSpPr>
          <p:nvPr>
            <p:ph idx="1"/>
          </p:nvPr>
        </p:nvSpPr>
        <p:spPr/>
        <p:txBody>
          <a:bodyPr/>
          <a:lstStyle/>
          <a:p>
            <a:r>
              <a:rPr lang="zh-CN" altLang="en-US" dirty="0"/>
              <a:t>控制目标</a:t>
            </a:r>
            <a:r>
              <a:rPr lang="zh-CN" altLang="en-US" dirty="0" smtClean="0"/>
              <a:t>：移动设备与远程办公</a:t>
            </a:r>
            <a:endParaRPr lang="zh-CN" altLang="en-US" dirty="0"/>
          </a:p>
          <a:p>
            <a:pPr lvl="1"/>
            <a:r>
              <a:rPr lang="zh-CN" altLang="zh-CN" dirty="0"/>
              <a:t>确保远程办公和使用移动设备时的</a:t>
            </a:r>
            <a:r>
              <a:rPr lang="zh-CN" altLang="zh-CN" dirty="0" smtClean="0"/>
              <a:t>安全性</a:t>
            </a:r>
            <a:endParaRPr lang="en-US" altLang="zh-CN" dirty="0" smtClean="0"/>
          </a:p>
          <a:p>
            <a:r>
              <a:rPr lang="zh-CN" altLang="en-US" dirty="0" smtClean="0"/>
              <a:t>控制</a:t>
            </a:r>
            <a:r>
              <a:rPr lang="zh-CN" altLang="en-US" dirty="0"/>
              <a:t>措施</a:t>
            </a:r>
          </a:p>
          <a:p>
            <a:pPr lvl="1"/>
            <a:r>
              <a:rPr lang="zh-CN" altLang="en-US" dirty="0" smtClean="0"/>
              <a:t>移动设备方针</a:t>
            </a:r>
            <a:endParaRPr lang="en-US" altLang="zh-CN" dirty="0" smtClean="0"/>
          </a:p>
          <a:p>
            <a:pPr lvl="1"/>
            <a:r>
              <a:rPr lang="zh-CN" altLang="en-US" dirty="0" smtClean="0"/>
              <a:t>远程工作</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22</a:t>
            </a:fld>
            <a:endParaRPr lang="en-US" altLang="zh-CN"/>
          </a:p>
        </p:txBody>
      </p:sp>
    </p:spTree>
    <p:extLst>
      <p:ext uri="{BB962C8B-B14F-4D97-AF65-F5344CB8AC3E}">
        <p14:creationId xmlns:p14="http://schemas.microsoft.com/office/powerpoint/2010/main" val="2477726126"/>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移动设备方针</a:t>
            </a:r>
            <a:endParaRPr lang="zh-CN" altLang="en-US" dirty="0"/>
          </a:p>
        </p:txBody>
      </p:sp>
      <p:sp>
        <p:nvSpPr>
          <p:cNvPr id="3" name="内容占位符 2"/>
          <p:cNvSpPr>
            <a:spLocks noGrp="1"/>
          </p:cNvSpPr>
          <p:nvPr>
            <p:ph idx="1"/>
          </p:nvPr>
        </p:nvSpPr>
        <p:spPr/>
        <p:txBody>
          <a:bodyPr/>
          <a:lstStyle/>
          <a:p>
            <a:r>
              <a:rPr lang="zh-CN" altLang="en-US" dirty="0"/>
              <a:t>应采用方针和配套保障措施以管理使用移动设备时带来的风险。</a:t>
            </a:r>
          </a:p>
          <a:p>
            <a:r>
              <a:rPr lang="zh-CN" altLang="en-US" dirty="0" smtClean="0"/>
              <a:t>当</a:t>
            </a:r>
            <a:r>
              <a:rPr lang="zh-CN" altLang="en-US" dirty="0"/>
              <a:t>使用移动设备时，应特别注意确保业务信息不外泄。移动设备方针应考虑与非保护环境移动设备同时工作时的风险。</a:t>
            </a:r>
          </a:p>
          <a:p>
            <a:r>
              <a:rPr lang="zh-CN" altLang="en-US" dirty="0"/>
              <a:t>当在公共场所、会议室和其他不受保护的区域使用移动计算设施时，宜加以小心</a:t>
            </a:r>
            <a:r>
              <a:rPr lang="zh-CN" altLang="en-US" dirty="0" smtClean="0"/>
              <a:t>。</a:t>
            </a:r>
            <a:endParaRPr lang="en-US" altLang="zh-CN" dirty="0" smtClean="0"/>
          </a:p>
          <a:p>
            <a:r>
              <a:rPr lang="zh-CN" altLang="en-US" dirty="0"/>
              <a:t>宜对移动计算设施进行物理保护，以防被</a:t>
            </a:r>
            <a:r>
              <a:rPr lang="zh-CN" altLang="en-US" dirty="0" smtClean="0"/>
              <a:t>偷窃。</a:t>
            </a:r>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23</a:t>
            </a:fld>
            <a:endParaRPr lang="en-US" altLang="zh-CN"/>
          </a:p>
        </p:txBody>
      </p:sp>
    </p:spTree>
    <p:extLst>
      <p:ext uri="{BB962C8B-B14F-4D97-AF65-F5344CB8AC3E}">
        <p14:creationId xmlns:p14="http://schemas.microsoft.com/office/powerpoint/2010/main" val="4077674715"/>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远程工作</a:t>
            </a:r>
            <a:endParaRPr lang="zh-CN" altLang="en-US" dirty="0"/>
          </a:p>
        </p:txBody>
      </p:sp>
      <p:sp>
        <p:nvSpPr>
          <p:cNvPr id="3" name="内容占位符 2"/>
          <p:cNvSpPr>
            <a:spLocks noGrp="1"/>
          </p:cNvSpPr>
          <p:nvPr>
            <p:ph idx="1"/>
          </p:nvPr>
        </p:nvSpPr>
        <p:spPr/>
        <p:txBody>
          <a:bodyPr/>
          <a:lstStyle/>
          <a:p>
            <a:r>
              <a:rPr lang="zh-CN" altLang="en-US" dirty="0"/>
              <a:t>远程工作指的是办公室以外的所有形式的工作，包括非传统工作环境比如那些被称为“远程办公”、“弹性工作场所”、“远程工作”和“虚拟工作”</a:t>
            </a:r>
            <a:r>
              <a:rPr lang="zh-CN" altLang="en-US" dirty="0" smtClean="0"/>
              <a:t>环境</a:t>
            </a:r>
            <a:endParaRPr lang="en-US" altLang="zh-CN" dirty="0" smtClean="0"/>
          </a:p>
          <a:p>
            <a:r>
              <a:rPr lang="zh-CN" altLang="en-US" dirty="0"/>
              <a:t>应实施方针和配套保障措施以保护远程工作地点的信息访问、处理和</a:t>
            </a:r>
            <a:r>
              <a:rPr lang="zh-CN" altLang="en-US" dirty="0" smtClean="0"/>
              <a:t>存储</a:t>
            </a:r>
            <a:endParaRPr lang="zh-CN" altLang="en-US" dirty="0"/>
          </a:p>
          <a:p>
            <a:r>
              <a:rPr lang="zh-CN" altLang="en-US" dirty="0" smtClean="0"/>
              <a:t>组织</a:t>
            </a:r>
            <a:r>
              <a:rPr lang="zh-CN" altLang="en-US" dirty="0"/>
              <a:t>宜仅对允许的远程工作行为发布方针，定义远程工作的条件和</a:t>
            </a:r>
            <a:r>
              <a:rPr lang="zh-CN" altLang="en-US" dirty="0" smtClean="0"/>
              <a:t>限制</a:t>
            </a:r>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24</a:t>
            </a:fld>
            <a:endParaRPr lang="en-US" altLang="zh-CN"/>
          </a:p>
        </p:txBody>
      </p:sp>
    </p:spTree>
    <p:extLst>
      <p:ext uri="{BB962C8B-B14F-4D97-AF65-F5344CB8AC3E}">
        <p14:creationId xmlns:p14="http://schemas.microsoft.com/office/powerpoint/2010/main" val="7075038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人力资源安全</a:t>
            </a:r>
            <a:r>
              <a:rPr lang="en-US" altLang="zh-CN" dirty="0" smtClean="0"/>
              <a:t>-</a:t>
            </a:r>
            <a:r>
              <a:rPr lang="zh-CN" altLang="en-US" dirty="0" smtClean="0"/>
              <a:t>任用前</a:t>
            </a:r>
            <a:endParaRPr lang="zh-CN" altLang="en-US" dirty="0"/>
          </a:p>
        </p:txBody>
      </p:sp>
      <p:sp>
        <p:nvSpPr>
          <p:cNvPr id="3" name="内容占位符 2"/>
          <p:cNvSpPr>
            <a:spLocks noGrp="1"/>
          </p:cNvSpPr>
          <p:nvPr>
            <p:ph idx="1"/>
          </p:nvPr>
        </p:nvSpPr>
        <p:spPr/>
        <p:txBody>
          <a:bodyPr/>
          <a:lstStyle/>
          <a:p>
            <a:r>
              <a:rPr lang="zh-CN" altLang="en-US" dirty="0" smtClean="0"/>
              <a:t>控制目标：</a:t>
            </a:r>
            <a:r>
              <a:rPr lang="zh-CN" altLang="en-US" dirty="0"/>
              <a:t>确保雇员、承包方理解其职责，对其考虑的角色是适合的</a:t>
            </a:r>
            <a:endParaRPr lang="en-US" altLang="zh-CN" dirty="0" smtClean="0"/>
          </a:p>
          <a:p>
            <a:r>
              <a:rPr lang="zh-CN" altLang="en-US" dirty="0" smtClean="0"/>
              <a:t>控制措施：</a:t>
            </a:r>
            <a:endParaRPr lang="en-US" altLang="zh-CN" dirty="0" smtClean="0"/>
          </a:p>
          <a:p>
            <a:pPr lvl="1"/>
            <a:r>
              <a:rPr lang="zh-CN" altLang="en-US" dirty="0" smtClean="0"/>
              <a:t>审查</a:t>
            </a:r>
            <a:endParaRPr lang="en-US" altLang="zh-CN" dirty="0" smtClean="0"/>
          </a:p>
          <a:p>
            <a:pPr lvl="1"/>
            <a:r>
              <a:rPr lang="zh-CN" altLang="en-US" dirty="0" smtClean="0"/>
              <a:t>任用条款及条件</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25</a:t>
            </a:fld>
            <a:endParaRPr lang="en-US" altLang="zh-CN"/>
          </a:p>
        </p:txBody>
      </p:sp>
    </p:spTree>
    <p:extLst>
      <p:ext uri="{BB962C8B-B14F-4D97-AF65-F5344CB8AC3E}">
        <p14:creationId xmlns:p14="http://schemas.microsoft.com/office/powerpoint/2010/main" val="2860746404"/>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lIns="37243" rIns="0"/>
          <a:lstStyle/>
          <a:p>
            <a:r>
              <a:rPr lang="zh-CN" altLang="en-US" sz="3600" dirty="0" smtClean="0"/>
              <a:t>人力资源安全</a:t>
            </a:r>
            <a:r>
              <a:rPr lang="en-US" altLang="zh-CN" sz="3600" dirty="0" smtClean="0"/>
              <a:t>-</a:t>
            </a:r>
            <a:r>
              <a:rPr lang="zh-CN" altLang="en-US" sz="3600" dirty="0" smtClean="0"/>
              <a:t>任用前</a:t>
            </a:r>
            <a:endParaRPr lang="en-US" altLang="zh-CN" sz="3600" dirty="0" smtClean="0"/>
          </a:p>
        </p:txBody>
      </p:sp>
      <p:sp>
        <p:nvSpPr>
          <p:cNvPr id="47107" name="Rectangle 3"/>
          <p:cNvSpPr>
            <a:spLocks noGrp="1" noChangeArrowheads="1"/>
          </p:cNvSpPr>
          <p:nvPr>
            <p:ph idx="1"/>
          </p:nvPr>
        </p:nvSpPr>
        <p:spPr/>
        <p:txBody>
          <a:bodyPr/>
          <a:lstStyle/>
          <a:p>
            <a:pPr>
              <a:spcBef>
                <a:spcPts val="1500"/>
              </a:spcBef>
            </a:pPr>
            <a:r>
              <a:rPr lang="zh-CN" altLang="en-US" sz="2600" dirty="0"/>
              <a:t>关于所有任用的候选者与承包商的背景验证核查应按照相关法律法规、道德规范和对应的业务要求、被访问信息的类别和察觉的风险来执行。</a:t>
            </a:r>
            <a:endParaRPr lang="en-US" altLang="zh-CN" sz="2600" dirty="0" smtClean="0"/>
          </a:p>
          <a:p>
            <a:pPr lvl="1">
              <a:spcBef>
                <a:spcPts val="1500"/>
              </a:spcBef>
            </a:pPr>
            <a:r>
              <a:rPr lang="zh-CN" altLang="en-GB" sz="2400" dirty="0" smtClean="0"/>
              <a:t>对担任敏感和重要岗位的人员要考察其身份、学历和技术背景、工作履历和以往的违法违规记录</a:t>
            </a:r>
            <a:endParaRPr lang="en-US" altLang="zh-CN" sz="2400" dirty="0" smtClean="0"/>
          </a:p>
          <a:p>
            <a:pPr>
              <a:spcBef>
                <a:spcPts val="1500"/>
              </a:spcBef>
            </a:pPr>
            <a:r>
              <a:rPr lang="zh-CN" altLang="en-US" sz="2600" dirty="0"/>
              <a:t>应在雇员和承包商的合约协议中声明他们与组织的信息安全</a:t>
            </a:r>
            <a:r>
              <a:rPr lang="zh-CN" altLang="en-US" sz="2600" dirty="0" smtClean="0"/>
              <a:t>责任</a:t>
            </a:r>
            <a:endParaRPr lang="en-GB" altLang="zh-CN" sz="2600" dirty="0" smtClean="0"/>
          </a:p>
          <a:p>
            <a:pPr lvl="1">
              <a:spcBef>
                <a:spcPts val="1500"/>
              </a:spcBef>
            </a:pPr>
            <a:r>
              <a:rPr lang="zh-CN" altLang="en-GB" sz="2400" dirty="0" smtClean="0"/>
              <a:t>明确</a:t>
            </a:r>
            <a:r>
              <a:rPr lang="zh-CN" altLang="en-GB" sz="2400" dirty="0"/>
              <a:t>人员遵守安全规章制度、执行特定的信息安全工作、报告安全事件或潜在风险的责任</a:t>
            </a:r>
            <a:endParaRPr lang="en-GB" altLang="zh-CN" sz="2400" dirty="0"/>
          </a:p>
          <a:p>
            <a:endParaRPr lang="zh-CN" altLang="en-GB" dirty="0" smtClean="0"/>
          </a:p>
        </p:txBody>
      </p:sp>
      <p:sp>
        <p:nvSpPr>
          <p:cNvPr id="47109"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B52EF4FC-6560-4385-81D6-FEF9102A1866}" type="slidenum">
              <a:rPr lang="zh-CN" altLang="en-US" smtClean="0"/>
              <a:pPr eaLnBrk="1" hangingPunct="1"/>
              <a:t>26</a:t>
            </a:fld>
            <a:endParaRPr lang="en-US" altLang="zh-CN" smtClean="0"/>
          </a:p>
        </p:txBody>
      </p:sp>
    </p:spTree>
    <p:extLst>
      <p:ext uri="{BB962C8B-B14F-4D97-AF65-F5344CB8AC3E}">
        <p14:creationId xmlns:p14="http://schemas.microsoft.com/office/powerpoint/2010/main" val="515375623"/>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人力资源安全</a:t>
            </a:r>
            <a:r>
              <a:rPr lang="en-US" altLang="zh-CN" dirty="0" smtClean="0"/>
              <a:t>-</a:t>
            </a:r>
            <a:r>
              <a:rPr lang="zh-CN" altLang="en-US" dirty="0" smtClean="0"/>
              <a:t>任用中</a:t>
            </a:r>
            <a:endParaRPr lang="zh-CN" altLang="en-US" dirty="0"/>
          </a:p>
        </p:txBody>
      </p:sp>
      <p:sp>
        <p:nvSpPr>
          <p:cNvPr id="3" name="内容占位符 2"/>
          <p:cNvSpPr>
            <a:spLocks noGrp="1"/>
          </p:cNvSpPr>
          <p:nvPr>
            <p:ph idx="1"/>
          </p:nvPr>
        </p:nvSpPr>
        <p:spPr/>
        <p:txBody>
          <a:bodyPr/>
          <a:lstStyle/>
          <a:p>
            <a:r>
              <a:rPr lang="zh-CN" altLang="en-US" dirty="0"/>
              <a:t>控制</a:t>
            </a:r>
            <a:r>
              <a:rPr lang="zh-CN" altLang="en-US" dirty="0" smtClean="0"/>
              <a:t>目标：确保</a:t>
            </a:r>
            <a:r>
              <a:rPr lang="zh-CN" altLang="en-US" dirty="0"/>
              <a:t>雇员、承包方意识并履行其信息安全</a:t>
            </a:r>
            <a:r>
              <a:rPr lang="zh-CN" altLang="en-US" dirty="0" smtClean="0"/>
              <a:t>职责</a:t>
            </a:r>
            <a:endParaRPr lang="en-US" altLang="zh-CN" dirty="0" smtClean="0"/>
          </a:p>
          <a:p>
            <a:r>
              <a:rPr lang="zh-CN" altLang="en-US" dirty="0" smtClean="0"/>
              <a:t>控制措施</a:t>
            </a:r>
            <a:endParaRPr lang="en-US" altLang="zh-CN" dirty="0" smtClean="0"/>
          </a:p>
          <a:p>
            <a:pPr lvl="1"/>
            <a:r>
              <a:rPr lang="zh-CN" altLang="en-US" dirty="0"/>
              <a:t>管理</a:t>
            </a:r>
            <a:r>
              <a:rPr lang="zh-CN" altLang="en-US" dirty="0" smtClean="0"/>
              <a:t>职责</a:t>
            </a:r>
            <a:endParaRPr lang="en-US" altLang="zh-CN" dirty="0" smtClean="0"/>
          </a:p>
          <a:p>
            <a:pPr lvl="1"/>
            <a:r>
              <a:rPr lang="zh-CN" altLang="en-US" dirty="0"/>
              <a:t>信息安全意识、教育和培训</a:t>
            </a:r>
          </a:p>
          <a:p>
            <a:pPr lvl="1"/>
            <a:r>
              <a:rPr lang="zh-CN" altLang="en-US" dirty="0"/>
              <a:t>纪律处理过程</a:t>
            </a:r>
          </a:p>
          <a:p>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27</a:t>
            </a:fld>
            <a:endParaRPr lang="en-US" altLang="zh-CN"/>
          </a:p>
        </p:txBody>
      </p:sp>
    </p:spTree>
    <p:extLst>
      <p:ext uri="{BB962C8B-B14F-4D97-AF65-F5344CB8AC3E}">
        <p14:creationId xmlns:p14="http://schemas.microsoft.com/office/powerpoint/2010/main" val="2300068360"/>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lIns="37243" rIns="0"/>
          <a:lstStyle/>
          <a:p>
            <a:r>
              <a:rPr lang="zh-CN" altLang="en-US" sz="3600" dirty="0" smtClean="0"/>
              <a:t>人力资源安全</a:t>
            </a:r>
            <a:r>
              <a:rPr lang="en-US" altLang="zh-CN" sz="3600" dirty="0" smtClean="0"/>
              <a:t>-</a:t>
            </a:r>
            <a:r>
              <a:rPr lang="zh-CN" altLang="en-US" sz="3600" dirty="0" smtClean="0"/>
              <a:t>任用中</a:t>
            </a:r>
            <a:endParaRPr lang="en-US" altLang="zh-CN" sz="3600" dirty="0" smtClean="0"/>
          </a:p>
        </p:txBody>
      </p:sp>
      <p:sp>
        <p:nvSpPr>
          <p:cNvPr id="48131" name="Rectangle 3"/>
          <p:cNvSpPr>
            <a:spLocks noGrp="1" noChangeArrowheads="1"/>
          </p:cNvSpPr>
          <p:nvPr>
            <p:ph idx="1"/>
          </p:nvPr>
        </p:nvSpPr>
        <p:spPr/>
        <p:txBody>
          <a:bodyPr/>
          <a:lstStyle/>
          <a:p>
            <a:pPr>
              <a:spcBef>
                <a:spcPts val="1500"/>
              </a:spcBef>
            </a:pPr>
            <a:r>
              <a:rPr lang="zh-CN" altLang="en-GB" smtClean="0"/>
              <a:t>保证其充分了解所在岗位的信息安全角色和职责</a:t>
            </a:r>
          </a:p>
          <a:p>
            <a:pPr>
              <a:spcBef>
                <a:spcPts val="1500"/>
              </a:spcBef>
            </a:pPr>
            <a:r>
              <a:rPr lang="zh-CN" altLang="en-GB" smtClean="0"/>
              <a:t>有针对性地进行信息安全意识教育和技能培训</a:t>
            </a:r>
            <a:endParaRPr lang="en-GB" altLang="zh-CN" smtClean="0"/>
          </a:p>
          <a:p>
            <a:pPr>
              <a:spcBef>
                <a:spcPts val="1500"/>
              </a:spcBef>
            </a:pPr>
            <a:r>
              <a:rPr lang="zh-CN" altLang="en-GB" smtClean="0"/>
              <a:t>及时有效的惩戒措施</a:t>
            </a:r>
          </a:p>
        </p:txBody>
      </p:sp>
      <p:sp>
        <p:nvSpPr>
          <p:cNvPr id="48133"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D5978223-ADBB-47D4-9977-E3649FA8360E}" type="slidenum">
              <a:rPr lang="zh-CN" altLang="en-US" smtClean="0"/>
              <a:pPr eaLnBrk="1" hangingPunct="1"/>
              <a:t>28</a:t>
            </a:fld>
            <a:endParaRPr lang="en-US" altLang="zh-CN" smtClean="0"/>
          </a:p>
        </p:txBody>
      </p:sp>
    </p:spTree>
    <p:extLst>
      <p:ext uri="{BB962C8B-B14F-4D97-AF65-F5344CB8AC3E}">
        <p14:creationId xmlns:p14="http://schemas.microsoft.com/office/powerpoint/2010/main" val="47618744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人力资源安全</a:t>
            </a:r>
            <a:r>
              <a:rPr lang="en-US" altLang="zh-CN" sz="3600" dirty="0" smtClean="0"/>
              <a:t>-</a:t>
            </a:r>
            <a:r>
              <a:rPr lang="zh-CN" altLang="en-US" sz="3600" dirty="0" smtClean="0"/>
              <a:t>任用的终止或变化</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29</a:t>
            </a:fld>
            <a:endParaRPr lang="en-US" altLang="zh-CN" smtClean="0"/>
          </a:p>
        </p:txBody>
      </p:sp>
      <p:sp>
        <p:nvSpPr>
          <p:cNvPr id="2" name="内容占位符 1"/>
          <p:cNvSpPr>
            <a:spLocks noGrp="1"/>
          </p:cNvSpPr>
          <p:nvPr>
            <p:ph idx="1"/>
          </p:nvPr>
        </p:nvSpPr>
        <p:spPr/>
        <p:txBody>
          <a:bodyPr/>
          <a:lstStyle/>
          <a:p>
            <a:r>
              <a:rPr lang="zh-CN" altLang="en-US" dirty="0"/>
              <a:t>控制目标：将聘用的变更或终止作为组织过程的一部分以保护组织的利益。</a:t>
            </a:r>
          </a:p>
          <a:p>
            <a:r>
              <a:rPr lang="zh-CN" altLang="en-US" dirty="0" smtClean="0"/>
              <a:t>控制措施</a:t>
            </a:r>
            <a:endParaRPr lang="en-US" altLang="zh-CN" dirty="0" smtClean="0"/>
          </a:p>
          <a:p>
            <a:pPr lvl="1"/>
            <a:r>
              <a:rPr lang="zh-CN" altLang="en-US" dirty="0" smtClean="0"/>
              <a:t>雇佣</a:t>
            </a:r>
            <a:r>
              <a:rPr lang="zh-CN" altLang="en-US" dirty="0"/>
              <a:t>责任的改变和</a:t>
            </a:r>
            <a:r>
              <a:rPr lang="zh-CN" altLang="en-US" dirty="0" smtClean="0"/>
              <a:t>终结</a:t>
            </a:r>
          </a:p>
          <a:p>
            <a:endParaRPr lang="zh-CN" altLang="en-US" dirty="0"/>
          </a:p>
        </p:txBody>
      </p:sp>
    </p:spTree>
    <p:extLst>
      <p:ext uri="{BB962C8B-B14F-4D97-AF65-F5344CB8AC3E}">
        <p14:creationId xmlns:p14="http://schemas.microsoft.com/office/powerpoint/2010/main" val="192614215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知识子域：安全管理体系</a:t>
            </a:r>
            <a:endParaRPr lang="zh-CN" altLang="en-US" dirty="0"/>
          </a:p>
        </p:txBody>
      </p:sp>
      <p:sp>
        <p:nvSpPr>
          <p:cNvPr id="3" name="内容占位符 2"/>
          <p:cNvSpPr>
            <a:spLocks noGrp="1"/>
          </p:cNvSpPr>
          <p:nvPr>
            <p:ph idx="1"/>
          </p:nvPr>
        </p:nvSpPr>
        <p:spPr>
          <a:xfrm>
            <a:off x="533400" y="1295400"/>
            <a:ext cx="8323076" cy="5105400"/>
          </a:xfrm>
        </p:spPr>
        <p:txBody>
          <a:bodyPr/>
          <a:lstStyle/>
          <a:p>
            <a:r>
              <a:rPr lang="zh-CN" altLang="en-US" dirty="0"/>
              <a:t>信息安全管理</a:t>
            </a:r>
          </a:p>
          <a:p>
            <a:pPr lvl="1"/>
            <a:r>
              <a:rPr lang="zh-CN" altLang="en-US" dirty="0"/>
              <a:t>了解管理与信息安全管理的概念及相互关系；</a:t>
            </a:r>
          </a:p>
          <a:p>
            <a:pPr lvl="1"/>
            <a:r>
              <a:rPr lang="zh-CN" altLang="en-US" dirty="0"/>
              <a:t>理解信息安全管理的作用和价值；</a:t>
            </a:r>
          </a:p>
          <a:p>
            <a:r>
              <a:rPr lang="zh-CN" altLang="en-US" dirty="0" smtClean="0"/>
              <a:t>安全管理</a:t>
            </a:r>
            <a:r>
              <a:rPr lang="zh-CN" altLang="en-US" dirty="0"/>
              <a:t>体系建设</a:t>
            </a:r>
          </a:p>
          <a:p>
            <a:pPr lvl="1"/>
            <a:r>
              <a:rPr lang="zh-CN" altLang="en-US" dirty="0"/>
              <a:t>理解信息安全管理</a:t>
            </a:r>
            <a:r>
              <a:rPr lang="zh-CN" altLang="en-US" dirty="0" smtClean="0"/>
              <a:t>体系建设的</a:t>
            </a:r>
            <a:r>
              <a:rPr lang="zh-CN" altLang="en-US" dirty="0"/>
              <a:t>概念</a:t>
            </a:r>
            <a:r>
              <a:rPr lang="zh-CN" altLang="en-US" dirty="0" smtClean="0"/>
              <a:t>及相关要求；</a:t>
            </a:r>
            <a:endParaRPr lang="zh-CN" altLang="en-US" dirty="0"/>
          </a:p>
          <a:p>
            <a:r>
              <a:rPr lang="en-US" altLang="zh-CN" dirty="0" smtClean="0"/>
              <a:t>PDCA</a:t>
            </a:r>
            <a:r>
              <a:rPr lang="zh-CN" altLang="en-US" dirty="0"/>
              <a:t>过程</a:t>
            </a:r>
          </a:p>
          <a:p>
            <a:pPr lvl="1"/>
            <a:r>
              <a:rPr lang="zh-CN" altLang="en-US" dirty="0"/>
              <a:t>了解</a:t>
            </a:r>
            <a:r>
              <a:rPr lang="en-US" altLang="zh-CN" dirty="0"/>
              <a:t>PDCA</a:t>
            </a:r>
            <a:r>
              <a:rPr lang="zh-CN" altLang="en-US" dirty="0"/>
              <a:t>模型的概念及</a:t>
            </a:r>
            <a:r>
              <a:rPr lang="zh-CN" altLang="en-US" dirty="0" smtClean="0"/>
              <a:t>在信息安全管理</a:t>
            </a:r>
            <a:r>
              <a:rPr lang="zh-CN" altLang="en-US" dirty="0"/>
              <a:t>体系建设中的应用；</a:t>
            </a:r>
          </a:p>
          <a:p>
            <a:pPr lvl="1"/>
            <a:r>
              <a:rPr lang="zh-CN" altLang="en-US" dirty="0" smtClean="0"/>
              <a:t>理解信息安全管理体系建设</a:t>
            </a:r>
            <a:r>
              <a:rPr lang="en-US" altLang="zh-CN" dirty="0" smtClean="0"/>
              <a:t>PDCA</a:t>
            </a:r>
            <a:r>
              <a:rPr lang="zh-CN" altLang="en-US" dirty="0" smtClean="0"/>
              <a:t>过程中各阶段</a:t>
            </a:r>
            <a:r>
              <a:rPr lang="zh-CN" altLang="en-US" dirty="0"/>
              <a:t>的工作内容</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a:t>
            </a:fld>
            <a:endParaRPr lang="en-US" altLang="zh-CN"/>
          </a:p>
        </p:txBody>
      </p:sp>
    </p:spTree>
    <p:extLst>
      <p:ext uri="{BB962C8B-B14F-4D97-AF65-F5344CB8AC3E}">
        <p14:creationId xmlns:p14="http://schemas.microsoft.com/office/powerpoint/2010/main" val="1448104896"/>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zh-CN" altLang="en-US" sz="3600" dirty="0" smtClean="0"/>
              <a:t>人力资源安全</a:t>
            </a:r>
            <a:r>
              <a:rPr lang="en-US" altLang="zh-CN" sz="3600" dirty="0" smtClean="0"/>
              <a:t>-</a:t>
            </a:r>
            <a:r>
              <a:rPr lang="zh-CN" altLang="en-US" sz="3600" dirty="0" smtClean="0"/>
              <a:t>任用的终止或变化</a:t>
            </a:r>
          </a:p>
        </p:txBody>
      </p:sp>
      <p:sp>
        <p:nvSpPr>
          <p:cNvPr id="50179" name="Rectangle 3"/>
          <p:cNvSpPr>
            <a:spLocks noGrp="1" noChangeArrowheads="1"/>
          </p:cNvSpPr>
          <p:nvPr>
            <p:ph idx="1"/>
          </p:nvPr>
        </p:nvSpPr>
        <p:spPr/>
        <p:txBody>
          <a:bodyPr/>
          <a:lstStyle/>
          <a:p>
            <a:r>
              <a:rPr lang="zh-CN" altLang="en-US" dirty="0"/>
              <a:t>离职可能引发的安全隐患</a:t>
            </a:r>
            <a:endParaRPr lang="en-US" altLang="zh-CN" dirty="0" smtClean="0"/>
          </a:p>
          <a:p>
            <a:pPr lvl="1"/>
            <a:r>
              <a:rPr lang="zh-CN" altLang="en-US" dirty="0" smtClean="0"/>
              <a:t>未删除的账户</a:t>
            </a:r>
          </a:p>
          <a:p>
            <a:pPr lvl="1"/>
            <a:r>
              <a:rPr lang="zh-CN" altLang="en-US" dirty="0" smtClean="0"/>
              <a:t>未收回的各种权限</a:t>
            </a:r>
          </a:p>
          <a:p>
            <a:pPr lvl="2"/>
            <a:r>
              <a:rPr lang="en-US" altLang="zh-CN" dirty="0" smtClean="0"/>
              <a:t>VPN</a:t>
            </a:r>
            <a:r>
              <a:rPr lang="zh-CN" altLang="en-US" dirty="0" smtClean="0"/>
              <a:t>、远程主机、企业邮箱和</a:t>
            </a:r>
            <a:r>
              <a:rPr lang="en-US" altLang="zh-CN" dirty="0" smtClean="0"/>
              <a:t>VoIP</a:t>
            </a:r>
            <a:r>
              <a:rPr lang="zh-CN" altLang="en-US" dirty="0" smtClean="0"/>
              <a:t>等应用</a:t>
            </a:r>
          </a:p>
          <a:p>
            <a:pPr lvl="1"/>
            <a:r>
              <a:rPr lang="zh-CN" altLang="en-US" dirty="0" smtClean="0"/>
              <a:t>其它隐含信息</a:t>
            </a:r>
          </a:p>
          <a:p>
            <a:pPr lvl="2"/>
            <a:r>
              <a:rPr lang="zh-CN" altLang="en-US" dirty="0" smtClean="0"/>
              <a:t>网络架构、规划，存在的漏洞</a:t>
            </a:r>
          </a:p>
          <a:p>
            <a:pPr lvl="2"/>
            <a:r>
              <a:rPr lang="zh-CN" altLang="en-US" dirty="0" smtClean="0"/>
              <a:t>同事的账户、口令和使用习惯等</a:t>
            </a:r>
          </a:p>
        </p:txBody>
      </p:sp>
      <p:sp>
        <p:nvSpPr>
          <p:cNvPr id="50182"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B6644B0F-F56D-44C3-9E18-C607DF78E583}" type="slidenum">
              <a:rPr lang="zh-CN" altLang="en-US" smtClean="0"/>
              <a:pPr eaLnBrk="1" hangingPunct="1"/>
              <a:t>30</a:t>
            </a:fld>
            <a:endParaRPr lang="en-US" altLang="zh-CN" smtClean="0"/>
          </a:p>
        </p:txBody>
      </p:sp>
      <p:sp>
        <p:nvSpPr>
          <p:cNvPr id="348164" name="AutoShape 4"/>
          <p:cNvSpPr>
            <a:spLocks noChangeArrowheads="1"/>
          </p:cNvSpPr>
          <p:nvPr/>
        </p:nvSpPr>
        <p:spPr bwMode="auto">
          <a:xfrm>
            <a:off x="1187450" y="4868863"/>
            <a:ext cx="6572250" cy="973137"/>
          </a:xfrm>
          <a:prstGeom prst="roundRect">
            <a:avLst>
              <a:gd name="adj" fmla="val 4167"/>
            </a:avLst>
          </a:prstGeom>
          <a:solidFill>
            <a:srgbClr val="BBCDE3"/>
          </a:solidFill>
          <a:ln w="9525" algn="ctr">
            <a:solidFill>
              <a:srgbClr val="4D4D4D"/>
            </a:solidFill>
            <a:round/>
            <a:headEnd/>
            <a:tailEnd/>
          </a:ln>
          <a:effectLst>
            <a:outerShdw dist="35921" dir="2700000" algn="ctr" rotWithShape="0">
              <a:srgbClr val="AFAFAF"/>
            </a:outerShdw>
          </a:effectLst>
        </p:spPr>
        <p:txBody>
          <a:bodyPr lIns="91394" tIns="45698" rIns="91394" bIns="45698"/>
          <a:lstStyle/>
          <a:p>
            <a:pPr defTabSz="446088" eaLnBrk="0" hangingPunct="0">
              <a:defRPr/>
            </a:pPr>
            <a:r>
              <a:rPr lang="zh-CN" altLang="zh-CN" sz="2400" b="1" dirty="0">
                <a:solidFill>
                  <a:srgbClr val="0000CC"/>
                </a:solidFill>
                <a:latin typeface="Arial" charset="0"/>
              </a:rPr>
              <a:t>这些信息和权限如果被离职的员工和攻击者们恶意利用，很容易导致信息</a:t>
            </a:r>
            <a:r>
              <a:rPr lang="zh-CN" altLang="zh-CN" sz="2400" b="1" dirty="0" smtClean="0">
                <a:solidFill>
                  <a:srgbClr val="0000CC"/>
                </a:solidFill>
                <a:latin typeface="Arial" charset="0"/>
              </a:rPr>
              <a:t>安全</a:t>
            </a:r>
            <a:r>
              <a:rPr lang="zh-CN" altLang="en-US" sz="2400" b="1" dirty="0" smtClean="0">
                <a:solidFill>
                  <a:srgbClr val="0000CC"/>
                </a:solidFill>
                <a:latin typeface="Arial" charset="0"/>
              </a:rPr>
              <a:t>事件</a:t>
            </a:r>
            <a:endParaRPr lang="en-US" altLang="zh-CN" sz="2400" b="1" dirty="0">
              <a:solidFill>
                <a:srgbClr val="0000CC"/>
              </a:solidFill>
              <a:latin typeface="Arial" charset="0"/>
            </a:endParaRPr>
          </a:p>
        </p:txBody>
      </p:sp>
      <p:grpSp>
        <p:nvGrpSpPr>
          <p:cNvPr id="2" name="Group 5"/>
          <p:cNvGrpSpPr>
            <a:grpSpLocks/>
          </p:cNvGrpSpPr>
          <p:nvPr/>
        </p:nvGrpSpPr>
        <p:grpSpPr bwMode="auto">
          <a:xfrm>
            <a:off x="7759700" y="5402263"/>
            <a:ext cx="1022350" cy="593725"/>
            <a:chOff x="2061" y="1529"/>
            <a:chExt cx="1384" cy="917"/>
          </a:xfrm>
        </p:grpSpPr>
        <p:sp>
          <p:nvSpPr>
            <p:cNvPr id="50183" name="Freeform 6"/>
            <p:cNvSpPr>
              <a:spLocks/>
            </p:cNvSpPr>
            <p:nvPr/>
          </p:nvSpPr>
          <p:spPr bwMode="auto">
            <a:xfrm>
              <a:off x="2619" y="1966"/>
              <a:ext cx="825" cy="480"/>
            </a:xfrm>
            <a:custGeom>
              <a:avLst/>
              <a:gdLst>
                <a:gd name="T0" fmla="*/ 295 w 825"/>
                <a:gd name="T1" fmla="*/ 397 h 480"/>
                <a:gd name="T2" fmla="*/ 241 w 825"/>
                <a:gd name="T3" fmla="*/ 350 h 480"/>
                <a:gd name="T4" fmla="*/ 161 w 825"/>
                <a:gd name="T5" fmla="*/ 271 h 480"/>
                <a:gd name="T6" fmla="*/ 41 w 825"/>
                <a:gd name="T7" fmla="*/ 146 h 480"/>
                <a:gd name="T8" fmla="*/ 15 w 825"/>
                <a:gd name="T9" fmla="*/ 122 h 480"/>
                <a:gd name="T10" fmla="*/ 2 w 825"/>
                <a:gd name="T11" fmla="*/ 107 h 480"/>
                <a:gd name="T12" fmla="*/ 0 w 825"/>
                <a:gd name="T13" fmla="*/ 95 h 480"/>
                <a:gd name="T14" fmla="*/ 8 w 825"/>
                <a:gd name="T15" fmla="*/ 70 h 480"/>
                <a:gd name="T16" fmla="*/ 21 w 825"/>
                <a:gd name="T17" fmla="*/ 48 h 480"/>
                <a:gd name="T18" fmla="*/ 57 w 825"/>
                <a:gd name="T19" fmla="*/ 35 h 480"/>
                <a:gd name="T20" fmla="*/ 107 w 825"/>
                <a:gd name="T21" fmla="*/ 24 h 480"/>
                <a:gd name="T22" fmla="*/ 198 w 825"/>
                <a:gd name="T23" fmla="*/ 11 h 480"/>
                <a:gd name="T24" fmla="*/ 250 w 825"/>
                <a:gd name="T25" fmla="*/ 2 h 480"/>
                <a:gd name="T26" fmla="*/ 278 w 825"/>
                <a:gd name="T27" fmla="*/ 0 h 480"/>
                <a:gd name="T28" fmla="*/ 290 w 825"/>
                <a:gd name="T29" fmla="*/ 0 h 480"/>
                <a:gd name="T30" fmla="*/ 303 w 825"/>
                <a:gd name="T31" fmla="*/ 2 h 480"/>
                <a:gd name="T32" fmla="*/ 425 w 825"/>
                <a:gd name="T33" fmla="*/ 57 h 480"/>
                <a:gd name="T34" fmla="*/ 508 w 825"/>
                <a:gd name="T35" fmla="*/ 110 h 480"/>
                <a:gd name="T36" fmla="*/ 542 w 825"/>
                <a:gd name="T37" fmla="*/ 139 h 480"/>
                <a:gd name="T38" fmla="*/ 576 w 825"/>
                <a:gd name="T39" fmla="*/ 169 h 480"/>
                <a:gd name="T40" fmla="*/ 653 w 825"/>
                <a:gd name="T41" fmla="*/ 209 h 480"/>
                <a:gd name="T42" fmla="*/ 683 w 825"/>
                <a:gd name="T43" fmla="*/ 213 h 480"/>
                <a:gd name="T44" fmla="*/ 697 w 825"/>
                <a:gd name="T45" fmla="*/ 213 h 480"/>
                <a:gd name="T46" fmla="*/ 706 w 825"/>
                <a:gd name="T47" fmla="*/ 213 h 480"/>
                <a:gd name="T48" fmla="*/ 715 w 825"/>
                <a:gd name="T49" fmla="*/ 212 h 480"/>
                <a:gd name="T50" fmla="*/ 744 w 825"/>
                <a:gd name="T51" fmla="*/ 213 h 480"/>
                <a:gd name="T52" fmla="*/ 780 w 825"/>
                <a:gd name="T53" fmla="*/ 210 h 480"/>
                <a:gd name="T54" fmla="*/ 821 w 825"/>
                <a:gd name="T55" fmla="*/ 206 h 480"/>
                <a:gd name="T56" fmla="*/ 824 w 825"/>
                <a:gd name="T57" fmla="*/ 206 h 480"/>
                <a:gd name="T58" fmla="*/ 824 w 825"/>
                <a:gd name="T59" fmla="*/ 479 h 480"/>
                <a:gd name="T60" fmla="*/ 824 w 825"/>
                <a:gd name="T61" fmla="*/ 476 h 480"/>
                <a:gd name="T62" fmla="*/ 617 w 825"/>
                <a:gd name="T63" fmla="*/ 451 h 480"/>
                <a:gd name="T64" fmla="*/ 602 w 825"/>
                <a:gd name="T65" fmla="*/ 450 h 480"/>
                <a:gd name="T66" fmla="*/ 595 w 825"/>
                <a:gd name="T67" fmla="*/ 451 h 480"/>
                <a:gd name="T68" fmla="*/ 586 w 825"/>
                <a:gd name="T69" fmla="*/ 452 h 480"/>
                <a:gd name="T70" fmla="*/ 548 w 825"/>
                <a:gd name="T71" fmla="*/ 460 h 480"/>
                <a:gd name="T72" fmla="*/ 502 w 825"/>
                <a:gd name="T73" fmla="*/ 468 h 480"/>
                <a:gd name="T74" fmla="*/ 489 w 825"/>
                <a:gd name="T75" fmla="*/ 468 h 480"/>
                <a:gd name="T76" fmla="*/ 480 w 825"/>
                <a:gd name="T77" fmla="*/ 468 h 480"/>
                <a:gd name="T78" fmla="*/ 471 w 825"/>
                <a:gd name="T79" fmla="*/ 467 h 480"/>
                <a:gd name="T80" fmla="*/ 425 w 825"/>
                <a:gd name="T81" fmla="*/ 454 h 480"/>
                <a:gd name="T82" fmla="*/ 358 w 825"/>
                <a:gd name="T83" fmla="*/ 431 h 480"/>
                <a:gd name="T84" fmla="*/ 294 w 825"/>
                <a:gd name="T85" fmla="*/ 401 h 480"/>
                <a:gd name="T86" fmla="*/ 295 w 825"/>
                <a:gd name="T87" fmla="*/ 397 h 4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25"/>
                <a:gd name="T133" fmla="*/ 0 h 480"/>
                <a:gd name="T134" fmla="*/ 825 w 825"/>
                <a:gd name="T135" fmla="*/ 480 h 4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25" h="480">
                  <a:moveTo>
                    <a:pt x="295" y="397"/>
                  </a:moveTo>
                  <a:lnTo>
                    <a:pt x="241" y="350"/>
                  </a:lnTo>
                  <a:lnTo>
                    <a:pt x="161" y="271"/>
                  </a:lnTo>
                  <a:lnTo>
                    <a:pt x="41" y="146"/>
                  </a:lnTo>
                  <a:lnTo>
                    <a:pt x="15" y="122"/>
                  </a:lnTo>
                  <a:lnTo>
                    <a:pt x="2" y="107"/>
                  </a:lnTo>
                  <a:lnTo>
                    <a:pt x="0" y="95"/>
                  </a:lnTo>
                  <a:lnTo>
                    <a:pt x="8" y="70"/>
                  </a:lnTo>
                  <a:lnTo>
                    <a:pt x="21" y="48"/>
                  </a:lnTo>
                  <a:lnTo>
                    <a:pt x="57" y="35"/>
                  </a:lnTo>
                  <a:lnTo>
                    <a:pt x="107" y="24"/>
                  </a:lnTo>
                  <a:lnTo>
                    <a:pt x="198" y="11"/>
                  </a:lnTo>
                  <a:lnTo>
                    <a:pt x="250" y="2"/>
                  </a:lnTo>
                  <a:lnTo>
                    <a:pt x="278" y="0"/>
                  </a:lnTo>
                  <a:lnTo>
                    <a:pt x="290" y="0"/>
                  </a:lnTo>
                  <a:lnTo>
                    <a:pt x="303" y="2"/>
                  </a:lnTo>
                  <a:lnTo>
                    <a:pt x="425" y="57"/>
                  </a:lnTo>
                  <a:lnTo>
                    <a:pt x="508" y="110"/>
                  </a:lnTo>
                  <a:lnTo>
                    <a:pt x="542" y="139"/>
                  </a:lnTo>
                  <a:lnTo>
                    <a:pt x="576" y="169"/>
                  </a:lnTo>
                  <a:lnTo>
                    <a:pt x="653" y="209"/>
                  </a:lnTo>
                  <a:lnTo>
                    <a:pt x="683" y="213"/>
                  </a:lnTo>
                  <a:lnTo>
                    <a:pt x="697" y="213"/>
                  </a:lnTo>
                  <a:lnTo>
                    <a:pt x="706" y="213"/>
                  </a:lnTo>
                  <a:lnTo>
                    <a:pt x="715" y="212"/>
                  </a:lnTo>
                  <a:lnTo>
                    <a:pt x="744" y="213"/>
                  </a:lnTo>
                  <a:lnTo>
                    <a:pt x="780" y="210"/>
                  </a:lnTo>
                  <a:lnTo>
                    <a:pt x="821" y="206"/>
                  </a:lnTo>
                  <a:lnTo>
                    <a:pt x="824" y="206"/>
                  </a:lnTo>
                  <a:lnTo>
                    <a:pt x="824" y="479"/>
                  </a:lnTo>
                  <a:lnTo>
                    <a:pt x="824" y="476"/>
                  </a:lnTo>
                  <a:lnTo>
                    <a:pt x="617" y="451"/>
                  </a:lnTo>
                  <a:lnTo>
                    <a:pt x="602" y="450"/>
                  </a:lnTo>
                  <a:lnTo>
                    <a:pt x="595" y="451"/>
                  </a:lnTo>
                  <a:lnTo>
                    <a:pt x="586" y="452"/>
                  </a:lnTo>
                  <a:lnTo>
                    <a:pt x="548" y="460"/>
                  </a:lnTo>
                  <a:lnTo>
                    <a:pt x="502" y="468"/>
                  </a:lnTo>
                  <a:lnTo>
                    <a:pt x="489" y="468"/>
                  </a:lnTo>
                  <a:lnTo>
                    <a:pt x="480" y="468"/>
                  </a:lnTo>
                  <a:lnTo>
                    <a:pt x="471" y="467"/>
                  </a:lnTo>
                  <a:lnTo>
                    <a:pt x="425" y="454"/>
                  </a:lnTo>
                  <a:lnTo>
                    <a:pt x="358" y="431"/>
                  </a:lnTo>
                  <a:lnTo>
                    <a:pt x="294" y="401"/>
                  </a:lnTo>
                  <a:lnTo>
                    <a:pt x="295" y="397"/>
                  </a:lnTo>
                </a:path>
              </a:pathLst>
            </a:custGeom>
            <a:solidFill>
              <a:srgbClr val="E262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84" name="Freeform 7"/>
            <p:cNvSpPr>
              <a:spLocks/>
            </p:cNvSpPr>
            <p:nvPr/>
          </p:nvSpPr>
          <p:spPr bwMode="auto">
            <a:xfrm>
              <a:off x="2751" y="1978"/>
              <a:ext cx="192" cy="37"/>
            </a:xfrm>
            <a:custGeom>
              <a:avLst/>
              <a:gdLst>
                <a:gd name="T0" fmla="*/ 173 w 192"/>
                <a:gd name="T1" fmla="*/ 19 h 37"/>
                <a:gd name="T2" fmla="*/ 191 w 192"/>
                <a:gd name="T3" fmla="*/ 19 h 37"/>
                <a:gd name="T4" fmla="*/ 143 w 192"/>
                <a:gd name="T5" fmla="*/ 0 h 37"/>
                <a:gd name="T6" fmla="*/ 135 w 192"/>
                <a:gd name="T7" fmla="*/ 0 h 37"/>
                <a:gd name="T8" fmla="*/ 125 w 192"/>
                <a:gd name="T9" fmla="*/ 0 h 37"/>
                <a:gd name="T10" fmla="*/ 102 w 192"/>
                <a:gd name="T11" fmla="*/ 3 h 37"/>
                <a:gd name="T12" fmla="*/ 61 w 192"/>
                <a:gd name="T13" fmla="*/ 9 h 37"/>
                <a:gd name="T14" fmla="*/ 27 w 192"/>
                <a:gd name="T15" fmla="*/ 11 h 37"/>
                <a:gd name="T16" fmla="*/ 0 w 192"/>
                <a:gd name="T17" fmla="*/ 19 h 37"/>
                <a:gd name="T18" fmla="*/ 18 w 192"/>
                <a:gd name="T19" fmla="*/ 30 h 37"/>
                <a:gd name="T20" fmla="*/ 60 w 192"/>
                <a:gd name="T21" fmla="*/ 36 h 37"/>
                <a:gd name="T22" fmla="*/ 84 w 192"/>
                <a:gd name="T23" fmla="*/ 36 h 37"/>
                <a:gd name="T24" fmla="*/ 104 w 192"/>
                <a:gd name="T25" fmla="*/ 35 h 37"/>
                <a:gd name="T26" fmla="*/ 172 w 192"/>
                <a:gd name="T27" fmla="*/ 23 h 37"/>
                <a:gd name="T28" fmla="*/ 173 w 192"/>
                <a:gd name="T29" fmla="*/ 19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37"/>
                <a:gd name="T47" fmla="*/ 192 w 192"/>
                <a:gd name="T48" fmla="*/ 37 h 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37">
                  <a:moveTo>
                    <a:pt x="173" y="19"/>
                  </a:moveTo>
                  <a:lnTo>
                    <a:pt x="191" y="19"/>
                  </a:lnTo>
                  <a:lnTo>
                    <a:pt x="143" y="0"/>
                  </a:lnTo>
                  <a:lnTo>
                    <a:pt x="135" y="0"/>
                  </a:lnTo>
                  <a:lnTo>
                    <a:pt x="125" y="0"/>
                  </a:lnTo>
                  <a:lnTo>
                    <a:pt x="102" y="3"/>
                  </a:lnTo>
                  <a:lnTo>
                    <a:pt x="61" y="9"/>
                  </a:lnTo>
                  <a:lnTo>
                    <a:pt x="27" y="11"/>
                  </a:lnTo>
                  <a:lnTo>
                    <a:pt x="0" y="19"/>
                  </a:lnTo>
                  <a:lnTo>
                    <a:pt x="18" y="30"/>
                  </a:lnTo>
                  <a:lnTo>
                    <a:pt x="60" y="36"/>
                  </a:lnTo>
                  <a:lnTo>
                    <a:pt x="84" y="36"/>
                  </a:lnTo>
                  <a:lnTo>
                    <a:pt x="104" y="35"/>
                  </a:lnTo>
                  <a:lnTo>
                    <a:pt x="172" y="23"/>
                  </a:lnTo>
                  <a:lnTo>
                    <a:pt x="173" y="19"/>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85" name="Freeform 8"/>
            <p:cNvSpPr>
              <a:spLocks/>
            </p:cNvSpPr>
            <p:nvPr/>
          </p:nvSpPr>
          <p:spPr bwMode="auto">
            <a:xfrm>
              <a:off x="2690" y="1998"/>
              <a:ext cx="414" cy="340"/>
            </a:xfrm>
            <a:custGeom>
              <a:avLst/>
              <a:gdLst>
                <a:gd name="T0" fmla="*/ 413 w 414"/>
                <a:gd name="T1" fmla="*/ 247 h 340"/>
                <a:gd name="T2" fmla="*/ 409 w 414"/>
                <a:gd name="T3" fmla="*/ 265 h 340"/>
                <a:gd name="T4" fmla="*/ 397 w 414"/>
                <a:gd name="T5" fmla="*/ 291 h 340"/>
                <a:gd name="T6" fmla="*/ 381 w 414"/>
                <a:gd name="T7" fmla="*/ 314 h 340"/>
                <a:gd name="T8" fmla="*/ 366 w 414"/>
                <a:gd name="T9" fmla="*/ 324 h 340"/>
                <a:gd name="T10" fmla="*/ 350 w 414"/>
                <a:gd name="T11" fmla="*/ 324 h 340"/>
                <a:gd name="T12" fmla="*/ 333 w 414"/>
                <a:gd name="T13" fmla="*/ 326 h 340"/>
                <a:gd name="T14" fmla="*/ 318 w 414"/>
                <a:gd name="T15" fmla="*/ 333 h 340"/>
                <a:gd name="T16" fmla="*/ 302 w 414"/>
                <a:gd name="T17" fmla="*/ 339 h 340"/>
                <a:gd name="T18" fmla="*/ 288 w 414"/>
                <a:gd name="T19" fmla="*/ 331 h 340"/>
                <a:gd name="T20" fmla="*/ 273 w 414"/>
                <a:gd name="T21" fmla="*/ 316 h 340"/>
                <a:gd name="T22" fmla="*/ 244 w 414"/>
                <a:gd name="T23" fmla="*/ 287 h 340"/>
                <a:gd name="T24" fmla="*/ 157 w 414"/>
                <a:gd name="T25" fmla="*/ 234 h 340"/>
                <a:gd name="T26" fmla="*/ 109 w 414"/>
                <a:gd name="T27" fmla="*/ 205 h 340"/>
                <a:gd name="T28" fmla="*/ 72 w 414"/>
                <a:gd name="T29" fmla="*/ 175 h 340"/>
                <a:gd name="T30" fmla="*/ 23 w 414"/>
                <a:gd name="T31" fmla="*/ 107 h 340"/>
                <a:gd name="T32" fmla="*/ 4 w 414"/>
                <a:gd name="T33" fmla="*/ 67 h 340"/>
                <a:gd name="T34" fmla="*/ 0 w 414"/>
                <a:gd name="T35" fmla="*/ 49 h 340"/>
                <a:gd name="T36" fmla="*/ 0 w 414"/>
                <a:gd name="T37" fmla="*/ 41 h 340"/>
                <a:gd name="T38" fmla="*/ 2 w 414"/>
                <a:gd name="T39" fmla="*/ 32 h 340"/>
                <a:gd name="T40" fmla="*/ 17 w 414"/>
                <a:gd name="T41" fmla="*/ 20 h 340"/>
                <a:gd name="T42" fmla="*/ 37 w 414"/>
                <a:gd name="T43" fmla="*/ 14 h 340"/>
                <a:gd name="T44" fmla="*/ 113 w 414"/>
                <a:gd name="T45" fmla="*/ 4 h 340"/>
                <a:gd name="T46" fmla="*/ 142 w 414"/>
                <a:gd name="T47" fmla="*/ 6 h 340"/>
                <a:gd name="T48" fmla="*/ 173 w 414"/>
                <a:gd name="T49" fmla="*/ 8 h 340"/>
                <a:gd name="T50" fmla="*/ 218 w 414"/>
                <a:gd name="T51" fmla="*/ 0 h 340"/>
                <a:gd name="T52" fmla="*/ 225 w 414"/>
                <a:gd name="T53" fmla="*/ 0 h 340"/>
                <a:gd name="T54" fmla="*/ 234 w 414"/>
                <a:gd name="T55" fmla="*/ 0 h 340"/>
                <a:gd name="T56" fmla="*/ 251 w 414"/>
                <a:gd name="T57" fmla="*/ 4 h 340"/>
                <a:gd name="T58" fmla="*/ 282 w 414"/>
                <a:gd name="T59" fmla="*/ 20 h 340"/>
                <a:gd name="T60" fmla="*/ 307 w 414"/>
                <a:gd name="T61" fmla="*/ 42 h 340"/>
                <a:gd name="T62" fmla="*/ 330 w 414"/>
                <a:gd name="T63" fmla="*/ 71 h 340"/>
                <a:gd name="T64" fmla="*/ 370 w 414"/>
                <a:gd name="T65" fmla="*/ 141 h 340"/>
                <a:gd name="T66" fmla="*/ 413 w 414"/>
                <a:gd name="T67" fmla="*/ 247 h 3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4"/>
                <a:gd name="T103" fmla="*/ 0 h 340"/>
                <a:gd name="T104" fmla="*/ 414 w 414"/>
                <a:gd name="T105" fmla="*/ 340 h 3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4" h="340">
                  <a:moveTo>
                    <a:pt x="413" y="247"/>
                  </a:moveTo>
                  <a:lnTo>
                    <a:pt x="409" y="265"/>
                  </a:lnTo>
                  <a:lnTo>
                    <a:pt x="397" y="291"/>
                  </a:lnTo>
                  <a:lnTo>
                    <a:pt x="381" y="314"/>
                  </a:lnTo>
                  <a:lnTo>
                    <a:pt x="366" y="324"/>
                  </a:lnTo>
                  <a:lnTo>
                    <a:pt x="350" y="324"/>
                  </a:lnTo>
                  <a:lnTo>
                    <a:pt x="333" y="326"/>
                  </a:lnTo>
                  <a:lnTo>
                    <a:pt x="318" y="333"/>
                  </a:lnTo>
                  <a:lnTo>
                    <a:pt x="302" y="339"/>
                  </a:lnTo>
                  <a:lnTo>
                    <a:pt x="288" y="331"/>
                  </a:lnTo>
                  <a:lnTo>
                    <a:pt x="273" y="316"/>
                  </a:lnTo>
                  <a:lnTo>
                    <a:pt x="244" y="287"/>
                  </a:lnTo>
                  <a:lnTo>
                    <a:pt x="157" y="234"/>
                  </a:lnTo>
                  <a:lnTo>
                    <a:pt x="109" y="205"/>
                  </a:lnTo>
                  <a:lnTo>
                    <a:pt x="72" y="175"/>
                  </a:lnTo>
                  <a:lnTo>
                    <a:pt x="23" y="107"/>
                  </a:lnTo>
                  <a:lnTo>
                    <a:pt x="4" y="67"/>
                  </a:lnTo>
                  <a:lnTo>
                    <a:pt x="0" y="49"/>
                  </a:lnTo>
                  <a:lnTo>
                    <a:pt x="0" y="41"/>
                  </a:lnTo>
                  <a:lnTo>
                    <a:pt x="2" y="32"/>
                  </a:lnTo>
                  <a:lnTo>
                    <a:pt x="17" y="20"/>
                  </a:lnTo>
                  <a:lnTo>
                    <a:pt x="37" y="14"/>
                  </a:lnTo>
                  <a:lnTo>
                    <a:pt x="113" y="4"/>
                  </a:lnTo>
                  <a:lnTo>
                    <a:pt x="142" y="6"/>
                  </a:lnTo>
                  <a:lnTo>
                    <a:pt x="173" y="8"/>
                  </a:lnTo>
                  <a:lnTo>
                    <a:pt x="218" y="0"/>
                  </a:lnTo>
                  <a:lnTo>
                    <a:pt x="225" y="0"/>
                  </a:lnTo>
                  <a:lnTo>
                    <a:pt x="234" y="0"/>
                  </a:lnTo>
                  <a:lnTo>
                    <a:pt x="251" y="4"/>
                  </a:lnTo>
                  <a:lnTo>
                    <a:pt x="282" y="20"/>
                  </a:lnTo>
                  <a:lnTo>
                    <a:pt x="307" y="42"/>
                  </a:lnTo>
                  <a:lnTo>
                    <a:pt x="330" y="71"/>
                  </a:lnTo>
                  <a:lnTo>
                    <a:pt x="370" y="141"/>
                  </a:lnTo>
                  <a:lnTo>
                    <a:pt x="413" y="247"/>
                  </a:lnTo>
                </a:path>
              </a:pathLst>
            </a:custGeom>
            <a:solidFill>
              <a:srgbClr val="622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86" name="Freeform 9"/>
            <p:cNvSpPr>
              <a:spLocks/>
            </p:cNvSpPr>
            <p:nvPr/>
          </p:nvSpPr>
          <p:spPr bwMode="auto">
            <a:xfrm>
              <a:off x="2763" y="2279"/>
              <a:ext cx="234" cy="115"/>
            </a:xfrm>
            <a:custGeom>
              <a:avLst/>
              <a:gdLst>
                <a:gd name="T0" fmla="*/ 12 w 234"/>
                <a:gd name="T1" fmla="*/ 33 h 115"/>
                <a:gd name="T2" fmla="*/ 0 w 234"/>
                <a:gd name="T3" fmla="*/ 51 h 115"/>
                <a:gd name="T4" fmla="*/ 9 w 234"/>
                <a:gd name="T5" fmla="*/ 84 h 115"/>
                <a:gd name="T6" fmla="*/ 43 w 234"/>
                <a:gd name="T7" fmla="*/ 101 h 115"/>
                <a:gd name="T8" fmla="*/ 69 w 234"/>
                <a:gd name="T9" fmla="*/ 110 h 115"/>
                <a:gd name="T10" fmla="*/ 81 w 234"/>
                <a:gd name="T11" fmla="*/ 113 h 115"/>
                <a:gd name="T12" fmla="*/ 91 w 234"/>
                <a:gd name="T13" fmla="*/ 114 h 115"/>
                <a:gd name="T14" fmla="*/ 140 w 234"/>
                <a:gd name="T15" fmla="*/ 97 h 115"/>
                <a:gd name="T16" fmla="*/ 187 w 234"/>
                <a:gd name="T17" fmla="*/ 72 h 115"/>
                <a:gd name="T18" fmla="*/ 214 w 234"/>
                <a:gd name="T19" fmla="*/ 58 h 115"/>
                <a:gd name="T20" fmla="*/ 226 w 234"/>
                <a:gd name="T21" fmla="*/ 48 h 115"/>
                <a:gd name="T22" fmla="*/ 233 w 234"/>
                <a:gd name="T23" fmla="*/ 37 h 115"/>
                <a:gd name="T24" fmla="*/ 233 w 234"/>
                <a:gd name="T25" fmla="*/ 30 h 115"/>
                <a:gd name="T26" fmla="*/ 231 w 234"/>
                <a:gd name="T27" fmla="*/ 24 h 115"/>
                <a:gd name="T28" fmla="*/ 217 w 234"/>
                <a:gd name="T29" fmla="*/ 10 h 115"/>
                <a:gd name="T30" fmla="*/ 199 w 234"/>
                <a:gd name="T31" fmla="*/ 1 h 115"/>
                <a:gd name="T32" fmla="*/ 189 w 234"/>
                <a:gd name="T33" fmla="*/ 0 h 115"/>
                <a:gd name="T34" fmla="*/ 177 w 234"/>
                <a:gd name="T35" fmla="*/ 1 h 115"/>
                <a:gd name="T36" fmla="*/ 160 w 234"/>
                <a:gd name="T37" fmla="*/ 1 h 115"/>
                <a:gd name="T38" fmla="*/ 139 w 234"/>
                <a:gd name="T39" fmla="*/ 3 h 115"/>
                <a:gd name="T40" fmla="*/ 92 w 234"/>
                <a:gd name="T41" fmla="*/ 8 h 115"/>
                <a:gd name="T42" fmla="*/ 47 w 234"/>
                <a:gd name="T43" fmla="*/ 18 h 115"/>
                <a:gd name="T44" fmla="*/ 12 w 234"/>
                <a:gd name="T45" fmla="*/ 33 h 11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4"/>
                <a:gd name="T70" fmla="*/ 0 h 115"/>
                <a:gd name="T71" fmla="*/ 234 w 234"/>
                <a:gd name="T72" fmla="*/ 115 h 11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4" h="115">
                  <a:moveTo>
                    <a:pt x="12" y="33"/>
                  </a:moveTo>
                  <a:lnTo>
                    <a:pt x="0" y="51"/>
                  </a:lnTo>
                  <a:lnTo>
                    <a:pt x="9" y="84"/>
                  </a:lnTo>
                  <a:lnTo>
                    <a:pt x="43" y="101"/>
                  </a:lnTo>
                  <a:lnTo>
                    <a:pt x="69" y="110"/>
                  </a:lnTo>
                  <a:lnTo>
                    <a:pt x="81" y="113"/>
                  </a:lnTo>
                  <a:lnTo>
                    <a:pt x="91" y="114"/>
                  </a:lnTo>
                  <a:lnTo>
                    <a:pt x="140" y="97"/>
                  </a:lnTo>
                  <a:lnTo>
                    <a:pt x="187" y="72"/>
                  </a:lnTo>
                  <a:lnTo>
                    <a:pt x="214" y="58"/>
                  </a:lnTo>
                  <a:lnTo>
                    <a:pt x="226" y="48"/>
                  </a:lnTo>
                  <a:lnTo>
                    <a:pt x="233" y="37"/>
                  </a:lnTo>
                  <a:lnTo>
                    <a:pt x="233" y="30"/>
                  </a:lnTo>
                  <a:lnTo>
                    <a:pt x="231" y="24"/>
                  </a:lnTo>
                  <a:lnTo>
                    <a:pt x="217" y="10"/>
                  </a:lnTo>
                  <a:lnTo>
                    <a:pt x="199" y="1"/>
                  </a:lnTo>
                  <a:lnTo>
                    <a:pt x="189" y="0"/>
                  </a:lnTo>
                  <a:lnTo>
                    <a:pt x="177" y="1"/>
                  </a:lnTo>
                  <a:lnTo>
                    <a:pt x="160" y="1"/>
                  </a:lnTo>
                  <a:lnTo>
                    <a:pt x="139" y="3"/>
                  </a:lnTo>
                  <a:lnTo>
                    <a:pt x="92" y="8"/>
                  </a:lnTo>
                  <a:lnTo>
                    <a:pt x="47" y="18"/>
                  </a:lnTo>
                  <a:lnTo>
                    <a:pt x="12" y="33"/>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50187" name="Freeform 10"/>
            <p:cNvSpPr>
              <a:spLocks/>
            </p:cNvSpPr>
            <p:nvPr/>
          </p:nvSpPr>
          <p:spPr bwMode="auto">
            <a:xfrm>
              <a:off x="2695" y="2203"/>
              <a:ext cx="272" cy="118"/>
            </a:xfrm>
            <a:custGeom>
              <a:avLst/>
              <a:gdLst>
                <a:gd name="T0" fmla="*/ 11 w 272"/>
                <a:gd name="T1" fmla="*/ 11 h 118"/>
                <a:gd name="T2" fmla="*/ 0 w 272"/>
                <a:gd name="T3" fmla="*/ 46 h 118"/>
                <a:gd name="T4" fmla="*/ 8 w 272"/>
                <a:gd name="T5" fmla="*/ 80 h 118"/>
                <a:gd name="T6" fmla="*/ 55 w 272"/>
                <a:gd name="T7" fmla="*/ 101 h 118"/>
                <a:gd name="T8" fmla="*/ 90 w 272"/>
                <a:gd name="T9" fmla="*/ 111 h 118"/>
                <a:gd name="T10" fmla="*/ 104 w 272"/>
                <a:gd name="T11" fmla="*/ 116 h 118"/>
                <a:gd name="T12" fmla="*/ 116 w 272"/>
                <a:gd name="T13" fmla="*/ 117 h 118"/>
                <a:gd name="T14" fmla="*/ 164 w 272"/>
                <a:gd name="T15" fmla="*/ 107 h 118"/>
                <a:gd name="T16" fmla="*/ 212 w 272"/>
                <a:gd name="T17" fmla="*/ 90 h 118"/>
                <a:gd name="T18" fmla="*/ 245 w 272"/>
                <a:gd name="T19" fmla="*/ 78 h 118"/>
                <a:gd name="T20" fmla="*/ 262 w 272"/>
                <a:gd name="T21" fmla="*/ 72 h 118"/>
                <a:gd name="T22" fmla="*/ 271 w 272"/>
                <a:gd name="T23" fmla="*/ 61 h 118"/>
                <a:gd name="T24" fmla="*/ 267 w 272"/>
                <a:gd name="T25" fmla="*/ 52 h 118"/>
                <a:gd name="T26" fmla="*/ 255 w 272"/>
                <a:gd name="T27" fmla="*/ 38 h 118"/>
                <a:gd name="T28" fmla="*/ 229 w 272"/>
                <a:gd name="T29" fmla="*/ 20 h 118"/>
                <a:gd name="T30" fmla="*/ 212 w 272"/>
                <a:gd name="T31" fmla="*/ 13 h 118"/>
                <a:gd name="T32" fmla="*/ 203 w 272"/>
                <a:gd name="T33" fmla="*/ 11 h 118"/>
                <a:gd name="T34" fmla="*/ 193 w 272"/>
                <a:gd name="T35" fmla="*/ 11 h 118"/>
                <a:gd name="T36" fmla="*/ 99 w 272"/>
                <a:gd name="T37" fmla="*/ 1 h 118"/>
                <a:gd name="T38" fmla="*/ 73 w 272"/>
                <a:gd name="T39" fmla="*/ 0 h 118"/>
                <a:gd name="T40" fmla="*/ 61 w 272"/>
                <a:gd name="T41" fmla="*/ 0 h 118"/>
                <a:gd name="T42" fmla="*/ 49 w 272"/>
                <a:gd name="T43" fmla="*/ 0 h 118"/>
                <a:gd name="T44" fmla="*/ 11 w 272"/>
                <a:gd name="T45" fmla="*/ 11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72"/>
                <a:gd name="T70" fmla="*/ 0 h 118"/>
                <a:gd name="T71" fmla="*/ 272 w 272"/>
                <a:gd name="T72" fmla="*/ 118 h 1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72" h="118">
                  <a:moveTo>
                    <a:pt x="11" y="11"/>
                  </a:moveTo>
                  <a:lnTo>
                    <a:pt x="0" y="46"/>
                  </a:lnTo>
                  <a:lnTo>
                    <a:pt x="8" y="80"/>
                  </a:lnTo>
                  <a:lnTo>
                    <a:pt x="55" y="101"/>
                  </a:lnTo>
                  <a:lnTo>
                    <a:pt x="90" y="111"/>
                  </a:lnTo>
                  <a:lnTo>
                    <a:pt x="104" y="116"/>
                  </a:lnTo>
                  <a:lnTo>
                    <a:pt x="116" y="117"/>
                  </a:lnTo>
                  <a:lnTo>
                    <a:pt x="164" y="107"/>
                  </a:lnTo>
                  <a:lnTo>
                    <a:pt x="212" y="90"/>
                  </a:lnTo>
                  <a:lnTo>
                    <a:pt x="245" y="78"/>
                  </a:lnTo>
                  <a:lnTo>
                    <a:pt x="262" y="72"/>
                  </a:lnTo>
                  <a:lnTo>
                    <a:pt x="271" y="61"/>
                  </a:lnTo>
                  <a:lnTo>
                    <a:pt x="267" y="52"/>
                  </a:lnTo>
                  <a:lnTo>
                    <a:pt x="255" y="38"/>
                  </a:lnTo>
                  <a:lnTo>
                    <a:pt x="229" y="20"/>
                  </a:lnTo>
                  <a:lnTo>
                    <a:pt x="212" y="13"/>
                  </a:lnTo>
                  <a:lnTo>
                    <a:pt x="203" y="11"/>
                  </a:lnTo>
                  <a:lnTo>
                    <a:pt x="193" y="11"/>
                  </a:lnTo>
                  <a:lnTo>
                    <a:pt x="99" y="1"/>
                  </a:lnTo>
                  <a:lnTo>
                    <a:pt x="73" y="0"/>
                  </a:lnTo>
                  <a:lnTo>
                    <a:pt x="61" y="0"/>
                  </a:lnTo>
                  <a:lnTo>
                    <a:pt x="49" y="0"/>
                  </a:lnTo>
                  <a:lnTo>
                    <a:pt x="11" y="1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50188" name="Freeform 11"/>
            <p:cNvSpPr>
              <a:spLocks/>
            </p:cNvSpPr>
            <p:nvPr/>
          </p:nvSpPr>
          <p:spPr bwMode="auto">
            <a:xfrm>
              <a:off x="2650" y="2117"/>
              <a:ext cx="278" cy="136"/>
            </a:xfrm>
            <a:custGeom>
              <a:avLst/>
              <a:gdLst>
                <a:gd name="T0" fmla="*/ 16 w 278"/>
                <a:gd name="T1" fmla="*/ 1 h 136"/>
                <a:gd name="T2" fmla="*/ 0 w 278"/>
                <a:gd name="T3" fmla="*/ 21 h 136"/>
                <a:gd name="T4" fmla="*/ 4 w 278"/>
                <a:gd name="T5" fmla="*/ 53 h 136"/>
                <a:gd name="T6" fmla="*/ 49 w 278"/>
                <a:gd name="T7" fmla="*/ 96 h 136"/>
                <a:gd name="T8" fmla="*/ 84 w 278"/>
                <a:gd name="T9" fmla="*/ 122 h 136"/>
                <a:gd name="T10" fmla="*/ 111 w 278"/>
                <a:gd name="T11" fmla="*/ 135 h 136"/>
                <a:gd name="T12" fmla="*/ 122 w 278"/>
                <a:gd name="T13" fmla="*/ 135 h 136"/>
                <a:gd name="T14" fmla="*/ 134 w 278"/>
                <a:gd name="T15" fmla="*/ 135 h 136"/>
                <a:gd name="T16" fmla="*/ 162 w 278"/>
                <a:gd name="T17" fmla="*/ 128 h 136"/>
                <a:gd name="T18" fmla="*/ 213 w 278"/>
                <a:gd name="T19" fmla="*/ 113 h 136"/>
                <a:gd name="T20" fmla="*/ 248 w 278"/>
                <a:gd name="T21" fmla="*/ 102 h 136"/>
                <a:gd name="T22" fmla="*/ 277 w 278"/>
                <a:gd name="T23" fmla="*/ 84 h 136"/>
                <a:gd name="T24" fmla="*/ 274 w 278"/>
                <a:gd name="T25" fmla="*/ 75 h 136"/>
                <a:gd name="T26" fmla="*/ 265 w 278"/>
                <a:gd name="T27" fmla="*/ 63 h 136"/>
                <a:gd name="T28" fmla="*/ 243 w 278"/>
                <a:gd name="T29" fmla="*/ 44 h 136"/>
                <a:gd name="T30" fmla="*/ 222 w 278"/>
                <a:gd name="T31" fmla="*/ 36 h 136"/>
                <a:gd name="T32" fmla="*/ 196 w 278"/>
                <a:gd name="T33" fmla="*/ 32 h 136"/>
                <a:gd name="T34" fmla="*/ 184 w 278"/>
                <a:gd name="T35" fmla="*/ 32 h 136"/>
                <a:gd name="T36" fmla="*/ 171 w 278"/>
                <a:gd name="T37" fmla="*/ 33 h 136"/>
                <a:gd name="T38" fmla="*/ 148 w 278"/>
                <a:gd name="T39" fmla="*/ 39 h 136"/>
                <a:gd name="T40" fmla="*/ 131 w 278"/>
                <a:gd name="T41" fmla="*/ 37 h 136"/>
                <a:gd name="T42" fmla="*/ 73 w 278"/>
                <a:gd name="T43" fmla="*/ 14 h 136"/>
                <a:gd name="T44" fmla="*/ 43 w 278"/>
                <a:gd name="T45" fmla="*/ 2 h 136"/>
                <a:gd name="T46" fmla="*/ 29 w 278"/>
                <a:gd name="T47" fmla="*/ 0 h 136"/>
                <a:gd name="T48" fmla="*/ 16 w 278"/>
                <a:gd name="T49" fmla="*/ 1 h 1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8"/>
                <a:gd name="T76" fmla="*/ 0 h 136"/>
                <a:gd name="T77" fmla="*/ 278 w 278"/>
                <a:gd name="T78" fmla="*/ 136 h 1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8" h="136">
                  <a:moveTo>
                    <a:pt x="16" y="1"/>
                  </a:moveTo>
                  <a:lnTo>
                    <a:pt x="0" y="21"/>
                  </a:lnTo>
                  <a:lnTo>
                    <a:pt x="4" y="53"/>
                  </a:lnTo>
                  <a:lnTo>
                    <a:pt x="49" y="96"/>
                  </a:lnTo>
                  <a:lnTo>
                    <a:pt x="84" y="122"/>
                  </a:lnTo>
                  <a:lnTo>
                    <a:pt x="111" y="135"/>
                  </a:lnTo>
                  <a:lnTo>
                    <a:pt x="122" y="135"/>
                  </a:lnTo>
                  <a:lnTo>
                    <a:pt x="134" y="135"/>
                  </a:lnTo>
                  <a:lnTo>
                    <a:pt x="162" y="128"/>
                  </a:lnTo>
                  <a:lnTo>
                    <a:pt x="213" y="113"/>
                  </a:lnTo>
                  <a:lnTo>
                    <a:pt x="248" y="102"/>
                  </a:lnTo>
                  <a:lnTo>
                    <a:pt x="277" y="84"/>
                  </a:lnTo>
                  <a:lnTo>
                    <a:pt x="274" y="75"/>
                  </a:lnTo>
                  <a:lnTo>
                    <a:pt x="265" y="63"/>
                  </a:lnTo>
                  <a:lnTo>
                    <a:pt x="243" y="44"/>
                  </a:lnTo>
                  <a:lnTo>
                    <a:pt x="222" y="36"/>
                  </a:lnTo>
                  <a:lnTo>
                    <a:pt x="196" y="32"/>
                  </a:lnTo>
                  <a:lnTo>
                    <a:pt x="184" y="32"/>
                  </a:lnTo>
                  <a:lnTo>
                    <a:pt x="171" y="33"/>
                  </a:lnTo>
                  <a:lnTo>
                    <a:pt x="148" y="39"/>
                  </a:lnTo>
                  <a:lnTo>
                    <a:pt x="131" y="37"/>
                  </a:lnTo>
                  <a:lnTo>
                    <a:pt x="73" y="14"/>
                  </a:lnTo>
                  <a:lnTo>
                    <a:pt x="43" y="2"/>
                  </a:lnTo>
                  <a:lnTo>
                    <a:pt x="29" y="0"/>
                  </a:lnTo>
                  <a:lnTo>
                    <a:pt x="16" y="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50189" name="Freeform 12"/>
            <p:cNvSpPr>
              <a:spLocks/>
            </p:cNvSpPr>
            <p:nvPr/>
          </p:nvSpPr>
          <p:spPr bwMode="auto">
            <a:xfrm>
              <a:off x="2623" y="2010"/>
              <a:ext cx="169" cy="167"/>
            </a:xfrm>
            <a:custGeom>
              <a:avLst/>
              <a:gdLst>
                <a:gd name="T0" fmla="*/ 144 w 169"/>
                <a:gd name="T1" fmla="*/ 81 h 167"/>
                <a:gd name="T2" fmla="*/ 156 w 169"/>
                <a:gd name="T3" fmla="*/ 96 h 167"/>
                <a:gd name="T4" fmla="*/ 168 w 169"/>
                <a:gd name="T5" fmla="*/ 118 h 167"/>
                <a:gd name="T6" fmla="*/ 166 w 169"/>
                <a:gd name="T7" fmla="*/ 131 h 167"/>
                <a:gd name="T8" fmla="*/ 160 w 169"/>
                <a:gd name="T9" fmla="*/ 143 h 167"/>
                <a:gd name="T10" fmla="*/ 148 w 169"/>
                <a:gd name="T11" fmla="*/ 156 h 167"/>
                <a:gd name="T12" fmla="*/ 139 w 169"/>
                <a:gd name="T13" fmla="*/ 166 h 167"/>
                <a:gd name="T14" fmla="*/ 88 w 169"/>
                <a:gd name="T15" fmla="*/ 144 h 167"/>
                <a:gd name="T16" fmla="*/ 41 w 169"/>
                <a:gd name="T17" fmla="*/ 104 h 167"/>
                <a:gd name="T18" fmla="*/ 15 w 169"/>
                <a:gd name="T19" fmla="*/ 81 h 167"/>
                <a:gd name="T20" fmla="*/ 2 w 169"/>
                <a:gd name="T21" fmla="*/ 66 h 167"/>
                <a:gd name="T22" fmla="*/ 0 w 169"/>
                <a:gd name="T23" fmla="*/ 54 h 167"/>
                <a:gd name="T24" fmla="*/ 7 w 169"/>
                <a:gd name="T25" fmla="*/ 26 h 167"/>
                <a:gd name="T26" fmla="*/ 20 w 169"/>
                <a:gd name="T27" fmla="*/ 0 h 167"/>
                <a:gd name="T28" fmla="*/ 26 w 169"/>
                <a:gd name="T29" fmla="*/ 0 h 167"/>
                <a:gd name="T30" fmla="*/ 34 w 169"/>
                <a:gd name="T31" fmla="*/ 0 h 167"/>
                <a:gd name="T32" fmla="*/ 50 w 169"/>
                <a:gd name="T33" fmla="*/ 5 h 167"/>
                <a:gd name="T34" fmla="*/ 85 w 169"/>
                <a:gd name="T35" fmla="*/ 27 h 167"/>
                <a:gd name="T36" fmla="*/ 144 w 169"/>
                <a:gd name="T37" fmla="*/ 81 h 1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9"/>
                <a:gd name="T58" fmla="*/ 0 h 167"/>
                <a:gd name="T59" fmla="*/ 169 w 169"/>
                <a:gd name="T60" fmla="*/ 167 h 1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9" h="167">
                  <a:moveTo>
                    <a:pt x="144" y="81"/>
                  </a:moveTo>
                  <a:lnTo>
                    <a:pt x="156" y="96"/>
                  </a:lnTo>
                  <a:lnTo>
                    <a:pt x="168" y="118"/>
                  </a:lnTo>
                  <a:lnTo>
                    <a:pt x="166" y="131"/>
                  </a:lnTo>
                  <a:lnTo>
                    <a:pt x="160" y="143"/>
                  </a:lnTo>
                  <a:lnTo>
                    <a:pt x="148" y="156"/>
                  </a:lnTo>
                  <a:lnTo>
                    <a:pt x="139" y="166"/>
                  </a:lnTo>
                  <a:lnTo>
                    <a:pt x="88" y="144"/>
                  </a:lnTo>
                  <a:lnTo>
                    <a:pt x="41" y="104"/>
                  </a:lnTo>
                  <a:lnTo>
                    <a:pt x="15" y="81"/>
                  </a:lnTo>
                  <a:lnTo>
                    <a:pt x="2" y="66"/>
                  </a:lnTo>
                  <a:lnTo>
                    <a:pt x="0" y="54"/>
                  </a:lnTo>
                  <a:lnTo>
                    <a:pt x="7" y="26"/>
                  </a:lnTo>
                  <a:lnTo>
                    <a:pt x="20" y="0"/>
                  </a:lnTo>
                  <a:lnTo>
                    <a:pt x="26" y="0"/>
                  </a:lnTo>
                  <a:lnTo>
                    <a:pt x="34" y="0"/>
                  </a:lnTo>
                  <a:lnTo>
                    <a:pt x="50" y="5"/>
                  </a:lnTo>
                  <a:lnTo>
                    <a:pt x="85" y="27"/>
                  </a:lnTo>
                  <a:lnTo>
                    <a:pt x="144" y="8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50190" name="Freeform 13"/>
            <p:cNvSpPr>
              <a:spLocks/>
            </p:cNvSpPr>
            <p:nvPr/>
          </p:nvSpPr>
          <p:spPr bwMode="auto">
            <a:xfrm>
              <a:off x="2065" y="1536"/>
              <a:ext cx="646" cy="516"/>
            </a:xfrm>
            <a:custGeom>
              <a:avLst/>
              <a:gdLst>
                <a:gd name="T0" fmla="*/ 618 w 646"/>
                <a:gd name="T1" fmla="*/ 449 h 516"/>
                <a:gd name="T2" fmla="*/ 12 w 646"/>
                <a:gd name="T3" fmla="*/ 0 h 516"/>
                <a:gd name="T4" fmla="*/ 0 w 646"/>
                <a:gd name="T5" fmla="*/ 2 h 516"/>
                <a:gd name="T6" fmla="*/ 3 w 646"/>
                <a:gd name="T7" fmla="*/ 15 h 516"/>
                <a:gd name="T8" fmla="*/ 641 w 646"/>
                <a:gd name="T9" fmla="*/ 515 h 516"/>
                <a:gd name="T10" fmla="*/ 645 w 646"/>
                <a:gd name="T11" fmla="*/ 477 h 516"/>
                <a:gd name="T12" fmla="*/ 618 w 646"/>
                <a:gd name="T13" fmla="*/ 449 h 516"/>
                <a:gd name="T14" fmla="*/ 0 60000 65536"/>
                <a:gd name="T15" fmla="*/ 0 60000 65536"/>
                <a:gd name="T16" fmla="*/ 0 60000 65536"/>
                <a:gd name="T17" fmla="*/ 0 60000 65536"/>
                <a:gd name="T18" fmla="*/ 0 60000 65536"/>
                <a:gd name="T19" fmla="*/ 0 60000 65536"/>
                <a:gd name="T20" fmla="*/ 0 60000 65536"/>
                <a:gd name="T21" fmla="*/ 0 w 646"/>
                <a:gd name="T22" fmla="*/ 0 h 516"/>
                <a:gd name="T23" fmla="*/ 646 w 646"/>
                <a:gd name="T24" fmla="*/ 516 h 5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6" h="516">
                  <a:moveTo>
                    <a:pt x="618" y="449"/>
                  </a:moveTo>
                  <a:lnTo>
                    <a:pt x="12" y="0"/>
                  </a:lnTo>
                  <a:lnTo>
                    <a:pt x="0" y="2"/>
                  </a:lnTo>
                  <a:lnTo>
                    <a:pt x="3" y="15"/>
                  </a:lnTo>
                  <a:lnTo>
                    <a:pt x="641" y="515"/>
                  </a:lnTo>
                  <a:lnTo>
                    <a:pt x="645" y="477"/>
                  </a:lnTo>
                  <a:lnTo>
                    <a:pt x="618" y="449"/>
                  </a:lnTo>
                </a:path>
              </a:pathLst>
            </a:custGeom>
            <a:solidFill>
              <a:srgbClr val="C0C0C0"/>
            </a:solidFill>
            <a:ln w="12700" cap="rnd" cmpd="sng">
              <a:solidFill>
                <a:srgbClr val="5F5F5F"/>
              </a:solidFill>
              <a:prstDash val="solid"/>
              <a:round/>
              <a:headEnd type="none" w="med" len="med"/>
              <a:tailEnd type="none" w="med" len="med"/>
            </a:ln>
          </p:spPr>
          <p:txBody>
            <a:bodyPr/>
            <a:lstStyle/>
            <a:p>
              <a:endParaRPr lang="zh-CN" altLang="en-US"/>
            </a:p>
          </p:txBody>
        </p:sp>
        <p:sp>
          <p:nvSpPr>
            <p:cNvPr id="50191" name="Freeform 14"/>
            <p:cNvSpPr>
              <a:spLocks/>
            </p:cNvSpPr>
            <p:nvPr/>
          </p:nvSpPr>
          <p:spPr bwMode="auto">
            <a:xfrm>
              <a:off x="2673" y="1986"/>
              <a:ext cx="417" cy="336"/>
            </a:xfrm>
            <a:custGeom>
              <a:avLst/>
              <a:gdLst>
                <a:gd name="T0" fmla="*/ 2 w 417"/>
                <a:gd name="T1" fmla="*/ 0 h 336"/>
                <a:gd name="T2" fmla="*/ 0 w 417"/>
                <a:gd name="T3" fmla="*/ 2 h 336"/>
                <a:gd name="T4" fmla="*/ 0 w 417"/>
                <a:gd name="T5" fmla="*/ 14 h 336"/>
                <a:gd name="T6" fmla="*/ 1 w 417"/>
                <a:gd name="T7" fmla="*/ 33 h 336"/>
                <a:gd name="T8" fmla="*/ 8 w 417"/>
                <a:gd name="T9" fmla="*/ 52 h 336"/>
                <a:gd name="T10" fmla="*/ 18 w 417"/>
                <a:gd name="T11" fmla="*/ 67 h 336"/>
                <a:gd name="T12" fmla="*/ 37 w 417"/>
                <a:gd name="T13" fmla="*/ 84 h 336"/>
                <a:gd name="T14" fmla="*/ 83 w 417"/>
                <a:gd name="T15" fmla="*/ 108 h 336"/>
                <a:gd name="T16" fmla="*/ 90 w 417"/>
                <a:gd name="T17" fmla="*/ 109 h 336"/>
                <a:gd name="T18" fmla="*/ 96 w 417"/>
                <a:gd name="T19" fmla="*/ 109 h 336"/>
                <a:gd name="T20" fmla="*/ 108 w 417"/>
                <a:gd name="T21" fmla="*/ 117 h 336"/>
                <a:gd name="T22" fmla="*/ 123 w 417"/>
                <a:gd name="T23" fmla="*/ 123 h 336"/>
                <a:gd name="T24" fmla="*/ 146 w 417"/>
                <a:gd name="T25" fmla="*/ 128 h 336"/>
                <a:gd name="T26" fmla="*/ 188 w 417"/>
                <a:gd name="T27" fmla="*/ 132 h 336"/>
                <a:gd name="T28" fmla="*/ 195 w 417"/>
                <a:gd name="T29" fmla="*/ 133 h 336"/>
                <a:gd name="T30" fmla="*/ 195 w 417"/>
                <a:gd name="T31" fmla="*/ 138 h 336"/>
                <a:gd name="T32" fmla="*/ 194 w 417"/>
                <a:gd name="T33" fmla="*/ 144 h 336"/>
                <a:gd name="T34" fmla="*/ 199 w 417"/>
                <a:gd name="T35" fmla="*/ 152 h 336"/>
                <a:gd name="T36" fmla="*/ 236 w 417"/>
                <a:gd name="T37" fmla="*/ 185 h 336"/>
                <a:gd name="T38" fmla="*/ 267 w 417"/>
                <a:gd name="T39" fmla="*/ 226 h 336"/>
                <a:gd name="T40" fmla="*/ 289 w 417"/>
                <a:gd name="T41" fmla="*/ 264 h 336"/>
                <a:gd name="T42" fmla="*/ 316 w 417"/>
                <a:gd name="T43" fmla="*/ 297 h 336"/>
                <a:gd name="T44" fmla="*/ 360 w 417"/>
                <a:gd name="T45" fmla="*/ 321 h 336"/>
                <a:gd name="T46" fmla="*/ 410 w 417"/>
                <a:gd name="T47" fmla="*/ 335 h 336"/>
                <a:gd name="T48" fmla="*/ 416 w 417"/>
                <a:gd name="T49" fmla="*/ 329 h 336"/>
                <a:gd name="T50" fmla="*/ 411 w 417"/>
                <a:gd name="T51" fmla="*/ 307 h 336"/>
                <a:gd name="T52" fmla="*/ 393 w 417"/>
                <a:gd name="T53" fmla="*/ 273 h 336"/>
                <a:gd name="T54" fmla="*/ 357 w 417"/>
                <a:gd name="T55" fmla="*/ 227 h 336"/>
                <a:gd name="T56" fmla="*/ 302 w 417"/>
                <a:gd name="T57" fmla="*/ 175 h 336"/>
                <a:gd name="T58" fmla="*/ 227 w 417"/>
                <a:gd name="T59" fmla="*/ 117 h 336"/>
                <a:gd name="T60" fmla="*/ 128 w 417"/>
                <a:gd name="T61" fmla="*/ 59 h 336"/>
                <a:gd name="T62" fmla="*/ 2 w 417"/>
                <a:gd name="T63" fmla="*/ 0 h 3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7"/>
                <a:gd name="T97" fmla="*/ 0 h 336"/>
                <a:gd name="T98" fmla="*/ 417 w 417"/>
                <a:gd name="T99" fmla="*/ 336 h 3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7" h="336">
                  <a:moveTo>
                    <a:pt x="2" y="0"/>
                  </a:moveTo>
                  <a:lnTo>
                    <a:pt x="0" y="2"/>
                  </a:lnTo>
                  <a:lnTo>
                    <a:pt x="0" y="14"/>
                  </a:lnTo>
                  <a:lnTo>
                    <a:pt x="1" y="33"/>
                  </a:lnTo>
                  <a:lnTo>
                    <a:pt x="8" y="52"/>
                  </a:lnTo>
                  <a:lnTo>
                    <a:pt x="18" y="67"/>
                  </a:lnTo>
                  <a:lnTo>
                    <a:pt x="37" y="84"/>
                  </a:lnTo>
                  <a:lnTo>
                    <a:pt x="83" y="108"/>
                  </a:lnTo>
                  <a:lnTo>
                    <a:pt x="90" y="109"/>
                  </a:lnTo>
                  <a:lnTo>
                    <a:pt x="96" y="109"/>
                  </a:lnTo>
                  <a:lnTo>
                    <a:pt x="108" y="117"/>
                  </a:lnTo>
                  <a:lnTo>
                    <a:pt x="123" y="123"/>
                  </a:lnTo>
                  <a:lnTo>
                    <a:pt x="146" y="128"/>
                  </a:lnTo>
                  <a:lnTo>
                    <a:pt x="188" y="132"/>
                  </a:lnTo>
                  <a:lnTo>
                    <a:pt x="195" y="133"/>
                  </a:lnTo>
                  <a:lnTo>
                    <a:pt x="195" y="138"/>
                  </a:lnTo>
                  <a:lnTo>
                    <a:pt x="194" y="144"/>
                  </a:lnTo>
                  <a:lnTo>
                    <a:pt x="199" y="152"/>
                  </a:lnTo>
                  <a:lnTo>
                    <a:pt x="236" y="185"/>
                  </a:lnTo>
                  <a:lnTo>
                    <a:pt x="267" y="226"/>
                  </a:lnTo>
                  <a:lnTo>
                    <a:pt x="289" y="264"/>
                  </a:lnTo>
                  <a:lnTo>
                    <a:pt x="316" y="297"/>
                  </a:lnTo>
                  <a:lnTo>
                    <a:pt x="360" y="321"/>
                  </a:lnTo>
                  <a:lnTo>
                    <a:pt x="410" y="335"/>
                  </a:lnTo>
                  <a:lnTo>
                    <a:pt x="416" y="329"/>
                  </a:lnTo>
                  <a:lnTo>
                    <a:pt x="411" y="307"/>
                  </a:lnTo>
                  <a:lnTo>
                    <a:pt x="393" y="273"/>
                  </a:lnTo>
                  <a:lnTo>
                    <a:pt x="357" y="227"/>
                  </a:lnTo>
                  <a:lnTo>
                    <a:pt x="302" y="175"/>
                  </a:lnTo>
                  <a:lnTo>
                    <a:pt x="227" y="117"/>
                  </a:lnTo>
                  <a:lnTo>
                    <a:pt x="128" y="59"/>
                  </a:lnTo>
                  <a:lnTo>
                    <a:pt x="2" y="0"/>
                  </a:lnTo>
                </a:path>
              </a:pathLst>
            </a:custGeom>
            <a:solidFill>
              <a:srgbClr val="A13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92" name="Freeform 15"/>
            <p:cNvSpPr>
              <a:spLocks/>
            </p:cNvSpPr>
            <p:nvPr/>
          </p:nvSpPr>
          <p:spPr bwMode="auto">
            <a:xfrm>
              <a:off x="2679" y="1986"/>
              <a:ext cx="508" cy="338"/>
            </a:xfrm>
            <a:custGeom>
              <a:avLst/>
              <a:gdLst>
                <a:gd name="T0" fmla="*/ 322 w 508"/>
                <a:gd name="T1" fmla="*/ 33 h 338"/>
                <a:gd name="T2" fmla="*/ 257 w 508"/>
                <a:gd name="T3" fmla="*/ 22 h 338"/>
                <a:gd name="T4" fmla="*/ 237 w 508"/>
                <a:gd name="T5" fmla="*/ 20 h 338"/>
                <a:gd name="T6" fmla="*/ 227 w 508"/>
                <a:gd name="T7" fmla="*/ 20 h 338"/>
                <a:gd name="T8" fmla="*/ 216 w 508"/>
                <a:gd name="T9" fmla="*/ 22 h 338"/>
                <a:gd name="T10" fmla="*/ 193 w 508"/>
                <a:gd name="T11" fmla="*/ 26 h 338"/>
                <a:gd name="T12" fmla="*/ 184 w 508"/>
                <a:gd name="T13" fmla="*/ 27 h 338"/>
                <a:gd name="T14" fmla="*/ 174 w 508"/>
                <a:gd name="T15" fmla="*/ 28 h 338"/>
                <a:gd name="T16" fmla="*/ 70 w 508"/>
                <a:gd name="T17" fmla="*/ 15 h 338"/>
                <a:gd name="T18" fmla="*/ 4 w 508"/>
                <a:gd name="T19" fmla="*/ 0 h 338"/>
                <a:gd name="T20" fmla="*/ 1 w 508"/>
                <a:gd name="T21" fmla="*/ 2 h 338"/>
                <a:gd name="T22" fmla="*/ 1 w 508"/>
                <a:gd name="T23" fmla="*/ 14 h 338"/>
                <a:gd name="T24" fmla="*/ 0 w 508"/>
                <a:gd name="T25" fmla="*/ 30 h 338"/>
                <a:gd name="T26" fmla="*/ 2 w 508"/>
                <a:gd name="T27" fmla="*/ 47 h 338"/>
                <a:gd name="T28" fmla="*/ 14 w 508"/>
                <a:gd name="T29" fmla="*/ 62 h 338"/>
                <a:gd name="T30" fmla="*/ 38 w 508"/>
                <a:gd name="T31" fmla="*/ 79 h 338"/>
                <a:gd name="T32" fmla="*/ 93 w 508"/>
                <a:gd name="T33" fmla="*/ 103 h 338"/>
                <a:gd name="T34" fmla="*/ 170 w 508"/>
                <a:gd name="T35" fmla="*/ 122 h 338"/>
                <a:gd name="T36" fmla="*/ 185 w 508"/>
                <a:gd name="T37" fmla="*/ 118 h 338"/>
                <a:gd name="T38" fmla="*/ 200 w 508"/>
                <a:gd name="T39" fmla="*/ 112 h 338"/>
                <a:gd name="T40" fmla="*/ 205 w 508"/>
                <a:gd name="T41" fmla="*/ 126 h 338"/>
                <a:gd name="T42" fmla="*/ 209 w 508"/>
                <a:gd name="T43" fmla="*/ 143 h 338"/>
                <a:gd name="T44" fmla="*/ 248 w 508"/>
                <a:gd name="T45" fmla="*/ 181 h 338"/>
                <a:gd name="T46" fmla="*/ 281 w 508"/>
                <a:gd name="T47" fmla="*/ 228 h 338"/>
                <a:gd name="T48" fmla="*/ 298 w 508"/>
                <a:gd name="T49" fmla="*/ 261 h 338"/>
                <a:gd name="T50" fmla="*/ 322 w 508"/>
                <a:gd name="T51" fmla="*/ 289 h 338"/>
                <a:gd name="T52" fmla="*/ 371 w 508"/>
                <a:gd name="T53" fmla="*/ 317 h 338"/>
                <a:gd name="T54" fmla="*/ 424 w 508"/>
                <a:gd name="T55" fmla="*/ 335 h 338"/>
                <a:gd name="T56" fmla="*/ 449 w 508"/>
                <a:gd name="T57" fmla="*/ 337 h 338"/>
                <a:gd name="T58" fmla="*/ 474 w 508"/>
                <a:gd name="T59" fmla="*/ 333 h 338"/>
                <a:gd name="T60" fmla="*/ 501 w 508"/>
                <a:gd name="T61" fmla="*/ 325 h 338"/>
                <a:gd name="T62" fmla="*/ 505 w 508"/>
                <a:gd name="T63" fmla="*/ 311 h 338"/>
                <a:gd name="T64" fmla="*/ 506 w 508"/>
                <a:gd name="T65" fmla="*/ 304 h 338"/>
                <a:gd name="T66" fmla="*/ 507 w 508"/>
                <a:gd name="T67" fmla="*/ 295 h 338"/>
                <a:gd name="T68" fmla="*/ 498 w 508"/>
                <a:gd name="T69" fmla="*/ 258 h 338"/>
                <a:gd name="T70" fmla="*/ 479 w 508"/>
                <a:gd name="T71" fmla="*/ 216 h 338"/>
                <a:gd name="T72" fmla="*/ 451 w 508"/>
                <a:gd name="T73" fmla="*/ 172 h 338"/>
                <a:gd name="T74" fmla="*/ 385 w 508"/>
                <a:gd name="T75" fmla="*/ 90 h 338"/>
                <a:gd name="T76" fmla="*/ 322 w 508"/>
                <a:gd name="T77" fmla="*/ 33 h 3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8"/>
                <a:gd name="T118" fmla="*/ 0 h 338"/>
                <a:gd name="T119" fmla="*/ 508 w 508"/>
                <a:gd name="T120" fmla="*/ 338 h 3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8" h="338">
                  <a:moveTo>
                    <a:pt x="322" y="33"/>
                  </a:moveTo>
                  <a:lnTo>
                    <a:pt x="257" y="22"/>
                  </a:lnTo>
                  <a:lnTo>
                    <a:pt x="237" y="20"/>
                  </a:lnTo>
                  <a:lnTo>
                    <a:pt x="227" y="20"/>
                  </a:lnTo>
                  <a:lnTo>
                    <a:pt x="216" y="22"/>
                  </a:lnTo>
                  <a:lnTo>
                    <a:pt x="193" y="26"/>
                  </a:lnTo>
                  <a:lnTo>
                    <a:pt x="184" y="27"/>
                  </a:lnTo>
                  <a:lnTo>
                    <a:pt x="174" y="28"/>
                  </a:lnTo>
                  <a:lnTo>
                    <a:pt x="70" y="15"/>
                  </a:lnTo>
                  <a:lnTo>
                    <a:pt x="4" y="0"/>
                  </a:lnTo>
                  <a:lnTo>
                    <a:pt x="1" y="2"/>
                  </a:lnTo>
                  <a:lnTo>
                    <a:pt x="1" y="14"/>
                  </a:lnTo>
                  <a:lnTo>
                    <a:pt x="0" y="30"/>
                  </a:lnTo>
                  <a:lnTo>
                    <a:pt x="2" y="47"/>
                  </a:lnTo>
                  <a:lnTo>
                    <a:pt x="14" y="62"/>
                  </a:lnTo>
                  <a:lnTo>
                    <a:pt x="38" y="79"/>
                  </a:lnTo>
                  <a:lnTo>
                    <a:pt x="93" y="103"/>
                  </a:lnTo>
                  <a:lnTo>
                    <a:pt x="170" y="122"/>
                  </a:lnTo>
                  <a:lnTo>
                    <a:pt x="185" y="118"/>
                  </a:lnTo>
                  <a:lnTo>
                    <a:pt x="200" y="112"/>
                  </a:lnTo>
                  <a:lnTo>
                    <a:pt x="205" y="126"/>
                  </a:lnTo>
                  <a:lnTo>
                    <a:pt x="209" y="143"/>
                  </a:lnTo>
                  <a:lnTo>
                    <a:pt x="248" y="181"/>
                  </a:lnTo>
                  <a:lnTo>
                    <a:pt x="281" y="228"/>
                  </a:lnTo>
                  <a:lnTo>
                    <a:pt x="298" y="261"/>
                  </a:lnTo>
                  <a:lnTo>
                    <a:pt x="322" y="289"/>
                  </a:lnTo>
                  <a:lnTo>
                    <a:pt x="371" y="317"/>
                  </a:lnTo>
                  <a:lnTo>
                    <a:pt x="424" y="335"/>
                  </a:lnTo>
                  <a:lnTo>
                    <a:pt x="449" y="337"/>
                  </a:lnTo>
                  <a:lnTo>
                    <a:pt x="474" y="333"/>
                  </a:lnTo>
                  <a:lnTo>
                    <a:pt x="501" y="325"/>
                  </a:lnTo>
                  <a:lnTo>
                    <a:pt x="505" y="311"/>
                  </a:lnTo>
                  <a:lnTo>
                    <a:pt x="506" y="304"/>
                  </a:lnTo>
                  <a:lnTo>
                    <a:pt x="507" y="295"/>
                  </a:lnTo>
                  <a:lnTo>
                    <a:pt x="498" y="258"/>
                  </a:lnTo>
                  <a:lnTo>
                    <a:pt x="479" y="216"/>
                  </a:lnTo>
                  <a:lnTo>
                    <a:pt x="451" y="172"/>
                  </a:lnTo>
                  <a:lnTo>
                    <a:pt x="385" y="90"/>
                  </a:lnTo>
                  <a:lnTo>
                    <a:pt x="322" y="33"/>
                  </a:lnTo>
                </a:path>
              </a:pathLst>
            </a:custGeom>
            <a:solidFill>
              <a:srgbClr val="E262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93" name="Freeform 16"/>
            <p:cNvSpPr>
              <a:spLocks/>
            </p:cNvSpPr>
            <p:nvPr/>
          </p:nvSpPr>
          <p:spPr bwMode="auto">
            <a:xfrm>
              <a:off x="2694" y="2008"/>
              <a:ext cx="574" cy="291"/>
            </a:xfrm>
            <a:custGeom>
              <a:avLst/>
              <a:gdLst>
                <a:gd name="T0" fmla="*/ 460 w 574"/>
                <a:gd name="T1" fmla="*/ 131 h 291"/>
                <a:gd name="T2" fmla="*/ 498 w 574"/>
                <a:gd name="T3" fmla="*/ 159 h 291"/>
                <a:gd name="T4" fmla="*/ 511 w 574"/>
                <a:gd name="T5" fmla="*/ 168 h 291"/>
                <a:gd name="T6" fmla="*/ 537 w 574"/>
                <a:gd name="T7" fmla="*/ 178 h 291"/>
                <a:gd name="T8" fmla="*/ 561 w 574"/>
                <a:gd name="T9" fmla="*/ 187 h 291"/>
                <a:gd name="T10" fmla="*/ 573 w 574"/>
                <a:gd name="T11" fmla="*/ 199 h 291"/>
                <a:gd name="T12" fmla="*/ 561 w 574"/>
                <a:gd name="T13" fmla="*/ 215 h 291"/>
                <a:gd name="T14" fmla="*/ 532 w 574"/>
                <a:gd name="T15" fmla="*/ 243 h 291"/>
                <a:gd name="T16" fmla="*/ 486 w 574"/>
                <a:gd name="T17" fmla="*/ 285 h 291"/>
                <a:gd name="T18" fmla="*/ 467 w 574"/>
                <a:gd name="T19" fmla="*/ 290 h 291"/>
                <a:gd name="T20" fmla="*/ 439 w 574"/>
                <a:gd name="T21" fmla="*/ 286 h 291"/>
                <a:gd name="T22" fmla="*/ 388 w 574"/>
                <a:gd name="T23" fmla="*/ 271 h 291"/>
                <a:gd name="T24" fmla="*/ 349 w 574"/>
                <a:gd name="T25" fmla="*/ 258 h 291"/>
                <a:gd name="T26" fmla="*/ 316 w 574"/>
                <a:gd name="T27" fmla="*/ 236 h 291"/>
                <a:gd name="T28" fmla="*/ 298 w 574"/>
                <a:gd name="T29" fmla="*/ 207 h 291"/>
                <a:gd name="T30" fmla="*/ 278 w 574"/>
                <a:gd name="T31" fmla="*/ 179 h 291"/>
                <a:gd name="T32" fmla="*/ 232 w 574"/>
                <a:gd name="T33" fmla="*/ 132 h 291"/>
                <a:gd name="T34" fmla="*/ 210 w 574"/>
                <a:gd name="T35" fmla="*/ 93 h 291"/>
                <a:gd name="T36" fmla="*/ 208 w 574"/>
                <a:gd name="T37" fmla="*/ 75 h 291"/>
                <a:gd name="T38" fmla="*/ 207 w 574"/>
                <a:gd name="T39" fmla="*/ 65 h 291"/>
                <a:gd name="T40" fmla="*/ 204 w 574"/>
                <a:gd name="T41" fmla="*/ 60 h 291"/>
                <a:gd name="T42" fmla="*/ 187 w 574"/>
                <a:gd name="T43" fmla="*/ 70 h 291"/>
                <a:gd name="T44" fmla="*/ 171 w 574"/>
                <a:gd name="T45" fmla="*/ 82 h 291"/>
                <a:gd name="T46" fmla="*/ 163 w 574"/>
                <a:gd name="T47" fmla="*/ 84 h 291"/>
                <a:gd name="T48" fmla="*/ 154 w 574"/>
                <a:gd name="T49" fmla="*/ 82 h 291"/>
                <a:gd name="T50" fmla="*/ 136 w 574"/>
                <a:gd name="T51" fmla="*/ 78 h 291"/>
                <a:gd name="T52" fmla="*/ 78 w 574"/>
                <a:gd name="T53" fmla="*/ 65 h 291"/>
                <a:gd name="T54" fmla="*/ 17 w 574"/>
                <a:gd name="T55" fmla="*/ 36 h 291"/>
                <a:gd name="T56" fmla="*/ 5 w 574"/>
                <a:gd name="T57" fmla="*/ 22 h 291"/>
                <a:gd name="T58" fmla="*/ 0 w 574"/>
                <a:gd name="T59" fmla="*/ 5 h 291"/>
                <a:gd name="T60" fmla="*/ 19 w 574"/>
                <a:gd name="T61" fmla="*/ 0 h 291"/>
                <a:gd name="T62" fmla="*/ 32 w 574"/>
                <a:gd name="T63" fmla="*/ 2 h 291"/>
                <a:gd name="T64" fmla="*/ 49 w 574"/>
                <a:gd name="T65" fmla="*/ 9 h 291"/>
                <a:gd name="T66" fmla="*/ 79 w 574"/>
                <a:gd name="T67" fmla="*/ 23 h 291"/>
                <a:gd name="T68" fmla="*/ 136 w 574"/>
                <a:gd name="T69" fmla="*/ 33 h 291"/>
                <a:gd name="T70" fmla="*/ 150 w 574"/>
                <a:gd name="T71" fmla="*/ 32 h 291"/>
                <a:gd name="T72" fmla="*/ 167 w 574"/>
                <a:gd name="T73" fmla="*/ 28 h 291"/>
                <a:gd name="T74" fmla="*/ 207 w 574"/>
                <a:gd name="T75" fmla="*/ 14 h 291"/>
                <a:gd name="T76" fmla="*/ 245 w 574"/>
                <a:gd name="T77" fmla="*/ 4 h 291"/>
                <a:gd name="T78" fmla="*/ 262 w 574"/>
                <a:gd name="T79" fmla="*/ 1 h 291"/>
                <a:gd name="T80" fmla="*/ 269 w 574"/>
                <a:gd name="T81" fmla="*/ 1 h 291"/>
                <a:gd name="T82" fmla="*/ 277 w 574"/>
                <a:gd name="T83" fmla="*/ 2 h 291"/>
                <a:gd name="T84" fmla="*/ 319 w 574"/>
                <a:gd name="T85" fmla="*/ 20 h 291"/>
                <a:gd name="T86" fmla="*/ 369 w 574"/>
                <a:gd name="T87" fmla="*/ 49 h 291"/>
                <a:gd name="T88" fmla="*/ 428 w 574"/>
                <a:gd name="T89" fmla="*/ 88 h 291"/>
                <a:gd name="T90" fmla="*/ 460 w 574"/>
                <a:gd name="T91" fmla="*/ 131 h 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74"/>
                <a:gd name="T139" fmla="*/ 0 h 291"/>
                <a:gd name="T140" fmla="*/ 574 w 574"/>
                <a:gd name="T141" fmla="*/ 291 h 29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74" h="291">
                  <a:moveTo>
                    <a:pt x="460" y="131"/>
                  </a:moveTo>
                  <a:lnTo>
                    <a:pt x="498" y="159"/>
                  </a:lnTo>
                  <a:lnTo>
                    <a:pt x="511" y="168"/>
                  </a:lnTo>
                  <a:lnTo>
                    <a:pt x="537" y="178"/>
                  </a:lnTo>
                  <a:lnTo>
                    <a:pt x="561" y="187"/>
                  </a:lnTo>
                  <a:lnTo>
                    <a:pt x="573" y="199"/>
                  </a:lnTo>
                  <a:lnTo>
                    <a:pt x="561" y="215"/>
                  </a:lnTo>
                  <a:lnTo>
                    <a:pt x="532" y="243"/>
                  </a:lnTo>
                  <a:lnTo>
                    <a:pt x="486" y="285"/>
                  </a:lnTo>
                  <a:lnTo>
                    <a:pt x="467" y="290"/>
                  </a:lnTo>
                  <a:lnTo>
                    <a:pt x="439" y="286"/>
                  </a:lnTo>
                  <a:lnTo>
                    <a:pt x="388" y="271"/>
                  </a:lnTo>
                  <a:lnTo>
                    <a:pt x="349" y="258"/>
                  </a:lnTo>
                  <a:lnTo>
                    <a:pt x="316" y="236"/>
                  </a:lnTo>
                  <a:lnTo>
                    <a:pt x="298" y="207"/>
                  </a:lnTo>
                  <a:lnTo>
                    <a:pt x="278" y="179"/>
                  </a:lnTo>
                  <a:lnTo>
                    <a:pt x="232" y="132"/>
                  </a:lnTo>
                  <a:lnTo>
                    <a:pt x="210" y="93"/>
                  </a:lnTo>
                  <a:lnTo>
                    <a:pt x="208" y="75"/>
                  </a:lnTo>
                  <a:lnTo>
                    <a:pt x="207" y="65"/>
                  </a:lnTo>
                  <a:lnTo>
                    <a:pt x="204" y="60"/>
                  </a:lnTo>
                  <a:lnTo>
                    <a:pt x="187" y="70"/>
                  </a:lnTo>
                  <a:lnTo>
                    <a:pt x="171" y="82"/>
                  </a:lnTo>
                  <a:lnTo>
                    <a:pt x="163" y="84"/>
                  </a:lnTo>
                  <a:lnTo>
                    <a:pt x="154" y="82"/>
                  </a:lnTo>
                  <a:lnTo>
                    <a:pt x="136" y="78"/>
                  </a:lnTo>
                  <a:lnTo>
                    <a:pt x="78" y="65"/>
                  </a:lnTo>
                  <a:lnTo>
                    <a:pt x="17" y="36"/>
                  </a:lnTo>
                  <a:lnTo>
                    <a:pt x="5" y="22"/>
                  </a:lnTo>
                  <a:lnTo>
                    <a:pt x="0" y="5"/>
                  </a:lnTo>
                  <a:lnTo>
                    <a:pt x="19" y="0"/>
                  </a:lnTo>
                  <a:lnTo>
                    <a:pt x="32" y="2"/>
                  </a:lnTo>
                  <a:lnTo>
                    <a:pt x="49" y="9"/>
                  </a:lnTo>
                  <a:lnTo>
                    <a:pt x="79" y="23"/>
                  </a:lnTo>
                  <a:lnTo>
                    <a:pt x="136" y="33"/>
                  </a:lnTo>
                  <a:lnTo>
                    <a:pt x="150" y="32"/>
                  </a:lnTo>
                  <a:lnTo>
                    <a:pt x="167" y="28"/>
                  </a:lnTo>
                  <a:lnTo>
                    <a:pt x="207" y="14"/>
                  </a:lnTo>
                  <a:lnTo>
                    <a:pt x="245" y="4"/>
                  </a:lnTo>
                  <a:lnTo>
                    <a:pt x="262" y="1"/>
                  </a:lnTo>
                  <a:lnTo>
                    <a:pt x="269" y="1"/>
                  </a:lnTo>
                  <a:lnTo>
                    <a:pt x="277" y="2"/>
                  </a:lnTo>
                  <a:lnTo>
                    <a:pt x="319" y="20"/>
                  </a:lnTo>
                  <a:lnTo>
                    <a:pt x="369" y="49"/>
                  </a:lnTo>
                  <a:lnTo>
                    <a:pt x="428" y="88"/>
                  </a:lnTo>
                  <a:lnTo>
                    <a:pt x="460" y="131"/>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94" name="Freeform 17"/>
            <p:cNvSpPr>
              <a:spLocks/>
            </p:cNvSpPr>
            <p:nvPr/>
          </p:nvSpPr>
          <p:spPr bwMode="auto">
            <a:xfrm>
              <a:off x="2749" y="2010"/>
              <a:ext cx="397" cy="216"/>
            </a:xfrm>
            <a:custGeom>
              <a:avLst/>
              <a:gdLst>
                <a:gd name="T0" fmla="*/ 155 w 397"/>
                <a:gd name="T1" fmla="*/ 1 h 216"/>
                <a:gd name="T2" fmla="*/ 114 w 397"/>
                <a:gd name="T3" fmla="*/ 9 h 216"/>
                <a:gd name="T4" fmla="*/ 98 w 397"/>
                <a:gd name="T5" fmla="*/ 9 h 216"/>
                <a:gd name="T6" fmla="*/ 90 w 397"/>
                <a:gd name="T7" fmla="*/ 9 h 216"/>
                <a:gd name="T8" fmla="*/ 82 w 397"/>
                <a:gd name="T9" fmla="*/ 10 h 216"/>
                <a:gd name="T10" fmla="*/ 66 w 397"/>
                <a:gd name="T11" fmla="*/ 10 h 216"/>
                <a:gd name="T12" fmla="*/ 58 w 397"/>
                <a:gd name="T13" fmla="*/ 10 h 216"/>
                <a:gd name="T14" fmla="*/ 49 w 397"/>
                <a:gd name="T15" fmla="*/ 9 h 216"/>
                <a:gd name="T16" fmla="*/ 28 w 397"/>
                <a:gd name="T17" fmla="*/ 5 h 216"/>
                <a:gd name="T18" fmla="*/ 18 w 397"/>
                <a:gd name="T19" fmla="*/ 4 h 216"/>
                <a:gd name="T20" fmla="*/ 6 w 397"/>
                <a:gd name="T21" fmla="*/ 3 h 216"/>
                <a:gd name="T22" fmla="*/ 0 w 397"/>
                <a:gd name="T23" fmla="*/ 8 h 216"/>
                <a:gd name="T24" fmla="*/ 0 w 397"/>
                <a:gd name="T25" fmla="*/ 20 h 216"/>
                <a:gd name="T26" fmla="*/ 10 w 397"/>
                <a:gd name="T27" fmla="*/ 37 h 216"/>
                <a:gd name="T28" fmla="*/ 31 w 397"/>
                <a:gd name="T29" fmla="*/ 49 h 216"/>
                <a:gd name="T30" fmla="*/ 107 w 397"/>
                <a:gd name="T31" fmla="*/ 58 h 216"/>
                <a:gd name="T32" fmla="*/ 117 w 397"/>
                <a:gd name="T33" fmla="*/ 55 h 216"/>
                <a:gd name="T34" fmla="*/ 132 w 397"/>
                <a:gd name="T35" fmla="*/ 46 h 216"/>
                <a:gd name="T36" fmla="*/ 157 w 397"/>
                <a:gd name="T37" fmla="*/ 34 h 216"/>
                <a:gd name="T38" fmla="*/ 166 w 397"/>
                <a:gd name="T39" fmla="*/ 46 h 216"/>
                <a:gd name="T40" fmla="*/ 170 w 397"/>
                <a:gd name="T41" fmla="*/ 62 h 216"/>
                <a:gd name="T42" fmla="*/ 184 w 397"/>
                <a:gd name="T43" fmla="*/ 92 h 216"/>
                <a:gd name="T44" fmla="*/ 260 w 397"/>
                <a:gd name="T45" fmla="*/ 176 h 216"/>
                <a:gd name="T46" fmla="*/ 296 w 397"/>
                <a:gd name="T47" fmla="*/ 200 h 216"/>
                <a:gd name="T48" fmla="*/ 336 w 397"/>
                <a:gd name="T49" fmla="*/ 215 h 216"/>
                <a:gd name="T50" fmla="*/ 349 w 397"/>
                <a:gd name="T51" fmla="*/ 214 h 216"/>
                <a:gd name="T52" fmla="*/ 366 w 397"/>
                <a:gd name="T53" fmla="*/ 210 h 216"/>
                <a:gd name="T54" fmla="*/ 392 w 397"/>
                <a:gd name="T55" fmla="*/ 196 h 216"/>
                <a:gd name="T56" fmla="*/ 396 w 397"/>
                <a:gd name="T57" fmla="*/ 185 h 216"/>
                <a:gd name="T58" fmla="*/ 396 w 397"/>
                <a:gd name="T59" fmla="*/ 177 h 216"/>
                <a:gd name="T60" fmla="*/ 395 w 397"/>
                <a:gd name="T61" fmla="*/ 169 h 216"/>
                <a:gd name="T62" fmla="*/ 384 w 397"/>
                <a:gd name="T63" fmla="*/ 142 h 216"/>
                <a:gd name="T64" fmla="*/ 372 w 397"/>
                <a:gd name="T65" fmla="*/ 117 h 216"/>
                <a:gd name="T66" fmla="*/ 355 w 397"/>
                <a:gd name="T67" fmla="*/ 93 h 216"/>
                <a:gd name="T68" fmla="*/ 267 w 397"/>
                <a:gd name="T69" fmla="*/ 39 h 216"/>
                <a:gd name="T70" fmla="*/ 219 w 397"/>
                <a:gd name="T71" fmla="*/ 14 h 216"/>
                <a:gd name="T72" fmla="*/ 178 w 397"/>
                <a:gd name="T73" fmla="*/ 0 h 216"/>
                <a:gd name="T74" fmla="*/ 155 w 397"/>
                <a:gd name="T75" fmla="*/ 1 h 2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97"/>
                <a:gd name="T115" fmla="*/ 0 h 216"/>
                <a:gd name="T116" fmla="*/ 397 w 397"/>
                <a:gd name="T117" fmla="*/ 216 h 2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97" h="216">
                  <a:moveTo>
                    <a:pt x="155" y="1"/>
                  </a:moveTo>
                  <a:lnTo>
                    <a:pt x="114" y="9"/>
                  </a:lnTo>
                  <a:lnTo>
                    <a:pt x="98" y="9"/>
                  </a:lnTo>
                  <a:lnTo>
                    <a:pt x="90" y="9"/>
                  </a:lnTo>
                  <a:lnTo>
                    <a:pt x="82" y="10"/>
                  </a:lnTo>
                  <a:lnTo>
                    <a:pt x="66" y="10"/>
                  </a:lnTo>
                  <a:lnTo>
                    <a:pt x="58" y="10"/>
                  </a:lnTo>
                  <a:lnTo>
                    <a:pt x="49" y="9"/>
                  </a:lnTo>
                  <a:lnTo>
                    <a:pt x="28" y="5"/>
                  </a:lnTo>
                  <a:lnTo>
                    <a:pt x="18" y="4"/>
                  </a:lnTo>
                  <a:lnTo>
                    <a:pt x="6" y="3"/>
                  </a:lnTo>
                  <a:lnTo>
                    <a:pt x="0" y="8"/>
                  </a:lnTo>
                  <a:lnTo>
                    <a:pt x="0" y="20"/>
                  </a:lnTo>
                  <a:lnTo>
                    <a:pt x="10" y="37"/>
                  </a:lnTo>
                  <a:lnTo>
                    <a:pt x="31" y="49"/>
                  </a:lnTo>
                  <a:lnTo>
                    <a:pt x="107" y="58"/>
                  </a:lnTo>
                  <a:lnTo>
                    <a:pt x="117" y="55"/>
                  </a:lnTo>
                  <a:lnTo>
                    <a:pt x="132" y="46"/>
                  </a:lnTo>
                  <a:lnTo>
                    <a:pt x="157" y="34"/>
                  </a:lnTo>
                  <a:lnTo>
                    <a:pt x="166" y="46"/>
                  </a:lnTo>
                  <a:lnTo>
                    <a:pt x="170" y="62"/>
                  </a:lnTo>
                  <a:lnTo>
                    <a:pt x="184" y="92"/>
                  </a:lnTo>
                  <a:lnTo>
                    <a:pt x="260" y="176"/>
                  </a:lnTo>
                  <a:lnTo>
                    <a:pt x="296" y="200"/>
                  </a:lnTo>
                  <a:lnTo>
                    <a:pt x="336" y="215"/>
                  </a:lnTo>
                  <a:lnTo>
                    <a:pt x="349" y="214"/>
                  </a:lnTo>
                  <a:lnTo>
                    <a:pt x="366" y="210"/>
                  </a:lnTo>
                  <a:lnTo>
                    <a:pt x="392" y="196"/>
                  </a:lnTo>
                  <a:lnTo>
                    <a:pt x="396" y="185"/>
                  </a:lnTo>
                  <a:lnTo>
                    <a:pt x="396" y="177"/>
                  </a:lnTo>
                  <a:lnTo>
                    <a:pt x="395" y="169"/>
                  </a:lnTo>
                  <a:lnTo>
                    <a:pt x="384" y="142"/>
                  </a:lnTo>
                  <a:lnTo>
                    <a:pt x="372" y="117"/>
                  </a:lnTo>
                  <a:lnTo>
                    <a:pt x="355" y="93"/>
                  </a:lnTo>
                  <a:lnTo>
                    <a:pt x="267" y="39"/>
                  </a:lnTo>
                  <a:lnTo>
                    <a:pt x="219" y="14"/>
                  </a:lnTo>
                  <a:lnTo>
                    <a:pt x="178" y="0"/>
                  </a:lnTo>
                  <a:lnTo>
                    <a:pt x="155" y="1"/>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95" name="Freeform 18"/>
            <p:cNvSpPr>
              <a:spLocks/>
            </p:cNvSpPr>
            <p:nvPr/>
          </p:nvSpPr>
          <p:spPr bwMode="auto">
            <a:xfrm>
              <a:off x="2678" y="1981"/>
              <a:ext cx="80" cy="44"/>
            </a:xfrm>
            <a:custGeom>
              <a:avLst/>
              <a:gdLst>
                <a:gd name="T0" fmla="*/ 61 w 80"/>
                <a:gd name="T1" fmla="*/ 16 h 44"/>
                <a:gd name="T2" fmla="*/ 43 w 80"/>
                <a:gd name="T3" fmla="*/ 8 h 44"/>
                <a:gd name="T4" fmla="*/ 30 w 80"/>
                <a:gd name="T5" fmla="*/ 3 h 44"/>
                <a:gd name="T6" fmla="*/ 16 w 80"/>
                <a:gd name="T7" fmla="*/ 0 h 44"/>
                <a:gd name="T8" fmla="*/ 0 w 80"/>
                <a:gd name="T9" fmla="*/ 6 h 44"/>
                <a:gd name="T10" fmla="*/ 11 w 80"/>
                <a:gd name="T11" fmla="*/ 27 h 44"/>
                <a:gd name="T12" fmla="*/ 40 w 80"/>
                <a:gd name="T13" fmla="*/ 43 h 44"/>
                <a:gd name="T14" fmla="*/ 46 w 80"/>
                <a:gd name="T15" fmla="*/ 43 h 44"/>
                <a:gd name="T16" fmla="*/ 57 w 80"/>
                <a:gd name="T17" fmla="*/ 43 h 44"/>
                <a:gd name="T18" fmla="*/ 73 w 80"/>
                <a:gd name="T19" fmla="*/ 38 h 44"/>
                <a:gd name="T20" fmla="*/ 79 w 80"/>
                <a:gd name="T21" fmla="*/ 25 h 44"/>
                <a:gd name="T22" fmla="*/ 60 w 80"/>
                <a:gd name="T23" fmla="*/ 18 h 44"/>
                <a:gd name="T24" fmla="*/ 61 w 80"/>
                <a:gd name="T25" fmla="*/ 16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44"/>
                <a:gd name="T41" fmla="*/ 80 w 80"/>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44">
                  <a:moveTo>
                    <a:pt x="61" y="16"/>
                  </a:moveTo>
                  <a:lnTo>
                    <a:pt x="43" y="8"/>
                  </a:lnTo>
                  <a:lnTo>
                    <a:pt x="30" y="3"/>
                  </a:lnTo>
                  <a:lnTo>
                    <a:pt x="16" y="0"/>
                  </a:lnTo>
                  <a:lnTo>
                    <a:pt x="0" y="6"/>
                  </a:lnTo>
                  <a:lnTo>
                    <a:pt x="11" y="27"/>
                  </a:lnTo>
                  <a:lnTo>
                    <a:pt x="40" y="43"/>
                  </a:lnTo>
                  <a:lnTo>
                    <a:pt x="46" y="43"/>
                  </a:lnTo>
                  <a:lnTo>
                    <a:pt x="57" y="43"/>
                  </a:lnTo>
                  <a:lnTo>
                    <a:pt x="73" y="38"/>
                  </a:lnTo>
                  <a:lnTo>
                    <a:pt x="79" y="25"/>
                  </a:lnTo>
                  <a:lnTo>
                    <a:pt x="60" y="18"/>
                  </a:lnTo>
                  <a:lnTo>
                    <a:pt x="61" y="16"/>
                  </a:lnTo>
                </a:path>
              </a:pathLst>
            </a:custGeom>
            <a:solidFill>
              <a:srgbClr val="FFE1DC"/>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96" name="Freeform 19"/>
            <p:cNvSpPr>
              <a:spLocks/>
            </p:cNvSpPr>
            <p:nvPr/>
          </p:nvSpPr>
          <p:spPr bwMode="auto">
            <a:xfrm>
              <a:off x="3196" y="2199"/>
              <a:ext cx="249" cy="105"/>
            </a:xfrm>
            <a:custGeom>
              <a:avLst/>
              <a:gdLst>
                <a:gd name="T0" fmla="*/ 204 w 249"/>
                <a:gd name="T1" fmla="*/ 2 h 105"/>
                <a:gd name="T2" fmla="*/ 97 w 249"/>
                <a:gd name="T3" fmla="*/ 8 h 105"/>
                <a:gd name="T4" fmla="*/ 78 w 249"/>
                <a:gd name="T5" fmla="*/ 8 h 105"/>
                <a:gd name="T6" fmla="*/ 50 w 249"/>
                <a:gd name="T7" fmla="*/ 5 h 105"/>
                <a:gd name="T8" fmla="*/ 24 w 249"/>
                <a:gd name="T9" fmla="*/ 2 h 105"/>
                <a:gd name="T10" fmla="*/ 14 w 249"/>
                <a:gd name="T11" fmla="*/ 2 h 105"/>
                <a:gd name="T12" fmla="*/ 8 w 249"/>
                <a:gd name="T13" fmla="*/ 5 h 105"/>
                <a:gd name="T14" fmla="*/ 0 w 249"/>
                <a:gd name="T15" fmla="*/ 50 h 105"/>
                <a:gd name="T16" fmla="*/ 0 w 249"/>
                <a:gd name="T17" fmla="*/ 79 h 105"/>
                <a:gd name="T18" fmla="*/ 8 w 249"/>
                <a:gd name="T19" fmla="*/ 95 h 105"/>
                <a:gd name="T20" fmla="*/ 40 w 249"/>
                <a:gd name="T21" fmla="*/ 104 h 105"/>
                <a:gd name="T22" fmla="*/ 64 w 249"/>
                <a:gd name="T23" fmla="*/ 103 h 105"/>
                <a:gd name="T24" fmla="*/ 90 w 249"/>
                <a:gd name="T25" fmla="*/ 100 h 105"/>
                <a:gd name="T26" fmla="*/ 141 w 249"/>
                <a:gd name="T27" fmla="*/ 92 h 105"/>
                <a:gd name="T28" fmla="*/ 164 w 249"/>
                <a:gd name="T29" fmla="*/ 89 h 105"/>
                <a:gd name="T30" fmla="*/ 173 w 249"/>
                <a:gd name="T31" fmla="*/ 89 h 105"/>
                <a:gd name="T32" fmla="*/ 182 w 249"/>
                <a:gd name="T33" fmla="*/ 88 h 105"/>
                <a:gd name="T34" fmla="*/ 246 w 249"/>
                <a:gd name="T35" fmla="*/ 92 h 105"/>
                <a:gd name="T36" fmla="*/ 248 w 249"/>
                <a:gd name="T37" fmla="*/ 0 h 105"/>
                <a:gd name="T38" fmla="*/ 236 w 249"/>
                <a:gd name="T39" fmla="*/ 0 h 105"/>
                <a:gd name="T40" fmla="*/ 229 w 249"/>
                <a:gd name="T41" fmla="*/ 0 h 105"/>
                <a:gd name="T42" fmla="*/ 221 w 249"/>
                <a:gd name="T43" fmla="*/ 0 h 105"/>
                <a:gd name="T44" fmla="*/ 204 w 249"/>
                <a:gd name="T45" fmla="*/ 2 h 1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9"/>
                <a:gd name="T70" fmla="*/ 0 h 105"/>
                <a:gd name="T71" fmla="*/ 249 w 249"/>
                <a:gd name="T72" fmla="*/ 105 h 10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9" h="105">
                  <a:moveTo>
                    <a:pt x="204" y="2"/>
                  </a:moveTo>
                  <a:lnTo>
                    <a:pt x="97" y="8"/>
                  </a:lnTo>
                  <a:lnTo>
                    <a:pt x="78" y="8"/>
                  </a:lnTo>
                  <a:lnTo>
                    <a:pt x="50" y="5"/>
                  </a:lnTo>
                  <a:lnTo>
                    <a:pt x="24" y="2"/>
                  </a:lnTo>
                  <a:lnTo>
                    <a:pt x="14" y="2"/>
                  </a:lnTo>
                  <a:lnTo>
                    <a:pt x="8" y="5"/>
                  </a:lnTo>
                  <a:lnTo>
                    <a:pt x="0" y="50"/>
                  </a:lnTo>
                  <a:lnTo>
                    <a:pt x="0" y="79"/>
                  </a:lnTo>
                  <a:lnTo>
                    <a:pt x="8" y="95"/>
                  </a:lnTo>
                  <a:lnTo>
                    <a:pt x="40" y="104"/>
                  </a:lnTo>
                  <a:lnTo>
                    <a:pt x="64" y="103"/>
                  </a:lnTo>
                  <a:lnTo>
                    <a:pt x="90" y="100"/>
                  </a:lnTo>
                  <a:lnTo>
                    <a:pt x="141" y="92"/>
                  </a:lnTo>
                  <a:lnTo>
                    <a:pt x="164" y="89"/>
                  </a:lnTo>
                  <a:lnTo>
                    <a:pt x="173" y="89"/>
                  </a:lnTo>
                  <a:lnTo>
                    <a:pt x="182" y="88"/>
                  </a:lnTo>
                  <a:lnTo>
                    <a:pt x="246" y="92"/>
                  </a:lnTo>
                  <a:lnTo>
                    <a:pt x="248" y="0"/>
                  </a:lnTo>
                  <a:lnTo>
                    <a:pt x="236" y="0"/>
                  </a:lnTo>
                  <a:lnTo>
                    <a:pt x="229" y="0"/>
                  </a:lnTo>
                  <a:lnTo>
                    <a:pt x="221" y="0"/>
                  </a:lnTo>
                  <a:lnTo>
                    <a:pt x="204" y="2"/>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97" name="Freeform 20"/>
            <p:cNvSpPr>
              <a:spLocks/>
            </p:cNvSpPr>
            <p:nvPr/>
          </p:nvSpPr>
          <p:spPr bwMode="auto">
            <a:xfrm>
              <a:off x="2646" y="2036"/>
              <a:ext cx="123" cy="110"/>
            </a:xfrm>
            <a:custGeom>
              <a:avLst/>
              <a:gdLst>
                <a:gd name="T0" fmla="*/ 109 w 123"/>
                <a:gd name="T1" fmla="*/ 65 h 110"/>
                <a:gd name="T2" fmla="*/ 122 w 123"/>
                <a:gd name="T3" fmla="*/ 90 h 110"/>
                <a:gd name="T4" fmla="*/ 112 w 123"/>
                <a:gd name="T5" fmla="*/ 109 h 110"/>
                <a:gd name="T6" fmla="*/ 101 w 123"/>
                <a:gd name="T7" fmla="*/ 106 h 110"/>
                <a:gd name="T8" fmla="*/ 86 w 123"/>
                <a:gd name="T9" fmla="*/ 96 h 110"/>
                <a:gd name="T10" fmla="*/ 60 w 123"/>
                <a:gd name="T11" fmla="*/ 76 h 110"/>
                <a:gd name="T12" fmla="*/ 5 w 123"/>
                <a:gd name="T13" fmla="*/ 33 h 110"/>
                <a:gd name="T14" fmla="*/ 0 w 123"/>
                <a:gd name="T15" fmla="*/ 17 h 110"/>
                <a:gd name="T16" fmla="*/ 0 w 123"/>
                <a:gd name="T17" fmla="*/ 8 h 110"/>
                <a:gd name="T18" fmla="*/ 0 w 123"/>
                <a:gd name="T19" fmla="*/ 0 h 110"/>
                <a:gd name="T20" fmla="*/ 9 w 123"/>
                <a:gd name="T21" fmla="*/ 0 h 110"/>
                <a:gd name="T22" fmla="*/ 24 w 123"/>
                <a:gd name="T23" fmla="*/ 6 h 110"/>
                <a:gd name="T24" fmla="*/ 36 w 123"/>
                <a:gd name="T25" fmla="*/ 17 h 110"/>
                <a:gd name="T26" fmla="*/ 48 w 123"/>
                <a:gd name="T27" fmla="*/ 32 h 110"/>
                <a:gd name="T28" fmla="*/ 90 w 123"/>
                <a:gd name="T29" fmla="*/ 58 h 110"/>
                <a:gd name="T30" fmla="*/ 107 w 123"/>
                <a:gd name="T31" fmla="*/ 65 h 110"/>
                <a:gd name="T32" fmla="*/ 109 w 123"/>
                <a:gd name="T33" fmla="*/ 65 h 1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3"/>
                <a:gd name="T52" fmla="*/ 0 h 110"/>
                <a:gd name="T53" fmla="*/ 123 w 123"/>
                <a:gd name="T54" fmla="*/ 110 h 1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3" h="110">
                  <a:moveTo>
                    <a:pt x="109" y="65"/>
                  </a:moveTo>
                  <a:lnTo>
                    <a:pt x="122" y="90"/>
                  </a:lnTo>
                  <a:lnTo>
                    <a:pt x="112" y="109"/>
                  </a:lnTo>
                  <a:lnTo>
                    <a:pt x="101" y="106"/>
                  </a:lnTo>
                  <a:lnTo>
                    <a:pt x="86" y="96"/>
                  </a:lnTo>
                  <a:lnTo>
                    <a:pt x="60" y="76"/>
                  </a:lnTo>
                  <a:lnTo>
                    <a:pt x="5" y="33"/>
                  </a:lnTo>
                  <a:lnTo>
                    <a:pt x="0" y="17"/>
                  </a:lnTo>
                  <a:lnTo>
                    <a:pt x="0" y="8"/>
                  </a:lnTo>
                  <a:lnTo>
                    <a:pt x="0" y="0"/>
                  </a:lnTo>
                  <a:lnTo>
                    <a:pt x="9" y="0"/>
                  </a:lnTo>
                  <a:lnTo>
                    <a:pt x="24" y="6"/>
                  </a:lnTo>
                  <a:lnTo>
                    <a:pt x="36" y="17"/>
                  </a:lnTo>
                  <a:lnTo>
                    <a:pt x="48" y="32"/>
                  </a:lnTo>
                  <a:lnTo>
                    <a:pt x="90" y="58"/>
                  </a:lnTo>
                  <a:lnTo>
                    <a:pt x="107" y="65"/>
                  </a:lnTo>
                  <a:lnTo>
                    <a:pt x="109" y="65"/>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98" name="Freeform 21"/>
            <p:cNvSpPr>
              <a:spLocks/>
            </p:cNvSpPr>
            <p:nvPr/>
          </p:nvSpPr>
          <p:spPr bwMode="auto">
            <a:xfrm>
              <a:off x="2723" y="2127"/>
              <a:ext cx="50" cy="39"/>
            </a:xfrm>
            <a:custGeom>
              <a:avLst/>
              <a:gdLst>
                <a:gd name="T0" fmla="*/ 45 w 50"/>
                <a:gd name="T1" fmla="*/ 38 h 39"/>
                <a:gd name="T2" fmla="*/ 49 w 50"/>
                <a:gd name="T3" fmla="*/ 14 h 39"/>
                <a:gd name="T4" fmla="*/ 26 w 50"/>
                <a:gd name="T5" fmla="*/ 0 h 39"/>
                <a:gd name="T6" fmla="*/ 4 w 50"/>
                <a:gd name="T7" fmla="*/ 8 h 39"/>
                <a:gd name="T8" fmla="*/ 0 w 50"/>
                <a:gd name="T9" fmla="*/ 22 h 39"/>
                <a:gd name="T10" fmla="*/ 27 w 50"/>
                <a:gd name="T11" fmla="*/ 32 h 39"/>
                <a:gd name="T12" fmla="*/ 45 w 50"/>
                <a:gd name="T13" fmla="*/ 38 h 39"/>
                <a:gd name="T14" fmla="*/ 0 60000 65536"/>
                <a:gd name="T15" fmla="*/ 0 60000 65536"/>
                <a:gd name="T16" fmla="*/ 0 60000 65536"/>
                <a:gd name="T17" fmla="*/ 0 60000 65536"/>
                <a:gd name="T18" fmla="*/ 0 60000 65536"/>
                <a:gd name="T19" fmla="*/ 0 60000 65536"/>
                <a:gd name="T20" fmla="*/ 0 60000 65536"/>
                <a:gd name="T21" fmla="*/ 0 w 50"/>
                <a:gd name="T22" fmla="*/ 0 h 39"/>
                <a:gd name="T23" fmla="*/ 50 w 5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9">
                  <a:moveTo>
                    <a:pt x="45" y="38"/>
                  </a:moveTo>
                  <a:lnTo>
                    <a:pt x="49" y="14"/>
                  </a:lnTo>
                  <a:lnTo>
                    <a:pt x="26" y="0"/>
                  </a:lnTo>
                  <a:lnTo>
                    <a:pt x="4" y="8"/>
                  </a:lnTo>
                  <a:lnTo>
                    <a:pt x="0" y="22"/>
                  </a:lnTo>
                  <a:lnTo>
                    <a:pt x="27" y="32"/>
                  </a:lnTo>
                  <a:lnTo>
                    <a:pt x="45" y="38"/>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199" name="Freeform 22"/>
            <p:cNvSpPr>
              <a:spLocks/>
            </p:cNvSpPr>
            <p:nvPr/>
          </p:nvSpPr>
          <p:spPr bwMode="auto">
            <a:xfrm>
              <a:off x="2662" y="2144"/>
              <a:ext cx="232" cy="91"/>
            </a:xfrm>
            <a:custGeom>
              <a:avLst/>
              <a:gdLst>
                <a:gd name="T0" fmla="*/ 227 w 232"/>
                <a:gd name="T1" fmla="*/ 41 h 91"/>
                <a:gd name="T2" fmla="*/ 221 w 232"/>
                <a:gd name="T3" fmla="*/ 22 h 91"/>
                <a:gd name="T4" fmla="*/ 195 w 232"/>
                <a:gd name="T5" fmla="*/ 18 h 91"/>
                <a:gd name="T6" fmla="*/ 181 w 232"/>
                <a:gd name="T7" fmla="*/ 18 h 91"/>
                <a:gd name="T8" fmla="*/ 169 w 232"/>
                <a:gd name="T9" fmla="*/ 18 h 91"/>
                <a:gd name="T10" fmla="*/ 115 w 232"/>
                <a:gd name="T11" fmla="*/ 38 h 91"/>
                <a:gd name="T12" fmla="*/ 94 w 232"/>
                <a:gd name="T13" fmla="*/ 39 h 91"/>
                <a:gd name="T14" fmla="*/ 73 w 232"/>
                <a:gd name="T15" fmla="*/ 35 h 91"/>
                <a:gd name="T16" fmla="*/ 40 w 232"/>
                <a:gd name="T17" fmla="*/ 14 h 91"/>
                <a:gd name="T18" fmla="*/ 20 w 232"/>
                <a:gd name="T19" fmla="*/ 3 h 91"/>
                <a:gd name="T20" fmla="*/ 5 w 232"/>
                <a:gd name="T21" fmla="*/ 0 h 91"/>
                <a:gd name="T22" fmla="*/ 0 w 232"/>
                <a:gd name="T23" fmla="*/ 8 h 91"/>
                <a:gd name="T24" fmla="*/ 0 w 232"/>
                <a:gd name="T25" fmla="*/ 15 h 91"/>
                <a:gd name="T26" fmla="*/ 1 w 232"/>
                <a:gd name="T27" fmla="*/ 22 h 91"/>
                <a:gd name="T28" fmla="*/ 18 w 232"/>
                <a:gd name="T29" fmla="*/ 40 h 91"/>
                <a:gd name="T30" fmla="*/ 41 w 232"/>
                <a:gd name="T31" fmla="*/ 55 h 91"/>
                <a:gd name="T32" fmla="*/ 70 w 232"/>
                <a:gd name="T33" fmla="*/ 76 h 91"/>
                <a:gd name="T34" fmla="*/ 88 w 232"/>
                <a:gd name="T35" fmla="*/ 87 h 91"/>
                <a:gd name="T36" fmla="*/ 102 w 232"/>
                <a:gd name="T37" fmla="*/ 90 h 91"/>
                <a:gd name="T38" fmla="*/ 106 w 232"/>
                <a:gd name="T39" fmla="*/ 85 h 91"/>
                <a:gd name="T40" fmla="*/ 108 w 232"/>
                <a:gd name="T41" fmla="*/ 77 h 91"/>
                <a:gd name="T42" fmla="*/ 114 w 232"/>
                <a:gd name="T43" fmla="*/ 62 h 91"/>
                <a:gd name="T44" fmla="*/ 168 w 232"/>
                <a:gd name="T45" fmla="*/ 49 h 91"/>
                <a:gd name="T46" fmla="*/ 231 w 232"/>
                <a:gd name="T47" fmla="*/ 43 h 91"/>
                <a:gd name="T48" fmla="*/ 227 w 232"/>
                <a:gd name="T49" fmla="*/ 41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32"/>
                <a:gd name="T76" fmla="*/ 0 h 91"/>
                <a:gd name="T77" fmla="*/ 232 w 232"/>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32" h="91">
                  <a:moveTo>
                    <a:pt x="227" y="41"/>
                  </a:moveTo>
                  <a:lnTo>
                    <a:pt x="221" y="22"/>
                  </a:lnTo>
                  <a:lnTo>
                    <a:pt x="195" y="18"/>
                  </a:lnTo>
                  <a:lnTo>
                    <a:pt x="181" y="18"/>
                  </a:lnTo>
                  <a:lnTo>
                    <a:pt x="169" y="18"/>
                  </a:lnTo>
                  <a:lnTo>
                    <a:pt x="115" y="38"/>
                  </a:lnTo>
                  <a:lnTo>
                    <a:pt x="94" y="39"/>
                  </a:lnTo>
                  <a:lnTo>
                    <a:pt x="73" y="35"/>
                  </a:lnTo>
                  <a:lnTo>
                    <a:pt x="40" y="14"/>
                  </a:lnTo>
                  <a:lnTo>
                    <a:pt x="20" y="3"/>
                  </a:lnTo>
                  <a:lnTo>
                    <a:pt x="5" y="0"/>
                  </a:lnTo>
                  <a:lnTo>
                    <a:pt x="0" y="8"/>
                  </a:lnTo>
                  <a:lnTo>
                    <a:pt x="0" y="15"/>
                  </a:lnTo>
                  <a:lnTo>
                    <a:pt x="1" y="22"/>
                  </a:lnTo>
                  <a:lnTo>
                    <a:pt x="18" y="40"/>
                  </a:lnTo>
                  <a:lnTo>
                    <a:pt x="41" y="55"/>
                  </a:lnTo>
                  <a:lnTo>
                    <a:pt x="70" y="76"/>
                  </a:lnTo>
                  <a:lnTo>
                    <a:pt x="88" y="87"/>
                  </a:lnTo>
                  <a:lnTo>
                    <a:pt x="102" y="90"/>
                  </a:lnTo>
                  <a:lnTo>
                    <a:pt x="106" y="85"/>
                  </a:lnTo>
                  <a:lnTo>
                    <a:pt x="108" y="77"/>
                  </a:lnTo>
                  <a:lnTo>
                    <a:pt x="114" y="62"/>
                  </a:lnTo>
                  <a:lnTo>
                    <a:pt x="168" y="49"/>
                  </a:lnTo>
                  <a:lnTo>
                    <a:pt x="231" y="43"/>
                  </a:lnTo>
                  <a:lnTo>
                    <a:pt x="227" y="41"/>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00" name="Freeform 23"/>
            <p:cNvSpPr>
              <a:spLocks/>
            </p:cNvSpPr>
            <p:nvPr/>
          </p:nvSpPr>
          <p:spPr bwMode="auto">
            <a:xfrm>
              <a:off x="2707" y="2231"/>
              <a:ext cx="227" cy="74"/>
            </a:xfrm>
            <a:custGeom>
              <a:avLst/>
              <a:gdLst>
                <a:gd name="T0" fmla="*/ 226 w 227"/>
                <a:gd name="T1" fmla="*/ 10 h 74"/>
                <a:gd name="T2" fmla="*/ 211 w 227"/>
                <a:gd name="T3" fmla="*/ 1 h 74"/>
                <a:gd name="T4" fmla="*/ 206 w 227"/>
                <a:gd name="T5" fmla="*/ 0 h 74"/>
                <a:gd name="T6" fmla="*/ 199 w 227"/>
                <a:gd name="T7" fmla="*/ 0 h 74"/>
                <a:gd name="T8" fmla="*/ 182 w 227"/>
                <a:gd name="T9" fmla="*/ 4 h 74"/>
                <a:gd name="T10" fmla="*/ 152 w 227"/>
                <a:gd name="T11" fmla="*/ 14 h 74"/>
                <a:gd name="T12" fmla="*/ 140 w 227"/>
                <a:gd name="T13" fmla="*/ 15 h 74"/>
                <a:gd name="T14" fmla="*/ 124 w 227"/>
                <a:gd name="T15" fmla="*/ 20 h 74"/>
                <a:gd name="T16" fmla="*/ 96 w 227"/>
                <a:gd name="T17" fmla="*/ 29 h 74"/>
                <a:gd name="T18" fmla="*/ 78 w 227"/>
                <a:gd name="T19" fmla="*/ 36 h 74"/>
                <a:gd name="T20" fmla="*/ 69 w 227"/>
                <a:gd name="T21" fmla="*/ 39 h 74"/>
                <a:gd name="T22" fmla="*/ 60 w 227"/>
                <a:gd name="T23" fmla="*/ 39 h 74"/>
                <a:gd name="T24" fmla="*/ 32 w 227"/>
                <a:gd name="T25" fmla="*/ 21 h 74"/>
                <a:gd name="T26" fmla="*/ 18 w 227"/>
                <a:gd name="T27" fmla="*/ 11 h 74"/>
                <a:gd name="T28" fmla="*/ 4 w 227"/>
                <a:gd name="T29" fmla="*/ 8 h 74"/>
                <a:gd name="T30" fmla="*/ 0 w 227"/>
                <a:gd name="T31" fmla="*/ 17 h 74"/>
                <a:gd name="T32" fmla="*/ 1 w 227"/>
                <a:gd name="T33" fmla="*/ 31 h 74"/>
                <a:gd name="T34" fmla="*/ 5 w 227"/>
                <a:gd name="T35" fmla="*/ 37 h 74"/>
                <a:gd name="T36" fmla="*/ 14 w 227"/>
                <a:gd name="T37" fmla="*/ 43 h 74"/>
                <a:gd name="T38" fmla="*/ 35 w 227"/>
                <a:gd name="T39" fmla="*/ 52 h 74"/>
                <a:gd name="T40" fmla="*/ 65 w 227"/>
                <a:gd name="T41" fmla="*/ 67 h 74"/>
                <a:gd name="T42" fmla="*/ 82 w 227"/>
                <a:gd name="T43" fmla="*/ 72 h 74"/>
                <a:gd name="T44" fmla="*/ 90 w 227"/>
                <a:gd name="T45" fmla="*/ 73 h 74"/>
                <a:gd name="T46" fmla="*/ 98 w 227"/>
                <a:gd name="T47" fmla="*/ 73 h 74"/>
                <a:gd name="T48" fmla="*/ 101 w 227"/>
                <a:gd name="T49" fmla="*/ 69 h 74"/>
                <a:gd name="T50" fmla="*/ 101 w 227"/>
                <a:gd name="T51" fmla="*/ 60 h 74"/>
                <a:gd name="T52" fmla="*/ 100 w 227"/>
                <a:gd name="T53" fmla="*/ 52 h 74"/>
                <a:gd name="T54" fmla="*/ 104 w 227"/>
                <a:gd name="T55" fmla="*/ 46 h 74"/>
                <a:gd name="T56" fmla="*/ 149 w 227"/>
                <a:gd name="T57" fmla="*/ 40 h 74"/>
                <a:gd name="T58" fmla="*/ 193 w 227"/>
                <a:gd name="T59" fmla="*/ 25 h 74"/>
                <a:gd name="T60" fmla="*/ 226 w 227"/>
                <a:gd name="T61" fmla="*/ 10 h 7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7"/>
                <a:gd name="T94" fmla="*/ 0 h 74"/>
                <a:gd name="T95" fmla="*/ 227 w 227"/>
                <a:gd name="T96" fmla="*/ 74 h 7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7" h="74">
                  <a:moveTo>
                    <a:pt x="226" y="10"/>
                  </a:moveTo>
                  <a:lnTo>
                    <a:pt x="211" y="1"/>
                  </a:lnTo>
                  <a:lnTo>
                    <a:pt x="206" y="0"/>
                  </a:lnTo>
                  <a:lnTo>
                    <a:pt x="199" y="0"/>
                  </a:lnTo>
                  <a:lnTo>
                    <a:pt x="182" y="4"/>
                  </a:lnTo>
                  <a:lnTo>
                    <a:pt x="152" y="14"/>
                  </a:lnTo>
                  <a:lnTo>
                    <a:pt x="140" y="15"/>
                  </a:lnTo>
                  <a:lnTo>
                    <a:pt x="124" y="20"/>
                  </a:lnTo>
                  <a:lnTo>
                    <a:pt x="96" y="29"/>
                  </a:lnTo>
                  <a:lnTo>
                    <a:pt x="78" y="36"/>
                  </a:lnTo>
                  <a:lnTo>
                    <a:pt x="69" y="39"/>
                  </a:lnTo>
                  <a:lnTo>
                    <a:pt x="60" y="39"/>
                  </a:lnTo>
                  <a:lnTo>
                    <a:pt x="32" y="21"/>
                  </a:lnTo>
                  <a:lnTo>
                    <a:pt x="18" y="11"/>
                  </a:lnTo>
                  <a:lnTo>
                    <a:pt x="4" y="8"/>
                  </a:lnTo>
                  <a:lnTo>
                    <a:pt x="0" y="17"/>
                  </a:lnTo>
                  <a:lnTo>
                    <a:pt x="1" y="31"/>
                  </a:lnTo>
                  <a:lnTo>
                    <a:pt x="5" y="37"/>
                  </a:lnTo>
                  <a:lnTo>
                    <a:pt x="14" y="43"/>
                  </a:lnTo>
                  <a:lnTo>
                    <a:pt x="35" y="52"/>
                  </a:lnTo>
                  <a:lnTo>
                    <a:pt x="65" y="67"/>
                  </a:lnTo>
                  <a:lnTo>
                    <a:pt x="82" y="72"/>
                  </a:lnTo>
                  <a:lnTo>
                    <a:pt x="90" y="73"/>
                  </a:lnTo>
                  <a:lnTo>
                    <a:pt x="98" y="73"/>
                  </a:lnTo>
                  <a:lnTo>
                    <a:pt x="101" y="69"/>
                  </a:lnTo>
                  <a:lnTo>
                    <a:pt x="101" y="60"/>
                  </a:lnTo>
                  <a:lnTo>
                    <a:pt x="100" y="52"/>
                  </a:lnTo>
                  <a:lnTo>
                    <a:pt x="104" y="46"/>
                  </a:lnTo>
                  <a:lnTo>
                    <a:pt x="149" y="40"/>
                  </a:lnTo>
                  <a:lnTo>
                    <a:pt x="193" y="25"/>
                  </a:lnTo>
                  <a:lnTo>
                    <a:pt x="226" y="10"/>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01" name="Freeform 24"/>
            <p:cNvSpPr>
              <a:spLocks/>
            </p:cNvSpPr>
            <p:nvPr/>
          </p:nvSpPr>
          <p:spPr bwMode="auto">
            <a:xfrm>
              <a:off x="2778" y="2294"/>
              <a:ext cx="193" cy="78"/>
            </a:xfrm>
            <a:custGeom>
              <a:avLst/>
              <a:gdLst>
                <a:gd name="T0" fmla="*/ 192 w 193"/>
                <a:gd name="T1" fmla="*/ 9 h 78"/>
                <a:gd name="T2" fmla="*/ 167 w 193"/>
                <a:gd name="T3" fmla="*/ 1 h 78"/>
                <a:gd name="T4" fmla="*/ 160 w 193"/>
                <a:gd name="T5" fmla="*/ 0 h 78"/>
                <a:gd name="T6" fmla="*/ 149 w 193"/>
                <a:gd name="T7" fmla="*/ 1 h 78"/>
                <a:gd name="T8" fmla="*/ 131 w 193"/>
                <a:gd name="T9" fmla="*/ 9 h 78"/>
                <a:gd name="T10" fmla="*/ 80 w 193"/>
                <a:gd name="T11" fmla="*/ 29 h 78"/>
                <a:gd name="T12" fmla="*/ 68 w 193"/>
                <a:gd name="T13" fmla="*/ 38 h 78"/>
                <a:gd name="T14" fmla="*/ 64 w 193"/>
                <a:gd name="T15" fmla="*/ 42 h 78"/>
                <a:gd name="T16" fmla="*/ 57 w 193"/>
                <a:gd name="T17" fmla="*/ 43 h 78"/>
                <a:gd name="T18" fmla="*/ 30 w 193"/>
                <a:gd name="T19" fmla="*/ 34 h 78"/>
                <a:gd name="T20" fmla="*/ 17 w 193"/>
                <a:gd name="T21" fmla="*/ 31 h 78"/>
                <a:gd name="T22" fmla="*/ 10 w 193"/>
                <a:gd name="T23" fmla="*/ 30 h 78"/>
                <a:gd name="T24" fmla="*/ 2 w 193"/>
                <a:gd name="T25" fmla="*/ 30 h 78"/>
                <a:gd name="T26" fmla="*/ 0 w 193"/>
                <a:gd name="T27" fmla="*/ 36 h 78"/>
                <a:gd name="T28" fmla="*/ 2 w 193"/>
                <a:gd name="T29" fmla="*/ 48 h 78"/>
                <a:gd name="T30" fmla="*/ 12 w 193"/>
                <a:gd name="T31" fmla="*/ 59 h 78"/>
                <a:gd name="T32" fmla="*/ 29 w 193"/>
                <a:gd name="T33" fmla="*/ 67 h 78"/>
                <a:gd name="T34" fmla="*/ 46 w 193"/>
                <a:gd name="T35" fmla="*/ 76 h 78"/>
                <a:gd name="T36" fmla="*/ 55 w 193"/>
                <a:gd name="T37" fmla="*/ 77 h 78"/>
                <a:gd name="T38" fmla="*/ 66 w 193"/>
                <a:gd name="T39" fmla="*/ 75 h 78"/>
                <a:gd name="T40" fmla="*/ 71 w 193"/>
                <a:gd name="T41" fmla="*/ 72 h 78"/>
                <a:gd name="T42" fmla="*/ 71 w 193"/>
                <a:gd name="T43" fmla="*/ 67 h 78"/>
                <a:gd name="T44" fmla="*/ 71 w 193"/>
                <a:gd name="T45" fmla="*/ 62 h 78"/>
                <a:gd name="T46" fmla="*/ 75 w 193"/>
                <a:gd name="T47" fmla="*/ 56 h 78"/>
                <a:gd name="T48" fmla="*/ 136 w 193"/>
                <a:gd name="T49" fmla="*/ 33 h 78"/>
                <a:gd name="T50" fmla="*/ 170 w 193"/>
                <a:gd name="T51" fmla="*/ 22 h 78"/>
                <a:gd name="T52" fmla="*/ 192 w 193"/>
                <a:gd name="T53" fmla="*/ 9 h 7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3"/>
                <a:gd name="T82" fmla="*/ 0 h 78"/>
                <a:gd name="T83" fmla="*/ 193 w 193"/>
                <a:gd name="T84" fmla="*/ 78 h 7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3" h="78">
                  <a:moveTo>
                    <a:pt x="192" y="9"/>
                  </a:moveTo>
                  <a:lnTo>
                    <a:pt x="167" y="1"/>
                  </a:lnTo>
                  <a:lnTo>
                    <a:pt x="160" y="0"/>
                  </a:lnTo>
                  <a:lnTo>
                    <a:pt x="149" y="1"/>
                  </a:lnTo>
                  <a:lnTo>
                    <a:pt x="131" y="9"/>
                  </a:lnTo>
                  <a:lnTo>
                    <a:pt x="80" y="29"/>
                  </a:lnTo>
                  <a:lnTo>
                    <a:pt x="68" y="38"/>
                  </a:lnTo>
                  <a:lnTo>
                    <a:pt x="64" y="42"/>
                  </a:lnTo>
                  <a:lnTo>
                    <a:pt x="57" y="43"/>
                  </a:lnTo>
                  <a:lnTo>
                    <a:pt x="30" y="34"/>
                  </a:lnTo>
                  <a:lnTo>
                    <a:pt x="17" y="31"/>
                  </a:lnTo>
                  <a:lnTo>
                    <a:pt x="10" y="30"/>
                  </a:lnTo>
                  <a:lnTo>
                    <a:pt x="2" y="30"/>
                  </a:lnTo>
                  <a:lnTo>
                    <a:pt x="0" y="36"/>
                  </a:lnTo>
                  <a:lnTo>
                    <a:pt x="2" y="48"/>
                  </a:lnTo>
                  <a:lnTo>
                    <a:pt x="12" y="59"/>
                  </a:lnTo>
                  <a:lnTo>
                    <a:pt x="29" y="67"/>
                  </a:lnTo>
                  <a:lnTo>
                    <a:pt x="46" y="76"/>
                  </a:lnTo>
                  <a:lnTo>
                    <a:pt x="55" y="77"/>
                  </a:lnTo>
                  <a:lnTo>
                    <a:pt x="66" y="75"/>
                  </a:lnTo>
                  <a:lnTo>
                    <a:pt x="71" y="72"/>
                  </a:lnTo>
                  <a:lnTo>
                    <a:pt x="71" y="67"/>
                  </a:lnTo>
                  <a:lnTo>
                    <a:pt x="71" y="62"/>
                  </a:lnTo>
                  <a:lnTo>
                    <a:pt x="75" y="56"/>
                  </a:lnTo>
                  <a:lnTo>
                    <a:pt x="136" y="33"/>
                  </a:lnTo>
                  <a:lnTo>
                    <a:pt x="170" y="22"/>
                  </a:lnTo>
                  <a:lnTo>
                    <a:pt x="192" y="9"/>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02" name="Freeform 25"/>
            <p:cNvSpPr>
              <a:spLocks/>
            </p:cNvSpPr>
            <p:nvPr/>
          </p:nvSpPr>
          <p:spPr bwMode="auto">
            <a:xfrm>
              <a:off x="3257" y="2221"/>
              <a:ext cx="187" cy="36"/>
            </a:xfrm>
            <a:custGeom>
              <a:avLst/>
              <a:gdLst>
                <a:gd name="T0" fmla="*/ 148 w 187"/>
                <a:gd name="T1" fmla="*/ 0 h 36"/>
                <a:gd name="T2" fmla="*/ 110 w 187"/>
                <a:gd name="T3" fmla="*/ 0 h 36"/>
                <a:gd name="T4" fmla="*/ 80 w 187"/>
                <a:gd name="T5" fmla="*/ 0 h 36"/>
                <a:gd name="T6" fmla="*/ 66 w 187"/>
                <a:gd name="T7" fmla="*/ 0 h 36"/>
                <a:gd name="T8" fmla="*/ 55 w 187"/>
                <a:gd name="T9" fmla="*/ 0 h 36"/>
                <a:gd name="T10" fmla="*/ 6 w 187"/>
                <a:gd name="T11" fmla="*/ 7 h 36"/>
                <a:gd name="T12" fmla="*/ 0 w 187"/>
                <a:gd name="T13" fmla="*/ 17 h 36"/>
                <a:gd name="T14" fmla="*/ 0 w 187"/>
                <a:gd name="T15" fmla="*/ 25 h 36"/>
                <a:gd name="T16" fmla="*/ 5 w 187"/>
                <a:gd name="T17" fmla="*/ 30 h 36"/>
                <a:gd name="T18" fmla="*/ 29 w 187"/>
                <a:gd name="T19" fmla="*/ 34 h 36"/>
                <a:gd name="T20" fmla="*/ 45 w 187"/>
                <a:gd name="T21" fmla="*/ 34 h 36"/>
                <a:gd name="T22" fmla="*/ 54 w 187"/>
                <a:gd name="T23" fmla="*/ 34 h 36"/>
                <a:gd name="T24" fmla="*/ 64 w 187"/>
                <a:gd name="T25" fmla="*/ 35 h 36"/>
                <a:gd name="T26" fmla="*/ 102 w 187"/>
                <a:gd name="T27" fmla="*/ 34 h 36"/>
                <a:gd name="T28" fmla="*/ 119 w 187"/>
                <a:gd name="T29" fmla="*/ 33 h 36"/>
                <a:gd name="T30" fmla="*/ 133 w 187"/>
                <a:gd name="T31" fmla="*/ 32 h 36"/>
                <a:gd name="T32" fmla="*/ 147 w 187"/>
                <a:gd name="T33" fmla="*/ 32 h 36"/>
                <a:gd name="T34" fmla="*/ 156 w 187"/>
                <a:gd name="T35" fmla="*/ 32 h 36"/>
                <a:gd name="T36" fmla="*/ 165 w 187"/>
                <a:gd name="T37" fmla="*/ 33 h 36"/>
                <a:gd name="T38" fmla="*/ 186 w 187"/>
                <a:gd name="T39" fmla="*/ 34 h 36"/>
                <a:gd name="T40" fmla="*/ 186 w 187"/>
                <a:gd name="T41" fmla="*/ 20 h 36"/>
                <a:gd name="T42" fmla="*/ 186 w 187"/>
                <a:gd name="T43" fmla="*/ 10 h 36"/>
                <a:gd name="T44" fmla="*/ 186 w 187"/>
                <a:gd name="T45" fmla="*/ 0 h 36"/>
                <a:gd name="T46" fmla="*/ 150 w 187"/>
                <a:gd name="T47" fmla="*/ 0 h 36"/>
                <a:gd name="T48" fmla="*/ 148 w 187"/>
                <a:gd name="T49" fmla="*/ 0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7"/>
                <a:gd name="T76" fmla="*/ 0 h 36"/>
                <a:gd name="T77" fmla="*/ 187 w 187"/>
                <a:gd name="T78" fmla="*/ 36 h 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7" h="36">
                  <a:moveTo>
                    <a:pt x="148" y="0"/>
                  </a:moveTo>
                  <a:lnTo>
                    <a:pt x="110" y="0"/>
                  </a:lnTo>
                  <a:lnTo>
                    <a:pt x="80" y="0"/>
                  </a:lnTo>
                  <a:lnTo>
                    <a:pt x="66" y="0"/>
                  </a:lnTo>
                  <a:lnTo>
                    <a:pt x="55" y="0"/>
                  </a:lnTo>
                  <a:lnTo>
                    <a:pt x="6" y="7"/>
                  </a:lnTo>
                  <a:lnTo>
                    <a:pt x="0" y="17"/>
                  </a:lnTo>
                  <a:lnTo>
                    <a:pt x="0" y="25"/>
                  </a:lnTo>
                  <a:lnTo>
                    <a:pt x="5" y="30"/>
                  </a:lnTo>
                  <a:lnTo>
                    <a:pt x="29" y="34"/>
                  </a:lnTo>
                  <a:lnTo>
                    <a:pt x="45" y="34"/>
                  </a:lnTo>
                  <a:lnTo>
                    <a:pt x="54" y="34"/>
                  </a:lnTo>
                  <a:lnTo>
                    <a:pt x="64" y="35"/>
                  </a:lnTo>
                  <a:lnTo>
                    <a:pt x="102" y="34"/>
                  </a:lnTo>
                  <a:lnTo>
                    <a:pt x="119" y="33"/>
                  </a:lnTo>
                  <a:lnTo>
                    <a:pt x="133" y="32"/>
                  </a:lnTo>
                  <a:lnTo>
                    <a:pt x="147" y="32"/>
                  </a:lnTo>
                  <a:lnTo>
                    <a:pt x="156" y="32"/>
                  </a:lnTo>
                  <a:lnTo>
                    <a:pt x="165" y="33"/>
                  </a:lnTo>
                  <a:lnTo>
                    <a:pt x="186" y="34"/>
                  </a:lnTo>
                  <a:lnTo>
                    <a:pt x="186" y="20"/>
                  </a:lnTo>
                  <a:lnTo>
                    <a:pt x="186" y="10"/>
                  </a:lnTo>
                  <a:lnTo>
                    <a:pt x="186" y="0"/>
                  </a:lnTo>
                  <a:lnTo>
                    <a:pt x="150" y="0"/>
                  </a:lnTo>
                  <a:lnTo>
                    <a:pt x="148" y="0"/>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03" name="Freeform 26"/>
            <p:cNvSpPr>
              <a:spLocks/>
            </p:cNvSpPr>
            <p:nvPr/>
          </p:nvSpPr>
          <p:spPr bwMode="auto">
            <a:xfrm>
              <a:off x="2864" y="2178"/>
              <a:ext cx="59" cy="41"/>
            </a:xfrm>
            <a:custGeom>
              <a:avLst/>
              <a:gdLst>
                <a:gd name="T0" fmla="*/ 2 w 59"/>
                <a:gd name="T1" fmla="*/ 40 h 41"/>
                <a:gd name="T2" fmla="*/ 0 w 59"/>
                <a:gd name="T3" fmla="*/ 18 h 41"/>
                <a:gd name="T4" fmla="*/ 9 w 59"/>
                <a:gd name="T5" fmla="*/ 6 h 41"/>
                <a:gd name="T6" fmla="*/ 24 w 59"/>
                <a:gd name="T7" fmla="*/ 0 h 41"/>
                <a:gd name="T8" fmla="*/ 40 w 59"/>
                <a:gd name="T9" fmla="*/ 3 h 41"/>
                <a:gd name="T10" fmla="*/ 55 w 59"/>
                <a:gd name="T11" fmla="*/ 11 h 41"/>
                <a:gd name="T12" fmla="*/ 58 w 59"/>
                <a:gd name="T13" fmla="*/ 21 h 41"/>
                <a:gd name="T14" fmla="*/ 36 w 59"/>
                <a:gd name="T15" fmla="*/ 31 h 41"/>
                <a:gd name="T16" fmla="*/ 2 w 59"/>
                <a:gd name="T17" fmla="*/ 4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
                <a:gd name="T28" fmla="*/ 0 h 41"/>
                <a:gd name="T29" fmla="*/ 59 w 59"/>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 h="41">
                  <a:moveTo>
                    <a:pt x="2" y="40"/>
                  </a:moveTo>
                  <a:lnTo>
                    <a:pt x="0" y="18"/>
                  </a:lnTo>
                  <a:lnTo>
                    <a:pt x="9" y="6"/>
                  </a:lnTo>
                  <a:lnTo>
                    <a:pt x="24" y="0"/>
                  </a:lnTo>
                  <a:lnTo>
                    <a:pt x="40" y="3"/>
                  </a:lnTo>
                  <a:lnTo>
                    <a:pt x="55" y="11"/>
                  </a:lnTo>
                  <a:lnTo>
                    <a:pt x="58" y="21"/>
                  </a:lnTo>
                  <a:lnTo>
                    <a:pt x="36" y="31"/>
                  </a:lnTo>
                  <a:lnTo>
                    <a:pt x="2" y="40"/>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04" name="Freeform 27"/>
            <p:cNvSpPr>
              <a:spLocks/>
            </p:cNvSpPr>
            <p:nvPr/>
          </p:nvSpPr>
          <p:spPr bwMode="auto">
            <a:xfrm>
              <a:off x="2910" y="2240"/>
              <a:ext cx="52" cy="37"/>
            </a:xfrm>
            <a:custGeom>
              <a:avLst/>
              <a:gdLst>
                <a:gd name="T0" fmla="*/ 0 w 52"/>
                <a:gd name="T1" fmla="*/ 31 h 37"/>
                <a:gd name="T2" fmla="*/ 0 w 52"/>
                <a:gd name="T3" fmla="*/ 17 h 37"/>
                <a:gd name="T4" fmla="*/ 8 w 52"/>
                <a:gd name="T5" fmla="*/ 6 h 37"/>
                <a:gd name="T6" fmla="*/ 21 w 52"/>
                <a:gd name="T7" fmla="*/ 0 h 37"/>
                <a:gd name="T8" fmla="*/ 35 w 52"/>
                <a:gd name="T9" fmla="*/ 3 h 37"/>
                <a:gd name="T10" fmla="*/ 48 w 52"/>
                <a:gd name="T11" fmla="*/ 11 h 37"/>
                <a:gd name="T12" fmla="*/ 51 w 52"/>
                <a:gd name="T13" fmla="*/ 20 h 37"/>
                <a:gd name="T14" fmla="*/ 31 w 52"/>
                <a:gd name="T15" fmla="*/ 29 h 37"/>
                <a:gd name="T16" fmla="*/ 17 w 52"/>
                <a:gd name="T17" fmla="*/ 33 h 37"/>
                <a:gd name="T18" fmla="*/ 11 w 52"/>
                <a:gd name="T19" fmla="*/ 36 h 37"/>
                <a:gd name="T20" fmla="*/ 0 w 52"/>
                <a:gd name="T21" fmla="*/ 31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
                <a:gd name="T34" fmla="*/ 0 h 37"/>
                <a:gd name="T35" fmla="*/ 52 w 52"/>
                <a:gd name="T36" fmla="*/ 37 h 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 h="37">
                  <a:moveTo>
                    <a:pt x="0" y="31"/>
                  </a:moveTo>
                  <a:lnTo>
                    <a:pt x="0" y="17"/>
                  </a:lnTo>
                  <a:lnTo>
                    <a:pt x="8" y="6"/>
                  </a:lnTo>
                  <a:lnTo>
                    <a:pt x="21" y="0"/>
                  </a:lnTo>
                  <a:lnTo>
                    <a:pt x="35" y="3"/>
                  </a:lnTo>
                  <a:lnTo>
                    <a:pt x="48" y="11"/>
                  </a:lnTo>
                  <a:lnTo>
                    <a:pt x="51" y="20"/>
                  </a:lnTo>
                  <a:lnTo>
                    <a:pt x="31" y="29"/>
                  </a:lnTo>
                  <a:lnTo>
                    <a:pt x="17" y="33"/>
                  </a:lnTo>
                  <a:lnTo>
                    <a:pt x="11" y="36"/>
                  </a:lnTo>
                  <a:lnTo>
                    <a:pt x="0" y="31"/>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05" name="Freeform 28"/>
            <p:cNvSpPr>
              <a:spLocks/>
            </p:cNvSpPr>
            <p:nvPr/>
          </p:nvSpPr>
          <p:spPr bwMode="auto">
            <a:xfrm>
              <a:off x="2951" y="2297"/>
              <a:ext cx="43" cy="39"/>
            </a:xfrm>
            <a:custGeom>
              <a:avLst/>
              <a:gdLst>
                <a:gd name="T0" fmla="*/ 9 w 43"/>
                <a:gd name="T1" fmla="*/ 38 h 39"/>
                <a:gd name="T2" fmla="*/ 0 w 43"/>
                <a:gd name="T3" fmla="*/ 30 h 39"/>
                <a:gd name="T4" fmla="*/ 0 w 43"/>
                <a:gd name="T5" fmla="*/ 14 h 39"/>
                <a:gd name="T6" fmla="*/ 5 w 43"/>
                <a:gd name="T7" fmla="*/ 0 h 39"/>
                <a:gd name="T8" fmla="*/ 20 w 43"/>
                <a:gd name="T9" fmla="*/ 0 h 39"/>
                <a:gd name="T10" fmla="*/ 35 w 43"/>
                <a:gd name="T11" fmla="*/ 3 h 39"/>
                <a:gd name="T12" fmla="*/ 42 w 43"/>
                <a:gd name="T13" fmla="*/ 12 h 39"/>
                <a:gd name="T14" fmla="*/ 28 w 43"/>
                <a:gd name="T15" fmla="*/ 26 h 39"/>
                <a:gd name="T16" fmla="*/ 16 w 43"/>
                <a:gd name="T17" fmla="*/ 34 h 39"/>
                <a:gd name="T18" fmla="*/ 9 w 43"/>
                <a:gd name="T19" fmla="*/ 38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39"/>
                <a:gd name="T32" fmla="*/ 43 w 43"/>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39">
                  <a:moveTo>
                    <a:pt x="9" y="38"/>
                  </a:moveTo>
                  <a:lnTo>
                    <a:pt x="0" y="30"/>
                  </a:lnTo>
                  <a:lnTo>
                    <a:pt x="0" y="14"/>
                  </a:lnTo>
                  <a:lnTo>
                    <a:pt x="5" y="0"/>
                  </a:lnTo>
                  <a:lnTo>
                    <a:pt x="20" y="0"/>
                  </a:lnTo>
                  <a:lnTo>
                    <a:pt x="35" y="3"/>
                  </a:lnTo>
                  <a:lnTo>
                    <a:pt x="42" y="12"/>
                  </a:lnTo>
                  <a:lnTo>
                    <a:pt x="28" y="26"/>
                  </a:lnTo>
                  <a:lnTo>
                    <a:pt x="16" y="34"/>
                  </a:lnTo>
                  <a:lnTo>
                    <a:pt x="9" y="38"/>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06" name="Line 29"/>
            <p:cNvSpPr>
              <a:spLocks noChangeShapeType="1"/>
            </p:cNvSpPr>
            <p:nvPr/>
          </p:nvSpPr>
          <p:spPr bwMode="auto">
            <a:xfrm flipH="1" flipV="1">
              <a:off x="2067" y="1529"/>
              <a:ext cx="614" cy="471"/>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207" name="Line 30"/>
            <p:cNvSpPr>
              <a:spLocks noChangeShapeType="1"/>
            </p:cNvSpPr>
            <p:nvPr/>
          </p:nvSpPr>
          <p:spPr bwMode="auto">
            <a:xfrm flipH="1" flipV="1">
              <a:off x="2061" y="1535"/>
              <a:ext cx="628" cy="493"/>
            </a:xfrm>
            <a:prstGeom prst="line">
              <a:avLst/>
            </a:prstGeom>
            <a:noFill/>
            <a:ln w="12700">
              <a:solidFill>
                <a:srgbClr val="4F4F4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0208" name="Freeform 31"/>
            <p:cNvSpPr>
              <a:spLocks/>
            </p:cNvSpPr>
            <p:nvPr/>
          </p:nvSpPr>
          <p:spPr bwMode="auto">
            <a:xfrm>
              <a:off x="2918" y="2350"/>
              <a:ext cx="526" cy="83"/>
            </a:xfrm>
            <a:custGeom>
              <a:avLst/>
              <a:gdLst>
                <a:gd name="T0" fmla="*/ 525 w 526"/>
                <a:gd name="T1" fmla="*/ 26 h 83"/>
                <a:gd name="T2" fmla="*/ 525 w 526"/>
                <a:gd name="T3" fmla="*/ 81 h 83"/>
                <a:gd name="T4" fmla="*/ 367 w 526"/>
                <a:gd name="T5" fmla="*/ 56 h 83"/>
                <a:gd name="T6" fmla="*/ 334 w 526"/>
                <a:gd name="T7" fmla="*/ 53 h 83"/>
                <a:gd name="T8" fmla="*/ 316 w 526"/>
                <a:gd name="T9" fmla="*/ 53 h 83"/>
                <a:gd name="T10" fmla="*/ 309 w 526"/>
                <a:gd name="T11" fmla="*/ 53 h 83"/>
                <a:gd name="T12" fmla="*/ 300 w 526"/>
                <a:gd name="T13" fmla="*/ 53 h 83"/>
                <a:gd name="T14" fmla="*/ 239 w 526"/>
                <a:gd name="T15" fmla="*/ 76 h 83"/>
                <a:gd name="T16" fmla="*/ 214 w 526"/>
                <a:gd name="T17" fmla="*/ 80 h 83"/>
                <a:gd name="T18" fmla="*/ 200 w 526"/>
                <a:gd name="T19" fmla="*/ 82 h 83"/>
                <a:gd name="T20" fmla="*/ 188 w 526"/>
                <a:gd name="T21" fmla="*/ 82 h 83"/>
                <a:gd name="T22" fmla="*/ 95 w 526"/>
                <a:gd name="T23" fmla="*/ 59 h 83"/>
                <a:gd name="T24" fmla="*/ 28 w 526"/>
                <a:gd name="T25" fmla="*/ 36 h 83"/>
                <a:gd name="T26" fmla="*/ 0 w 526"/>
                <a:gd name="T27" fmla="*/ 20 h 83"/>
                <a:gd name="T28" fmla="*/ 39 w 526"/>
                <a:gd name="T29" fmla="*/ 0 h 83"/>
                <a:gd name="T30" fmla="*/ 47 w 526"/>
                <a:gd name="T31" fmla="*/ 17 h 83"/>
                <a:gd name="T32" fmla="*/ 61 w 526"/>
                <a:gd name="T33" fmla="*/ 31 h 83"/>
                <a:gd name="T34" fmla="*/ 120 w 526"/>
                <a:gd name="T35" fmla="*/ 50 h 83"/>
                <a:gd name="T36" fmla="*/ 156 w 526"/>
                <a:gd name="T37" fmla="*/ 57 h 83"/>
                <a:gd name="T38" fmla="*/ 171 w 526"/>
                <a:gd name="T39" fmla="*/ 59 h 83"/>
                <a:gd name="T40" fmla="*/ 183 w 526"/>
                <a:gd name="T41" fmla="*/ 59 h 83"/>
                <a:gd name="T42" fmla="*/ 248 w 526"/>
                <a:gd name="T43" fmla="*/ 43 h 83"/>
                <a:gd name="T44" fmla="*/ 261 w 526"/>
                <a:gd name="T45" fmla="*/ 36 h 83"/>
                <a:gd name="T46" fmla="*/ 271 w 526"/>
                <a:gd name="T47" fmla="*/ 23 h 83"/>
                <a:gd name="T48" fmla="*/ 280 w 526"/>
                <a:gd name="T49" fmla="*/ 12 h 83"/>
                <a:gd name="T50" fmla="*/ 286 w 526"/>
                <a:gd name="T51" fmla="*/ 9 h 83"/>
                <a:gd name="T52" fmla="*/ 294 w 526"/>
                <a:gd name="T53" fmla="*/ 8 h 83"/>
                <a:gd name="T54" fmla="*/ 378 w 526"/>
                <a:gd name="T55" fmla="*/ 26 h 83"/>
                <a:gd name="T56" fmla="*/ 419 w 526"/>
                <a:gd name="T57" fmla="*/ 28 h 83"/>
                <a:gd name="T58" fmla="*/ 461 w 526"/>
                <a:gd name="T59" fmla="*/ 22 h 83"/>
                <a:gd name="T60" fmla="*/ 477 w 526"/>
                <a:gd name="T61" fmla="*/ 19 h 83"/>
                <a:gd name="T62" fmla="*/ 488 w 526"/>
                <a:gd name="T63" fmla="*/ 19 h 83"/>
                <a:gd name="T64" fmla="*/ 499 w 526"/>
                <a:gd name="T65" fmla="*/ 21 h 83"/>
                <a:gd name="T66" fmla="*/ 525 w 526"/>
                <a:gd name="T67" fmla="*/ 26 h 8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26"/>
                <a:gd name="T103" fmla="*/ 0 h 83"/>
                <a:gd name="T104" fmla="*/ 526 w 526"/>
                <a:gd name="T105" fmla="*/ 83 h 8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26" h="83">
                  <a:moveTo>
                    <a:pt x="525" y="26"/>
                  </a:moveTo>
                  <a:lnTo>
                    <a:pt x="525" y="81"/>
                  </a:lnTo>
                  <a:lnTo>
                    <a:pt x="367" y="56"/>
                  </a:lnTo>
                  <a:lnTo>
                    <a:pt x="334" y="53"/>
                  </a:lnTo>
                  <a:lnTo>
                    <a:pt x="316" y="53"/>
                  </a:lnTo>
                  <a:lnTo>
                    <a:pt x="309" y="53"/>
                  </a:lnTo>
                  <a:lnTo>
                    <a:pt x="300" y="53"/>
                  </a:lnTo>
                  <a:lnTo>
                    <a:pt x="239" y="76"/>
                  </a:lnTo>
                  <a:lnTo>
                    <a:pt x="214" y="80"/>
                  </a:lnTo>
                  <a:lnTo>
                    <a:pt x="200" y="82"/>
                  </a:lnTo>
                  <a:lnTo>
                    <a:pt x="188" y="82"/>
                  </a:lnTo>
                  <a:lnTo>
                    <a:pt x="95" y="59"/>
                  </a:lnTo>
                  <a:lnTo>
                    <a:pt x="28" y="36"/>
                  </a:lnTo>
                  <a:lnTo>
                    <a:pt x="0" y="20"/>
                  </a:lnTo>
                  <a:lnTo>
                    <a:pt x="39" y="0"/>
                  </a:lnTo>
                  <a:lnTo>
                    <a:pt x="47" y="17"/>
                  </a:lnTo>
                  <a:lnTo>
                    <a:pt x="61" y="31"/>
                  </a:lnTo>
                  <a:lnTo>
                    <a:pt x="120" y="50"/>
                  </a:lnTo>
                  <a:lnTo>
                    <a:pt x="156" y="57"/>
                  </a:lnTo>
                  <a:lnTo>
                    <a:pt x="171" y="59"/>
                  </a:lnTo>
                  <a:lnTo>
                    <a:pt x="183" y="59"/>
                  </a:lnTo>
                  <a:lnTo>
                    <a:pt x="248" y="43"/>
                  </a:lnTo>
                  <a:lnTo>
                    <a:pt x="261" y="36"/>
                  </a:lnTo>
                  <a:lnTo>
                    <a:pt x="271" y="23"/>
                  </a:lnTo>
                  <a:lnTo>
                    <a:pt x="280" y="12"/>
                  </a:lnTo>
                  <a:lnTo>
                    <a:pt x="286" y="9"/>
                  </a:lnTo>
                  <a:lnTo>
                    <a:pt x="294" y="8"/>
                  </a:lnTo>
                  <a:lnTo>
                    <a:pt x="378" y="26"/>
                  </a:lnTo>
                  <a:lnTo>
                    <a:pt x="419" y="28"/>
                  </a:lnTo>
                  <a:lnTo>
                    <a:pt x="461" y="22"/>
                  </a:lnTo>
                  <a:lnTo>
                    <a:pt x="477" y="19"/>
                  </a:lnTo>
                  <a:lnTo>
                    <a:pt x="488" y="19"/>
                  </a:lnTo>
                  <a:lnTo>
                    <a:pt x="499" y="21"/>
                  </a:lnTo>
                  <a:lnTo>
                    <a:pt x="525" y="26"/>
                  </a:lnTo>
                </a:path>
              </a:pathLst>
            </a:custGeom>
            <a:solidFill>
              <a:srgbClr val="A13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09" name="Freeform 32"/>
            <p:cNvSpPr>
              <a:spLocks/>
            </p:cNvSpPr>
            <p:nvPr/>
          </p:nvSpPr>
          <p:spPr bwMode="auto">
            <a:xfrm>
              <a:off x="2716" y="2213"/>
              <a:ext cx="160" cy="40"/>
            </a:xfrm>
            <a:custGeom>
              <a:avLst/>
              <a:gdLst>
                <a:gd name="T0" fmla="*/ 159 w 160"/>
                <a:gd name="T1" fmla="*/ 12 h 40"/>
                <a:gd name="T2" fmla="*/ 152 w 160"/>
                <a:gd name="T3" fmla="*/ 6 h 40"/>
                <a:gd name="T4" fmla="*/ 134 w 160"/>
                <a:gd name="T5" fmla="*/ 0 h 40"/>
                <a:gd name="T6" fmla="*/ 124 w 160"/>
                <a:gd name="T7" fmla="*/ 0 h 40"/>
                <a:gd name="T8" fmla="*/ 114 w 160"/>
                <a:gd name="T9" fmla="*/ 3 h 40"/>
                <a:gd name="T10" fmla="*/ 63 w 160"/>
                <a:gd name="T11" fmla="*/ 10 h 40"/>
                <a:gd name="T12" fmla="*/ 56 w 160"/>
                <a:gd name="T13" fmla="*/ 27 h 40"/>
                <a:gd name="T14" fmla="*/ 37 w 160"/>
                <a:gd name="T15" fmla="*/ 23 h 40"/>
                <a:gd name="T16" fmla="*/ 17 w 160"/>
                <a:gd name="T17" fmla="*/ 15 h 40"/>
                <a:gd name="T18" fmla="*/ 0 w 160"/>
                <a:gd name="T19" fmla="*/ 9 h 40"/>
                <a:gd name="T20" fmla="*/ 39 w 160"/>
                <a:gd name="T21" fmla="*/ 37 h 40"/>
                <a:gd name="T22" fmla="*/ 56 w 160"/>
                <a:gd name="T23" fmla="*/ 39 h 40"/>
                <a:gd name="T24" fmla="*/ 76 w 160"/>
                <a:gd name="T25" fmla="*/ 37 h 40"/>
                <a:gd name="T26" fmla="*/ 159 w 160"/>
                <a:gd name="T27" fmla="*/ 12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0"/>
                <a:gd name="T43" fmla="*/ 0 h 40"/>
                <a:gd name="T44" fmla="*/ 160 w 160"/>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0" h="40">
                  <a:moveTo>
                    <a:pt x="159" y="12"/>
                  </a:moveTo>
                  <a:lnTo>
                    <a:pt x="152" y="6"/>
                  </a:lnTo>
                  <a:lnTo>
                    <a:pt x="134" y="0"/>
                  </a:lnTo>
                  <a:lnTo>
                    <a:pt x="124" y="0"/>
                  </a:lnTo>
                  <a:lnTo>
                    <a:pt x="114" y="3"/>
                  </a:lnTo>
                  <a:lnTo>
                    <a:pt x="63" y="10"/>
                  </a:lnTo>
                  <a:lnTo>
                    <a:pt x="56" y="27"/>
                  </a:lnTo>
                  <a:lnTo>
                    <a:pt x="37" y="23"/>
                  </a:lnTo>
                  <a:lnTo>
                    <a:pt x="17" y="15"/>
                  </a:lnTo>
                  <a:lnTo>
                    <a:pt x="0" y="9"/>
                  </a:lnTo>
                  <a:lnTo>
                    <a:pt x="39" y="37"/>
                  </a:lnTo>
                  <a:lnTo>
                    <a:pt x="56" y="39"/>
                  </a:lnTo>
                  <a:lnTo>
                    <a:pt x="76" y="37"/>
                  </a:lnTo>
                  <a:lnTo>
                    <a:pt x="159" y="12"/>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10" name="Freeform 33"/>
            <p:cNvSpPr>
              <a:spLocks/>
            </p:cNvSpPr>
            <p:nvPr/>
          </p:nvSpPr>
          <p:spPr bwMode="auto">
            <a:xfrm>
              <a:off x="2752" y="2282"/>
              <a:ext cx="172" cy="39"/>
            </a:xfrm>
            <a:custGeom>
              <a:avLst/>
              <a:gdLst>
                <a:gd name="T0" fmla="*/ 171 w 172"/>
                <a:gd name="T1" fmla="*/ 4 h 39"/>
                <a:gd name="T2" fmla="*/ 159 w 172"/>
                <a:gd name="T3" fmla="*/ 0 h 39"/>
                <a:gd name="T4" fmla="*/ 135 w 172"/>
                <a:gd name="T5" fmla="*/ 1 h 39"/>
                <a:gd name="T6" fmla="*/ 128 w 172"/>
                <a:gd name="T7" fmla="*/ 6 h 39"/>
                <a:gd name="T8" fmla="*/ 119 w 172"/>
                <a:gd name="T9" fmla="*/ 12 h 39"/>
                <a:gd name="T10" fmla="*/ 99 w 172"/>
                <a:gd name="T11" fmla="*/ 12 h 39"/>
                <a:gd name="T12" fmla="*/ 85 w 172"/>
                <a:gd name="T13" fmla="*/ 12 h 39"/>
                <a:gd name="T14" fmla="*/ 75 w 172"/>
                <a:gd name="T15" fmla="*/ 13 h 39"/>
                <a:gd name="T16" fmla="*/ 57 w 172"/>
                <a:gd name="T17" fmla="*/ 25 h 39"/>
                <a:gd name="T18" fmla="*/ 48 w 172"/>
                <a:gd name="T19" fmla="*/ 25 h 39"/>
                <a:gd name="T20" fmla="*/ 35 w 172"/>
                <a:gd name="T21" fmla="*/ 25 h 39"/>
                <a:gd name="T22" fmla="*/ 12 w 172"/>
                <a:gd name="T23" fmla="*/ 19 h 39"/>
                <a:gd name="T24" fmla="*/ 4 w 172"/>
                <a:gd name="T25" fmla="*/ 19 h 39"/>
                <a:gd name="T26" fmla="*/ 0 w 172"/>
                <a:gd name="T27" fmla="*/ 21 h 39"/>
                <a:gd name="T28" fmla="*/ 44 w 172"/>
                <a:gd name="T29" fmla="*/ 36 h 39"/>
                <a:gd name="T30" fmla="*/ 61 w 172"/>
                <a:gd name="T31" fmla="*/ 38 h 39"/>
                <a:gd name="T32" fmla="*/ 82 w 172"/>
                <a:gd name="T33" fmla="*/ 34 h 39"/>
                <a:gd name="T34" fmla="*/ 171 w 172"/>
                <a:gd name="T35" fmla="*/ 4 h 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2"/>
                <a:gd name="T55" fmla="*/ 0 h 39"/>
                <a:gd name="T56" fmla="*/ 172 w 172"/>
                <a:gd name="T57" fmla="*/ 39 h 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2" h="39">
                  <a:moveTo>
                    <a:pt x="171" y="4"/>
                  </a:moveTo>
                  <a:lnTo>
                    <a:pt x="159" y="0"/>
                  </a:lnTo>
                  <a:lnTo>
                    <a:pt x="135" y="1"/>
                  </a:lnTo>
                  <a:lnTo>
                    <a:pt x="128" y="6"/>
                  </a:lnTo>
                  <a:lnTo>
                    <a:pt x="119" y="12"/>
                  </a:lnTo>
                  <a:lnTo>
                    <a:pt x="99" y="12"/>
                  </a:lnTo>
                  <a:lnTo>
                    <a:pt x="85" y="12"/>
                  </a:lnTo>
                  <a:lnTo>
                    <a:pt x="75" y="13"/>
                  </a:lnTo>
                  <a:lnTo>
                    <a:pt x="57" y="25"/>
                  </a:lnTo>
                  <a:lnTo>
                    <a:pt x="48" y="25"/>
                  </a:lnTo>
                  <a:lnTo>
                    <a:pt x="35" y="25"/>
                  </a:lnTo>
                  <a:lnTo>
                    <a:pt x="12" y="19"/>
                  </a:lnTo>
                  <a:lnTo>
                    <a:pt x="4" y="19"/>
                  </a:lnTo>
                  <a:lnTo>
                    <a:pt x="0" y="21"/>
                  </a:lnTo>
                  <a:lnTo>
                    <a:pt x="44" y="36"/>
                  </a:lnTo>
                  <a:lnTo>
                    <a:pt x="61" y="38"/>
                  </a:lnTo>
                  <a:lnTo>
                    <a:pt x="82" y="34"/>
                  </a:lnTo>
                  <a:lnTo>
                    <a:pt x="171" y="4"/>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11" name="Freeform 34"/>
            <p:cNvSpPr>
              <a:spLocks/>
            </p:cNvSpPr>
            <p:nvPr/>
          </p:nvSpPr>
          <p:spPr bwMode="auto">
            <a:xfrm>
              <a:off x="2817" y="2338"/>
              <a:ext cx="157" cy="54"/>
            </a:xfrm>
            <a:custGeom>
              <a:avLst/>
              <a:gdLst>
                <a:gd name="T0" fmla="*/ 156 w 157"/>
                <a:gd name="T1" fmla="*/ 0 h 54"/>
                <a:gd name="T2" fmla="*/ 136 w 157"/>
                <a:gd name="T3" fmla="*/ 3 h 54"/>
                <a:gd name="T4" fmla="*/ 111 w 157"/>
                <a:gd name="T5" fmla="*/ 7 h 54"/>
                <a:gd name="T6" fmla="*/ 94 w 157"/>
                <a:gd name="T7" fmla="*/ 17 h 54"/>
                <a:gd name="T8" fmla="*/ 77 w 157"/>
                <a:gd name="T9" fmla="*/ 29 h 54"/>
                <a:gd name="T10" fmla="*/ 61 w 157"/>
                <a:gd name="T11" fmla="*/ 27 h 54"/>
                <a:gd name="T12" fmla="*/ 51 w 157"/>
                <a:gd name="T13" fmla="*/ 26 h 54"/>
                <a:gd name="T14" fmla="*/ 41 w 157"/>
                <a:gd name="T15" fmla="*/ 28 h 54"/>
                <a:gd name="T16" fmla="*/ 40 w 157"/>
                <a:gd name="T17" fmla="*/ 34 h 54"/>
                <a:gd name="T18" fmla="*/ 38 w 157"/>
                <a:gd name="T19" fmla="*/ 40 h 54"/>
                <a:gd name="T20" fmla="*/ 35 w 157"/>
                <a:gd name="T21" fmla="*/ 45 h 54"/>
                <a:gd name="T22" fmla="*/ 32 w 157"/>
                <a:gd name="T23" fmla="*/ 46 h 54"/>
                <a:gd name="T24" fmla="*/ 0 w 157"/>
                <a:gd name="T25" fmla="*/ 43 h 54"/>
                <a:gd name="T26" fmla="*/ 22 w 157"/>
                <a:gd name="T27" fmla="*/ 53 h 54"/>
                <a:gd name="T28" fmla="*/ 31 w 157"/>
                <a:gd name="T29" fmla="*/ 53 h 54"/>
                <a:gd name="T30" fmla="*/ 41 w 157"/>
                <a:gd name="T31" fmla="*/ 53 h 54"/>
                <a:gd name="T32" fmla="*/ 61 w 157"/>
                <a:gd name="T33" fmla="*/ 48 h 54"/>
                <a:gd name="T34" fmla="*/ 136 w 157"/>
                <a:gd name="T35" fmla="*/ 11 h 54"/>
                <a:gd name="T36" fmla="*/ 156 w 157"/>
                <a:gd name="T37" fmla="*/ 0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7"/>
                <a:gd name="T58" fmla="*/ 0 h 54"/>
                <a:gd name="T59" fmla="*/ 157 w 157"/>
                <a:gd name="T60" fmla="*/ 54 h 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7" h="54">
                  <a:moveTo>
                    <a:pt x="156" y="0"/>
                  </a:moveTo>
                  <a:lnTo>
                    <a:pt x="136" y="3"/>
                  </a:lnTo>
                  <a:lnTo>
                    <a:pt x="111" y="7"/>
                  </a:lnTo>
                  <a:lnTo>
                    <a:pt x="94" y="17"/>
                  </a:lnTo>
                  <a:lnTo>
                    <a:pt x="77" y="29"/>
                  </a:lnTo>
                  <a:lnTo>
                    <a:pt x="61" y="27"/>
                  </a:lnTo>
                  <a:lnTo>
                    <a:pt x="51" y="26"/>
                  </a:lnTo>
                  <a:lnTo>
                    <a:pt x="41" y="28"/>
                  </a:lnTo>
                  <a:lnTo>
                    <a:pt x="40" y="34"/>
                  </a:lnTo>
                  <a:lnTo>
                    <a:pt x="38" y="40"/>
                  </a:lnTo>
                  <a:lnTo>
                    <a:pt x="35" y="45"/>
                  </a:lnTo>
                  <a:lnTo>
                    <a:pt x="32" y="46"/>
                  </a:lnTo>
                  <a:lnTo>
                    <a:pt x="0" y="43"/>
                  </a:lnTo>
                  <a:lnTo>
                    <a:pt x="22" y="53"/>
                  </a:lnTo>
                  <a:lnTo>
                    <a:pt x="31" y="53"/>
                  </a:lnTo>
                  <a:lnTo>
                    <a:pt x="41" y="53"/>
                  </a:lnTo>
                  <a:lnTo>
                    <a:pt x="61" y="48"/>
                  </a:lnTo>
                  <a:lnTo>
                    <a:pt x="136" y="11"/>
                  </a:lnTo>
                  <a:lnTo>
                    <a:pt x="156" y="0"/>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50212" name="Freeform 35"/>
            <p:cNvSpPr>
              <a:spLocks/>
            </p:cNvSpPr>
            <p:nvPr/>
          </p:nvSpPr>
          <p:spPr bwMode="auto">
            <a:xfrm>
              <a:off x="2921" y="2367"/>
              <a:ext cx="522" cy="78"/>
            </a:xfrm>
            <a:custGeom>
              <a:avLst/>
              <a:gdLst>
                <a:gd name="T0" fmla="*/ 521 w 522"/>
                <a:gd name="T1" fmla="*/ 77 h 78"/>
                <a:gd name="T2" fmla="*/ 300 w 522"/>
                <a:gd name="T3" fmla="*/ 48 h 78"/>
                <a:gd name="T4" fmla="*/ 264 w 522"/>
                <a:gd name="T5" fmla="*/ 56 h 78"/>
                <a:gd name="T6" fmla="*/ 201 w 522"/>
                <a:gd name="T7" fmla="*/ 68 h 78"/>
                <a:gd name="T8" fmla="*/ 167 w 522"/>
                <a:gd name="T9" fmla="*/ 65 h 78"/>
                <a:gd name="T10" fmla="*/ 94 w 522"/>
                <a:gd name="T11" fmla="*/ 44 h 78"/>
                <a:gd name="T12" fmla="*/ 15 w 522"/>
                <a:gd name="T13" fmla="*/ 14 h 78"/>
                <a:gd name="T14" fmla="*/ 0 w 522"/>
                <a:gd name="T15" fmla="*/ 0 h 78"/>
                <a:gd name="T16" fmla="*/ 0 60000 65536"/>
                <a:gd name="T17" fmla="*/ 0 60000 65536"/>
                <a:gd name="T18" fmla="*/ 0 60000 65536"/>
                <a:gd name="T19" fmla="*/ 0 60000 65536"/>
                <a:gd name="T20" fmla="*/ 0 60000 65536"/>
                <a:gd name="T21" fmla="*/ 0 60000 65536"/>
                <a:gd name="T22" fmla="*/ 0 60000 65536"/>
                <a:gd name="T23" fmla="*/ 0 60000 65536"/>
                <a:gd name="T24" fmla="*/ 0 w 522"/>
                <a:gd name="T25" fmla="*/ 0 h 78"/>
                <a:gd name="T26" fmla="*/ 522 w 522"/>
                <a:gd name="T27" fmla="*/ 78 h 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2" h="78">
                  <a:moveTo>
                    <a:pt x="521" y="77"/>
                  </a:moveTo>
                  <a:lnTo>
                    <a:pt x="300" y="48"/>
                  </a:lnTo>
                  <a:lnTo>
                    <a:pt x="264" y="56"/>
                  </a:lnTo>
                  <a:lnTo>
                    <a:pt x="201" y="68"/>
                  </a:lnTo>
                  <a:lnTo>
                    <a:pt x="167" y="65"/>
                  </a:lnTo>
                  <a:lnTo>
                    <a:pt x="94" y="44"/>
                  </a:lnTo>
                  <a:lnTo>
                    <a:pt x="15" y="14"/>
                  </a:lnTo>
                  <a:lnTo>
                    <a:pt x="0" y="0"/>
                  </a:lnTo>
                </a:path>
              </a:pathLst>
            </a:custGeom>
            <a:noFill/>
            <a:ln w="12700" cap="rnd" cmpd="sng">
              <a:solidFill>
                <a:srgbClr val="4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0213" name="Freeform 36"/>
            <p:cNvSpPr>
              <a:spLocks/>
            </p:cNvSpPr>
            <p:nvPr/>
          </p:nvSpPr>
          <p:spPr bwMode="auto">
            <a:xfrm>
              <a:off x="2722" y="1969"/>
              <a:ext cx="721" cy="212"/>
            </a:xfrm>
            <a:custGeom>
              <a:avLst/>
              <a:gdLst>
                <a:gd name="T0" fmla="*/ 720 w 721"/>
                <a:gd name="T1" fmla="*/ 205 h 212"/>
                <a:gd name="T2" fmla="*/ 608 w 721"/>
                <a:gd name="T3" fmla="*/ 211 h 212"/>
                <a:gd name="T4" fmla="*/ 596 w 721"/>
                <a:gd name="T5" fmla="*/ 211 h 212"/>
                <a:gd name="T6" fmla="*/ 588 w 721"/>
                <a:gd name="T7" fmla="*/ 211 h 212"/>
                <a:gd name="T8" fmla="*/ 580 w 721"/>
                <a:gd name="T9" fmla="*/ 211 h 212"/>
                <a:gd name="T10" fmla="*/ 564 w 721"/>
                <a:gd name="T11" fmla="*/ 211 h 212"/>
                <a:gd name="T12" fmla="*/ 552 w 721"/>
                <a:gd name="T13" fmla="*/ 209 h 212"/>
                <a:gd name="T14" fmla="*/ 508 w 721"/>
                <a:gd name="T15" fmla="*/ 189 h 212"/>
                <a:gd name="T16" fmla="*/ 467 w 721"/>
                <a:gd name="T17" fmla="*/ 163 h 212"/>
                <a:gd name="T18" fmla="*/ 415 w 721"/>
                <a:gd name="T19" fmla="*/ 116 h 212"/>
                <a:gd name="T20" fmla="*/ 321 w 721"/>
                <a:gd name="T21" fmla="*/ 58 h 212"/>
                <a:gd name="T22" fmla="*/ 260 w 721"/>
                <a:gd name="T23" fmla="*/ 25 h 212"/>
                <a:gd name="T24" fmla="*/ 194 w 721"/>
                <a:gd name="T25" fmla="*/ 0 h 212"/>
                <a:gd name="T26" fmla="*/ 186 w 721"/>
                <a:gd name="T27" fmla="*/ 0 h 212"/>
                <a:gd name="T28" fmla="*/ 175 w 721"/>
                <a:gd name="T29" fmla="*/ 0 h 212"/>
                <a:gd name="T30" fmla="*/ 153 w 721"/>
                <a:gd name="T31" fmla="*/ 1 h 212"/>
                <a:gd name="T32" fmla="*/ 75 w 721"/>
                <a:gd name="T33" fmla="*/ 14 h 212"/>
                <a:gd name="T34" fmla="*/ 0 w 721"/>
                <a:gd name="T35" fmla="*/ 20 h 2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21"/>
                <a:gd name="T55" fmla="*/ 0 h 212"/>
                <a:gd name="T56" fmla="*/ 721 w 721"/>
                <a:gd name="T57" fmla="*/ 212 h 2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21" h="212">
                  <a:moveTo>
                    <a:pt x="720" y="205"/>
                  </a:moveTo>
                  <a:lnTo>
                    <a:pt x="608" y="211"/>
                  </a:lnTo>
                  <a:lnTo>
                    <a:pt x="596" y="211"/>
                  </a:lnTo>
                  <a:lnTo>
                    <a:pt x="588" y="211"/>
                  </a:lnTo>
                  <a:lnTo>
                    <a:pt x="580" y="211"/>
                  </a:lnTo>
                  <a:lnTo>
                    <a:pt x="564" y="211"/>
                  </a:lnTo>
                  <a:lnTo>
                    <a:pt x="552" y="209"/>
                  </a:lnTo>
                  <a:lnTo>
                    <a:pt x="508" y="189"/>
                  </a:lnTo>
                  <a:lnTo>
                    <a:pt x="467" y="163"/>
                  </a:lnTo>
                  <a:lnTo>
                    <a:pt x="415" y="116"/>
                  </a:lnTo>
                  <a:lnTo>
                    <a:pt x="321" y="58"/>
                  </a:lnTo>
                  <a:lnTo>
                    <a:pt x="260" y="25"/>
                  </a:lnTo>
                  <a:lnTo>
                    <a:pt x="194" y="0"/>
                  </a:lnTo>
                  <a:lnTo>
                    <a:pt x="186" y="0"/>
                  </a:lnTo>
                  <a:lnTo>
                    <a:pt x="175" y="0"/>
                  </a:lnTo>
                  <a:lnTo>
                    <a:pt x="153" y="1"/>
                  </a:lnTo>
                  <a:lnTo>
                    <a:pt x="75" y="14"/>
                  </a:lnTo>
                  <a:lnTo>
                    <a:pt x="0" y="20"/>
                  </a:lnTo>
                </a:path>
              </a:pathLst>
            </a:custGeom>
            <a:noFill/>
            <a:ln w="12700" cap="rnd" cmpd="sng">
              <a:solidFill>
                <a:srgbClr val="4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0214" name="Freeform 37"/>
            <p:cNvSpPr>
              <a:spLocks/>
            </p:cNvSpPr>
            <p:nvPr/>
          </p:nvSpPr>
          <p:spPr bwMode="auto">
            <a:xfrm>
              <a:off x="3012" y="2330"/>
              <a:ext cx="134" cy="48"/>
            </a:xfrm>
            <a:custGeom>
              <a:avLst/>
              <a:gdLst>
                <a:gd name="T0" fmla="*/ 129 w 134"/>
                <a:gd name="T1" fmla="*/ 14 h 48"/>
                <a:gd name="T2" fmla="*/ 122 w 134"/>
                <a:gd name="T3" fmla="*/ 4 h 48"/>
                <a:gd name="T4" fmla="*/ 95 w 134"/>
                <a:gd name="T5" fmla="*/ 0 h 48"/>
                <a:gd name="T6" fmla="*/ 81 w 134"/>
                <a:gd name="T7" fmla="*/ 0 h 48"/>
                <a:gd name="T8" fmla="*/ 74 w 134"/>
                <a:gd name="T9" fmla="*/ 0 h 48"/>
                <a:gd name="T10" fmla="*/ 67 w 134"/>
                <a:gd name="T11" fmla="*/ 0 h 48"/>
                <a:gd name="T12" fmla="*/ 61 w 134"/>
                <a:gd name="T13" fmla="*/ 0 h 48"/>
                <a:gd name="T14" fmla="*/ 51 w 134"/>
                <a:gd name="T15" fmla="*/ 0 h 48"/>
                <a:gd name="T16" fmla="*/ 33 w 134"/>
                <a:gd name="T17" fmla="*/ 4 h 48"/>
                <a:gd name="T18" fmla="*/ 14 w 134"/>
                <a:gd name="T19" fmla="*/ 11 h 48"/>
                <a:gd name="T20" fmla="*/ 0 w 134"/>
                <a:gd name="T21" fmla="*/ 25 h 48"/>
                <a:gd name="T22" fmla="*/ 8 w 134"/>
                <a:gd name="T23" fmla="*/ 42 h 48"/>
                <a:gd name="T24" fmla="*/ 25 w 134"/>
                <a:gd name="T25" fmla="*/ 46 h 48"/>
                <a:gd name="T26" fmla="*/ 35 w 134"/>
                <a:gd name="T27" fmla="*/ 47 h 48"/>
                <a:gd name="T28" fmla="*/ 45 w 134"/>
                <a:gd name="T29" fmla="*/ 46 h 48"/>
                <a:gd name="T30" fmla="*/ 73 w 134"/>
                <a:gd name="T31" fmla="*/ 33 h 48"/>
                <a:gd name="T32" fmla="*/ 79 w 134"/>
                <a:gd name="T33" fmla="*/ 27 h 48"/>
                <a:gd name="T34" fmla="*/ 92 w 134"/>
                <a:gd name="T35" fmla="*/ 42 h 48"/>
                <a:gd name="T36" fmla="*/ 106 w 134"/>
                <a:gd name="T37" fmla="*/ 33 h 48"/>
                <a:gd name="T38" fmla="*/ 106 w 134"/>
                <a:gd name="T39" fmla="*/ 25 h 48"/>
                <a:gd name="T40" fmla="*/ 116 w 134"/>
                <a:gd name="T41" fmla="*/ 29 h 48"/>
                <a:gd name="T42" fmla="*/ 133 w 134"/>
                <a:gd name="T43" fmla="*/ 27 h 48"/>
                <a:gd name="T44" fmla="*/ 131 w 134"/>
                <a:gd name="T45" fmla="*/ 11 h 48"/>
                <a:gd name="T46" fmla="*/ 129 w 134"/>
                <a:gd name="T47" fmla="*/ 14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4"/>
                <a:gd name="T73" fmla="*/ 0 h 48"/>
                <a:gd name="T74" fmla="*/ 134 w 134"/>
                <a:gd name="T75" fmla="*/ 48 h 4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4" h="48">
                  <a:moveTo>
                    <a:pt x="129" y="14"/>
                  </a:moveTo>
                  <a:lnTo>
                    <a:pt x="122" y="4"/>
                  </a:lnTo>
                  <a:lnTo>
                    <a:pt x="95" y="0"/>
                  </a:lnTo>
                  <a:lnTo>
                    <a:pt x="81" y="0"/>
                  </a:lnTo>
                  <a:lnTo>
                    <a:pt x="74" y="0"/>
                  </a:lnTo>
                  <a:lnTo>
                    <a:pt x="67" y="0"/>
                  </a:lnTo>
                  <a:lnTo>
                    <a:pt x="61" y="0"/>
                  </a:lnTo>
                  <a:lnTo>
                    <a:pt x="51" y="0"/>
                  </a:lnTo>
                  <a:lnTo>
                    <a:pt x="33" y="4"/>
                  </a:lnTo>
                  <a:lnTo>
                    <a:pt x="14" y="11"/>
                  </a:lnTo>
                  <a:lnTo>
                    <a:pt x="0" y="25"/>
                  </a:lnTo>
                  <a:lnTo>
                    <a:pt x="8" y="42"/>
                  </a:lnTo>
                  <a:lnTo>
                    <a:pt x="25" y="46"/>
                  </a:lnTo>
                  <a:lnTo>
                    <a:pt x="35" y="47"/>
                  </a:lnTo>
                  <a:lnTo>
                    <a:pt x="45" y="46"/>
                  </a:lnTo>
                  <a:lnTo>
                    <a:pt x="73" y="33"/>
                  </a:lnTo>
                  <a:lnTo>
                    <a:pt x="79" y="27"/>
                  </a:lnTo>
                  <a:lnTo>
                    <a:pt x="92" y="42"/>
                  </a:lnTo>
                  <a:lnTo>
                    <a:pt x="106" y="33"/>
                  </a:lnTo>
                  <a:lnTo>
                    <a:pt x="106" y="25"/>
                  </a:lnTo>
                  <a:lnTo>
                    <a:pt x="116" y="29"/>
                  </a:lnTo>
                  <a:lnTo>
                    <a:pt x="133" y="27"/>
                  </a:lnTo>
                  <a:lnTo>
                    <a:pt x="131" y="11"/>
                  </a:lnTo>
                  <a:lnTo>
                    <a:pt x="129" y="14"/>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grpSp>
    </p:spTree>
    <p:extLst>
      <p:ext uri="{BB962C8B-B14F-4D97-AF65-F5344CB8AC3E}">
        <p14:creationId xmlns:p14="http://schemas.microsoft.com/office/powerpoint/2010/main" val="234435153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8164"/>
                                        </p:tgtEl>
                                        <p:attrNameLst>
                                          <p:attrName>style.visibility</p:attrName>
                                        </p:attrNameLst>
                                      </p:cBhvr>
                                      <p:to>
                                        <p:strVal val="visible"/>
                                      </p:to>
                                    </p:set>
                                    <p:animEffect transition="in" filter="blinds(horizontal)">
                                      <p:cBhvr>
                                        <p:cTn id="7" dur="500"/>
                                        <p:tgtEl>
                                          <p:spTgt spid="348164"/>
                                        </p:tgtEl>
                                      </p:cBhvr>
                                    </p:animEffect>
                                  </p:childTnLst>
                                </p:cTn>
                              </p:par>
                              <p:par>
                                <p:cTn id="8" presetID="3"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linds(horizont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6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lIns="37243" rIns="0"/>
          <a:lstStyle/>
          <a:p>
            <a:r>
              <a:rPr lang="zh-CN" altLang="en-US" sz="3600" dirty="0"/>
              <a:t>人力资源安全</a:t>
            </a:r>
            <a:r>
              <a:rPr lang="en-US" altLang="zh-CN" sz="3600" dirty="0"/>
              <a:t>-</a:t>
            </a:r>
            <a:r>
              <a:rPr lang="zh-CN" altLang="en-US" sz="3600" dirty="0"/>
              <a:t>任用的终止或变化</a:t>
            </a:r>
            <a:endParaRPr lang="en-US" altLang="zh-CN" sz="3600" dirty="0" smtClean="0"/>
          </a:p>
        </p:txBody>
      </p:sp>
      <p:sp>
        <p:nvSpPr>
          <p:cNvPr id="51203" name="Rectangle 3"/>
          <p:cNvSpPr>
            <a:spLocks noGrp="1" noChangeArrowheads="1"/>
          </p:cNvSpPr>
          <p:nvPr>
            <p:ph idx="1"/>
          </p:nvPr>
        </p:nvSpPr>
        <p:spPr/>
        <p:txBody>
          <a:bodyPr/>
          <a:lstStyle/>
          <a:p>
            <a:pPr>
              <a:spcBef>
                <a:spcPts val="1500"/>
              </a:spcBef>
            </a:pPr>
            <a:r>
              <a:rPr lang="zh-CN" altLang="en-GB" smtClean="0"/>
              <a:t>终止职责</a:t>
            </a:r>
            <a:r>
              <a:rPr lang="zh-CN" altLang="en-US" smtClean="0"/>
              <a:t>：</a:t>
            </a:r>
            <a:r>
              <a:rPr lang="zh-CN" altLang="zh-CN" smtClean="0"/>
              <a:t>组织</a:t>
            </a:r>
            <a:r>
              <a:rPr lang="zh-CN" altLang="zh-CN"/>
              <a:t>应该清晰定义和分配负责执行任用终止或任用变更的相关</a:t>
            </a:r>
            <a:r>
              <a:rPr lang="zh-CN" altLang="zh-CN" smtClean="0"/>
              <a:t>职责</a:t>
            </a:r>
            <a:r>
              <a:rPr lang="zh-CN" altLang="en-US" smtClean="0"/>
              <a:t>，如</a:t>
            </a:r>
            <a:r>
              <a:rPr lang="zh-CN" altLang="en-GB" smtClean="0"/>
              <a:t>通知</a:t>
            </a:r>
            <a:r>
              <a:rPr lang="zh-CN" altLang="en-GB" dirty="0" smtClean="0"/>
              <a:t>相关人员人事</a:t>
            </a:r>
            <a:r>
              <a:rPr lang="zh-CN" altLang="en-GB" smtClean="0"/>
              <a:t>变化，</a:t>
            </a:r>
            <a:r>
              <a:rPr lang="zh-CN" altLang="en-US" smtClean="0"/>
              <a:t>向离职者重申</a:t>
            </a:r>
            <a:r>
              <a:rPr lang="zh-CN" altLang="en-GB" smtClean="0"/>
              <a:t>离职</a:t>
            </a:r>
            <a:r>
              <a:rPr lang="zh-CN" altLang="en-GB" dirty="0" smtClean="0"/>
              <a:t>后仍需遵守的规定</a:t>
            </a:r>
            <a:r>
              <a:rPr lang="zh-CN" altLang="en-US" dirty="0" smtClean="0"/>
              <a:t>和承担</a:t>
            </a:r>
            <a:r>
              <a:rPr lang="zh-CN" altLang="en-US" smtClean="0"/>
              <a:t>的义务</a:t>
            </a:r>
            <a:endParaRPr lang="en-GB" altLang="zh-CN" dirty="0" smtClean="0"/>
          </a:p>
          <a:p>
            <a:pPr>
              <a:spcBef>
                <a:spcPts val="1500"/>
              </a:spcBef>
            </a:pPr>
            <a:r>
              <a:rPr lang="zh-CN" altLang="en-GB" smtClean="0"/>
              <a:t>归还资产</a:t>
            </a:r>
            <a:r>
              <a:rPr lang="zh-CN" altLang="en-US" smtClean="0"/>
              <a:t>：</a:t>
            </a:r>
            <a:r>
              <a:rPr lang="zh-CN" altLang="en-GB" smtClean="0"/>
              <a:t>保证</a:t>
            </a:r>
            <a:r>
              <a:rPr lang="zh-CN" altLang="en-GB" dirty="0" smtClean="0"/>
              <a:t>离职人员归还软件、电脑、存储设备、文件和其他设备</a:t>
            </a:r>
            <a:endParaRPr lang="en-GB" altLang="zh-CN" dirty="0" smtClean="0"/>
          </a:p>
          <a:p>
            <a:pPr>
              <a:spcBef>
                <a:spcPts val="1500"/>
              </a:spcBef>
            </a:pPr>
            <a:r>
              <a:rPr lang="zh-CN" altLang="en-GB" dirty="0" smtClean="0"/>
              <a:t>撤销</a:t>
            </a:r>
            <a:r>
              <a:rPr lang="zh-CN" altLang="en-GB" smtClean="0"/>
              <a:t>访问权限</a:t>
            </a:r>
            <a:r>
              <a:rPr lang="zh-CN" altLang="en-US" smtClean="0"/>
              <a:t>：</a:t>
            </a:r>
            <a:r>
              <a:rPr lang="zh-CN" altLang="en-GB" smtClean="0"/>
              <a:t>撤销</a:t>
            </a:r>
            <a:r>
              <a:rPr lang="zh-CN" altLang="en-GB" dirty="0" smtClean="0"/>
              <a:t>用户名、门禁卡、</a:t>
            </a:r>
            <a:r>
              <a:rPr lang="zh-CN" altLang="en-US" dirty="0" smtClean="0"/>
              <a:t>密</a:t>
            </a:r>
            <a:r>
              <a:rPr lang="zh-CN" altLang="en-GB" dirty="0" smtClean="0"/>
              <a:t>钥、数字证书等</a:t>
            </a:r>
            <a:endParaRPr lang="zh-CN" altLang="en-US" dirty="0" smtClean="0"/>
          </a:p>
        </p:txBody>
      </p:sp>
      <p:sp>
        <p:nvSpPr>
          <p:cNvPr id="51204"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C9DA230E-E46F-45B5-86FA-24E5DDC360CF}" type="slidenum">
              <a:rPr lang="zh-CN" altLang="en-US" smtClean="0"/>
              <a:pPr eaLnBrk="1" hangingPunct="1"/>
              <a:t>31</a:t>
            </a:fld>
            <a:endParaRPr lang="en-US" altLang="zh-CN" dirty="0" smtClean="0"/>
          </a:p>
        </p:txBody>
      </p:sp>
    </p:spTree>
    <p:extLst>
      <p:ext uri="{BB962C8B-B14F-4D97-AF65-F5344CB8AC3E}">
        <p14:creationId xmlns:p14="http://schemas.microsoft.com/office/powerpoint/2010/main" val="211741227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资产管理</a:t>
            </a:r>
            <a:r>
              <a:rPr lang="en-US" altLang="zh-CN" sz="3600" dirty="0" smtClean="0"/>
              <a:t>-</a:t>
            </a:r>
            <a:r>
              <a:rPr lang="zh-CN" altLang="en-US" sz="3600" dirty="0" smtClean="0"/>
              <a:t>对资产负责</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32</a:t>
            </a:fld>
            <a:endParaRPr lang="en-US" altLang="zh-CN" smtClean="0"/>
          </a:p>
        </p:txBody>
      </p:sp>
      <p:sp>
        <p:nvSpPr>
          <p:cNvPr id="2" name="内容占位符 1"/>
          <p:cNvSpPr>
            <a:spLocks noGrp="1"/>
          </p:cNvSpPr>
          <p:nvPr>
            <p:ph idx="1"/>
          </p:nvPr>
        </p:nvSpPr>
        <p:spPr/>
        <p:txBody>
          <a:bodyPr/>
          <a:lstStyle/>
          <a:p>
            <a:r>
              <a:rPr lang="zh-CN" altLang="en-US" dirty="0"/>
              <a:t>控制目标：实现和保持对组织资产的适当保护</a:t>
            </a:r>
          </a:p>
          <a:p>
            <a:r>
              <a:rPr lang="zh-CN" altLang="en-US" dirty="0"/>
              <a:t>控制措施：</a:t>
            </a:r>
          </a:p>
          <a:p>
            <a:pPr lvl="1"/>
            <a:r>
              <a:rPr lang="zh-CN" altLang="en-US" dirty="0"/>
              <a:t>资产清单</a:t>
            </a:r>
          </a:p>
          <a:p>
            <a:pPr lvl="1"/>
            <a:r>
              <a:rPr lang="zh-CN" altLang="en-US" dirty="0"/>
              <a:t>资产责任人</a:t>
            </a:r>
          </a:p>
          <a:p>
            <a:pPr lvl="1"/>
            <a:r>
              <a:rPr lang="zh-CN" altLang="en-US" dirty="0"/>
              <a:t>资产的可接受使用</a:t>
            </a:r>
          </a:p>
          <a:p>
            <a:pPr lvl="1"/>
            <a:r>
              <a:rPr lang="zh-CN" altLang="en-US" dirty="0"/>
              <a:t>资产归还</a:t>
            </a:r>
          </a:p>
          <a:p>
            <a:endParaRPr lang="zh-CN" altLang="en-US" dirty="0"/>
          </a:p>
        </p:txBody>
      </p:sp>
    </p:spTree>
    <p:extLst>
      <p:ext uri="{BB962C8B-B14F-4D97-AF65-F5344CB8AC3E}">
        <p14:creationId xmlns:p14="http://schemas.microsoft.com/office/powerpoint/2010/main" val="126573239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Grp="1" noChangeArrowheads="1"/>
          </p:cNvSpPr>
          <p:nvPr>
            <p:ph type="title"/>
          </p:nvPr>
        </p:nvSpPr>
        <p:spPr/>
        <p:txBody>
          <a:bodyPr/>
          <a:lstStyle/>
          <a:p>
            <a:r>
              <a:rPr lang="zh-CN" altLang="en-US" sz="3600" smtClean="0"/>
              <a:t>资产清单</a:t>
            </a:r>
            <a:endParaRPr lang="en-US" altLang="zh-CN" sz="3600" smtClean="0"/>
          </a:p>
        </p:txBody>
      </p:sp>
      <p:sp>
        <p:nvSpPr>
          <p:cNvPr id="56324" name="Rectangle 3"/>
          <p:cNvSpPr>
            <a:spLocks noGrp="1" noChangeArrowheads="1"/>
          </p:cNvSpPr>
          <p:nvPr>
            <p:ph idx="1"/>
          </p:nvPr>
        </p:nvSpPr>
        <p:spPr/>
        <p:txBody>
          <a:bodyPr/>
          <a:lstStyle/>
          <a:p>
            <a:pPr>
              <a:spcBef>
                <a:spcPts val="1200"/>
              </a:spcBef>
            </a:pPr>
            <a:r>
              <a:rPr lang="zh-CN" altLang="en-GB" sz="2400" dirty="0" smtClean="0"/>
              <a:t>信息安全管理</a:t>
            </a:r>
            <a:r>
              <a:rPr lang="zh-CN" altLang="en-GB" sz="2400" smtClean="0"/>
              <a:t>工作的</a:t>
            </a:r>
            <a:r>
              <a:rPr lang="zh-CN" altLang="en-US" sz="2400"/>
              <a:t>直接</a:t>
            </a:r>
            <a:r>
              <a:rPr lang="zh-CN" altLang="en-GB" sz="2400" smtClean="0"/>
              <a:t>目的是保护</a:t>
            </a:r>
            <a:r>
              <a:rPr lang="zh-CN" altLang="en-US" sz="2400" smtClean="0"/>
              <a:t>组织</a:t>
            </a:r>
            <a:r>
              <a:rPr lang="zh-CN" altLang="en-GB" sz="2400" smtClean="0"/>
              <a:t>的</a:t>
            </a:r>
            <a:r>
              <a:rPr lang="zh-CN" altLang="en-GB" sz="2400" dirty="0" smtClean="0"/>
              <a:t>资产</a:t>
            </a:r>
          </a:p>
          <a:p>
            <a:pPr>
              <a:spcBef>
                <a:spcPts val="1200"/>
              </a:spcBef>
            </a:pPr>
            <a:r>
              <a:rPr lang="zh-CN" altLang="en-GB" sz="2400" dirty="0" smtClean="0"/>
              <a:t>资产包括：</a:t>
            </a:r>
          </a:p>
          <a:p>
            <a:pPr lvl="1">
              <a:spcBef>
                <a:spcPts val="1200"/>
              </a:spcBef>
            </a:pPr>
            <a:r>
              <a:rPr lang="zh-CN" altLang="en-US" sz="2300" dirty="0" smtClean="0"/>
              <a:t>信息：</a:t>
            </a:r>
            <a:r>
              <a:rPr lang="zh-CN" altLang="en-US" sz="2300" dirty="0" smtClean="0">
                <a:latin typeface="楷体" pitchFamily="49" charset="-122"/>
                <a:ea typeface="楷体" pitchFamily="49" charset="-122"/>
              </a:rPr>
              <a:t>业务数据、合同协议、科研材料、操作手册、系统配置、审计记录、制度流程等</a:t>
            </a:r>
          </a:p>
          <a:p>
            <a:pPr lvl="1">
              <a:spcBef>
                <a:spcPts val="1200"/>
              </a:spcBef>
            </a:pPr>
            <a:r>
              <a:rPr lang="zh-CN" altLang="en-US" sz="2300" dirty="0" smtClean="0"/>
              <a:t>软件：</a:t>
            </a:r>
            <a:r>
              <a:rPr lang="zh-CN" altLang="en-US" sz="2300" dirty="0">
                <a:latin typeface="楷体" pitchFamily="49" charset="-122"/>
                <a:ea typeface="楷体" pitchFamily="49" charset="-122"/>
              </a:rPr>
              <a:t>应用软件、系统软件、开发工具</a:t>
            </a:r>
            <a:endParaRPr lang="en-US" altLang="zh-CN" sz="2300" dirty="0">
              <a:latin typeface="楷体" pitchFamily="49" charset="-122"/>
              <a:ea typeface="楷体" pitchFamily="49" charset="-122"/>
            </a:endParaRPr>
          </a:p>
          <a:p>
            <a:pPr lvl="1">
              <a:spcBef>
                <a:spcPts val="1200"/>
              </a:spcBef>
            </a:pPr>
            <a:r>
              <a:rPr lang="zh-CN" altLang="en-US" sz="2300" dirty="0" smtClean="0"/>
              <a:t>物理资产：</a:t>
            </a:r>
            <a:r>
              <a:rPr lang="zh-CN" altLang="en-US" sz="2300" dirty="0">
                <a:latin typeface="楷体" pitchFamily="49" charset="-122"/>
                <a:ea typeface="楷体" pitchFamily="49" charset="-122"/>
              </a:rPr>
              <a:t>计算机设备、通信设备、</a:t>
            </a:r>
            <a:r>
              <a:rPr lang="zh-CN" altLang="en-US" sz="2300">
                <a:latin typeface="楷体" pitchFamily="49" charset="-122"/>
                <a:ea typeface="楷体" pitchFamily="49" charset="-122"/>
              </a:rPr>
              <a:t>存储</a:t>
            </a:r>
            <a:r>
              <a:rPr lang="zh-CN" altLang="en-US" sz="2300" smtClean="0">
                <a:latin typeface="楷体" pitchFamily="49" charset="-122"/>
                <a:ea typeface="楷体" pitchFamily="49" charset="-122"/>
              </a:rPr>
              <a:t>介质等</a:t>
            </a:r>
            <a:endParaRPr lang="en-US" altLang="zh-CN" sz="2300" smtClean="0">
              <a:latin typeface="楷体" pitchFamily="49" charset="-122"/>
              <a:ea typeface="楷体" pitchFamily="49" charset="-122"/>
            </a:endParaRPr>
          </a:p>
          <a:p>
            <a:pPr lvl="1">
              <a:spcBef>
                <a:spcPts val="1200"/>
              </a:spcBef>
            </a:pPr>
            <a:r>
              <a:rPr lang="zh-CN" altLang="en-US" sz="2300" smtClean="0"/>
              <a:t>服务</a:t>
            </a:r>
            <a:r>
              <a:rPr lang="zh-CN" altLang="en-US" sz="2300" dirty="0" smtClean="0"/>
              <a:t>：</a:t>
            </a:r>
            <a:r>
              <a:rPr lang="zh-CN" altLang="en-US" sz="2300" dirty="0">
                <a:latin typeface="楷体" pitchFamily="49" charset="-122"/>
                <a:ea typeface="楷体" pitchFamily="49" charset="-122"/>
              </a:rPr>
              <a:t>通信服务、供暖、照明、能源等</a:t>
            </a:r>
          </a:p>
          <a:p>
            <a:pPr lvl="1">
              <a:spcBef>
                <a:spcPts val="1200"/>
              </a:spcBef>
            </a:pPr>
            <a:r>
              <a:rPr lang="zh-CN" altLang="en-US" sz="2300" dirty="0" smtClean="0"/>
              <a:t>人员</a:t>
            </a:r>
          </a:p>
          <a:p>
            <a:pPr lvl="1">
              <a:spcBef>
                <a:spcPts val="1200"/>
              </a:spcBef>
            </a:pPr>
            <a:r>
              <a:rPr lang="zh-CN" altLang="en-US" sz="2300" dirty="0" smtClean="0"/>
              <a:t>无形资产</a:t>
            </a:r>
            <a:r>
              <a:rPr lang="zh-CN" altLang="en-US" sz="2300" dirty="0">
                <a:latin typeface="楷体" pitchFamily="49" charset="-122"/>
                <a:ea typeface="楷体" pitchFamily="49" charset="-122"/>
              </a:rPr>
              <a:t>，如品牌、声誉和形象</a:t>
            </a:r>
            <a:endParaRPr lang="en-US" altLang="zh-CN" sz="2300" dirty="0">
              <a:latin typeface="楷体" pitchFamily="49" charset="-122"/>
              <a:ea typeface="楷体" pitchFamily="49" charset="-122"/>
            </a:endParaRPr>
          </a:p>
          <a:p>
            <a:pPr>
              <a:spcBef>
                <a:spcPts val="1200"/>
              </a:spcBef>
            </a:pPr>
            <a:endParaRPr lang="zh-CN" altLang="en-US" sz="2400" dirty="0" smtClean="0"/>
          </a:p>
        </p:txBody>
      </p:sp>
      <p:sp>
        <p:nvSpPr>
          <p:cNvPr id="56327"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3EF36ADE-FFDC-4F3E-BECC-6C5DD084E741}" type="slidenum">
              <a:rPr lang="zh-CN" altLang="en-US" smtClean="0"/>
              <a:pPr eaLnBrk="1" hangingPunct="1"/>
              <a:t>33</a:t>
            </a:fld>
            <a:endParaRPr lang="en-US" altLang="zh-CN" smtClean="0"/>
          </a:p>
        </p:txBody>
      </p:sp>
    </p:spTree>
    <p:extLst>
      <p:ext uri="{BB962C8B-B14F-4D97-AF65-F5344CB8AC3E}">
        <p14:creationId xmlns:p14="http://schemas.microsoft.com/office/powerpoint/2010/main" val="1689425811"/>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zh-CN" altLang="en-US" sz="3600" smtClean="0"/>
              <a:t>资产责任人</a:t>
            </a:r>
            <a:endParaRPr lang="en-US" altLang="zh-CN" sz="3600" smtClean="0"/>
          </a:p>
        </p:txBody>
      </p:sp>
      <p:sp>
        <p:nvSpPr>
          <p:cNvPr id="57347" name="Rectangle 3"/>
          <p:cNvSpPr>
            <a:spLocks noGrp="1" noChangeArrowheads="1"/>
          </p:cNvSpPr>
          <p:nvPr>
            <p:ph idx="1"/>
          </p:nvPr>
        </p:nvSpPr>
        <p:spPr/>
        <p:txBody>
          <a:bodyPr/>
          <a:lstStyle/>
          <a:p>
            <a:r>
              <a:rPr lang="zh-CN" altLang="en-US" dirty="0" smtClean="0"/>
              <a:t>明确资产责任</a:t>
            </a:r>
          </a:p>
          <a:p>
            <a:pPr lvl="1"/>
            <a:r>
              <a:rPr lang="zh-CN" altLang="en-US" dirty="0" smtClean="0"/>
              <a:t>列出资产清单，明确保护对象</a:t>
            </a:r>
          </a:p>
          <a:p>
            <a:pPr lvl="1"/>
            <a:r>
              <a:rPr lang="zh-CN" altLang="en-US" dirty="0"/>
              <a:t>确保资产进行了适当的分类和保护</a:t>
            </a:r>
            <a:endParaRPr lang="zh-CN" altLang="en-US" dirty="0" smtClean="0"/>
          </a:p>
          <a:p>
            <a:pPr lvl="1"/>
            <a:r>
              <a:rPr lang="zh-CN" altLang="en-US" dirty="0" smtClean="0"/>
              <a:t>明确谁对资产的安全负责</a:t>
            </a:r>
          </a:p>
          <a:p>
            <a:pPr lvl="1"/>
            <a:endParaRPr lang="zh-CN" altLang="en-US" dirty="0" smtClean="0"/>
          </a:p>
          <a:p>
            <a:pPr lvl="1"/>
            <a:endParaRPr lang="en-US" altLang="zh-CN" sz="2300" dirty="0" smtClean="0"/>
          </a:p>
        </p:txBody>
      </p:sp>
      <p:sp>
        <p:nvSpPr>
          <p:cNvPr id="57348"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5FA4D14-62DE-4E0E-921A-6EC6EC354D08}" type="slidenum">
              <a:rPr lang="zh-CN" altLang="en-US" smtClean="0"/>
              <a:pPr eaLnBrk="1" hangingPunct="1"/>
              <a:t>34</a:t>
            </a:fld>
            <a:endParaRPr lang="en-US" altLang="zh-CN" smtClean="0"/>
          </a:p>
        </p:txBody>
      </p:sp>
    </p:spTree>
    <p:extLst>
      <p:ext uri="{BB962C8B-B14F-4D97-AF65-F5344CB8AC3E}">
        <p14:creationId xmlns:p14="http://schemas.microsoft.com/office/powerpoint/2010/main" val="3386799402"/>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zh-CN" altLang="en-US" sz="3600" dirty="0"/>
              <a:t>资产的可接受使用和资产归还</a:t>
            </a:r>
            <a:endParaRPr lang="en-US" altLang="zh-CN" sz="3600" dirty="0" smtClean="0"/>
          </a:p>
        </p:txBody>
      </p:sp>
      <p:sp>
        <p:nvSpPr>
          <p:cNvPr id="57347" name="Rectangle 3"/>
          <p:cNvSpPr>
            <a:spLocks noGrp="1" noChangeArrowheads="1"/>
          </p:cNvSpPr>
          <p:nvPr>
            <p:ph idx="1"/>
          </p:nvPr>
        </p:nvSpPr>
        <p:spPr/>
        <p:txBody>
          <a:bodyPr/>
          <a:lstStyle/>
          <a:p>
            <a:r>
              <a:rPr lang="zh-CN" altLang="en-US" dirty="0"/>
              <a:t>应确定、记录并实施与信息处理设施有关的信息和资产可接受使用规则</a:t>
            </a:r>
            <a:r>
              <a:rPr lang="zh-CN" altLang="en-US" dirty="0" smtClean="0"/>
              <a:t>。</a:t>
            </a:r>
            <a:endParaRPr lang="en-US" altLang="zh-CN" dirty="0" smtClean="0"/>
          </a:p>
          <a:p>
            <a:endParaRPr lang="en-US" altLang="zh-CN" dirty="0"/>
          </a:p>
          <a:p>
            <a:r>
              <a:rPr lang="zh-CN" altLang="en-US" dirty="0"/>
              <a:t>所有的雇员和外方用户在终止任用、合同或协议时，应归还他们使用的所有组织资产</a:t>
            </a:r>
            <a:r>
              <a:rPr lang="zh-CN" altLang="en-US" dirty="0" smtClean="0"/>
              <a:t>。</a:t>
            </a:r>
            <a:endParaRPr lang="en-US" altLang="zh-CN" dirty="0" smtClean="0"/>
          </a:p>
          <a:p>
            <a:pPr lvl="1"/>
            <a:r>
              <a:rPr lang="zh-CN" altLang="en-US" dirty="0"/>
              <a:t>包括</a:t>
            </a:r>
            <a:r>
              <a:rPr lang="zh-CN" altLang="en-US" dirty="0" smtClean="0"/>
              <a:t>物理</a:t>
            </a:r>
            <a:r>
              <a:rPr lang="zh-CN" altLang="en-US" dirty="0"/>
              <a:t>和电子资产</a:t>
            </a:r>
            <a:endParaRPr lang="zh-CN" altLang="en-US" dirty="0" smtClean="0"/>
          </a:p>
          <a:p>
            <a:pPr lvl="1"/>
            <a:r>
              <a:rPr lang="zh-CN" altLang="en-US" dirty="0" smtClean="0"/>
              <a:t>使用自己</a:t>
            </a:r>
            <a:r>
              <a:rPr lang="zh-CN" altLang="en-US" dirty="0"/>
              <a:t>的设备时，宜遵循规程确保所有相关的信息已转移给组织，并且已从设备中安全地删除</a:t>
            </a:r>
            <a:endParaRPr lang="zh-CN" altLang="en-US" dirty="0" smtClean="0"/>
          </a:p>
          <a:p>
            <a:pPr lvl="1"/>
            <a:endParaRPr lang="en-US" altLang="zh-CN" sz="2300" dirty="0" smtClean="0"/>
          </a:p>
        </p:txBody>
      </p:sp>
      <p:sp>
        <p:nvSpPr>
          <p:cNvPr id="57348"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5FA4D14-62DE-4E0E-921A-6EC6EC354D08}" type="slidenum">
              <a:rPr lang="zh-CN" altLang="en-US" smtClean="0"/>
              <a:pPr eaLnBrk="1" hangingPunct="1"/>
              <a:t>35</a:t>
            </a:fld>
            <a:endParaRPr lang="en-US" altLang="zh-CN" smtClean="0"/>
          </a:p>
        </p:txBody>
      </p:sp>
    </p:spTree>
    <p:extLst>
      <p:ext uri="{BB962C8B-B14F-4D97-AF65-F5344CB8AC3E}">
        <p14:creationId xmlns:p14="http://schemas.microsoft.com/office/powerpoint/2010/main" val="2058485324"/>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资产管理</a:t>
            </a:r>
            <a:r>
              <a:rPr lang="en-US" altLang="zh-CN" sz="3600" dirty="0" smtClean="0"/>
              <a:t>-</a:t>
            </a:r>
            <a:r>
              <a:rPr lang="zh-CN" altLang="en-US" sz="3600" dirty="0" smtClean="0"/>
              <a:t>信息分类</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36</a:t>
            </a:fld>
            <a:endParaRPr lang="en-US" altLang="zh-CN" smtClean="0"/>
          </a:p>
        </p:txBody>
      </p:sp>
      <p:sp>
        <p:nvSpPr>
          <p:cNvPr id="6" name="内容占位符 2"/>
          <p:cNvSpPr txBox="1">
            <a:spLocks/>
          </p:cNvSpPr>
          <p:nvPr/>
        </p:nvSpPr>
        <p:spPr bwMode="gray">
          <a:xfrm>
            <a:off x="2663788" y="2780928"/>
            <a:ext cx="5076564" cy="1377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marL="0" lvl="1" indent="0">
              <a:spcBef>
                <a:spcPts val="1500"/>
              </a:spcBef>
              <a:buClr>
                <a:srgbClr val="3399FF"/>
              </a:buClr>
              <a:buNone/>
              <a:defRPr/>
            </a:pPr>
            <a:endParaRPr lang="zh-CN" altLang="en-US" sz="2800" dirty="0"/>
          </a:p>
        </p:txBody>
      </p:sp>
      <p:sp>
        <p:nvSpPr>
          <p:cNvPr id="2" name="内容占位符 1"/>
          <p:cNvSpPr>
            <a:spLocks noGrp="1"/>
          </p:cNvSpPr>
          <p:nvPr>
            <p:ph idx="1"/>
          </p:nvPr>
        </p:nvSpPr>
        <p:spPr/>
        <p:txBody>
          <a:bodyPr/>
          <a:lstStyle/>
          <a:p>
            <a:r>
              <a:rPr lang="zh-CN" altLang="en-US" dirty="0"/>
              <a:t>控制目标：确保信息受到适当级别的保护</a:t>
            </a:r>
          </a:p>
          <a:p>
            <a:r>
              <a:rPr lang="zh-CN" altLang="en-US" dirty="0"/>
              <a:t>控制措施</a:t>
            </a:r>
            <a:r>
              <a:rPr lang="zh-CN" altLang="en-US" dirty="0" smtClean="0"/>
              <a:t>：</a:t>
            </a:r>
            <a:endParaRPr lang="en-US" altLang="zh-CN" dirty="0" smtClean="0"/>
          </a:p>
          <a:p>
            <a:pPr lvl="1"/>
            <a:r>
              <a:rPr lang="zh-CN" altLang="en-US" dirty="0" smtClean="0"/>
              <a:t>分类</a:t>
            </a:r>
            <a:r>
              <a:rPr lang="zh-CN" altLang="en-US" dirty="0"/>
              <a:t>指南</a:t>
            </a:r>
          </a:p>
          <a:p>
            <a:pPr lvl="1"/>
            <a:r>
              <a:rPr lang="zh-CN" altLang="en-US" dirty="0"/>
              <a:t>信息的标记</a:t>
            </a:r>
          </a:p>
          <a:p>
            <a:pPr lvl="1"/>
            <a:r>
              <a:rPr lang="zh-CN" altLang="en-US" dirty="0"/>
              <a:t>资产的处理</a:t>
            </a:r>
          </a:p>
          <a:p>
            <a:endParaRPr lang="zh-CN" altLang="en-US" dirty="0"/>
          </a:p>
        </p:txBody>
      </p:sp>
    </p:spTree>
    <p:extLst>
      <p:ext uri="{BB962C8B-B14F-4D97-AF65-F5344CB8AC3E}">
        <p14:creationId xmlns:p14="http://schemas.microsoft.com/office/powerpoint/2010/main" val="2574489474"/>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zh-CN" altLang="en-US" sz="3600" dirty="0" smtClean="0"/>
              <a:t>分类指南</a:t>
            </a:r>
            <a:endParaRPr lang="en-US" altLang="zh-CN" sz="3600" dirty="0" smtClean="0"/>
          </a:p>
        </p:txBody>
      </p:sp>
      <p:sp>
        <p:nvSpPr>
          <p:cNvPr id="58371" name="Rectangle 3"/>
          <p:cNvSpPr>
            <a:spLocks noGrp="1" noChangeArrowheads="1"/>
          </p:cNvSpPr>
          <p:nvPr>
            <p:ph idx="1"/>
          </p:nvPr>
        </p:nvSpPr>
        <p:spPr/>
        <p:txBody>
          <a:bodyPr/>
          <a:lstStyle/>
          <a:p>
            <a:pPr>
              <a:spcBef>
                <a:spcPts val="1500"/>
              </a:spcBef>
            </a:pPr>
            <a:r>
              <a:rPr lang="zh-CN" altLang="en-US" dirty="0" smtClean="0"/>
              <a:t>分类依据</a:t>
            </a:r>
          </a:p>
          <a:p>
            <a:pPr lvl="1">
              <a:spcBef>
                <a:spcPts val="1500"/>
              </a:spcBef>
            </a:pPr>
            <a:r>
              <a:rPr lang="zh-CN" altLang="en-US" sz="2200" dirty="0" smtClean="0"/>
              <a:t>根据</a:t>
            </a:r>
            <a:r>
              <a:rPr lang="zh-CN" altLang="en-US" sz="2200" dirty="0" smtClean="0">
                <a:solidFill>
                  <a:srgbClr val="3399FF"/>
                </a:solidFill>
              </a:rPr>
              <a:t>法律</a:t>
            </a:r>
            <a:r>
              <a:rPr lang="zh-CN" altLang="en-US" sz="2200" dirty="0">
                <a:solidFill>
                  <a:srgbClr val="3399FF"/>
                </a:solidFill>
              </a:rPr>
              <a:t>要求</a:t>
            </a:r>
            <a:r>
              <a:rPr lang="zh-CN" altLang="en-US" sz="2200" dirty="0" smtClean="0"/>
              <a:t>、</a:t>
            </a:r>
            <a:r>
              <a:rPr lang="zh-CN" altLang="en-US" sz="2200" dirty="0" smtClean="0">
                <a:solidFill>
                  <a:srgbClr val="3399FF"/>
                </a:solidFill>
              </a:rPr>
              <a:t>价值</a:t>
            </a:r>
            <a:r>
              <a:rPr lang="zh-CN" altLang="en-US" sz="2200" dirty="0" smtClean="0"/>
              <a:t>和</a:t>
            </a:r>
            <a:r>
              <a:rPr lang="zh-CN" altLang="en-US" sz="2200" dirty="0" smtClean="0">
                <a:solidFill>
                  <a:srgbClr val="3399FF"/>
                </a:solidFill>
              </a:rPr>
              <a:t>对</a:t>
            </a:r>
            <a:r>
              <a:rPr lang="zh-CN" altLang="en-US" sz="2200" dirty="0">
                <a:solidFill>
                  <a:srgbClr val="3399FF"/>
                </a:solidFill>
              </a:rPr>
              <a:t>泄露或篡改的敏感性和</a:t>
            </a:r>
            <a:r>
              <a:rPr lang="zh-CN" altLang="en-US" sz="2200" dirty="0" smtClean="0">
                <a:solidFill>
                  <a:srgbClr val="3399FF"/>
                </a:solidFill>
              </a:rPr>
              <a:t>关键性</a:t>
            </a:r>
            <a:r>
              <a:rPr lang="zh-CN" altLang="en-US" sz="2200" dirty="0" smtClean="0"/>
              <a:t>分类</a:t>
            </a:r>
          </a:p>
          <a:p>
            <a:pPr>
              <a:spcBef>
                <a:spcPts val="1500"/>
              </a:spcBef>
            </a:pPr>
            <a:r>
              <a:rPr lang="zh-CN" altLang="en-US" dirty="0" smtClean="0"/>
              <a:t>关注</a:t>
            </a:r>
            <a:r>
              <a:rPr lang="zh-CN" altLang="en-US" dirty="0"/>
              <a:t>点、重点不同直接影响信息分类</a:t>
            </a:r>
          </a:p>
          <a:p>
            <a:pPr lvl="1">
              <a:spcBef>
                <a:spcPts val="1500"/>
              </a:spcBef>
            </a:pPr>
            <a:r>
              <a:rPr lang="zh-CN" altLang="en-US" sz="2200" dirty="0"/>
              <a:t>军事机构更加关注机密信息的保护，私有企业通常更加关注数据的完整性和可用性</a:t>
            </a:r>
            <a:endParaRPr lang="en-US" altLang="zh-CN" sz="2200" dirty="0"/>
          </a:p>
          <a:p>
            <a:pPr lvl="1">
              <a:spcBef>
                <a:spcPts val="1500"/>
              </a:spcBef>
            </a:pPr>
            <a:endParaRPr lang="en-US" altLang="zh-CN" sz="2300" dirty="0" smtClean="0"/>
          </a:p>
        </p:txBody>
      </p:sp>
      <p:sp>
        <p:nvSpPr>
          <p:cNvPr id="58372"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735F6DD1-D6C1-41E8-8392-B20FA77746F8}" type="slidenum">
              <a:rPr lang="zh-CN" altLang="en-US" smtClean="0"/>
              <a:pPr eaLnBrk="1" hangingPunct="1"/>
              <a:t>37</a:t>
            </a:fld>
            <a:endParaRPr lang="en-US" altLang="zh-CN" smtClean="0"/>
          </a:p>
        </p:txBody>
      </p:sp>
      <p:sp>
        <p:nvSpPr>
          <p:cNvPr id="7" name="Rectangle 3"/>
          <p:cNvSpPr txBox="1">
            <a:spLocks noChangeArrowheads="1"/>
          </p:cNvSpPr>
          <p:nvPr/>
        </p:nvSpPr>
        <p:spPr bwMode="gray">
          <a:xfrm>
            <a:off x="467544" y="3897052"/>
            <a:ext cx="8191500" cy="21537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r>
              <a:rPr lang="zh-CN" altLang="en-US" dirty="0" smtClean="0"/>
              <a:t>分类必要步骤</a:t>
            </a:r>
          </a:p>
          <a:p>
            <a:pPr lvl="1"/>
            <a:r>
              <a:rPr lang="zh-CN" altLang="en-US" sz="2200" dirty="0" smtClean="0"/>
              <a:t>定义分类类别</a:t>
            </a:r>
          </a:p>
          <a:p>
            <a:pPr lvl="1"/>
            <a:r>
              <a:rPr lang="zh-CN" altLang="en-US" sz="2200" dirty="0" smtClean="0"/>
              <a:t>说明决定信息分类的标准</a:t>
            </a:r>
          </a:p>
          <a:p>
            <a:pPr lvl="1"/>
            <a:r>
              <a:rPr lang="zh-CN" altLang="en-US" sz="2200" dirty="0" smtClean="0"/>
              <a:t>制定每种分类所需的安全控制，或保护机制</a:t>
            </a:r>
          </a:p>
          <a:p>
            <a:pPr lvl="1"/>
            <a:r>
              <a:rPr lang="zh-CN" altLang="en-US" sz="2200" dirty="0" smtClean="0"/>
              <a:t>建立一个定期审查信息分类与所有权的程序</a:t>
            </a:r>
          </a:p>
          <a:p>
            <a:pPr lvl="1"/>
            <a:r>
              <a:rPr lang="zh-CN" altLang="en-US" sz="2200" dirty="0" smtClean="0"/>
              <a:t>让所有员工了解如何处理各种不同分类信息</a:t>
            </a:r>
          </a:p>
        </p:txBody>
      </p:sp>
    </p:spTree>
    <p:extLst>
      <p:ext uri="{BB962C8B-B14F-4D97-AF65-F5344CB8AC3E}">
        <p14:creationId xmlns:p14="http://schemas.microsoft.com/office/powerpoint/2010/main" val="15242800"/>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zh-CN" altLang="en-US" sz="3600" dirty="0" smtClean="0"/>
              <a:t>信息的标记与资产的处理</a:t>
            </a:r>
            <a:endParaRPr lang="en-US" altLang="zh-CN" sz="3600" dirty="0" smtClean="0"/>
          </a:p>
        </p:txBody>
      </p:sp>
      <p:sp>
        <p:nvSpPr>
          <p:cNvPr id="58371" name="Rectangle 3"/>
          <p:cNvSpPr>
            <a:spLocks noGrp="1" noChangeArrowheads="1"/>
          </p:cNvSpPr>
          <p:nvPr>
            <p:ph idx="1"/>
          </p:nvPr>
        </p:nvSpPr>
        <p:spPr/>
        <p:txBody>
          <a:bodyPr/>
          <a:lstStyle/>
          <a:p>
            <a:pPr marL="342900" lvl="1" indent="-342900">
              <a:buClr>
                <a:srgbClr val="3399FF"/>
              </a:buClr>
              <a:buFont typeface="Wingdings" pitchFamily="2" charset="2"/>
              <a:buChar char="v"/>
            </a:pPr>
            <a:r>
              <a:rPr lang="zh-CN" altLang="en-US" dirty="0" smtClean="0"/>
              <a:t>信息</a:t>
            </a:r>
            <a:r>
              <a:rPr lang="zh-CN" altLang="en-US" dirty="0"/>
              <a:t>的标记</a:t>
            </a:r>
            <a:endParaRPr lang="zh-CN" altLang="en-US" dirty="0" smtClean="0"/>
          </a:p>
          <a:p>
            <a:pPr lvl="1"/>
            <a:r>
              <a:rPr lang="zh-CN" altLang="en-US" sz="2400" dirty="0"/>
              <a:t>信息应按照组织所采纳的分类机制建立和实施一组合适的信息标记规程。</a:t>
            </a:r>
          </a:p>
          <a:p>
            <a:pPr lvl="1"/>
            <a:r>
              <a:rPr lang="zh-CN" altLang="en-US" sz="2400" dirty="0"/>
              <a:t>标记的规程需要涵盖物理和电子格式的信息资产。标记宜反映出分类。标记应易于辨认。</a:t>
            </a:r>
          </a:p>
          <a:p>
            <a:pPr lvl="1"/>
            <a:r>
              <a:rPr lang="zh-CN" altLang="en-US" sz="2400" dirty="0"/>
              <a:t>信息标记及其相关资产有时有负面影响。分类的资产容易被识别，从而被内部或外部攻击者偷窃</a:t>
            </a:r>
            <a:r>
              <a:rPr lang="zh-CN" altLang="en-US" sz="2400" dirty="0" smtClean="0"/>
              <a:t>。</a:t>
            </a:r>
            <a:endParaRPr lang="en-US" altLang="zh-CN" sz="2400" dirty="0" smtClean="0"/>
          </a:p>
          <a:p>
            <a:pPr marL="342900" lvl="1" indent="-342900">
              <a:buClr>
                <a:srgbClr val="3399FF"/>
              </a:buClr>
              <a:buFont typeface="Wingdings" pitchFamily="2" charset="2"/>
              <a:buChar char="v"/>
            </a:pPr>
            <a:r>
              <a:rPr lang="zh-CN" altLang="en-US" sz="2400" dirty="0"/>
              <a:t>资产的处理</a:t>
            </a:r>
          </a:p>
          <a:p>
            <a:pPr lvl="1"/>
            <a:r>
              <a:rPr lang="zh-CN" altLang="en-US" sz="2400" dirty="0"/>
              <a:t>应按照组织所采纳的分类机制建立和实施一组合适的资产处理规程。</a:t>
            </a:r>
            <a:endParaRPr lang="en-US" altLang="zh-CN" sz="2400" dirty="0"/>
          </a:p>
          <a:p>
            <a:pPr lvl="1"/>
            <a:endParaRPr lang="en-US" altLang="zh-CN" sz="2400" dirty="0"/>
          </a:p>
          <a:p>
            <a:pPr lvl="1"/>
            <a:endParaRPr lang="en-US" altLang="zh-CN" sz="2400" dirty="0" smtClean="0"/>
          </a:p>
        </p:txBody>
      </p:sp>
      <p:sp>
        <p:nvSpPr>
          <p:cNvPr id="58372"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735F6DD1-D6C1-41E8-8392-B20FA77746F8}" type="slidenum">
              <a:rPr lang="zh-CN" altLang="en-US" smtClean="0"/>
              <a:pPr eaLnBrk="1" hangingPunct="1"/>
              <a:t>38</a:t>
            </a:fld>
            <a:endParaRPr lang="en-US" altLang="zh-CN" smtClean="0"/>
          </a:p>
        </p:txBody>
      </p:sp>
    </p:spTree>
    <p:extLst>
      <p:ext uri="{BB962C8B-B14F-4D97-AF65-F5344CB8AC3E}">
        <p14:creationId xmlns:p14="http://schemas.microsoft.com/office/powerpoint/2010/main" val="2910160803"/>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资产管理</a:t>
            </a:r>
            <a:r>
              <a:rPr lang="en-US" altLang="zh-CN" sz="3600" dirty="0" smtClean="0"/>
              <a:t>-</a:t>
            </a:r>
            <a:r>
              <a:rPr lang="zh-CN" altLang="en-US" sz="3600" dirty="0" smtClean="0"/>
              <a:t>介质处置</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39</a:t>
            </a:fld>
            <a:endParaRPr lang="en-US" altLang="zh-CN" smtClean="0"/>
          </a:p>
        </p:txBody>
      </p:sp>
      <p:sp>
        <p:nvSpPr>
          <p:cNvPr id="6" name="内容占位符 2"/>
          <p:cNvSpPr txBox="1">
            <a:spLocks/>
          </p:cNvSpPr>
          <p:nvPr/>
        </p:nvSpPr>
        <p:spPr bwMode="gray">
          <a:xfrm>
            <a:off x="2663788" y="2780928"/>
            <a:ext cx="5076564" cy="1377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marL="0" lvl="1" indent="0">
              <a:spcBef>
                <a:spcPts val="1500"/>
              </a:spcBef>
              <a:buClr>
                <a:srgbClr val="3399FF"/>
              </a:buClr>
              <a:buNone/>
              <a:defRPr/>
            </a:pPr>
            <a:endParaRPr lang="zh-CN" altLang="en-US" sz="2800" dirty="0"/>
          </a:p>
        </p:txBody>
      </p:sp>
      <p:sp>
        <p:nvSpPr>
          <p:cNvPr id="2" name="内容占位符 1"/>
          <p:cNvSpPr>
            <a:spLocks noGrp="1"/>
          </p:cNvSpPr>
          <p:nvPr>
            <p:ph idx="1"/>
          </p:nvPr>
        </p:nvSpPr>
        <p:spPr/>
        <p:txBody>
          <a:bodyPr/>
          <a:lstStyle/>
          <a:p>
            <a:r>
              <a:rPr lang="zh-CN" altLang="en-US" dirty="0"/>
              <a:t>控制目标</a:t>
            </a:r>
            <a:r>
              <a:rPr lang="zh-CN" altLang="en-US" dirty="0" smtClean="0"/>
              <a:t>：</a:t>
            </a:r>
            <a:r>
              <a:rPr lang="zh-CN" altLang="zh-CN" dirty="0"/>
              <a:t>防止介质存储信息的未授权泄露、修改、移动或</a:t>
            </a:r>
            <a:r>
              <a:rPr lang="zh-CN" altLang="zh-CN" dirty="0" smtClean="0"/>
              <a:t>销毁</a:t>
            </a:r>
            <a:endParaRPr lang="zh-CN" altLang="en-US" dirty="0"/>
          </a:p>
          <a:p>
            <a:r>
              <a:rPr lang="zh-CN" altLang="en-US" dirty="0"/>
              <a:t>控制措施</a:t>
            </a:r>
            <a:r>
              <a:rPr lang="zh-CN" altLang="en-US" dirty="0" smtClean="0"/>
              <a:t>：</a:t>
            </a:r>
            <a:endParaRPr lang="en-US" altLang="zh-CN" dirty="0" smtClean="0"/>
          </a:p>
          <a:p>
            <a:pPr lvl="1"/>
            <a:r>
              <a:rPr lang="zh-CN" altLang="en-US" dirty="0" smtClean="0"/>
              <a:t>可移动介质的管理</a:t>
            </a:r>
            <a:endParaRPr lang="en-US" altLang="zh-CN" dirty="0" smtClean="0"/>
          </a:p>
          <a:p>
            <a:pPr lvl="1"/>
            <a:r>
              <a:rPr lang="zh-CN" altLang="en-US" dirty="0" smtClean="0"/>
              <a:t>介质的处置</a:t>
            </a:r>
            <a:endParaRPr lang="en-US" altLang="zh-CN" dirty="0" smtClean="0"/>
          </a:p>
          <a:p>
            <a:pPr lvl="1"/>
            <a:r>
              <a:rPr lang="zh-CN" altLang="en-US" dirty="0" smtClean="0"/>
              <a:t>物理介质传输</a:t>
            </a:r>
            <a:endParaRPr lang="zh-CN" altLang="en-US" dirty="0"/>
          </a:p>
        </p:txBody>
      </p:sp>
    </p:spTree>
    <p:extLst>
      <p:ext uri="{BB962C8B-B14F-4D97-AF65-F5344CB8AC3E}">
        <p14:creationId xmlns:p14="http://schemas.microsoft.com/office/powerpoint/2010/main" val="310529694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信息安全管理基本概念</a:t>
            </a:r>
            <a:endParaRPr lang="zh-CN" altLang="en-US" dirty="0"/>
          </a:p>
        </p:txBody>
      </p:sp>
      <p:sp>
        <p:nvSpPr>
          <p:cNvPr id="3" name="内容占位符 2"/>
          <p:cNvSpPr>
            <a:spLocks noGrp="1"/>
          </p:cNvSpPr>
          <p:nvPr>
            <p:ph idx="1"/>
          </p:nvPr>
        </p:nvSpPr>
        <p:spPr/>
        <p:txBody>
          <a:bodyPr/>
          <a:lstStyle/>
          <a:p>
            <a:r>
              <a:rPr lang="zh-CN" altLang="en-US" dirty="0" smtClean="0"/>
              <a:t>管理</a:t>
            </a:r>
            <a:endParaRPr lang="en-US" altLang="zh-CN" dirty="0" smtClean="0"/>
          </a:p>
          <a:p>
            <a:pPr lvl="1"/>
            <a:r>
              <a:rPr lang="zh-CN" altLang="en-US" dirty="0"/>
              <a:t>指挥和控制组织的协调的活动</a:t>
            </a:r>
            <a:r>
              <a:rPr lang="zh-CN" altLang="en-US" dirty="0" smtClean="0"/>
              <a:t>。</a:t>
            </a:r>
            <a:r>
              <a:rPr lang="en-US" altLang="zh-CN" dirty="0" smtClean="0"/>
              <a:t>-- </a:t>
            </a:r>
            <a:r>
              <a:rPr lang="en-US" altLang="zh-CN" dirty="0"/>
              <a:t>ISO9000:2005  </a:t>
            </a:r>
            <a:r>
              <a:rPr lang="zh-CN" altLang="en-US" dirty="0"/>
              <a:t>质量管理体系 基础和术语）</a:t>
            </a:r>
          </a:p>
          <a:p>
            <a:r>
              <a:rPr lang="zh-CN" altLang="en-US" dirty="0" smtClean="0"/>
              <a:t>信息安全管理</a:t>
            </a:r>
            <a:endParaRPr lang="en-US" altLang="zh-CN" dirty="0" smtClean="0"/>
          </a:p>
          <a:p>
            <a:pPr lvl="1"/>
            <a:r>
              <a:rPr lang="zh-CN" altLang="en-US" dirty="0" smtClean="0"/>
              <a:t>管理</a:t>
            </a:r>
            <a:r>
              <a:rPr lang="zh-CN" altLang="en-US" dirty="0"/>
              <a:t>者为实现信息安全目标（信息资产的</a:t>
            </a:r>
            <a:r>
              <a:rPr lang="en-US" altLang="zh-CN" dirty="0"/>
              <a:t>CIA</a:t>
            </a:r>
            <a:r>
              <a:rPr lang="zh-CN" altLang="en-US" dirty="0"/>
              <a:t>等特性，以及业务运作的持续）而进行的计划、组织、指挥、协调和控制的一系列活动</a:t>
            </a:r>
            <a:r>
              <a:rPr lang="zh-CN" altLang="en-US" dirty="0" smtClean="0"/>
              <a:t>。</a:t>
            </a:r>
            <a:endParaRPr lang="en-US" altLang="zh-CN" dirty="0" smtClean="0"/>
          </a:p>
          <a:p>
            <a:r>
              <a:rPr lang="zh-CN" altLang="en-US" dirty="0">
                <a:latin typeface="黑体" pitchFamily="49" charset="-122"/>
                <a:ea typeface="黑体" pitchFamily="49" charset="-122"/>
              </a:rPr>
              <a:t>信息安全管理的对象：包括人员在内的各类信息相关资产</a:t>
            </a:r>
            <a:endParaRPr lang="zh-CN" altLang="en-US" dirty="0"/>
          </a:p>
          <a:p>
            <a:pPr lvl="1"/>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a:t>
            </a:fld>
            <a:endParaRPr lang="en-US" altLang="zh-CN"/>
          </a:p>
        </p:txBody>
      </p:sp>
      <p:grpSp>
        <p:nvGrpSpPr>
          <p:cNvPr id="189" name="Group 5"/>
          <p:cNvGrpSpPr>
            <a:grpSpLocks/>
          </p:cNvGrpSpPr>
          <p:nvPr/>
        </p:nvGrpSpPr>
        <p:grpSpPr bwMode="auto">
          <a:xfrm>
            <a:off x="6290499" y="5368774"/>
            <a:ext cx="2222500" cy="1123950"/>
            <a:chOff x="0" y="0"/>
            <a:chExt cx="2222528" cy="1123867"/>
          </a:xfrm>
        </p:grpSpPr>
        <p:grpSp>
          <p:nvGrpSpPr>
            <p:cNvPr id="190" name="Group 6"/>
            <p:cNvGrpSpPr>
              <a:grpSpLocks/>
            </p:cNvGrpSpPr>
            <p:nvPr/>
          </p:nvGrpSpPr>
          <p:grpSpPr bwMode="auto">
            <a:xfrm>
              <a:off x="0" y="0"/>
              <a:ext cx="2222528" cy="674937"/>
              <a:chOff x="0" y="0"/>
              <a:chExt cx="2222528" cy="674937"/>
            </a:xfrm>
          </p:grpSpPr>
          <p:sp>
            <p:nvSpPr>
              <p:cNvPr id="192" name="Rectangle 7"/>
              <p:cNvSpPr>
                <a:spLocks noChangeArrowheads="1"/>
              </p:cNvSpPr>
              <p:nvPr/>
            </p:nvSpPr>
            <p:spPr bwMode="auto">
              <a:xfrm>
                <a:off x="364057" y="599316"/>
                <a:ext cx="301625"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Times New Roman" panose="02020603050405020304" pitchFamily="18" charset="0"/>
                    <a:sym typeface="黑体" panose="02010609060101010101" pitchFamily="49" charset="-122"/>
                  </a:rPr>
                  <a:t>·</a:t>
                </a:r>
                <a:r>
                  <a:rPr lang="zh-CN" altLang="en-US" sz="400">
                    <a:solidFill>
                      <a:schemeClr val="folHlink"/>
                    </a:solidFill>
                    <a:latin typeface="宋体" panose="02010600030101010101" pitchFamily="2" charset="-122"/>
                    <a:sym typeface="黑体" panose="02010609060101010101" pitchFamily="49" charset="-122"/>
                  </a:rPr>
                  <a:t>信息输入</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193" name="Rectangle 8"/>
              <p:cNvSpPr>
                <a:spLocks noChangeArrowheads="1"/>
              </p:cNvSpPr>
              <p:nvPr/>
            </p:nvSpPr>
            <p:spPr bwMode="auto">
              <a:xfrm>
                <a:off x="880865" y="598112"/>
                <a:ext cx="200024"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Times New Roman" panose="02020603050405020304" pitchFamily="18" charset="0"/>
                    <a:sym typeface="黑体" panose="02010609060101010101" pitchFamily="49" charset="-122"/>
                  </a:rPr>
                  <a:t>·</a:t>
                </a:r>
                <a:r>
                  <a:rPr lang="zh-CN" altLang="en-US" sz="400">
                    <a:solidFill>
                      <a:schemeClr val="folHlink"/>
                    </a:solidFill>
                    <a:latin typeface="宋体" panose="02010600030101010101" pitchFamily="2" charset="-122"/>
                    <a:sym typeface="黑体" panose="02010609060101010101" pitchFamily="49" charset="-122"/>
                  </a:rPr>
                  <a:t>立法</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194" name="Rectangle 9"/>
              <p:cNvSpPr>
                <a:spLocks noChangeArrowheads="1"/>
              </p:cNvSpPr>
              <p:nvPr/>
            </p:nvSpPr>
            <p:spPr bwMode="auto">
              <a:xfrm>
                <a:off x="1411676" y="600523"/>
                <a:ext cx="200024"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Times New Roman" panose="02020603050405020304" pitchFamily="18" charset="0"/>
                    <a:sym typeface="黑体" panose="02010609060101010101" pitchFamily="49" charset="-122"/>
                  </a:rPr>
                  <a:t>·</a:t>
                </a:r>
                <a:r>
                  <a:rPr lang="zh-CN" altLang="en-US" sz="400">
                    <a:solidFill>
                      <a:schemeClr val="folHlink"/>
                    </a:solidFill>
                    <a:latin typeface="宋体" panose="02010600030101010101" pitchFamily="2" charset="-122"/>
                    <a:sym typeface="黑体" panose="02010609060101010101" pitchFamily="49" charset="-122"/>
                  </a:rPr>
                  <a:t>摘要</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195" name="Rectangle 10"/>
              <p:cNvSpPr>
                <a:spLocks noChangeArrowheads="1"/>
              </p:cNvSpPr>
              <p:nvPr/>
            </p:nvSpPr>
            <p:spPr bwMode="auto">
              <a:xfrm>
                <a:off x="495168" y="213438"/>
                <a:ext cx="1211826" cy="196557"/>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96" name="Rectangle 11"/>
              <p:cNvSpPr>
                <a:spLocks noChangeArrowheads="1"/>
              </p:cNvSpPr>
              <p:nvPr/>
            </p:nvSpPr>
            <p:spPr bwMode="auto">
              <a:xfrm>
                <a:off x="495168" y="213438"/>
                <a:ext cx="1211826" cy="196557"/>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197" name="曲线"/>
              <p:cNvSpPr>
                <a:spLocks/>
              </p:cNvSpPr>
              <p:nvPr/>
            </p:nvSpPr>
            <p:spPr bwMode="auto">
              <a:xfrm>
                <a:off x="950876" y="75969"/>
                <a:ext cx="353873" cy="83204"/>
              </a:xfrm>
              <a:custGeom>
                <a:avLst/>
                <a:gdLst>
                  <a:gd name="T0" fmla="*/ 0 w 21600"/>
                  <a:gd name="T1" fmla="*/ 41594 h 21600"/>
                  <a:gd name="T2" fmla="*/ 176937 w 21600"/>
                  <a:gd name="T3" fmla="*/ 0 h 21600"/>
                  <a:gd name="T4" fmla="*/ 353873 w 21600"/>
                  <a:gd name="T5" fmla="*/ 41594 h 21600"/>
                  <a:gd name="T6" fmla="*/ 176937 w 21600"/>
                  <a:gd name="T7" fmla="*/ 83196 h 21600"/>
                  <a:gd name="T8" fmla="*/ 0 w 21600"/>
                  <a:gd name="T9" fmla="*/ 41594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0" y="10798"/>
                    </a:moveTo>
                    <a:lnTo>
                      <a:pt x="10800" y="0"/>
                    </a:lnTo>
                    <a:lnTo>
                      <a:pt x="21600" y="10798"/>
                    </a:lnTo>
                    <a:lnTo>
                      <a:pt x="10800" y="21598"/>
                    </a:lnTo>
                    <a:lnTo>
                      <a:pt x="0" y="10798"/>
                    </a:lnTo>
                    <a:close/>
                  </a:path>
                </a:pathLst>
              </a:custGeom>
              <a:solidFill>
                <a:srgbClr val="CCE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8" name="曲线"/>
              <p:cNvSpPr>
                <a:spLocks/>
              </p:cNvSpPr>
              <p:nvPr/>
            </p:nvSpPr>
            <p:spPr bwMode="auto">
              <a:xfrm>
                <a:off x="950876" y="75969"/>
                <a:ext cx="353873" cy="83204"/>
              </a:xfrm>
              <a:custGeom>
                <a:avLst/>
                <a:gdLst>
                  <a:gd name="T0" fmla="*/ 0 w 21600"/>
                  <a:gd name="T1" fmla="*/ 41594 h 21600"/>
                  <a:gd name="T2" fmla="*/ 176937 w 21600"/>
                  <a:gd name="T3" fmla="*/ 0 h 21600"/>
                  <a:gd name="T4" fmla="*/ 353873 w 21600"/>
                  <a:gd name="T5" fmla="*/ 41594 h 21600"/>
                  <a:gd name="T6" fmla="*/ 176937 w 21600"/>
                  <a:gd name="T7" fmla="*/ 83196 h 21600"/>
                  <a:gd name="T8" fmla="*/ 0 w 21600"/>
                  <a:gd name="T9" fmla="*/ 41594 h 21600"/>
                  <a:gd name="T10" fmla="*/ 0 60000 65536"/>
                  <a:gd name="T11" fmla="*/ 0 60000 65536"/>
                  <a:gd name="T12" fmla="*/ 0 60000 65536"/>
                  <a:gd name="T13" fmla="*/ 0 60000 65536"/>
                  <a:gd name="T14" fmla="*/ 0 60000 65536"/>
                  <a:gd name="T15" fmla="*/ 0 w 21600"/>
                  <a:gd name="T16" fmla="*/ 0 h 21600"/>
                  <a:gd name="T17" fmla="*/ 2160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0" y="10798"/>
                    </a:moveTo>
                    <a:lnTo>
                      <a:pt x="10800" y="0"/>
                    </a:lnTo>
                    <a:lnTo>
                      <a:pt x="21600" y="10798"/>
                    </a:lnTo>
                    <a:lnTo>
                      <a:pt x="10800" y="21598"/>
                    </a:lnTo>
                    <a:lnTo>
                      <a:pt x="0" y="10798"/>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9" name="Rectangle 14"/>
              <p:cNvSpPr>
                <a:spLocks noChangeArrowheads="1"/>
              </p:cNvSpPr>
              <p:nvPr/>
            </p:nvSpPr>
            <p:spPr bwMode="auto">
              <a:xfrm>
                <a:off x="1029797" y="100087"/>
                <a:ext cx="200024" cy="7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宋体" panose="02010600030101010101" pitchFamily="2" charset="-122"/>
                    <a:sym typeface="黑体" panose="02010609060101010101" pitchFamily="49" charset="-122"/>
                  </a:rPr>
                  <a:t>变化？</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00" name="Rectangle 15"/>
              <p:cNvSpPr>
                <a:spLocks noChangeArrowheads="1"/>
              </p:cNvSpPr>
              <p:nvPr/>
            </p:nvSpPr>
            <p:spPr bwMode="auto">
              <a:xfrm>
                <a:off x="1047619" y="301467"/>
                <a:ext cx="106924" cy="301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01" name="Rectangle 16"/>
              <p:cNvSpPr>
                <a:spLocks noChangeArrowheads="1"/>
              </p:cNvSpPr>
              <p:nvPr/>
            </p:nvSpPr>
            <p:spPr bwMode="auto">
              <a:xfrm>
                <a:off x="1047619" y="301467"/>
                <a:ext cx="106924" cy="3014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02" name="Rectangle 17"/>
              <p:cNvSpPr>
                <a:spLocks noChangeArrowheads="1"/>
              </p:cNvSpPr>
              <p:nvPr/>
            </p:nvSpPr>
            <p:spPr bwMode="auto">
              <a:xfrm>
                <a:off x="623734" y="301467"/>
                <a:ext cx="104379" cy="301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03" name="Rectangle 18"/>
              <p:cNvSpPr>
                <a:spLocks noChangeArrowheads="1"/>
              </p:cNvSpPr>
              <p:nvPr/>
            </p:nvSpPr>
            <p:spPr bwMode="auto">
              <a:xfrm>
                <a:off x="623734" y="301467"/>
                <a:ext cx="104379" cy="3014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04" name="Rectangle 19"/>
              <p:cNvSpPr>
                <a:spLocks noChangeArrowheads="1"/>
              </p:cNvSpPr>
              <p:nvPr/>
            </p:nvSpPr>
            <p:spPr bwMode="auto">
              <a:xfrm>
                <a:off x="836312" y="301467"/>
                <a:ext cx="105651" cy="301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05" name="Rectangle 20"/>
              <p:cNvSpPr>
                <a:spLocks noChangeArrowheads="1"/>
              </p:cNvSpPr>
              <p:nvPr/>
            </p:nvSpPr>
            <p:spPr bwMode="auto">
              <a:xfrm>
                <a:off x="836312" y="301467"/>
                <a:ext cx="105651" cy="3014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06" name="Rectangle 21"/>
              <p:cNvSpPr>
                <a:spLocks noChangeArrowheads="1"/>
              </p:cNvSpPr>
              <p:nvPr/>
            </p:nvSpPr>
            <p:spPr bwMode="auto">
              <a:xfrm>
                <a:off x="1474049" y="301467"/>
                <a:ext cx="105651" cy="301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07" name="Rectangle 22"/>
              <p:cNvSpPr>
                <a:spLocks noChangeArrowheads="1"/>
              </p:cNvSpPr>
              <p:nvPr/>
            </p:nvSpPr>
            <p:spPr bwMode="auto">
              <a:xfrm>
                <a:off x="1474049" y="301467"/>
                <a:ext cx="105651" cy="3014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08" name="Rectangle 23"/>
              <p:cNvSpPr>
                <a:spLocks noChangeArrowheads="1"/>
              </p:cNvSpPr>
              <p:nvPr/>
            </p:nvSpPr>
            <p:spPr bwMode="auto">
              <a:xfrm>
                <a:off x="1261470" y="301467"/>
                <a:ext cx="105651" cy="301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09" name="Rectangle 24"/>
              <p:cNvSpPr>
                <a:spLocks noChangeArrowheads="1"/>
              </p:cNvSpPr>
              <p:nvPr/>
            </p:nvSpPr>
            <p:spPr bwMode="auto">
              <a:xfrm>
                <a:off x="1261470" y="301467"/>
                <a:ext cx="105651" cy="3014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10" name="曲线"/>
              <p:cNvSpPr>
                <a:spLocks/>
              </p:cNvSpPr>
              <p:nvPr/>
            </p:nvSpPr>
            <p:spPr bwMode="auto">
              <a:xfrm>
                <a:off x="744661" y="286997"/>
                <a:ext cx="75101" cy="60293"/>
              </a:xfrm>
              <a:custGeom>
                <a:avLst/>
                <a:gdLst>
                  <a:gd name="T0" fmla="*/ 75101 w 21600"/>
                  <a:gd name="T1" fmla="*/ 30403 h 21600"/>
                  <a:gd name="T2" fmla="*/ 41469 w 21600"/>
                  <a:gd name="T3" fmla="*/ 0 h 21600"/>
                  <a:gd name="T4" fmla="*/ 41469 w 21600"/>
                  <a:gd name="T5" fmla="*/ 19919 h 21600"/>
                  <a:gd name="T6" fmla="*/ 0 w 21600"/>
                  <a:gd name="T7" fmla="*/ 19919 h 21600"/>
                  <a:gd name="T8" fmla="*/ 0 w 21600"/>
                  <a:gd name="T9" fmla="*/ 40366 h 21600"/>
                  <a:gd name="T10" fmla="*/ 41469 w 21600"/>
                  <a:gd name="T11" fmla="*/ 40366 h 21600"/>
                  <a:gd name="T12" fmla="*/ 41469 w 21600"/>
                  <a:gd name="T13" fmla="*/ 60293 h 21600"/>
                  <a:gd name="T14" fmla="*/ 75101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1927" y="0"/>
                    </a:lnTo>
                    <a:lnTo>
                      <a:pt x="11927" y="7136"/>
                    </a:lnTo>
                    <a:lnTo>
                      <a:pt x="0" y="7136"/>
                    </a:lnTo>
                    <a:lnTo>
                      <a:pt x="0" y="14461"/>
                    </a:lnTo>
                    <a:lnTo>
                      <a:pt x="11927" y="14461"/>
                    </a:lnTo>
                    <a:lnTo>
                      <a:pt x="11927" y="21600"/>
                    </a:lnTo>
                    <a:lnTo>
                      <a:pt x="21600" y="108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1" name="曲线"/>
              <p:cNvSpPr>
                <a:spLocks/>
              </p:cNvSpPr>
              <p:nvPr/>
            </p:nvSpPr>
            <p:spPr bwMode="auto">
              <a:xfrm>
                <a:off x="744661" y="286997"/>
                <a:ext cx="75101" cy="60293"/>
              </a:xfrm>
              <a:custGeom>
                <a:avLst/>
                <a:gdLst>
                  <a:gd name="T0" fmla="*/ 75101 w 21600"/>
                  <a:gd name="T1" fmla="*/ 30403 h 21600"/>
                  <a:gd name="T2" fmla="*/ 41469 w 21600"/>
                  <a:gd name="T3" fmla="*/ 0 h 21600"/>
                  <a:gd name="T4" fmla="*/ 41469 w 21600"/>
                  <a:gd name="T5" fmla="*/ 19919 h 21600"/>
                  <a:gd name="T6" fmla="*/ 0 w 21600"/>
                  <a:gd name="T7" fmla="*/ 19919 h 21600"/>
                  <a:gd name="T8" fmla="*/ 0 w 21600"/>
                  <a:gd name="T9" fmla="*/ 40366 h 21600"/>
                  <a:gd name="T10" fmla="*/ 41469 w 21600"/>
                  <a:gd name="T11" fmla="*/ 40366 h 21600"/>
                  <a:gd name="T12" fmla="*/ 41469 w 21600"/>
                  <a:gd name="T13" fmla="*/ 60293 h 21600"/>
                  <a:gd name="T14" fmla="*/ 75101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1927" y="0"/>
                    </a:lnTo>
                    <a:lnTo>
                      <a:pt x="11927" y="7136"/>
                    </a:lnTo>
                    <a:lnTo>
                      <a:pt x="0" y="7136"/>
                    </a:lnTo>
                    <a:lnTo>
                      <a:pt x="0" y="14461"/>
                    </a:lnTo>
                    <a:lnTo>
                      <a:pt x="11927" y="14461"/>
                    </a:lnTo>
                    <a:lnTo>
                      <a:pt x="11927" y="21600"/>
                    </a:lnTo>
                    <a:lnTo>
                      <a:pt x="21600" y="10892"/>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2" name="曲线"/>
              <p:cNvSpPr>
                <a:spLocks/>
              </p:cNvSpPr>
              <p:nvPr/>
            </p:nvSpPr>
            <p:spPr bwMode="auto">
              <a:xfrm>
                <a:off x="532082" y="286997"/>
                <a:ext cx="75101" cy="60293"/>
              </a:xfrm>
              <a:custGeom>
                <a:avLst/>
                <a:gdLst>
                  <a:gd name="T0" fmla="*/ 75101 w 21600"/>
                  <a:gd name="T1" fmla="*/ 30403 h 21600"/>
                  <a:gd name="T2" fmla="*/ 40349 w 21600"/>
                  <a:gd name="T3" fmla="*/ 0 h 21600"/>
                  <a:gd name="T4" fmla="*/ 40349 w 21600"/>
                  <a:gd name="T5" fmla="*/ 19919 h 21600"/>
                  <a:gd name="T6" fmla="*/ 0 w 21600"/>
                  <a:gd name="T7" fmla="*/ 19919 h 21600"/>
                  <a:gd name="T8" fmla="*/ 0 w 21600"/>
                  <a:gd name="T9" fmla="*/ 40366 h 21600"/>
                  <a:gd name="T10" fmla="*/ 40349 w 21600"/>
                  <a:gd name="T11" fmla="*/ 40366 h 21600"/>
                  <a:gd name="T12" fmla="*/ 40349 w 21600"/>
                  <a:gd name="T13" fmla="*/ 60293 h 21600"/>
                  <a:gd name="T14" fmla="*/ 75101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1605" y="0"/>
                    </a:lnTo>
                    <a:lnTo>
                      <a:pt x="11605" y="7136"/>
                    </a:lnTo>
                    <a:lnTo>
                      <a:pt x="0" y="7136"/>
                    </a:lnTo>
                    <a:lnTo>
                      <a:pt x="0" y="14461"/>
                    </a:lnTo>
                    <a:lnTo>
                      <a:pt x="11605" y="14461"/>
                    </a:lnTo>
                    <a:lnTo>
                      <a:pt x="11605" y="21600"/>
                    </a:lnTo>
                    <a:lnTo>
                      <a:pt x="21600" y="108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3" name="曲线"/>
              <p:cNvSpPr>
                <a:spLocks/>
              </p:cNvSpPr>
              <p:nvPr/>
            </p:nvSpPr>
            <p:spPr bwMode="auto">
              <a:xfrm>
                <a:off x="532082" y="286997"/>
                <a:ext cx="75101" cy="60293"/>
              </a:xfrm>
              <a:custGeom>
                <a:avLst/>
                <a:gdLst>
                  <a:gd name="T0" fmla="*/ 75101 w 21600"/>
                  <a:gd name="T1" fmla="*/ 30403 h 21600"/>
                  <a:gd name="T2" fmla="*/ 40349 w 21600"/>
                  <a:gd name="T3" fmla="*/ 0 h 21600"/>
                  <a:gd name="T4" fmla="*/ 40349 w 21600"/>
                  <a:gd name="T5" fmla="*/ 19919 h 21600"/>
                  <a:gd name="T6" fmla="*/ 0 w 21600"/>
                  <a:gd name="T7" fmla="*/ 19919 h 21600"/>
                  <a:gd name="T8" fmla="*/ 0 w 21600"/>
                  <a:gd name="T9" fmla="*/ 40366 h 21600"/>
                  <a:gd name="T10" fmla="*/ 40349 w 21600"/>
                  <a:gd name="T11" fmla="*/ 40366 h 21600"/>
                  <a:gd name="T12" fmla="*/ 40349 w 21600"/>
                  <a:gd name="T13" fmla="*/ 60293 h 21600"/>
                  <a:gd name="T14" fmla="*/ 75101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1605" y="0"/>
                    </a:lnTo>
                    <a:lnTo>
                      <a:pt x="11605" y="7136"/>
                    </a:lnTo>
                    <a:lnTo>
                      <a:pt x="0" y="7136"/>
                    </a:lnTo>
                    <a:lnTo>
                      <a:pt x="0" y="14461"/>
                    </a:lnTo>
                    <a:lnTo>
                      <a:pt x="11605" y="14461"/>
                    </a:lnTo>
                    <a:lnTo>
                      <a:pt x="11605" y="21600"/>
                    </a:lnTo>
                    <a:lnTo>
                      <a:pt x="21600" y="10892"/>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4" name="曲线"/>
              <p:cNvSpPr>
                <a:spLocks/>
              </p:cNvSpPr>
              <p:nvPr/>
            </p:nvSpPr>
            <p:spPr bwMode="auto">
              <a:xfrm>
                <a:off x="1596250" y="286997"/>
                <a:ext cx="73829" cy="60293"/>
              </a:xfrm>
              <a:custGeom>
                <a:avLst/>
                <a:gdLst>
                  <a:gd name="T0" fmla="*/ 73829 w 21600"/>
                  <a:gd name="T1" fmla="*/ 30403 h 21600"/>
                  <a:gd name="T2" fmla="*/ 40890 w 21600"/>
                  <a:gd name="T3" fmla="*/ 0 h 21600"/>
                  <a:gd name="T4" fmla="*/ 40890 w 21600"/>
                  <a:gd name="T5" fmla="*/ 19919 h 21600"/>
                  <a:gd name="T6" fmla="*/ 0 w 21600"/>
                  <a:gd name="T7" fmla="*/ 19919 h 21600"/>
                  <a:gd name="T8" fmla="*/ 0 w 21600"/>
                  <a:gd name="T9" fmla="*/ 40366 h 21600"/>
                  <a:gd name="T10" fmla="*/ 40890 w 21600"/>
                  <a:gd name="T11" fmla="*/ 40366 h 21600"/>
                  <a:gd name="T12" fmla="*/ 40890 w 21600"/>
                  <a:gd name="T13" fmla="*/ 60293 h 21600"/>
                  <a:gd name="T14" fmla="*/ 73829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1963" y="0"/>
                    </a:lnTo>
                    <a:lnTo>
                      <a:pt x="11963" y="7136"/>
                    </a:lnTo>
                    <a:lnTo>
                      <a:pt x="0" y="7136"/>
                    </a:lnTo>
                    <a:lnTo>
                      <a:pt x="0" y="14461"/>
                    </a:lnTo>
                    <a:lnTo>
                      <a:pt x="11963" y="14461"/>
                    </a:lnTo>
                    <a:lnTo>
                      <a:pt x="11963" y="21600"/>
                    </a:lnTo>
                    <a:lnTo>
                      <a:pt x="21600" y="108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 name="曲线"/>
              <p:cNvSpPr>
                <a:spLocks/>
              </p:cNvSpPr>
              <p:nvPr/>
            </p:nvSpPr>
            <p:spPr bwMode="auto">
              <a:xfrm>
                <a:off x="1596250" y="286997"/>
                <a:ext cx="73829" cy="60293"/>
              </a:xfrm>
              <a:custGeom>
                <a:avLst/>
                <a:gdLst>
                  <a:gd name="T0" fmla="*/ 73829 w 21600"/>
                  <a:gd name="T1" fmla="*/ 30403 h 21600"/>
                  <a:gd name="T2" fmla="*/ 40890 w 21600"/>
                  <a:gd name="T3" fmla="*/ 0 h 21600"/>
                  <a:gd name="T4" fmla="*/ 40890 w 21600"/>
                  <a:gd name="T5" fmla="*/ 19919 h 21600"/>
                  <a:gd name="T6" fmla="*/ 0 w 21600"/>
                  <a:gd name="T7" fmla="*/ 19919 h 21600"/>
                  <a:gd name="T8" fmla="*/ 0 w 21600"/>
                  <a:gd name="T9" fmla="*/ 40366 h 21600"/>
                  <a:gd name="T10" fmla="*/ 40890 w 21600"/>
                  <a:gd name="T11" fmla="*/ 40366 h 21600"/>
                  <a:gd name="T12" fmla="*/ 40890 w 21600"/>
                  <a:gd name="T13" fmla="*/ 60293 h 21600"/>
                  <a:gd name="T14" fmla="*/ 73829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1963" y="0"/>
                    </a:lnTo>
                    <a:lnTo>
                      <a:pt x="11963" y="7136"/>
                    </a:lnTo>
                    <a:lnTo>
                      <a:pt x="0" y="7136"/>
                    </a:lnTo>
                    <a:lnTo>
                      <a:pt x="0" y="14461"/>
                    </a:lnTo>
                    <a:lnTo>
                      <a:pt x="11963" y="14461"/>
                    </a:lnTo>
                    <a:lnTo>
                      <a:pt x="11963" y="21600"/>
                    </a:lnTo>
                    <a:lnTo>
                      <a:pt x="21600" y="10892"/>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6" name="曲线"/>
              <p:cNvSpPr>
                <a:spLocks/>
              </p:cNvSpPr>
              <p:nvPr/>
            </p:nvSpPr>
            <p:spPr bwMode="auto">
              <a:xfrm>
                <a:off x="1383671" y="286997"/>
                <a:ext cx="73829" cy="60293"/>
              </a:xfrm>
              <a:custGeom>
                <a:avLst/>
                <a:gdLst>
                  <a:gd name="T0" fmla="*/ 73829 w 21600"/>
                  <a:gd name="T1" fmla="*/ 30403 h 21600"/>
                  <a:gd name="T2" fmla="*/ 40767 w 21600"/>
                  <a:gd name="T3" fmla="*/ 0 h 21600"/>
                  <a:gd name="T4" fmla="*/ 40767 w 21600"/>
                  <a:gd name="T5" fmla="*/ 19919 h 21600"/>
                  <a:gd name="T6" fmla="*/ 0 w 21600"/>
                  <a:gd name="T7" fmla="*/ 19919 h 21600"/>
                  <a:gd name="T8" fmla="*/ 0 w 21600"/>
                  <a:gd name="T9" fmla="*/ 40366 h 21600"/>
                  <a:gd name="T10" fmla="*/ 40767 w 21600"/>
                  <a:gd name="T11" fmla="*/ 40366 h 21600"/>
                  <a:gd name="T12" fmla="*/ 40767 w 21600"/>
                  <a:gd name="T13" fmla="*/ 60293 h 21600"/>
                  <a:gd name="T14" fmla="*/ 73829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1927" y="0"/>
                    </a:lnTo>
                    <a:lnTo>
                      <a:pt x="11927" y="7136"/>
                    </a:lnTo>
                    <a:lnTo>
                      <a:pt x="0" y="7136"/>
                    </a:lnTo>
                    <a:lnTo>
                      <a:pt x="0" y="14461"/>
                    </a:lnTo>
                    <a:lnTo>
                      <a:pt x="11927" y="14461"/>
                    </a:lnTo>
                    <a:lnTo>
                      <a:pt x="11927" y="21600"/>
                    </a:lnTo>
                    <a:lnTo>
                      <a:pt x="21600" y="108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 name="曲线"/>
              <p:cNvSpPr>
                <a:spLocks/>
              </p:cNvSpPr>
              <p:nvPr/>
            </p:nvSpPr>
            <p:spPr bwMode="auto">
              <a:xfrm>
                <a:off x="1383671" y="286997"/>
                <a:ext cx="73829" cy="60293"/>
              </a:xfrm>
              <a:custGeom>
                <a:avLst/>
                <a:gdLst>
                  <a:gd name="T0" fmla="*/ 73829 w 21600"/>
                  <a:gd name="T1" fmla="*/ 30403 h 21600"/>
                  <a:gd name="T2" fmla="*/ 40767 w 21600"/>
                  <a:gd name="T3" fmla="*/ 0 h 21600"/>
                  <a:gd name="T4" fmla="*/ 40767 w 21600"/>
                  <a:gd name="T5" fmla="*/ 19919 h 21600"/>
                  <a:gd name="T6" fmla="*/ 0 w 21600"/>
                  <a:gd name="T7" fmla="*/ 19919 h 21600"/>
                  <a:gd name="T8" fmla="*/ 0 w 21600"/>
                  <a:gd name="T9" fmla="*/ 40366 h 21600"/>
                  <a:gd name="T10" fmla="*/ 40767 w 21600"/>
                  <a:gd name="T11" fmla="*/ 40366 h 21600"/>
                  <a:gd name="T12" fmla="*/ 40767 w 21600"/>
                  <a:gd name="T13" fmla="*/ 60293 h 21600"/>
                  <a:gd name="T14" fmla="*/ 73829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1927" y="0"/>
                    </a:lnTo>
                    <a:lnTo>
                      <a:pt x="11927" y="7136"/>
                    </a:lnTo>
                    <a:lnTo>
                      <a:pt x="0" y="7136"/>
                    </a:lnTo>
                    <a:lnTo>
                      <a:pt x="0" y="14461"/>
                    </a:lnTo>
                    <a:lnTo>
                      <a:pt x="11927" y="14461"/>
                    </a:lnTo>
                    <a:lnTo>
                      <a:pt x="11927" y="21600"/>
                    </a:lnTo>
                    <a:lnTo>
                      <a:pt x="21600" y="10892"/>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8" name="曲线"/>
              <p:cNvSpPr>
                <a:spLocks/>
              </p:cNvSpPr>
              <p:nvPr/>
            </p:nvSpPr>
            <p:spPr bwMode="auto">
              <a:xfrm>
                <a:off x="1171092" y="286997"/>
                <a:ext cx="73829" cy="60293"/>
              </a:xfrm>
              <a:custGeom>
                <a:avLst/>
                <a:gdLst>
                  <a:gd name="T0" fmla="*/ 73829 w 21600"/>
                  <a:gd name="T1" fmla="*/ 30403 h 21600"/>
                  <a:gd name="T2" fmla="*/ 39666 w 21600"/>
                  <a:gd name="T3" fmla="*/ 0 h 21600"/>
                  <a:gd name="T4" fmla="*/ 39666 w 21600"/>
                  <a:gd name="T5" fmla="*/ 19919 h 21600"/>
                  <a:gd name="T6" fmla="*/ 0 w 21600"/>
                  <a:gd name="T7" fmla="*/ 19919 h 21600"/>
                  <a:gd name="T8" fmla="*/ 0 w 21600"/>
                  <a:gd name="T9" fmla="*/ 40366 h 21600"/>
                  <a:gd name="T10" fmla="*/ 39666 w 21600"/>
                  <a:gd name="T11" fmla="*/ 40366 h 21600"/>
                  <a:gd name="T12" fmla="*/ 39666 w 21600"/>
                  <a:gd name="T13" fmla="*/ 60293 h 21600"/>
                  <a:gd name="T14" fmla="*/ 73829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1605" y="0"/>
                    </a:lnTo>
                    <a:lnTo>
                      <a:pt x="11605" y="7136"/>
                    </a:lnTo>
                    <a:lnTo>
                      <a:pt x="0" y="7136"/>
                    </a:lnTo>
                    <a:lnTo>
                      <a:pt x="0" y="14461"/>
                    </a:lnTo>
                    <a:lnTo>
                      <a:pt x="11605" y="14461"/>
                    </a:lnTo>
                    <a:lnTo>
                      <a:pt x="11605" y="21600"/>
                    </a:lnTo>
                    <a:lnTo>
                      <a:pt x="21600" y="108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9" name="曲线"/>
              <p:cNvSpPr>
                <a:spLocks/>
              </p:cNvSpPr>
              <p:nvPr/>
            </p:nvSpPr>
            <p:spPr bwMode="auto">
              <a:xfrm>
                <a:off x="1171092" y="286997"/>
                <a:ext cx="73829" cy="60293"/>
              </a:xfrm>
              <a:custGeom>
                <a:avLst/>
                <a:gdLst>
                  <a:gd name="T0" fmla="*/ 73829 w 21600"/>
                  <a:gd name="T1" fmla="*/ 30403 h 21600"/>
                  <a:gd name="T2" fmla="*/ 39666 w 21600"/>
                  <a:gd name="T3" fmla="*/ 0 h 21600"/>
                  <a:gd name="T4" fmla="*/ 39666 w 21600"/>
                  <a:gd name="T5" fmla="*/ 19919 h 21600"/>
                  <a:gd name="T6" fmla="*/ 0 w 21600"/>
                  <a:gd name="T7" fmla="*/ 19919 h 21600"/>
                  <a:gd name="T8" fmla="*/ 0 w 21600"/>
                  <a:gd name="T9" fmla="*/ 40366 h 21600"/>
                  <a:gd name="T10" fmla="*/ 39666 w 21600"/>
                  <a:gd name="T11" fmla="*/ 40366 h 21600"/>
                  <a:gd name="T12" fmla="*/ 39666 w 21600"/>
                  <a:gd name="T13" fmla="*/ 60293 h 21600"/>
                  <a:gd name="T14" fmla="*/ 73829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1605" y="0"/>
                    </a:lnTo>
                    <a:lnTo>
                      <a:pt x="11605" y="7136"/>
                    </a:lnTo>
                    <a:lnTo>
                      <a:pt x="0" y="7136"/>
                    </a:lnTo>
                    <a:lnTo>
                      <a:pt x="0" y="14461"/>
                    </a:lnTo>
                    <a:lnTo>
                      <a:pt x="11605" y="14461"/>
                    </a:lnTo>
                    <a:lnTo>
                      <a:pt x="11605" y="21600"/>
                    </a:lnTo>
                    <a:lnTo>
                      <a:pt x="21600" y="10892"/>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0" name="曲线"/>
              <p:cNvSpPr>
                <a:spLocks/>
              </p:cNvSpPr>
              <p:nvPr/>
            </p:nvSpPr>
            <p:spPr bwMode="auto">
              <a:xfrm>
                <a:off x="957241" y="286997"/>
                <a:ext cx="75101" cy="60293"/>
              </a:xfrm>
              <a:custGeom>
                <a:avLst/>
                <a:gdLst>
                  <a:gd name="T0" fmla="*/ 75101 w 21600"/>
                  <a:gd name="T1" fmla="*/ 30403 h 21600"/>
                  <a:gd name="T2" fmla="*/ 42102 w 21600"/>
                  <a:gd name="T3" fmla="*/ 0 h 21600"/>
                  <a:gd name="T4" fmla="*/ 42102 w 21600"/>
                  <a:gd name="T5" fmla="*/ 19919 h 21600"/>
                  <a:gd name="T6" fmla="*/ 0 w 21600"/>
                  <a:gd name="T7" fmla="*/ 19919 h 21600"/>
                  <a:gd name="T8" fmla="*/ 0 w 21600"/>
                  <a:gd name="T9" fmla="*/ 40366 h 21600"/>
                  <a:gd name="T10" fmla="*/ 42102 w 21600"/>
                  <a:gd name="T11" fmla="*/ 40366 h 21600"/>
                  <a:gd name="T12" fmla="*/ 42102 w 21600"/>
                  <a:gd name="T13" fmla="*/ 60293 h 21600"/>
                  <a:gd name="T14" fmla="*/ 75101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2109" y="0"/>
                    </a:lnTo>
                    <a:lnTo>
                      <a:pt x="12109" y="7136"/>
                    </a:lnTo>
                    <a:lnTo>
                      <a:pt x="0" y="7136"/>
                    </a:lnTo>
                    <a:lnTo>
                      <a:pt x="0" y="14461"/>
                    </a:lnTo>
                    <a:lnTo>
                      <a:pt x="12109" y="14461"/>
                    </a:lnTo>
                    <a:lnTo>
                      <a:pt x="12109" y="21600"/>
                    </a:lnTo>
                    <a:lnTo>
                      <a:pt x="21600" y="108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1" name="曲线"/>
              <p:cNvSpPr>
                <a:spLocks/>
              </p:cNvSpPr>
              <p:nvPr/>
            </p:nvSpPr>
            <p:spPr bwMode="auto">
              <a:xfrm>
                <a:off x="957241" y="286997"/>
                <a:ext cx="75101" cy="60293"/>
              </a:xfrm>
              <a:custGeom>
                <a:avLst/>
                <a:gdLst>
                  <a:gd name="T0" fmla="*/ 75101 w 21600"/>
                  <a:gd name="T1" fmla="*/ 30403 h 21600"/>
                  <a:gd name="T2" fmla="*/ 42102 w 21600"/>
                  <a:gd name="T3" fmla="*/ 0 h 21600"/>
                  <a:gd name="T4" fmla="*/ 42102 w 21600"/>
                  <a:gd name="T5" fmla="*/ 19919 h 21600"/>
                  <a:gd name="T6" fmla="*/ 0 w 21600"/>
                  <a:gd name="T7" fmla="*/ 19919 h 21600"/>
                  <a:gd name="T8" fmla="*/ 0 w 21600"/>
                  <a:gd name="T9" fmla="*/ 40366 h 21600"/>
                  <a:gd name="T10" fmla="*/ 42102 w 21600"/>
                  <a:gd name="T11" fmla="*/ 40366 h 21600"/>
                  <a:gd name="T12" fmla="*/ 42102 w 21600"/>
                  <a:gd name="T13" fmla="*/ 60293 h 21600"/>
                  <a:gd name="T14" fmla="*/ 75101 w 21600"/>
                  <a:gd name="T15" fmla="*/ 30403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892"/>
                    </a:moveTo>
                    <a:lnTo>
                      <a:pt x="12109" y="0"/>
                    </a:lnTo>
                    <a:lnTo>
                      <a:pt x="12109" y="7136"/>
                    </a:lnTo>
                    <a:lnTo>
                      <a:pt x="0" y="7136"/>
                    </a:lnTo>
                    <a:lnTo>
                      <a:pt x="0" y="14461"/>
                    </a:lnTo>
                    <a:lnTo>
                      <a:pt x="12109" y="14461"/>
                    </a:lnTo>
                    <a:lnTo>
                      <a:pt x="12109" y="21600"/>
                    </a:lnTo>
                    <a:lnTo>
                      <a:pt x="21600" y="10892"/>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2" name="Rectangle 37"/>
              <p:cNvSpPr>
                <a:spLocks noChangeArrowheads="1"/>
              </p:cNvSpPr>
              <p:nvPr/>
            </p:nvSpPr>
            <p:spPr bwMode="auto">
              <a:xfrm>
                <a:off x="551176" y="220674"/>
                <a:ext cx="338598" cy="61498"/>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23" name="Rectangle 38"/>
              <p:cNvSpPr>
                <a:spLocks noChangeArrowheads="1"/>
              </p:cNvSpPr>
              <p:nvPr/>
            </p:nvSpPr>
            <p:spPr bwMode="auto">
              <a:xfrm>
                <a:off x="551176" y="220674"/>
                <a:ext cx="338598" cy="61498"/>
              </a:xfrm>
              <a:prstGeom prst="rect">
                <a:avLst/>
              </a:prstGeom>
              <a:noFill/>
              <a:ln w="11113">
                <a:solidFill>
                  <a:srgbClr val="CCECFF"/>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24" name="Rectangle 39"/>
              <p:cNvSpPr>
                <a:spLocks noChangeArrowheads="1"/>
              </p:cNvSpPr>
              <p:nvPr/>
            </p:nvSpPr>
            <p:spPr bwMode="auto">
              <a:xfrm>
                <a:off x="588092" y="232732"/>
                <a:ext cx="251576"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b="1">
                    <a:solidFill>
                      <a:schemeClr val="folHlink"/>
                    </a:solidFill>
                    <a:latin typeface="宋体" panose="02010600030101010101" pitchFamily="2" charset="-122"/>
                    <a:sym typeface="黑体" panose="02010609060101010101" pitchFamily="49" charset="-122"/>
                  </a:rPr>
                  <a:t>关键活动</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25" name="Rectangle 40"/>
              <p:cNvSpPr>
                <a:spLocks noChangeArrowheads="1"/>
              </p:cNvSpPr>
              <p:nvPr/>
            </p:nvSpPr>
            <p:spPr bwMode="auto">
              <a:xfrm>
                <a:off x="1740091" y="92852"/>
                <a:ext cx="212577" cy="43410"/>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26" name="Rectangle 41"/>
              <p:cNvSpPr>
                <a:spLocks noChangeArrowheads="1"/>
              </p:cNvSpPr>
              <p:nvPr/>
            </p:nvSpPr>
            <p:spPr bwMode="auto">
              <a:xfrm>
                <a:off x="1740091" y="92852"/>
                <a:ext cx="212577" cy="4341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27" name="Rectangle 42"/>
              <p:cNvSpPr>
                <a:spLocks noChangeArrowheads="1"/>
              </p:cNvSpPr>
              <p:nvPr/>
            </p:nvSpPr>
            <p:spPr bwMode="auto">
              <a:xfrm>
                <a:off x="1780825" y="96469"/>
                <a:ext cx="149225" cy="7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宋体" panose="02010600030101010101" pitchFamily="2" charset="-122"/>
                    <a:sym typeface="黑体" panose="02010609060101010101" pitchFamily="49" charset="-122"/>
                  </a:rPr>
                  <a:t>测量</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28" name="Rectangle 43"/>
              <p:cNvSpPr>
                <a:spLocks noChangeArrowheads="1"/>
              </p:cNvSpPr>
              <p:nvPr/>
            </p:nvSpPr>
            <p:spPr bwMode="auto">
              <a:xfrm>
                <a:off x="537176" y="91646"/>
                <a:ext cx="254584" cy="55469"/>
              </a:xfrm>
              <a:prstGeom prst="rect">
                <a:avLst/>
              </a:prstGeom>
              <a:noFill/>
              <a:ln w="11113">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29" name="Rectangle 44"/>
              <p:cNvSpPr>
                <a:spLocks noChangeArrowheads="1"/>
              </p:cNvSpPr>
              <p:nvPr/>
            </p:nvSpPr>
            <p:spPr bwMode="auto">
              <a:xfrm>
                <a:off x="567725" y="101292"/>
                <a:ext cx="200024" cy="7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宋体" panose="02010600030101010101" pitchFamily="2" charset="-122"/>
                    <a:sym typeface="黑体" panose="02010609060101010101" pitchFamily="49" charset="-122"/>
                  </a:rPr>
                  <a:t>拥有者</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30" name="曲线"/>
              <p:cNvSpPr>
                <a:spLocks/>
              </p:cNvSpPr>
              <p:nvPr/>
            </p:nvSpPr>
            <p:spPr bwMode="auto">
              <a:xfrm>
                <a:off x="697564" y="147116"/>
                <a:ext cx="21639" cy="8440"/>
              </a:xfrm>
              <a:custGeom>
                <a:avLst/>
                <a:gdLst>
                  <a:gd name="T0" fmla="*/ 21639 w 21600"/>
                  <a:gd name="T1" fmla="*/ 4220 h 21600"/>
                  <a:gd name="T2" fmla="*/ 20557 w 21600"/>
                  <a:gd name="T3" fmla="*/ 3165 h 21600"/>
                  <a:gd name="T4" fmla="*/ 20557 w 21600"/>
                  <a:gd name="T5" fmla="*/ 2638 h 21600"/>
                  <a:gd name="T6" fmla="*/ 18392 w 21600"/>
                  <a:gd name="T7" fmla="*/ 2110 h 21600"/>
                  <a:gd name="T8" fmla="*/ 17310 w 21600"/>
                  <a:gd name="T9" fmla="*/ 1582 h 21600"/>
                  <a:gd name="T10" fmla="*/ 14065 w 21600"/>
                  <a:gd name="T11" fmla="*/ 0 h 21600"/>
                  <a:gd name="T12" fmla="*/ 12982 w 21600"/>
                  <a:gd name="T13" fmla="*/ 0 h 21600"/>
                  <a:gd name="T14" fmla="*/ 10820 w 21600"/>
                  <a:gd name="T15" fmla="*/ 0 h 21600"/>
                  <a:gd name="T16" fmla="*/ 8654 w 21600"/>
                  <a:gd name="T17" fmla="*/ 0 h 21600"/>
                  <a:gd name="T18" fmla="*/ 6491 w 21600"/>
                  <a:gd name="T19" fmla="*/ 0 h 21600"/>
                  <a:gd name="T20" fmla="*/ 3245 w 21600"/>
                  <a:gd name="T21" fmla="*/ 1582 h 21600"/>
                  <a:gd name="T22" fmla="*/ 2163 w 21600"/>
                  <a:gd name="T23" fmla="*/ 2110 h 21600"/>
                  <a:gd name="T24" fmla="*/ 1080 w 21600"/>
                  <a:gd name="T25" fmla="*/ 2638 h 21600"/>
                  <a:gd name="T26" fmla="*/ 0 w 21600"/>
                  <a:gd name="T27" fmla="*/ 3165 h 21600"/>
                  <a:gd name="T28" fmla="*/ 0 w 21600"/>
                  <a:gd name="T29" fmla="*/ 4220 h 21600"/>
                  <a:gd name="T30" fmla="*/ 0 w 21600"/>
                  <a:gd name="T31" fmla="*/ 5275 h 21600"/>
                  <a:gd name="T32" fmla="*/ 1080 w 21600"/>
                  <a:gd name="T33" fmla="*/ 6330 h 21600"/>
                  <a:gd name="T34" fmla="*/ 2163 w 21600"/>
                  <a:gd name="T35" fmla="*/ 6858 h 21600"/>
                  <a:gd name="T36" fmla="*/ 3245 w 21600"/>
                  <a:gd name="T37" fmla="*/ 7385 h 21600"/>
                  <a:gd name="T38" fmla="*/ 6491 w 21600"/>
                  <a:gd name="T39" fmla="*/ 7912 h 21600"/>
                  <a:gd name="T40" fmla="*/ 8654 w 21600"/>
                  <a:gd name="T41" fmla="*/ 8440 h 21600"/>
                  <a:gd name="T42" fmla="*/ 10820 w 21600"/>
                  <a:gd name="T43" fmla="*/ 8440 h 21600"/>
                  <a:gd name="T44" fmla="*/ 12982 w 21600"/>
                  <a:gd name="T45" fmla="*/ 8440 h 21600"/>
                  <a:gd name="T46" fmla="*/ 14065 w 21600"/>
                  <a:gd name="T47" fmla="*/ 7912 h 21600"/>
                  <a:gd name="T48" fmla="*/ 17310 w 21600"/>
                  <a:gd name="T49" fmla="*/ 7385 h 21600"/>
                  <a:gd name="T50" fmla="*/ 18392 w 21600"/>
                  <a:gd name="T51" fmla="*/ 6858 h 21600"/>
                  <a:gd name="T52" fmla="*/ 20557 w 21600"/>
                  <a:gd name="T53" fmla="*/ 6330 h 21600"/>
                  <a:gd name="T54" fmla="*/ 20557 w 21600"/>
                  <a:gd name="T55" fmla="*/ 5275 h 21600"/>
                  <a:gd name="T56" fmla="*/ 21639 w 21600"/>
                  <a:gd name="T57" fmla="*/ 4220 h 216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600"/>
                  <a:gd name="T88" fmla="*/ 0 h 21600"/>
                  <a:gd name="T89" fmla="*/ 21600 w 21600"/>
                  <a:gd name="T90" fmla="*/ 21600 h 216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600" h="21600">
                    <a:moveTo>
                      <a:pt x="21600" y="10800"/>
                    </a:moveTo>
                    <a:lnTo>
                      <a:pt x="20520" y="8100"/>
                    </a:lnTo>
                    <a:lnTo>
                      <a:pt x="20520" y="6750"/>
                    </a:lnTo>
                    <a:lnTo>
                      <a:pt x="18359" y="5399"/>
                    </a:lnTo>
                    <a:lnTo>
                      <a:pt x="17279" y="4049"/>
                    </a:lnTo>
                    <a:lnTo>
                      <a:pt x="14040" y="0"/>
                    </a:lnTo>
                    <a:lnTo>
                      <a:pt x="12959" y="0"/>
                    </a:lnTo>
                    <a:lnTo>
                      <a:pt x="10800" y="0"/>
                    </a:lnTo>
                    <a:lnTo>
                      <a:pt x="8638" y="0"/>
                    </a:lnTo>
                    <a:lnTo>
                      <a:pt x="6479" y="0"/>
                    </a:lnTo>
                    <a:lnTo>
                      <a:pt x="3239" y="4049"/>
                    </a:lnTo>
                    <a:lnTo>
                      <a:pt x="2159" y="5399"/>
                    </a:lnTo>
                    <a:lnTo>
                      <a:pt x="1078" y="6750"/>
                    </a:lnTo>
                    <a:lnTo>
                      <a:pt x="0" y="8100"/>
                    </a:lnTo>
                    <a:lnTo>
                      <a:pt x="0" y="10800"/>
                    </a:lnTo>
                    <a:lnTo>
                      <a:pt x="0" y="13499"/>
                    </a:lnTo>
                    <a:lnTo>
                      <a:pt x="1078" y="16199"/>
                    </a:lnTo>
                    <a:lnTo>
                      <a:pt x="2159" y="17550"/>
                    </a:lnTo>
                    <a:lnTo>
                      <a:pt x="3239" y="18900"/>
                    </a:lnTo>
                    <a:lnTo>
                      <a:pt x="6479" y="20249"/>
                    </a:lnTo>
                    <a:lnTo>
                      <a:pt x="8638" y="21599"/>
                    </a:lnTo>
                    <a:lnTo>
                      <a:pt x="10800" y="21599"/>
                    </a:lnTo>
                    <a:lnTo>
                      <a:pt x="12959" y="21599"/>
                    </a:lnTo>
                    <a:lnTo>
                      <a:pt x="14040" y="20249"/>
                    </a:lnTo>
                    <a:lnTo>
                      <a:pt x="17279" y="18900"/>
                    </a:lnTo>
                    <a:lnTo>
                      <a:pt x="18359" y="17550"/>
                    </a:lnTo>
                    <a:lnTo>
                      <a:pt x="20520" y="16199"/>
                    </a:lnTo>
                    <a:lnTo>
                      <a:pt x="20520" y="13499"/>
                    </a:lnTo>
                    <a:lnTo>
                      <a:pt x="21600" y="108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1" name="曲线"/>
              <p:cNvSpPr>
                <a:spLocks/>
              </p:cNvSpPr>
              <p:nvPr/>
            </p:nvSpPr>
            <p:spPr bwMode="auto">
              <a:xfrm>
                <a:off x="697564" y="147116"/>
                <a:ext cx="21639" cy="8440"/>
              </a:xfrm>
              <a:custGeom>
                <a:avLst/>
                <a:gdLst>
                  <a:gd name="T0" fmla="*/ 21639 w 21600"/>
                  <a:gd name="T1" fmla="*/ 4220 h 21600"/>
                  <a:gd name="T2" fmla="*/ 20557 w 21600"/>
                  <a:gd name="T3" fmla="*/ 3165 h 21600"/>
                  <a:gd name="T4" fmla="*/ 20557 w 21600"/>
                  <a:gd name="T5" fmla="*/ 2638 h 21600"/>
                  <a:gd name="T6" fmla="*/ 18392 w 21600"/>
                  <a:gd name="T7" fmla="*/ 2110 h 21600"/>
                  <a:gd name="T8" fmla="*/ 17310 w 21600"/>
                  <a:gd name="T9" fmla="*/ 1582 h 21600"/>
                  <a:gd name="T10" fmla="*/ 14065 w 21600"/>
                  <a:gd name="T11" fmla="*/ 0 h 21600"/>
                  <a:gd name="T12" fmla="*/ 12982 w 21600"/>
                  <a:gd name="T13" fmla="*/ 0 h 21600"/>
                  <a:gd name="T14" fmla="*/ 10820 w 21600"/>
                  <a:gd name="T15" fmla="*/ 0 h 21600"/>
                  <a:gd name="T16" fmla="*/ 8654 w 21600"/>
                  <a:gd name="T17" fmla="*/ 0 h 21600"/>
                  <a:gd name="T18" fmla="*/ 6491 w 21600"/>
                  <a:gd name="T19" fmla="*/ 0 h 21600"/>
                  <a:gd name="T20" fmla="*/ 3245 w 21600"/>
                  <a:gd name="T21" fmla="*/ 1582 h 21600"/>
                  <a:gd name="T22" fmla="*/ 2163 w 21600"/>
                  <a:gd name="T23" fmla="*/ 2110 h 21600"/>
                  <a:gd name="T24" fmla="*/ 1080 w 21600"/>
                  <a:gd name="T25" fmla="*/ 2638 h 21600"/>
                  <a:gd name="T26" fmla="*/ 0 w 21600"/>
                  <a:gd name="T27" fmla="*/ 3165 h 21600"/>
                  <a:gd name="T28" fmla="*/ 0 w 21600"/>
                  <a:gd name="T29" fmla="*/ 4220 h 21600"/>
                  <a:gd name="T30" fmla="*/ 0 w 21600"/>
                  <a:gd name="T31" fmla="*/ 5275 h 21600"/>
                  <a:gd name="T32" fmla="*/ 1080 w 21600"/>
                  <a:gd name="T33" fmla="*/ 6330 h 21600"/>
                  <a:gd name="T34" fmla="*/ 2163 w 21600"/>
                  <a:gd name="T35" fmla="*/ 6858 h 21600"/>
                  <a:gd name="T36" fmla="*/ 3245 w 21600"/>
                  <a:gd name="T37" fmla="*/ 7385 h 21600"/>
                  <a:gd name="T38" fmla="*/ 6491 w 21600"/>
                  <a:gd name="T39" fmla="*/ 7912 h 21600"/>
                  <a:gd name="T40" fmla="*/ 8654 w 21600"/>
                  <a:gd name="T41" fmla="*/ 8440 h 21600"/>
                  <a:gd name="T42" fmla="*/ 10820 w 21600"/>
                  <a:gd name="T43" fmla="*/ 8440 h 21600"/>
                  <a:gd name="T44" fmla="*/ 12982 w 21600"/>
                  <a:gd name="T45" fmla="*/ 8440 h 21600"/>
                  <a:gd name="T46" fmla="*/ 14065 w 21600"/>
                  <a:gd name="T47" fmla="*/ 7912 h 21600"/>
                  <a:gd name="T48" fmla="*/ 17310 w 21600"/>
                  <a:gd name="T49" fmla="*/ 7385 h 21600"/>
                  <a:gd name="T50" fmla="*/ 18392 w 21600"/>
                  <a:gd name="T51" fmla="*/ 6858 h 21600"/>
                  <a:gd name="T52" fmla="*/ 20557 w 21600"/>
                  <a:gd name="T53" fmla="*/ 6330 h 21600"/>
                  <a:gd name="T54" fmla="*/ 20557 w 21600"/>
                  <a:gd name="T55" fmla="*/ 5275 h 21600"/>
                  <a:gd name="T56" fmla="*/ 21639 w 21600"/>
                  <a:gd name="T57" fmla="*/ 4220 h 216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1600"/>
                  <a:gd name="T88" fmla="*/ 0 h 21600"/>
                  <a:gd name="T89" fmla="*/ 21600 w 21600"/>
                  <a:gd name="T90" fmla="*/ 21600 h 2160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1600" h="21600">
                    <a:moveTo>
                      <a:pt x="21600" y="10800"/>
                    </a:moveTo>
                    <a:lnTo>
                      <a:pt x="20520" y="8100"/>
                    </a:lnTo>
                    <a:lnTo>
                      <a:pt x="20520" y="6750"/>
                    </a:lnTo>
                    <a:lnTo>
                      <a:pt x="18359" y="5399"/>
                    </a:lnTo>
                    <a:lnTo>
                      <a:pt x="17279" y="4049"/>
                    </a:lnTo>
                    <a:lnTo>
                      <a:pt x="14040" y="0"/>
                    </a:lnTo>
                    <a:lnTo>
                      <a:pt x="12959" y="0"/>
                    </a:lnTo>
                    <a:lnTo>
                      <a:pt x="10800" y="0"/>
                    </a:lnTo>
                    <a:lnTo>
                      <a:pt x="8638" y="0"/>
                    </a:lnTo>
                    <a:lnTo>
                      <a:pt x="6479" y="0"/>
                    </a:lnTo>
                    <a:lnTo>
                      <a:pt x="3239" y="4049"/>
                    </a:lnTo>
                    <a:lnTo>
                      <a:pt x="2159" y="5399"/>
                    </a:lnTo>
                    <a:lnTo>
                      <a:pt x="1078" y="6750"/>
                    </a:lnTo>
                    <a:lnTo>
                      <a:pt x="0" y="8100"/>
                    </a:lnTo>
                    <a:lnTo>
                      <a:pt x="0" y="10800"/>
                    </a:lnTo>
                    <a:lnTo>
                      <a:pt x="0" y="13499"/>
                    </a:lnTo>
                    <a:lnTo>
                      <a:pt x="1078" y="16199"/>
                    </a:lnTo>
                    <a:lnTo>
                      <a:pt x="2159" y="17550"/>
                    </a:lnTo>
                    <a:lnTo>
                      <a:pt x="3239" y="18900"/>
                    </a:lnTo>
                    <a:lnTo>
                      <a:pt x="6479" y="20249"/>
                    </a:lnTo>
                    <a:lnTo>
                      <a:pt x="8638" y="21599"/>
                    </a:lnTo>
                    <a:lnTo>
                      <a:pt x="10800" y="21599"/>
                    </a:lnTo>
                    <a:lnTo>
                      <a:pt x="12959" y="21599"/>
                    </a:lnTo>
                    <a:lnTo>
                      <a:pt x="14040" y="20249"/>
                    </a:lnTo>
                    <a:lnTo>
                      <a:pt x="17279" y="18900"/>
                    </a:lnTo>
                    <a:lnTo>
                      <a:pt x="18359" y="17550"/>
                    </a:lnTo>
                    <a:lnTo>
                      <a:pt x="20520" y="16199"/>
                    </a:lnTo>
                    <a:lnTo>
                      <a:pt x="20520" y="13499"/>
                    </a:lnTo>
                    <a:lnTo>
                      <a:pt x="21600" y="10800"/>
                    </a:lnTo>
                  </a:path>
                </a:pathLst>
              </a:custGeom>
              <a:noFill/>
              <a:ln w="19050"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2" name="Line 47"/>
              <p:cNvSpPr>
                <a:spLocks noChangeShapeType="1"/>
              </p:cNvSpPr>
              <p:nvPr/>
            </p:nvSpPr>
            <p:spPr bwMode="auto">
              <a:xfrm>
                <a:off x="715385" y="155557"/>
                <a:ext cx="57281" cy="22911"/>
              </a:xfrm>
              <a:prstGeom prst="line">
                <a:avLst/>
              </a:prstGeom>
              <a:noFill/>
              <a:ln w="3175">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3" name="曲线"/>
              <p:cNvSpPr>
                <a:spLocks/>
              </p:cNvSpPr>
              <p:nvPr/>
            </p:nvSpPr>
            <p:spPr bwMode="auto">
              <a:xfrm>
                <a:off x="747208" y="163998"/>
                <a:ext cx="89104" cy="40999"/>
              </a:xfrm>
              <a:custGeom>
                <a:avLst/>
                <a:gdLst>
                  <a:gd name="T0" fmla="*/ 38344 w 21600"/>
                  <a:gd name="T1" fmla="*/ 0 h 21600"/>
                  <a:gd name="T2" fmla="*/ 89104 w 21600"/>
                  <a:gd name="T3" fmla="*/ 40999 h 21600"/>
                  <a:gd name="T4" fmla="*/ 0 w 21600"/>
                  <a:gd name="T5" fmla="*/ 23269 h 21600"/>
                  <a:gd name="T6" fmla="*/ 38344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9295" y="0"/>
                    </a:moveTo>
                    <a:lnTo>
                      <a:pt x="21600" y="21600"/>
                    </a:lnTo>
                    <a:lnTo>
                      <a:pt x="0" y="12259"/>
                    </a:lnTo>
                    <a:lnTo>
                      <a:pt x="929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4" name="Rectangle 49"/>
              <p:cNvSpPr>
                <a:spLocks noChangeArrowheads="1"/>
              </p:cNvSpPr>
              <p:nvPr/>
            </p:nvSpPr>
            <p:spPr bwMode="auto">
              <a:xfrm>
                <a:off x="568998" y="489583"/>
                <a:ext cx="211304" cy="43411"/>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35" name="Rectangle 50"/>
              <p:cNvSpPr>
                <a:spLocks noChangeArrowheads="1"/>
              </p:cNvSpPr>
              <p:nvPr/>
            </p:nvSpPr>
            <p:spPr bwMode="auto">
              <a:xfrm>
                <a:off x="593184" y="493200"/>
                <a:ext cx="177419"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宋体" panose="02010600030101010101" pitchFamily="2" charset="-122"/>
                    <a:sym typeface="黑体" panose="02010609060101010101" pitchFamily="49" charset="-122"/>
                  </a:rPr>
                  <a:t>资 源</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36" name="Rectangle 51"/>
              <p:cNvSpPr>
                <a:spLocks noChangeArrowheads="1"/>
              </p:cNvSpPr>
              <p:nvPr/>
            </p:nvSpPr>
            <p:spPr bwMode="auto">
              <a:xfrm>
                <a:off x="1426950" y="490789"/>
                <a:ext cx="213851" cy="40999"/>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37" name="Rectangle 52"/>
              <p:cNvSpPr>
                <a:spLocks noChangeArrowheads="1"/>
              </p:cNvSpPr>
              <p:nvPr/>
            </p:nvSpPr>
            <p:spPr bwMode="auto">
              <a:xfrm>
                <a:off x="1468957" y="496818"/>
                <a:ext cx="149225"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宋体" panose="02010600030101010101" pitchFamily="2" charset="-122"/>
                    <a:sym typeface="黑体" panose="02010609060101010101" pitchFamily="49" charset="-122"/>
                  </a:rPr>
                  <a:t>记录</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38" name="Rectangle 53"/>
              <p:cNvSpPr>
                <a:spLocks noChangeArrowheads="1"/>
              </p:cNvSpPr>
              <p:nvPr/>
            </p:nvSpPr>
            <p:spPr bwMode="auto">
              <a:xfrm>
                <a:off x="1028525" y="489583"/>
                <a:ext cx="212577" cy="43411"/>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39" name="Rectangle 54"/>
              <p:cNvSpPr>
                <a:spLocks noChangeArrowheads="1"/>
              </p:cNvSpPr>
              <p:nvPr/>
            </p:nvSpPr>
            <p:spPr bwMode="auto">
              <a:xfrm>
                <a:off x="1052710" y="493200"/>
                <a:ext cx="177419"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宋体" panose="02010600030101010101" pitchFamily="2" charset="-122"/>
                    <a:sym typeface="黑体" panose="02010609060101010101" pitchFamily="49" charset="-122"/>
                  </a:rPr>
                  <a:t>标 准</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40" name="Rectangle 55"/>
              <p:cNvSpPr>
                <a:spLocks noChangeArrowheads="1"/>
              </p:cNvSpPr>
              <p:nvPr/>
            </p:nvSpPr>
            <p:spPr bwMode="auto">
              <a:xfrm>
                <a:off x="245675" y="356937"/>
                <a:ext cx="182026" cy="61498"/>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41" name="Rectangle 56"/>
              <p:cNvSpPr>
                <a:spLocks noChangeArrowheads="1"/>
              </p:cNvSpPr>
              <p:nvPr/>
            </p:nvSpPr>
            <p:spPr bwMode="auto">
              <a:xfrm>
                <a:off x="271134" y="370202"/>
                <a:ext cx="149225"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宋体" panose="02010600030101010101" pitchFamily="2" charset="-122"/>
                    <a:sym typeface="黑体" panose="02010609060101010101" pitchFamily="49" charset="-122"/>
                  </a:rPr>
                  <a:t>输入</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42" name="Rectangle 57"/>
              <p:cNvSpPr>
                <a:spLocks noChangeArrowheads="1"/>
              </p:cNvSpPr>
              <p:nvPr/>
            </p:nvSpPr>
            <p:spPr bwMode="auto">
              <a:xfrm>
                <a:off x="1740091" y="356937"/>
                <a:ext cx="222762" cy="61498"/>
              </a:xfrm>
              <a:prstGeom prst="rect">
                <a:avLst/>
              </a:prstGeom>
              <a:noFill/>
              <a:ln w="1905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43" name="Rectangle 58"/>
              <p:cNvSpPr>
                <a:spLocks noChangeArrowheads="1"/>
              </p:cNvSpPr>
              <p:nvPr/>
            </p:nvSpPr>
            <p:spPr bwMode="auto">
              <a:xfrm>
                <a:off x="1787189" y="370202"/>
                <a:ext cx="149225"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宋体" panose="02010600030101010101" pitchFamily="2" charset="-122"/>
                    <a:sym typeface="黑体" panose="02010609060101010101" pitchFamily="49" charset="-122"/>
                  </a:rPr>
                  <a:t>输出</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44" name="Rectangle 59"/>
              <p:cNvSpPr>
                <a:spLocks noChangeArrowheads="1"/>
              </p:cNvSpPr>
              <p:nvPr/>
            </p:nvSpPr>
            <p:spPr bwMode="auto">
              <a:xfrm>
                <a:off x="505351" y="213438"/>
                <a:ext cx="1201642" cy="196557"/>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45" name="Rectangle 60"/>
              <p:cNvSpPr>
                <a:spLocks noChangeArrowheads="1"/>
              </p:cNvSpPr>
              <p:nvPr/>
            </p:nvSpPr>
            <p:spPr bwMode="auto">
              <a:xfrm>
                <a:off x="2009951" y="296644"/>
                <a:ext cx="212577" cy="4341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46" name="Rectangle 61"/>
              <p:cNvSpPr>
                <a:spLocks noChangeArrowheads="1"/>
              </p:cNvSpPr>
              <p:nvPr/>
            </p:nvSpPr>
            <p:spPr bwMode="auto">
              <a:xfrm>
                <a:off x="2009951" y="296644"/>
                <a:ext cx="212577" cy="43411"/>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47" name="Rectangle 62"/>
              <p:cNvSpPr>
                <a:spLocks noChangeArrowheads="1"/>
              </p:cNvSpPr>
              <p:nvPr/>
            </p:nvSpPr>
            <p:spPr bwMode="auto">
              <a:xfrm>
                <a:off x="2034137" y="300261"/>
                <a:ext cx="177419"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宋体" panose="02010600030101010101" pitchFamily="2" charset="-122"/>
                    <a:sym typeface="黑体" panose="02010609060101010101" pitchFamily="49" charset="-122"/>
                  </a:rPr>
                  <a:t>生 产</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48" name="Rectangle 63"/>
              <p:cNvSpPr>
                <a:spLocks noChangeArrowheads="1"/>
              </p:cNvSpPr>
              <p:nvPr/>
            </p:nvSpPr>
            <p:spPr bwMode="auto">
              <a:xfrm>
                <a:off x="0" y="296644"/>
                <a:ext cx="212576" cy="43411"/>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49" name="Rectangle 64"/>
              <p:cNvSpPr>
                <a:spLocks noChangeArrowheads="1"/>
              </p:cNvSpPr>
              <p:nvPr/>
            </p:nvSpPr>
            <p:spPr bwMode="auto">
              <a:xfrm>
                <a:off x="0" y="296644"/>
                <a:ext cx="212576" cy="43411"/>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en-US"/>
              </a:p>
            </p:txBody>
          </p:sp>
          <p:sp>
            <p:nvSpPr>
              <p:cNvPr id="250" name="Rectangle 65"/>
              <p:cNvSpPr>
                <a:spLocks noChangeArrowheads="1"/>
              </p:cNvSpPr>
              <p:nvPr/>
            </p:nvSpPr>
            <p:spPr bwMode="auto">
              <a:xfrm>
                <a:off x="24186" y="300261"/>
                <a:ext cx="177419" cy="74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20000"/>
                  </a:spcBef>
                  <a:buFont typeface="Arial" panose="020B0604020202020204" pitchFamily="34" charset="0"/>
                  <a:buBlip>
                    <a:blip r:embed="rId2"/>
                  </a:buBlip>
                </a:pPr>
                <a:r>
                  <a:rPr lang="zh-CN" altLang="en-US" sz="400">
                    <a:solidFill>
                      <a:schemeClr val="folHlink"/>
                    </a:solidFill>
                    <a:latin typeface="宋体" panose="02010600030101010101" pitchFamily="2" charset="-122"/>
                    <a:sym typeface="黑体" panose="02010609060101010101" pitchFamily="49" charset="-122"/>
                  </a:rPr>
                  <a:t>经 营</a:t>
                </a:r>
                <a:endParaRPr lang="zh-CN" altLang="en-US" sz="2400">
                  <a:solidFill>
                    <a:schemeClr val="folHlink"/>
                  </a:solidFill>
                  <a:ea typeface="黑体" panose="02010609060101010101" pitchFamily="49" charset="-122"/>
                  <a:sym typeface="黑体" panose="02010609060101010101" pitchFamily="49" charset="-122"/>
                </a:endParaRPr>
              </a:p>
            </p:txBody>
          </p:sp>
          <p:sp>
            <p:nvSpPr>
              <p:cNvPr id="251" name="曲线"/>
              <p:cNvSpPr>
                <a:spLocks/>
              </p:cNvSpPr>
              <p:nvPr/>
            </p:nvSpPr>
            <p:spPr bwMode="auto">
              <a:xfrm>
                <a:off x="1073077" y="418437"/>
                <a:ext cx="123473" cy="61498"/>
              </a:xfrm>
              <a:custGeom>
                <a:avLst/>
                <a:gdLst>
                  <a:gd name="T0" fmla="*/ 61737 w 21600"/>
                  <a:gd name="T1" fmla="*/ 0 h 21600"/>
                  <a:gd name="T2" fmla="*/ 0 w 21600"/>
                  <a:gd name="T3" fmla="*/ 27512 h 21600"/>
                  <a:gd name="T4" fmla="*/ 41524 w 21600"/>
                  <a:gd name="T5" fmla="*/ 27512 h 21600"/>
                  <a:gd name="T6" fmla="*/ 41524 w 21600"/>
                  <a:gd name="T7" fmla="*/ 61498 h 21600"/>
                  <a:gd name="T8" fmla="*/ 83058 w 21600"/>
                  <a:gd name="T9" fmla="*/ 61498 h 21600"/>
                  <a:gd name="T10" fmla="*/ 83058 w 21600"/>
                  <a:gd name="T11" fmla="*/ 27512 h 21600"/>
                  <a:gd name="T12" fmla="*/ 123473 w 21600"/>
                  <a:gd name="T13" fmla="*/ 27512 h 21600"/>
                  <a:gd name="T14" fmla="*/ 61737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800" y="0"/>
                    </a:moveTo>
                    <a:lnTo>
                      <a:pt x="0" y="9663"/>
                    </a:lnTo>
                    <a:lnTo>
                      <a:pt x="7264" y="9663"/>
                    </a:lnTo>
                    <a:lnTo>
                      <a:pt x="7264" y="21600"/>
                    </a:lnTo>
                    <a:lnTo>
                      <a:pt x="14530" y="21600"/>
                    </a:lnTo>
                    <a:lnTo>
                      <a:pt x="14530" y="9663"/>
                    </a:lnTo>
                    <a:lnTo>
                      <a:pt x="21600" y="9663"/>
                    </a:lnTo>
                    <a:lnTo>
                      <a:pt x="1080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2" name="曲线"/>
              <p:cNvSpPr>
                <a:spLocks/>
              </p:cNvSpPr>
              <p:nvPr/>
            </p:nvSpPr>
            <p:spPr bwMode="auto">
              <a:xfrm>
                <a:off x="1073077" y="418437"/>
                <a:ext cx="123473" cy="61498"/>
              </a:xfrm>
              <a:custGeom>
                <a:avLst/>
                <a:gdLst>
                  <a:gd name="T0" fmla="*/ 61737 w 21600"/>
                  <a:gd name="T1" fmla="*/ 0 h 21600"/>
                  <a:gd name="T2" fmla="*/ 0 w 21600"/>
                  <a:gd name="T3" fmla="*/ 27512 h 21600"/>
                  <a:gd name="T4" fmla="*/ 41524 w 21600"/>
                  <a:gd name="T5" fmla="*/ 27512 h 21600"/>
                  <a:gd name="T6" fmla="*/ 41524 w 21600"/>
                  <a:gd name="T7" fmla="*/ 61498 h 21600"/>
                  <a:gd name="T8" fmla="*/ 83058 w 21600"/>
                  <a:gd name="T9" fmla="*/ 61498 h 21600"/>
                  <a:gd name="T10" fmla="*/ 83058 w 21600"/>
                  <a:gd name="T11" fmla="*/ 27512 h 21600"/>
                  <a:gd name="T12" fmla="*/ 123473 w 21600"/>
                  <a:gd name="T13" fmla="*/ 27512 h 21600"/>
                  <a:gd name="T14" fmla="*/ 61737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800" y="0"/>
                    </a:moveTo>
                    <a:lnTo>
                      <a:pt x="0" y="9663"/>
                    </a:lnTo>
                    <a:lnTo>
                      <a:pt x="7264" y="9663"/>
                    </a:lnTo>
                    <a:lnTo>
                      <a:pt x="7264" y="21600"/>
                    </a:lnTo>
                    <a:lnTo>
                      <a:pt x="14530" y="21600"/>
                    </a:lnTo>
                    <a:lnTo>
                      <a:pt x="14530" y="9663"/>
                    </a:lnTo>
                    <a:lnTo>
                      <a:pt x="21600" y="9663"/>
                    </a:lnTo>
                    <a:lnTo>
                      <a:pt x="10800" y="0"/>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3" name="曲线"/>
              <p:cNvSpPr>
                <a:spLocks/>
              </p:cNvSpPr>
              <p:nvPr/>
            </p:nvSpPr>
            <p:spPr bwMode="auto">
              <a:xfrm>
                <a:off x="613550" y="418437"/>
                <a:ext cx="122201" cy="61498"/>
              </a:xfrm>
              <a:custGeom>
                <a:avLst/>
                <a:gdLst>
                  <a:gd name="T0" fmla="*/ 61101 w 21600"/>
                  <a:gd name="T1" fmla="*/ 0 h 21600"/>
                  <a:gd name="T2" fmla="*/ 0 w 21600"/>
                  <a:gd name="T3" fmla="*/ 27512 h 21600"/>
                  <a:gd name="T4" fmla="*/ 39987 w 21600"/>
                  <a:gd name="T5" fmla="*/ 27512 h 21600"/>
                  <a:gd name="T6" fmla="*/ 39987 w 21600"/>
                  <a:gd name="T7" fmla="*/ 61498 h 21600"/>
                  <a:gd name="T8" fmla="*/ 82203 w 21600"/>
                  <a:gd name="T9" fmla="*/ 61498 h 21600"/>
                  <a:gd name="T10" fmla="*/ 82203 w 21600"/>
                  <a:gd name="T11" fmla="*/ 27512 h 21600"/>
                  <a:gd name="T12" fmla="*/ 122201 w 21600"/>
                  <a:gd name="T13" fmla="*/ 27512 h 21600"/>
                  <a:gd name="T14" fmla="*/ 61101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800" y="0"/>
                    </a:moveTo>
                    <a:lnTo>
                      <a:pt x="0" y="9663"/>
                    </a:lnTo>
                    <a:lnTo>
                      <a:pt x="7068" y="9663"/>
                    </a:lnTo>
                    <a:lnTo>
                      <a:pt x="7068" y="21600"/>
                    </a:lnTo>
                    <a:lnTo>
                      <a:pt x="14530" y="21600"/>
                    </a:lnTo>
                    <a:lnTo>
                      <a:pt x="14530" y="9663"/>
                    </a:lnTo>
                    <a:lnTo>
                      <a:pt x="21600" y="9663"/>
                    </a:lnTo>
                    <a:lnTo>
                      <a:pt x="1080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4" name="曲线"/>
              <p:cNvSpPr>
                <a:spLocks/>
              </p:cNvSpPr>
              <p:nvPr/>
            </p:nvSpPr>
            <p:spPr bwMode="auto">
              <a:xfrm>
                <a:off x="613550" y="418437"/>
                <a:ext cx="122201" cy="61498"/>
              </a:xfrm>
              <a:custGeom>
                <a:avLst/>
                <a:gdLst>
                  <a:gd name="T0" fmla="*/ 61101 w 21600"/>
                  <a:gd name="T1" fmla="*/ 0 h 21600"/>
                  <a:gd name="T2" fmla="*/ 0 w 21600"/>
                  <a:gd name="T3" fmla="*/ 27512 h 21600"/>
                  <a:gd name="T4" fmla="*/ 39987 w 21600"/>
                  <a:gd name="T5" fmla="*/ 27512 h 21600"/>
                  <a:gd name="T6" fmla="*/ 39987 w 21600"/>
                  <a:gd name="T7" fmla="*/ 61498 h 21600"/>
                  <a:gd name="T8" fmla="*/ 82203 w 21600"/>
                  <a:gd name="T9" fmla="*/ 61498 h 21600"/>
                  <a:gd name="T10" fmla="*/ 82203 w 21600"/>
                  <a:gd name="T11" fmla="*/ 27512 h 21600"/>
                  <a:gd name="T12" fmla="*/ 122201 w 21600"/>
                  <a:gd name="T13" fmla="*/ 27512 h 21600"/>
                  <a:gd name="T14" fmla="*/ 61101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800" y="0"/>
                    </a:moveTo>
                    <a:lnTo>
                      <a:pt x="0" y="9663"/>
                    </a:lnTo>
                    <a:lnTo>
                      <a:pt x="7068" y="9663"/>
                    </a:lnTo>
                    <a:lnTo>
                      <a:pt x="7068" y="21600"/>
                    </a:lnTo>
                    <a:lnTo>
                      <a:pt x="14530" y="21600"/>
                    </a:lnTo>
                    <a:lnTo>
                      <a:pt x="14530" y="9663"/>
                    </a:lnTo>
                    <a:lnTo>
                      <a:pt x="21600" y="9663"/>
                    </a:lnTo>
                    <a:lnTo>
                      <a:pt x="10800" y="0"/>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5" name="曲线"/>
              <p:cNvSpPr>
                <a:spLocks/>
              </p:cNvSpPr>
              <p:nvPr/>
            </p:nvSpPr>
            <p:spPr bwMode="auto">
              <a:xfrm>
                <a:off x="1472776" y="418437"/>
                <a:ext cx="123473" cy="61498"/>
              </a:xfrm>
              <a:custGeom>
                <a:avLst/>
                <a:gdLst>
                  <a:gd name="T0" fmla="*/ 61737 w 21600"/>
                  <a:gd name="T1" fmla="*/ 61498 h 21600"/>
                  <a:gd name="T2" fmla="*/ 123473 w 21600"/>
                  <a:gd name="T3" fmla="*/ 33983 h 21600"/>
                  <a:gd name="T4" fmla="*/ 81932 w 21600"/>
                  <a:gd name="T5" fmla="*/ 33983 h 21600"/>
                  <a:gd name="T6" fmla="*/ 81932 w 21600"/>
                  <a:gd name="T7" fmla="*/ 0 h 21600"/>
                  <a:gd name="T8" fmla="*/ 40409 w 21600"/>
                  <a:gd name="T9" fmla="*/ 0 h 21600"/>
                  <a:gd name="T10" fmla="*/ 40409 w 21600"/>
                  <a:gd name="T11" fmla="*/ 33983 h 21600"/>
                  <a:gd name="T12" fmla="*/ 0 w 21600"/>
                  <a:gd name="T13" fmla="*/ 33983 h 21600"/>
                  <a:gd name="T14" fmla="*/ 61737 w 21600"/>
                  <a:gd name="T15" fmla="*/ 61498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800" y="21600"/>
                    </a:moveTo>
                    <a:lnTo>
                      <a:pt x="21600" y="11936"/>
                    </a:lnTo>
                    <a:lnTo>
                      <a:pt x="14333" y="11936"/>
                    </a:lnTo>
                    <a:lnTo>
                      <a:pt x="14333" y="0"/>
                    </a:lnTo>
                    <a:lnTo>
                      <a:pt x="7069" y="0"/>
                    </a:lnTo>
                    <a:lnTo>
                      <a:pt x="7069" y="11936"/>
                    </a:lnTo>
                    <a:lnTo>
                      <a:pt x="0" y="11936"/>
                    </a:lnTo>
                    <a:lnTo>
                      <a:pt x="10800" y="21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 name="曲线"/>
              <p:cNvSpPr>
                <a:spLocks/>
              </p:cNvSpPr>
              <p:nvPr/>
            </p:nvSpPr>
            <p:spPr bwMode="auto">
              <a:xfrm>
                <a:off x="1472776" y="418437"/>
                <a:ext cx="123473" cy="61498"/>
              </a:xfrm>
              <a:custGeom>
                <a:avLst/>
                <a:gdLst>
                  <a:gd name="T0" fmla="*/ 61737 w 21600"/>
                  <a:gd name="T1" fmla="*/ 61498 h 21600"/>
                  <a:gd name="T2" fmla="*/ 123473 w 21600"/>
                  <a:gd name="T3" fmla="*/ 33983 h 21600"/>
                  <a:gd name="T4" fmla="*/ 81932 w 21600"/>
                  <a:gd name="T5" fmla="*/ 33983 h 21600"/>
                  <a:gd name="T6" fmla="*/ 81932 w 21600"/>
                  <a:gd name="T7" fmla="*/ 0 h 21600"/>
                  <a:gd name="T8" fmla="*/ 40409 w 21600"/>
                  <a:gd name="T9" fmla="*/ 0 h 21600"/>
                  <a:gd name="T10" fmla="*/ 40409 w 21600"/>
                  <a:gd name="T11" fmla="*/ 33983 h 21600"/>
                  <a:gd name="T12" fmla="*/ 0 w 21600"/>
                  <a:gd name="T13" fmla="*/ 33983 h 21600"/>
                  <a:gd name="T14" fmla="*/ 61737 w 21600"/>
                  <a:gd name="T15" fmla="*/ 61498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800" y="21600"/>
                    </a:moveTo>
                    <a:lnTo>
                      <a:pt x="21600" y="11936"/>
                    </a:lnTo>
                    <a:lnTo>
                      <a:pt x="14333" y="11936"/>
                    </a:lnTo>
                    <a:lnTo>
                      <a:pt x="14333" y="0"/>
                    </a:lnTo>
                    <a:lnTo>
                      <a:pt x="7069" y="0"/>
                    </a:lnTo>
                    <a:lnTo>
                      <a:pt x="7069" y="11936"/>
                    </a:lnTo>
                    <a:lnTo>
                      <a:pt x="0" y="11936"/>
                    </a:lnTo>
                    <a:lnTo>
                      <a:pt x="10800" y="21600"/>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7" name="曲线"/>
              <p:cNvSpPr>
                <a:spLocks/>
              </p:cNvSpPr>
              <p:nvPr/>
            </p:nvSpPr>
            <p:spPr bwMode="auto">
              <a:xfrm>
                <a:off x="1066713" y="157968"/>
                <a:ext cx="122199" cy="61498"/>
              </a:xfrm>
              <a:custGeom>
                <a:avLst/>
                <a:gdLst>
                  <a:gd name="T0" fmla="*/ 61094 w 21600"/>
                  <a:gd name="T1" fmla="*/ 61498 h 21600"/>
                  <a:gd name="T2" fmla="*/ 122193 w 21600"/>
                  <a:gd name="T3" fmla="*/ 33397 h 21600"/>
                  <a:gd name="T4" fmla="*/ 81087 w 21600"/>
                  <a:gd name="T5" fmla="*/ 33397 h 21600"/>
                  <a:gd name="T6" fmla="*/ 81087 w 21600"/>
                  <a:gd name="T7" fmla="*/ 0 h 21600"/>
                  <a:gd name="T8" fmla="*/ 39986 w 21600"/>
                  <a:gd name="T9" fmla="*/ 530 h 21600"/>
                  <a:gd name="T10" fmla="*/ 39986 w 21600"/>
                  <a:gd name="T11" fmla="*/ 33929 h 21600"/>
                  <a:gd name="T12" fmla="*/ 0 w 21600"/>
                  <a:gd name="T13" fmla="*/ 33929 h 21600"/>
                  <a:gd name="T14" fmla="*/ 61094 w 21600"/>
                  <a:gd name="T15" fmla="*/ 61498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99" y="21600"/>
                    </a:moveTo>
                    <a:lnTo>
                      <a:pt x="21599" y="11730"/>
                    </a:lnTo>
                    <a:lnTo>
                      <a:pt x="14333" y="11730"/>
                    </a:lnTo>
                    <a:lnTo>
                      <a:pt x="14333" y="0"/>
                    </a:lnTo>
                    <a:lnTo>
                      <a:pt x="7068" y="186"/>
                    </a:lnTo>
                    <a:lnTo>
                      <a:pt x="7068" y="11917"/>
                    </a:lnTo>
                    <a:lnTo>
                      <a:pt x="0" y="11917"/>
                    </a:lnTo>
                    <a:lnTo>
                      <a:pt x="10799" y="216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8" name="曲线"/>
              <p:cNvSpPr>
                <a:spLocks/>
              </p:cNvSpPr>
              <p:nvPr/>
            </p:nvSpPr>
            <p:spPr bwMode="auto">
              <a:xfrm>
                <a:off x="1066713" y="157968"/>
                <a:ext cx="122199" cy="61498"/>
              </a:xfrm>
              <a:custGeom>
                <a:avLst/>
                <a:gdLst>
                  <a:gd name="T0" fmla="*/ 61094 w 21600"/>
                  <a:gd name="T1" fmla="*/ 61498 h 21600"/>
                  <a:gd name="T2" fmla="*/ 122193 w 21600"/>
                  <a:gd name="T3" fmla="*/ 33397 h 21600"/>
                  <a:gd name="T4" fmla="*/ 81087 w 21600"/>
                  <a:gd name="T5" fmla="*/ 33397 h 21600"/>
                  <a:gd name="T6" fmla="*/ 81087 w 21600"/>
                  <a:gd name="T7" fmla="*/ 0 h 21600"/>
                  <a:gd name="T8" fmla="*/ 39986 w 21600"/>
                  <a:gd name="T9" fmla="*/ 530 h 21600"/>
                  <a:gd name="T10" fmla="*/ 39986 w 21600"/>
                  <a:gd name="T11" fmla="*/ 33929 h 21600"/>
                  <a:gd name="T12" fmla="*/ 0 w 21600"/>
                  <a:gd name="T13" fmla="*/ 33929 h 21600"/>
                  <a:gd name="T14" fmla="*/ 61094 w 21600"/>
                  <a:gd name="T15" fmla="*/ 61498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99" y="21600"/>
                    </a:moveTo>
                    <a:lnTo>
                      <a:pt x="21599" y="11730"/>
                    </a:lnTo>
                    <a:lnTo>
                      <a:pt x="14333" y="11730"/>
                    </a:lnTo>
                    <a:lnTo>
                      <a:pt x="14333" y="0"/>
                    </a:lnTo>
                    <a:lnTo>
                      <a:pt x="7068" y="186"/>
                    </a:lnTo>
                    <a:lnTo>
                      <a:pt x="7068" y="11917"/>
                    </a:lnTo>
                    <a:lnTo>
                      <a:pt x="0" y="11917"/>
                    </a:lnTo>
                    <a:lnTo>
                      <a:pt x="10799" y="21600"/>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9" name="曲线"/>
              <p:cNvSpPr>
                <a:spLocks/>
              </p:cNvSpPr>
              <p:nvPr/>
            </p:nvSpPr>
            <p:spPr bwMode="auto">
              <a:xfrm>
                <a:off x="1733726" y="288202"/>
                <a:ext cx="260949" cy="61498"/>
              </a:xfrm>
              <a:custGeom>
                <a:avLst/>
                <a:gdLst>
                  <a:gd name="T0" fmla="*/ 260949 w 21600"/>
                  <a:gd name="T1" fmla="*/ 30481 h 21600"/>
                  <a:gd name="T2" fmla="*/ 199336 w 21600"/>
                  <a:gd name="T3" fmla="*/ 0 h 21600"/>
                  <a:gd name="T4" fmla="*/ 199336 w 21600"/>
                  <a:gd name="T5" fmla="*/ 20320 h 21600"/>
                  <a:gd name="T6" fmla="*/ 0 w 21600"/>
                  <a:gd name="T7" fmla="*/ 20852 h 21600"/>
                  <a:gd name="T8" fmla="*/ 0 w 21600"/>
                  <a:gd name="T9" fmla="*/ 41708 h 21600"/>
                  <a:gd name="T10" fmla="*/ 199336 w 21600"/>
                  <a:gd name="T11" fmla="*/ 41175 h 21600"/>
                  <a:gd name="T12" fmla="*/ 199336 w 21600"/>
                  <a:gd name="T13" fmla="*/ 61492 h 21600"/>
                  <a:gd name="T14" fmla="*/ 260949 w 21600"/>
                  <a:gd name="T15" fmla="*/ 30481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706"/>
                    </a:moveTo>
                    <a:lnTo>
                      <a:pt x="16500" y="0"/>
                    </a:lnTo>
                    <a:lnTo>
                      <a:pt x="16500" y="7137"/>
                    </a:lnTo>
                    <a:lnTo>
                      <a:pt x="0" y="7324"/>
                    </a:lnTo>
                    <a:lnTo>
                      <a:pt x="0" y="14649"/>
                    </a:lnTo>
                    <a:lnTo>
                      <a:pt x="16500" y="14462"/>
                    </a:lnTo>
                    <a:lnTo>
                      <a:pt x="16500" y="21598"/>
                    </a:lnTo>
                    <a:lnTo>
                      <a:pt x="21600" y="107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0" name="曲线"/>
              <p:cNvSpPr>
                <a:spLocks/>
              </p:cNvSpPr>
              <p:nvPr/>
            </p:nvSpPr>
            <p:spPr bwMode="auto">
              <a:xfrm>
                <a:off x="1733726" y="288202"/>
                <a:ext cx="260949" cy="61498"/>
              </a:xfrm>
              <a:custGeom>
                <a:avLst/>
                <a:gdLst>
                  <a:gd name="T0" fmla="*/ 260949 w 21600"/>
                  <a:gd name="T1" fmla="*/ 30481 h 21600"/>
                  <a:gd name="T2" fmla="*/ 199336 w 21600"/>
                  <a:gd name="T3" fmla="*/ 0 h 21600"/>
                  <a:gd name="T4" fmla="*/ 199336 w 21600"/>
                  <a:gd name="T5" fmla="*/ 20320 h 21600"/>
                  <a:gd name="T6" fmla="*/ 0 w 21600"/>
                  <a:gd name="T7" fmla="*/ 20852 h 21600"/>
                  <a:gd name="T8" fmla="*/ 0 w 21600"/>
                  <a:gd name="T9" fmla="*/ 41708 h 21600"/>
                  <a:gd name="T10" fmla="*/ 199336 w 21600"/>
                  <a:gd name="T11" fmla="*/ 41175 h 21600"/>
                  <a:gd name="T12" fmla="*/ 199336 w 21600"/>
                  <a:gd name="T13" fmla="*/ 61492 h 21600"/>
                  <a:gd name="T14" fmla="*/ 260949 w 21600"/>
                  <a:gd name="T15" fmla="*/ 30481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706"/>
                    </a:moveTo>
                    <a:lnTo>
                      <a:pt x="16500" y="0"/>
                    </a:lnTo>
                    <a:lnTo>
                      <a:pt x="16500" y="7137"/>
                    </a:lnTo>
                    <a:lnTo>
                      <a:pt x="0" y="7324"/>
                    </a:lnTo>
                    <a:lnTo>
                      <a:pt x="0" y="14649"/>
                    </a:lnTo>
                    <a:lnTo>
                      <a:pt x="16500" y="14462"/>
                    </a:lnTo>
                    <a:lnTo>
                      <a:pt x="16500" y="21598"/>
                    </a:lnTo>
                    <a:lnTo>
                      <a:pt x="21600" y="10706"/>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1" name="曲线"/>
              <p:cNvSpPr>
                <a:spLocks/>
              </p:cNvSpPr>
              <p:nvPr/>
            </p:nvSpPr>
            <p:spPr bwMode="auto">
              <a:xfrm>
                <a:off x="1779551" y="155557"/>
                <a:ext cx="122198" cy="141085"/>
              </a:xfrm>
              <a:custGeom>
                <a:avLst/>
                <a:gdLst>
                  <a:gd name="T0" fmla="*/ 61093 w 21600"/>
                  <a:gd name="T1" fmla="*/ 0 h 21600"/>
                  <a:gd name="T2" fmla="*/ 0 w 21600"/>
                  <a:gd name="T3" fmla="*/ 30647 h 21600"/>
                  <a:gd name="T4" fmla="*/ 39986 w 21600"/>
                  <a:gd name="T5" fmla="*/ 30647 h 21600"/>
                  <a:gd name="T6" fmla="*/ 39986 w 21600"/>
                  <a:gd name="T7" fmla="*/ 141085 h 21600"/>
                  <a:gd name="T8" fmla="*/ 81092 w 21600"/>
                  <a:gd name="T9" fmla="*/ 141085 h 21600"/>
                  <a:gd name="T10" fmla="*/ 81092 w 21600"/>
                  <a:gd name="T11" fmla="*/ 30647 h 21600"/>
                  <a:gd name="T12" fmla="*/ 122198 w 21600"/>
                  <a:gd name="T13" fmla="*/ 30647 h 21600"/>
                  <a:gd name="T14" fmla="*/ 61093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99" y="0"/>
                    </a:moveTo>
                    <a:lnTo>
                      <a:pt x="0" y="4692"/>
                    </a:lnTo>
                    <a:lnTo>
                      <a:pt x="7068" y="4692"/>
                    </a:lnTo>
                    <a:lnTo>
                      <a:pt x="7068" y="21600"/>
                    </a:lnTo>
                    <a:lnTo>
                      <a:pt x="14334" y="21600"/>
                    </a:lnTo>
                    <a:lnTo>
                      <a:pt x="14334" y="4692"/>
                    </a:lnTo>
                    <a:lnTo>
                      <a:pt x="21600" y="4692"/>
                    </a:lnTo>
                    <a:lnTo>
                      <a:pt x="1079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2" name="曲线"/>
              <p:cNvSpPr>
                <a:spLocks/>
              </p:cNvSpPr>
              <p:nvPr/>
            </p:nvSpPr>
            <p:spPr bwMode="auto">
              <a:xfrm>
                <a:off x="1779551" y="155557"/>
                <a:ext cx="122198" cy="141085"/>
              </a:xfrm>
              <a:custGeom>
                <a:avLst/>
                <a:gdLst>
                  <a:gd name="T0" fmla="*/ 61093 w 21600"/>
                  <a:gd name="T1" fmla="*/ 0 h 21600"/>
                  <a:gd name="T2" fmla="*/ 0 w 21600"/>
                  <a:gd name="T3" fmla="*/ 30647 h 21600"/>
                  <a:gd name="T4" fmla="*/ 39986 w 21600"/>
                  <a:gd name="T5" fmla="*/ 30647 h 21600"/>
                  <a:gd name="T6" fmla="*/ 39986 w 21600"/>
                  <a:gd name="T7" fmla="*/ 141085 h 21600"/>
                  <a:gd name="T8" fmla="*/ 81092 w 21600"/>
                  <a:gd name="T9" fmla="*/ 141085 h 21600"/>
                  <a:gd name="T10" fmla="*/ 81092 w 21600"/>
                  <a:gd name="T11" fmla="*/ 30647 h 21600"/>
                  <a:gd name="T12" fmla="*/ 122198 w 21600"/>
                  <a:gd name="T13" fmla="*/ 30647 h 21600"/>
                  <a:gd name="T14" fmla="*/ 61093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10799" y="0"/>
                    </a:moveTo>
                    <a:lnTo>
                      <a:pt x="0" y="4692"/>
                    </a:lnTo>
                    <a:lnTo>
                      <a:pt x="7068" y="4692"/>
                    </a:lnTo>
                    <a:lnTo>
                      <a:pt x="7068" y="21600"/>
                    </a:lnTo>
                    <a:lnTo>
                      <a:pt x="14334" y="21600"/>
                    </a:lnTo>
                    <a:lnTo>
                      <a:pt x="14334" y="4692"/>
                    </a:lnTo>
                    <a:lnTo>
                      <a:pt x="21600" y="4692"/>
                    </a:lnTo>
                    <a:lnTo>
                      <a:pt x="10799" y="0"/>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3" name="曲线"/>
              <p:cNvSpPr>
                <a:spLocks/>
              </p:cNvSpPr>
              <p:nvPr/>
            </p:nvSpPr>
            <p:spPr bwMode="auto">
              <a:xfrm>
                <a:off x="1318752" y="85617"/>
                <a:ext cx="398424" cy="60293"/>
              </a:xfrm>
              <a:custGeom>
                <a:avLst/>
                <a:gdLst>
                  <a:gd name="T0" fmla="*/ 0 w 21600"/>
                  <a:gd name="T1" fmla="*/ 29881 h 21600"/>
                  <a:gd name="T2" fmla="*/ 61534 w 21600"/>
                  <a:gd name="T3" fmla="*/ 60287 h 21600"/>
                  <a:gd name="T4" fmla="*/ 61534 w 21600"/>
                  <a:gd name="T5" fmla="*/ 40366 h 21600"/>
                  <a:gd name="T6" fmla="*/ 398424 w 21600"/>
                  <a:gd name="T7" fmla="*/ 40366 h 21600"/>
                  <a:gd name="T8" fmla="*/ 398424 w 21600"/>
                  <a:gd name="T9" fmla="*/ 19922 h 21600"/>
                  <a:gd name="T10" fmla="*/ 61534 w 21600"/>
                  <a:gd name="T11" fmla="*/ 19922 h 21600"/>
                  <a:gd name="T12" fmla="*/ 61534 w 21600"/>
                  <a:gd name="T13" fmla="*/ 0 h 21600"/>
                  <a:gd name="T14" fmla="*/ 0 w 21600"/>
                  <a:gd name="T15" fmla="*/ 29881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705"/>
                    </a:moveTo>
                    <a:lnTo>
                      <a:pt x="3336" y="21598"/>
                    </a:lnTo>
                    <a:lnTo>
                      <a:pt x="3336" y="14461"/>
                    </a:lnTo>
                    <a:lnTo>
                      <a:pt x="21600" y="14461"/>
                    </a:lnTo>
                    <a:lnTo>
                      <a:pt x="21600" y="7137"/>
                    </a:lnTo>
                    <a:lnTo>
                      <a:pt x="3336" y="7137"/>
                    </a:lnTo>
                    <a:lnTo>
                      <a:pt x="3336" y="0"/>
                    </a:lnTo>
                    <a:lnTo>
                      <a:pt x="0" y="107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4" name="曲线"/>
              <p:cNvSpPr>
                <a:spLocks/>
              </p:cNvSpPr>
              <p:nvPr/>
            </p:nvSpPr>
            <p:spPr bwMode="auto">
              <a:xfrm>
                <a:off x="1318752" y="85617"/>
                <a:ext cx="398424" cy="60293"/>
              </a:xfrm>
              <a:custGeom>
                <a:avLst/>
                <a:gdLst>
                  <a:gd name="T0" fmla="*/ 0 w 21600"/>
                  <a:gd name="T1" fmla="*/ 29881 h 21600"/>
                  <a:gd name="T2" fmla="*/ 61534 w 21600"/>
                  <a:gd name="T3" fmla="*/ 60287 h 21600"/>
                  <a:gd name="T4" fmla="*/ 61534 w 21600"/>
                  <a:gd name="T5" fmla="*/ 40366 h 21600"/>
                  <a:gd name="T6" fmla="*/ 398424 w 21600"/>
                  <a:gd name="T7" fmla="*/ 40366 h 21600"/>
                  <a:gd name="T8" fmla="*/ 398424 w 21600"/>
                  <a:gd name="T9" fmla="*/ 19922 h 21600"/>
                  <a:gd name="T10" fmla="*/ 61534 w 21600"/>
                  <a:gd name="T11" fmla="*/ 19922 h 21600"/>
                  <a:gd name="T12" fmla="*/ 61534 w 21600"/>
                  <a:gd name="T13" fmla="*/ 0 h 21600"/>
                  <a:gd name="T14" fmla="*/ 0 w 21600"/>
                  <a:gd name="T15" fmla="*/ 29881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705"/>
                    </a:moveTo>
                    <a:lnTo>
                      <a:pt x="3336" y="21598"/>
                    </a:lnTo>
                    <a:lnTo>
                      <a:pt x="3336" y="14461"/>
                    </a:lnTo>
                    <a:lnTo>
                      <a:pt x="21600" y="14461"/>
                    </a:lnTo>
                    <a:lnTo>
                      <a:pt x="21600" y="7137"/>
                    </a:lnTo>
                    <a:lnTo>
                      <a:pt x="3336" y="7137"/>
                    </a:lnTo>
                    <a:lnTo>
                      <a:pt x="3336" y="0"/>
                    </a:lnTo>
                    <a:lnTo>
                      <a:pt x="0" y="10705"/>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5" name="曲线"/>
              <p:cNvSpPr>
                <a:spLocks/>
              </p:cNvSpPr>
              <p:nvPr/>
            </p:nvSpPr>
            <p:spPr bwMode="auto">
              <a:xfrm>
                <a:off x="230400" y="288202"/>
                <a:ext cx="260949" cy="61498"/>
              </a:xfrm>
              <a:custGeom>
                <a:avLst/>
                <a:gdLst>
                  <a:gd name="T0" fmla="*/ 260949 w 21600"/>
                  <a:gd name="T1" fmla="*/ 30481 h 21600"/>
                  <a:gd name="T2" fmla="*/ 199336 w 21600"/>
                  <a:gd name="T3" fmla="*/ 0 h 21600"/>
                  <a:gd name="T4" fmla="*/ 199336 w 21600"/>
                  <a:gd name="T5" fmla="*/ 20320 h 21600"/>
                  <a:gd name="T6" fmla="*/ 0 w 21600"/>
                  <a:gd name="T7" fmla="*/ 20852 h 21600"/>
                  <a:gd name="T8" fmla="*/ 0 w 21600"/>
                  <a:gd name="T9" fmla="*/ 41708 h 21600"/>
                  <a:gd name="T10" fmla="*/ 199336 w 21600"/>
                  <a:gd name="T11" fmla="*/ 41175 h 21600"/>
                  <a:gd name="T12" fmla="*/ 199336 w 21600"/>
                  <a:gd name="T13" fmla="*/ 61492 h 21600"/>
                  <a:gd name="T14" fmla="*/ 260949 w 21600"/>
                  <a:gd name="T15" fmla="*/ 30481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706"/>
                    </a:moveTo>
                    <a:lnTo>
                      <a:pt x="16500" y="0"/>
                    </a:lnTo>
                    <a:lnTo>
                      <a:pt x="16500" y="7137"/>
                    </a:lnTo>
                    <a:lnTo>
                      <a:pt x="0" y="7324"/>
                    </a:lnTo>
                    <a:lnTo>
                      <a:pt x="0" y="14649"/>
                    </a:lnTo>
                    <a:lnTo>
                      <a:pt x="16500" y="14462"/>
                    </a:lnTo>
                    <a:lnTo>
                      <a:pt x="16500" y="21598"/>
                    </a:lnTo>
                    <a:lnTo>
                      <a:pt x="21600" y="107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 name="曲线"/>
              <p:cNvSpPr>
                <a:spLocks/>
              </p:cNvSpPr>
              <p:nvPr/>
            </p:nvSpPr>
            <p:spPr bwMode="auto">
              <a:xfrm>
                <a:off x="230400" y="288202"/>
                <a:ext cx="260949" cy="61498"/>
              </a:xfrm>
              <a:custGeom>
                <a:avLst/>
                <a:gdLst>
                  <a:gd name="T0" fmla="*/ 260949 w 21600"/>
                  <a:gd name="T1" fmla="*/ 30481 h 21600"/>
                  <a:gd name="T2" fmla="*/ 199336 w 21600"/>
                  <a:gd name="T3" fmla="*/ 0 h 21600"/>
                  <a:gd name="T4" fmla="*/ 199336 w 21600"/>
                  <a:gd name="T5" fmla="*/ 20320 h 21600"/>
                  <a:gd name="T6" fmla="*/ 0 w 21600"/>
                  <a:gd name="T7" fmla="*/ 20852 h 21600"/>
                  <a:gd name="T8" fmla="*/ 0 w 21600"/>
                  <a:gd name="T9" fmla="*/ 41708 h 21600"/>
                  <a:gd name="T10" fmla="*/ 199336 w 21600"/>
                  <a:gd name="T11" fmla="*/ 41175 h 21600"/>
                  <a:gd name="T12" fmla="*/ 199336 w 21600"/>
                  <a:gd name="T13" fmla="*/ 61492 h 21600"/>
                  <a:gd name="T14" fmla="*/ 260949 w 21600"/>
                  <a:gd name="T15" fmla="*/ 30481 h 21600"/>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21600"/>
                  <a:gd name="T26" fmla="*/ 21600 w 21600"/>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21600" y="10706"/>
                    </a:moveTo>
                    <a:lnTo>
                      <a:pt x="16500" y="0"/>
                    </a:lnTo>
                    <a:lnTo>
                      <a:pt x="16500" y="7137"/>
                    </a:lnTo>
                    <a:lnTo>
                      <a:pt x="0" y="7324"/>
                    </a:lnTo>
                    <a:lnTo>
                      <a:pt x="0" y="14649"/>
                    </a:lnTo>
                    <a:lnTo>
                      <a:pt x="16500" y="14462"/>
                    </a:lnTo>
                    <a:lnTo>
                      <a:pt x="16500" y="21598"/>
                    </a:lnTo>
                    <a:lnTo>
                      <a:pt x="21600" y="10706"/>
                    </a:lnTo>
                    <a:close/>
                  </a:path>
                </a:pathLst>
              </a:custGeom>
              <a:noFill/>
              <a:ln w="3175" cap="flat" cmpd="sng">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7" name="曲线"/>
              <p:cNvSpPr>
                <a:spLocks/>
              </p:cNvSpPr>
              <p:nvPr/>
            </p:nvSpPr>
            <p:spPr bwMode="auto">
              <a:xfrm>
                <a:off x="1227101" y="0"/>
                <a:ext cx="82740" cy="43410"/>
              </a:xfrm>
              <a:custGeom>
                <a:avLst/>
                <a:gdLst>
                  <a:gd name="T0" fmla="*/ 82740 w 21600"/>
                  <a:gd name="T1" fmla="*/ 26466 h 21600"/>
                  <a:gd name="T2" fmla="*/ 0 w 21600"/>
                  <a:gd name="T3" fmla="*/ 43406 h 21600"/>
                  <a:gd name="T4" fmla="*/ 21240 w 21600"/>
                  <a:gd name="T5" fmla="*/ 0 h 21600"/>
                  <a:gd name="T6" fmla="*/ 82740 w 21600"/>
                  <a:gd name="T7" fmla="*/ 2646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21600" y="13169"/>
                    </a:moveTo>
                    <a:lnTo>
                      <a:pt x="0" y="21598"/>
                    </a:lnTo>
                    <a:lnTo>
                      <a:pt x="5545" y="0"/>
                    </a:lnTo>
                    <a:lnTo>
                      <a:pt x="21600" y="13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91" name="Rectangle 83"/>
            <p:cNvSpPr>
              <a:spLocks noChangeArrowheads="1"/>
            </p:cNvSpPr>
            <p:nvPr/>
          </p:nvSpPr>
          <p:spPr bwMode="auto">
            <a:xfrm>
              <a:off x="866862" y="765727"/>
              <a:ext cx="1327662" cy="35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50000"/>
                </a:spcBef>
              </a:pPr>
              <a:r>
                <a:rPr lang="zh-CN" altLang="en-US">
                  <a:sym typeface="黑体" panose="02010609060101010101" pitchFamily="49" charset="-122"/>
                </a:rPr>
                <a:t>过程</a:t>
              </a:r>
            </a:p>
          </p:txBody>
        </p:sp>
      </p:grpSp>
      <p:grpSp>
        <p:nvGrpSpPr>
          <p:cNvPr id="268" name="Group 84"/>
          <p:cNvGrpSpPr>
            <a:grpSpLocks/>
          </p:cNvGrpSpPr>
          <p:nvPr/>
        </p:nvGrpSpPr>
        <p:grpSpPr bwMode="auto">
          <a:xfrm>
            <a:off x="2210802" y="5204619"/>
            <a:ext cx="1585913" cy="1431925"/>
            <a:chOff x="0" y="0"/>
            <a:chExt cx="1585770" cy="1432126"/>
          </a:xfrm>
        </p:grpSpPr>
        <p:grpSp>
          <p:nvGrpSpPr>
            <p:cNvPr id="269" name="Group 85"/>
            <p:cNvGrpSpPr>
              <a:grpSpLocks/>
            </p:cNvGrpSpPr>
            <p:nvPr/>
          </p:nvGrpSpPr>
          <p:grpSpPr bwMode="auto">
            <a:xfrm>
              <a:off x="0" y="0"/>
              <a:ext cx="1585770" cy="1412748"/>
              <a:chOff x="0" y="0"/>
              <a:chExt cx="1585770" cy="1412748"/>
            </a:xfrm>
          </p:grpSpPr>
          <p:pic>
            <p:nvPicPr>
              <p:cNvPr id="271" name="Picture 86" descr="lists"/>
              <p:cNvPicPr>
                <a:picLocks noChangeAspect="1" noChangeArrowheads="1"/>
              </p:cNvPicPr>
              <p:nvPr/>
            </p:nvPicPr>
            <p:blipFill>
              <a:blip r:embed="rId3">
                <a:extLst>
                  <a:ext uri="{28A0092B-C50C-407E-A947-70E740481C1C}">
                    <a14:useLocalDpi xmlns:a14="http://schemas.microsoft.com/office/drawing/2010/main" val="0"/>
                  </a:ext>
                </a:extLst>
              </a:blip>
              <a:srcRect b="45833"/>
              <a:stretch>
                <a:fillRect/>
              </a:stretch>
            </p:blipFill>
            <p:spPr bwMode="auto">
              <a:xfrm>
                <a:off x="0" y="0"/>
                <a:ext cx="1585770" cy="1057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2" name="Rectangle 87"/>
              <p:cNvSpPr>
                <a:spLocks noChangeArrowheads="1"/>
              </p:cNvSpPr>
              <p:nvPr/>
            </p:nvSpPr>
            <p:spPr bwMode="auto">
              <a:xfrm>
                <a:off x="711524" y="959359"/>
                <a:ext cx="192403" cy="453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en-US" altLang="zh-CN" sz="2400" b="1">
                    <a:sym typeface="黑体" panose="02010609060101010101" pitchFamily="49" charset="-122"/>
                  </a:rPr>
                  <a:t>  </a:t>
                </a:r>
                <a:endParaRPr lang="zh-CN" altLang="en-US" sz="1400" b="1">
                  <a:sym typeface="黑体" panose="02010609060101010101" pitchFamily="49" charset="-122"/>
                </a:endParaRPr>
              </a:p>
            </p:txBody>
          </p:sp>
        </p:grpSp>
        <p:sp>
          <p:nvSpPr>
            <p:cNvPr id="270" name="Rectangle 88"/>
            <p:cNvSpPr>
              <a:spLocks noChangeArrowheads="1"/>
            </p:cNvSpPr>
            <p:nvPr/>
          </p:nvSpPr>
          <p:spPr bwMode="auto">
            <a:xfrm>
              <a:off x="308583" y="1073986"/>
              <a:ext cx="1277188" cy="35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50000"/>
                </a:spcBef>
              </a:pPr>
              <a:r>
                <a:rPr lang="zh-CN" altLang="en-US" dirty="0">
                  <a:sym typeface="黑体" panose="02010609060101010101" pitchFamily="49" charset="-122"/>
                </a:rPr>
                <a:t>规则</a:t>
              </a:r>
            </a:p>
          </p:txBody>
        </p:sp>
      </p:grpSp>
      <p:grpSp>
        <p:nvGrpSpPr>
          <p:cNvPr id="273" name="Group 89"/>
          <p:cNvGrpSpPr>
            <a:grpSpLocks/>
          </p:cNvGrpSpPr>
          <p:nvPr/>
        </p:nvGrpSpPr>
        <p:grpSpPr bwMode="auto">
          <a:xfrm>
            <a:off x="5135169" y="5412187"/>
            <a:ext cx="1109662" cy="1300162"/>
            <a:chOff x="0" y="0"/>
            <a:chExt cx="1110652" cy="1299669"/>
          </a:xfrm>
        </p:grpSpPr>
        <p:grpSp>
          <p:nvGrpSpPr>
            <p:cNvPr id="274" name="Group 90"/>
            <p:cNvGrpSpPr>
              <a:grpSpLocks/>
            </p:cNvGrpSpPr>
            <p:nvPr/>
          </p:nvGrpSpPr>
          <p:grpSpPr bwMode="auto">
            <a:xfrm>
              <a:off x="0" y="0"/>
              <a:ext cx="1003579" cy="1119521"/>
              <a:chOff x="0" y="0"/>
              <a:chExt cx="1003579" cy="1119521"/>
            </a:xfrm>
          </p:grpSpPr>
          <p:pic>
            <p:nvPicPr>
              <p:cNvPr id="276" name="Picture 91" descr="People Chat buddies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003579" cy="721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7" name="Rectangle 92"/>
              <p:cNvSpPr>
                <a:spLocks noChangeArrowheads="1"/>
              </p:cNvSpPr>
              <p:nvPr/>
            </p:nvSpPr>
            <p:spPr bwMode="auto">
              <a:xfrm>
                <a:off x="410823" y="666132"/>
                <a:ext cx="192405" cy="453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en-US" altLang="zh-CN" sz="2400" b="1">
                    <a:sym typeface="黑体" panose="02010609060101010101" pitchFamily="49" charset="-122"/>
                  </a:rPr>
                  <a:t>  </a:t>
                </a:r>
                <a:endParaRPr lang="zh-CN" altLang="en-US" sz="2400" b="1">
                  <a:sym typeface="黑体" panose="02010609060101010101" pitchFamily="49" charset="-122"/>
                </a:endParaRPr>
              </a:p>
            </p:txBody>
          </p:sp>
        </p:grpSp>
        <p:sp>
          <p:nvSpPr>
            <p:cNvPr id="275" name="Rectangle 93"/>
            <p:cNvSpPr>
              <a:spLocks noChangeArrowheads="1"/>
            </p:cNvSpPr>
            <p:nvPr/>
          </p:nvSpPr>
          <p:spPr bwMode="auto">
            <a:xfrm>
              <a:off x="164239" y="941528"/>
              <a:ext cx="946413" cy="35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50000"/>
                </a:spcBef>
              </a:pPr>
              <a:r>
                <a:rPr lang="zh-CN" altLang="en-US">
                  <a:sym typeface="黑体" panose="02010609060101010101" pitchFamily="49" charset="-122"/>
                </a:rPr>
                <a:t>人员</a:t>
              </a:r>
            </a:p>
          </p:txBody>
        </p:sp>
      </p:grpSp>
      <p:grpSp>
        <p:nvGrpSpPr>
          <p:cNvPr id="278" name="Group 94"/>
          <p:cNvGrpSpPr>
            <a:grpSpLocks/>
          </p:cNvGrpSpPr>
          <p:nvPr/>
        </p:nvGrpSpPr>
        <p:grpSpPr bwMode="auto">
          <a:xfrm>
            <a:off x="756495" y="5523413"/>
            <a:ext cx="1444625" cy="1155700"/>
            <a:chOff x="0" y="0"/>
            <a:chExt cx="1443726" cy="1157055"/>
          </a:xfrm>
        </p:grpSpPr>
        <p:pic>
          <p:nvPicPr>
            <p:cNvPr id="279" name="Picture 95" descr="目标"/>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66981" cy="73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0" name="Rectangle 96"/>
            <p:cNvSpPr>
              <a:spLocks noChangeArrowheads="1"/>
            </p:cNvSpPr>
            <p:nvPr/>
          </p:nvSpPr>
          <p:spPr bwMode="auto">
            <a:xfrm>
              <a:off x="166537" y="798915"/>
              <a:ext cx="1277189" cy="358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spcBef>
                  <a:spcPct val="50000"/>
                </a:spcBef>
              </a:pPr>
              <a:r>
                <a:rPr lang="zh-CN" altLang="en-US">
                  <a:sym typeface="黑体" panose="02010609060101010101" pitchFamily="49" charset="-122"/>
                </a:rPr>
                <a:t>目标</a:t>
              </a:r>
            </a:p>
          </p:txBody>
        </p:sp>
      </p:grpSp>
    </p:spTree>
    <p:extLst>
      <p:ext uri="{BB962C8B-B14F-4D97-AF65-F5344CB8AC3E}">
        <p14:creationId xmlns:p14="http://schemas.microsoft.com/office/powerpoint/2010/main" val="1305983898"/>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访问控制</a:t>
            </a:r>
            <a:r>
              <a:rPr lang="en-US" altLang="zh-CN" sz="3600" dirty="0" smtClean="0"/>
              <a:t>-</a:t>
            </a:r>
            <a:r>
              <a:rPr lang="zh-CN" altLang="en-US" sz="3600" dirty="0" smtClean="0"/>
              <a:t>访问控制的业务要求</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40</a:t>
            </a:fld>
            <a:endParaRPr lang="en-US" altLang="zh-CN" smtClean="0"/>
          </a:p>
        </p:txBody>
      </p:sp>
      <p:sp>
        <p:nvSpPr>
          <p:cNvPr id="2" name="内容占位符 1"/>
          <p:cNvSpPr>
            <a:spLocks noGrp="1"/>
          </p:cNvSpPr>
          <p:nvPr>
            <p:ph idx="1"/>
          </p:nvPr>
        </p:nvSpPr>
        <p:spPr/>
        <p:txBody>
          <a:bodyPr/>
          <a:lstStyle/>
          <a:p>
            <a:r>
              <a:rPr lang="zh-CN" altLang="en-US" dirty="0"/>
              <a:t>控制目标：限制对信息和信息处理设施的访问。</a:t>
            </a:r>
          </a:p>
          <a:p>
            <a:r>
              <a:rPr lang="zh-CN" altLang="en-US" dirty="0"/>
              <a:t>控制措施</a:t>
            </a:r>
            <a:r>
              <a:rPr lang="zh-CN" altLang="en-US" dirty="0" smtClean="0"/>
              <a:t>：</a:t>
            </a:r>
            <a:endParaRPr lang="en-US" altLang="zh-CN" dirty="0" smtClean="0"/>
          </a:p>
          <a:p>
            <a:pPr lvl="1"/>
            <a:r>
              <a:rPr lang="zh-CN" altLang="en-US" dirty="0" smtClean="0"/>
              <a:t>访问</a:t>
            </a:r>
            <a:r>
              <a:rPr lang="zh-CN" altLang="en-US" dirty="0"/>
              <a:t>控制方针</a:t>
            </a:r>
          </a:p>
          <a:p>
            <a:pPr lvl="1"/>
            <a:r>
              <a:rPr lang="zh-CN" altLang="en-US" dirty="0" smtClean="0"/>
              <a:t>网络</a:t>
            </a:r>
            <a:r>
              <a:rPr lang="zh-CN" altLang="en-US" dirty="0"/>
              <a:t>和网络服务的访问</a:t>
            </a:r>
          </a:p>
          <a:p>
            <a:endParaRPr lang="zh-CN" altLang="en-US" dirty="0"/>
          </a:p>
        </p:txBody>
      </p:sp>
    </p:spTree>
    <p:extLst>
      <p:ext uri="{BB962C8B-B14F-4D97-AF65-F5344CB8AC3E}">
        <p14:creationId xmlns:p14="http://schemas.microsoft.com/office/powerpoint/2010/main" val="3188266181"/>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smtClean="0"/>
              <a:t>访问控制方针</a:t>
            </a:r>
            <a:endParaRPr lang="zh-CN" altLang="en-US" sz="3600" dirty="0"/>
          </a:p>
        </p:txBody>
      </p:sp>
      <p:sp>
        <p:nvSpPr>
          <p:cNvPr id="3" name="内容占位符 2"/>
          <p:cNvSpPr>
            <a:spLocks noGrp="1"/>
          </p:cNvSpPr>
          <p:nvPr>
            <p:ph idx="1"/>
          </p:nvPr>
        </p:nvSpPr>
        <p:spPr/>
        <p:txBody>
          <a:bodyPr/>
          <a:lstStyle/>
          <a:p>
            <a:r>
              <a:rPr lang="zh-CN" altLang="en-US" dirty="0"/>
              <a:t>应建立访问控制策略并形成文件，并基于业务和访问的安全要求进行评审</a:t>
            </a:r>
            <a:r>
              <a:rPr lang="zh-CN" altLang="en-US" dirty="0" smtClean="0"/>
              <a:t>。</a:t>
            </a:r>
            <a:endParaRPr lang="en-US" altLang="zh-CN" dirty="0" smtClean="0"/>
          </a:p>
          <a:p>
            <a:r>
              <a:rPr lang="zh-CN" altLang="en-US" dirty="0" smtClean="0"/>
              <a:t>在</a:t>
            </a:r>
            <a:r>
              <a:rPr lang="zh-CN" altLang="en-US" dirty="0"/>
              <a:t>“未经明确允许，则一律禁止”的前提下，而不是“未经明确禁止，一律允许”的弱规则的基础上建立</a:t>
            </a:r>
            <a:r>
              <a:rPr lang="zh-CN" altLang="en-US" dirty="0" smtClean="0"/>
              <a:t>规则</a:t>
            </a:r>
            <a:endParaRPr lang="en-US" altLang="zh-CN" dirty="0" smtClean="0"/>
          </a:p>
          <a:p>
            <a:r>
              <a:rPr lang="zh-CN" altLang="en-US" dirty="0"/>
              <a:t>访问控制角色的分割，例如访问请求、访问授权、访问管理</a:t>
            </a:r>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41</a:t>
            </a:fld>
            <a:endParaRPr lang="en-US" altLang="zh-CN"/>
          </a:p>
        </p:txBody>
      </p:sp>
    </p:spTree>
    <p:extLst>
      <p:ext uri="{BB962C8B-B14F-4D97-AF65-F5344CB8AC3E}">
        <p14:creationId xmlns:p14="http://schemas.microsoft.com/office/powerpoint/2010/main" val="649889844"/>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a:t>网络和网络服务的访问</a:t>
            </a:r>
          </a:p>
        </p:txBody>
      </p:sp>
      <p:sp>
        <p:nvSpPr>
          <p:cNvPr id="3" name="内容占位符 2"/>
          <p:cNvSpPr>
            <a:spLocks noGrp="1"/>
          </p:cNvSpPr>
          <p:nvPr>
            <p:ph idx="1"/>
          </p:nvPr>
        </p:nvSpPr>
        <p:spPr/>
        <p:txBody>
          <a:bodyPr/>
          <a:lstStyle/>
          <a:p>
            <a:r>
              <a:rPr lang="zh-CN" altLang="en-US" dirty="0"/>
              <a:t>用户应仅能访问已获专门授权使用的网络和网络服务</a:t>
            </a:r>
            <a:r>
              <a:rPr lang="zh-CN" altLang="en-US" dirty="0" smtClean="0"/>
              <a:t>。</a:t>
            </a:r>
            <a:endParaRPr lang="en-US" altLang="zh-CN" dirty="0" smtClean="0"/>
          </a:p>
          <a:p>
            <a:r>
              <a:rPr lang="zh-CN" altLang="en-US" dirty="0"/>
              <a:t>宜制定关于使用网络和网络服务的</a:t>
            </a:r>
            <a:r>
              <a:rPr lang="zh-CN" altLang="en-US" dirty="0" smtClean="0"/>
              <a:t>策略：</a:t>
            </a:r>
            <a:endParaRPr lang="en-US" altLang="zh-CN" dirty="0" smtClean="0"/>
          </a:p>
          <a:p>
            <a:pPr lvl="1"/>
            <a:r>
              <a:rPr lang="zh-CN" altLang="en-US" sz="2400" dirty="0" smtClean="0"/>
              <a:t>允许</a:t>
            </a:r>
            <a:r>
              <a:rPr lang="zh-CN" altLang="en-US" sz="2400" dirty="0"/>
              <a:t>被访问的网络和网络服务；</a:t>
            </a:r>
          </a:p>
          <a:p>
            <a:pPr lvl="1"/>
            <a:r>
              <a:rPr lang="zh-CN" altLang="en-US" sz="2400" dirty="0" smtClean="0"/>
              <a:t>确定</a:t>
            </a:r>
            <a:r>
              <a:rPr lang="zh-CN" altLang="en-US" sz="2400" dirty="0"/>
              <a:t>允许哪个人访问哪些网络和网络服务的授权规程；</a:t>
            </a:r>
          </a:p>
          <a:p>
            <a:pPr lvl="1"/>
            <a:r>
              <a:rPr lang="zh-CN" altLang="en-US" sz="2400" dirty="0" smtClean="0"/>
              <a:t>保护</a:t>
            </a:r>
            <a:r>
              <a:rPr lang="zh-CN" altLang="en-US" sz="2400" dirty="0"/>
              <a:t>访问网络连接和网络服务的管理控制措施和规程；</a:t>
            </a:r>
          </a:p>
          <a:p>
            <a:pPr lvl="1"/>
            <a:r>
              <a:rPr lang="zh-CN" altLang="en-US" sz="2400" dirty="0" smtClean="0"/>
              <a:t>访问</a:t>
            </a:r>
            <a:r>
              <a:rPr lang="zh-CN" altLang="en-US" sz="2400" dirty="0"/>
              <a:t>网络和网络服务使用的手段（如使用</a:t>
            </a:r>
            <a:r>
              <a:rPr lang="en-US" altLang="zh-CN" sz="2400" dirty="0"/>
              <a:t>VPN</a:t>
            </a:r>
            <a:r>
              <a:rPr lang="zh-CN" altLang="en-US" sz="2400" dirty="0"/>
              <a:t>和无线网络）；</a:t>
            </a:r>
          </a:p>
          <a:p>
            <a:pPr lvl="1"/>
            <a:r>
              <a:rPr lang="zh-CN" altLang="en-US" sz="2400" dirty="0" smtClean="0"/>
              <a:t>访问</a:t>
            </a:r>
            <a:r>
              <a:rPr lang="zh-CN" altLang="en-US" sz="2400" dirty="0"/>
              <a:t>各种网络服务的用户授权要求；</a:t>
            </a:r>
          </a:p>
          <a:p>
            <a:pPr lvl="1"/>
            <a:r>
              <a:rPr lang="zh-CN" altLang="en-US" sz="2400" dirty="0" smtClean="0"/>
              <a:t>监视</a:t>
            </a:r>
            <a:r>
              <a:rPr lang="zh-CN" altLang="en-US" sz="2400" dirty="0"/>
              <a:t>网络服务的使用。</a:t>
            </a:r>
          </a:p>
          <a:p>
            <a:pPr lvl="1"/>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42</a:t>
            </a:fld>
            <a:endParaRPr lang="en-US" altLang="zh-CN"/>
          </a:p>
        </p:txBody>
      </p:sp>
    </p:spTree>
    <p:extLst>
      <p:ext uri="{BB962C8B-B14F-4D97-AF65-F5344CB8AC3E}">
        <p14:creationId xmlns:p14="http://schemas.microsoft.com/office/powerpoint/2010/main" val="2961207587"/>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访问控制</a:t>
            </a:r>
            <a:r>
              <a:rPr lang="en-US" altLang="zh-CN" sz="3600" dirty="0" smtClean="0"/>
              <a:t>-</a:t>
            </a:r>
            <a:r>
              <a:rPr lang="zh-CN" altLang="en-US" sz="3600" dirty="0" smtClean="0"/>
              <a:t>用户访问管理</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43</a:t>
            </a:fld>
            <a:endParaRPr lang="en-US" altLang="zh-CN" smtClean="0"/>
          </a:p>
        </p:txBody>
      </p:sp>
      <p:sp>
        <p:nvSpPr>
          <p:cNvPr id="2" name="内容占位符 1"/>
          <p:cNvSpPr>
            <a:spLocks noGrp="1"/>
          </p:cNvSpPr>
          <p:nvPr>
            <p:ph idx="1"/>
          </p:nvPr>
        </p:nvSpPr>
        <p:spPr/>
        <p:txBody>
          <a:bodyPr/>
          <a:lstStyle/>
          <a:p>
            <a:r>
              <a:rPr lang="zh-CN" altLang="en-US" dirty="0"/>
              <a:t>控制目标：确保授权用户访问系统和服务，并防止未授权的访问。</a:t>
            </a:r>
          </a:p>
          <a:p>
            <a:r>
              <a:rPr lang="zh-CN" altLang="en-US" dirty="0"/>
              <a:t>控制措施</a:t>
            </a:r>
            <a:r>
              <a:rPr lang="zh-CN" altLang="en-US" dirty="0" smtClean="0"/>
              <a:t>：</a:t>
            </a:r>
            <a:endParaRPr lang="en-US" altLang="zh-CN" dirty="0" smtClean="0"/>
          </a:p>
          <a:p>
            <a:pPr lvl="1"/>
            <a:r>
              <a:rPr lang="zh-CN" altLang="en-US" dirty="0" smtClean="0"/>
              <a:t>用户</a:t>
            </a:r>
            <a:r>
              <a:rPr lang="zh-CN" altLang="en-US" dirty="0"/>
              <a:t>注册和注销</a:t>
            </a:r>
          </a:p>
          <a:p>
            <a:pPr lvl="1"/>
            <a:r>
              <a:rPr lang="zh-CN" altLang="en-US" dirty="0"/>
              <a:t>用户访问配置</a:t>
            </a:r>
          </a:p>
          <a:p>
            <a:pPr lvl="1"/>
            <a:r>
              <a:rPr lang="zh-CN" altLang="en-US" dirty="0"/>
              <a:t>特殊权限管理</a:t>
            </a:r>
          </a:p>
          <a:p>
            <a:pPr lvl="1"/>
            <a:r>
              <a:rPr lang="zh-CN" altLang="en-US" dirty="0"/>
              <a:t>用户的秘密验证信息管理</a:t>
            </a:r>
          </a:p>
          <a:p>
            <a:pPr lvl="1"/>
            <a:r>
              <a:rPr lang="zh-CN" altLang="en-US" dirty="0"/>
              <a:t>用户访问权的复查</a:t>
            </a:r>
          </a:p>
          <a:p>
            <a:pPr lvl="1"/>
            <a:r>
              <a:rPr lang="zh-CN" altLang="en-US" dirty="0"/>
              <a:t>访问权限的移除或调整</a:t>
            </a:r>
          </a:p>
          <a:p>
            <a:endParaRPr lang="zh-CN" altLang="en-US" dirty="0"/>
          </a:p>
          <a:p>
            <a:endParaRPr lang="zh-CN" altLang="en-US" dirty="0"/>
          </a:p>
        </p:txBody>
      </p:sp>
    </p:spTree>
    <p:extLst>
      <p:ext uri="{BB962C8B-B14F-4D97-AF65-F5344CB8AC3E}">
        <p14:creationId xmlns:p14="http://schemas.microsoft.com/office/powerpoint/2010/main" val="3044256334"/>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访问控制</a:t>
            </a:r>
            <a:r>
              <a:rPr lang="en-US" altLang="zh-CN" sz="3600" dirty="0" smtClean="0"/>
              <a:t>-</a:t>
            </a:r>
            <a:r>
              <a:rPr lang="zh-CN" altLang="en-US" sz="3600" dirty="0" smtClean="0"/>
              <a:t>用户职责</a:t>
            </a:r>
          </a:p>
        </p:txBody>
      </p:sp>
      <p:sp>
        <p:nvSpPr>
          <p:cNvPr id="3" name="内容占位符 2"/>
          <p:cNvSpPr>
            <a:spLocks noGrp="1"/>
          </p:cNvSpPr>
          <p:nvPr>
            <p:ph idx="1"/>
          </p:nvPr>
        </p:nvSpPr>
        <p:spPr/>
        <p:txBody>
          <a:bodyPr/>
          <a:lstStyle/>
          <a:p>
            <a:pPr>
              <a:spcBef>
                <a:spcPts val="1500"/>
              </a:spcBef>
              <a:defRPr/>
            </a:pPr>
            <a:r>
              <a:rPr lang="zh-CN" altLang="en-US" dirty="0"/>
              <a:t>控制目标：使用户负责维护其授权信息。</a:t>
            </a:r>
          </a:p>
          <a:p>
            <a:pPr>
              <a:spcBef>
                <a:spcPts val="1500"/>
              </a:spcBef>
              <a:defRPr/>
            </a:pPr>
            <a:r>
              <a:rPr lang="zh-CN" altLang="en-US" dirty="0"/>
              <a:t>控制措施</a:t>
            </a:r>
            <a:r>
              <a:rPr lang="zh-CN" altLang="en-US" dirty="0" smtClean="0"/>
              <a:t>：</a:t>
            </a:r>
            <a:endParaRPr lang="en-US" altLang="zh-CN" dirty="0" smtClean="0"/>
          </a:p>
          <a:p>
            <a:pPr lvl="1">
              <a:spcBef>
                <a:spcPts val="1500"/>
              </a:spcBef>
              <a:defRPr/>
            </a:pPr>
            <a:r>
              <a:rPr lang="zh-CN" altLang="en-US" dirty="0" smtClean="0"/>
              <a:t>秘密</a:t>
            </a:r>
            <a:r>
              <a:rPr lang="zh-CN" altLang="en-US" dirty="0"/>
              <a:t>验证信息的使用</a:t>
            </a:r>
          </a:p>
          <a:p>
            <a:pPr>
              <a:spcBef>
                <a:spcPts val="1500"/>
              </a:spcBef>
              <a:defRPr/>
            </a:pPr>
            <a:endParaRPr lang="zh-CN" altLang="en-US" sz="2800" dirty="0"/>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44</a:t>
            </a:fld>
            <a:endParaRPr lang="en-US" altLang="zh-CN" smtClean="0"/>
          </a:p>
        </p:txBody>
      </p:sp>
    </p:spTree>
    <p:extLst>
      <p:ext uri="{BB962C8B-B14F-4D97-AF65-F5344CB8AC3E}">
        <p14:creationId xmlns:p14="http://schemas.microsoft.com/office/powerpoint/2010/main" val="1605275721"/>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访问控制</a:t>
            </a:r>
            <a:r>
              <a:rPr lang="en-US" altLang="zh-CN" sz="3600" dirty="0" smtClean="0"/>
              <a:t>-</a:t>
            </a:r>
            <a:r>
              <a:rPr lang="zh-CN" altLang="en-US" sz="3600" dirty="0" smtClean="0"/>
              <a:t>系统和应用访问控制</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45</a:t>
            </a:fld>
            <a:endParaRPr lang="en-US" altLang="zh-CN" smtClean="0"/>
          </a:p>
        </p:txBody>
      </p:sp>
      <p:sp>
        <p:nvSpPr>
          <p:cNvPr id="2" name="内容占位符 1"/>
          <p:cNvSpPr>
            <a:spLocks noGrp="1"/>
          </p:cNvSpPr>
          <p:nvPr>
            <p:ph idx="1"/>
          </p:nvPr>
        </p:nvSpPr>
        <p:spPr/>
        <p:txBody>
          <a:bodyPr/>
          <a:lstStyle/>
          <a:p>
            <a:r>
              <a:rPr lang="zh-CN" altLang="en-US" dirty="0"/>
              <a:t>控制目标：防止对系统和应用的未授权访问。</a:t>
            </a:r>
          </a:p>
          <a:p>
            <a:r>
              <a:rPr lang="zh-CN" altLang="en-US" dirty="0"/>
              <a:t>控制措施</a:t>
            </a:r>
            <a:r>
              <a:rPr lang="zh-CN" altLang="en-US" dirty="0" smtClean="0"/>
              <a:t>：</a:t>
            </a:r>
            <a:endParaRPr lang="en-US" altLang="zh-CN" dirty="0" smtClean="0"/>
          </a:p>
          <a:p>
            <a:pPr lvl="1"/>
            <a:r>
              <a:rPr lang="zh-CN" altLang="en-US" dirty="0" smtClean="0"/>
              <a:t>信息</a:t>
            </a:r>
            <a:r>
              <a:rPr lang="zh-CN" altLang="en-US" dirty="0"/>
              <a:t>访问限制</a:t>
            </a:r>
          </a:p>
          <a:p>
            <a:pPr lvl="1"/>
            <a:r>
              <a:rPr lang="zh-CN" altLang="en-US" dirty="0"/>
              <a:t>安全登录规程</a:t>
            </a:r>
          </a:p>
          <a:p>
            <a:pPr lvl="1"/>
            <a:r>
              <a:rPr lang="zh-CN" altLang="en-US" dirty="0"/>
              <a:t>口令管理系统</a:t>
            </a:r>
          </a:p>
          <a:p>
            <a:pPr lvl="1"/>
            <a:r>
              <a:rPr lang="zh-CN" altLang="en-US" dirty="0"/>
              <a:t>特权实用程序的使用</a:t>
            </a:r>
          </a:p>
          <a:p>
            <a:pPr lvl="1"/>
            <a:r>
              <a:rPr lang="zh-CN" altLang="en-US" dirty="0"/>
              <a:t>程序源代码的访问控制</a:t>
            </a:r>
          </a:p>
          <a:p>
            <a:endParaRPr lang="zh-CN" altLang="en-US" dirty="0"/>
          </a:p>
          <a:p>
            <a:endParaRPr lang="zh-CN" altLang="en-US" dirty="0"/>
          </a:p>
        </p:txBody>
      </p:sp>
    </p:spTree>
    <p:extLst>
      <p:ext uri="{BB962C8B-B14F-4D97-AF65-F5344CB8AC3E}">
        <p14:creationId xmlns:p14="http://schemas.microsoft.com/office/powerpoint/2010/main" val="1742038922"/>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zh-CN" altLang="en-US" sz="3600" dirty="0" smtClean="0"/>
              <a:t>访问控制</a:t>
            </a:r>
            <a:r>
              <a:rPr lang="zh-CN" altLang="en-US" sz="3600" dirty="0"/>
              <a:t>思路</a:t>
            </a:r>
            <a:endParaRPr lang="en-US" altLang="zh-CN" sz="3600" dirty="0" smtClean="0"/>
          </a:p>
        </p:txBody>
      </p:sp>
      <p:sp>
        <p:nvSpPr>
          <p:cNvPr id="110595" name="Rectangle 3"/>
          <p:cNvSpPr>
            <a:spLocks noGrp="1" noChangeArrowheads="1"/>
          </p:cNvSpPr>
          <p:nvPr>
            <p:ph idx="1"/>
          </p:nvPr>
        </p:nvSpPr>
        <p:spPr/>
        <p:txBody>
          <a:bodyPr/>
          <a:lstStyle/>
          <a:p>
            <a:r>
              <a:rPr lang="zh-CN" altLang="en-US" dirty="0" smtClean="0"/>
              <a:t>由于服务是分层次的，攻击可能从各个层次发起，好的访问控制应该在多层面进行</a:t>
            </a:r>
          </a:p>
          <a:p>
            <a:endParaRPr lang="zh-CN" altLang="en-US" dirty="0" smtClean="0"/>
          </a:p>
          <a:p>
            <a:endParaRPr lang="zh-CN" altLang="en-US" dirty="0" smtClean="0"/>
          </a:p>
          <a:p>
            <a:endParaRPr lang="zh-CN" altLang="en-US" dirty="0" smtClean="0"/>
          </a:p>
          <a:p>
            <a:pPr lvl="1">
              <a:buFont typeface="Wingdings" pitchFamily="2" charset="2"/>
              <a:buNone/>
            </a:pPr>
            <a:endParaRPr lang="zh-CN" altLang="en-US" sz="2500" dirty="0" smtClean="0"/>
          </a:p>
        </p:txBody>
      </p:sp>
      <p:sp>
        <p:nvSpPr>
          <p:cNvPr id="110597"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0986037B-4930-473B-ACA7-2694F48EFCBF}" type="slidenum">
              <a:rPr lang="zh-CN" altLang="en-US" smtClean="0"/>
              <a:pPr eaLnBrk="1" hangingPunct="1"/>
              <a:t>46</a:t>
            </a:fld>
            <a:endParaRPr lang="en-US" altLang="zh-CN" smtClean="0"/>
          </a:p>
        </p:txBody>
      </p:sp>
      <p:sp>
        <p:nvSpPr>
          <p:cNvPr id="227333" name="AutoShape 5"/>
          <p:cNvSpPr>
            <a:spLocks noChangeArrowheads="1"/>
          </p:cNvSpPr>
          <p:nvPr/>
        </p:nvSpPr>
        <p:spPr bwMode="auto">
          <a:xfrm>
            <a:off x="1574325" y="4891014"/>
            <a:ext cx="5885423" cy="1221646"/>
          </a:xfrm>
          <a:prstGeom prst="roundRect">
            <a:avLst>
              <a:gd name="adj" fmla="val 4167"/>
            </a:avLst>
          </a:prstGeom>
          <a:solidFill>
            <a:srgbClr val="BBCDE3"/>
          </a:solidFill>
          <a:ln w="9525" algn="ctr">
            <a:solidFill>
              <a:srgbClr val="4D4D4D"/>
            </a:solidFill>
            <a:round/>
            <a:headEnd/>
            <a:tailEnd/>
          </a:ln>
          <a:effectLst>
            <a:outerShdw dist="35921" dir="2700000" algn="ctr" rotWithShape="0">
              <a:srgbClr val="AFAFAF"/>
            </a:outerShdw>
          </a:effectLst>
        </p:spPr>
        <p:txBody>
          <a:bodyPr lIns="91394" tIns="45698" rIns="91394" bIns="45698"/>
          <a:lstStyle/>
          <a:p>
            <a:pPr defTabSz="446088" eaLnBrk="0" hangingPunct="0">
              <a:defRPr/>
            </a:pPr>
            <a:r>
              <a:rPr lang="zh-CN" altLang="en-US" sz="2400" b="1" dirty="0">
                <a:solidFill>
                  <a:srgbClr val="0000CC"/>
                </a:solidFill>
                <a:latin typeface="Arial" charset="0"/>
              </a:rPr>
              <a:t>只靠网络防火墙不能抵抗所有的攻击，操作系统层面、应用安全层面都要做好访问控制才行</a:t>
            </a:r>
            <a:endParaRPr lang="en-US" altLang="zh-CN" sz="2400" b="1" dirty="0">
              <a:solidFill>
                <a:srgbClr val="0000CC"/>
              </a:solidFill>
              <a:latin typeface="Arial" charset="0"/>
            </a:endParaRPr>
          </a:p>
        </p:txBody>
      </p:sp>
      <p:grpSp>
        <p:nvGrpSpPr>
          <p:cNvPr id="110599" name="Group 6"/>
          <p:cNvGrpSpPr>
            <a:grpSpLocks/>
          </p:cNvGrpSpPr>
          <p:nvPr/>
        </p:nvGrpSpPr>
        <p:grpSpPr bwMode="auto">
          <a:xfrm>
            <a:off x="7478978" y="5459602"/>
            <a:ext cx="1021695" cy="593179"/>
            <a:chOff x="2061" y="1529"/>
            <a:chExt cx="1384" cy="917"/>
          </a:xfrm>
        </p:grpSpPr>
        <p:sp>
          <p:nvSpPr>
            <p:cNvPr id="110607" name="Freeform 7"/>
            <p:cNvSpPr>
              <a:spLocks/>
            </p:cNvSpPr>
            <p:nvPr/>
          </p:nvSpPr>
          <p:spPr bwMode="auto">
            <a:xfrm>
              <a:off x="2619" y="1966"/>
              <a:ext cx="825" cy="480"/>
            </a:xfrm>
            <a:custGeom>
              <a:avLst/>
              <a:gdLst>
                <a:gd name="T0" fmla="*/ 295 w 825"/>
                <a:gd name="T1" fmla="*/ 397 h 480"/>
                <a:gd name="T2" fmla="*/ 241 w 825"/>
                <a:gd name="T3" fmla="*/ 350 h 480"/>
                <a:gd name="T4" fmla="*/ 161 w 825"/>
                <a:gd name="T5" fmla="*/ 271 h 480"/>
                <a:gd name="T6" fmla="*/ 41 w 825"/>
                <a:gd name="T7" fmla="*/ 146 h 480"/>
                <a:gd name="T8" fmla="*/ 15 w 825"/>
                <a:gd name="T9" fmla="*/ 122 h 480"/>
                <a:gd name="T10" fmla="*/ 2 w 825"/>
                <a:gd name="T11" fmla="*/ 107 h 480"/>
                <a:gd name="T12" fmla="*/ 0 w 825"/>
                <a:gd name="T13" fmla="*/ 95 h 480"/>
                <a:gd name="T14" fmla="*/ 8 w 825"/>
                <a:gd name="T15" fmla="*/ 70 h 480"/>
                <a:gd name="T16" fmla="*/ 21 w 825"/>
                <a:gd name="T17" fmla="*/ 48 h 480"/>
                <a:gd name="T18" fmla="*/ 57 w 825"/>
                <a:gd name="T19" fmla="*/ 35 h 480"/>
                <a:gd name="T20" fmla="*/ 107 w 825"/>
                <a:gd name="T21" fmla="*/ 24 h 480"/>
                <a:gd name="T22" fmla="*/ 198 w 825"/>
                <a:gd name="T23" fmla="*/ 11 h 480"/>
                <a:gd name="T24" fmla="*/ 250 w 825"/>
                <a:gd name="T25" fmla="*/ 2 h 480"/>
                <a:gd name="T26" fmla="*/ 278 w 825"/>
                <a:gd name="T27" fmla="*/ 0 h 480"/>
                <a:gd name="T28" fmla="*/ 290 w 825"/>
                <a:gd name="T29" fmla="*/ 0 h 480"/>
                <a:gd name="T30" fmla="*/ 303 w 825"/>
                <a:gd name="T31" fmla="*/ 2 h 480"/>
                <a:gd name="T32" fmla="*/ 425 w 825"/>
                <a:gd name="T33" fmla="*/ 57 h 480"/>
                <a:gd name="T34" fmla="*/ 508 w 825"/>
                <a:gd name="T35" fmla="*/ 110 h 480"/>
                <a:gd name="T36" fmla="*/ 542 w 825"/>
                <a:gd name="T37" fmla="*/ 139 h 480"/>
                <a:gd name="T38" fmla="*/ 576 w 825"/>
                <a:gd name="T39" fmla="*/ 169 h 480"/>
                <a:gd name="T40" fmla="*/ 653 w 825"/>
                <a:gd name="T41" fmla="*/ 209 h 480"/>
                <a:gd name="T42" fmla="*/ 683 w 825"/>
                <a:gd name="T43" fmla="*/ 213 h 480"/>
                <a:gd name="T44" fmla="*/ 697 w 825"/>
                <a:gd name="T45" fmla="*/ 213 h 480"/>
                <a:gd name="T46" fmla="*/ 706 w 825"/>
                <a:gd name="T47" fmla="*/ 213 h 480"/>
                <a:gd name="T48" fmla="*/ 715 w 825"/>
                <a:gd name="T49" fmla="*/ 212 h 480"/>
                <a:gd name="T50" fmla="*/ 744 w 825"/>
                <a:gd name="T51" fmla="*/ 213 h 480"/>
                <a:gd name="T52" fmla="*/ 780 w 825"/>
                <a:gd name="T53" fmla="*/ 210 h 480"/>
                <a:gd name="T54" fmla="*/ 821 w 825"/>
                <a:gd name="T55" fmla="*/ 206 h 480"/>
                <a:gd name="T56" fmla="*/ 824 w 825"/>
                <a:gd name="T57" fmla="*/ 206 h 480"/>
                <a:gd name="T58" fmla="*/ 824 w 825"/>
                <a:gd name="T59" fmla="*/ 479 h 480"/>
                <a:gd name="T60" fmla="*/ 824 w 825"/>
                <a:gd name="T61" fmla="*/ 476 h 480"/>
                <a:gd name="T62" fmla="*/ 617 w 825"/>
                <a:gd name="T63" fmla="*/ 451 h 480"/>
                <a:gd name="T64" fmla="*/ 602 w 825"/>
                <a:gd name="T65" fmla="*/ 450 h 480"/>
                <a:gd name="T66" fmla="*/ 595 w 825"/>
                <a:gd name="T67" fmla="*/ 451 h 480"/>
                <a:gd name="T68" fmla="*/ 586 w 825"/>
                <a:gd name="T69" fmla="*/ 452 h 480"/>
                <a:gd name="T70" fmla="*/ 548 w 825"/>
                <a:gd name="T71" fmla="*/ 460 h 480"/>
                <a:gd name="T72" fmla="*/ 502 w 825"/>
                <a:gd name="T73" fmla="*/ 468 h 480"/>
                <a:gd name="T74" fmla="*/ 489 w 825"/>
                <a:gd name="T75" fmla="*/ 468 h 480"/>
                <a:gd name="T76" fmla="*/ 480 w 825"/>
                <a:gd name="T77" fmla="*/ 468 h 480"/>
                <a:gd name="T78" fmla="*/ 471 w 825"/>
                <a:gd name="T79" fmla="*/ 467 h 480"/>
                <a:gd name="T80" fmla="*/ 425 w 825"/>
                <a:gd name="T81" fmla="*/ 454 h 480"/>
                <a:gd name="T82" fmla="*/ 358 w 825"/>
                <a:gd name="T83" fmla="*/ 431 h 480"/>
                <a:gd name="T84" fmla="*/ 294 w 825"/>
                <a:gd name="T85" fmla="*/ 401 h 480"/>
                <a:gd name="T86" fmla="*/ 295 w 825"/>
                <a:gd name="T87" fmla="*/ 397 h 4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25"/>
                <a:gd name="T133" fmla="*/ 0 h 480"/>
                <a:gd name="T134" fmla="*/ 825 w 825"/>
                <a:gd name="T135" fmla="*/ 480 h 4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25" h="480">
                  <a:moveTo>
                    <a:pt x="295" y="397"/>
                  </a:moveTo>
                  <a:lnTo>
                    <a:pt x="241" y="350"/>
                  </a:lnTo>
                  <a:lnTo>
                    <a:pt x="161" y="271"/>
                  </a:lnTo>
                  <a:lnTo>
                    <a:pt x="41" y="146"/>
                  </a:lnTo>
                  <a:lnTo>
                    <a:pt x="15" y="122"/>
                  </a:lnTo>
                  <a:lnTo>
                    <a:pt x="2" y="107"/>
                  </a:lnTo>
                  <a:lnTo>
                    <a:pt x="0" y="95"/>
                  </a:lnTo>
                  <a:lnTo>
                    <a:pt x="8" y="70"/>
                  </a:lnTo>
                  <a:lnTo>
                    <a:pt x="21" y="48"/>
                  </a:lnTo>
                  <a:lnTo>
                    <a:pt x="57" y="35"/>
                  </a:lnTo>
                  <a:lnTo>
                    <a:pt x="107" y="24"/>
                  </a:lnTo>
                  <a:lnTo>
                    <a:pt x="198" y="11"/>
                  </a:lnTo>
                  <a:lnTo>
                    <a:pt x="250" y="2"/>
                  </a:lnTo>
                  <a:lnTo>
                    <a:pt x="278" y="0"/>
                  </a:lnTo>
                  <a:lnTo>
                    <a:pt x="290" y="0"/>
                  </a:lnTo>
                  <a:lnTo>
                    <a:pt x="303" y="2"/>
                  </a:lnTo>
                  <a:lnTo>
                    <a:pt x="425" y="57"/>
                  </a:lnTo>
                  <a:lnTo>
                    <a:pt x="508" y="110"/>
                  </a:lnTo>
                  <a:lnTo>
                    <a:pt x="542" y="139"/>
                  </a:lnTo>
                  <a:lnTo>
                    <a:pt x="576" y="169"/>
                  </a:lnTo>
                  <a:lnTo>
                    <a:pt x="653" y="209"/>
                  </a:lnTo>
                  <a:lnTo>
                    <a:pt x="683" y="213"/>
                  </a:lnTo>
                  <a:lnTo>
                    <a:pt x="697" y="213"/>
                  </a:lnTo>
                  <a:lnTo>
                    <a:pt x="706" y="213"/>
                  </a:lnTo>
                  <a:lnTo>
                    <a:pt x="715" y="212"/>
                  </a:lnTo>
                  <a:lnTo>
                    <a:pt x="744" y="213"/>
                  </a:lnTo>
                  <a:lnTo>
                    <a:pt x="780" y="210"/>
                  </a:lnTo>
                  <a:lnTo>
                    <a:pt x="821" y="206"/>
                  </a:lnTo>
                  <a:lnTo>
                    <a:pt x="824" y="206"/>
                  </a:lnTo>
                  <a:lnTo>
                    <a:pt x="824" y="479"/>
                  </a:lnTo>
                  <a:lnTo>
                    <a:pt x="824" y="476"/>
                  </a:lnTo>
                  <a:lnTo>
                    <a:pt x="617" y="451"/>
                  </a:lnTo>
                  <a:lnTo>
                    <a:pt x="602" y="450"/>
                  </a:lnTo>
                  <a:lnTo>
                    <a:pt x="595" y="451"/>
                  </a:lnTo>
                  <a:lnTo>
                    <a:pt x="586" y="452"/>
                  </a:lnTo>
                  <a:lnTo>
                    <a:pt x="548" y="460"/>
                  </a:lnTo>
                  <a:lnTo>
                    <a:pt x="502" y="468"/>
                  </a:lnTo>
                  <a:lnTo>
                    <a:pt x="489" y="468"/>
                  </a:lnTo>
                  <a:lnTo>
                    <a:pt x="480" y="468"/>
                  </a:lnTo>
                  <a:lnTo>
                    <a:pt x="471" y="467"/>
                  </a:lnTo>
                  <a:lnTo>
                    <a:pt x="425" y="454"/>
                  </a:lnTo>
                  <a:lnTo>
                    <a:pt x="358" y="431"/>
                  </a:lnTo>
                  <a:lnTo>
                    <a:pt x="294" y="401"/>
                  </a:lnTo>
                  <a:lnTo>
                    <a:pt x="295" y="397"/>
                  </a:lnTo>
                </a:path>
              </a:pathLst>
            </a:custGeom>
            <a:solidFill>
              <a:srgbClr val="E262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08" name="Freeform 8"/>
            <p:cNvSpPr>
              <a:spLocks/>
            </p:cNvSpPr>
            <p:nvPr/>
          </p:nvSpPr>
          <p:spPr bwMode="auto">
            <a:xfrm>
              <a:off x="2751" y="1978"/>
              <a:ext cx="192" cy="37"/>
            </a:xfrm>
            <a:custGeom>
              <a:avLst/>
              <a:gdLst>
                <a:gd name="T0" fmla="*/ 173 w 192"/>
                <a:gd name="T1" fmla="*/ 19 h 37"/>
                <a:gd name="T2" fmla="*/ 191 w 192"/>
                <a:gd name="T3" fmla="*/ 19 h 37"/>
                <a:gd name="T4" fmla="*/ 143 w 192"/>
                <a:gd name="T5" fmla="*/ 0 h 37"/>
                <a:gd name="T6" fmla="*/ 135 w 192"/>
                <a:gd name="T7" fmla="*/ 0 h 37"/>
                <a:gd name="T8" fmla="*/ 125 w 192"/>
                <a:gd name="T9" fmla="*/ 0 h 37"/>
                <a:gd name="T10" fmla="*/ 102 w 192"/>
                <a:gd name="T11" fmla="*/ 3 h 37"/>
                <a:gd name="T12" fmla="*/ 61 w 192"/>
                <a:gd name="T13" fmla="*/ 9 h 37"/>
                <a:gd name="T14" fmla="*/ 27 w 192"/>
                <a:gd name="T15" fmla="*/ 11 h 37"/>
                <a:gd name="T16" fmla="*/ 0 w 192"/>
                <a:gd name="T17" fmla="*/ 19 h 37"/>
                <a:gd name="T18" fmla="*/ 18 w 192"/>
                <a:gd name="T19" fmla="*/ 30 h 37"/>
                <a:gd name="T20" fmla="*/ 60 w 192"/>
                <a:gd name="T21" fmla="*/ 36 h 37"/>
                <a:gd name="T22" fmla="*/ 84 w 192"/>
                <a:gd name="T23" fmla="*/ 36 h 37"/>
                <a:gd name="T24" fmla="*/ 104 w 192"/>
                <a:gd name="T25" fmla="*/ 35 h 37"/>
                <a:gd name="T26" fmla="*/ 172 w 192"/>
                <a:gd name="T27" fmla="*/ 23 h 37"/>
                <a:gd name="T28" fmla="*/ 173 w 192"/>
                <a:gd name="T29" fmla="*/ 19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37"/>
                <a:gd name="T47" fmla="*/ 192 w 192"/>
                <a:gd name="T48" fmla="*/ 37 h 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37">
                  <a:moveTo>
                    <a:pt x="173" y="19"/>
                  </a:moveTo>
                  <a:lnTo>
                    <a:pt x="191" y="19"/>
                  </a:lnTo>
                  <a:lnTo>
                    <a:pt x="143" y="0"/>
                  </a:lnTo>
                  <a:lnTo>
                    <a:pt x="135" y="0"/>
                  </a:lnTo>
                  <a:lnTo>
                    <a:pt x="125" y="0"/>
                  </a:lnTo>
                  <a:lnTo>
                    <a:pt x="102" y="3"/>
                  </a:lnTo>
                  <a:lnTo>
                    <a:pt x="61" y="9"/>
                  </a:lnTo>
                  <a:lnTo>
                    <a:pt x="27" y="11"/>
                  </a:lnTo>
                  <a:lnTo>
                    <a:pt x="0" y="19"/>
                  </a:lnTo>
                  <a:lnTo>
                    <a:pt x="18" y="30"/>
                  </a:lnTo>
                  <a:lnTo>
                    <a:pt x="60" y="36"/>
                  </a:lnTo>
                  <a:lnTo>
                    <a:pt x="84" y="36"/>
                  </a:lnTo>
                  <a:lnTo>
                    <a:pt x="104" y="35"/>
                  </a:lnTo>
                  <a:lnTo>
                    <a:pt x="172" y="23"/>
                  </a:lnTo>
                  <a:lnTo>
                    <a:pt x="173" y="19"/>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09" name="Freeform 9"/>
            <p:cNvSpPr>
              <a:spLocks/>
            </p:cNvSpPr>
            <p:nvPr/>
          </p:nvSpPr>
          <p:spPr bwMode="auto">
            <a:xfrm>
              <a:off x="2690" y="1998"/>
              <a:ext cx="414" cy="340"/>
            </a:xfrm>
            <a:custGeom>
              <a:avLst/>
              <a:gdLst>
                <a:gd name="T0" fmla="*/ 413 w 414"/>
                <a:gd name="T1" fmla="*/ 247 h 340"/>
                <a:gd name="T2" fmla="*/ 409 w 414"/>
                <a:gd name="T3" fmla="*/ 265 h 340"/>
                <a:gd name="T4" fmla="*/ 397 w 414"/>
                <a:gd name="T5" fmla="*/ 291 h 340"/>
                <a:gd name="T6" fmla="*/ 381 w 414"/>
                <a:gd name="T7" fmla="*/ 314 h 340"/>
                <a:gd name="T8" fmla="*/ 366 w 414"/>
                <a:gd name="T9" fmla="*/ 324 h 340"/>
                <a:gd name="T10" fmla="*/ 350 w 414"/>
                <a:gd name="T11" fmla="*/ 324 h 340"/>
                <a:gd name="T12" fmla="*/ 333 w 414"/>
                <a:gd name="T13" fmla="*/ 326 h 340"/>
                <a:gd name="T14" fmla="*/ 318 w 414"/>
                <a:gd name="T15" fmla="*/ 333 h 340"/>
                <a:gd name="T16" fmla="*/ 302 w 414"/>
                <a:gd name="T17" fmla="*/ 339 h 340"/>
                <a:gd name="T18" fmla="*/ 288 w 414"/>
                <a:gd name="T19" fmla="*/ 331 h 340"/>
                <a:gd name="T20" fmla="*/ 273 w 414"/>
                <a:gd name="T21" fmla="*/ 316 h 340"/>
                <a:gd name="T22" fmla="*/ 244 w 414"/>
                <a:gd name="T23" fmla="*/ 287 h 340"/>
                <a:gd name="T24" fmla="*/ 157 w 414"/>
                <a:gd name="T25" fmla="*/ 234 h 340"/>
                <a:gd name="T26" fmla="*/ 109 w 414"/>
                <a:gd name="T27" fmla="*/ 205 h 340"/>
                <a:gd name="T28" fmla="*/ 72 w 414"/>
                <a:gd name="T29" fmla="*/ 175 h 340"/>
                <a:gd name="T30" fmla="*/ 23 w 414"/>
                <a:gd name="T31" fmla="*/ 107 h 340"/>
                <a:gd name="T32" fmla="*/ 4 w 414"/>
                <a:gd name="T33" fmla="*/ 67 h 340"/>
                <a:gd name="T34" fmla="*/ 0 w 414"/>
                <a:gd name="T35" fmla="*/ 49 h 340"/>
                <a:gd name="T36" fmla="*/ 0 w 414"/>
                <a:gd name="T37" fmla="*/ 41 h 340"/>
                <a:gd name="T38" fmla="*/ 2 w 414"/>
                <a:gd name="T39" fmla="*/ 32 h 340"/>
                <a:gd name="T40" fmla="*/ 17 w 414"/>
                <a:gd name="T41" fmla="*/ 20 h 340"/>
                <a:gd name="T42" fmla="*/ 37 w 414"/>
                <a:gd name="T43" fmla="*/ 14 h 340"/>
                <a:gd name="T44" fmla="*/ 113 w 414"/>
                <a:gd name="T45" fmla="*/ 4 h 340"/>
                <a:gd name="T46" fmla="*/ 142 w 414"/>
                <a:gd name="T47" fmla="*/ 6 h 340"/>
                <a:gd name="T48" fmla="*/ 173 w 414"/>
                <a:gd name="T49" fmla="*/ 8 h 340"/>
                <a:gd name="T50" fmla="*/ 218 w 414"/>
                <a:gd name="T51" fmla="*/ 0 h 340"/>
                <a:gd name="T52" fmla="*/ 225 w 414"/>
                <a:gd name="T53" fmla="*/ 0 h 340"/>
                <a:gd name="T54" fmla="*/ 234 w 414"/>
                <a:gd name="T55" fmla="*/ 0 h 340"/>
                <a:gd name="T56" fmla="*/ 251 w 414"/>
                <a:gd name="T57" fmla="*/ 4 h 340"/>
                <a:gd name="T58" fmla="*/ 282 w 414"/>
                <a:gd name="T59" fmla="*/ 20 h 340"/>
                <a:gd name="T60" fmla="*/ 307 w 414"/>
                <a:gd name="T61" fmla="*/ 42 h 340"/>
                <a:gd name="T62" fmla="*/ 330 w 414"/>
                <a:gd name="T63" fmla="*/ 71 h 340"/>
                <a:gd name="T64" fmla="*/ 370 w 414"/>
                <a:gd name="T65" fmla="*/ 141 h 340"/>
                <a:gd name="T66" fmla="*/ 413 w 414"/>
                <a:gd name="T67" fmla="*/ 247 h 3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4"/>
                <a:gd name="T103" fmla="*/ 0 h 340"/>
                <a:gd name="T104" fmla="*/ 414 w 414"/>
                <a:gd name="T105" fmla="*/ 340 h 3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4" h="340">
                  <a:moveTo>
                    <a:pt x="413" y="247"/>
                  </a:moveTo>
                  <a:lnTo>
                    <a:pt x="409" y="265"/>
                  </a:lnTo>
                  <a:lnTo>
                    <a:pt x="397" y="291"/>
                  </a:lnTo>
                  <a:lnTo>
                    <a:pt x="381" y="314"/>
                  </a:lnTo>
                  <a:lnTo>
                    <a:pt x="366" y="324"/>
                  </a:lnTo>
                  <a:lnTo>
                    <a:pt x="350" y="324"/>
                  </a:lnTo>
                  <a:lnTo>
                    <a:pt x="333" y="326"/>
                  </a:lnTo>
                  <a:lnTo>
                    <a:pt x="318" y="333"/>
                  </a:lnTo>
                  <a:lnTo>
                    <a:pt x="302" y="339"/>
                  </a:lnTo>
                  <a:lnTo>
                    <a:pt x="288" y="331"/>
                  </a:lnTo>
                  <a:lnTo>
                    <a:pt x="273" y="316"/>
                  </a:lnTo>
                  <a:lnTo>
                    <a:pt x="244" y="287"/>
                  </a:lnTo>
                  <a:lnTo>
                    <a:pt x="157" y="234"/>
                  </a:lnTo>
                  <a:lnTo>
                    <a:pt x="109" y="205"/>
                  </a:lnTo>
                  <a:lnTo>
                    <a:pt x="72" y="175"/>
                  </a:lnTo>
                  <a:lnTo>
                    <a:pt x="23" y="107"/>
                  </a:lnTo>
                  <a:lnTo>
                    <a:pt x="4" y="67"/>
                  </a:lnTo>
                  <a:lnTo>
                    <a:pt x="0" y="49"/>
                  </a:lnTo>
                  <a:lnTo>
                    <a:pt x="0" y="41"/>
                  </a:lnTo>
                  <a:lnTo>
                    <a:pt x="2" y="32"/>
                  </a:lnTo>
                  <a:lnTo>
                    <a:pt x="17" y="20"/>
                  </a:lnTo>
                  <a:lnTo>
                    <a:pt x="37" y="14"/>
                  </a:lnTo>
                  <a:lnTo>
                    <a:pt x="113" y="4"/>
                  </a:lnTo>
                  <a:lnTo>
                    <a:pt x="142" y="6"/>
                  </a:lnTo>
                  <a:lnTo>
                    <a:pt x="173" y="8"/>
                  </a:lnTo>
                  <a:lnTo>
                    <a:pt x="218" y="0"/>
                  </a:lnTo>
                  <a:lnTo>
                    <a:pt x="225" y="0"/>
                  </a:lnTo>
                  <a:lnTo>
                    <a:pt x="234" y="0"/>
                  </a:lnTo>
                  <a:lnTo>
                    <a:pt x="251" y="4"/>
                  </a:lnTo>
                  <a:lnTo>
                    <a:pt x="282" y="20"/>
                  </a:lnTo>
                  <a:lnTo>
                    <a:pt x="307" y="42"/>
                  </a:lnTo>
                  <a:lnTo>
                    <a:pt x="330" y="71"/>
                  </a:lnTo>
                  <a:lnTo>
                    <a:pt x="370" y="141"/>
                  </a:lnTo>
                  <a:lnTo>
                    <a:pt x="413" y="247"/>
                  </a:lnTo>
                </a:path>
              </a:pathLst>
            </a:custGeom>
            <a:solidFill>
              <a:srgbClr val="622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10" name="Freeform 10"/>
            <p:cNvSpPr>
              <a:spLocks/>
            </p:cNvSpPr>
            <p:nvPr/>
          </p:nvSpPr>
          <p:spPr bwMode="auto">
            <a:xfrm>
              <a:off x="2763" y="2279"/>
              <a:ext cx="234" cy="115"/>
            </a:xfrm>
            <a:custGeom>
              <a:avLst/>
              <a:gdLst>
                <a:gd name="T0" fmla="*/ 12 w 234"/>
                <a:gd name="T1" fmla="*/ 33 h 115"/>
                <a:gd name="T2" fmla="*/ 0 w 234"/>
                <a:gd name="T3" fmla="*/ 51 h 115"/>
                <a:gd name="T4" fmla="*/ 9 w 234"/>
                <a:gd name="T5" fmla="*/ 84 h 115"/>
                <a:gd name="T6" fmla="*/ 43 w 234"/>
                <a:gd name="T7" fmla="*/ 101 h 115"/>
                <a:gd name="T8" fmla="*/ 69 w 234"/>
                <a:gd name="T9" fmla="*/ 110 h 115"/>
                <a:gd name="T10" fmla="*/ 81 w 234"/>
                <a:gd name="T11" fmla="*/ 113 h 115"/>
                <a:gd name="T12" fmla="*/ 91 w 234"/>
                <a:gd name="T13" fmla="*/ 114 h 115"/>
                <a:gd name="T14" fmla="*/ 140 w 234"/>
                <a:gd name="T15" fmla="*/ 97 h 115"/>
                <a:gd name="T16" fmla="*/ 187 w 234"/>
                <a:gd name="T17" fmla="*/ 72 h 115"/>
                <a:gd name="T18" fmla="*/ 214 w 234"/>
                <a:gd name="T19" fmla="*/ 58 h 115"/>
                <a:gd name="T20" fmla="*/ 226 w 234"/>
                <a:gd name="T21" fmla="*/ 48 h 115"/>
                <a:gd name="T22" fmla="*/ 233 w 234"/>
                <a:gd name="T23" fmla="*/ 37 h 115"/>
                <a:gd name="T24" fmla="*/ 233 w 234"/>
                <a:gd name="T25" fmla="*/ 30 h 115"/>
                <a:gd name="T26" fmla="*/ 231 w 234"/>
                <a:gd name="T27" fmla="*/ 24 h 115"/>
                <a:gd name="T28" fmla="*/ 217 w 234"/>
                <a:gd name="T29" fmla="*/ 10 h 115"/>
                <a:gd name="T30" fmla="*/ 199 w 234"/>
                <a:gd name="T31" fmla="*/ 1 h 115"/>
                <a:gd name="T32" fmla="*/ 189 w 234"/>
                <a:gd name="T33" fmla="*/ 0 h 115"/>
                <a:gd name="T34" fmla="*/ 177 w 234"/>
                <a:gd name="T35" fmla="*/ 1 h 115"/>
                <a:gd name="T36" fmla="*/ 160 w 234"/>
                <a:gd name="T37" fmla="*/ 1 h 115"/>
                <a:gd name="T38" fmla="*/ 139 w 234"/>
                <a:gd name="T39" fmla="*/ 3 h 115"/>
                <a:gd name="T40" fmla="*/ 92 w 234"/>
                <a:gd name="T41" fmla="*/ 8 h 115"/>
                <a:gd name="T42" fmla="*/ 47 w 234"/>
                <a:gd name="T43" fmla="*/ 18 h 115"/>
                <a:gd name="T44" fmla="*/ 12 w 234"/>
                <a:gd name="T45" fmla="*/ 33 h 11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4"/>
                <a:gd name="T70" fmla="*/ 0 h 115"/>
                <a:gd name="T71" fmla="*/ 234 w 234"/>
                <a:gd name="T72" fmla="*/ 115 h 11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4" h="115">
                  <a:moveTo>
                    <a:pt x="12" y="33"/>
                  </a:moveTo>
                  <a:lnTo>
                    <a:pt x="0" y="51"/>
                  </a:lnTo>
                  <a:lnTo>
                    <a:pt x="9" y="84"/>
                  </a:lnTo>
                  <a:lnTo>
                    <a:pt x="43" y="101"/>
                  </a:lnTo>
                  <a:lnTo>
                    <a:pt x="69" y="110"/>
                  </a:lnTo>
                  <a:lnTo>
                    <a:pt x="81" y="113"/>
                  </a:lnTo>
                  <a:lnTo>
                    <a:pt x="91" y="114"/>
                  </a:lnTo>
                  <a:lnTo>
                    <a:pt x="140" y="97"/>
                  </a:lnTo>
                  <a:lnTo>
                    <a:pt x="187" y="72"/>
                  </a:lnTo>
                  <a:lnTo>
                    <a:pt x="214" y="58"/>
                  </a:lnTo>
                  <a:lnTo>
                    <a:pt x="226" y="48"/>
                  </a:lnTo>
                  <a:lnTo>
                    <a:pt x="233" y="37"/>
                  </a:lnTo>
                  <a:lnTo>
                    <a:pt x="233" y="30"/>
                  </a:lnTo>
                  <a:lnTo>
                    <a:pt x="231" y="24"/>
                  </a:lnTo>
                  <a:lnTo>
                    <a:pt x="217" y="10"/>
                  </a:lnTo>
                  <a:lnTo>
                    <a:pt x="199" y="1"/>
                  </a:lnTo>
                  <a:lnTo>
                    <a:pt x="189" y="0"/>
                  </a:lnTo>
                  <a:lnTo>
                    <a:pt x="177" y="1"/>
                  </a:lnTo>
                  <a:lnTo>
                    <a:pt x="160" y="1"/>
                  </a:lnTo>
                  <a:lnTo>
                    <a:pt x="139" y="3"/>
                  </a:lnTo>
                  <a:lnTo>
                    <a:pt x="92" y="8"/>
                  </a:lnTo>
                  <a:lnTo>
                    <a:pt x="47" y="18"/>
                  </a:lnTo>
                  <a:lnTo>
                    <a:pt x="12" y="33"/>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10611" name="Freeform 11"/>
            <p:cNvSpPr>
              <a:spLocks/>
            </p:cNvSpPr>
            <p:nvPr/>
          </p:nvSpPr>
          <p:spPr bwMode="auto">
            <a:xfrm>
              <a:off x="2695" y="2203"/>
              <a:ext cx="272" cy="118"/>
            </a:xfrm>
            <a:custGeom>
              <a:avLst/>
              <a:gdLst>
                <a:gd name="T0" fmla="*/ 11 w 272"/>
                <a:gd name="T1" fmla="*/ 11 h 118"/>
                <a:gd name="T2" fmla="*/ 0 w 272"/>
                <a:gd name="T3" fmla="*/ 46 h 118"/>
                <a:gd name="T4" fmla="*/ 8 w 272"/>
                <a:gd name="T5" fmla="*/ 80 h 118"/>
                <a:gd name="T6" fmla="*/ 55 w 272"/>
                <a:gd name="T7" fmla="*/ 101 h 118"/>
                <a:gd name="T8" fmla="*/ 90 w 272"/>
                <a:gd name="T9" fmla="*/ 111 h 118"/>
                <a:gd name="T10" fmla="*/ 104 w 272"/>
                <a:gd name="T11" fmla="*/ 116 h 118"/>
                <a:gd name="T12" fmla="*/ 116 w 272"/>
                <a:gd name="T13" fmla="*/ 117 h 118"/>
                <a:gd name="T14" fmla="*/ 164 w 272"/>
                <a:gd name="T15" fmla="*/ 107 h 118"/>
                <a:gd name="T16" fmla="*/ 212 w 272"/>
                <a:gd name="T17" fmla="*/ 90 h 118"/>
                <a:gd name="T18" fmla="*/ 245 w 272"/>
                <a:gd name="T19" fmla="*/ 78 h 118"/>
                <a:gd name="T20" fmla="*/ 262 w 272"/>
                <a:gd name="T21" fmla="*/ 72 h 118"/>
                <a:gd name="T22" fmla="*/ 271 w 272"/>
                <a:gd name="T23" fmla="*/ 61 h 118"/>
                <a:gd name="T24" fmla="*/ 267 w 272"/>
                <a:gd name="T25" fmla="*/ 52 h 118"/>
                <a:gd name="T26" fmla="*/ 255 w 272"/>
                <a:gd name="T27" fmla="*/ 38 h 118"/>
                <a:gd name="T28" fmla="*/ 229 w 272"/>
                <a:gd name="T29" fmla="*/ 20 h 118"/>
                <a:gd name="T30" fmla="*/ 212 w 272"/>
                <a:gd name="T31" fmla="*/ 13 h 118"/>
                <a:gd name="T32" fmla="*/ 203 w 272"/>
                <a:gd name="T33" fmla="*/ 11 h 118"/>
                <a:gd name="T34" fmla="*/ 193 w 272"/>
                <a:gd name="T35" fmla="*/ 11 h 118"/>
                <a:gd name="T36" fmla="*/ 99 w 272"/>
                <a:gd name="T37" fmla="*/ 1 h 118"/>
                <a:gd name="T38" fmla="*/ 73 w 272"/>
                <a:gd name="T39" fmla="*/ 0 h 118"/>
                <a:gd name="T40" fmla="*/ 61 w 272"/>
                <a:gd name="T41" fmla="*/ 0 h 118"/>
                <a:gd name="T42" fmla="*/ 49 w 272"/>
                <a:gd name="T43" fmla="*/ 0 h 118"/>
                <a:gd name="T44" fmla="*/ 11 w 272"/>
                <a:gd name="T45" fmla="*/ 11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72"/>
                <a:gd name="T70" fmla="*/ 0 h 118"/>
                <a:gd name="T71" fmla="*/ 272 w 272"/>
                <a:gd name="T72" fmla="*/ 118 h 1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72" h="118">
                  <a:moveTo>
                    <a:pt x="11" y="11"/>
                  </a:moveTo>
                  <a:lnTo>
                    <a:pt x="0" y="46"/>
                  </a:lnTo>
                  <a:lnTo>
                    <a:pt x="8" y="80"/>
                  </a:lnTo>
                  <a:lnTo>
                    <a:pt x="55" y="101"/>
                  </a:lnTo>
                  <a:lnTo>
                    <a:pt x="90" y="111"/>
                  </a:lnTo>
                  <a:lnTo>
                    <a:pt x="104" y="116"/>
                  </a:lnTo>
                  <a:lnTo>
                    <a:pt x="116" y="117"/>
                  </a:lnTo>
                  <a:lnTo>
                    <a:pt x="164" y="107"/>
                  </a:lnTo>
                  <a:lnTo>
                    <a:pt x="212" y="90"/>
                  </a:lnTo>
                  <a:lnTo>
                    <a:pt x="245" y="78"/>
                  </a:lnTo>
                  <a:lnTo>
                    <a:pt x="262" y="72"/>
                  </a:lnTo>
                  <a:lnTo>
                    <a:pt x="271" y="61"/>
                  </a:lnTo>
                  <a:lnTo>
                    <a:pt x="267" y="52"/>
                  </a:lnTo>
                  <a:lnTo>
                    <a:pt x="255" y="38"/>
                  </a:lnTo>
                  <a:lnTo>
                    <a:pt x="229" y="20"/>
                  </a:lnTo>
                  <a:lnTo>
                    <a:pt x="212" y="13"/>
                  </a:lnTo>
                  <a:lnTo>
                    <a:pt x="203" y="11"/>
                  </a:lnTo>
                  <a:lnTo>
                    <a:pt x="193" y="11"/>
                  </a:lnTo>
                  <a:lnTo>
                    <a:pt x="99" y="1"/>
                  </a:lnTo>
                  <a:lnTo>
                    <a:pt x="73" y="0"/>
                  </a:lnTo>
                  <a:lnTo>
                    <a:pt x="61" y="0"/>
                  </a:lnTo>
                  <a:lnTo>
                    <a:pt x="49" y="0"/>
                  </a:lnTo>
                  <a:lnTo>
                    <a:pt x="11" y="1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10612" name="Freeform 12"/>
            <p:cNvSpPr>
              <a:spLocks/>
            </p:cNvSpPr>
            <p:nvPr/>
          </p:nvSpPr>
          <p:spPr bwMode="auto">
            <a:xfrm>
              <a:off x="2650" y="2117"/>
              <a:ext cx="278" cy="136"/>
            </a:xfrm>
            <a:custGeom>
              <a:avLst/>
              <a:gdLst>
                <a:gd name="T0" fmla="*/ 16 w 278"/>
                <a:gd name="T1" fmla="*/ 1 h 136"/>
                <a:gd name="T2" fmla="*/ 0 w 278"/>
                <a:gd name="T3" fmla="*/ 21 h 136"/>
                <a:gd name="T4" fmla="*/ 4 w 278"/>
                <a:gd name="T5" fmla="*/ 53 h 136"/>
                <a:gd name="T6" fmla="*/ 49 w 278"/>
                <a:gd name="T7" fmla="*/ 96 h 136"/>
                <a:gd name="T8" fmla="*/ 84 w 278"/>
                <a:gd name="T9" fmla="*/ 122 h 136"/>
                <a:gd name="T10" fmla="*/ 111 w 278"/>
                <a:gd name="T11" fmla="*/ 135 h 136"/>
                <a:gd name="T12" fmla="*/ 122 w 278"/>
                <a:gd name="T13" fmla="*/ 135 h 136"/>
                <a:gd name="T14" fmla="*/ 134 w 278"/>
                <a:gd name="T15" fmla="*/ 135 h 136"/>
                <a:gd name="T16" fmla="*/ 162 w 278"/>
                <a:gd name="T17" fmla="*/ 128 h 136"/>
                <a:gd name="T18" fmla="*/ 213 w 278"/>
                <a:gd name="T19" fmla="*/ 113 h 136"/>
                <a:gd name="T20" fmla="*/ 248 w 278"/>
                <a:gd name="T21" fmla="*/ 102 h 136"/>
                <a:gd name="T22" fmla="*/ 277 w 278"/>
                <a:gd name="T23" fmla="*/ 84 h 136"/>
                <a:gd name="T24" fmla="*/ 274 w 278"/>
                <a:gd name="T25" fmla="*/ 75 h 136"/>
                <a:gd name="T26" fmla="*/ 265 w 278"/>
                <a:gd name="T27" fmla="*/ 63 h 136"/>
                <a:gd name="T28" fmla="*/ 243 w 278"/>
                <a:gd name="T29" fmla="*/ 44 h 136"/>
                <a:gd name="T30" fmla="*/ 222 w 278"/>
                <a:gd name="T31" fmla="*/ 36 h 136"/>
                <a:gd name="T32" fmla="*/ 196 w 278"/>
                <a:gd name="T33" fmla="*/ 32 h 136"/>
                <a:gd name="T34" fmla="*/ 184 w 278"/>
                <a:gd name="T35" fmla="*/ 32 h 136"/>
                <a:gd name="T36" fmla="*/ 171 w 278"/>
                <a:gd name="T37" fmla="*/ 33 h 136"/>
                <a:gd name="T38" fmla="*/ 148 w 278"/>
                <a:gd name="T39" fmla="*/ 39 h 136"/>
                <a:gd name="T40" fmla="*/ 131 w 278"/>
                <a:gd name="T41" fmla="*/ 37 h 136"/>
                <a:gd name="T42" fmla="*/ 73 w 278"/>
                <a:gd name="T43" fmla="*/ 14 h 136"/>
                <a:gd name="T44" fmla="*/ 43 w 278"/>
                <a:gd name="T45" fmla="*/ 2 h 136"/>
                <a:gd name="T46" fmla="*/ 29 w 278"/>
                <a:gd name="T47" fmla="*/ 0 h 136"/>
                <a:gd name="T48" fmla="*/ 16 w 278"/>
                <a:gd name="T49" fmla="*/ 1 h 1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8"/>
                <a:gd name="T76" fmla="*/ 0 h 136"/>
                <a:gd name="T77" fmla="*/ 278 w 278"/>
                <a:gd name="T78" fmla="*/ 136 h 1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8" h="136">
                  <a:moveTo>
                    <a:pt x="16" y="1"/>
                  </a:moveTo>
                  <a:lnTo>
                    <a:pt x="0" y="21"/>
                  </a:lnTo>
                  <a:lnTo>
                    <a:pt x="4" y="53"/>
                  </a:lnTo>
                  <a:lnTo>
                    <a:pt x="49" y="96"/>
                  </a:lnTo>
                  <a:lnTo>
                    <a:pt x="84" y="122"/>
                  </a:lnTo>
                  <a:lnTo>
                    <a:pt x="111" y="135"/>
                  </a:lnTo>
                  <a:lnTo>
                    <a:pt x="122" y="135"/>
                  </a:lnTo>
                  <a:lnTo>
                    <a:pt x="134" y="135"/>
                  </a:lnTo>
                  <a:lnTo>
                    <a:pt x="162" y="128"/>
                  </a:lnTo>
                  <a:lnTo>
                    <a:pt x="213" y="113"/>
                  </a:lnTo>
                  <a:lnTo>
                    <a:pt x="248" y="102"/>
                  </a:lnTo>
                  <a:lnTo>
                    <a:pt x="277" y="84"/>
                  </a:lnTo>
                  <a:lnTo>
                    <a:pt x="274" y="75"/>
                  </a:lnTo>
                  <a:lnTo>
                    <a:pt x="265" y="63"/>
                  </a:lnTo>
                  <a:lnTo>
                    <a:pt x="243" y="44"/>
                  </a:lnTo>
                  <a:lnTo>
                    <a:pt x="222" y="36"/>
                  </a:lnTo>
                  <a:lnTo>
                    <a:pt x="196" y="32"/>
                  </a:lnTo>
                  <a:lnTo>
                    <a:pt x="184" y="32"/>
                  </a:lnTo>
                  <a:lnTo>
                    <a:pt x="171" y="33"/>
                  </a:lnTo>
                  <a:lnTo>
                    <a:pt x="148" y="39"/>
                  </a:lnTo>
                  <a:lnTo>
                    <a:pt x="131" y="37"/>
                  </a:lnTo>
                  <a:lnTo>
                    <a:pt x="73" y="14"/>
                  </a:lnTo>
                  <a:lnTo>
                    <a:pt x="43" y="2"/>
                  </a:lnTo>
                  <a:lnTo>
                    <a:pt x="29" y="0"/>
                  </a:lnTo>
                  <a:lnTo>
                    <a:pt x="16" y="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10613" name="Freeform 13"/>
            <p:cNvSpPr>
              <a:spLocks/>
            </p:cNvSpPr>
            <p:nvPr/>
          </p:nvSpPr>
          <p:spPr bwMode="auto">
            <a:xfrm>
              <a:off x="2623" y="2010"/>
              <a:ext cx="169" cy="167"/>
            </a:xfrm>
            <a:custGeom>
              <a:avLst/>
              <a:gdLst>
                <a:gd name="T0" fmla="*/ 144 w 169"/>
                <a:gd name="T1" fmla="*/ 81 h 167"/>
                <a:gd name="T2" fmla="*/ 156 w 169"/>
                <a:gd name="T3" fmla="*/ 96 h 167"/>
                <a:gd name="T4" fmla="*/ 168 w 169"/>
                <a:gd name="T5" fmla="*/ 118 h 167"/>
                <a:gd name="T6" fmla="*/ 166 w 169"/>
                <a:gd name="T7" fmla="*/ 131 h 167"/>
                <a:gd name="T8" fmla="*/ 160 w 169"/>
                <a:gd name="T9" fmla="*/ 143 h 167"/>
                <a:gd name="T10" fmla="*/ 148 w 169"/>
                <a:gd name="T11" fmla="*/ 156 h 167"/>
                <a:gd name="T12" fmla="*/ 139 w 169"/>
                <a:gd name="T13" fmla="*/ 166 h 167"/>
                <a:gd name="T14" fmla="*/ 88 w 169"/>
                <a:gd name="T15" fmla="*/ 144 h 167"/>
                <a:gd name="T16" fmla="*/ 41 w 169"/>
                <a:gd name="T17" fmla="*/ 104 h 167"/>
                <a:gd name="T18" fmla="*/ 15 w 169"/>
                <a:gd name="T19" fmla="*/ 81 h 167"/>
                <a:gd name="T20" fmla="*/ 2 w 169"/>
                <a:gd name="T21" fmla="*/ 66 h 167"/>
                <a:gd name="T22" fmla="*/ 0 w 169"/>
                <a:gd name="T23" fmla="*/ 54 h 167"/>
                <a:gd name="T24" fmla="*/ 7 w 169"/>
                <a:gd name="T25" fmla="*/ 26 h 167"/>
                <a:gd name="T26" fmla="*/ 20 w 169"/>
                <a:gd name="T27" fmla="*/ 0 h 167"/>
                <a:gd name="T28" fmla="*/ 26 w 169"/>
                <a:gd name="T29" fmla="*/ 0 h 167"/>
                <a:gd name="T30" fmla="*/ 34 w 169"/>
                <a:gd name="T31" fmla="*/ 0 h 167"/>
                <a:gd name="T32" fmla="*/ 50 w 169"/>
                <a:gd name="T33" fmla="*/ 5 h 167"/>
                <a:gd name="T34" fmla="*/ 85 w 169"/>
                <a:gd name="T35" fmla="*/ 27 h 167"/>
                <a:gd name="T36" fmla="*/ 144 w 169"/>
                <a:gd name="T37" fmla="*/ 81 h 1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9"/>
                <a:gd name="T58" fmla="*/ 0 h 167"/>
                <a:gd name="T59" fmla="*/ 169 w 169"/>
                <a:gd name="T60" fmla="*/ 167 h 1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9" h="167">
                  <a:moveTo>
                    <a:pt x="144" y="81"/>
                  </a:moveTo>
                  <a:lnTo>
                    <a:pt x="156" y="96"/>
                  </a:lnTo>
                  <a:lnTo>
                    <a:pt x="168" y="118"/>
                  </a:lnTo>
                  <a:lnTo>
                    <a:pt x="166" y="131"/>
                  </a:lnTo>
                  <a:lnTo>
                    <a:pt x="160" y="143"/>
                  </a:lnTo>
                  <a:lnTo>
                    <a:pt x="148" y="156"/>
                  </a:lnTo>
                  <a:lnTo>
                    <a:pt x="139" y="166"/>
                  </a:lnTo>
                  <a:lnTo>
                    <a:pt x="88" y="144"/>
                  </a:lnTo>
                  <a:lnTo>
                    <a:pt x="41" y="104"/>
                  </a:lnTo>
                  <a:lnTo>
                    <a:pt x="15" y="81"/>
                  </a:lnTo>
                  <a:lnTo>
                    <a:pt x="2" y="66"/>
                  </a:lnTo>
                  <a:lnTo>
                    <a:pt x="0" y="54"/>
                  </a:lnTo>
                  <a:lnTo>
                    <a:pt x="7" y="26"/>
                  </a:lnTo>
                  <a:lnTo>
                    <a:pt x="20" y="0"/>
                  </a:lnTo>
                  <a:lnTo>
                    <a:pt x="26" y="0"/>
                  </a:lnTo>
                  <a:lnTo>
                    <a:pt x="34" y="0"/>
                  </a:lnTo>
                  <a:lnTo>
                    <a:pt x="50" y="5"/>
                  </a:lnTo>
                  <a:lnTo>
                    <a:pt x="85" y="27"/>
                  </a:lnTo>
                  <a:lnTo>
                    <a:pt x="144" y="81"/>
                  </a:lnTo>
                </a:path>
              </a:pathLst>
            </a:custGeom>
            <a:solidFill>
              <a:srgbClr val="FF8141"/>
            </a:solidFill>
            <a:ln w="12700" cap="rnd" cmpd="sng">
              <a:solidFill>
                <a:srgbClr val="400000"/>
              </a:solidFill>
              <a:prstDash val="solid"/>
              <a:round/>
              <a:headEnd type="none" w="med" len="med"/>
              <a:tailEnd type="none" w="med" len="med"/>
            </a:ln>
          </p:spPr>
          <p:txBody>
            <a:bodyPr/>
            <a:lstStyle/>
            <a:p>
              <a:endParaRPr lang="zh-CN" altLang="en-US"/>
            </a:p>
          </p:txBody>
        </p:sp>
        <p:sp>
          <p:nvSpPr>
            <p:cNvPr id="110614" name="Freeform 14"/>
            <p:cNvSpPr>
              <a:spLocks/>
            </p:cNvSpPr>
            <p:nvPr/>
          </p:nvSpPr>
          <p:spPr bwMode="auto">
            <a:xfrm>
              <a:off x="2065" y="1536"/>
              <a:ext cx="646" cy="516"/>
            </a:xfrm>
            <a:custGeom>
              <a:avLst/>
              <a:gdLst>
                <a:gd name="T0" fmla="*/ 618 w 646"/>
                <a:gd name="T1" fmla="*/ 449 h 516"/>
                <a:gd name="T2" fmla="*/ 12 w 646"/>
                <a:gd name="T3" fmla="*/ 0 h 516"/>
                <a:gd name="T4" fmla="*/ 0 w 646"/>
                <a:gd name="T5" fmla="*/ 2 h 516"/>
                <a:gd name="T6" fmla="*/ 3 w 646"/>
                <a:gd name="T7" fmla="*/ 15 h 516"/>
                <a:gd name="T8" fmla="*/ 641 w 646"/>
                <a:gd name="T9" fmla="*/ 515 h 516"/>
                <a:gd name="T10" fmla="*/ 645 w 646"/>
                <a:gd name="T11" fmla="*/ 477 h 516"/>
                <a:gd name="T12" fmla="*/ 618 w 646"/>
                <a:gd name="T13" fmla="*/ 449 h 516"/>
                <a:gd name="T14" fmla="*/ 0 60000 65536"/>
                <a:gd name="T15" fmla="*/ 0 60000 65536"/>
                <a:gd name="T16" fmla="*/ 0 60000 65536"/>
                <a:gd name="T17" fmla="*/ 0 60000 65536"/>
                <a:gd name="T18" fmla="*/ 0 60000 65536"/>
                <a:gd name="T19" fmla="*/ 0 60000 65536"/>
                <a:gd name="T20" fmla="*/ 0 60000 65536"/>
                <a:gd name="T21" fmla="*/ 0 w 646"/>
                <a:gd name="T22" fmla="*/ 0 h 516"/>
                <a:gd name="T23" fmla="*/ 646 w 646"/>
                <a:gd name="T24" fmla="*/ 516 h 5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6" h="516">
                  <a:moveTo>
                    <a:pt x="618" y="449"/>
                  </a:moveTo>
                  <a:lnTo>
                    <a:pt x="12" y="0"/>
                  </a:lnTo>
                  <a:lnTo>
                    <a:pt x="0" y="2"/>
                  </a:lnTo>
                  <a:lnTo>
                    <a:pt x="3" y="15"/>
                  </a:lnTo>
                  <a:lnTo>
                    <a:pt x="641" y="515"/>
                  </a:lnTo>
                  <a:lnTo>
                    <a:pt x="645" y="477"/>
                  </a:lnTo>
                  <a:lnTo>
                    <a:pt x="618" y="449"/>
                  </a:lnTo>
                </a:path>
              </a:pathLst>
            </a:custGeom>
            <a:solidFill>
              <a:srgbClr val="C0C0C0"/>
            </a:solidFill>
            <a:ln w="12700" cap="rnd" cmpd="sng">
              <a:solidFill>
                <a:srgbClr val="5F5F5F"/>
              </a:solidFill>
              <a:prstDash val="solid"/>
              <a:round/>
              <a:headEnd type="none" w="med" len="med"/>
              <a:tailEnd type="none" w="med" len="med"/>
            </a:ln>
          </p:spPr>
          <p:txBody>
            <a:bodyPr/>
            <a:lstStyle/>
            <a:p>
              <a:endParaRPr lang="zh-CN" altLang="en-US"/>
            </a:p>
          </p:txBody>
        </p:sp>
        <p:sp>
          <p:nvSpPr>
            <p:cNvPr id="110615" name="Freeform 15"/>
            <p:cNvSpPr>
              <a:spLocks/>
            </p:cNvSpPr>
            <p:nvPr/>
          </p:nvSpPr>
          <p:spPr bwMode="auto">
            <a:xfrm>
              <a:off x="2673" y="1986"/>
              <a:ext cx="417" cy="336"/>
            </a:xfrm>
            <a:custGeom>
              <a:avLst/>
              <a:gdLst>
                <a:gd name="T0" fmla="*/ 2 w 417"/>
                <a:gd name="T1" fmla="*/ 0 h 336"/>
                <a:gd name="T2" fmla="*/ 0 w 417"/>
                <a:gd name="T3" fmla="*/ 2 h 336"/>
                <a:gd name="T4" fmla="*/ 0 w 417"/>
                <a:gd name="T5" fmla="*/ 14 h 336"/>
                <a:gd name="T6" fmla="*/ 1 w 417"/>
                <a:gd name="T7" fmla="*/ 33 h 336"/>
                <a:gd name="T8" fmla="*/ 8 w 417"/>
                <a:gd name="T9" fmla="*/ 52 h 336"/>
                <a:gd name="T10" fmla="*/ 18 w 417"/>
                <a:gd name="T11" fmla="*/ 67 h 336"/>
                <a:gd name="T12" fmla="*/ 37 w 417"/>
                <a:gd name="T13" fmla="*/ 84 h 336"/>
                <a:gd name="T14" fmla="*/ 83 w 417"/>
                <a:gd name="T15" fmla="*/ 108 h 336"/>
                <a:gd name="T16" fmla="*/ 90 w 417"/>
                <a:gd name="T17" fmla="*/ 109 h 336"/>
                <a:gd name="T18" fmla="*/ 96 w 417"/>
                <a:gd name="T19" fmla="*/ 109 h 336"/>
                <a:gd name="T20" fmla="*/ 108 w 417"/>
                <a:gd name="T21" fmla="*/ 117 h 336"/>
                <a:gd name="T22" fmla="*/ 123 w 417"/>
                <a:gd name="T23" fmla="*/ 123 h 336"/>
                <a:gd name="T24" fmla="*/ 146 w 417"/>
                <a:gd name="T25" fmla="*/ 128 h 336"/>
                <a:gd name="T26" fmla="*/ 188 w 417"/>
                <a:gd name="T27" fmla="*/ 132 h 336"/>
                <a:gd name="T28" fmla="*/ 195 w 417"/>
                <a:gd name="T29" fmla="*/ 133 h 336"/>
                <a:gd name="T30" fmla="*/ 195 w 417"/>
                <a:gd name="T31" fmla="*/ 138 h 336"/>
                <a:gd name="T32" fmla="*/ 194 w 417"/>
                <a:gd name="T33" fmla="*/ 144 h 336"/>
                <a:gd name="T34" fmla="*/ 199 w 417"/>
                <a:gd name="T35" fmla="*/ 152 h 336"/>
                <a:gd name="T36" fmla="*/ 236 w 417"/>
                <a:gd name="T37" fmla="*/ 185 h 336"/>
                <a:gd name="T38" fmla="*/ 267 w 417"/>
                <a:gd name="T39" fmla="*/ 226 h 336"/>
                <a:gd name="T40" fmla="*/ 289 w 417"/>
                <a:gd name="T41" fmla="*/ 264 h 336"/>
                <a:gd name="T42" fmla="*/ 316 w 417"/>
                <a:gd name="T43" fmla="*/ 297 h 336"/>
                <a:gd name="T44" fmla="*/ 360 w 417"/>
                <a:gd name="T45" fmla="*/ 321 h 336"/>
                <a:gd name="T46" fmla="*/ 410 w 417"/>
                <a:gd name="T47" fmla="*/ 335 h 336"/>
                <a:gd name="T48" fmla="*/ 416 w 417"/>
                <a:gd name="T49" fmla="*/ 329 h 336"/>
                <a:gd name="T50" fmla="*/ 411 w 417"/>
                <a:gd name="T51" fmla="*/ 307 h 336"/>
                <a:gd name="T52" fmla="*/ 393 w 417"/>
                <a:gd name="T53" fmla="*/ 273 h 336"/>
                <a:gd name="T54" fmla="*/ 357 w 417"/>
                <a:gd name="T55" fmla="*/ 227 h 336"/>
                <a:gd name="T56" fmla="*/ 302 w 417"/>
                <a:gd name="T57" fmla="*/ 175 h 336"/>
                <a:gd name="T58" fmla="*/ 227 w 417"/>
                <a:gd name="T59" fmla="*/ 117 h 336"/>
                <a:gd name="T60" fmla="*/ 128 w 417"/>
                <a:gd name="T61" fmla="*/ 59 h 336"/>
                <a:gd name="T62" fmla="*/ 2 w 417"/>
                <a:gd name="T63" fmla="*/ 0 h 3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7"/>
                <a:gd name="T97" fmla="*/ 0 h 336"/>
                <a:gd name="T98" fmla="*/ 417 w 417"/>
                <a:gd name="T99" fmla="*/ 336 h 3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7" h="336">
                  <a:moveTo>
                    <a:pt x="2" y="0"/>
                  </a:moveTo>
                  <a:lnTo>
                    <a:pt x="0" y="2"/>
                  </a:lnTo>
                  <a:lnTo>
                    <a:pt x="0" y="14"/>
                  </a:lnTo>
                  <a:lnTo>
                    <a:pt x="1" y="33"/>
                  </a:lnTo>
                  <a:lnTo>
                    <a:pt x="8" y="52"/>
                  </a:lnTo>
                  <a:lnTo>
                    <a:pt x="18" y="67"/>
                  </a:lnTo>
                  <a:lnTo>
                    <a:pt x="37" y="84"/>
                  </a:lnTo>
                  <a:lnTo>
                    <a:pt x="83" y="108"/>
                  </a:lnTo>
                  <a:lnTo>
                    <a:pt x="90" y="109"/>
                  </a:lnTo>
                  <a:lnTo>
                    <a:pt x="96" y="109"/>
                  </a:lnTo>
                  <a:lnTo>
                    <a:pt x="108" y="117"/>
                  </a:lnTo>
                  <a:lnTo>
                    <a:pt x="123" y="123"/>
                  </a:lnTo>
                  <a:lnTo>
                    <a:pt x="146" y="128"/>
                  </a:lnTo>
                  <a:lnTo>
                    <a:pt x="188" y="132"/>
                  </a:lnTo>
                  <a:lnTo>
                    <a:pt x="195" y="133"/>
                  </a:lnTo>
                  <a:lnTo>
                    <a:pt x="195" y="138"/>
                  </a:lnTo>
                  <a:lnTo>
                    <a:pt x="194" y="144"/>
                  </a:lnTo>
                  <a:lnTo>
                    <a:pt x="199" y="152"/>
                  </a:lnTo>
                  <a:lnTo>
                    <a:pt x="236" y="185"/>
                  </a:lnTo>
                  <a:lnTo>
                    <a:pt x="267" y="226"/>
                  </a:lnTo>
                  <a:lnTo>
                    <a:pt x="289" y="264"/>
                  </a:lnTo>
                  <a:lnTo>
                    <a:pt x="316" y="297"/>
                  </a:lnTo>
                  <a:lnTo>
                    <a:pt x="360" y="321"/>
                  </a:lnTo>
                  <a:lnTo>
                    <a:pt x="410" y="335"/>
                  </a:lnTo>
                  <a:lnTo>
                    <a:pt x="416" y="329"/>
                  </a:lnTo>
                  <a:lnTo>
                    <a:pt x="411" y="307"/>
                  </a:lnTo>
                  <a:lnTo>
                    <a:pt x="393" y="273"/>
                  </a:lnTo>
                  <a:lnTo>
                    <a:pt x="357" y="227"/>
                  </a:lnTo>
                  <a:lnTo>
                    <a:pt x="302" y="175"/>
                  </a:lnTo>
                  <a:lnTo>
                    <a:pt x="227" y="117"/>
                  </a:lnTo>
                  <a:lnTo>
                    <a:pt x="128" y="59"/>
                  </a:lnTo>
                  <a:lnTo>
                    <a:pt x="2" y="0"/>
                  </a:lnTo>
                </a:path>
              </a:pathLst>
            </a:custGeom>
            <a:solidFill>
              <a:srgbClr val="A13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16" name="Freeform 16"/>
            <p:cNvSpPr>
              <a:spLocks/>
            </p:cNvSpPr>
            <p:nvPr/>
          </p:nvSpPr>
          <p:spPr bwMode="auto">
            <a:xfrm>
              <a:off x="2679" y="1986"/>
              <a:ext cx="508" cy="338"/>
            </a:xfrm>
            <a:custGeom>
              <a:avLst/>
              <a:gdLst>
                <a:gd name="T0" fmla="*/ 322 w 508"/>
                <a:gd name="T1" fmla="*/ 33 h 338"/>
                <a:gd name="T2" fmla="*/ 257 w 508"/>
                <a:gd name="T3" fmla="*/ 22 h 338"/>
                <a:gd name="T4" fmla="*/ 237 w 508"/>
                <a:gd name="T5" fmla="*/ 20 h 338"/>
                <a:gd name="T6" fmla="*/ 227 w 508"/>
                <a:gd name="T7" fmla="*/ 20 h 338"/>
                <a:gd name="T8" fmla="*/ 216 w 508"/>
                <a:gd name="T9" fmla="*/ 22 h 338"/>
                <a:gd name="T10" fmla="*/ 193 w 508"/>
                <a:gd name="T11" fmla="*/ 26 h 338"/>
                <a:gd name="T12" fmla="*/ 184 w 508"/>
                <a:gd name="T13" fmla="*/ 27 h 338"/>
                <a:gd name="T14" fmla="*/ 174 w 508"/>
                <a:gd name="T15" fmla="*/ 28 h 338"/>
                <a:gd name="T16" fmla="*/ 70 w 508"/>
                <a:gd name="T17" fmla="*/ 15 h 338"/>
                <a:gd name="T18" fmla="*/ 4 w 508"/>
                <a:gd name="T19" fmla="*/ 0 h 338"/>
                <a:gd name="T20" fmla="*/ 1 w 508"/>
                <a:gd name="T21" fmla="*/ 2 h 338"/>
                <a:gd name="T22" fmla="*/ 1 w 508"/>
                <a:gd name="T23" fmla="*/ 14 h 338"/>
                <a:gd name="T24" fmla="*/ 0 w 508"/>
                <a:gd name="T25" fmla="*/ 30 h 338"/>
                <a:gd name="T26" fmla="*/ 2 w 508"/>
                <a:gd name="T27" fmla="*/ 47 h 338"/>
                <a:gd name="T28" fmla="*/ 14 w 508"/>
                <a:gd name="T29" fmla="*/ 62 h 338"/>
                <a:gd name="T30" fmla="*/ 38 w 508"/>
                <a:gd name="T31" fmla="*/ 79 h 338"/>
                <a:gd name="T32" fmla="*/ 93 w 508"/>
                <a:gd name="T33" fmla="*/ 103 h 338"/>
                <a:gd name="T34" fmla="*/ 170 w 508"/>
                <a:gd name="T35" fmla="*/ 122 h 338"/>
                <a:gd name="T36" fmla="*/ 185 w 508"/>
                <a:gd name="T37" fmla="*/ 118 h 338"/>
                <a:gd name="T38" fmla="*/ 200 w 508"/>
                <a:gd name="T39" fmla="*/ 112 h 338"/>
                <a:gd name="T40" fmla="*/ 205 w 508"/>
                <a:gd name="T41" fmla="*/ 126 h 338"/>
                <a:gd name="T42" fmla="*/ 209 w 508"/>
                <a:gd name="T43" fmla="*/ 143 h 338"/>
                <a:gd name="T44" fmla="*/ 248 w 508"/>
                <a:gd name="T45" fmla="*/ 181 h 338"/>
                <a:gd name="T46" fmla="*/ 281 w 508"/>
                <a:gd name="T47" fmla="*/ 228 h 338"/>
                <a:gd name="T48" fmla="*/ 298 w 508"/>
                <a:gd name="T49" fmla="*/ 261 h 338"/>
                <a:gd name="T50" fmla="*/ 322 w 508"/>
                <a:gd name="T51" fmla="*/ 289 h 338"/>
                <a:gd name="T52" fmla="*/ 371 w 508"/>
                <a:gd name="T53" fmla="*/ 317 h 338"/>
                <a:gd name="T54" fmla="*/ 424 w 508"/>
                <a:gd name="T55" fmla="*/ 335 h 338"/>
                <a:gd name="T56" fmla="*/ 449 w 508"/>
                <a:gd name="T57" fmla="*/ 337 h 338"/>
                <a:gd name="T58" fmla="*/ 474 w 508"/>
                <a:gd name="T59" fmla="*/ 333 h 338"/>
                <a:gd name="T60" fmla="*/ 501 w 508"/>
                <a:gd name="T61" fmla="*/ 325 h 338"/>
                <a:gd name="T62" fmla="*/ 505 w 508"/>
                <a:gd name="T63" fmla="*/ 311 h 338"/>
                <a:gd name="T64" fmla="*/ 506 w 508"/>
                <a:gd name="T65" fmla="*/ 304 h 338"/>
                <a:gd name="T66" fmla="*/ 507 w 508"/>
                <a:gd name="T67" fmla="*/ 295 h 338"/>
                <a:gd name="T68" fmla="*/ 498 w 508"/>
                <a:gd name="T69" fmla="*/ 258 h 338"/>
                <a:gd name="T70" fmla="*/ 479 w 508"/>
                <a:gd name="T71" fmla="*/ 216 h 338"/>
                <a:gd name="T72" fmla="*/ 451 w 508"/>
                <a:gd name="T73" fmla="*/ 172 h 338"/>
                <a:gd name="T74" fmla="*/ 385 w 508"/>
                <a:gd name="T75" fmla="*/ 90 h 338"/>
                <a:gd name="T76" fmla="*/ 322 w 508"/>
                <a:gd name="T77" fmla="*/ 33 h 3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8"/>
                <a:gd name="T118" fmla="*/ 0 h 338"/>
                <a:gd name="T119" fmla="*/ 508 w 508"/>
                <a:gd name="T120" fmla="*/ 338 h 3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8" h="338">
                  <a:moveTo>
                    <a:pt x="322" y="33"/>
                  </a:moveTo>
                  <a:lnTo>
                    <a:pt x="257" y="22"/>
                  </a:lnTo>
                  <a:lnTo>
                    <a:pt x="237" y="20"/>
                  </a:lnTo>
                  <a:lnTo>
                    <a:pt x="227" y="20"/>
                  </a:lnTo>
                  <a:lnTo>
                    <a:pt x="216" y="22"/>
                  </a:lnTo>
                  <a:lnTo>
                    <a:pt x="193" y="26"/>
                  </a:lnTo>
                  <a:lnTo>
                    <a:pt x="184" y="27"/>
                  </a:lnTo>
                  <a:lnTo>
                    <a:pt x="174" y="28"/>
                  </a:lnTo>
                  <a:lnTo>
                    <a:pt x="70" y="15"/>
                  </a:lnTo>
                  <a:lnTo>
                    <a:pt x="4" y="0"/>
                  </a:lnTo>
                  <a:lnTo>
                    <a:pt x="1" y="2"/>
                  </a:lnTo>
                  <a:lnTo>
                    <a:pt x="1" y="14"/>
                  </a:lnTo>
                  <a:lnTo>
                    <a:pt x="0" y="30"/>
                  </a:lnTo>
                  <a:lnTo>
                    <a:pt x="2" y="47"/>
                  </a:lnTo>
                  <a:lnTo>
                    <a:pt x="14" y="62"/>
                  </a:lnTo>
                  <a:lnTo>
                    <a:pt x="38" y="79"/>
                  </a:lnTo>
                  <a:lnTo>
                    <a:pt x="93" y="103"/>
                  </a:lnTo>
                  <a:lnTo>
                    <a:pt x="170" y="122"/>
                  </a:lnTo>
                  <a:lnTo>
                    <a:pt x="185" y="118"/>
                  </a:lnTo>
                  <a:lnTo>
                    <a:pt x="200" y="112"/>
                  </a:lnTo>
                  <a:lnTo>
                    <a:pt x="205" y="126"/>
                  </a:lnTo>
                  <a:lnTo>
                    <a:pt x="209" y="143"/>
                  </a:lnTo>
                  <a:lnTo>
                    <a:pt x="248" y="181"/>
                  </a:lnTo>
                  <a:lnTo>
                    <a:pt x="281" y="228"/>
                  </a:lnTo>
                  <a:lnTo>
                    <a:pt x="298" y="261"/>
                  </a:lnTo>
                  <a:lnTo>
                    <a:pt x="322" y="289"/>
                  </a:lnTo>
                  <a:lnTo>
                    <a:pt x="371" y="317"/>
                  </a:lnTo>
                  <a:lnTo>
                    <a:pt x="424" y="335"/>
                  </a:lnTo>
                  <a:lnTo>
                    <a:pt x="449" y="337"/>
                  </a:lnTo>
                  <a:lnTo>
                    <a:pt x="474" y="333"/>
                  </a:lnTo>
                  <a:lnTo>
                    <a:pt x="501" y="325"/>
                  </a:lnTo>
                  <a:lnTo>
                    <a:pt x="505" y="311"/>
                  </a:lnTo>
                  <a:lnTo>
                    <a:pt x="506" y="304"/>
                  </a:lnTo>
                  <a:lnTo>
                    <a:pt x="507" y="295"/>
                  </a:lnTo>
                  <a:lnTo>
                    <a:pt x="498" y="258"/>
                  </a:lnTo>
                  <a:lnTo>
                    <a:pt x="479" y="216"/>
                  </a:lnTo>
                  <a:lnTo>
                    <a:pt x="451" y="172"/>
                  </a:lnTo>
                  <a:lnTo>
                    <a:pt x="385" y="90"/>
                  </a:lnTo>
                  <a:lnTo>
                    <a:pt x="322" y="33"/>
                  </a:lnTo>
                </a:path>
              </a:pathLst>
            </a:custGeom>
            <a:solidFill>
              <a:srgbClr val="E262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17" name="Freeform 17"/>
            <p:cNvSpPr>
              <a:spLocks/>
            </p:cNvSpPr>
            <p:nvPr/>
          </p:nvSpPr>
          <p:spPr bwMode="auto">
            <a:xfrm>
              <a:off x="2694" y="2008"/>
              <a:ext cx="574" cy="291"/>
            </a:xfrm>
            <a:custGeom>
              <a:avLst/>
              <a:gdLst>
                <a:gd name="T0" fmla="*/ 460 w 574"/>
                <a:gd name="T1" fmla="*/ 131 h 291"/>
                <a:gd name="T2" fmla="*/ 498 w 574"/>
                <a:gd name="T3" fmla="*/ 159 h 291"/>
                <a:gd name="T4" fmla="*/ 511 w 574"/>
                <a:gd name="T5" fmla="*/ 168 h 291"/>
                <a:gd name="T6" fmla="*/ 537 w 574"/>
                <a:gd name="T7" fmla="*/ 178 h 291"/>
                <a:gd name="T8" fmla="*/ 561 w 574"/>
                <a:gd name="T9" fmla="*/ 187 h 291"/>
                <a:gd name="T10" fmla="*/ 573 w 574"/>
                <a:gd name="T11" fmla="*/ 199 h 291"/>
                <a:gd name="T12" fmla="*/ 561 w 574"/>
                <a:gd name="T13" fmla="*/ 215 h 291"/>
                <a:gd name="T14" fmla="*/ 532 w 574"/>
                <a:gd name="T15" fmla="*/ 243 h 291"/>
                <a:gd name="T16" fmla="*/ 486 w 574"/>
                <a:gd name="T17" fmla="*/ 285 h 291"/>
                <a:gd name="T18" fmla="*/ 467 w 574"/>
                <a:gd name="T19" fmla="*/ 290 h 291"/>
                <a:gd name="T20" fmla="*/ 439 w 574"/>
                <a:gd name="T21" fmla="*/ 286 h 291"/>
                <a:gd name="T22" fmla="*/ 388 w 574"/>
                <a:gd name="T23" fmla="*/ 271 h 291"/>
                <a:gd name="T24" fmla="*/ 349 w 574"/>
                <a:gd name="T25" fmla="*/ 258 h 291"/>
                <a:gd name="T26" fmla="*/ 316 w 574"/>
                <a:gd name="T27" fmla="*/ 236 h 291"/>
                <a:gd name="T28" fmla="*/ 298 w 574"/>
                <a:gd name="T29" fmla="*/ 207 h 291"/>
                <a:gd name="T30" fmla="*/ 278 w 574"/>
                <a:gd name="T31" fmla="*/ 179 h 291"/>
                <a:gd name="T32" fmla="*/ 232 w 574"/>
                <a:gd name="T33" fmla="*/ 132 h 291"/>
                <a:gd name="T34" fmla="*/ 210 w 574"/>
                <a:gd name="T35" fmla="*/ 93 h 291"/>
                <a:gd name="T36" fmla="*/ 208 w 574"/>
                <a:gd name="T37" fmla="*/ 75 h 291"/>
                <a:gd name="T38" fmla="*/ 207 w 574"/>
                <a:gd name="T39" fmla="*/ 65 h 291"/>
                <a:gd name="T40" fmla="*/ 204 w 574"/>
                <a:gd name="T41" fmla="*/ 60 h 291"/>
                <a:gd name="T42" fmla="*/ 187 w 574"/>
                <a:gd name="T43" fmla="*/ 70 h 291"/>
                <a:gd name="T44" fmla="*/ 171 w 574"/>
                <a:gd name="T45" fmla="*/ 82 h 291"/>
                <a:gd name="T46" fmla="*/ 163 w 574"/>
                <a:gd name="T47" fmla="*/ 84 h 291"/>
                <a:gd name="T48" fmla="*/ 154 w 574"/>
                <a:gd name="T49" fmla="*/ 82 h 291"/>
                <a:gd name="T50" fmla="*/ 136 w 574"/>
                <a:gd name="T51" fmla="*/ 78 h 291"/>
                <a:gd name="T52" fmla="*/ 78 w 574"/>
                <a:gd name="T53" fmla="*/ 65 h 291"/>
                <a:gd name="T54" fmla="*/ 17 w 574"/>
                <a:gd name="T55" fmla="*/ 36 h 291"/>
                <a:gd name="T56" fmla="*/ 5 w 574"/>
                <a:gd name="T57" fmla="*/ 22 h 291"/>
                <a:gd name="T58" fmla="*/ 0 w 574"/>
                <a:gd name="T59" fmla="*/ 5 h 291"/>
                <a:gd name="T60" fmla="*/ 19 w 574"/>
                <a:gd name="T61" fmla="*/ 0 h 291"/>
                <a:gd name="T62" fmla="*/ 32 w 574"/>
                <a:gd name="T63" fmla="*/ 2 h 291"/>
                <a:gd name="T64" fmla="*/ 49 w 574"/>
                <a:gd name="T65" fmla="*/ 9 h 291"/>
                <a:gd name="T66" fmla="*/ 79 w 574"/>
                <a:gd name="T67" fmla="*/ 23 h 291"/>
                <a:gd name="T68" fmla="*/ 136 w 574"/>
                <a:gd name="T69" fmla="*/ 33 h 291"/>
                <a:gd name="T70" fmla="*/ 150 w 574"/>
                <a:gd name="T71" fmla="*/ 32 h 291"/>
                <a:gd name="T72" fmla="*/ 167 w 574"/>
                <a:gd name="T73" fmla="*/ 28 h 291"/>
                <a:gd name="T74" fmla="*/ 207 w 574"/>
                <a:gd name="T75" fmla="*/ 14 h 291"/>
                <a:gd name="T76" fmla="*/ 245 w 574"/>
                <a:gd name="T77" fmla="*/ 4 h 291"/>
                <a:gd name="T78" fmla="*/ 262 w 574"/>
                <a:gd name="T79" fmla="*/ 1 h 291"/>
                <a:gd name="T80" fmla="*/ 269 w 574"/>
                <a:gd name="T81" fmla="*/ 1 h 291"/>
                <a:gd name="T82" fmla="*/ 277 w 574"/>
                <a:gd name="T83" fmla="*/ 2 h 291"/>
                <a:gd name="T84" fmla="*/ 319 w 574"/>
                <a:gd name="T85" fmla="*/ 20 h 291"/>
                <a:gd name="T86" fmla="*/ 369 w 574"/>
                <a:gd name="T87" fmla="*/ 49 h 291"/>
                <a:gd name="T88" fmla="*/ 428 w 574"/>
                <a:gd name="T89" fmla="*/ 88 h 291"/>
                <a:gd name="T90" fmla="*/ 460 w 574"/>
                <a:gd name="T91" fmla="*/ 131 h 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74"/>
                <a:gd name="T139" fmla="*/ 0 h 291"/>
                <a:gd name="T140" fmla="*/ 574 w 574"/>
                <a:gd name="T141" fmla="*/ 291 h 29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74" h="291">
                  <a:moveTo>
                    <a:pt x="460" y="131"/>
                  </a:moveTo>
                  <a:lnTo>
                    <a:pt x="498" y="159"/>
                  </a:lnTo>
                  <a:lnTo>
                    <a:pt x="511" y="168"/>
                  </a:lnTo>
                  <a:lnTo>
                    <a:pt x="537" y="178"/>
                  </a:lnTo>
                  <a:lnTo>
                    <a:pt x="561" y="187"/>
                  </a:lnTo>
                  <a:lnTo>
                    <a:pt x="573" y="199"/>
                  </a:lnTo>
                  <a:lnTo>
                    <a:pt x="561" y="215"/>
                  </a:lnTo>
                  <a:lnTo>
                    <a:pt x="532" y="243"/>
                  </a:lnTo>
                  <a:lnTo>
                    <a:pt x="486" y="285"/>
                  </a:lnTo>
                  <a:lnTo>
                    <a:pt x="467" y="290"/>
                  </a:lnTo>
                  <a:lnTo>
                    <a:pt x="439" y="286"/>
                  </a:lnTo>
                  <a:lnTo>
                    <a:pt x="388" y="271"/>
                  </a:lnTo>
                  <a:lnTo>
                    <a:pt x="349" y="258"/>
                  </a:lnTo>
                  <a:lnTo>
                    <a:pt x="316" y="236"/>
                  </a:lnTo>
                  <a:lnTo>
                    <a:pt x="298" y="207"/>
                  </a:lnTo>
                  <a:lnTo>
                    <a:pt x="278" y="179"/>
                  </a:lnTo>
                  <a:lnTo>
                    <a:pt x="232" y="132"/>
                  </a:lnTo>
                  <a:lnTo>
                    <a:pt x="210" y="93"/>
                  </a:lnTo>
                  <a:lnTo>
                    <a:pt x="208" y="75"/>
                  </a:lnTo>
                  <a:lnTo>
                    <a:pt x="207" y="65"/>
                  </a:lnTo>
                  <a:lnTo>
                    <a:pt x="204" y="60"/>
                  </a:lnTo>
                  <a:lnTo>
                    <a:pt x="187" y="70"/>
                  </a:lnTo>
                  <a:lnTo>
                    <a:pt x="171" y="82"/>
                  </a:lnTo>
                  <a:lnTo>
                    <a:pt x="163" y="84"/>
                  </a:lnTo>
                  <a:lnTo>
                    <a:pt x="154" y="82"/>
                  </a:lnTo>
                  <a:lnTo>
                    <a:pt x="136" y="78"/>
                  </a:lnTo>
                  <a:lnTo>
                    <a:pt x="78" y="65"/>
                  </a:lnTo>
                  <a:lnTo>
                    <a:pt x="17" y="36"/>
                  </a:lnTo>
                  <a:lnTo>
                    <a:pt x="5" y="22"/>
                  </a:lnTo>
                  <a:lnTo>
                    <a:pt x="0" y="5"/>
                  </a:lnTo>
                  <a:lnTo>
                    <a:pt x="19" y="0"/>
                  </a:lnTo>
                  <a:lnTo>
                    <a:pt x="32" y="2"/>
                  </a:lnTo>
                  <a:lnTo>
                    <a:pt x="49" y="9"/>
                  </a:lnTo>
                  <a:lnTo>
                    <a:pt x="79" y="23"/>
                  </a:lnTo>
                  <a:lnTo>
                    <a:pt x="136" y="33"/>
                  </a:lnTo>
                  <a:lnTo>
                    <a:pt x="150" y="32"/>
                  </a:lnTo>
                  <a:lnTo>
                    <a:pt x="167" y="28"/>
                  </a:lnTo>
                  <a:lnTo>
                    <a:pt x="207" y="14"/>
                  </a:lnTo>
                  <a:lnTo>
                    <a:pt x="245" y="4"/>
                  </a:lnTo>
                  <a:lnTo>
                    <a:pt x="262" y="1"/>
                  </a:lnTo>
                  <a:lnTo>
                    <a:pt x="269" y="1"/>
                  </a:lnTo>
                  <a:lnTo>
                    <a:pt x="277" y="2"/>
                  </a:lnTo>
                  <a:lnTo>
                    <a:pt x="319" y="20"/>
                  </a:lnTo>
                  <a:lnTo>
                    <a:pt x="369" y="49"/>
                  </a:lnTo>
                  <a:lnTo>
                    <a:pt x="428" y="88"/>
                  </a:lnTo>
                  <a:lnTo>
                    <a:pt x="460" y="131"/>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18" name="Freeform 18"/>
            <p:cNvSpPr>
              <a:spLocks/>
            </p:cNvSpPr>
            <p:nvPr/>
          </p:nvSpPr>
          <p:spPr bwMode="auto">
            <a:xfrm>
              <a:off x="2749" y="2010"/>
              <a:ext cx="397" cy="216"/>
            </a:xfrm>
            <a:custGeom>
              <a:avLst/>
              <a:gdLst>
                <a:gd name="T0" fmla="*/ 155 w 397"/>
                <a:gd name="T1" fmla="*/ 1 h 216"/>
                <a:gd name="T2" fmla="*/ 114 w 397"/>
                <a:gd name="T3" fmla="*/ 9 h 216"/>
                <a:gd name="T4" fmla="*/ 98 w 397"/>
                <a:gd name="T5" fmla="*/ 9 h 216"/>
                <a:gd name="T6" fmla="*/ 90 w 397"/>
                <a:gd name="T7" fmla="*/ 9 h 216"/>
                <a:gd name="T8" fmla="*/ 82 w 397"/>
                <a:gd name="T9" fmla="*/ 10 h 216"/>
                <a:gd name="T10" fmla="*/ 66 w 397"/>
                <a:gd name="T11" fmla="*/ 10 h 216"/>
                <a:gd name="T12" fmla="*/ 58 w 397"/>
                <a:gd name="T13" fmla="*/ 10 h 216"/>
                <a:gd name="T14" fmla="*/ 49 w 397"/>
                <a:gd name="T15" fmla="*/ 9 h 216"/>
                <a:gd name="T16" fmla="*/ 28 w 397"/>
                <a:gd name="T17" fmla="*/ 5 h 216"/>
                <a:gd name="T18" fmla="*/ 18 w 397"/>
                <a:gd name="T19" fmla="*/ 4 h 216"/>
                <a:gd name="T20" fmla="*/ 6 w 397"/>
                <a:gd name="T21" fmla="*/ 3 h 216"/>
                <a:gd name="T22" fmla="*/ 0 w 397"/>
                <a:gd name="T23" fmla="*/ 8 h 216"/>
                <a:gd name="T24" fmla="*/ 0 w 397"/>
                <a:gd name="T25" fmla="*/ 20 h 216"/>
                <a:gd name="T26" fmla="*/ 10 w 397"/>
                <a:gd name="T27" fmla="*/ 37 h 216"/>
                <a:gd name="T28" fmla="*/ 31 w 397"/>
                <a:gd name="T29" fmla="*/ 49 h 216"/>
                <a:gd name="T30" fmla="*/ 107 w 397"/>
                <a:gd name="T31" fmla="*/ 58 h 216"/>
                <a:gd name="T32" fmla="*/ 117 w 397"/>
                <a:gd name="T33" fmla="*/ 55 h 216"/>
                <a:gd name="T34" fmla="*/ 132 w 397"/>
                <a:gd name="T35" fmla="*/ 46 h 216"/>
                <a:gd name="T36" fmla="*/ 157 w 397"/>
                <a:gd name="T37" fmla="*/ 34 h 216"/>
                <a:gd name="T38" fmla="*/ 166 w 397"/>
                <a:gd name="T39" fmla="*/ 46 h 216"/>
                <a:gd name="T40" fmla="*/ 170 w 397"/>
                <a:gd name="T41" fmla="*/ 62 h 216"/>
                <a:gd name="T42" fmla="*/ 184 w 397"/>
                <a:gd name="T43" fmla="*/ 92 h 216"/>
                <a:gd name="T44" fmla="*/ 260 w 397"/>
                <a:gd name="T45" fmla="*/ 176 h 216"/>
                <a:gd name="T46" fmla="*/ 296 w 397"/>
                <a:gd name="T47" fmla="*/ 200 h 216"/>
                <a:gd name="T48" fmla="*/ 336 w 397"/>
                <a:gd name="T49" fmla="*/ 215 h 216"/>
                <a:gd name="T50" fmla="*/ 349 w 397"/>
                <a:gd name="T51" fmla="*/ 214 h 216"/>
                <a:gd name="T52" fmla="*/ 366 w 397"/>
                <a:gd name="T53" fmla="*/ 210 h 216"/>
                <a:gd name="T54" fmla="*/ 392 w 397"/>
                <a:gd name="T55" fmla="*/ 196 h 216"/>
                <a:gd name="T56" fmla="*/ 396 w 397"/>
                <a:gd name="T57" fmla="*/ 185 h 216"/>
                <a:gd name="T58" fmla="*/ 396 w 397"/>
                <a:gd name="T59" fmla="*/ 177 h 216"/>
                <a:gd name="T60" fmla="*/ 395 w 397"/>
                <a:gd name="T61" fmla="*/ 169 h 216"/>
                <a:gd name="T62" fmla="*/ 384 w 397"/>
                <a:gd name="T63" fmla="*/ 142 h 216"/>
                <a:gd name="T64" fmla="*/ 372 w 397"/>
                <a:gd name="T65" fmla="*/ 117 h 216"/>
                <a:gd name="T66" fmla="*/ 355 w 397"/>
                <a:gd name="T67" fmla="*/ 93 h 216"/>
                <a:gd name="T68" fmla="*/ 267 w 397"/>
                <a:gd name="T69" fmla="*/ 39 h 216"/>
                <a:gd name="T70" fmla="*/ 219 w 397"/>
                <a:gd name="T71" fmla="*/ 14 h 216"/>
                <a:gd name="T72" fmla="*/ 178 w 397"/>
                <a:gd name="T73" fmla="*/ 0 h 216"/>
                <a:gd name="T74" fmla="*/ 155 w 397"/>
                <a:gd name="T75" fmla="*/ 1 h 2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97"/>
                <a:gd name="T115" fmla="*/ 0 h 216"/>
                <a:gd name="T116" fmla="*/ 397 w 397"/>
                <a:gd name="T117" fmla="*/ 216 h 2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97" h="216">
                  <a:moveTo>
                    <a:pt x="155" y="1"/>
                  </a:moveTo>
                  <a:lnTo>
                    <a:pt x="114" y="9"/>
                  </a:lnTo>
                  <a:lnTo>
                    <a:pt x="98" y="9"/>
                  </a:lnTo>
                  <a:lnTo>
                    <a:pt x="90" y="9"/>
                  </a:lnTo>
                  <a:lnTo>
                    <a:pt x="82" y="10"/>
                  </a:lnTo>
                  <a:lnTo>
                    <a:pt x="66" y="10"/>
                  </a:lnTo>
                  <a:lnTo>
                    <a:pt x="58" y="10"/>
                  </a:lnTo>
                  <a:lnTo>
                    <a:pt x="49" y="9"/>
                  </a:lnTo>
                  <a:lnTo>
                    <a:pt x="28" y="5"/>
                  </a:lnTo>
                  <a:lnTo>
                    <a:pt x="18" y="4"/>
                  </a:lnTo>
                  <a:lnTo>
                    <a:pt x="6" y="3"/>
                  </a:lnTo>
                  <a:lnTo>
                    <a:pt x="0" y="8"/>
                  </a:lnTo>
                  <a:lnTo>
                    <a:pt x="0" y="20"/>
                  </a:lnTo>
                  <a:lnTo>
                    <a:pt x="10" y="37"/>
                  </a:lnTo>
                  <a:lnTo>
                    <a:pt x="31" y="49"/>
                  </a:lnTo>
                  <a:lnTo>
                    <a:pt x="107" y="58"/>
                  </a:lnTo>
                  <a:lnTo>
                    <a:pt x="117" y="55"/>
                  </a:lnTo>
                  <a:lnTo>
                    <a:pt x="132" y="46"/>
                  </a:lnTo>
                  <a:lnTo>
                    <a:pt x="157" y="34"/>
                  </a:lnTo>
                  <a:lnTo>
                    <a:pt x="166" y="46"/>
                  </a:lnTo>
                  <a:lnTo>
                    <a:pt x="170" y="62"/>
                  </a:lnTo>
                  <a:lnTo>
                    <a:pt x="184" y="92"/>
                  </a:lnTo>
                  <a:lnTo>
                    <a:pt x="260" y="176"/>
                  </a:lnTo>
                  <a:lnTo>
                    <a:pt x="296" y="200"/>
                  </a:lnTo>
                  <a:lnTo>
                    <a:pt x="336" y="215"/>
                  </a:lnTo>
                  <a:lnTo>
                    <a:pt x="349" y="214"/>
                  </a:lnTo>
                  <a:lnTo>
                    <a:pt x="366" y="210"/>
                  </a:lnTo>
                  <a:lnTo>
                    <a:pt x="392" y="196"/>
                  </a:lnTo>
                  <a:lnTo>
                    <a:pt x="396" y="185"/>
                  </a:lnTo>
                  <a:lnTo>
                    <a:pt x="396" y="177"/>
                  </a:lnTo>
                  <a:lnTo>
                    <a:pt x="395" y="169"/>
                  </a:lnTo>
                  <a:lnTo>
                    <a:pt x="384" y="142"/>
                  </a:lnTo>
                  <a:lnTo>
                    <a:pt x="372" y="117"/>
                  </a:lnTo>
                  <a:lnTo>
                    <a:pt x="355" y="93"/>
                  </a:lnTo>
                  <a:lnTo>
                    <a:pt x="267" y="39"/>
                  </a:lnTo>
                  <a:lnTo>
                    <a:pt x="219" y="14"/>
                  </a:lnTo>
                  <a:lnTo>
                    <a:pt x="178" y="0"/>
                  </a:lnTo>
                  <a:lnTo>
                    <a:pt x="155" y="1"/>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19" name="Freeform 19"/>
            <p:cNvSpPr>
              <a:spLocks/>
            </p:cNvSpPr>
            <p:nvPr/>
          </p:nvSpPr>
          <p:spPr bwMode="auto">
            <a:xfrm>
              <a:off x="2678" y="1981"/>
              <a:ext cx="80" cy="44"/>
            </a:xfrm>
            <a:custGeom>
              <a:avLst/>
              <a:gdLst>
                <a:gd name="T0" fmla="*/ 61 w 80"/>
                <a:gd name="T1" fmla="*/ 16 h 44"/>
                <a:gd name="T2" fmla="*/ 43 w 80"/>
                <a:gd name="T3" fmla="*/ 8 h 44"/>
                <a:gd name="T4" fmla="*/ 30 w 80"/>
                <a:gd name="T5" fmla="*/ 3 h 44"/>
                <a:gd name="T6" fmla="*/ 16 w 80"/>
                <a:gd name="T7" fmla="*/ 0 h 44"/>
                <a:gd name="T8" fmla="*/ 0 w 80"/>
                <a:gd name="T9" fmla="*/ 6 h 44"/>
                <a:gd name="T10" fmla="*/ 11 w 80"/>
                <a:gd name="T11" fmla="*/ 27 h 44"/>
                <a:gd name="T12" fmla="*/ 40 w 80"/>
                <a:gd name="T13" fmla="*/ 43 h 44"/>
                <a:gd name="T14" fmla="*/ 46 w 80"/>
                <a:gd name="T15" fmla="*/ 43 h 44"/>
                <a:gd name="T16" fmla="*/ 57 w 80"/>
                <a:gd name="T17" fmla="*/ 43 h 44"/>
                <a:gd name="T18" fmla="*/ 73 w 80"/>
                <a:gd name="T19" fmla="*/ 38 h 44"/>
                <a:gd name="T20" fmla="*/ 79 w 80"/>
                <a:gd name="T21" fmla="*/ 25 h 44"/>
                <a:gd name="T22" fmla="*/ 60 w 80"/>
                <a:gd name="T23" fmla="*/ 18 h 44"/>
                <a:gd name="T24" fmla="*/ 61 w 80"/>
                <a:gd name="T25" fmla="*/ 16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44"/>
                <a:gd name="T41" fmla="*/ 80 w 80"/>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44">
                  <a:moveTo>
                    <a:pt x="61" y="16"/>
                  </a:moveTo>
                  <a:lnTo>
                    <a:pt x="43" y="8"/>
                  </a:lnTo>
                  <a:lnTo>
                    <a:pt x="30" y="3"/>
                  </a:lnTo>
                  <a:lnTo>
                    <a:pt x="16" y="0"/>
                  </a:lnTo>
                  <a:lnTo>
                    <a:pt x="0" y="6"/>
                  </a:lnTo>
                  <a:lnTo>
                    <a:pt x="11" y="27"/>
                  </a:lnTo>
                  <a:lnTo>
                    <a:pt x="40" y="43"/>
                  </a:lnTo>
                  <a:lnTo>
                    <a:pt x="46" y="43"/>
                  </a:lnTo>
                  <a:lnTo>
                    <a:pt x="57" y="43"/>
                  </a:lnTo>
                  <a:lnTo>
                    <a:pt x="73" y="38"/>
                  </a:lnTo>
                  <a:lnTo>
                    <a:pt x="79" y="25"/>
                  </a:lnTo>
                  <a:lnTo>
                    <a:pt x="60" y="18"/>
                  </a:lnTo>
                  <a:lnTo>
                    <a:pt x="61" y="16"/>
                  </a:lnTo>
                </a:path>
              </a:pathLst>
            </a:custGeom>
            <a:solidFill>
              <a:srgbClr val="FFE1DC"/>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20" name="Freeform 20"/>
            <p:cNvSpPr>
              <a:spLocks/>
            </p:cNvSpPr>
            <p:nvPr/>
          </p:nvSpPr>
          <p:spPr bwMode="auto">
            <a:xfrm>
              <a:off x="3196" y="2199"/>
              <a:ext cx="249" cy="105"/>
            </a:xfrm>
            <a:custGeom>
              <a:avLst/>
              <a:gdLst>
                <a:gd name="T0" fmla="*/ 204 w 249"/>
                <a:gd name="T1" fmla="*/ 2 h 105"/>
                <a:gd name="T2" fmla="*/ 97 w 249"/>
                <a:gd name="T3" fmla="*/ 8 h 105"/>
                <a:gd name="T4" fmla="*/ 78 w 249"/>
                <a:gd name="T5" fmla="*/ 8 h 105"/>
                <a:gd name="T6" fmla="*/ 50 w 249"/>
                <a:gd name="T7" fmla="*/ 5 h 105"/>
                <a:gd name="T8" fmla="*/ 24 w 249"/>
                <a:gd name="T9" fmla="*/ 2 h 105"/>
                <a:gd name="T10" fmla="*/ 14 w 249"/>
                <a:gd name="T11" fmla="*/ 2 h 105"/>
                <a:gd name="T12" fmla="*/ 8 w 249"/>
                <a:gd name="T13" fmla="*/ 5 h 105"/>
                <a:gd name="T14" fmla="*/ 0 w 249"/>
                <a:gd name="T15" fmla="*/ 50 h 105"/>
                <a:gd name="T16" fmla="*/ 0 w 249"/>
                <a:gd name="T17" fmla="*/ 79 h 105"/>
                <a:gd name="T18" fmla="*/ 8 w 249"/>
                <a:gd name="T19" fmla="*/ 95 h 105"/>
                <a:gd name="T20" fmla="*/ 40 w 249"/>
                <a:gd name="T21" fmla="*/ 104 h 105"/>
                <a:gd name="T22" fmla="*/ 64 w 249"/>
                <a:gd name="T23" fmla="*/ 103 h 105"/>
                <a:gd name="T24" fmla="*/ 90 w 249"/>
                <a:gd name="T25" fmla="*/ 100 h 105"/>
                <a:gd name="T26" fmla="*/ 141 w 249"/>
                <a:gd name="T27" fmla="*/ 92 h 105"/>
                <a:gd name="T28" fmla="*/ 164 w 249"/>
                <a:gd name="T29" fmla="*/ 89 h 105"/>
                <a:gd name="T30" fmla="*/ 173 w 249"/>
                <a:gd name="T31" fmla="*/ 89 h 105"/>
                <a:gd name="T32" fmla="*/ 182 w 249"/>
                <a:gd name="T33" fmla="*/ 88 h 105"/>
                <a:gd name="T34" fmla="*/ 246 w 249"/>
                <a:gd name="T35" fmla="*/ 92 h 105"/>
                <a:gd name="T36" fmla="*/ 248 w 249"/>
                <a:gd name="T37" fmla="*/ 0 h 105"/>
                <a:gd name="T38" fmla="*/ 236 w 249"/>
                <a:gd name="T39" fmla="*/ 0 h 105"/>
                <a:gd name="T40" fmla="*/ 229 w 249"/>
                <a:gd name="T41" fmla="*/ 0 h 105"/>
                <a:gd name="T42" fmla="*/ 221 w 249"/>
                <a:gd name="T43" fmla="*/ 0 h 105"/>
                <a:gd name="T44" fmla="*/ 204 w 249"/>
                <a:gd name="T45" fmla="*/ 2 h 1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9"/>
                <a:gd name="T70" fmla="*/ 0 h 105"/>
                <a:gd name="T71" fmla="*/ 249 w 249"/>
                <a:gd name="T72" fmla="*/ 105 h 10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9" h="105">
                  <a:moveTo>
                    <a:pt x="204" y="2"/>
                  </a:moveTo>
                  <a:lnTo>
                    <a:pt x="97" y="8"/>
                  </a:lnTo>
                  <a:lnTo>
                    <a:pt x="78" y="8"/>
                  </a:lnTo>
                  <a:lnTo>
                    <a:pt x="50" y="5"/>
                  </a:lnTo>
                  <a:lnTo>
                    <a:pt x="24" y="2"/>
                  </a:lnTo>
                  <a:lnTo>
                    <a:pt x="14" y="2"/>
                  </a:lnTo>
                  <a:lnTo>
                    <a:pt x="8" y="5"/>
                  </a:lnTo>
                  <a:lnTo>
                    <a:pt x="0" y="50"/>
                  </a:lnTo>
                  <a:lnTo>
                    <a:pt x="0" y="79"/>
                  </a:lnTo>
                  <a:lnTo>
                    <a:pt x="8" y="95"/>
                  </a:lnTo>
                  <a:lnTo>
                    <a:pt x="40" y="104"/>
                  </a:lnTo>
                  <a:lnTo>
                    <a:pt x="64" y="103"/>
                  </a:lnTo>
                  <a:lnTo>
                    <a:pt x="90" y="100"/>
                  </a:lnTo>
                  <a:lnTo>
                    <a:pt x="141" y="92"/>
                  </a:lnTo>
                  <a:lnTo>
                    <a:pt x="164" y="89"/>
                  </a:lnTo>
                  <a:lnTo>
                    <a:pt x="173" y="89"/>
                  </a:lnTo>
                  <a:lnTo>
                    <a:pt x="182" y="88"/>
                  </a:lnTo>
                  <a:lnTo>
                    <a:pt x="246" y="92"/>
                  </a:lnTo>
                  <a:lnTo>
                    <a:pt x="248" y="0"/>
                  </a:lnTo>
                  <a:lnTo>
                    <a:pt x="236" y="0"/>
                  </a:lnTo>
                  <a:lnTo>
                    <a:pt x="229" y="0"/>
                  </a:lnTo>
                  <a:lnTo>
                    <a:pt x="221" y="0"/>
                  </a:lnTo>
                  <a:lnTo>
                    <a:pt x="204" y="2"/>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21" name="Freeform 21"/>
            <p:cNvSpPr>
              <a:spLocks/>
            </p:cNvSpPr>
            <p:nvPr/>
          </p:nvSpPr>
          <p:spPr bwMode="auto">
            <a:xfrm>
              <a:off x="2646" y="2036"/>
              <a:ext cx="123" cy="110"/>
            </a:xfrm>
            <a:custGeom>
              <a:avLst/>
              <a:gdLst>
                <a:gd name="T0" fmla="*/ 109 w 123"/>
                <a:gd name="T1" fmla="*/ 65 h 110"/>
                <a:gd name="T2" fmla="*/ 122 w 123"/>
                <a:gd name="T3" fmla="*/ 90 h 110"/>
                <a:gd name="T4" fmla="*/ 112 w 123"/>
                <a:gd name="T5" fmla="*/ 109 h 110"/>
                <a:gd name="T6" fmla="*/ 101 w 123"/>
                <a:gd name="T7" fmla="*/ 106 h 110"/>
                <a:gd name="T8" fmla="*/ 86 w 123"/>
                <a:gd name="T9" fmla="*/ 96 h 110"/>
                <a:gd name="T10" fmla="*/ 60 w 123"/>
                <a:gd name="T11" fmla="*/ 76 h 110"/>
                <a:gd name="T12" fmla="*/ 5 w 123"/>
                <a:gd name="T13" fmla="*/ 33 h 110"/>
                <a:gd name="T14" fmla="*/ 0 w 123"/>
                <a:gd name="T15" fmla="*/ 17 h 110"/>
                <a:gd name="T16" fmla="*/ 0 w 123"/>
                <a:gd name="T17" fmla="*/ 8 h 110"/>
                <a:gd name="T18" fmla="*/ 0 w 123"/>
                <a:gd name="T19" fmla="*/ 0 h 110"/>
                <a:gd name="T20" fmla="*/ 9 w 123"/>
                <a:gd name="T21" fmla="*/ 0 h 110"/>
                <a:gd name="T22" fmla="*/ 24 w 123"/>
                <a:gd name="T23" fmla="*/ 6 h 110"/>
                <a:gd name="T24" fmla="*/ 36 w 123"/>
                <a:gd name="T25" fmla="*/ 17 h 110"/>
                <a:gd name="T26" fmla="*/ 48 w 123"/>
                <a:gd name="T27" fmla="*/ 32 h 110"/>
                <a:gd name="T28" fmla="*/ 90 w 123"/>
                <a:gd name="T29" fmla="*/ 58 h 110"/>
                <a:gd name="T30" fmla="*/ 107 w 123"/>
                <a:gd name="T31" fmla="*/ 65 h 110"/>
                <a:gd name="T32" fmla="*/ 109 w 123"/>
                <a:gd name="T33" fmla="*/ 65 h 1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3"/>
                <a:gd name="T52" fmla="*/ 0 h 110"/>
                <a:gd name="T53" fmla="*/ 123 w 123"/>
                <a:gd name="T54" fmla="*/ 110 h 1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3" h="110">
                  <a:moveTo>
                    <a:pt x="109" y="65"/>
                  </a:moveTo>
                  <a:lnTo>
                    <a:pt x="122" y="90"/>
                  </a:lnTo>
                  <a:lnTo>
                    <a:pt x="112" y="109"/>
                  </a:lnTo>
                  <a:lnTo>
                    <a:pt x="101" y="106"/>
                  </a:lnTo>
                  <a:lnTo>
                    <a:pt x="86" y="96"/>
                  </a:lnTo>
                  <a:lnTo>
                    <a:pt x="60" y="76"/>
                  </a:lnTo>
                  <a:lnTo>
                    <a:pt x="5" y="33"/>
                  </a:lnTo>
                  <a:lnTo>
                    <a:pt x="0" y="17"/>
                  </a:lnTo>
                  <a:lnTo>
                    <a:pt x="0" y="8"/>
                  </a:lnTo>
                  <a:lnTo>
                    <a:pt x="0" y="0"/>
                  </a:lnTo>
                  <a:lnTo>
                    <a:pt x="9" y="0"/>
                  </a:lnTo>
                  <a:lnTo>
                    <a:pt x="24" y="6"/>
                  </a:lnTo>
                  <a:lnTo>
                    <a:pt x="36" y="17"/>
                  </a:lnTo>
                  <a:lnTo>
                    <a:pt x="48" y="32"/>
                  </a:lnTo>
                  <a:lnTo>
                    <a:pt x="90" y="58"/>
                  </a:lnTo>
                  <a:lnTo>
                    <a:pt x="107" y="65"/>
                  </a:lnTo>
                  <a:lnTo>
                    <a:pt x="109" y="65"/>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22" name="Freeform 22"/>
            <p:cNvSpPr>
              <a:spLocks/>
            </p:cNvSpPr>
            <p:nvPr/>
          </p:nvSpPr>
          <p:spPr bwMode="auto">
            <a:xfrm>
              <a:off x="2723" y="2127"/>
              <a:ext cx="50" cy="39"/>
            </a:xfrm>
            <a:custGeom>
              <a:avLst/>
              <a:gdLst>
                <a:gd name="T0" fmla="*/ 45 w 50"/>
                <a:gd name="T1" fmla="*/ 38 h 39"/>
                <a:gd name="T2" fmla="*/ 49 w 50"/>
                <a:gd name="T3" fmla="*/ 14 h 39"/>
                <a:gd name="T4" fmla="*/ 26 w 50"/>
                <a:gd name="T5" fmla="*/ 0 h 39"/>
                <a:gd name="T6" fmla="*/ 4 w 50"/>
                <a:gd name="T7" fmla="*/ 8 h 39"/>
                <a:gd name="T8" fmla="*/ 0 w 50"/>
                <a:gd name="T9" fmla="*/ 22 h 39"/>
                <a:gd name="T10" fmla="*/ 27 w 50"/>
                <a:gd name="T11" fmla="*/ 32 h 39"/>
                <a:gd name="T12" fmla="*/ 45 w 50"/>
                <a:gd name="T13" fmla="*/ 38 h 39"/>
                <a:gd name="T14" fmla="*/ 0 60000 65536"/>
                <a:gd name="T15" fmla="*/ 0 60000 65536"/>
                <a:gd name="T16" fmla="*/ 0 60000 65536"/>
                <a:gd name="T17" fmla="*/ 0 60000 65536"/>
                <a:gd name="T18" fmla="*/ 0 60000 65536"/>
                <a:gd name="T19" fmla="*/ 0 60000 65536"/>
                <a:gd name="T20" fmla="*/ 0 60000 65536"/>
                <a:gd name="T21" fmla="*/ 0 w 50"/>
                <a:gd name="T22" fmla="*/ 0 h 39"/>
                <a:gd name="T23" fmla="*/ 50 w 5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9">
                  <a:moveTo>
                    <a:pt x="45" y="38"/>
                  </a:moveTo>
                  <a:lnTo>
                    <a:pt x="49" y="14"/>
                  </a:lnTo>
                  <a:lnTo>
                    <a:pt x="26" y="0"/>
                  </a:lnTo>
                  <a:lnTo>
                    <a:pt x="4" y="8"/>
                  </a:lnTo>
                  <a:lnTo>
                    <a:pt x="0" y="22"/>
                  </a:lnTo>
                  <a:lnTo>
                    <a:pt x="27" y="32"/>
                  </a:lnTo>
                  <a:lnTo>
                    <a:pt x="45" y="38"/>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23" name="Freeform 23"/>
            <p:cNvSpPr>
              <a:spLocks/>
            </p:cNvSpPr>
            <p:nvPr/>
          </p:nvSpPr>
          <p:spPr bwMode="auto">
            <a:xfrm>
              <a:off x="2662" y="2144"/>
              <a:ext cx="232" cy="91"/>
            </a:xfrm>
            <a:custGeom>
              <a:avLst/>
              <a:gdLst>
                <a:gd name="T0" fmla="*/ 227 w 232"/>
                <a:gd name="T1" fmla="*/ 41 h 91"/>
                <a:gd name="T2" fmla="*/ 221 w 232"/>
                <a:gd name="T3" fmla="*/ 22 h 91"/>
                <a:gd name="T4" fmla="*/ 195 w 232"/>
                <a:gd name="T5" fmla="*/ 18 h 91"/>
                <a:gd name="T6" fmla="*/ 181 w 232"/>
                <a:gd name="T7" fmla="*/ 18 h 91"/>
                <a:gd name="T8" fmla="*/ 169 w 232"/>
                <a:gd name="T9" fmla="*/ 18 h 91"/>
                <a:gd name="T10" fmla="*/ 115 w 232"/>
                <a:gd name="T11" fmla="*/ 38 h 91"/>
                <a:gd name="T12" fmla="*/ 94 w 232"/>
                <a:gd name="T13" fmla="*/ 39 h 91"/>
                <a:gd name="T14" fmla="*/ 73 w 232"/>
                <a:gd name="T15" fmla="*/ 35 h 91"/>
                <a:gd name="T16" fmla="*/ 40 w 232"/>
                <a:gd name="T17" fmla="*/ 14 h 91"/>
                <a:gd name="T18" fmla="*/ 20 w 232"/>
                <a:gd name="T19" fmla="*/ 3 h 91"/>
                <a:gd name="T20" fmla="*/ 5 w 232"/>
                <a:gd name="T21" fmla="*/ 0 h 91"/>
                <a:gd name="T22" fmla="*/ 0 w 232"/>
                <a:gd name="T23" fmla="*/ 8 h 91"/>
                <a:gd name="T24" fmla="*/ 0 w 232"/>
                <a:gd name="T25" fmla="*/ 15 h 91"/>
                <a:gd name="T26" fmla="*/ 1 w 232"/>
                <a:gd name="T27" fmla="*/ 22 h 91"/>
                <a:gd name="T28" fmla="*/ 18 w 232"/>
                <a:gd name="T29" fmla="*/ 40 h 91"/>
                <a:gd name="T30" fmla="*/ 41 w 232"/>
                <a:gd name="T31" fmla="*/ 55 h 91"/>
                <a:gd name="T32" fmla="*/ 70 w 232"/>
                <a:gd name="T33" fmla="*/ 76 h 91"/>
                <a:gd name="T34" fmla="*/ 88 w 232"/>
                <a:gd name="T35" fmla="*/ 87 h 91"/>
                <a:gd name="T36" fmla="*/ 102 w 232"/>
                <a:gd name="T37" fmla="*/ 90 h 91"/>
                <a:gd name="T38" fmla="*/ 106 w 232"/>
                <a:gd name="T39" fmla="*/ 85 h 91"/>
                <a:gd name="T40" fmla="*/ 108 w 232"/>
                <a:gd name="T41" fmla="*/ 77 h 91"/>
                <a:gd name="T42" fmla="*/ 114 w 232"/>
                <a:gd name="T43" fmla="*/ 62 h 91"/>
                <a:gd name="T44" fmla="*/ 168 w 232"/>
                <a:gd name="T45" fmla="*/ 49 h 91"/>
                <a:gd name="T46" fmla="*/ 231 w 232"/>
                <a:gd name="T47" fmla="*/ 43 h 91"/>
                <a:gd name="T48" fmla="*/ 227 w 232"/>
                <a:gd name="T49" fmla="*/ 41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32"/>
                <a:gd name="T76" fmla="*/ 0 h 91"/>
                <a:gd name="T77" fmla="*/ 232 w 232"/>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32" h="91">
                  <a:moveTo>
                    <a:pt x="227" y="41"/>
                  </a:moveTo>
                  <a:lnTo>
                    <a:pt x="221" y="22"/>
                  </a:lnTo>
                  <a:lnTo>
                    <a:pt x="195" y="18"/>
                  </a:lnTo>
                  <a:lnTo>
                    <a:pt x="181" y="18"/>
                  </a:lnTo>
                  <a:lnTo>
                    <a:pt x="169" y="18"/>
                  </a:lnTo>
                  <a:lnTo>
                    <a:pt x="115" y="38"/>
                  </a:lnTo>
                  <a:lnTo>
                    <a:pt x="94" y="39"/>
                  </a:lnTo>
                  <a:lnTo>
                    <a:pt x="73" y="35"/>
                  </a:lnTo>
                  <a:lnTo>
                    <a:pt x="40" y="14"/>
                  </a:lnTo>
                  <a:lnTo>
                    <a:pt x="20" y="3"/>
                  </a:lnTo>
                  <a:lnTo>
                    <a:pt x="5" y="0"/>
                  </a:lnTo>
                  <a:lnTo>
                    <a:pt x="0" y="8"/>
                  </a:lnTo>
                  <a:lnTo>
                    <a:pt x="0" y="15"/>
                  </a:lnTo>
                  <a:lnTo>
                    <a:pt x="1" y="22"/>
                  </a:lnTo>
                  <a:lnTo>
                    <a:pt x="18" y="40"/>
                  </a:lnTo>
                  <a:lnTo>
                    <a:pt x="41" y="55"/>
                  </a:lnTo>
                  <a:lnTo>
                    <a:pt x="70" y="76"/>
                  </a:lnTo>
                  <a:lnTo>
                    <a:pt x="88" y="87"/>
                  </a:lnTo>
                  <a:lnTo>
                    <a:pt x="102" y="90"/>
                  </a:lnTo>
                  <a:lnTo>
                    <a:pt x="106" y="85"/>
                  </a:lnTo>
                  <a:lnTo>
                    <a:pt x="108" y="77"/>
                  </a:lnTo>
                  <a:lnTo>
                    <a:pt x="114" y="62"/>
                  </a:lnTo>
                  <a:lnTo>
                    <a:pt x="168" y="49"/>
                  </a:lnTo>
                  <a:lnTo>
                    <a:pt x="231" y="43"/>
                  </a:lnTo>
                  <a:lnTo>
                    <a:pt x="227" y="41"/>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24" name="Freeform 24"/>
            <p:cNvSpPr>
              <a:spLocks/>
            </p:cNvSpPr>
            <p:nvPr/>
          </p:nvSpPr>
          <p:spPr bwMode="auto">
            <a:xfrm>
              <a:off x="2707" y="2231"/>
              <a:ext cx="227" cy="74"/>
            </a:xfrm>
            <a:custGeom>
              <a:avLst/>
              <a:gdLst>
                <a:gd name="T0" fmla="*/ 226 w 227"/>
                <a:gd name="T1" fmla="*/ 10 h 74"/>
                <a:gd name="T2" fmla="*/ 211 w 227"/>
                <a:gd name="T3" fmla="*/ 1 h 74"/>
                <a:gd name="T4" fmla="*/ 206 w 227"/>
                <a:gd name="T5" fmla="*/ 0 h 74"/>
                <a:gd name="T6" fmla="*/ 199 w 227"/>
                <a:gd name="T7" fmla="*/ 0 h 74"/>
                <a:gd name="T8" fmla="*/ 182 w 227"/>
                <a:gd name="T9" fmla="*/ 4 h 74"/>
                <a:gd name="T10" fmla="*/ 152 w 227"/>
                <a:gd name="T11" fmla="*/ 14 h 74"/>
                <a:gd name="T12" fmla="*/ 140 w 227"/>
                <a:gd name="T13" fmla="*/ 15 h 74"/>
                <a:gd name="T14" fmla="*/ 124 w 227"/>
                <a:gd name="T15" fmla="*/ 20 h 74"/>
                <a:gd name="T16" fmla="*/ 96 w 227"/>
                <a:gd name="T17" fmla="*/ 29 h 74"/>
                <a:gd name="T18" fmla="*/ 78 w 227"/>
                <a:gd name="T19" fmla="*/ 36 h 74"/>
                <a:gd name="T20" fmla="*/ 69 w 227"/>
                <a:gd name="T21" fmla="*/ 39 h 74"/>
                <a:gd name="T22" fmla="*/ 60 w 227"/>
                <a:gd name="T23" fmla="*/ 39 h 74"/>
                <a:gd name="T24" fmla="*/ 32 w 227"/>
                <a:gd name="T25" fmla="*/ 21 h 74"/>
                <a:gd name="T26" fmla="*/ 18 w 227"/>
                <a:gd name="T27" fmla="*/ 11 h 74"/>
                <a:gd name="T28" fmla="*/ 4 w 227"/>
                <a:gd name="T29" fmla="*/ 8 h 74"/>
                <a:gd name="T30" fmla="*/ 0 w 227"/>
                <a:gd name="T31" fmla="*/ 17 h 74"/>
                <a:gd name="T32" fmla="*/ 1 w 227"/>
                <a:gd name="T33" fmla="*/ 31 h 74"/>
                <a:gd name="T34" fmla="*/ 5 w 227"/>
                <a:gd name="T35" fmla="*/ 37 h 74"/>
                <a:gd name="T36" fmla="*/ 14 w 227"/>
                <a:gd name="T37" fmla="*/ 43 h 74"/>
                <a:gd name="T38" fmla="*/ 35 w 227"/>
                <a:gd name="T39" fmla="*/ 52 h 74"/>
                <a:gd name="T40" fmla="*/ 65 w 227"/>
                <a:gd name="T41" fmla="*/ 67 h 74"/>
                <a:gd name="T42" fmla="*/ 82 w 227"/>
                <a:gd name="T43" fmla="*/ 72 h 74"/>
                <a:gd name="T44" fmla="*/ 90 w 227"/>
                <a:gd name="T45" fmla="*/ 73 h 74"/>
                <a:gd name="T46" fmla="*/ 98 w 227"/>
                <a:gd name="T47" fmla="*/ 73 h 74"/>
                <a:gd name="T48" fmla="*/ 101 w 227"/>
                <a:gd name="T49" fmla="*/ 69 h 74"/>
                <a:gd name="T50" fmla="*/ 101 w 227"/>
                <a:gd name="T51" fmla="*/ 60 h 74"/>
                <a:gd name="T52" fmla="*/ 100 w 227"/>
                <a:gd name="T53" fmla="*/ 52 h 74"/>
                <a:gd name="T54" fmla="*/ 104 w 227"/>
                <a:gd name="T55" fmla="*/ 46 h 74"/>
                <a:gd name="T56" fmla="*/ 149 w 227"/>
                <a:gd name="T57" fmla="*/ 40 h 74"/>
                <a:gd name="T58" fmla="*/ 193 w 227"/>
                <a:gd name="T59" fmla="*/ 25 h 74"/>
                <a:gd name="T60" fmla="*/ 226 w 227"/>
                <a:gd name="T61" fmla="*/ 10 h 7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7"/>
                <a:gd name="T94" fmla="*/ 0 h 74"/>
                <a:gd name="T95" fmla="*/ 227 w 227"/>
                <a:gd name="T96" fmla="*/ 74 h 7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7" h="74">
                  <a:moveTo>
                    <a:pt x="226" y="10"/>
                  </a:moveTo>
                  <a:lnTo>
                    <a:pt x="211" y="1"/>
                  </a:lnTo>
                  <a:lnTo>
                    <a:pt x="206" y="0"/>
                  </a:lnTo>
                  <a:lnTo>
                    <a:pt x="199" y="0"/>
                  </a:lnTo>
                  <a:lnTo>
                    <a:pt x="182" y="4"/>
                  </a:lnTo>
                  <a:lnTo>
                    <a:pt x="152" y="14"/>
                  </a:lnTo>
                  <a:lnTo>
                    <a:pt x="140" y="15"/>
                  </a:lnTo>
                  <a:lnTo>
                    <a:pt x="124" y="20"/>
                  </a:lnTo>
                  <a:lnTo>
                    <a:pt x="96" y="29"/>
                  </a:lnTo>
                  <a:lnTo>
                    <a:pt x="78" y="36"/>
                  </a:lnTo>
                  <a:lnTo>
                    <a:pt x="69" y="39"/>
                  </a:lnTo>
                  <a:lnTo>
                    <a:pt x="60" y="39"/>
                  </a:lnTo>
                  <a:lnTo>
                    <a:pt x="32" y="21"/>
                  </a:lnTo>
                  <a:lnTo>
                    <a:pt x="18" y="11"/>
                  </a:lnTo>
                  <a:lnTo>
                    <a:pt x="4" y="8"/>
                  </a:lnTo>
                  <a:lnTo>
                    <a:pt x="0" y="17"/>
                  </a:lnTo>
                  <a:lnTo>
                    <a:pt x="1" y="31"/>
                  </a:lnTo>
                  <a:lnTo>
                    <a:pt x="5" y="37"/>
                  </a:lnTo>
                  <a:lnTo>
                    <a:pt x="14" y="43"/>
                  </a:lnTo>
                  <a:lnTo>
                    <a:pt x="35" y="52"/>
                  </a:lnTo>
                  <a:lnTo>
                    <a:pt x="65" y="67"/>
                  </a:lnTo>
                  <a:lnTo>
                    <a:pt x="82" y="72"/>
                  </a:lnTo>
                  <a:lnTo>
                    <a:pt x="90" y="73"/>
                  </a:lnTo>
                  <a:lnTo>
                    <a:pt x="98" y="73"/>
                  </a:lnTo>
                  <a:lnTo>
                    <a:pt x="101" y="69"/>
                  </a:lnTo>
                  <a:lnTo>
                    <a:pt x="101" y="60"/>
                  </a:lnTo>
                  <a:lnTo>
                    <a:pt x="100" y="52"/>
                  </a:lnTo>
                  <a:lnTo>
                    <a:pt x="104" y="46"/>
                  </a:lnTo>
                  <a:lnTo>
                    <a:pt x="149" y="40"/>
                  </a:lnTo>
                  <a:lnTo>
                    <a:pt x="193" y="25"/>
                  </a:lnTo>
                  <a:lnTo>
                    <a:pt x="226" y="10"/>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25" name="Freeform 25"/>
            <p:cNvSpPr>
              <a:spLocks/>
            </p:cNvSpPr>
            <p:nvPr/>
          </p:nvSpPr>
          <p:spPr bwMode="auto">
            <a:xfrm>
              <a:off x="2778" y="2294"/>
              <a:ext cx="193" cy="78"/>
            </a:xfrm>
            <a:custGeom>
              <a:avLst/>
              <a:gdLst>
                <a:gd name="T0" fmla="*/ 192 w 193"/>
                <a:gd name="T1" fmla="*/ 9 h 78"/>
                <a:gd name="T2" fmla="*/ 167 w 193"/>
                <a:gd name="T3" fmla="*/ 1 h 78"/>
                <a:gd name="T4" fmla="*/ 160 w 193"/>
                <a:gd name="T5" fmla="*/ 0 h 78"/>
                <a:gd name="T6" fmla="*/ 149 w 193"/>
                <a:gd name="T7" fmla="*/ 1 h 78"/>
                <a:gd name="T8" fmla="*/ 131 w 193"/>
                <a:gd name="T9" fmla="*/ 9 h 78"/>
                <a:gd name="T10" fmla="*/ 80 w 193"/>
                <a:gd name="T11" fmla="*/ 29 h 78"/>
                <a:gd name="T12" fmla="*/ 68 w 193"/>
                <a:gd name="T13" fmla="*/ 38 h 78"/>
                <a:gd name="T14" fmla="*/ 64 w 193"/>
                <a:gd name="T15" fmla="*/ 42 h 78"/>
                <a:gd name="T16" fmla="*/ 57 w 193"/>
                <a:gd name="T17" fmla="*/ 43 h 78"/>
                <a:gd name="T18" fmla="*/ 30 w 193"/>
                <a:gd name="T19" fmla="*/ 34 h 78"/>
                <a:gd name="T20" fmla="*/ 17 w 193"/>
                <a:gd name="T21" fmla="*/ 31 h 78"/>
                <a:gd name="T22" fmla="*/ 10 w 193"/>
                <a:gd name="T23" fmla="*/ 30 h 78"/>
                <a:gd name="T24" fmla="*/ 2 w 193"/>
                <a:gd name="T25" fmla="*/ 30 h 78"/>
                <a:gd name="T26" fmla="*/ 0 w 193"/>
                <a:gd name="T27" fmla="*/ 36 h 78"/>
                <a:gd name="T28" fmla="*/ 2 w 193"/>
                <a:gd name="T29" fmla="*/ 48 h 78"/>
                <a:gd name="T30" fmla="*/ 12 w 193"/>
                <a:gd name="T31" fmla="*/ 59 h 78"/>
                <a:gd name="T32" fmla="*/ 29 w 193"/>
                <a:gd name="T33" fmla="*/ 67 h 78"/>
                <a:gd name="T34" fmla="*/ 46 w 193"/>
                <a:gd name="T35" fmla="*/ 76 h 78"/>
                <a:gd name="T36" fmla="*/ 55 w 193"/>
                <a:gd name="T37" fmla="*/ 77 h 78"/>
                <a:gd name="T38" fmla="*/ 66 w 193"/>
                <a:gd name="T39" fmla="*/ 75 h 78"/>
                <a:gd name="T40" fmla="*/ 71 w 193"/>
                <a:gd name="T41" fmla="*/ 72 h 78"/>
                <a:gd name="T42" fmla="*/ 71 w 193"/>
                <a:gd name="T43" fmla="*/ 67 h 78"/>
                <a:gd name="T44" fmla="*/ 71 w 193"/>
                <a:gd name="T45" fmla="*/ 62 h 78"/>
                <a:gd name="T46" fmla="*/ 75 w 193"/>
                <a:gd name="T47" fmla="*/ 56 h 78"/>
                <a:gd name="T48" fmla="*/ 136 w 193"/>
                <a:gd name="T49" fmla="*/ 33 h 78"/>
                <a:gd name="T50" fmla="*/ 170 w 193"/>
                <a:gd name="T51" fmla="*/ 22 h 78"/>
                <a:gd name="T52" fmla="*/ 192 w 193"/>
                <a:gd name="T53" fmla="*/ 9 h 7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3"/>
                <a:gd name="T82" fmla="*/ 0 h 78"/>
                <a:gd name="T83" fmla="*/ 193 w 193"/>
                <a:gd name="T84" fmla="*/ 78 h 7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3" h="78">
                  <a:moveTo>
                    <a:pt x="192" y="9"/>
                  </a:moveTo>
                  <a:lnTo>
                    <a:pt x="167" y="1"/>
                  </a:lnTo>
                  <a:lnTo>
                    <a:pt x="160" y="0"/>
                  </a:lnTo>
                  <a:lnTo>
                    <a:pt x="149" y="1"/>
                  </a:lnTo>
                  <a:lnTo>
                    <a:pt x="131" y="9"/>
                  </a:lnTo>
                  <a:lnTo>
                    <a:pt x="80" y="29"/>
                  </a:lnTo>
                  <a:lnTo>
                    <a:pt x="68" y="38"/>
                  </a:lnTo>
                  <a:lnTo>
                    <a:pt x="64" y="42"/>
                  </a:lnTo>
                  <a:lnTo>
                    <a:pt x="57" y="43"/>
                  </a:lnTo>
                  <a:lnTo>
                    <a:pt x="30" y="34"/>
                  </a:lnTo>
                  <a:lnTo>
                    <a:pt x="17" y="31"/>
                  </a:lnTo>
                  <a:lnTo>
                    <a:pt x="10" y="30"/>
                  </a:lnTo>
                  <a:lnTo>
                    <a:pt x="2" y="30"/>
                  </a:lnTo>
                  <a:lnTo>
                    <a:pt x="0" y="36"/>
                  </a:lnTo>
                  <a:lnTo>
                    <a:pt x="2" y="48"/>
                  </a:lnTo>
                  <a:lnTo>
                    <a:pt x="12" y="59"/>
                  </a:lnTo>
                  <a:lnTo>
                    <a:pt x="29" y="67"/>
                  </a:lnTo>
                  <a:lnTo>
                    <a:pt x="46" y="76"/>
                  </a:lnTo>
                  <a:lnTo>
                    <a:pt x="55" y="77"/>
                  </a:lnTo>
                  <a:lnTo>
                    <a:pt x="66" y="75"/>
                  </a:lnTo>
                  <a:lnTo>
                    <a:pt x="71" y="72"/>
                  </a:lnTo>
                  <a:lnTo>
                    <a:pt x="71" y="67"/>
                  </a:lnTo>
                  <a:lnTo>
                    <a:pt x="71" y="62"/>
                  </a:lnTo>
                  <a:lnTo>
                    <a:pt x="75" y="56"/>
                  </a:lnTo>
                  <a:lnTo>
                    <a:pt x="136" y="33"/>
                  </a:lnTo>
                  <a:lnTo>
                    <a:pt x="170" y="22"/>
                  </a:lnTo>
                  <a:lnTo>
                    <a:pt x="192" y="9"/>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26" name="Freeform 26"/>
            <p:cNvSpPr>
              <a:spLocks/>
            </p:cNvSpPr>
            <p:nvPr/>
          </p:nvSpPr>
          <p:spPr bwMode="auto">
            <a:xfrm>
              <a:off x="3257" y="2221"/>
              <a:ext cx="187" cy="36"/>
            </a:xfrm>
            <a:custGeom>
              <a:avLst/>
              <a:gdLst>
                <a:gd name="T0" fmla="*/ 148 w 187"/>
                <a:gd name="T1" fmla="*/ 0 h 36"/>
                <a:gd name="T2" fmla="*/ 110 w 187"/>
                <a:gd name="T3" fmla="*/ 0 h 36"/>
                <a:gd name="T4" fmla="*/ 80 w 187"/>
                <a:gd name="T5" fmla="*/ 0 h 36"/>
                <a:gd name="T6" fmla="*/ 66 w 187"/>
                <a:gd name="T7" fmla="*/ 0 h 36"/>
                <a:gd name="T8" fmla="*/ 55 w 187"/>
                <a:gd name="T9" fmla="*/ 0 h 36"/>
                <a:gd name="T10" fmla="*/ 6 w 187"/>
                <a:gd name="T11" fmla="*/ 7 h 36"/>
                <a:gd name="T12" fmla="*/ 0 w 187"/>
                <a:gd name="T13" fmla="*/ 17 h 36"/>
                <a:gd name="T14" fmla="*/ 0 w 187"/>
                <a:gd name="T15" fmla="*/ 25 h 36"/>
                <a:gd name="T16" fmla="*/ 5 w 187"/>
                <a:gd name="T17" fmla="*/ 30 h 36"/>
                <a:gd name="T18" fmla="*/ 29 w 187"/>
                <a:gd name="T19" fmla="*/ 34 h 36"/>
                <a:gd name="T20" fmla="*/ 45 w 187"/>
                <a:gd name="T21" fmla="*/ 34 h 36"/>
                <a:gd name="T22" fmla="*/ 54 w 187"/>
                <a:gd name="T23" fmla="*/ 34 h 36"/>
                <a:gd name="T24" fmla="*/ 64 w 187"/>
                <a:gd name="T25" fmla="*/ 35 h 36"/>
                <a:gd name="T26" fmla="*/ 102 w 187"/>
                <a:gd name="T27" fmla="*/ 34 h 36"/>
                <a:gd name="T28" fmla="*/ 119 w 187"/>
                <a:gd name="T29" fmla="*/ 33 h 36"/>
                <a:gd name="T30" fmla="*/ 133 w 187"/>
                <a:gd name="T31" fmla="*/ 32 h 36"/>
                <a:gd name="T32" fmla="*/ 147 w 187"/>
                <a:gd name="T33" fmla="*/ 32 h 36"/>
                <a:gd name="T34" fmla="*/ 156 w 187"/>
                <a:gd name="T35" fmla="*/ 32 h 36"/>
                <a:gd name="T36" fmla="*/ 165 w 187"/>
                <a:gd name="T37" fmla="*/ 33 h 36"/>
                <a:gd name="T38" fmla="*/ 186 w 187"/>
                <a:gd name="T39" fmla="*/ 34 h 36"/>
                <a:gd name="T40" fmla="*/ 186 w 187"/>
                <a:gd name="T41" fmla="*/ 20 h 36"/>
                <a:gd name="T42" fmla="*/ 186 w 187"/>
                <a:gd name="T43" fmla="*/ 10 h 36"/>
                <a:gd name="T44" fmla="*/ 186 w 187"/>
                <a:gd name="T45" fmla="*/ 0 h 36"/>
                <a:gd name="T46" fmla="*/ 150 w 187"/>
                <a:gd name="T47" fmla="*/ 0 h 36"/>
                <a:gd name="T48" fmla="*/ 148 w 187"/>
                <a:gd name="T49" fmla="*/ 0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7"/>
                <a:gd name="T76" fmla="*/ 0 h 36"/>
                <a:gd name="T77" fmla="*/ 187 w 187"/>
                <a:gd name="T78" fmla="*/ 36 h 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7" h="36">
                  <a:moveTo>
                    <a:pt x="148" y="0"/>
                  </a:moveTo>
                  <a:lnTo>
                    <a:pt x="110" y="0"/>
                  </a:lnTo>
                  <a:lnTo>
                    <a:pt x="80" y="0"/>
                  </a:lnTo>
                  <a:lnTo>
                    <a:pt x="66" y="0"/>
                  </a:lnTo>
                  <a:lnTo>
                    <a:pt x="55" y="0"/>
                  </a:lnTo>
                  <a:lnTo>
                    <a:pt x="6" y="7"/>
                  </a:lnTo>
                  <a:lnTo>
                    <a:pt x="0" y="17"/>
                  </a:lnTo>
                  <a:lnTo>
                    <a:pt x="0" y="25"/>
                  </a:lnTo>
                  <a:lnTo>
                    <a:pt x="5" y="30"/>
                  </a:lnTo>
                  <a:lnTo>
                    <a:pt x="29" y="34"/>
                  </a:lnTo>
                  <a:lnTo>
                    <a:pt x="45" y="34"/>
                  </a:lnTo>
                  <a:lnTo>
                    <a:pt x="54" y="34"/>
                  </a:lnTo>
                  <a:lnTo>
                    <a:pt x="64" y="35"/>
                  </a:lnTo>
                  <a:lnTo>
                    <a:pt x="102" y="34"/>
                  </a:lnTo>
                  <a:lnTo>
                    <a:pt x="119" y="33"/>
                  </a:lnTo>
                  <a:lnTo>
                    <a:pt x="133" y="32"/>
                  </a:lnTo>
                  <a:lnTo>
                    <a:pt x="147" y="32"/>
                  </a:lnTo>
                  <a:lnTo>
                    <a:pt x="156" y="32"/>
                  </a:lnTo>
                  <a:lnTo>
                    <a:pt x="165" y="33"/>
                  </a:lnTo>
                  <a:lnTo>
                    <a:pt x="186" y="34"/>
                  </a:lnTo>
                  <a:lnTo>
                    <a:pt x="186" y="20"/>
                  </a:lnTo>
                  <a:lnTo>
                    <a:pt x="186" y="10"/>
                  </a:lnTo>
                  <a:lnTo>
                    <a:pt x="186" y="0"/>
                  </a:lnTo>
                  <a:lnTo>
                    <a:pt x="150" y="0"/>
                  </a:lnTo>
                  <a:lnTo>
                    <a:pt x="148" y="0"/>
                  </a:lnTo>
                </a:path>
              </a:pathLst>
            </a:custGeom>
            <a:solidFill>
              <a:srgbClr val="FF9F7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27" name="Freeform 27"/>
            <p:cNvSpPr>
              <a:spLocks/>
            </p:cNvSpPr>
            <p:nvPr/>
          </p:nvSpPr>
          <p:spPr bwMode="auto">
            <a:xfrm>
              <a:off x="2864" y="2178"/>
              <a:ext cx="59" cy="41"/>
            </a:xfrm>
            <a:custGeom>
              <a:avLst/>
              <a:gdLst>
                <a:gd name="T0" fmla="*/ 2 w 59"/>
                <a:gd name="T1" fmla="*/ 40 h 41"/>
                <a:gd name="T2" fmla="*/ 0 w 59"/>
                <a:gd name="T3" fmla="*/ 18 h 41"/>
                <a:gd name="T4" fmla="*/ 9 w 59"/>
                <a:gd name="T5" fmla="*/ 6 h 41"/>
                <a:gd name="T6" fmla="*/ 24 w 59"/>
                <a:gd name="T7" fmla="*/ 0 h 41"/>
                <a:gd name="T8" fmla="*/ 40 w 59"/>
                <a:gd name="T9" fmla="*/ 3 h 41"/>
                <a:gd name="T10" fmla="*/ 55 w 59"/>
                <a:gd name="T11" fmla="*/ 11 h 41"/>
                <a:gd name="T12" fmla="*/ 58 w 59"/>
                <a:gd name="T13" fmla="*/ 21 h 41"/>
                <a:gd name="T14" fmla="*/ 36 w 59"/>
                <a:gd name="T15" fmla="*/ 31 h 41"/>
                <a:gd name="T16" fmla="*/ 2 w 59"/>
                <a:gd name="T17" fmla="*/ 4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
                <a:gd name="T28" fmla="*/ 0 h 41"/>
                <a:gd name="T29" fmla="*/ 59 w 59"/>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 h="41">
                  <a:moveTo>
                    <a:pt x="2" y="40"/>
                  </a:moveTo>
                  <a:lnTo>
                    <a:pt x="0" y="18"/>
                  </a:lnTo>
                  <a:lnTo>
                    <a:pt x="9" y="6"/>
                  </a:lnTo>
                  <a:lnTo>
                    <a:pt x="24" y="0"/>
                  </a:lnTo>
                  <a:lnTo>
                    <a:pt x="40" y="3"/>
                  </a:lnTo>
                  <a:lnTo>
                    <a:pt x="55" y="11"/>
                  </a:lnTo>
                  <a:lnTo>
                    <a:pt x="58" y="21"/>
                  </a:lnTo>
                  <a:lnTo>
                    <a:pt x="36" y="31"/>
                  </a:lnTo>
                  <a:lnTo>
                    <a:pt x="2" y="40"/>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28" name="Freeform 28"/>
            <p:cNvSpPr>
              <a:spLocks/>
            </p:cNvSpPr>
            <p:nvPr/>
          </p:nvSpPr>
          <p:spPr bwMode="auto">
            <a:xfrm>
              <a:off x="2910" y="2240"/>
              <a:ext cx="52" cy="37"/>
            </a:xfrm>
            <a:custGeom>
              <a:avLst/>
              <a:gdLst>
                <a:gd name="T0" fmla="*/ 0 w 52"/>
                <a:gd name="T1" fmla="*/ 31 h 37"/>
                <a:gd name="T2" fmla="*/ 0 w 52"/>
                <a:gd name="T3" fmla="*/ 17 h 37"/>
                <a:gd name="T4" fmla="*/ 8 w 52"/>
                <a:gd name="T5" fmla="*/ 6 h 37"/>
                <a:gd name="T6" fmla="*/ 21 w 52"/>
                <a:gd name="T7" fmla="*/ 0 h 37"/>
                <a:gd name="T8" fmla="*/ 35 w 52"/>
                <a:gd name="T9" fmla="*/ 3 h 37"/>
                <a:gd name="T10" fmla="*/ 48 w 52"/>
                <a:gd name="T11" fmla="*/ 11 h 37"/>
                <a:gd name="T12" fmla="*/ 51 w 52"/>
                <a:gd name="T13" fmla="*/ 20 h 37"/>
                <a:gd name="T14" fmla="*/ 31 w 52"/>
                <a:gd name="T15" fmla="*/ 29 h 37"/>
                <a:gd name="T16" fmla="*/ 17 w 52"/>
                <a:gd name="T17" fmla="*/ 33 h 37"/>
                <a:gd name="T18" fmla="*/ 11 w 52"/>
                <a:gd name="T19" fmla="*/ 36 h 37"/>
                <a:gd name="T20" fmla="*/ 0 w 52"/>
                <a:gd name="T21" fmla="*/ 31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
                <a:gd name="T34" fmla="*/ 0 h 37"/>
                <a:gd name="T35" fmla="*/ 52 w 52"/>
                <a:gd name="T36" fmla="*/ 37 h 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 h="37">
                  <a:moveTo>
                    <a:pt x="0" y="31"/>
                  </a:moveTo>
                  <a:lnTo>
                    <a:pt x="0" y="17"/>
                  </a:lnTo>
                  <a:lnTo>
                    <a:pt x="8" y="6"/>
                  </a:lnTo>
                  <a:lnTo>
                    <a:pt x="21" y="0"/>
                  </a:lnTo>
                  <a:lnTo>
                    <a:pt x="35" y="3"/>
                  </a:lnTo>
                  <a:lnTo>
                    <a:pt x="48" y="11"/>
                  </a:lnTo>
                  <a:lnTo>
                    <a:pt x="51" y="20"/>
                  </a:lnTo>
                  <a:lnTo>
                    <a:pt x="31" y="29"/>
                  </a:lnTo>
                  <a:lnTo>
                    <a:pt x="17" y="33"/>
                  </a:lnTo>
                  <a:lnTo>
                    <a:pt x="11" y="36"/>
                  </a:lnTo>
                  <a:lnTo>
                    <a:pt x="0" y="31"/>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29" name="Freeform 29"/>
            <p:cNvSpPr>
              <a:spLocks/>
            </p:cNvSpPr>
            <p:nvPr/>
          </p:nvSpPr>
          <p:spPr bwMode="auto">
            <a:xfrm>
              <a:off x="2951" y="2297"/>
              <a:ext cx="43" cy="39"/>
            </a:xfrm>
            <a:custGeom>
              <a:avLst/>
              <a:gdLst>
                <a:gd name="T0" fmla="*/ 9 w 43"/>
                <a:gd name="T1" fmla="*/ 38 h 39"/>
                <a:gd name="T2" fmla="*/ 0 w 43"/>
                <a:gd name="T3" fmla="*/ 30 h 39"/>
                <a:gd name="T4" fmla="*/ 0 w 43"/>
                <a:gd name="T5" fmla="*/ 14 h 39"/>
                <a:gd name="T6" fmla="*/ 5 w 43"/>
                <a:gd name="T7" fmla="*/ 0 h 39"/>
                <a:gd name="T8" fmla="*/ 20 w 43"/>
                <a:gd name="T9" fmla="*/ 0 h 39"/>
                <a:gd name="T10" fmla="*/ 35 w 43"/>
                <a:gd name="T11" fmla="*/ 3 h 39"/>
                <a:gd name="T12" fmla="*/ 42 w 43"/>
                <a:gd name="T13" fmla="*/ 12 h 39"/>
                <a:gd name="T14" fmla="*/ 28 w 43"/>
                <a:gd name="T15" fmla="*/ 26 h 39"/>
                <a:gd name="T16" fmla="*/ 16 w 43"/>
                <a:gd name="T17" fmla="*/ 34 h 39"/>
                <a:gd name="T18" fmla="*/ 9 w 43"/>
                <a:gd name="T19" fmla="*/ 38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39"/>
                <a:gd name="T32" fmla="*/ 43 w 43"/>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39">
                  <a:moveTo>
                    <a:pt x="9" y="38"/>
                  </a:moveTo>
                  <a:lnTo>
                    <a:pt x="0" y="30"/>
                  </a:lnTo>
                  <a:lnTo>
                    <a:pt x="0" y="14"/>
                  </a:lnTo>
                  <a:lnTo>
                    <a:pt x="5" y="0"/>
                  </a:lnTo>
                  <a:lnTo>
                    <a:pt x="20" y="0"/>
                  </a:lnTo>
                  <a:lnTo>
                    <a:pt x="35" y="3"/>
                  </a:lnTo>
                  <a:lnTo>
                    <a:pt x="42" y="12"/>
                  </a:lnTo>
                  <a:lnTo>
                    <a:pt x="28" y="26"/>
                  </a:lnTo>
                  <a:lnTo>
                    <a:pt x="16" y="34"/>
                  </a:lnTo>
                  <a:lnTo>
                    <a:pt x="9" y="38"/>
                  </a:lnTo>
                </a:path>
              </a:pathLst>
            </a:custGeom>
            <a:solidFill>
              <a:srgbClr val="FFC0B6"/>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30" name="Line 30"/>
            <p:cNvSpPr>
              <a:spLocks noChangeShapeType="1"/>
            </p:cNvSpPr>
            <p:nvPr/>
          </p:nvSpPr>
          <p:spPr bwMode="auto">
            <a:xfrm flipH="1" flipV="1">
              <a:off x="2067" y="1529"/>
              <a:ext cx="614" cy="471"/>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0631" name="Line 31"/>
            <p:cNvSpPr>
              <a:spLocks noChangeShapeType="1"/>
            </p:cNvSpPr>
            <p:nvPr/>
          </p:nvSpPr>
          <p:spPr bwMode="auto">
            <a:xfrm flipH="1" flipV="1">
              <a:off x="2061" y="1535"/>
              <a:ext cx="628" cy="493"/>
            </a:xfrm>
            <a:prstGeom prst="line">
              <a:avLst/>
            </a:prstGeom>
            <a:noFill/>
            <a:ln w="12700">
              <a:solidFill>
                <a:srgbClr val="4F4F4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10632" name="Freeform 32"/>
            <p:cNvSpPr>
              <a:spLocks/>
            </p:cNvSpPr>
            <p:nvPr/>
          </p:nvSpPr>
          <p:spPr bwMode="auto">
            <a:xfrm>
              <a:off x="2918" y="2350"/>
              <a:ext cx="526" cy="83"/>
            </a:xfrm>
            <a:custGeom>
              <a:avLst/>
              <a:gdLst>
                <a:gd name="T0" fmla="*/ 525 w 526"/>
                <a:gd name="T1" fmla="*/ 26 h 83"/>
                <a:gd name="T2" fmla="*/ 525 w 526"/>
                <a:gd name="T3" fmla="*/ 81 h 83"/>
                <a:gd name="T4" fmla="*/ 367 w 526"/>
                <a:gd name="T5" fmla="*/ 56 h 83"/>
                <a:gd name="T6" fmla="*/ 334 w 526"/>
                <a:gd name="T7" fmla="*/ 53 h 83"/>
                <a:gd name="T8" fmla="*/ 316 w 526"/>
                <a:gd name="T9" fmla="*/ 53 h 83"/>
                <a:gd name="T10" fmla="*/ 309 w 526"/>
                <a:gd name="T11" fmla="*/ 53 h 83"/>
                <a:gd name="T12" fmla="*/ 300 w 526"/>
                <a:gd name="T13" fmla="*/ 53 h 83"/>
                <a:gd name="T14" fmla="*/ 239 w 526"/>
                <a:gd name="T15" fmla="*/ 76 h 83"/>
                <a:gd name="T16" fmla="*/ 214 w 526"/>
                <a:gd name="T17" fmla="*/ 80 h 83"/>
                <a:gd name="T18" fmla="*/ 200 w 526"/>
                <a:gd name="T19" fmla="*/ 82 h 83"/>
                <a:gd name="T20" fmla="*/ 188 w 526"/>
                <a:gd name="T21" fmla="*/ 82 h 83"/>
                <a:gd name="T22" fmla="*/ 95 w 526"/>
                <a:gd name="T23" fmla="*/ 59 h 83"/>
                <a:gd name="T24" fmla="*/ 28 w 526"/>
                <a:gd name="T25" fmla="*/ 36 h 83"/>
                <a:gd name="T26" fmla="*/ 0 w 526"/>
                <a:gd name="T27" fmla="*/ 20 h 83"/>
                <a:gd name="T28" fmla="*/ 39 w 526"/>
                <a:gd name="T29" fmla="*/ 0 h 83"/>
                <a:gd name="T30" fmla="*/ 47 w 526"/>
                <a:gd name="T31" fmla="*/ 17 h 83"/>
                <a:gd name="T32" fmla="*/ 61 w 526"/>
                <a:gd name="T33" fmla="*/ 31 h 83"/>
                <a:gd name="T34" fmla="*/ 120 w 526"/>
                <a:gd name="T35" fmla="*/ 50 h 83"/>
                <a:gd name="T36" fmla="*/ 156 w 526"/>
                <a:gd name="T37" fmla="*/ 57 h 83"/>
                <a:gd name="T38" fmla="*/ 171 w 526"/>
                <a:gd name="T39" fmla="*/ 59 h 83"/>
                <a:gd name="T40" fmla="*/ 183 w 526"/>
                <a:gd name="T41" fmla="*/ 59 h 83"/>
                <a:gd name="T42" fmla="*/ 248 w 526"/>
                <a:gd name="T43" fmla="*/ 43 h 83"/>
                <a:gd name="T44" fmla="*/ 261 w 526"/>
                <a:gd name="T45" fmla="*/ 36 h 83"/>
                <a:gd name="T46" fmla="*/ 271 w 526"/>
                <a:gd name="T47" fmla="*/ 23 h 83"/>
                <a:gd name="T48" fmla="*/ 280 w 526"/>
                <a:gd name="T49" fmla="*/ 12 h 83"/>
                <a:gd name="T50" fmla="*/ 286 w 526"/>
                <a:gd name="T51" fmla="*/ 9 h 83"/>
                <a:gd name="T52" fmla="*/ 294 w 526"/>
                <a:gd name="T53" fmla="*/ 8 h 83"/>
                <a:gd name="T54" fmla="*/ 378 w 526"/>
                <a:gd name="T55" fmla="*/ 26 h 83"/>
                <a:gd name="T56" fmla="*/ 419 w 526"/>
                <a:gd name="T57" fmla="*/ 28 h 83"/>
                <a:gd name="T58" fmla="*/ 461 w 526"/>
                <a:gd name="T59" fmla="*/ 22 h 83"/>
                <a:gd name="T60" fmla="*/ 477 w 526"/>
                <a:gd name="T61" fmla="*/ 19 h 83"/>
                <a:gd name="T62" fmla="*/ 488 w 526"/>
                <a:gd name="T63" fmla="*/ 19 h 83"/>
                <a:gd name="T64" fmla="*/ 499 w 526"/>
                <a:gd name="T65" fmla="*/ 21 h 83"/>
                <a:gd name="T66" fmla="*/ 525 w 526"/>
                <a:gd name="T67" fmla="*/ 26 h 8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26"/>
                <a:gd name="T103" fmla="*/ 0 h 83"/>
                <a:gd name="T104" fmla="*/ 526 w 526"/>
                <a:gd name="T105" fmla="*/ 83 h 8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26" h="83">
                  <a:moveTo>
                    <a:pt x="525" y="26"/>
                  </a:moveTo>
                  <a:lnTo>
                    <a:pt x="525" y="81"/>
                  </a:lnTo>
                  <a:lnTo>
                    <a:pt x="367" y="56"/>
                  </a:lnTo>
                  <a:lnTo>
                    <a:pt x="334" y="53"/>
                  </a:lnTo>
                  <a:lnTo>
                    <a:pt x="316" y="53"/>
                  </a:lnTo>
                  <a:lnTo>
                    <a:pt x="309" y="53"/>
                  </a:lnTo>
                  <a:lnTo>
                    <a:pt x="300" y="53"/>
                  </a:lnTo>
                  <a:lnTo>
                    <a:pt x="239" y="76"/>
                  </a:lnTo>
                  <a:lnTo>
                    <a:pt x="214" y="80"/>
                  </a:lnTo>
                  <a:lnTo>
                    <a:pt x="200" y="82"/>
                  </a:lnTo>
                  <a:lnTo>
                    <a:pt x="188" y="82"/>
                  </a:lnTo>
                  <a:lnTo>
                    <a:pt x="95" y="59"/>
                  </a:lnTo>
                  <a:lnTo>
                    <a:pt x="28" y="36"/>
                  </a:lnTo>
                  <a:lnTo>
                    <a:pt x="0" y="20"/>
                  </a:lnTo>
                  <a:lnTo>
                    <a:pt x="39" y="0"/>
                  </a:lnTo>
                  <a:lnTo>
                    <a:pt x="47" y="17"/>
                  </a:lnTo>
                  <a:lnTo>
                    <a:pt x="61" y="31"/>
                  </a:lnTo>
                  <a:lnTo>
                    <a:pt x="120" y="50"/>
                  </a:lnTo>
                  <a:lnTo>
                    <a:pt x="156" y="57"/>
                  </a:lnTo>
                  <a:lnTo>
                    <a:pt x="171" y="59"/>
                  </a:lnTo>
                  <a:lnTo>
                    <a:pt x="183" y="59"/>
                  </a:lnTo>
                  <a:lnTo>
                    <a:pt x="248" y="43"/>
                  </a:lnTo>
                  <a:lnTo>
                    <a:pt x="261" y="36"/>
                  </a:lnTo>
                  <a:lnTo>
                    <a:pt x="271" y="23"/>
                  </a:lnTo>
                  <a:lnTo>
                    <a:pt x="280" y="12"/>
                  </a:lnTo>
                  <a:lnTo>
                    <a:pt x="286" y="9"/>
                  </a:lnTo>
                  <a:lnTo>
                    <a:pt x="294" y="8"/>
                  </a:lnTo>
                  <a:lnTo>
                    <a:pt x="378" y="26"/>
                  </a:lnTo>
                  <a:lnTo>
                    <a:pt x="419" y="28"/>
                  </a:lnTo>
                  <a:lnTo>
                    <a:pt x="461" y="22"/>
                  </a:lnTo>
                  <a:lnTo>
                    <a:pt x="477" y="19"/>
                  </a:lnTo>
                  <a:lnTo>
                    <a:pt x="488" y="19"/>
                  </a:lnTo>
                  <a:lnTo>
                    <a:pt x="499" y="21"/>
                  </a:lnTo>
                  <a:lnTo>
                    <a:pt x="525" y="26"/>
                  </a:lnTo>
                </a:path>
              </a:pathLst>
            </a:custGeom>
            <a:solidFill>
              <a:srgbClr val="A13F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33" name="Freeform 33"/>
            <p:cNvSpPr>
              <a:spLocks/>
            </p:cNvSpPr>
            <p:nvPr/>
          </p:nvSpPr>
          <p:spPr bwMode="auto">
            <a:xfrm>
              <a:off x="2716" y="2213"/>
              <a:ext cx="160" cy="40"/>
            </a:xfrm>
            <a:custGeom>
              <a:avLst/>
              <a:gdLst>
                <a:gd name="T0" fmla="*/ 159 w 160"/>
                <a:gd name="T1" fmla="*/ 12 h 40"/>
                <a:gd name="T2" fmla="*/ 152 w 160"/>
                <a:gd name="T3" fmla="*/ 6 h 40"/>
                <a:gd name="T4" fmla="*/ 134 w 160"/>
                <a:gd name="T5" fmla="*/ 0 h 40"/>
                <a:gd name="T6" fmla="*/ 124 w 160"/>
                <a:gd name="T7" fmla="*/ 0 h 40"/>
                <a:gd name="T8" fmla="*/ 114 w 160"/>
                <a:gd name="T9" fmla="*/ 3 h 40"/>
                <a:gd name="T10" fmla="*/ 63 w 160"/>
                <a:gd name="T11" fmla="*/ 10 h 40"/>
                <a:gd name="T12" fmla="*/ 56 w 160"/>
                <a:gd name="T13" fmla="*/ 27 h 40"/>
                <a:gd name="T14" fmla="*/ 37 w 160"/>
                <a:gd name="T15" fmla="*/ 23 h 40"/>
                <a:gd name="T16" fmla="*/ 17 w 160"/>
                <a:gd name="T17" fmla="*/ 15 h 40"/>
                <a:gd name="T18" fmla="*/ 0 w 160"/>
                <a:gd name="T19" fmla="*/ 9 h 40"/>
                <a:gd name="T20" fmla="*/ 39 w 160"/>
                <a:gd name="T21" fmla="*/ 37 h 40"/>
                <a:gd name="T22" fmla="*/ 56 w 160"/>
                <a:gd name="T23" fmla="*/ 39 h 40"/>
                <a:gd name="T24" fmla="*/ 76 w 160"/>
                <a:gd name="T25" fmla="*/ 37 h 40"/>
                <a:gd name="T26" fmla="*/ 159 w 160"/>
                <a:gd name="T27" fmla="*/ 12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0"/>
                <a:gd name="T43" fmla="*/ 0 h 40"/>
                <a:gd name="T44" fmla="*/ 160 w 160"/>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0" h="40">
                  <a:moveTo>
                    <a:pt x="159" y="12"/>
                  </a:moveTo>
                  <a:lnTo>
                    <a:pt x="152" y="6"/>
                  </a:lnTo>
                  <a:lnTo>
                    <a:pt x="134" y="0"/>
                  </a:lnTo>
                  <a:lnTo>
                    <a:pt x="124" y="0"/>
                  </a:lnTo>
                  <a:lnTo>
                    <a:pt x="114" y="3"/>
                  </a:lnTo>
                  <a:lnTo>
                    <a:pt x="63" y="10"/>
                  </a:lnTo>
                  <a:lnTo>
                    <a:pt x="56" y="27"/>
                  </a:lnTo>
                  <a:lnTo>
                    <a:pt x="37" y="23"/>
                  </a:lnTo>
                  <a:lnTo>
                    <a:pt x="17" y="15"/>
                  </a:lnTo>
                  <a:lnTo>
                    <a:pt x="0" y="9"/>
                  </a:lnTo>
                  <a:lnTo>
                    <a:pt x="39" y="37"/>
                  </a:lnTo>
                  <a:lnTo>
                    <a:pt x="56" y="39"/>
                  </a:lnTo>
                  <a:lnTo>
                    <a:pt x="76" y="37"/>
                  </a:lnTo>
                  <a:lnTo>
                    <a:pt x="159" y="12"/>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34" name="Freeform 34"/>
            <p:cNvSpPr>
              <a:spLocks/>
            </p:cNvSpPr>
            <p:nvPr/>
          </p:nvSpPr>
          <p:spPr bwMode="auto">
            <a:xfrm>
              <a:off x="2752" y="2282"/>
              <a:ext cx="172" cy="39"/>
            </a:xfrm>
            <a:custGeom>
              <a:avLst/>
              <a:gdLst>
                <a:gd name="T0" fmla="*/ 171 w 172"/>
                <a:gd name="T1" fmla="*/ 4 h 39"/>
                <a:gd name="T2" fmla="*/ 159 w 172"/>
                <a:gd name="T3" fmla="*/ 0 h 39"/>
                <a:gd name="T4" fmla="*/ 135 w 172"/>
                <a:gd name="T5" fmla="*/ 1 h 39"/>
                <a:gd name="T6" fmla="*/ 128 w 172"/>
                <a:gd name="T7" fmla="*/ 6 h 39"/>
                <a:gd name="T8" fmla="*/ 119 w 172"/>
                <a:gd name="T9" fmla="*/ 12 h 39"/>
                <a:gd name="T10" fmla="*/ 99 w 172"/>
                <a:gd name="T11" fmla="*/ 12 h 39"/>
                <a:gd name="T12" fmla="*/ 85 w 172"/>
                <a:gd name="T13" fmla="*/ 12 h 39"/>
                <a:gd name="T14" fmla="*/ 75 w 172"/>
                <a:gd name="T15" fmla="*/ 13 h 39"/>
                <a:gd name="T16" fmla="*/ 57 w 172"/>
                <a:gd name="T17" fmla="*/ 25 h 39"/>
                <a:gd name="T18" fmla="*/ 48 w 172"/>
                <a:gd name="T19" fmla="*/ 25 h 39"/>
                <a:gd name="T20" fmla="*/ 35 w 172"/>
                <a:gd name="T21" fmla="*/ 25 h 39"/>
                <a:gd name="T22" fmla="*/ 12 w 172"/>
                <a:gd name="T23" fmla="*/ 19 h 39"/>
                <a:gd name="T24" fmla="*/ 4 w 172"/>
                <a:gd name="T25" fmla="*/ 19 h 39"/>
                <a:gd name="T26" fmla="*/ 0 w 172"/>
                <a:gd name="T27" fmla="*/ 21 h 39"/>
                <a:gd name="T28" fmla="*/ 44 w 172"/>
                <a:gd name="T29" fmla="*/ 36 h 39"/>
                <a:gd name="T30" fmla="*/ 61 w 172"/>
                <a:gd name="T31" fmla="*/ 38 h 39"/>
                <a:gd name="T32" fmla="*/ 82 w 172"/>
                <a:gd name="T33" fmla="*/ 34 h 39"/>
                <a:gd name="T34" fmla="*/ 171 w 172"/>
                <a:gd name="T35" fmla="*/ 4 h 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2"/>
                <a:gd name="T55" fmla="*/ 0 h 39"/>
                <a:gd name="T56" fmla="*/ 172 w 172"/>
                <a:gd name="T57" fmla="*/ 39 h 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2" h="39">
                  <a:moveTo>
                    <a:pt x="171" y="4"/>
                  </a:moveTo>
                  <a:lnTo>
                    <a:pt x="159" y="0"/>
                  </a:lnTo>
                  <a:lnTo>
                    <a:pt x="135" y="1"/>
                  </a:lnTo>
                  <a:lnTo>
                    <a:pt x="128" y="6"/>
                  </a:lnTo>
                  <a:lnTo>
                    <a:pt x="119" y="12"/>
                  </a:lnTo>
                  <a:lnTo>
                    <a:pt x="99" y="12"/>
                  </a:lnTo>
                  <a:lnTo>
                    <a:pt x="85" y="12"/>
                  </a:lnTo>
                  <a:lnTo>
                    <a:pt x="75" y="13"/>
                  </a:lnTo>
                  <a:lnTo>
                    <a:pt x="57" y="25"/>
                  </a:lnTo>
                  <a:lnTo>
                    <a:pt x="48" y="25"/>
                  </a:lnTo>
                  <a:lnTo>
                    <a:pt x="35" y="25"/>
                  </a:lnTo>
                  <a:lnTo>
                    <a:pt x="12" y="19"/>
                  </a:lnTo>
                  <a:lnTo>
                    <a:pt x="4" y="19"/>
                  </a:lnTo>
                  <a:lnTo>
                    <a:pt x="0" y="21"/>
                  </a:lnTo>
                  <a:lnTo>
                    <a:pt x="44" y="36"/>
                  </a:lnTo>
                  <a:lnTo>
                    <a:pt x="61" y="38"/>
                  </a:lnTo>
                  <a:lnTo>
                    <a:pt x="82" y="34"/>
                  </a:lnTo>
                  <a:lnTo>
                    <a:pt x="171" y="4"/>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35" name="Freeform 35"/>
            <p:cNvSpPr>
              <a:spLocks/>
            </p:cNvSpPr>
            <p:nvPr/>
          </p:nvSpPr>
          <p:spPr bwMode="auto">
            <a:xfrm>
              <a:off x="2817" y="2338"/>
              <a:ext cx="157" cy="54"/>
            </a:xfrm>
            <a:custGeom>
              <a:avLst/>
              <a:gdLst>
                <a:gd name="T0" fmla="*/ 156 w 157"/>
                <a:gd name="T1" fmla="*/ 0 h 54"/>
                <a:gd name="T2" fmla="*/ 136 w 157"/>
                <a:gd name="T3" fmla="*/ 3 h 54"/>
                <a:gd name="T4" fmla="*/ 111 w 157"/>
                <a:gd name="T5" fmla="*/ 7 h 54"/>
                <a:gd name="T6" fmla="*/ 94 w 157"/>
                <a:gd name="T7" fmla="*/ 17 h 54"/>
                <a:gd name="T8" fmla="*/ 77 w 157"/>
                <a:gd name="T9" fmla="*/ 29 h 54"/>
                <a:gd name="T10" fmla="*/ 61 w 157"/>
                <a:gd name="T11" fmla="*/ 27 h 54"/>
                <a:gd name="T12" fmla="*/ 51 w 157"/>
                <a:gd name="T13" fmla="*/ 26 h 54"/>
                <a:gd name="T14" fmla="*/ 41 w 157"/>
                <a:gd name="T15" fmla="*/ 28 h 54"/>
                <a:gd name="T16" fmla="*/ 40 w 157"/>
                <a:gd name="T17" fmla="*/ 34 h 54"/>
                <a:gd name="T18" fmla="*/ 38 w 157"/>
                <a:gd name="T19" fmla="*/ 40 h 54"/>
                <a:gd name="T20" fmla="*/ 35 w 157"/>
                <a:gd name="T21" fmla="*/ 45 h 54"/>
                <a:gd name="T22" fmla="*/ 32 w 157"/>
                <a:gd name="T23" fmla="*/ 46 h 54"/>
                <a:gd name="T24" fmla="*/ 0 w 157"/>
                <a:gd name="T25" fmla="*/ 43 h 54"/>
                <a:gd name="T26" fmla="*/ 22 w 157"/>
                <a:gd name="T27" fmla="*/ 53 h 54"/>
                <a:gd name="T28" fmla="*/ 31 w 157"/>
                <a:gd name="T29" fmla="*/ 53 h 54"/>
                <a:gd name="T30" fmla="*/ 41 w 157"/>
                <a:gd name="T31" fmla="*/ 53 h 54"/>
                <a:gd name="T32" fmla="*/ 61 w 157"/>
                <a:gd name="T33" fmla="*/ 48 h 54"/>
                <a:gd name="T34" fmla="*/ 136 w 157"/>
                <a:gd name="T35" fmla="*/ 11 h 54"/>
                <a:gd name="T36" fmla="*/ 156 w 157"/>
                <a:gd name="T37" fmla="*/ 0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7"/>
                <a:gd name="T58" fmla="*/ 0 h 54"/>
                <a:gd name="T59" fmla="*/ 157 w 157"/>
                <a:gd name="T60" fmla="*/ 54 h 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7" h="54">
                  <a:moveTo>
                    <a:pt x="156" y="0"/>
                  </a:moveTo>
                  <a:lnTo>
                    <a:pt x="136" y="3"/>
                  </a:lnTo>
                  <a:lnTo>
                    <a:pt x="111" y="7"/>
                  </a:lnTo>
                  <a:lnTo>
                    <a:pt x="94" y="17"/>
                  </a:lnTo>
                  <a:lnTo>
                    <a:pt x="77" y="29"/>
                  </a:lnTo>
                  <a:lnTo>
                    <a:pt x="61" y="27"/>
                  </a:lnTo>
                  <a:lnTo>
                    <a:pt x="51" y="26"/>
                  </a:lnTo>
                  <a:lnTo>
                    <a:pt x="41" y="28"/>
                  </a:lnTo>
                  <a:lnTo>
                    <a:pt x="40" y="34"/>
                  </a:lnTo>
                  <a:lnTo>
                    <a:pt x="38" y="40"/>
                  </a:lnTo>
                  <a:lnTo>
                    <a:pt x="35" y="45"/>
                  </a:lnTo>
                  <a:lnTo>
                    <a:pt x="32" y="46"/>
                  </a:lnTo>
                  <a:lnTo>
                    <a:pt x="0" y="43"/>
                  </a:lnTo>
                  <a:lnTo>
                    <a:pt x="22" y="53"/>
                  </a:lnTo>
                  <a:lnTo>
                    <a:pt x="31" y="53"/>
                  </a:lnTo>
                  <a:lnTo>
                    <a:pt x="41" y="53"/>
                  </a:lnTo>
                  <a:lnTo>
                    <a:pt x="61" y="48"/>
                  </a:lnTo>
                  <a:lnTo>
                    <a:pt x="136" y="11"/>
                  </a:lnTo>
                  <a:lnTo>
                    <a:pt x="156" y="0"/>
                  </a:lnTo>
                </a:path>
              </a:pathLst>
            </a:custGeom>
            <a:solidFill>
              <a:srgbClr val="BF4100"/>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sp>
          <p:nvSpPr>
            <p:cNvPr id="110636" name="Freeform 36"/>
            <p:cNvSpPr>
              <a:spLocks/>
            </p:cNvSpPr>
            <p:nvPr/>
          </p:nvSpPr>
          <p:spPr bwMode="auto">
            <a:xfrm>
              <a:off x="2921" y="2367"/>
              <a:ext cx="522" cy="78"/>
            </a:xfrm>
            <a:custGeom>
              <a:avLst/>
              <a:gdLst>
                <a:gd name="T0" fmla="*/ 521 w 522"/>
                <a:gd name="T1" fmla="*/ 77 h 78"/>
                <a:gd name="T2" fmla="*/ 300 w 522"/>
                <a:gd name="T3" fmla="*/ 48 h 78"/>
                <a:gd name="T4" fmla="*/ 264 w 522"/>
                <a:gd name="T5" fmla="*/ 56 h 78"/>
                <a:gd name="T6" fmla="*/ 201 w 522"/>
                <a:gd name="T7" fmla="*/ 68 h 78"/>
                <a:gd name="T8" fmla="*/ 167 w 522"/>
                <a:gd name="T9" fmla="*/ 65 h 78"/>
                <a:gd name="T10" fmla="*/ 94 w 522"/>
                <a:gd name="T11" fmla="*/ 44 h 78"/>
                <a:gd name="T12" fmla="*/ 15 w 522"/>
                <a:gd name="T13" fmla="*/ 14 h 78"/>
                <a:gd name="T14" fmla="*/ 0 w 522"/>
                <a:gd name="T15" fmla="*/ 0 h 78"/>
                <a:gd name="T16" fmla="*/ 0 60000 65536"/>
                <a:gd name="T17" fmla="*/ 0 60000 65536"/>
                <a:gd name="T18" fmla="*/ 0 60000 65536"/>
                <a:gd name="T19" fmla="*/ 0 60000 65536"/>
                <a:gd name="T20" fmla="*/ 0 60000 65536"/>
                <a:gd name="T21" fmla="*/ 0 60000 65536"/>
                <a:gd name="T22" fmla="*/ 0 60000 65536"/>
                <a:gd name="T23" fmla="*/ 0 60000 65536"/>
                <a:gd name="T24" fmla="*/ 0 w 522"/>
                <a:gd name="T25" fmla="*/ 0 h 78"/>
                <a:gd name="T26" fmla="*/ 522 w 522"/>
                <a:gd name="T27" fmla="*/ 78 h 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2" h="78">
                  <a:moveTo>
                    <a:pt x="521" y="77"/>
                  </a:moveTo>
                  <a:lnTo>
                    <a:pt x="300" y="48"/>
                  </a:lnTo>
                  <a:lnTo>
                    <a:pt x="264" y="56"/>
                  </a:lnTo>
                  <a:lnTo>
                    <a:pt x="201" y="68"/>
                  </a:lnTo>
                  <a:lnTo>
                    <a:pt x="167" y="65"/>
                  </a:lnTo>
                  <a:lnTo>
                    <a:pt x="94" y="44"/>
                  </a:lnTo>
                  <a:lnTo>
                    <a:pt x="15" y="14"/>
                  </a:lnTo>
                  <a:lnTo>
                    <a:pt x="0" y="0"/>
                  </a:lnTo>
                </a:path>
              </a:pathLst>
            </a:custGeom>
            <a:noFill/>
            <a:ln w="12700" cap="rnd" cmpd="sng">
              <a:solidFill>
                <a:srgbClr val="4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0637" name="Freeform 37"/>
            <p:cNvSpPr>
              <a:spLocks/>
            </p:cNvSpPr>
            <p:nvPr/>
          </p:nvSpPr>
          <p:spPr bwMode="auto">
            <a:xfrm>
              <a:off x="2722" y="1969"/>
              <a:ext cx="721" cy="212"/>
            </a:xfrm>
            <a:custGeom>
              <a:avLst/>
              <a:gdLst>
                <a:gd name="T0" fmla="*/ 720 w 721"/>
                <a:gd name="T1" fmla="*/ 205 h 212"/>
                <a:gd name="T2" fmla="*/ 608 w 721"/>
                <a:gd name="T3" fmla="*/ 211 h 212"/>
                <a:gd name="T4" fmla="*/ 596 w 721"/>
                <a:gd name="T5" fmla="*/ 211 h 212"/>
                <a:gd name="T6" fmla="*/ 588 w 721"/>
                <a:gd name="T7" fmla="*/ 211 h 212"/>
                <a:gd name="T8" fmla="*/ 580 w 721"/>
                <a:gd name="T9" fmla="*/ 211 h 212"/>
                <a:gd name="T10" fmla="*/ 564 w 721"/>
                <a:gd name="T11" fmla="*/ 211 h 212"/>
                <a:gd name="T12" fmla="*/ 552 w 721"/>
                <a:gd name="T13" fmla="*/ 209 h 212"/>
                <a:gd name="T14" fmla="*/ 508 w 721"/>
                <a:gd name="T15" fmla="*/ 189 h 212"/>
                <a:gd name="T16" fmla="*/ 467 w 721"/>
                <a:gd name="T17" fmla="*/ 163 h 212"/>
                <a:gd name="T18" fmla="*/ 415 w 721"/>
                <a:gd name="T19" fmla="*/ 116 h 212"/>
                <a:gd name="T20" fmla="*/ 321 w 721"/>
                <a:gd name="T21" fmla="*/ 58 h 212"/>
                <a:gd name="T22" fmla="*/ 260 w 721"/>
                <a:gd name="T23" fmla="*/ 25 h 212"/>
                <a:gd name="T24" fmla="*/ 194 w 721"/>
                <a:gd name="T25" fmla="*/ 0 h 212"/>
                <a:gd name="T26" fmla="*/ 186 w 721"/>
                <a:gd name="T27" fmla="*/ 0 h 212"/>
                <a:gd name="T28" fmla="*/ 175 w 721"/>
                <a:gd name="T29" fmla="*/ 0 h 212"/>
                <a:gd name="T30" fmla="*/ 153 w 721"/>
                <a:gd name="T31" fmla="*/ 1 h 212"/>
                <a:gd name="T32" fmla="*/ 75 w 721"/>
                <a:gd name="T33" fmla="*/ 14 h 212"/>
                <a:gd name="T34" fmla="*/ 0 w 721"/>
                <a:gd name="T35" fmla="*/ 20 h 2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21"/>
                <a:gd name="T55" fmla="*/ 0 h 212"/>
                <a:gd name="T56" fmla="*/ 721 w 721"/>
                <a:gd name="T57" fmla="*/ 212 h 2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21" h="212">
                  <a:moveTo>
                    <a:pt x="720" y="205"/>
                  </a:moveTo>
                  <a:lnTo>
                    <a:pt x="608" y="211"/>
                  </a:lnTo>
                  <a:lnTo>
                    <a:pt x="596" y="211"/>
                  </a:lnTo>
                  <a:lnTo>
                    <a:pt x="588" y="211"/>
                  </a:lnTo>
                  <a:lnTo>
                    <a:pt x="580" y="211"/>
                  </a:lnTo>
                  <a:lnTo>
                    <a:pt x="564" y="211"/>
                  </a:lnTo>
                  <a:lnTo>
                    <a:pt x="552" y="209"/>
                  </a:lnTo>
                  <a:lnTo>
                    <a:pt x="508" y="189"/>
                  </a:lnTo>
                  <a:lnTo>
                    <a:pt x="467" y="163"/>
                  </a:lnTo>
                  <a:lnTo>
                    <a:pt x="415" y="116"/>
                  </a:lnTo>
                  <a:lnTo>
                    <a:pt x="321" y="58"/>
                  </a:lnTo>
                  <a:lnTo>
                    <a:pt x="260" y="25"/>
                  </a:lnTo>
                  <a:lnTo>
                    <a:pt x="194" y="0"/>
                  </a:lnTo>
                  <a:lnTo>
                    <a:pt x="186" y="0"/>
                  </a:lnTo>
                  <a:lnTo>
                    <a:pt x="175" y="0"/>
                  </a:lnTo>
                  <a:lnTo>
                    <a:pt x="153" y="1"/>
                  </a:lnTo>
                  <a:lnTo>
                    <a:pt x="75" y="14"/>
                  </a:lnTo>
                  <a:lnTo>
                    <a:pt x="0" y="20"/>
                  </a:lnTo>
                </a:path>
              </a:pathLst>
            </a:custGeom>
            <a:noFill/>
            <a:ln w="12700" cap="rnd" cmpd="sng">
              <a:solidFill>
                <a:srgbClr val="4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0638" name="Freeform 38"/>
            <p:cNvSpPr>
              <a:spLocks/>
            </p:cNvSpPr>
            <p:nvPr/>
          </p:nvSpPr>
          <p:spPr bwMode="auto">
            <a:xfrm>
              <a:off x="3012" y="2330"/>
              <a:ext cx="134" cy="48"/>
            </a:xfrm>
            <a:custGeom>
              <a:avLst/>
              <a:gdLst>
                <a:gd name="T0" fmla="*/ 129 w 134"/>
                <a:gd name="T1" fmla="*/ 14 h 48"/>
                <a:gd name="T2" fmla="*/ 122 w 134"/>
                <a:gd name="T3" fmla="*/ 4 h 48"/>
                <a:gd name="T4" fmla="*/ 95 w 134"/>
                <a:gd name="T5" fmla="*/ 0 h 48"/>
                <a:gd name="T6" fmla="*/ 81 w 134"/>
                <a:gd name="T7" fmla="*/ 0 h 48"/>
                <a:gd name="T8" fmla="*/ 74 w 134"/>
                <a:gd name="T9" fmla="*/ 0 h 48"/>
                <a:gd name="T10" fmla="*/ 67 w 134"/>
                <a:gd name="T11" fmla="*/ 0 h 48"/>
                <a:gd name="T12" fmla="*/ 61 w 134"/>
                <a:gd name="T13" fmla="*/ 0 h 48"/>
                <a:gd name="T14" fmla="*/ 51 w 134"/>
                <a:gd name="T15" fmla="*/ 0 h 48"/>
                <a:gd name="T16" fmla="*/ 33 w 134"/>
                <a:gd name="T17" fmla="*/ 4 h 48"/>
                <a:gd name="T18" fmla="*/ 14 w 134"/>
                <a:gd name="T19" fmla="*/ 11 h 48"/>
                <a:gd name="T20" fmla="*/ 0 w 134"/>
                <a:gd name="T21" fmla="*/ 25 h 48"/>
                <a:gd name="T22" fmla="*/ 8 w 134"/>
                <a:gd name="T23" fmla="*/ 42 h 48"/>
                <a:gd name="T24" fmla="*/ 25 w 134"/>
                <a:gd name="T25" fmla="*/ 46 h 48"/>
                <a:gd name="T26" fmla="*/ 35 w 134"/>
                <a:gd name="T27" fmla="*/ 47 h 48"/>
                <a:gd name="T28" fmla="*/ 45 w 134"/>
                <a:gd name="T29" fmla="*/ 46 h 48"/>
                <a:gd name="T30" fmla="*/ 73 w 134"/>
                <a:gd name="T31" fmla="*/ 33 h 48"/>
                <a:gd name="T32" fmla="*/ 79 w 134"/>
                <a:gd name="T33" fmla="*/ 27 h 48"/>
                <a:gd name="T34" fmla="*/ 92 w 134"/>
                <a:gd name="T35" fmla="*/ 42 h 48"/>
                <a:gd name="T36" fmla="*/ 106 w 134"/>
                <a:gd name="T37" fmla="*/ 33 h 48"/>
                <a:gd name="T38" fmla="*/ 106 w 134"/>
                <a:gd name="T39" fmla="*/ 25 h 48"/>
                <a:gd name="T40" fmla="*/ 116 w 134"/>
                <a:gd name="T41" fmla="*/ 29 h 48"/>
                <a:gd name="T42" fmla="*/ 133 w 134"/>
                <a:gd name="T43" fmla="*/ 27 h 48"/>
                <a:gd name="T44" fmla="*/ 131 w 134"/>
                <a:gd name="T45" fmla="*/ 11 h 48"/>
                <a:gd name="T46" fmla="*/ 129 w 134"/>
                <a:gd name="T47" fmla="*/ 14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4"/>
                <a:gd name="T73" fmla="*/ 0 h 48"/>
                <a:gd name="T74" fmla="*/ 134 w 134"/>
                <a:gd name="T75" fmla="*/ 48 h 4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4" h="48">
                  <a:moveTo>
                    <a:pt x="129" y="14"/>
                  </a:moveTo>
                  <a:lnTo>
                    <a:pt x="122" y="4"/>
                  </a:lnTo>
                  <a:lnTo>
                    <a:pt x="95" y="0"/>
                  </a:lnTo>
                  <a:lnTo>
                    <a:pt x="81" y="0"/>
                  </a:lnTo>
                  <a:lnTo>
                    <a:pt x="74" y="0"/>
                  </a:lnTo>
                  <a:lnTo>
                    <a:pt x="67" y="0"/>
                  </a:lnTo>
                  <a:lnTo>
                    <a:pt x="61" y="0"/>
                  </a:lnTo>
                  <a:lnTo>
                    <a:pt x="51" y="0"/>
                  </a:lnTo>
                  <a:lnTo>
                    <a:pt x="33" y="4"/>
                  </a:lnTo>
                  <a:lnTo>
                    <a:pt x="14" y="11"/>
                  </a:lnTo>
                  <a:lnTo>
                    <a:pt x="0" y="25"/>
                  </a:lnTo>
                  <a:lnTo>
                    <a:pt x="8" y="42"/>
                  </a:lnTo>
                  <a:lnTo>
                    <a:pt x="25" y="46"/>
                  </a:lnTo>
                  <a:lnTo>
                    <a:pt x="35" y="47"/>
                  </a:lnTo>
                  <a:lnTo>
                    <a:pt x="45" y="46"/>
                  </a:lnTo>
                  <a:lnTo>
                    <a:pt x="73" y="33"/>
                  </a:lnTo>
                  <a:lnTo>
                    <a:pt x="79" y="27"/>
                  </a:lnTo>
                  <a:lnTo>
                    <a:pt x="92" y="42"/>
                  </a:lnTo>
                  <a:lnTo>
                    <a:pt x="106" y="33"/>
                  </a:lnTo>
                  <a:lnTo>
                    <a:pt x="106" y="25"/>
                  </a:lnTo>
                  <a:lnTo>
                    <a:pt x="116" y="29"/>
                  </a:lnTo>
                  <a:lnTo>
                    <a:pt x="133" y="27"/>
                  </a:lnTo>
                  <a:lnTo>
                    <a:pt x="131" y="11"/>
                  </a:lnTo>
                  <a:lnTo>
                    <a:pt x="129" y="14"/>
                  </a:lnTo>
                </a:path>
              </a:pathLst>
            </a:custGeom>
            <a:solidFill>
              <a:srgbClr val="FF8141"/>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zh-CN" altLang="en-US"/>
            </a:p>
          </p:txBody>
        </p:sp>
      </p:grpSp>
    </p:spTree>
    <p:extLst>
      <p:ext uri="{BB962C8B-B14F-4D97-AF65-F5344CB8AC3E}">
        <p14:creationId xmlns:p14="http://schemas.microsoft.com/office/powerpoint/2010/main" val="810507803"/>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密码学</a:t>
            </a:r>
            <a:r>
              <a:rPr lang="en-US" altLang="zh-CN" dirty="0"/>
              <a:t>-</a:t>
            </a:r>
            <a:r>
              <a:rPr lang="zh-CN" altLang="en-US" dirty="0"/>
              <a:t>加密控制</a:t>
            </a:r>
          </a:p>
        </p:txBody>
      </p:sp>
      <p:sp>
        <p:nvSpPr>
          <p:cNvPr id="3" name="内容占位符 2"/>
          <p:cNvSpPr>
            <a:spLocks noGrp="1"/>
          </p:cNvSpPr>
          <p:nvPr>
            <p:ph idx="1"/>
          </p:nvPr>
        </p:nvSpPr>
        <p:spPr/>
        <p:txBody>
          <a:bodyPr/>
          <a:lstStyle/>
          <a:p>
            <a:r>
              <a:rPr lang="zh-CN" altLang="en-US" dirty="0"/>
              <a:t>控制目标：通过加密方法保护信息的保密性、真实性或完整性。</a:t>
            </a:r>
          </a:p>
          <a:p>
            <a:r>
              <a:rPr lang="zh-CN" altLang="en-US" dirty="0"/>
              <a:t>控制措施：</a:t>
            </a:r>
          </a:p>
          <a:p>
            <a:pPr lvl="1"/>
            <a:r>
              <a:rPr lang="zh-CN" altLang="en-US" dirty="0"/>
              <a:t>使用加密控制的策略</a:t>
            </a:r>
          </a:p>
          <a:p>
            <a:pPr lvl="1"/>
            <a:r>
              <a:rPr lang="zh-CN" altLang="en-US" dirty="0"/>
              <a:t>密钥管理</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47</a:t>
            </a:fld>
            <a:endParaRPr lang="en-US" altLang="zh-CN"/>
          </a:p>
        </p:txBody>
      </p:sp>
    </p:spTree>
    <p:extLst>
      <p:ext uri="{BB962C8B-B14F-4D97-AF65-F5344CB8AC3E}">
        <p14:creationId xmlns:p14="http://schemas.microsoft.com/office/powerpoint/2010/main" val="150198828"/>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物理与环境安全</a:t>
            </a:r>
            <a:r>
              <a:rPr lang="en-US" altLang="zh-CN" sz="3600" dirty="0" smtClean="0"/>
              <a:t>-</a:t>
            </a:r>
            <a:r>
              <a:rPr lang="zh-CN" altLang="en-US" sz="3600" dirty="0" smtClean="0"/>
              <a:t>安全区域</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48</a:t>
            </a:fld>
            <a:endParaRPr lang="en-US" altLang="zh-CN" smtClean="0"/>
          </a:p>
        </p:txBody>
      </p:sp>
      <p:sp>
        <p:nvSpPr>
          <p:cNvPr id="2" name="内容占位符 1"/>
          <p:cNvSpPr>
            <a:spLocks noGrp="1"/>
          </p:cNvSpPr>
          <p:nvPr>
            <p:ph idx="1"/>
          </p:nvPr>
        </p:nvSpPr>
        <p:spPr/>
        <p:txBody>
          <a:bodyPr/>
          <a:lstStyle/>
          <a:p>
            <a:r>
              <a:rPr lang="zh-CN" altLang="en-US" dirty="0"/>
              <a:t>控制目标：防止对组织场所和信息过程设备的未授权物理访问、损坏和干扰。</a:t>
            </a:r>
          </a:p>
          <a:p>
            <a:r>
              <a:rPr lang="zh-CN" altLang="en-US" dirty="0"/>
              <a:t>控制措施</a:t>
            </a:r>
            <a:r>
              <a:rPr lang="zh-CN" altLang="en-US" dirty="0" smtClean="0"/>
              <a:t>：</a:t>
            </a:r>
            <a:endParaRPr lang="en-US" altLang="zh-CN" dirty="0" smtClean="0"/>
          </a:p>
          <a:p>
            <a:pPr lvl="1"/>
            <a:r>
              <a:rPr lang="zh-CN" altLang="en-US" dirty="0" smtClean="0"/>
              <a:t>物理</a:t>
            </a:r>
            <a:r>
              <a:rPr lang="zh-CN" altLang="en-US" dirty="0"/>
              <a:t>安全边界</a:t>
            </a:r>
          </a:p>
          <a:p>
            <a:pPr lvl="1"/>
            <a:r>
              <a:rPr lang="zh-CN" altLang="en-US" dirty="0"/>
              <a:t>物理入口控制</a:t>
            </a:r>
          </a:p>
          <a:p>
            <a:pPr lvl="1"/>
            <a:r>
              <a:rPr lang="zh-CN" altLang="en-US" dirty="0"/>
              <a:t>办公室、房间和设施的安全保护</a:t>
            </a:r>
          </a:p>
          <a:p>
            <a:pPr lvl="1"/>
            <a:r>
              <a:rPr lang="zh-CN" altLang="en-US" dirty="0"/>
              <a:t>外部和环境威胁的安全防护</a:t>
            </a:r>
          </a:p>
          <a:p>
            <a:pPr lvl="1"/>
            <a:r>
              <a:rPr lang="zh-CN" altLang="en-US" dirty="0"/>
              <a:t>在安全区域工作</a:t>
            </a:r>
          </a:p>
          <a:p>
            <a:pPr lvl="1"/>
            <a:r>
              <a:rPr lang="zh-CN" altLang="en-US" dirty="0"/>
              <a:t>送货和装卸区</a:t>
            </a:r>
          </a:p>
          <a:p>
            <a:endParaRPr lang="zh-CN" altLang="en-US" dirty="0"/>
          </a:p>
          <a:p>
            <a:endParaRPr lang="zh-CN" altLang="en-US" dirty="0"/>
          </a:p>
        </p:txBody>
      </p:sp>
    </p:spTree>
    <p:extLst>
      <p:ext uri="{BB962C8B-B14F-4D97-AF65-F5344CB8AC3E}">
        <p14:creationId xmlns:p14="http://schemas.microsoft.com/office/powerpoint/2010/main" val="2045086607"/>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物理与环境安全</a:t>
            </a:r>
            <a:r>
              <a:rPr lang="en-US" altLang="zh-CN" sz="3600" dirty="0" smtClean="0"/>
              <a:t>-</a:t>
            </a:r>
            <a:r>
              <a:rPr lang="zh-CN" altLang="en-US" sz="3600" dirty="0" smtClean="0"/>
              <a:t>设备安全</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49</a:t>
            </a:fld>
            <a:endParaRPr lang="en-US" altLang="zh-CN" smtClean="0"/>
          </a:p>
        </p:txBody>
      </p:sp>
      <p:sp>
        <p:nvSpPr>
          <p:cNvPr id="2" name="内容占位符 1"/>
          <p:cNvSpPr>
            <a:spLocks noGrp="1"/>
          </p:cNvSpPr>
          <p:nvPr>
            <p:ph idx="1"/>
          </p:nvPr>
        </p:nvSpPr>
        <p:spPr/>
        <p:txBody>
          <a:bodyPr/>
          <a:lstStyle/>
          <a:p>
            <a:r>
              <a:rPr lang="zh-CN" altLang="en-US" dirty="0"/>
              <a:t>控制目标：防止资产的丢失、损坏、失窃或危及资产安全以及组织活动的中断</a:t>
            </a:r>
          </a:p>
          <a:p>
            <a:r>
              <a:rPr lang="zh-CN" altLang="en-US" dirty="0"/>
              <a:t>控制措施</a:t>
            </a:r>
            <a:r>
              <a:rPr lang="zh-CN" altLang="en-US" dirty="0" smtClean="0"/>
              <a:t>：</a:t>
            </a:r>
            <a:endParaRPr lang="en-US" altLang="zh-CN" dirty="0" smtClean="0"/>
          </a:p>
          <a:p>
            <a:pPr lvl="1"/>
            <a:r>
              <a:rPr lang="zh-CN" altLang="en-US" dirty="0" smtClean="0"/>
              <a:t>设备</a:t>
            </a:r>
            <a:r>
              <a:rPr lang="zh-CN" altLang="en-US" dirty="0"/>
              <a:t>安置和保护</a:t>
            </a:r>
          </a:p>
          <a:p>
            <a:pPr lvl="1"/>
            <a:r>
              <a:rPr lang="zh-CN" altLang="en-US" dirty="0"/>
              <a:t>支持性设施</a:t>
            </a:r>
          </a:p>
          <a:p>
            <a:pPr lvl="1"/>
            <a:r>
              <a:rPr lang="zh-CN" altLang="en-US" dirty="0"/>
              <a:t>布缆安全</a:t>
            </a:r>
          </a:p>
          <a:p>
            <a:pPr lvl="1"/>
            <a:r>
              <a:rPr lang="zh-CN" altLang="en-US" dirty="0"/>
              <a:t>设备维护</a:t>
            </a:r>
          </a:p>
          <a:p>
            <a:pPr lvl="1"/>
            <a:r>
              <a:rPr lang="zh-CN" altLang="en-US" dirty="0"/>
              <a:t>资产的</a:t>
            </a:r>
            <a:r>
              <a:rPr lang="zh-CN" altLang="en-US" dirty="0" smtClean="0"/>
              <a:t>移动</a:t>
            </a:r>
            <a:endParaRPr lang="zh-CN" altLang="en-US" dirty="0"/>
          </a:p>
        </p:txBody>
      </p:sp>
      <p:sp>
        <p:nvSpPr>
          <p:cNvPr id="5" name="矩形 4"/>
          <p:cNvSpPr/>
          <p:nvPr/>
        </p:nvSpPr>
        <p:spPr>
          <a:xfrm>
            <a:off x="3959932" y="2708920"/>
            <a:ext cx="4572000" cy="1932837"/>
          </a:xfrm>
          <a:prstGeom prst="rect">
            <a:avLst/>
          </a:prstGeom>
        </p:spPr>
        <p:txBody>
          <a:bodyPr>
            <a:spAutoFit/>
          </a:bodyPr>
          <a:lstStyle/>
          <a:p>
            <a:pPr marL="742950" lvl="1" indent="-285750" eaLnBrk="0" hangingPunct="0">
              <a:spcBef>
                <a:spcPct val="20000"/>
              </a:spcBef>
              <a:buClr>
                <a:srgbClr val="FF9900"/>
              </a:buClr>
              <a:buFont typeface="Wingdings" pitchFamily="2" charset="2"/>
              <a:buChar char="§"/>
            </a:pPr>
            <a:r>
              <a:rPr lang="zh-CN" altLang="en-US" sz="2600" dirty="0">
                <a:latin typeface="+mn-lt"/>
                <a:ea typeface="+mn-ea"/>
              </a:rPr>
              <a:t>组织场所外的设备安全</a:t>
            </a:r>
          </a:p>
          <a:p>
            <a:pPr marL="742950" lvl="1" indent="-285750" eaLnBrk="0" hangingPunct="0">
              <a:spcBef>
                <a:spcPct val="20000"/>
              </a:spcBef>
              <a:buClr>
                <a:srgbClr val="FF9900"/>
              </a:buClr>
              <a:buFont typeface="Wingdings" pitchFamily="2" charset="2"/>
              <a:buChar char="§"/>
            </a:pPr>
            <a:r>
              <a:rPr lang="zh-CN" altLang="en-US" sz="2600" dirty="0">
                <a:latin typeface="+mn-lt"/>
                <a:ea typeface="+mn-ea"/>
              </a:rPr>
              <a:t>设备的安全处置和再利用</a:t>
            </a:r>
          </a:p>
          <a:p>
            <a:pPr marL="742950" lvl="1" indent="-285750" eaLnBrk="0" hangingPunct="0">
              <a:spcBef>
                <a:spcPct val="20000"/>
              </a:spcBef>
              <a:buClr>
                <a:srgbClr val="FF9900"/>
              </a:buClr>
              <a:buFont typeface="Wingdings" pitchFamily="2" charset="2"/>
              <a:buChar char="§"/>
            </a:pPr>
            <a:r>
              <a:rPr lang="zh-CN" altLang="en-US" sz="2600" dirty="0">
                <a:latin typeface="+mn-lt"/>
                <a:ea typeface="+mn-ea"/>
              </a:rPr>
              <a:t>无人值守的用户设备</a:t>
            </a:r>
          </a:p>
          <a:p>
            <a:pPr marL="742950" lvl="1" indent="-285750" eaLnBrk="0" hangingPunct="0">
              <a:spcBef>
                <a:spcPct val="20000"/>
              </a:spcBef>
              <a:buClr>
                <a:srgbClr val="FF9900"/>
              </a:buClr>
              <a:buFont typeface="Wingdings" pitchFamily="2" charset="2"/>
              <a:buChar char="§"/>
            </a:pPr>
            <a:r>
              <a:rPr lang="zh-CN" altLang="en-US" sz="2600" dirty="0">
                <a:latin typeface="+mn-lt"/>
                <a:ea typeface="+mn-ea"/>
              </a:rPr>
              <a:t>清空桌面和屏幕方针</a:t>
            </a:r>
          </a:p>
        </p:txBody>
      </p:sp>
    </p:spTree>
    <p:extLst>
      <p:ext uri="{BB962C8B-B14F-4D97-AF65-F5344CB8AC3E}">
        <p14:creationId xmlns:p14="http://schemas.microsoft.com/office/powerpoint/2010/main" val="84914806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信息安全管理的作用</a:t>
            </a:r>
            <a:endParaRPr lang="zh-CN" altLang="en-US" dirty="0"/>
          </a:p>
        </p:txBody>
      </p:sp>
      <p:sp>
        <p:nvSpPr>
          <p:cNvPr id="3" name="内容占位符 2"/>
          <p:cNvSpPr>
            <a:spLocks noGrp="1"/>
          </p:cNvSpPr>
          <p:nvPr>
            <p:ph idx="1"/>
          </p:nvPr>
        </p:nvSpPr>
        <p:spPr/>
        <p:txBody>
          <a:bodyPr/>
          <a:lstStyle/>
          <a:p>
            <a:r>
              <a:rPr lang="zh-CN" altLang="en-US" dirty="0"/>
              <a:t>信息安全管理是组织整体管理的重要、固有组成部分，是组织实现其业务目标的重要</a:t>
            </a:r>
            <a:r>
              <a:rPr lang="zh-CN" altLang="en-US" dirty="0" smtClean="0"/>
              <a:t>保障</a:t>
            </a:r>
            <a:endParaRPr lang="en-US" altLang="zh-CN" dirty="0" smtClean="0"/>
          </a:p>
          <a:p>
            <a:r>
              <a:rPr lang="zh-CN" altLang="en-US" dirty="0"/>
              <a:t>信息安全管理是信息安全技术的融合剂，保障各项技术措施能够发挥</a:t>
            </a:r>
            <a:r>
              <a:rPr lang="zh-CN" altLang="en-US" dirty="0" smtClean="0"/>
              <a:t>作用</a:t>
            </a:r>
            <a:endParaRPr lang="en-US" altLang="zh-CN" dirty="0" smtClean="0"/>
          </a:p>
          <a:p>
            <a:r>
              <a:rPr lang="zh-CN" altLang="en-US" dirty="0"/>
              <a:t>信息安全管理能预防、阻止或减少信息安全事件的发生</a:t>
            </a:r>
          </a:p>
          <a:p>
            <a:endParaRPr lang="zh-CN" altLang="en-US" dirty="0" smtClean="0"/>
          </a:p>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a:t>
            </a:fld>
            <a:endParaRPr lang="en-US" altLang="zh-CN"/>
          </a:p>
        </p:txBody>
      </p:sp>
      <p:grpSp>
        <p:nvGrpSpPr>
          <p:cNvPr id="7" name="组合 6"/>
          <p:cNvGrpSpPr/>
          <p:nvPr/>
        </p:nvGrpSpPr>
        <p:grpSpPr>
          <a:xfrm>
            <a:off x="5043779" y="4303398"/>
            <a:ext cx="3443418" cy="2209452"/>
            <a:chOff x="1555868" y="3432175"/>
            <a:chExt cx="5510823" cy="3073400"/>
          </a:xfrm>
        </p:grpSpPr>
        <p:pic>
          <p:nvPicPr>
            <p:cNvPr id="8"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3432175"/>
              <a:ext cx="3048000" cy="307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4"/>
            <p:cNvSpPr txBox="1"/>
            <p:nvPr/>
          </p:nvSpPr>
          <p:spPr>
            <a:xfrm>
              <a:off x="5497030" y="4488015"/>
              <a:ext cx="1569661" cy="369332"/>
            </a:xfrm>
            <a:prstGeom prst="rect">
              <a:avLst/>
            </a:prstGeom>
            <a:noFill/>
          </p:spPr>
          <p:txBody>
            <a:bodyPr wrap="none" rtlCol="0">
              <a:spAutoFit/>
            </a:bodyPr>
            <a:lstStyle/>
            <a:p>
              <a:r>
                <a:rPr lang="zh-CN" altLang="en-US" dirty="0" smtClean="0"/>
                <a:t>信息安全水平</a:t>
              </a:r>
              <a:endParaRPr lang="zh-CN" altLang="en-US" dirty="0"/>
            </a:p>
          </p:txBody>
        </p:sp>
        <p:sp>
          <p:nvSpPr>
            <p:cNvPr id="10" name="TextBox 24"/>
            <p:cNvSpPr txBox="1"/>
            <p:nvPr/>
          </p:nvSpPr>
          <p:spPr>
            <a:xfrm>
              <a:off x="1555868" y="4784208"/>
              <a:ext cx="1569661" cy="369332"/>
            </a:xfrm>
            <a:prstGeom prst="rect">
              <a:avLst/>
            </a:prstGeom>
            <a:noFill/>
          </p:spPr>
          <p:txBody>
            <a:bodyPr wrap="none" rtlCol="0">
              <a:spAutoFit/>
            </a:bodyPr>
            <a:lstStyle/>
            <a:p>
              <a:r>
                <a:rPr lang="zh-CN" altLang="en-US" dirty="0" smtClean="0"/>
                <a:t>被侵害的资产</a:t>
              </a:r>
              <a:endParaRPr lang="zh-CN" altLang="en-US" dirty="0"/>
            </a:p>
          </p:txBody>
        </p:sp>
        <p:sp>
          <p:nvSpPr>
            <p:cNvPr id="11" name="TextBox 25"/>
            <p:cNvSpPr txBox="1"/>
            <p:nvPr/>
          </p:nvSpPr>
          <p:spPr>
            <a:xfrm>
              <a:off x="2011221" y="3432175"/>
              <a:ext cx="1107995" cy="369332"/>
            </a:xfrm>
            <a:prstGeom prst="rect">
              <a:avLst/>
            </a:prstGeom>
            <a:noFill/>
          </p:spPr>
          <p:txBody>
            <a:bodyPr wrap="none" rtlCol="0">
              <a:spAutoFit/>
            </a:bodyPr>
            <a:lstStyle/>
            <a:p>
              <a:r>
                <a:rPr lang="zh-CN" altLang="en-US" dirty="0" smtClean="0"/>
                <a:t>防护措施</a:t>
              </a:r>
              <a:endParaRPr lang="zh-CN" altLang="en-US" dirty="0"/>
            </a:p>
          </p:txBody>
        </p:sp>
      </p:grpSp>
    </p:spTree>
    <p:extLst>
      <p:ext uri="{BB962C8B-B14F-4D97-AF65-F5344CB8AC3E}">
        <p14:creationId xmlns:p14="http://schemas.microsoft.com/office/powerpoint/2010/main" val="3269282266"/>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操作安全</a:t>
            </a:r>
            <a:r>
              <a:rPr lang="en-US" altLang="zh-CN" sz="3600" dirty="0" smtClean="0"/>
              <a:t>-</a:t>
            </a:r>
            <a:r>
              <a:rPr lang="zh-CN" altLang="en-US" sz="3600" dirty="0" smtClean="0"/>
              <a:t>操作规程和职责</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50</a:t>
            </a:fld>
            <a:endParaRPr lang="en-US" altLang="zh-CN" smtClean="0"/>
          </a:p>
        </p:txBody>
      </p:sp>
      <p:sp>
        <p:nvSpPr>
          <p:cNvPr id="2" name="内容占位符 1"/>
          <p:cNvSpPr>
            <a:spLocks noGrp="1"/>
          </p:cNvSpPr>
          <p:nvPr>
            <p:ph idx="1"/>
          </p:nvPr>
        </p:nvSpPr>
        <p:spPr/>
        <p:txBody>
          <a:bodyPr/>
          <a:lstStyle/>
          <a:p>
            <a:r>
              <a:rPr lang="zh-CN" altLang="en-US" dirty="0"/>
              <a:t>控制目标：确保正确、安全地操作信息处理设施</a:t>
            </a:r>
          </a:p>
          <a:p>
            <a:r>
              <a:rPr lang="zh-CN" altLang="en-US" dirty="0"/>
              <a:t>控制措施</a:t>
            </a:r>
            <a:r>
              <a:rPr lang="zh-CN" altLang="en-US" dirty="0" smtClean="0"/>
              <a:t>：</a:t>
            </a:r>
            <a:endParaRPr lang="en-US" altLang="zh-CN" dirty="0" smtClean="0"/>
          </a:p>
          <a:p>
            <a:pPr lvl="1"/>
            <a:r>
              <a:rPr lang="zh-CN" altLang="en-US" dirty="0" smtClean="0"/>
              <a:t>文件</a:t>
            </a:r>
            <a:r>
              <a:rPr lang="zh-CN" altLang="en-US" dirty="0"/>
              <a:t>化的操作规程变更管理</a:t>
            </a:r>
          </a:p>
          <a:p>
            <a:pPr lvl="1"/>
            <a:r>
              <a:rPr lang="zh-CN" altLang="en-US" dirty="0"/>
              <a:t>容量管理</a:t>
            </a:r>
          </a:p>
          <a:p>
            <a:pPr lvl="1"/>
            <a:r>
              <a:rPr lang="zh-CN" altLang="en-US" dirty="0"/>
              <a:t>开发、测试和运行设施分离</a:t>
            </a:r>
          </a:p>
          <a:p>
            <a:endParaRPr lang="zh-CN" altLang="en-US" dirty="0"/>
          </a:p>
          <a:p>
            <a:endParaRPr lang="zh-CN" altLang="en-US" dirty="0"/>
          </a:p>
        </p:txBody>
      </p:sp>
    </p:spTree>
    <p:extLst>
      <p:ext uri="{BB962C8B-B14F-4D97-AF65-F5344CB8AC3E}">
        <p14:creationId xmlns:p14="http://schemas.microsoft.com/office/powerpoint/2010/main" val="1150354936"/>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操作安全</a:t>
            </a:r>
            <a:r>
              <a:rPr lang="en-US" altLang="zh-CN" sz="3600" dirty="0" smtClean="0"/>
              <a:t>-</a:t>
            </a:r>
            <a:r>
              <a:rPr lang="zh-CN" altLang="en-US" sz="3600" dirty="0" smtClean="0"/>
              <a:t>恶意</a:t>
            </a:r>
            <a:r>
              <a:rPr lang="zh-CN" altLang="en-US" sz="3600" dirty="0"/>
              <a:t>代码防范</a:t>
            </a:r>
            <a:endParaRPr lang="zh-CN" altLang="en-US" sz="3600" dirty="0" smtClean="0"/>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51</a:t>
            </a:fld>
            <a:endParaRPr lang="en-US" altLang="zh-CN" smtClean="0"/>
          </a:p>
        </p:txBody>
      </p:sp>
      <p:sp>
        <p:nvSpPr>
          <p:cNvPr id="2" name="内容占位符 1"/>
          <p:cNvSpPr>
            <a:spLocks noGrp="1"/>
          </p:cNvSpPr>
          <p:nvPr>
            <p:ph idx="1"/>
          </p:nvPr>
        </p:nvSpPr>
        <p:spPr/>
        <p:txBody>
          <a:bodyPr/>
          <a:lstStyle/>
          <a:p>
            <a:r>
              <a:rPr lang="zh-CN" altLang="en-US" dirty="0"/>
              <a:t>控制目标：保护信息和信息处理设施以防恶意代码。</a:t>
            </a:r>
          </a:p>
          <a:p>
            <a:r>
              <a:rPr lang="zh-CN" altLang="en-US" dirty="0"/>
              <a:t>控制</a:t>
            </a:r>
            <a:r>
              <a:rPr lang="zh-CN" altLang="en-US" dirty="0" smtClean="0"/>
              <a:t>措施</a:t>
            </a:r>
            <a:endParaRPr lang="en-US" altLang="zh-CN" dirty="0" smtClean="0"/>
          </a:p>
          <a:p>
            <a:pPr lvl="1"/>
            <a:r>
              <a:rPr lang="zh-CN" altLang="en-US" dirty="0" smtClean="0"/>
              <a:t>控制</a:t>
            </a:r>
            <a:r>
              <a:rPr lang="zh-CN" altLang="en-US" dirty="0"/>
              <a:t>恶意代码</a:t>
            </a:r>
          </a:p>
          <a:p>
            <a:endParaRPr lang="zh-CN" altLang="en-US" dirty="0"/>
          </a:p>
        </p:txBody>
      </p:sp>
    </p:spTree>
    <p:extLst>
      <p:ext uri="{BB962C8B-B14F-4D97-AF65-F5344CB8AC3E}">
        <p14:creationId xmlns:p14="http://schemas.microsoft.com/office/powerpoint/2010/main" val="1916197338"/>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操作安全</a:t>
            </a:r>
            <a:r>
              <a:rPr lang="en-US" altLang="zh-CN" sz="3600" dirty="0" smtClean="0"/>
              <a:t>-</a:t>
            </a:r>
            <a:r>
              <a:rPr lang="zh-CN" altLang="en-US" sz="3600" dirty="0" smtClean="0"/>
              <a:t>备份</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52</a:t>
            </a:fld>
            <a:endParaRPr lang="en-US" altLang="zh-CN" smtClean="0"/>
          </a:p>
        </p:txBody>
      </p:sp>
      <p:sp>
        <p:nvSpPr>
          <p:cNvPr id="4" name="内容占位符 3"/>
          <p:cNvSpPr>
            <a:spLocks noGrp="1"/>
          </p:cNvSpPr>
          <p:nvPr>
            <p:ph idx="1"/>
          </p:nvPr>
        </p:nvSpPr>
        <p:spPr/>
        <p:txBody>
          <a:bodyPr/>
          <a:lstStyle/>
          <a:p>
            <a:r>
              <a:rPr lang="zh-CN" altLang="en-US" dirty="0"/>
              <a:t>控制目标：防止数据丢失</a:t>
            </a:r>
          </a:p>
          <a:p>
            <a:r>
              <a:rPr lang="zh-CN" altLang="en-US" dirty="0"/>
              <a:t>控制措施</a:t>
            </a:r>
            <a:r>
              <a:rPr lang="zh-CN" altLang="en-US" dirty="0" smtClean="0"/>
              <a:t>：</a:t>
            </a:r>
            <a:endParaRPr lang="en-US" altLang="zh-CN" dirty="0" smtClean="0"/>
          </a:p>
          <a:p>
            <a:pPr lvl="1"/>
            <a:r>
              <a:rPr lang="zh-CN" altLang="en-US" dirty="0" smtClean="0"/>
              <a:t>信息</a:t>
            </a:r>
            <a:r>
              <a:rPr lang="zh-CN" altLang="en-US" dirty="0"/>
              <a:t>备份</a:t>
            </a:r>
          </a:p>
          <a:p>
            <a:endParaRPr lang="zh-CN" altLang="en-US" dirty="0"/>
          </a:p>
          <a:p>
            <a:endParaRPr lang="zh-CN" altLang="en-US" dirty="0"/>
          </a:p>
        </p:txBody>
      </p:sp>
      <p:sp>
        <p:nvSpPr>
          <p:cNvPr id="5" name="圆角矩形 4"/>
          <p:cNvSpPr/>
          <p:nvPr/>
        </p:nvSpPr>
        <p:spPr>
          <a:xfrm>
            <a:off x="1172766" y="4473116"/>
            <a:ext cx="6912768"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r>
              <a:rPr lang="zh-CN" altLang="en-US" sz="2400" dirty="0"/>
              <a:t>备份资料必须给予适当级别与保护</a:t>
            </a:r>
          </a:p>
          <a:p>
            <a:pPr lvl="2"/>
            <a:r>
              <a:rPr lang="zh-CN" altLang="en-US" sz="2400" dirty="0"/>
              <a:t>定期测试备份介质</a:t>
            </a:r>
          </a:p>
          <a:p>
            <a:pPr lvl="2"/>
            <a:r>
              <a:rPr lang="zh-CN" altLang="en-US" sz="2400" dirty="0"/>
              <a:t>定期检查与测试恢复步骤</a:t>
            </a:r>
          </a:p>
          <a:p>
            <a:pPr algn="ctr"/>
            <a:endParaRPr lang="zh-CN" altLang="en-US" sz="2400" dirty="0"/>
          </a:p>
        </p:txBody>
      </p:sp>
    </p:spTree>
    <p:extLst>
      <p:ext uri="{BB962C8B-B14F-4D97-AF65-F5344CB8AC3E}">
        <p14:creationId xmlns:p14="http://schemas.microsoft.com/office/powerpoint/2010/main" val="4054191406"/>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操作安全</a:t>
            </a:r>
            <a:r>
              <a:rPr lang="en-US" altLang="zh-CN" sz="3600" dirty="0" smtClean="0"/>
              <a:t>-</a:t>
            </a:r>
            <a:r>
              <a:rPr lang="zh-CN" altLang="en-US" sz="3600" dirty="0" smtClean="0"/>
              <a:t>日志</a:t>
            </a:r>
            <a:r>
              <a:rPr lang="zh-CN" altLang="en-US" sz="3600" dirty="0"/>
              <a:t>记录和监视</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53</a:t>
            </a:fld>
            <a:endParaRPr lang="en-US" altLang="zh-CN" smtClean="0"/>
          </a:p>
        </p:txBody>
      </p:sp>
      <p:sp>
        <p:nvSpPr>
          <p:cNvPr id="2" name="内容占位符 1"/>
          <p:cNvSpPr>
            <a:spLocks noGrp="1"/>
          </p:cNvSpPr>
          <p:nvPr>
            <p:ph idx="1"/>
          </p:nvPr>
        </p:nvSpPr>
        <p:spPr/>
        <p:txBody>
          <a:bodyPr/>
          <a:lstStyle/>
          <a:p>
            <a:r>
              <a:rPr lang="zh-CN" altLang="en-US" dirty="0"/>
              <a:t>控制目标：记录事件并生成证据。</a:t>
            </a:r>
          </a:p>
          <a:p>
            <a:r>
              <a:rPr lang="zh-CN" altLang="en-US" dirty="0"/>
              <a:t>控制措施</a:t>
            </a:r>
            <a:r>
              <a:rPr lang="zh-CN" altLang="en-US" dirty="0" smtClean="0"/>
              <a:t>：</a:t>
            </a:r>
            <a:endParaRPr lang="en-US" altLang="zh-CN" dirty="0" smtClean="0"/>
          </a:p>
          <a:p>
            <a:pPr lvl="1"/>
            <a:r>
              <a:rPr lang="zh-CN" altLang="en-US" dirty="0" smtClean="0"/>
              <a:t>事件</a:t>
            </a:r>
            <a:r>
              <a:rPr lang="zh-CN" altLang="en-US" dirty="0"/>
              <a:t>日志</a:t>
            </a:r>
          </a:p>
          <a:p>
            <a:pPr lvl="1"/>
            <a:r>
              <a:rPr lang="zh-CN" altLang="en-US" dirty="0"/>
              <a:t>日志信息的保护</a:t>
            </a:r>
          </a:p>
          <a:p>
            <a:pPr lvl="1"/>
            <a:r>
              <a:rPr lang="zh-CN" altLang="en-US" dirty="0"/>
              <a:t>管理员和操作员日志</a:t>
            </a:r>
          </a:p>
          <a:p>
            <a:pPr lvl="1"/>
            <a:r>
              <a:rPr lang="zh-CN" altLang="en-US" dirty="0"/>
              <a:t>时钟同步</a:t>
            </a:r>
          </a:p>
          <a:p>
            <a:endParaRPr lang="zh-CN" altLang="en-US" dirty="0"/>
          </a:p>
        </p:txBody>
      </p:sp>
    </p:spTree>
    <p:extLst>
      <p:ext uri="{BB962C8B-B14F-4D97-AF65-F5344CB8AC3E}">
        <p14:creationId xmlns:p14="http://schemas.microsoft.com/office/powerpoint/2010/main" val="1352708036"/>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操作安全</a:t>
            </a:r>
            <a:r>
              <a:rPr lang="en-US" altLang="zh-CN" sz="3600" dirty="0" smtClean="0"/>
              <a:t>-</a:t>
            </a:r>
            <a:r>
              <a:rPr lang="zh-CN" altLang="en-US" sz="3600" dirty="0" smtClean="0"/>
              <a:t>操作</a:t>
            </a:r>
            <a:r>
              <a:rPr lang="zh-CN" altLang="en-US" sz="3600" dirty="0"/>
              <a:t>软件控制</a:t>
            </a:r>
            <a:endParaRPr lang="zh-CN" altLang="en-US" sz="3600" dirty="0" smtClean="0"/>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54</a:t>
            </a:fld>
            <a:endParaRPr lang="en-US" altLang="zh-CN" smtClean="0"/>
          </a:p>
        </p:txBody>
      </p:sp>
      <p:sp>
        <p:nvSpPr>
          <p:cNvPr id="2" name="内容占位符 1"/>
          <p:cNvSpPr>
            <a:spLocks noGrp="1"/>
          </p:cNvSpPr>
          <p:nvPr>
            <p:ph idx="1"/>
          </p:nvPr>
        </p:nvSpPr>
        <p:spPr/>
        <p:txBody>
          <a:bodyPr/>
          <a:lstStyle/>
          <a:p>
            <a:r>
              <a:rPr lang="zh-CN" altLang="en-US" dirty="0"/>
              <a:t>控制目标：确保操作系统的完整性。</a:t>
            </a:r>
          </a:p>
          <a:p>
            <a:r>
              <a:rPr lang="zh-CN" altLang="en-US" dirty="0"/>
              <a:t>控制措施</a:t>
            </a:r>
            <a:r>
              <a:rPr lang="zh-CN" altLang="en-US" dirty="0" smtClean="0"/>
              <a:t>：</a:t>
            </a:r>
            <a:endParaRPr lang="en-US" altLang="zh-CN" dirty="0" smtClean="0"/>
          </a:p>
          <a:p>
            <a:pPr lvl="1"/>
            <a:r>
              <a:rPr lang="zh-CN" altLang="en-US" dirty="0" smtClean="0"/>
              <a:t>操作系统</a:t>
            </a:r>
            <a:r>
              <a:rPr lang="zh-CN" altLang="en-US" dirty="0"/>
              <a:t>软件的安装</a:t>
            </a:r>
          </a:p>
          <a:p>
            <a:endParaRPr lang="zh-CN" altLang="en-US" dirty="0"/>
          </a:p>
        </p:txBody>
      </p:sp>
    </p:spTree>
    <p:extLst>
      <p:ext uri="{BB962C8B-B14F-4D97-AF65-F5344CB8AC3E}">
        <p14:creationId xmlns:p14="http://schemas.microsoft.com/office/powerpoint/2010/main" val="2970926135"/>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操作安全</a:t>
            </a:r>
            <a:r>
              <a:rPr lang="en-US" altLang="zh-CN" sz="3600" dirty="0" smtClean="0"/>
              <a:t>-</a:t>
            </a:r>
            <a:r>
              <a:rPr lang="zh-CN" altLang="en-US" sz="3600" dirty="0" smtClean="0"/>
              <a:t>技术</a:t>
            </a:r>
            <a:r>
              <a:rPr lang="zh-CN" altLang="en-US" sz="3600" dirty="0"/>
              <a:t>漏洞管理</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55</a:t>
            </a:fld>
            <a:endParaRPr lang="en-US" altLang="zh-CN" smtClean="0"/>
          </a:p>
        </p:txBody>
      </p:sp>
      <p:sp>
        <p:nvSpPr>
          <p:cNvPr id="6" name="内容占位符 2"/>
          <p:cNvSpPr txBox="1">
            <a:spLocks/>
          </p:cNvSpPr>
          <p:nvPr/>
        </p:nvSpPr>
        <p:spPr bwMode="gray">
          <a:xfrm>
            <a:off x="2663788" y="2672916"/>
            <a:ext cx="5076564" cy="20619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marL="0" lvl="1" indent="0">
              <a:spcBef>
                <a:spcPts val="800"/>
              </a:spcBef>
              <a:buClr>
                <a:srgbClr val="3399FF"/>
              </a:buClr>
              <a:buNone/>
              <a:defRPr/>
            </a:pPr>
            <a:endParaRPr lang="zh-CN" altLang="en-US" sz="2800" dirty="0"/>
          </a:p>
        </p:txBody>
      </p:sp>
      <p:sp>
        <p:nvSpPr>
          <p:cNvPr id="2" name="内容占位符 1"/>
          <p:cNvSpPr>
            <a:spLocks noGrp="1"/>
          </p:cNvSpPr>
          <p:nvPr>
            <p:ph idx="1"/>
          </p:nvPr>
        </p:nvSpPr>
        <p:spPr/>
        <p:txBody>
          <a:bodyPr/>
          <a:lstStyle/>
          <a:p>
            <a:r>
              <a:rPr lang="zh-CN" altLang="en-US" dirty="0"/>
              <a:t>控制目标：防止对技术漏洞的利用。</a:t>
            </a:r>
          </a:p>
          <a:p>
            <a:r>
              <a:rPr lang="zh-CN" altLang="en-US" dirty="0"/>
              <a:t>控制措施</a:t>
            </a:r>
            <a:r>
              <a:rPr lang="zh-CN" altLang="en-US" dirty="0" smtClean="0"/>
              <a:t>：</a:t>
            </a:r>
            <a:endParaRPr lang="en-US" altLang="zh-CN" dirty="0" smtClean="0"/>
          </a:p>
          <a:p>
            <a:pPr lvl="1"/>
            <a:r>
              <a:rPr lang="zh-CN" altLang="en-US" dirty="0" smtClean="0"/>
              <a:t>技术</a:t>
            </a:r>
            <a:r>
              <a:rPr lang="zh-CN" altLang="en-US" dirty="0"/>
              <a:t>脆弱性管理</a:t>
            </a:r>
          </a:p>
          <a:p>
            <a:pPr lvl="1"/>
            <a:r>
              <a:rPr lang="zh-CN" altLang="en-US" dirty="0"/>
              <a:t>软件安装限制</a:t>
            </a:r>
          </a:p>
          <a:p>
            <a:endParaRPr lang="zh-CN" altLang="en-US" dirty="0"/>
          </a:p>
          <a:p>
            <a:endParaRPr lang="zh-CN" altLang="en-US" dirty="0"/>
          </a:p>
        </p:txBody>
      </p:sp>
    </p:spTree>
    <p:extLst>
      <p:ext uri="{BB962C8B-B14F-4D97-AF65-F5344CB8AC3E}">
        <p14:creationId xmlns:p14="http://schemas.microsoft.com/office/powerpoint/2010/main" val="3423285501"/>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操作安全</a:t>
            </a:r>
            <a:r>
              <a:rPr lang="en-US" altLang="zh-CN" sz="3600" dirty="0" smtClean="0"/>
              <a:t>-</a:t>
            </a:r>
            <a:r>
              <a:rPr lang="zh-CN" altLang="en-US" sz="3600" dirty="0" smtClean="0"/>
              <a:t>信息系统</a:t>
            </a:r>
            <a:r>
              <a:rPr lang="zh-CN" altLang="en-US" sz="3600" dirty="0"/>
              <a:t>审计的考虑</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56</a:t>
            </a:fld>
            <a:endParaRPr lang="en-US" altLang="zh-CN" smtClean="0"/>
          </a:p>
        </p:txBody>
      </p:sp>
      <p:sp>
        <p:nvSpPr>
          <p:cNvPr id="2" name="内容占位符 1"/>
          <p:cNvSpPr>
            <a:spLocks noGrp="1"/>
          </p:cNvSpPr>
          <p:nvPr>
            <p:ph idx="1"/>
          </p:nvPr>
        </p:nvSpPr>
        <p:spPr/>
        <p:txBody>
          <a:bodyPr/>
          <a:lstStyle/>
          <a:p>
            <a:r>
              <a:rPr lang="zh-CN" altLang="en-US" dirty="0"/>
              <a:t>控制目标：极小化审计行为对业务系统带来的影响。</a:t>
            </a:r>
          </a:p>
          <a:p>
            <a:r>
              <a:rPr lang="zh-CN" altLang="en-US" dirty="0"/>
              <a:t>控制措施</a:t>
            </a:r>
            <a:r>
              <a:rPr lang="zh-CN" altLang="en-US" dirty="0" smtClean="0"/>
              <a:t>：</a:t>
            </a:r>
            <a:endParaRPr lang="en-US" altLang="zh-CN" dirty="0" smtClean="0"/>
          </a:p>
          <a:p>
            <a:pPr lvl="1"/>
            <a:r>
              <a:rPr lang="zh-CN" altLang="en-US" dirty="0" smtClean="0"/>
              <a:t>信息系统</a:t>
            </a:r>
            <a:r>
              <a:rPr lang="zh-CN" altLang="en-US" dirty="0"/>
              <a:t>审计控制</a:t>
            </a:r>
          </a:p>
          <a:p>
            <a:endParaRPr lang="zh-CN" altLang="en-US" dirty="0"/>
          </a:p>
        </p:txBody>
      </p:sp>
    </p:spTree>
    <p:extLst>
      <p:ext uri="{BB962C8B-B14F-4D97-AF65-F5344CB8AC3E}">
        <p14:creationId xmlns:p14="http://schemas.microsoft.com/office/powerpoint/2010/main" val="3430256107"/>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通信安全</a:t>
            </a:r>
            <a:r>
              <a:rPr lang="en-US" altLang="zh-CN" sz="3600" dirty="0" smtClean="0"/>
              <a:t>-</a:t>
            </a:r>
            <a:r>
              <a:rPr lang="zh-CN" altLang="en-US" sz="3600" dirty="0" smtClean="0"/>
              <a:t>网络安全管理</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57</a:t>
            </a:fld>
            <a:endParaRPr lang="en-US" altLang="zh-CN" smtClean="0"/>
          </a:p>
        </p:txBody>
      </p:sp>
      <p:sp>
        <p:nvSpPr>
          <p:cNvPr id="2" name="内容占位符 1"/>
          <p:cNvSpPr>
            <a:spLocks noGrp="1"/>
          </p:cNvSpPr>
          <p:nvPr>
            <p:ph idx="1"/>
          </p:nvPr>
        </p:nvSpPr>
        <p:spPr/>
        <p:txBody>
          <a:bodyPr/>
          <a:lstStyle/>
          <a:p>
            <a:r>
              <a:rPr lang="zh-CN" altLang="en-US" dirty="0"/>
              <a:t>控制目标：确保网络中信息和支持性基础设施的安全性</a:t>
            </a:r>
          </a:p>
          <a:p>
            <a:r>
              <a:rPr lang="zh-CN" altLang="en-US" dirty="0"/>
              <a:t>控制措施</a:t>
            </a:r>
            <a:r>
              <a:rPr lang="zh-CN" altLang="en-US" dirty="0" smtClean="0"/>
              <a:t>：</a:t>
            </a:r>
            <a:endParaRPr lang="en-US" altLang="zh-CN" dirty="0" smtClean="0"/>
          </a:p>
          <a:p>
            <a:pPr lvl="1"/>
            <a:r>
              <a:rPr lang="zh-CN" altLang="en-US" dirty="0" smtClean="0"/>
              <a:t>网络</a:t>
            </a:r>
            <a:r>
              <a:rPr lang="zh-CN" altLang="en-US" dirty="0"/>
              <a:t>控制</a:t>
            </a:r>
          </a:p>
          <a:p>
            <a:pPr lvl="1"/>
            <a:r>
              <a:rPr lang="zh-CN" altLang="en-US" dirty="0"/>
              <a:t>网络服务安全</a:t>
            </a:r>
          </a:p>
          <a:p>
            <a:pPr lvl="1"/>
            <a:r>
              <a:rPr lang="zh-CN" altLang="en-US" dirty="0"/>
              <a:t>网络隔离</a:t>
            </a:r>
          </a:p>
          <a:p>
            <a:endParaRPr lang="zh-CN" altLang="en-US" dirty="0"/>
          </a:p>
          <a:p>
            <a:endParaRPr lang="zh-CN" altLang="en-US" dirty="0"/>
          </a:p>
        </p:txBody>
      </p:sp>
    </p:spTree>
    <p:extLst>
      <p:ext uri="{BB962C8B-B14F-4D97-AF65-F5344CB8AC3E}">
        <p14:creationId xmlns:p14="http://schemas.microsoft.com/office/powerpoint/2010/main" val="35867712"/>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通信安全</a:t>
            </a:r>
            <a:r>
              <a:rPr lang="en-US" altLang="zh-CN" sz="3600" dirty="0" smtClean="0"/>
              <a:t>-</a:t>
            </a:r>
            <a:r>
              <a:rPr lang="zh-CN" altLang="en-US" sz="3600" dirty="0" smtClean="0"/>
              <a:t>信息的交换</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58</a:t>
            </a:fld>
            <a:endParaRPr lang="en-US" altLang="zh-CN" smtClean="0"/>
          </a:p>
        </p:txBody>
      </p:sp>
      <p:sp>
        <p:nvSpPr>
          <p:cNvPr id="2" name="内容占位符 1"/>
          <p:cNvSpPr>
            <a:spLocks noGrp="1"/>
          </p:cNvSpPr>
          <p:nvPr>
            <p:ph idx="1"/>
          </p:nvPr>
        </p:nvSpPr>
        <p:spPr/>
        <p:txBody>
          <a:bodyPr/>
          <a:lstStyle/>
          <a:p>
            <a:r>
              <a:rPr lang="zh-CN" altLang="en-US" dirty="0"/>
              <a:t>控制目标：保持组织内以及与组织外信息交换的安全。</a:t>
            </a:r>
          </a:p>
          <a:p>
            <a:r>
              <a:rPr lang="zh-CN" altLang="en-US" dirty="0"/>
              <a:t>控制措施</a:t>
            </a:r>
            <a:r>
              <a:rPr lang="zh-CN" altLang="en-US" dirty="0" smtClean="0"/>
              <a:t>：</a:t>
            </a:r>
            <a:endParaRPr lang="en-US" altLang="zh-CN" dirty="0" smtClean="0"/>
          </a:p>
          <a:p>
            <a:pPr lvl="1"/>
            <a:r>
              <a:rPr lang="zh-CN" altLang="en-US" dirty="0" smtClean="0"/>
              <a:t>信息交换</a:t>
            </a:r>
            <a:r>
              <a:rPr lang="zh-CN" altLang="en-US" dirty="0"/>
              <a:t>策略和规程</a:t>
            </a:r>
          </a:p>
          <a:p>
            <a:pPr lvl="1"/>
            <a:r>
              <a:rPr lang="zh-CN" altLang="en-US" dirty="0"/>
              <a:t>信息交换协议</a:t>
            </a:r>
          </a:p>
          <a:p>
            <a:pPr lvl="1"/>
            <a:r>
              <a:rPr lang="zh-CN" altLang="en-US" dirty="0"/>
              <a:t>电子消息</a:t>
            </a:r>
          </a:p>
          <a:p>
            <a:pPr lvl="1"/>
            <a:r>
              <a:rPr lang="zh-CN" altLang="en-US" dirty="0"/>
              <a:t>保密或不披露协议</a:t>
            </a:r>
          </a:p>
          <a:p>
            <a:endParaRPr lang="zh-CN" altLang="en-US" dirty="0"/>
          </a:p>
          <a:p>
            <a:endParaRPr lang="zh-CN" altLang="en-US" dirty="0"/>
          </a:p>
          <a:p>
            <a:endParaRPr lang="zh-CN" altLang="en-US" dirty="0"/>
          </a:p>
        </p:txBody>
      </p:sp>
    </p:spTree>
    <p:extLst>
      <p:ext uri="{BB962C8B-B14F-4D97-AF65-F5344CB8AC3E}">
        <p14:creationId xmlns:p14="http://schemas.microsoft.com/office/powerpoint/2010/main" val="223611830"/>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a:xfrm>
            <a:off x="533400" y="260350"/>
            <a:ext cx="8719120" cy="487363"/>
          </a:xfrm>
        </p:spPr>
        <p:txBody>
          <a:bodyPr/>
          <a:lstStyle/>
          <a:p>
            <a:r>
              <a:rPr lang="zh-CN" altLang="en-US" sz="3600" dirty="0" smtClean="0"/>
              <a:t>信息获取开发及维护</a:t>
            </a:r>
            <a:r>
              <a:rPr lang="en-US" altLang="zh-CN" sz="3600" dirty="0" smtClean="0"/>
              <a:t>-</a:t>
            </a:r>
            <a:r>
              <a:rPr lang="zh-CN" altLang="en-US" sz="3600" dirty="0" smtClean="0"/>
              <a:t>信息系统的安全要求</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59</a:t>
            </a:fld>
            <a:endParaRPr lang="en-US" altLang="zh-CN" smtClean="0"/>
          </a:p>
        </p:txBody>
      </p:sp>
      <p:sp>
        <p:nvSpPr>
          <p:cNvPr id="2" name="内容占位符 1"/>
          <p:cNvSpPr>
            <a:spLocks noGrp="1"/>
          </p:cNvSpPr>
          <p:nvPr>
            <p:ph idx="1"/>
          </p:nvPr>
        </p:nvSpPr>
        <p:spPr/>
        <p:txBody>
          <a:bodyPr/>
          <a:lstStyle/>
          <a:p>
            <a:r>
              <a:rPr lang="zh-CN" altLang="en-US" dirty="0"/>
              <a:t>控制目标：确保信息安全是信息系统生命周期中的一个有机组成部分。这同样包含了在公共网络上提供服务的信息系统的要求。</a:t>
            </a:r>
          </a:p>
          <a:p>
            <a:r>
              <a:rPr lang="zh-CN" altLang="en-US" dirty="0"/>
              <a:t>控制措施</a:t>
            </a:r>
            <a:r>
              <a:rPr lang="zh-CN" altLang="en-US" dirty="0" smtClean="0"/>
              <a:t>：</a:t>
            </a:r>
            <a:endParaRPr lang="en-US" altLang="zh-CN" dirty="0" smtClean="0"/>
          </a:p>
          <a:p>
            <a:pPr lvl="1"/>
            <a:r>
              <a:rPr lang="zh-CN" altLang="en-US" dirty="0" smtClean="0"/>
              <a:t>安全</a:t>
            </a:r>
            <a:r>
              <a:rPr lang="zh-CN" altLang="en-US" dirty="0"/>
              <a:t>需求分析和说明</a:t>
            </a:r>
          </a:p>
          <a:p>
            <a:pPr lvl="1"/>
            <a:r>
              <a:rPr lang="zh-CN" altLang="en-US" dirty="0"/>
              <a:t>公共网络上的安全应用服务</a:t>
            </a:r>
          </a:p>
          <a:p>
            <a:pPr lvl="1"/>
            <a:r>
              <a:rPr lang="zh-CN" altLang="en-US" dirty="0"/>
              <a:t>应用服务交换的保护</a:t>
            </a:r>
          </a:p>
          <a:p>
            <a:endParaRPr lang="zh-CN" altLang="en-US" dirty="0"/>
          </a:p>
          <a:p>
            <a:endParaRPr lang="zh-CN" altLang="en-US" dirty="0"/>
          </a:p>
        </p:txBody>
      </p:sp>
    </p:spTree>
    <p:extLst>
      <p:ext uri="{BB962C8B-B14F-4D97-AF65-F5344CB8AC3E}">
        <p14:creationId xmlns:p14="http://schemas.microsoft.com/office/powerpoint/2010/main" val="144486798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标题 1"/>
          <p:cNvSpPr>
            <a:spLocks noGrp="1"/>
          </p:cNvSpPr>
          <p:nvPr>
            <p:ph type="title"/>
          </p:nvPr>
        </p:nvSpPr>
        <p:spPr/>
        <p:txBody>
          <a:bodyPr/>
          <a:lstStyle/>
          <a:p>
            <a:r>
              <a:rPr lang="zh-CN" altLang="en-US" dirty="0" smtClean="0"/>
              <a:t>信息安全管理体系的作用</a:t>
            </a:r>
            <a:r>
              <a:rPr lang="en-US" altLang="zh-CN" dirty="0" smtClean="0"/>
              <a:t>-</a:t>
            </a:r>
            <a:r>
              <a:rPr lang="zh-CN" altLang="en-US" dirty="0" smtClean="0"/>
              <a:t>对内</a:t>
            </a:r>
          </a:p>
        </p:txBody>
      </p:sp>
      <p:sp>
        <p:nvSpPr>
          <p:cNvPr id="162819" name="内容占位符 2"/>
          <p:cNvSpPr>
            <a:spLocks noGrp="1"/>
          </p:cNvSpPr>
          <p:nvPr>
            <p:ph idx="1"/>
          </p:nvPr>
        </p:nvSpPr>
        <p:spPr/>
        <p:txBody>
          <a:bodyPr/>
          <a:lstStyle/>
          <a:p>
            <a:pPr>
              <a:spcBef>
                <a:spcPts val="1500"/>
              </a:spcBef>
              <a:buSzPct val="120000"/>
            </a:pPr>
            <a:r>
              <a:rPr lang="zh-CN" altLang="en-US" sz="2400" kern="1200" dirty="0" smtClean="0"/>
              <a:t>能够保护关键</a:t>
            </a:r>
            <a:r>
              <a:rPr lang="zh-CN" altLang="en-US" sz="2400" kern="1200" dirty="0"/>
              <a:t>信息</a:t>
            </a:r>
            <a:r>
              <a:rPr lang="zh-CN" altLang="en-US" sz="2400" kern="1200" dirty="0" smtClean="0"/>
              <a:t>资产和知识产权，</a:t>
            </a:r>
            <a:r>
              <a:rPr lang="zh-CN" altLang="en-US" sz="2400" kern="1200" dirty="0"/>
              <a:t>维持竞争</a:t>
            </a:r>
            <a:r>
              <a:rPr lang="zh-CN" altLang="en-US" sz="2400" kern="1200" dirty="0" smtClean="0"/>
              <a:t>优势</a:t>
            </a:r>
            <a:endParaRPr lang="en-US" altLang="zh-CN" sz="2400" kern="1200" dirty="0"/>
          </a:p>
          <a:p>
            <a:pPr>
              <a:spcBef>
                <a:spcPts val="1500"/>
              </a:spcBef>
              <a:buSzPct val="120000"/>
            </a:pPr>
            <a:r>
              <a:rPr lang="zh-CN" altLang="en-US" sz="2400" kern="1200" dirty="0" smtClean="0"/>
              <a:t>在系统受侵袭</a:t>
            </a:r>
            <a:r>
              <a:rPr lang="zh-CN" altLang="en-US" sz="2400" kern="1200" dirty="0"/>
              <a:t>时，确保业务持续开展并将损失降到最低</a:t>
            </a:r>
            <a:r>
              <a:rPr lang="zh-CN" altLang="en-US" sz="2400" kern="1200" dirty="0" smtClean="0"/>
              <a:t>程度</a:t>
            </a:r>
            <a:endParaRPr lang="en-US" altLang="zh-CN" sz="2400" kern="1200" dirty="0"/>
          </a:p>
          <a:p>
            <a:pPr>
              <a:spcBef>
                <a:spcPts val="1500"/>
              </a:spcBef>
              <a:buSzPct val="120000"/>
            </a:pPr>
            <a:r>
              <a:rPr lang="zh-CN" altLang="zh-CN" sz="2400" kern="1200" dirty="0" smtClean="0">
                <a:latin typeface="Arial" charset="0"/>
              </a:rPr>
              <a:t>建立</a:t>
            </a:r>
            <a:r>
              <a:rPr lang="zh-CN" altLang="en-US" sz="2400" kern="1200" dirty="0" smtClean="0">
                <a:latin typeface="Arial" charset="0"/>
              </a:rPr>
              <a:t>起</a:t>
            </a:r>
            <a:r>
              <a:rPr lang="zh-CN" altLang="zh-CN" sz="2400" kern="1200" dirty="0" smtClean="0">
                <a:latin typeface="Arial" charset="0"/>
              </a:rPr>
              <a:t>信息</a:t>
            </a:r>
            <a:r>
              <a:rPr lang="zh-CN" altLang="zh-CN" sz="2400" kern="1200" dirty="0">
                <a:latin typeface="Arial" charset="0"/>
              </a:rPr>
              <a:t>安全审计框架，实施监督</a:t>
            </a:r>
            <a:r>
              <a:rPr lang="zh-CN" altLang="zh-CN" sz="2400" kern="1200" dirty="0" smtClean="0">
                <a:latin typeface="Arial" charset="0"/>
              </a:rPr>
              <a:t>检查</a:t>
            </a:r>
            <a:endParaRPr lang="en-US" altLang="zh-CN" sz="2400" kern="1200" dirty="0" smtClean="0">
              <a:latin typeface="Arial" charset="0"/>
            </a:endParaRPr>
          </a:p>
          <a:p>
            <a:pPr>
              <a:spcBef>
                <a:spcPts val="1500"/>
              </a:spcBef>
              <a:buSzPct val="120000"/>
            </a:pPr>
            <a:r>
              <a:rPr lang="zh-CN" altLang="zh-CN" sz="2400" kern="1200" dirty="0" smtClean="0">
                <a:latin typeface="Arial" charset="0"/>
              </a:rPr>
              <a:t>建立</a:t>
            </a:r>
            <a:r>
              <a:rPr lang="zh-CN" altLang="en-US" sz="2400" kern="1200" dirty="0" smtClean="0">
                <a:latin typeface="Arial" charset="0"/>
              </a:rPr>
              <a:t>起</a:t>
            </a:r>
            <a:r>
              <a:rPr lang="zh-CN" altLang="zh-CN" sz="2400" kern="1200" dirty="0" smtClean="0">
                <a:latin typeface="Arial" charset="0"/>
              </a:rPr>
              <a:t>文档</a:t>
            </a:r>
            <a:r>
              <a:rPr lang="zh-CN" altLang="zh-CN" sz="2400" kern="1200" dirty="0">
                <a:latin typeface="Arial" charset="0"/>
              </a:rPr>
              <a:t>化的信息安全管理规范</a:t>
            </a:r>
            <a:r>
              <a:rPr lang="zh-CN" altLang="zh-CN" sz="2400" kern="1200" dirty="0" smtClean="0">
                <a:latin typeface="Arial" charset="0"/>
              </a:rPr>
              <a:t>，</a:t>
            </a:r>
            <a:r>
              <a:rPr lang="zh-CN" altLang="en-US" sz="2400" kern="1200" dirty="0" smtClean="0">
                <a:latin typeface="Arial" charset="0"/>
              </a:rPr>
              <a:t>实现</a:t>
            </a:r>
            <a:r>
              <a:rPr lang="zh-CN" altLang="zh-CN" sz="2400" kern="1200" dirty="0" smtClean="0">
                <a:latin typeface="Arial" charset="0"/>
              </a:rPr>
              <a:t>有</a:t>
            </a:r>
            <a:r>
              <a:rPr lang="zh-CN" altLang="zh-CN" sz="2400" kern="1200" dirty="0">
                <a:latin typeface="Arial" charset="0"/>
              </a:rPr>
              <a:t>“法”可依，有章可循，有据可查</a:t>
            </a:r>
            <a:endParaRPr lang="en-US" altLang="zh-CN" sz="2400" kern="1200" dirty="0" smtClean="0"/>
          </a:p>
          <a:p>
            <a:pPr>
              <a:spcBef>
                <a:spcPts val="1500"/>
              </a:spcBef>
              <a:buSzPct val="120000"/>
            </a:pPr>
            <a:r>
              <a:rPr lang="zh-CN" altLang="en-US" sz="2400" kern="1200" dirty="0" smtClean="0"/>
              <a:t>强化</a:t>
            </a:r>
            <a:r>
              <a:rPr lang="zh-CN" altLang="en-US" sz="2400" kern="1200" dirty="0"/>
              <a:t>员工的信息安全意识</a:t>
            </a:r>
            <a:r>
              <a:rPr lang="zh-CN" altLang="en-US" sz="2400" kern="1200" dirty="0" smtClean="0"/>
              <a:t>，</a:t>
            </a:r>
            <a:r>
              <a:rPr lang="zh-CN" altLang="zh-CN" sz="2400" kern="1200" dirty="0">
                <a:latin typeface="Arial" charset="0"/>
              </a:rPr>
              <a:t>建立良好的安全作业习惯</a:t>
            </a:r>
            <a:r>
              <a:rPr lang="zh-CN" altLang="zh-CN" sz="2400" kern="1200" dirty="0" smtClean="0">
                <a:latin typeface="Arial" charset="0"/>
              </a:rPr>
              <a:t>，</a:t>
            </a:r>
            <a:r>
              <a:rPr lang="zh-CN" altLang="en-US" sz="2400" kern="1200" dirty="0" smtClean="0">
                <a:latin typeface="Arial" charset="0"/>
              </a:rPr>
              <a:t>培育</a:t>
            </a:r>
            <a:r>
              <a:rPr lang="zh-CN" altLang="zh-CN" sz="2400" kern="1200" dirty="0" smtClean="0">
                <a:latin typeface="Arial" charset="0"/>
              </a:rPr>
              <a:t>组织的</a:t>
            </a:r>
            <a:r>
              <a:rPr lang="zh-CN" altLang="zh-CN" sz="2400" kern="1200" dirty="0">
                <a:latin typeface="Arial" charset="0"/>
              </a:rPr>
              <a:t>信息安全企业文化</a:t>
            </a:r>
            <a:endParaRPr lang="en-US" altLang="zh-CN" sz="2400" kern="1200" dirty="0"/>
          </a:p>
          <a:p>
            <a:pPr>
              <a:spcBef>
                <a:spcPts val="1500"/>
              </a:spcBef>
              <a:buSzPct val="120000"/>
            </a:pPr>
            <a:r>
              <a:rPr lang="zh-CN" altLang="zh-CN" sz="2400" kern="1200" dirty="0" smtClean="0">
                <a:latin typeface="Arial" charset="0"/>
              </a:rPr>
              <a:t>按照</a:t>
            </a:r>
            <a:r>
              <a:rPr lang="zh-CN" altLang="zh-CN" sz="2400" kern="1200" dirty="0">
                <a:latin typeface="Arial" charset="0"/>
              </a:rPr>
              <a:t>风险管理的思想</a:t>
            </a:r>
            <a:r>
              <a:rPr lang="zh-CN" altLang="zh-CN" sz="2400" kern="1200" dirty="0" smtClean="0">
                <a:latin typeface="Arial" charset="0"/>
              </a:rPr>
              <a:t>建立</a:t>
            </a:r>
            <a:r>
              <a:rPr lang="zh-CN" altLang="en-US" sz="2400" kern="1200" dirty="0">
                <a:latin typeface="Arial" charset="0"/>
              </a:rPr>
              <a:t>起</a:t>
            </a:r>
            <a:r>
              <a:rPr lang="zh-CN" altLang="zh-CN" sz="2400" kern="1200" dirty="0" smtClean="0">
                <a:latin typeface="Arial" charset="0"/>
              </a:rPr>
              <a:t>自我</a:t>
            </a:r>
            <a:r>
              <a:rPr lang="zh-CN" altLang="zh-CN" sz="2400" kern="1200" dirty="0">
                <a:latin typeface="Arial" charset="0"/>
              </a:rPr>
              <a:t>持续改进和发展的信息安全管理机制</a:t>
            </a:r>
            <a:r>
              <a:rPr lang="zh-CN" altLang="en-US" sz="2400" kern="1200" dirty="0" smtClean="0"/>
              <a:t>，</a:t>
            </a:r>
            <a:r>
              <a:rPr lang="zh-CN" altLang="en-US" sz="2400" kern="1200" dirty="0"/>
              <a:t>用最低的成本，达到可接受的信息安全水平，从根本上保证业务的</a:t>
            </a:r>
            <a:r>
              <a:rPr lang="zh-CN" altLang="en-US" sz="2400" kern="1200" dirty="0" smtClean="0"/>
              <a:t>持续性</a:t>
            </a:r>
            <a:endParaRPr lang="zh-CN" altLang="en-US" sz="2400" kern="1200" dirty="0"/>
          </a:p>
        </p:txBody>
      </p:sp>
      <p:sp>
        <p:nvSpPr>
          <p:cNvPr id="162820" name="灯片编号占位符 3"/>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fld id="{9A206D56-0674-467A-B15E-836B95283C7D}" type="slidenum">
              <a:rPr lang="zh-CN" altLang="en-US" sz="1000"/>
              <a:pPr algn="ctr" eaLnBrk="1" hangingPunct="1"/>
              <a:t>6</a:t>
            </a:fld>
            <a:endParaRPr lang="en-US" altLang="zh-CN" sz="1000"/>
          </a:p>
        </p:txBody>
      </p:sp>
      <p:sp>
        <p:nvSpPr>
          <p:cNvPr id="162821" name="日期占位符 4"/>
          <p:cNvSpPr txBox="1">
            <a:spLocks noGrp="1"/>
          </p:cNvSpPr>
          <p:nvPr/>
        </p:nvSpPr>
        <p:spPr bwMode="gray">
          <a:xfrm>
            <a:off x="381000" y="6505575"/>
            <a:ext cx="1905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en-US" altLang="zh-CN" sz="1000"/>
          </a:p>
        </p:txBody>
      </p:sp>
    </p:spTree>
    <p:extLst>
      <p:ext uri="{BB962C8B-B14F-4D97-AF65-F5344CB8AC3E}">
        <p14:creationId xmlns:p14="http://schemas.microsoft.com/office/powerpoint/2010/main" val="2721266111"/>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a:xfrm>
            <a:off x="533400" y="260350"/>
            <a:ext cx="7350968" cy="487363"/>
          </a:xfrm>
        </p:spPr>
        <p:txBody>
          <a:bodyPr/>
          <a:lstStyle/>
          <a:p>
            <a:r>
              <a:rPr lang="zh-CN" altLang="en-US" sz="3600" dirty="0" smtClean="0"/>
              <a:t>信息获取开发及维护</a:t>
            </a:r>
            <a:r>
              <a:rPr lang="en-US" altLang="zh-CN" sz="3600" dirty="0" smtClean="0"/>
              <a:t>-</a:t>
            </a:r>
            <a:r>
              <a:rPr lang="zh-CN" altLang="en-US" sz="3600" dirty="0" smtClean="0"/>
              <a:t>开发和支持过程中的安全</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60</a:t>
            </a:fld>
            <a:endParaRPr lang="en-US" altLang="zh-CN" smtClean="0"/>
          </a:p>
        </p:txBody>
      </p:sp>
      <p:sp>
        <p:nvSpPr>
          <p:cNvPr id="2" name="内容占位符 1"/>
          <p:cNvSpPr>
            <a:spLocks noGrp="1"/>
          </p:cNvSpPr>
          <p:nvPr>
            <p:ph idx="1"/>
          </p:nvPr>
        </p:nvSpPr>
        <p:spPr/>
        <p:txBody>
          <a:bodyPr/>
          <a:lstStyle/>
          <a:p>
            <a:r>
              <a:rPr lang="zh-CN" altLang="en-US" dirty="0"/>
              <a:t>控制目标：确保信息系统开发的生命周期中设计和实施的信息安全。</a:t>
            </a:r>
          </a:p>
          <a:p>
            <a:r>
              <a:rPr lang="zh-CN" altLang="en-US" dirty="0"/>
              <a:t>控制措施</a:t>
            </a:r>
            <a:r>
              <a:rPr lang="zh-CN" altLang="en-US" dirty="0" smtClean="0"/>
              <a:t>：</a:t>
            </a:r>
            <a:endParaRPr lang="en-US" altLang="zh-CN" dirty="0" smtClean="0"/>
          </a:p>
          <a:p>
            <a:pPr lvl="1"/>
            <a:r>
              <a:rPr lang="zh-CN" altLang="en-US" dirty="0" smtClean="0"/>
              <a:t>安全</a:t>
            </a:r>
            <a:r>
              <a:rPr lang="zh-CN" altLang="en-US" dirty="0"/>
              <a:t>开发策略</a:t>
            </a:r>
          </a:p>
          <a:p>
            <a:pPr lvl="1"/>
            <a:r>
              <a:rPr lang="zh-CN" altLang="en-US" dirty="0"/>
              <a:t>系统变更控制规程</a:t>
            </a:r>
          </a:p>
          <a:p>
            <a:pPr lvl="1"/>
            <a:r>
              <a:rPr lang="zh-CN" altLang="en-US" dirty="0"/>
              <a:t>操作系统变更后应用的技术评审</a:t>
            </a:r>
          </a:p>
          <a:p>
            <a:pPr lvl="1"/>
            <a:r>
              <a:rPr lang="zh-CN" altLang="en-US" dirty="0"/>
              <a:t>软件包变更的限制</a:t>
            </a:r>
          </a:p>
          <a:p>
            <a:pPr lvl="1"/>
            <a:r>
              <a:rPr lang="zh-CN" altLang="en-US" dirty="0"/>
              <a:t>安全系统工程</a:t>
            </a:r>
            <a:r>
              <a:rPr lang="zh-CN" altLang="en-US" dirty="0" smtClean="0"/>
              <a:t>原理</a:t>
            </a:r>
            <a:endParaRPr lang="zh-CN" altLang="en-US" dirty="0"/>
          </a:p>
        </p:txBody>
      </p:sp>
      <p:sp>
        <p:nvSpPr>
          <p:cNvPr id="4" name="矩形 3"/>
          <p:cNvSpPr/>
          <p:nvPr/>
        </p:nvSpPr>
        <p:spPr>
          <a:xfrm>
            <a:off x="5508104" y="2744924"/>
            <a:ext cx="4572000" cy="1932837"/>
          </a:xfrm>
          <a:prstGeom prst="rect">
            <a:avLst/>
          </a:prstGeom>
        </p:spPr>
        <p:txBody>
          <a:bodyPr>
            <a:spAutoFit/>
          </a:bodyPr>
          <a:lstStyle/>
          <a:p>
            <a:pPr marL="742950" lvl="1" indent="-285750" eaLnBrk="0" hangingPunct="0">
              <a:spcBef>
                <a:spcPct val="20000"/>
              </a:spcBef>
              <a:buClr>
                <a:srgbClr val="FF9900"/>
              </a:buClr>
              <a:buFont typeface="Wingdings" pitchFamily="2" charset="2"/>
              <a:buChar char="§"/>
            </a:pPr>
            <a:r>
              <a:rPr lang="zh-CN" altLang="en-US" sz="2600" dirty="0">
                <a:latin typeface="+mn-lt"/>
                <a:ea typeface="+mn-ea"/>
              </a:rPr>
              <a:t>开发环境的安全</a:t>
            </a:r>
          </a:p>
          <a:p>
            <a:pPr marL="742950" lvl="1" indent="-285750" eaLnBrk="0" hangingPunct="0">
              <a:spcBef>
                <a:spcPct val="20000"/>
              </a:spcBef>
              <a:buClr>
                <a:srgbClr val="FF9900"/>
              </a:buClr>
              <a:buFont typeface="Wingdings" pitchFamily="2" charset="2"/>
              <a:buChar char="§"/>
            </a:pPr>
            <a:r>
              <a:rPr lang="zh-CN" altLang="en-US" sz="2600" dirty="0">
                <a:latin typeface="+mn-lt"/>
                <a:ea typeface="+mn-ea"/>
              </a:rPr>
              <a:t>外包软件开发</a:t>
            </a:r>
          </a:p>
          <a:p>
            <a:pPr marL="742950" lvl="1" indent="-285750" eaLnBrk="0" hangingPunct="0">
              <a:spcBef>
                <a:spcPct val="20000"/>
              </a:spcBef>
              <a:buClr>
                <a:srgbClr val="FF9900"/>
              </a:buClr>
              <a:buFont typeface="Wingdings" pitchFamily="2" charset="2"/>
              <a:buChar char="§"/>
            </a:pPr>
            <a:r>
              <a:rPr lang="zh-CN" altLang="en-US" sz="2600" dirty="0">
                <a:latin typeface="+mn-lt"/>
                <a:ea typeface="+mn-ea"/>
              </a:rPr>
              <a:t>系统安全测试</a:t>
            </a:r>
          </a:p>
          <a:p>
            <a:pPr marL="742950" lvl="1" indent="-285750" eaLnBrk="0" hangingPunct="0">
              <a:spcBef>
                <a:spcPct val="20000"/>
              </a:spcBef>
              <a:buClr>
                <a:srgbClr val="FF9900"/>
              </a:buClr>
              <a:buFont typeface="Wingdings" pitchFamily="2" charset="2"/>
              <a:buChar char="§"/>
            </a:pPr>
            <a:r>
              <a:rPr lang="zh-CN" altLang="en-US" sz="2600" dirty="0">
                <a:latin typeface="+mn-lt"/>
                <a:ea typeface="+mn-ea"/>
              </a:rPr>
              <a:t>系统验收测试</a:t>
            </a:r>
          </a:p>
        </p:txBody>
      </p:sp>
    </p:spTree>
    <p:extLst>
      <p:ext uri="{BB962C8B-B14F-4D97-AF65-F5344CB8AC3E}">
        <p14:creationId xmlns:p14="http://schemas.microsoft.com/office/powerpoint/2010/main" val="511001744"/>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a:xfrm>
            <a:off x="533400" y="260350"/>
            <a:ext cx="7350968" cy="487363"/>
          </a:xfrm>
        </p:spPr>
        <p:txBody>
          <a:bodyPr/>
          <a:lstStyle/>
          <a:p>
            <a:r>
              <a:rPr lang="zh-CN" altLang="en-US" sz="3600" dirty="0" smtClean="0"/>
              <a:t>信息获取开发及维护</a:t>
            </a:r>
            <a:r>
              <a:rPr lang="en-US" altLang="zh-CN" sz="3600" dirty="0" smtClean="0"/>
              <a:t>-</a:t>
            </a:r>
            <a:r>
              <a:rPr lang="zh-CN" altLang="en-US" sz="3600" dirty="0" smtClean="0"/>
              <a:t>测试数据</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61</a:t>
            </a:fld>
            <a:endParaRPr lang="en-US" altLang="zh-CN" smtClean="0"/>
          </a:p>
        </p:txBody>
      </p:sp>
      <p:sp>
        <p:nvSpPr>
          <p:cNvPr id="2" name="内容占位符 1"/>
          <p:cNvSpPr>
            <a:spLocks noGrp="1"/>
          </p:cNvSpPr>
          <p:nvPr>
            <p:ph idx="1"/>
          </p:nvPr>
        </p:nvSpPr>
        <p:spPr/>
        <p:txBody>
          <a:bodyPr/>
          <a:lstStyle/>
          <a:p>
            <a:r>
              <a:rPr lang="zh-CN" altLang="en-US" dirty="0"/>
              <a:t>控制目标</a:t>
            </a:r>
            <a:r>
              <a:rPr lang="zh-CN" altLang="en-US" dirty="0" smtClean="0"/>
              <a:t>：</a:t>
            </a:r>
            <a:r>
              <a:rPr lang="zh-CN" altLang="zh-CN" dirty="0"/>
              <a:t>确保用于测试的数据得到</a:t>
            </a:r>
            <a:r>
              <a:rPr lang="zh-CN" altLang="zh-CN" dirty="0" smtClean="0"/>
              <a:t>保护</a:t>
            </a:r>
            <a:endParaRPr lang="en-US" altLang="zh-CN" dirty="0" smtClean="0"/>
          </a:p>
          <a:p>
            <a:r>
              <a:rPr lang="zh-CN" altLang="en-US" dirty="0" smtClean="0"/>
              <a:t>控制</a:t>
            </a:r>
            <a:r>
              <a:rPr lang="zh-CN" altLang="en-US" dirty="0"/>
              <a:t>措施</a:t>
            </a:r>
            <a:r>
              <a:rPr lang="zh-CN" altLang="en-US" dirty="0" smtClean="0"/>
              <a:t>：</a:t>
            </a:r>
            <a:endParaRPr lang="en-US" altLang="zh-CN" dirty="0" smtClean="0"/>
          </a:p>
          <a:p>
            <a:pPr lvl="1"/>
            <a:r>
              <a:rPr lang="zh-CN" altLang="zh-CN" dirty="0"/>
              <a:t>测试数据的</a:t>
            </a:r>
            <a:r>
              <a:rPr lang="zh-CN" altLang="zh-CN" dirty="0" smtClean="0"/>
              <a:t>保护</a:t>
            </a:r>
            <a:endParaRPr lang="en-US" altLang="zh-CN" dirty="0" smtClean="0"/>
          </a:p>
        </p:txBody>
      </p:sp>
    </p:spTree>
    <p:extLst>
      <p:ext uri="{BB962C8B-B14F-4D97-AF65-F5344CB8AC3E}">
        <p14:creationId xmlns:p14="http://schemas.microsoft.com/office/powerpoint/2010/main" val="4080122124"/>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a:xfrm>
            <a:off x="533400" y="260350"/>
            <a:ext cx="8191500" cy="487363"/>
          </a:xfrm>
        </p:spPr>
        <p:txBody>
          <a:bodyPr/>
          <a:lstStyle/>
          <a:p>
            <a:r>
              <a:rPr lang="zh-CN" altLang="en-US" sz="3600" dirty="0" smtClean="0"/>
              <a:t>供应商关系</a:t>
            </a:r>
            <a:r>
              <a:rPr lang="en-US" altLang="zh-CN" sz="3600" dirty="0" smtClean="0"/>
              <a:t>-</a:t>
            </a:r>
            <a:r>
              <a:rPr lang="zh-CN" altLang="en-US" sz="3600" dirty="0" smtClean="0"/>
              <a:t>供应</a:t>
            </a:r>
            <a:r>
              <a:rPr lang="zh-CN" altLang="en-US" sz="3600" dirty="0"/>
              <a:t>商关系中的信息安全</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62</a:t>
            </a:fld>
            <a:endParaRPr lang="en-US" altLang="zh-CN" smtClean="0"/>
          </a:p>
        </p:txBody>
      </p:sp>
      <p:sp>
        <p:nvSpPr>
          <p:cNvPr id="2" name="内容占位符 1"/>
          <p:cNvSpPr>
            <a:spLocks noGrp="1"/>
          </p:cNvSpPr>
          <p:nvPr>
            <p:ph idx="1"/>
          </p:nvPr>
        </p:nvSpPr>
        <p:spPr/>
        <p:txBody>
          <a:bodyPr/>
          <a:lstStyle/>
          <a:p>
            <a:r>
              <a:rPr lang="zh-CN" altLang="en-US" dirty="0"/>
              <a:t>控制目标：确保供应商可访问的组织资产受到保护。</a:t>
            </a:r>
          </a:p>
          <a:p>
            <a:r>
              <a:rPr lang="zh-CN" altLang="en-US" dirty="0"/>
              <a:t>控制措施</a:t>
            </a:r>
            <a:r>
              <a:rPr lang="zh-CN" altLang="en-US" dirty="0" smtClean="0"/>
              <a:t>：</a:t>
            </a:r>
            <a:endParaRPr lang="en-US" altLang="zh-CN" dirty="0" smtClean="0"/>
          </a:p>
          <a:p>
            <a:pPr lvl="1"/>
            <a:r>
              <a:rPr lang="zh-CN" altLang="en-US" dirty="0" smtClean="0"/>
              <a:t>供应</a:t>
            </a:r>
            <a:r>
              <a:rPr lang="zh-CN" altLang="en-US" dirty="0"/>
              <a:t>商关系的信息安全方针</a:t>
            </a:r>
          </a:p>
          <a:p>
            <a:pPr lvl="1"/>
            <a:r>
              <a:rPr lang="zh-CN" altLang="en-US" dirty="0"/>
              <a:t>供应商协议中解决安全问题</a:t>
            </a:r>
          </a:p>
          <a:p>
            <a:pPr lvl="1"/>
            <a:r>
              <a:rPr lang="zh-CN" altLang="en-US" dirty="0"/>
              <a:t>信息和通信技术的供应链</a:t>
            </a:r>
          </a:p>
          <a:p>
            <a:endParaRPr lang="zh-CN" altLang="en-US" dirty="0"/>
          </a:p>
          <a:p>
            <a:endParaRPr lang="zh-CN" altLang="en-US" dirty="0"/>
          </a:p>
          <a:p>
            <a:endParaRPr lang="zh-CN" altLang="en-US" dirty="0"/>
          </a:p>
        </p:txBody>
      </p:sp>
    </p:spTree>
    <p:extLst>
      <p:ext uri="{BB962C8B-B14F-4D97-AF65-F5344CB8AC3E}">
        <p14:creationId xmlns:p14="http://schemas.microsoft.com/office/powerpoint/2010/main" val="3590794911"/>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供应商关系</a:t>
            </a:r>
            <a:r>
              <a:rPr lang="en-US" altLang="zh-CN" sz="3600" dirty="0" smtClean="0"/>
              <a:t>-</a:t>
            </a:r>
            <a:r>
              <a:rPr lang="zh-CN" altLang="en-US" sz="3600" dirty="0" smtClean="0"/>
              <a:t>供应</a:t>
            </a:r>
            <a:r>
              <a:rPr lang="zh-CN" altLang="en-US" sz="3600" dirty="0"/>
              <a:t>商服务交付管理</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63</a:t>
            </a:fld>
            <a:endParaRPr lang="en-US" altLang="zh-CN" smtClean="0"/>
          </a:p>
        </p:txBody>
      </p:sp>
      <p:sp>
        <p:nvSpPr>
          <p:cNvPr id="2" name="内容占位符 1"/>
          <p:cNvSpPr>
            <a:spLocks noGrp="1"/>
          </p:cNvSpPr>
          <p:nvPr>
            <p:ph idx="1"/>
          </p:nvPr>
        </p:nvSpPr>
        <p:spPr/>
        <p:txBody>
          <a:bodyPr/>
          <a:lstStyle/>
          <a:p>
            <a:r>
              <a:rPr lang="zh-CN" altLang="en-US" dirty="0"/>
              <a:t>控制目标：根据供应协议，维持信息安全和服务交付在协定的</a:t>
            </a:r>
            <a:r>
              <a:rPr lang="zh-CN" altLang="en-US" dirty="0" smtClean="0"/>
              <a:t>等级</a:t>
            </a:r>
            <a:endParaRPr lang="zh-CN" altLang="en-US" dirty="0"/>
          </a:p>
          <a:p>
            <a:r>
              <a:rPr lang="zh-CN" altLang="en-US" dirty="0"/>
              <a:t>控制措施</a:t>
            </a:r>
            <a:r>
              <a:rPr lang="zh-CN" altLang="en-US" dirty="0" smtClean="0"/>
              <a:t>：</a:t>
            </a:r>
            <a:endParaRPr lang="en-US" altLang="zh-CN" dirty="0" smtClean="0"/>
          </a:p>
          <a:p>
            <a:pPr lvl="1"/>
            <a:r>
              <a:rPr lang="zh-CN" altLang="en-US" dirty="0" smtClean="0"/>
              <a:t>监控</a:t>
            </a:r>
            <a:r>
              <a:rPr lang="zh-CN" altLang="en-US" dirty="0"/>
              <a:t>和审查供应商服务</a:t>
            </a:r>
          </a:p>
          <a:p>
            <a:pPr lvl="1"/>
            <a:r>
              <a:rPr lang="zh-CN" altLang="en-US" dirty="0"/>
              <a:t>供应商服务变更管理</a:t>
            </a:r>
          </a:p>
          <a:p>
            <a:endParaRPr lang="zh-CN" altLang="en-US" dirty="0"/>
          </a:p>
          <a:p>
            <a:endParaRPr lang="zh-CN" altLang="en-US" dirty="0"/>
          </a:p>
        </p:txBody>
      </p:sp>
    </p:spTree>
    <p:extLst>
      <p:ext uri="{BB962C8B-B14F-4D97-AF65-F5344CB8AC3E}">
        <p14:creationId xmlns:p14="http://schemas.microsoft.com/office/powerpoint/2010/main" val="1196759688"/>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信息安全事件管理</a:t>
            </a:r>
            <a:r>
              <a:rPr lang="en-US" altLang="zh-CN" sz="3600" dirty="0" smtClean="0"/>
              <a:t>-</a:t>
            </a:r>
            <a:r>
              <a:rPr lang="zh-CN" altLang="en-US" sz="3600" dirty="0" smtClean="0"/>
              <a:t>信息</a:t>
            </a:r>
            <a:r>
              <a:rPr lang="zh-CN" altLang="en-US" sz="3600" dirty="0"/>
              <a:t>安全事件的管理和改进</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64</a:t>
            </a:fld>
            <a:endParaRPr lang="en-US" altLang="zh-CN" smtClean="0"/>
          </a:p>
        </p:txBody>
      </p:sp>
      <p:sp>
        <p:nvSpPr>
          <p:cNvPr id="4" name="内容占位符 3"/>
          <p:cNvSpPr>
            <a:spLocks noGrp="1"/>
          </p:cNvSpPr>
          <p:nvPr>
            <p:ph idx="1"/>
          </p:nvPr>
        </p:nvSpPr>
        <p:spPr/>
        <p:txBody>
          <a:bodyPr/>
          <a:lstStyle/>
          <a:p>
            <a:r>
              <a:rPr lang="zh-CN" altLang="en-US" dirty="0"/>
              <a:t>控制目标：确保采用一致和有效的方法对信息安全事件进行管理，包括通信安全事件和弱点。</a:t>
            </a:r>
          </a:p>
          <a:p>
            <a:r>
              <a:rPr lang="zh-CN" altLang="en-US" dirty="0"/>
              <a:t>控制措施</a:t>
            </a:r>
            <a:r>
              <a:rPr lang="zh-CN" altLang="en-US" dirty="0" smtClean="0"/>
              <a:t>：</a:t>
            </a:r>
            <a:endParaRPr lang="en-US" altLang="zh-CN" dirty="0" smtClean="0"/>
          </a:p>
          <a:p>
            <a:pPr lvl="1"/>
            <a:r>
              <a:rPr lang="zh-CN" altLang="en-US" dirty="0" smtClean="0"/>
              <a:t>职责</a:t>
            </a:r>
            <a:r>
              <a:rPr lang="zh-CN" altLang="en-US" dirty="0"/>
              <a:t>和规程</a:t>
            </a:r>
          </a:p>
          <a:p>
            <a:pPr lvl="1"/>
            <a:r>
              <a:rPr lang="zh-CN" altLang="en-US" dirty="0"/>
              <a:t>信息安全事态报告</a:t>
            </a:r>
          </a:p>
          <a:p>
            <a:pPr lvl="1"/>
            <a:r>
              <a:rPr lang="zh-CN" altLang="en-US" dirty="0"/>
              <a:t>信息安全弱点报告</a:t>
            </a:r>
          </a:p>
          <a:p>
            <a:pPr lvl="1"/>
            <a:r>
              <a:rPr lang="zh-CN" altLang="en-US" dirty="0"/>
              <a:t>信息安全事态的评估和决策</a:t>
            </a:r>
          </a:p>
          <a:p>
            <a:pPr lvl="1"/>
            <a:r>
              <a:rPr lang="zh-CN" altLang="en-US" dirty="0"/>
              <a:t>信息安全事件的响应</a:t>
            </a:r>
          </a:p>
          <a:p>
            <a:pPr lvl="1"/>
            <a:r>
              <a:rPr lang="zh-CN" altLang="en-US" dirty="0"/>
              <a:t>从信息安全事件中学习</a:t>
            </a:r>
          </a:p>
          <a:p>
            <a:pPr lvl="1"/>
            <a:r>
              <a:rPr lang="zh-CN" altLang="en-US" dirty="0"/>
              <a:t>证据的收集</a:t>
            </a:r>
          </a:p>
          <a:p>
            <a:endParaRPr lang="zh-CN" altLang="en-US" dirty="0"/>
          </a:p>
          <a:p>
            <a:endParaRPr lang="zh-CN" altLang="en-US" dirty="0"/>
          </a:p>
        </p:txBody>
      </p:sp>
    </p:spTree>
    <p:extLst>
      <p:ext uri="{BB962C8B-B14F-4D97-AF65-F5344CB8AC3E}">
        <p14:creationId xmlns:p14="http://schemas.microsoft.com/office/powerpoint/2010/main" val="2327103293"/>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信息安全事件管理</a:t>
            </a:r>
            <a:r>
              <a:rPr lang="en-US" altLang="zh-CN" dirty="0" smtClean="0"/>
              <a:t>-</a:t>
            </a:r>
            <a:r>
              <a:rPr lang="zh-CN" altLang="en-US" dirty="0" smtClean="0"/>
              <a:t>信息</a:t>
            </a:r>
            <a:r>
              <a:rPr lang="zh-CN" altLang="en-US" dirty="0"/>
              <a:t>安全事件管理职责和规程</a:t>
            </a:r>
          </a:p>
        </p:txBody>
      </p:sp>
      <p:sp>
        <p:nvSpPr>
          <p:cNvPr id="3" name="内容占位符 2"/>
          <p:cNvSpPr>
            <a:spLocks noGrp="1"/>
          </p:cNvSpPr>
          <p:nvPr>
            <p:ph idx="1"/>
          </p:nvPr>
        </p:nvSpPr>
        <p:spPr/>
        <p:txBody>
          <a:bodyPr/>
          <a:lstStyle/>
          <a:p>
            <a:r>
              <a:rPr lang="zh-CN" altLang="en-US" dirty="0" smtClean="0"/>
              <a:t>事件</a:t>
            </a:r>
            <a:r>
              <a:rPr lang="zh-CN" altLang="en-US" dirty="0"/>
              <a:t>响应规程的计划和准备；</a:t>
            </a:r>
          </a:p>
          <a:p>
            <a:r>
              <a:rPr lang="zh-CN" altLang="en-US" dirty="0" smtClean="0"/>
              <a:t>信息</a:t>
            </a:r>
            <a:r>
              <a:rPr lang="zh-CN" altLang="en-US" dirty="0"/>
              <a:t>安全事态和事件的监视、检测、分析和报告的规程；</a:t>
            </a:r>
          </a:p>
          <a:p>
            <a:r>
              <a:rPr lang="zh-CN" altLang="en-US" dirty="0" smtClean="0"/>
              <a:t>事件</a:t>
            </a:r>
            <a:r>
              <a:rPr lang="zh-CN" altLang="en-US" dirty="0"/>
              <a:t>管理活动日志的规程；</a:t>
            </a:r>
          </a:p>
          <a:p>
            <a:r>
              <a:rPr lang="zh-CN" altLang="en-US" dirty="0" smtClean="0"/>
              <a:t>鉴定</a:t>
            </a:r>
            <a:r>
              <a:rPr lang="zh-CN" altLang="en-US" dirty="0"/>
              <a:t>证据的处理规程；</a:t>
            </a:r>
          </a:p>
          <a:p>
            <a:r>
              <a:rPr lang="zh-CN" altLang="en-US" dirty="0" smtClean="0"/>
              <a:t>信息</a:t>
            </a:r>
            <a:r>
              <a:rPr lang="zh-CN" altLang="en-US" dirty="0"/>
              <a:t>安全事件评估和决断、信息安全弱点评估的规程；</a:t>
            </a:r>
          </a:p>
          <a:p>
            <a:r>
              <a:rPr lang="zh-CN" altLang="en-US" dirty="0" smtClean="0"/>
              <a:t>包括</a:t>
            </a:r>
            <a:r>
              <a:rPr lang="zh-CN" altLang="en-US" dirty="0"/>
              <a:t>升级、从事件的受控恢复、与内部和外部相关人或组织的联系在内的响应</a:t>
            </a:r>
            <a:r>
              <a:rPr lang="zh-CN" altLang="en-US" dirty="0" smtClean="0"/>
              <a:t>规程</a:t>
            </a: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65</a:t>
            </a:fld>
            <a:endParaRPr lang="en-US" altLang="zh-CN"/>
          </a:p>
        </p:txBody>
      </p:sp>
    </p:spTree>
    <p:extLst>
      <p:ext uri="{BB962C8B-B14F-4D97-AF65-F5344CB8AC3E}">
        <p14:creationId xmlns:p14="http://schemas.microsoft.com/office/powerpoint/2010/main" val="3346900934"/>
      </p:ext>
    </p:extLst>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信息安全事件的响应</a:t>
            </a:r>
            <a:endParaRPr lang="zh-CN" altLang="en-US" dirty="0"/>
          </a:p>
        </p:txBody>
      </p:sp>
      <p:sp>
        <p:nvSpPr>
          <p:cNvPr id="3" name="内容占位符 2"/>
          <p:cNvSpPr>
            <a:spLocks noGrp="1"/>
          </p:cNvSpPr>
          <p:nvPr>
            <p:ph idx="1"/>
          </p:nvPr>
        </p:nvSpPr>
        <p:spPr/>
        <p:txBody>
          <a:bodyPr/>
          <a:lstStyle/>
          <a:p>
            <a:r>
              <a:rPr lang="zh-CN" altLang="en-US" dirty="0"/>
              <a:t>应按照既定规程响应信息安全事件</a:t>
            </a:r>
            <a:r>
              <a:rPr lang="zh-CN" altLang="en-US" dirty="0" smtClean="0"/>
              <a:t>。</a:t>
            </a:r>
            <a:endParaRPr lang="en-US" altLang="zh-CN" dirty="0" smtClean="0"/>
          </a:p>
          <a:p>
            <a:r>
              <a:rPr lang="zh-CN" altLang="en-US" dirty="0" smtClean="0"/>
              <a:t>事件</a:t>
            </a:r>
            <a:r>
              <a:rPr lang="zh-CN" altLang="en-US" dirty="0"/>
              <a:t>发生后尽快收集证据</a:t>
            </a:r>
            <a:r>
              <a:rPr lang="zh-CN" altLang="en-US" dirty="0" smtClean="0"/>
              <a:t>；按</a:t>
            </a:r>
            <a:r>
              <a:rPr lang="zh-CN" altLang="en-US" dirty="0"/>
              <a:t>要求进行信息安全取证</a:t>
            </a:r>
            <a:r>
              <a:rPr lang="zh-CN" altLang="en-US" dirty="0" smtClean="0"/>
              <a:t>分析；</a:t>
            </a:r>
            <a:r>
              <a:rPr lang="zh-CN" altLang="en-US" dirty="0"/>
              <a:t>确保所有涉及的响应活动被适当记录，便于日后分析；</a:t>
            </a:r>
          </a:p>
          <a:p>
            <a:r>
              <a:rPr lang="zh-CN" altLang="en-US" dirty="0" smtClean="0"/>
              <a:t>按</a:t>
            </a:r>
            <a:r>
              <a:rPr lang="zh-CN" altLang="en-US" dirty="0"/>
              <a:t>要求</a:t>
            </a:r>
            <a:r>
              <a:rPr lang="zh-CN" altLang="en-US" dirty="0" smtClean="0"/>
              <a:t>升级响应</a:t>
            </a:r>
            <a:endParaRPr lang="zh-CN" altLang="en-US" dirty="0"/>
          </a:p>
          <a:p>
            <a:r>
              <a:rPr lang="zh-CN" altLang="en-US" dirty="0" smtClean="0"/>
              <a:t>根据</a:t>
            </a:r>
            <a:r>
              <a:rPr lang="zh-CN" altLang="en-US" dirty="0"/>
              <a:t>按需了解原则，与其他内部和外部人员或组织交流存在的信息安全事件及相关细节；</a:t>
            </a:r>
          </a:p>
          <a:p>
            <a:r>
              <a:rPr lang="zh-CN" altLang="en-US" dirty="0" smtClean="0"/>
              <a:t>处理</a:t>
            </a:r>
            <a:r>
              <a:rPr lang="zh-CN" altLang="en-US" dirty="0"/>
              <a:t>发现的导致事件的信息安全弱点；</a:t>
            </a:r>
          </a:p>
          <a:p>
            <a:r>
              <a:rPr lang="zh-CN" altLang="en-US" dirty="0" smtClean="0"/>
              <a:t>一旦</a:t>
            </a:r>
            <a:r>
              <a:rPr lang="zh-CN" altLang="en-US" dirty="0"/>
              <a:t>事件被成功处理，正式关闭并记录。</a:t>
            </a:r>
          </a:p>
          <a:p>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66</a:t>
            </a:fld>
            <a:endParaRPr lang="en-US" altLang="zh-CN"/>
          </a:p>
        </p:txBody>
      </p:sp>
    </p:spTree>
    <p:extLst>
      <p:ext uri="{BB962C8B-B14F-4D97-AF65-F5344CB8AC3E}">
        <p14:creationId xmlns:p14="http://schemas.microsoft.com/office/powerpoint/2010/main" val="2491002028"/>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信息安全方面的业务连续性管理</a:t>
            </a:r>
            <a:r>
              <a:rPr lang="en-US" altLang="zh-CN" sz="3600" dirty="0" smtClean="0"/>
              <a:t>-</a:t>
            </a:r>
            <a:r>
              <a:rPr lang="zh-CN" altLang="en-US" sz="3600" dirty="0" smtClean="0"/>
              <a:t>信息</a:t>
            </a:r>
            <a:r>
              <a:rPr lang="zh-CN" altLang="en-US" sz="3600" dirty="0"/>
              <a:t>安全的连续性</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67</a:t>
            </a:fld>
            <a:endParaRPr lang="en-US" altLang="zh-CN" smtClean="0"/>
          </a:p>
        </p:txBody>
      </p:sp>
      <p:sp>
        <p:nvSpPr>
          <p:cNvPr id="2" name="内容占位符 1"/>
          <p:cNvSpPr>
            <a:spLocks noGrp="1"/>
          </p:cNvSpPr>
          <p:nvPr>
            <p:ph idx="1"/>
          </p:nvPr>
        </p:nvSpPr>
        <p:spPr/>
        <p:txBody>
          <a:bodyPr/>
          <a:lstStyle/>
          <a:p>
            <a:r>
              <a:rPr lang="zh-CN" altLang="en-US" dirty="0"/>
              <a:t>控制目标：应将信息安全连续性嵌入组织业务连续性管理之中。</a:t>
            </a:r>
          </a:p>
          <a:p>
            <a:r>
              <a:rPr lang="zh-CN" altLang="en-US" dirty="0"/>
              <a:t>控制措施</a:t>
            </a:r>
            <a:r>
              <a:rPr lang="zh-CN" altLang="en-US" dirty="0" smtClean="0"/>
              <a:t>：</a:t>
            </a:r>
            <a:endParaRPr lang="en-US" altLang="zh-CN" dirty="0" smtClean="0"/>
          </a:p>
          <a:p>
            <a:pPr lvl="1"/>
            <a:r>
              <a:rPr lang="zh-CN" altLang="en-US" dirty="0" smtClean="0"/>
              <a:t>信息</a:t>
            </a:r>
            <a:r>
              <a:rPr lang="zh-CN" altLang="en-US" dirty="0"/>
              <a:t>安全连续性的计划</a:t>
            </a:r>
          </a:p>
          <a:p>
            <a:pPr lvl="1"/>
            <a:r>
              <a:rPr lang="zh-CN" altLang="en-US" dirty="0"/>
              <a:t>信息安全连续性的实施</a:t>
            </a:r>
          </a:p>
          <a:p>
            <a:pPr lvl="1"/>
            <a:r>
              <a:rPr lang="zh-CN" altLang="en-US" dirty="0"/>
              <a:t>信息安全连续性的确认、审查和评估</a:t>
            </a:r>
          </a:p>
          <a:p>
            <a:pPr lvl="1"/>
            <a:endParaRPr lang="zh-CN" altLang="en-US" dirty="0"/>
          </a:p>
          <a:p>
            <a:endParaRPr lang="zh-CN" altLang="en-US" dirty="0"/>
          </a:p>
          <a:p>
            <a:endParaRPr lang="zh-CN" altLang="en-US" dirty="0"/>
          </a:p>
          <a:p>
            <a:endParaRPr lang="zh-CN" altLang="en-US" dirty="0"/>
          </a:p>
        </p:txBody>
      </p:sp>
    </p:spTree>
    <p:extLst>
      <p:ext uri="{BB962C8B-B14F-4D97-AF65-F5344CB8AC3E}">
        <p14:creationId xmlns:p14="http://schemas.microsoft.com/office/powerpoint/2010/main" val="3284223901"/>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业务连续性与信息安全的连续性</a:t>
            </a:r>
            <a:endParaRPr lang="zh-CN" altLang="en-US" dirty="0"/>
          </a:p>
        </p:txBody>
      </p:sp>
      <p:sp>
        <p:nvSpPr>
          <p:cNvPr id="3" name="内容占位符 2"/>
          <p:cNvSpPr>
            <a:spLocks noGrp="1"/>
          </p:cNvSpPr>
          <p:nvPr>
            <p:ph idx="1"/>
          </p:nvPr>
        </p:nvSpPr>
        <p:spPr/>
        <p:txBody>
          <a:bodyPr/>
          <a:lstStyle/>
          <a:p>
            <a:r>
              <a:rPr lang="zh-CN" altLang="en-US" dirty="0"/>
              <a:t>组织应确定在业务连续性管理过程或灾难恢复管理过程中是否包含了信息安全连续性。应在计划业务连续性和灾难恢复时确定信息安全要求</a:t>
            </a:r>
            <a:r>
              <a:rPr lang="zh-CN" altLang="en-US" dirty="0" smtClean="0"/>
              <a:t>。</a:t>
            </a:r>
            <a:endParaRPr lang="en-US" altLang="zh-CN" dirty="0" smtClean="0"/>
          </a:p>
          <a:p>
            <a:r>
              <a:rPr lang="zh-CN" altLang="en-US" dirty="0"/>
              <a:t>组织应建立、记录、实施并维持过程、规程和控制措施以确保在不利情况下信息安全连续性处于要求级别。</a:t>
            </a:r>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68</a:t>
            </a:fld>
            <a:endParaRPr lang="en-US" altLang="zh-CN"/>
          </a:p>
        </p:txBody>
      </p:sp>
    </p:spTree>
    <p:extLst>
      <p:ext uri="{BB962C8B-B14F-4D97-AF65-F5344CB8AC3E}">
        <p14:creationId xmlns:p14="http://schemas.microsoft.com/office/powerpoint/2010/main" val="1381805764"/>
      </p:ext>
    </p:extLst>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信息安全方面的业务连续性管理</a:t>
            </a:r>
            <a:r>
              <a:rPr lang="en-US" altLang="zh-CN" sz="3600" dirty="0" smtClean="0"/>
              <a:t>-</a:t>
            </a:r>
            <a:r>
              <a:rPr lang="zh-CN" altLang="en-US" sz="3600" dirty="0" smtClean="0"/>
              <a:t>冗余</a:t>
            </a:r>
            <a:endParaRPr lang="zh-CN" altLang="en-US" sz="3600" dirty="0"/>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69</a:t>
            </a:fld>
            <a:endParaRPr lang="en-US" altLang="zh-CN" smtClean="0"/>
          </a:p>
        </p:txBody>
      </p:sp>
      <p:sp>
        <p:nvSpPr>
          <p:cNvPr id="2" name="内容占位符 1"/>
          <p:cNvSpPr>
            <a:spLocks noGrp="1"/>
          </p:cNvSpPr>
          <p:nvPr>
            <p:ph idx="1"/>
          </p:nvPr>
        </p:nvSpPr>
        <p:spPr/>
        <p:txBody>
          <a:bodyPr/>
          <a:lstStyle/>
          <a:p>
            <a:r>
              <a:rPr lang="zh-CN" altLang="en-US" dirty="0"/>
              <a:t>控制目标：确保信息过程设施的可用性。</a:t>
            </a:r>
          </a:p>
          <a:p>
            <a:r>
              <a:rPr lang="zh-CN" altLang="en-US" dirty="0"/>
              <a:t>控制措施</a:t>
            </a:r>
            <a:r>
              <a:rPr lang="zh-CN" altLang="en-US" dirty="0" smtClean="0"/>
              <a:t>：</a:t>
            </a:r>
            <a:endParaRPr lang="en-US" altLang="zh-CN" dirty="0" smtClean="0"/>
          </a:p>
          <a:p>
            <a:pPr lvl="1"/>
            <a:r>
              <a:rPr lang="zh-CN" altLang="en-US" dirty="0" smtClean="0"/>
              <a:t>信息</a:t>
            </a:r>
            <a:r>
              <a:rPr lang="zh-CN" altLang="en-US" dirty="0"/>
              <a:t>过程设施的可用性</a:t>
            </a:r>
          </a:p>
          <a:p>
            <a:pPr lvl="2"/>
            <a:r>
              <a:rPr lang="zh-CN" altLang="en-US" dirty="0"/>
              <a:t>应实施足够的信息过程设施冗余以确保可用性要求。</a:t>
            </a:r>
          </a:p>
          <a:p>
            <a:pPr lvl="2"/>
            <a:r>
              <a:rPr lang="zh-CN" altLang="en-US" dirty="0"/>
              <a:t>组织应明确信息系统可用性的业务要求。当使用现有系统体系结构不能保证可用性时，宜考虑冗余组件或架构。</a:t>
            </a:r>
          </a:p>
          <a:p>
            <a:pPr lvl="2"/>
            <a:r>
              <a:rPr lang="zh-CN" altLang="en-US" dirty="0"/>
              <a:t>若可行，宜测试冗余信息系统以确保故障按预期从一个组件转移到另一个组件。</a:t>
            </a:r>
          </a:p>
          <a:p>
            <a:endParaRPr lang="zh-CN" altLang="en-US" dirty="0"/>
          </a:p>
          <a:p>
            <a:endParaRPr lang="zh-CN" altLang="en-US" dirty="0"/>
          </a:p>
          <a:p>
            <a:endParaRPr lang="zh-CN" altLang="en-US" dirty="0"/>
          </a:p>
          <a:p>
            <a:endParaRPr lang="zh-CN" altLang="en-US" dirty="0"/>
          </a:p>
        </p:txBody>
      </p:sp>
    </p:spTree>
    <p:extLst>
      <p:ext uri="{BB962C8B-B14F-4D97-AF65-F5344CB8AC3E}">
        <p14:creationId xmlns:p14="http://schemas.microsoft.com/office/powerpoint/2010/main" val="183741136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标题 1"/>
          <p:cNvSpPr>
            <a:spLocks noGrp="1"/>
          </p:cNvSpPr>
          <p:nvPr>
            <p:ph type="title"/>
          </p:nvPr>
        </p:nvSpPr>
        <p:spPr/>
        <p:txBody>
          <a:bodyPr/>
          <a:lstStyle/>
          <a:p>
            <a:r>
              <a:rPr lang="zh-CN" altLang="en-US" dirty="0" smtClean="0"/>
              <a:t>信息安全管理体系的作用</a:t>
            </a:r>
            <a:r>
              <a:rPr lang="en-US" altLang="zh-CN" dirty="0" smtClean="0"/>
              <a:t>-</a:t>
            </a:r>
            <a:r>
              <a:rPr lang="zh-CN" altLang="en-US" dirty="0" smtClean="0"/>
              <a:t>对外</a:t>
            </a:r>
          </a:p>
        </p:txBody>
      </p:sp>
      <p:sp>
        <p:nvSpPr>
          <p:cNvPr id="162819" name="内容占位符 2"/>
          <p:cNvSpPr>
            <a:spLocks noGrp="1"/>
          </p:cNvSpPr>
          <p:nvPr>
            <p:ph idx="1"/>
          </p:nvPr>
        </p:nvSpPr>
        <p:spPr/>
        <p:txBody>
          <a:bodyPr/>
          <a:lstStyle/>
          <a:p>
            <a:pPr>
              <a:spcBef>
                <a:spcPts val="1500"/>
              </a:spcBef>
              <a:buSzPct val="120000"/>
            </a:pPr>
            <a:r>
              <a:rPr lang="zh-CN" altLang="zh-CN" sz="2400" kern="1200" dirty="0" smtClean="0">
                <a:latin typeface="Arial" charset="0"/>
              </a:rPr>
              <a:t>能够使</a:t>
            </a:r>
            <a:r>
              <a:rPr lang="zh-CN" altLang="en-US" sz="2400" kern="1200" dirty="0" smtClean="0">
                <a:latin typeface="Arial" charset="0"/>
              </a:rPr>
              <a:t>各利益相关方</a:t>
            </a:r>
            <a:r>
              <a:rPr lang="zh-CN" altLang="zh-CN" sz="2400" kern="1200" dirty="0" smtClean="0">
                <a:latin typeface="Arial" charset="0"/>
              </a:rPr>
              <a:t>对组织充满信心</a:t>
            </a:r>
            <a:endParaRPr lang="en-US" altLang="zh-CN" sz="2400" kern="1200" dirty="0"/>
          </a:p>
          <a:p>
            <a:pPr>
              <a:spcBef>
                <a:spcPts val="1500"/>
              </a:spcBef>
              <a:buSzPct val="120000"/>
            </a:pPr>
            <a:r>
              <a:rPr lang="zh-CN" altLang="zh-CN" sz="2400" kern="1200" dirty="0">
                <a:latin typeface="Arial" charset="0"/>
              </a:rPr>
              <a:t>能够帮助界定外包时双方的信息安全</a:t>
            </a:r>
            <a:r>
              <a:rPr lang="zh-CN" altLang="zh-CN" sz="2400" kern="1200" dirty="0" smtClean="0">
                <a:latin typeface="Arial" charset="0"/>
              </a:rPr>
              <a:t>责任</a:t>
            </a:r>
            <a:endParaRPr lang="en-US" altLang="zh-CN" sz="2400" kern="1200" dirty="0"/>
          </a:p>
          <a:p>
            <a:pPr>
              <a:spcBef>
                <a:spcPts val="1500"/>
              </a:spcBef>
              <a:buSzPct val="120000"/>
            </a:pPr>
            <a:r>
              <a:rPr lang="zh-CN" altLang="zh-CN" sz="2400" kern="1200" dirty="0">
                <a:latin typeface="Arial" charset="0"/>
              </a:rPr>
              <a:t>可以使组织更好地满足客户或其他组织的审计</a:t>
            </a:r>
            <a:r>
              <a:rPr lang="zh-CN" altLang="zh-CN" sz="2400" kern="1200" dirty="0" smtClean="0">
                <a:latin typeface="Arial" charset="0"/>
              </a:rPr>
              <a:t>要求</a:t>
            </a:r>
            <a:endParaRPr lang="en-US" altLang="zh-CN" sz="2400" kern="1200" dirty="0" smtClean="0">
              <a:latin typeface="Arial" charset="0"/>
            </a:endParaRPr>
          </a:p>
          <a:p>
            <a:pPr>
              <a:spcBef>
                <a:spcPts val="1500"/>
              </a:spcBef>
              <a:buSzPct val="120000"/>
            </a:pPr>
            <a:r>
              <a:rPr lang="zh-CN" altLang="zh-CN" sz="2400" kern="1200" dirty="0">
                <a:latin typeface="Arial" charset="0"/>
              </a:rPr>
              <a:t>可以使组织更好地符合法律法规的</a:t>
            </a:r>
            <a:r>
              <a:rPr lang="zh-CN" altLang="zh-CN" sz="2400" kern="1200" dirty="0" smtClean="0">
                <a:latin typeface="Arial" charset="0"/>
              </a:rPr>
              <a:t>要求</a:t>
            </a:r>
            <a:endParaRPr lang="en-US" altLang="zh-CN" sz="2400" kern="1200" dirty="0"/>
          </a:p>
          <a:p>
            <a:pPr>
              <a:spcBef>
                <a:spcPts val="1500"/>
              </a:spcBef>
              <a:buSzPct val="120000"/>
            </a:pPr>
            <a:r>
              <a:rPr lang="zh-CN" altLang="zh-CN" sz="2400" kern="1200" dirty="0" smtClean="0">
                <a:latin typeface="Arial" charset="0"/>
              </a:rPr>
              <a:t>若通过了</a:t>
            </a:r>
            <a:r>
              <a:rPr lang="en-US" altLang="zh-CN" sz="2400" kern="1200" dirty="0" smtClean="0">
                <a:latin typeface="Arial" charset="0"/>
              </a:rPr>
              <a:t>ISO27001</a:t>
            </a:r>
            <a:r>
              <a:rPr lang="zh-CN" altLang="zh-CN" sz="2400" kern="1200" dirty="0" smtClean="0">
                <a:latin typeface="Arial" charset="0"/>
              </a:rPr>
              <a:t>认证</a:t>
            </a:r>
            <a:r>
              <a:rPr lang="zh-CN" altLang="en-US" sz="2400" kern="1200" dirty="0" smtClean="0">
                <a:latin typeface="Arial" charset="0"/>
              </a:rPr>
              <a:t>，能够</a:t>
            </a:r>
            <a:r>
              <a:rPr lang="zh-CN" altLang="zh-CN" sz="2400" kern="1200" dirty="0" smtClean="0">
                <a:latin typeface="Arial" charset="0"/>
              </a:rPr>
              <a:t>提高</a:t>
            </a:r>
            <a:r>
              <a:rPr lang="zh-CN" altLang="zh-CN" sz="2400" kern="1200" dirty="0">
                <a:latin typeface="Arial" charset="0"/>
              </a:rPr>
              <a:t>组织的公</a:t>
            </a:r>
            <a:r>
              <a:rPr lang="zh-CN" altLang="zh-CN" sz="2400" kern="1200" dirty="0" smtClean="0">
                <a:latin typeface="Arial" charset="0"/>
              </a:rPr>
              <a:t>信度</a:t>
            </a:r>
            <a:endParaRPr lang="en-US" altLang="zh-CN" sz="2400" kern="1200" dirty="0" smtClean="0">
              <a:latin typeface="Arial" charset="0"/>
            </a:endParaRPr>
          </a:p>
          <a:p>
            <a:pPr>
              <a:spcBef>
                <a:spcPts val="1500"/>
              </a:spcBef>
              <a:buSzPct val="120000"/>
            </a:pPr>
            <a:r>
              <a:rPr lang="zh-CN" altLang="zh-CN" sz="2400" kern="1200" dirty="0">
                <a:latin typeface="Arial" charset="0"/>
              </a:rPr>
              <a:t>可以明确</a:t>
            </a:r>
            <a:r>
              <a:rPr lang="zh-CN" altLang="zh-CN" sz="2400" kern="1200" dirty="0" smtClean="0">
                <a:latin typeface="Arial" charset="0"/>
              </a:rPr>
              <a:t>要求供应</a:t>
            </a:r>
            <a:r>
              <a:rPr lang="zh-CN" altLang="zh-CN" sz="2400" kern="1200" dirty="0">
                <a:latin typeface="Arial" charset="0"/>
              </a:rPr>
              <a:t>商</a:t>
            </a:r>
            <a:r>
              <a:rPr lang="zh-CN" altLang="zh-CN" sz="2400" kern="1200" dirty="0" smtClean="0">
                <a:latin typeface="Arial" charset="0"/>
              </a:rPr>
              <a:t>提高信息</a:t>
            </a:r>
            <a:r>
              <a:rPr lang="zh-CN" altLang="zh-CN" sz="2400" kern="1200" dirty="0">
                <a:latin typeface="Arial" charset="0"/>
              </a:rPr>
              <a:t>安全水平，保证数据交换中的信息安全</a:t>
            </a:r>
            <a:endParaRPr lang="en-US" altLang="zh-CN" sz="2400" kern="1200" dirty="0" smtClean="0">
              <a:latin typeface="Arial" charset="0"/>
            </a:endParaRPr>
          </a:p>
          <a:p>
            <a:pPr>
              <a:spcBef>
                <a:spcPts val="1500"/>
              </a:spcBef>
              <a:buSzPct val="120000"/>
            </a:pPr>
            <a:endParaRPr lang="zh-CN" altLang="en-US" sz="2400" kern="1200" dirty="0"/>
          </a:p>
        </p:txBody>
      </p:sp>
      <p:sp>
        <p:nvSpPr>
          <p:cNvPr id="162820" name="灯片编号占位符 3"/>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fld id="{9A206D56-0674-467A-B15E-836B95283C7D}" type="slidenum">
              <a:rPr lang="zh-CN" altLang="en-US" sz="1000"/>
              <a:pPr algn="ctr" eaLnBrk="1" hangingPunct="1"/>
              <a:t>7</a:t>
            </a:fld>
            <a:endParaRPr lang="en-US" altLang="zh-CN" sz="1000"/>
          </a:p>
        </p:txBody>
      </p:sp>
      <p:sp>
        <p:nvSpPr>
          <p:cNvPr id="162821" name="日期占位符 4"/>
          <p:cNvSpPr txBox="1">
            <a:spLocks noGrp="1"/>
          </p:cNvSpPr>
          <p:nvPr/>
        </p:nvSpPr>
        <p:spPr bwMode="gray">
          <a:xfrm>
            <a:off x="381000" y="6505575"/>
            <a:ext cx="19050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en-US" altLang="zh-CN" sz="1000"/>
          </a:p>
        </p:txBody>
      </p:sp>
    </p:spTree>
    <p:extLst>
      <p:ext uri="{BB962C8B-B14F-4D97-AF65-F5344CB8AC3E}">
        <p14:creationId xmlns:p14="http://schemas.microsoft.com/office/powerpoint/2010/main" val="2995063246"/>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符合性</a:t>
            </a:r>
            <a:r>
              <a:rPr lang="en-US" altLang="zh-CN" sz="3600" dirty="0" smtClean="0"/>
              <a:t>-</a:t>
            </a:r>
            <a:r>
              <a:rPr lang="zh-CN" altLang="en-US" sz="3600" dirty="0" smtClean="0"/>
              <a:t>符合法律和合同规定</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70</a:t>
            </a:fld>
            <a:endParaRPr lang="en-US" altLang="zh-CN" smtClean="0"/>
          </a:p>
        </p:txBody>
      </p:sp>
      <p:sp>
        <p:nvSpPr>
          <p:cNvPr id="2" name="内容占位符 1"/>
          <p:cNvSpPr>
            <a:spLocks noGrp="1"/>
          </p:cNvSpPr>
          <p:nvPr>
            <p:ph idx="1"/>
          </p:nvPr>
        </p:nvSpPr>
        <p:spPr/>
        <p:txBody>
          <a:bodyPr/>
          <a:lstStyle/>
          <a:p>
            <a:r>
              <a:rPr lang="zh-CN" altLang="en-US" dirty="0"/>
              <a:t>控制目标：避免违反任何法律、法令、法规或合同义务，以及任何安全要求</a:t>
            </a:r>
          </a:p>
          <a:p>
            <a:r>
              <a:rPr lang="zh-CN" altLang="en-US" dirty="0"/>
              <a:t>控制措施</a:t>
            </a:r>
            <a:r>
              <a:rPr lang="zh-CN" altLang="en-US" dirty="0" smtClean="0"/>
              <a:t>：</a:t>
            </a:r>
            <a:endParaRPr lang="en-US" altLang="zh-CN" dirty="0" smtClean="0"/>
          </a:p>
          <a:p>
            <a:pPr lvl="1"/>
            <a:r>
              <a:rPr lang="zh-CN" altLang="en-US" dirty="0" smtClean="0"/>
              <a:t>可用</a:t>
            </a:r>
            <a:r>
              <a:rPr lang="zh-CN" altLang="en-US" dirty="0"/>
              <a:t>法律和合同要求的识别</a:t>
            </a:r>
          </a:p>
          <a:p>
            <a:pPr lvl="1"/>
            <a:r>
              <a:rPr lang="zh-CN" altLang="en-US" dirty="0"/>
              <a:t>知识产权</a:t>
            </a:r>
          </a:p>
          <a:p>
            <a:pPr lvl="1"/>
            <a:r>
              <a:rPr lang="zh-CN" altLang="en-US" dirty="0"/>
              <a:t>记录的保护</a:t>
            </a:r>
          </a:p>
          <a:p>
            <a:pPr lvl="1"/>
            <a:r>
              <a:rPr lang="zh-CN" altLang="en-US" dirty="0"/>
              <a:t>个人身份信息的隐私和保护</a:t>
            </a:r>
          </a:p>
          <a:p>
            <a:pPr lvl="1"/>
            <a:r>
              <a:rPr lang="zh-CN" altLang="en-US" dirty="0"/>
              <a:t>加密控制的监管</a:t>
            </a:r>
          </a:p>
          <a:p>
            <a:endParaRPr lang="zh-CN" altLang="en-US" dirty="0"/>
          </a:p>
          <a:p>
            <a:endParaRPr lang="zh-CN" altLang="en-US" dirty="0"/>
          </a:p>
        </p:txBody>
      </p:sp>
    </p:spTree>
    <p:extLst>
      <p:ext uri="{BB962C8B-B14F-4D97-AF65-F5344CB8AC3E}">
        <p14:creationId xmlns:p14="http://schemas.microsoft.com/office/powerpoint/2010/main" val="1833798570"/>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z="3600" dirty="0" smtClean="0"/>
              <a:t>符合性</a:t>
            </a:r>
            <a:r>
              <a:rPr lang="en-US" altLang="zh-CN" sz="3600" dirty="0" smtClean="0"/>
              <a:t>-</a:t>
            </a:r>
            <a:r>
              <a:rPr lang="zh-CN" altLang="en-US" sz="3600" dirty="0" smtClean="0"/>
              <a:t>信息安全审核</a:t>
            </a:r>
          </a:p>
        </p:txBody>
      </p:sp>
      <p:sp>
        <p:nvSpPr>
          <p:cNvPr id="2970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84E092C-AB39-4824-B8F6-46CF54455458}" type="slidenum">
              <a:rPr lang="zh-CN" altLang="en-US" smtClean="0"/>
              <a:pPr eaLnBrk="1" hangingPunct="1"/>
              <a:t>71</a:t>
            </a:fld>
            <a:endParaRPr lang="en-US" altLang="zh-CN" smtClean="0"/>
          </a:p>
        </p:txBody>
      </p:sp>
      <p:sp>
        <p:nvSpPr>
          <p:cNvPr id="2" name="内容占位符 1"/>
          <p:cNvSpPr>
            <a:spLocks noGrp="1"/>
          </p:cNvSpPr>
          <p:nvPr>
            <p:ph idx="1"/>
          </p:nvPr>
        </p:nvSpPr>
        <p:spPr/>
        <p:txBody>
          <a:bodyPr/>
          <a:lstStyle/>
          <a:p>
            <a:r>
              <a:rPr lang="zh-CN" altLang="en-US" dirty="0"/>
              <a:t>控制目标：确保信息安全依据组织方针和规程实施和操作。</a:t>
            </a:r>
          </a:p>
          <a:p>
            <a:r>
              <a:rPr lang="zh-CN" altLang="en-US" dirty="0"/>
              <a:t>控制措施</a:t>
            </a:r>
            <a:r>
              <a:rPr lang="zh-CN" altLang="en-US" dirty="0" smtClean="0"/>
              <a:t>：</a:t>
            </a:r>
            <a:endParaRPr lang="en-US" altLang="zh-CN" dirty="0" smtClean="0"/>
          </a:p>
          <a:p>
            <a:pPr lvl="1"/>
            <a:r>
              <a:rPr lang="zh-CN" altLang="en-US" dirty="0" smtClean="0"/>
              <a:t>信息</a:t>
            </a:r>
            <a:r>
              <a:rPr lang="zh-CN" altLang="en-US" dirty="0"/>
              <a:t>安全的独立审核</a:t>
            </a:r>
          </a:p>
          <a:p>
            <a:pPr lvl="1"/>
            <a:r>
              <a:rPr lang="zh-CN" altLang="en-US" dirty="0"/>
              <a:t>符合安全策略和标准</a:t>
            </a:r>
          </a:p>
          <a:p>
            <a:pPr lvl="1"/>
            <a:r>
              <a:rPr lang="zh-CN" altLang="en-US" dirty="0"/>
              <a:t>技术符合性核查</a:t>
            </a:r>
          </a:p>
          <a:p>
            <a:endParaRPr lang="zh-CN" altLang="en-US" dirty="0"/>
          </a:p>
          <a:p>
            <a:endParaRPr lang="zh-CN" altLang="en-US" dirty="0"/>
          </a:p>
        </p:txBody>
      </p:sp>
    </p:spTree>
    <p:extLst>
      <p:ext uri="{BB962C8B-B14F-4D97-AF65-F5344CB8AC3E}">
        <p14:creationId xmlns:p14="http://schemas.microsoft.com/office/powerpoint/2010/main" val="2093479670"/>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知识子域：社会工程学</a:t>
            </a:r>
            <a:endParaRPr lang="zh-CN" altLang="en-US" dirty="0"/>
          </a:p>
        </p:txBody>
      </p:sp>
      <p:sp>
        <p:nvSpPr>
          <p:cNvPr id="3" name="内容占位符 2"/>
          <p:cNvSpPr>
            <a:spLocks noGrp="1"/>
          </p:cNvSpPr>
          <p:nvPr>
            <p:ph idx="1"/>
          </p:nvPr>
        </p:nvSpPr>
        <p:spPr/>
        <p:txBody>
          <a:bodyPr/>
          <a:lstStyle/>
          <a:p>
            <a:r>
              <a:rPr lang="zh-CN" altLang="en-US" dirty="0"/>
              <a:t>社会工程学概念</a:t>
            </a:r>
          </a:p>
          <a:p>
            <a:pPr lvl="1"/>
            <a:r>
              <a:rPr lang="zh-CN" altLang="en-US" dirty="0"/>
              <a:t>理解社会工程学攻击的概念；</a:t>
            </a:r>
          </a:p>
          <a:p>
            <a:pPr lvl="1"/>
            <a:r>
              <a:rPr lang="zh-CN" altLang="en-US" dirty="0"/>
              <a:t>理解社会工程学在信息安全中的重要性；</a:t>
            </a:r>
          </a:p>
          <a:p>
            <a:r>
              <a:rPr lang="zh-CN" altLang="en-US" dirty="0" smtClean="0"/>
              <a:t>社会</a:t>
            </a:r>
            <a:r>
              <a:rPr lang="zh-CN" altLang="en-US" dirty="0"/>
              <a:t>工程学利用的人性“弱点”</a:t>
            </a:r>
          </a:p>
          <a:p>
            <a:pPr lvl="1"/>
            <a:r>
              <a:rPr lang="zh-CN" altLang="en-US" dirty="0"/>
              <a:t>理解社会工程学利用的</a:t>
            </a:r>
            <a:r>
              <a:rPr lang="en-US" altLang="zh-CN" dirty="0"/>
              <a:t>6</a:t>
            </a:r>
            <a:r>
              <a:rPr lang="zh-CN" altLang="en-US" dirty="0"/>
              <a:t>种“人类天性基本倾向”；</a:t>
            </a:r>
          </a:p>
          <a:p>
            <a:r>
              <a:rPr lang="zh-CN" altLang="en-US" dirty="0" smtClean="0"/>
              <a:t>社会</a:t>
            </a:r>
            <a:r>
              <a:rPr lang="zh-CN" altLang="en-US" dirty="0"/>
              <a:t>工程学攻击</a:t>
            </a:r>
          </a:p>
          <a:p>
            <a:pPr lvl="1"/>
            <a:r>
              <a:rPr lang="zh-CN" altLang="en-US" dirty="0"/>
              <a:t>理解社会工程学攻击方式；</a:t>
            </a:r>
          </a:p>
          <a:p>
            <a:r>
              <a:rPr lang="zh-CN" altLang="en-US" dirty="0" smtClean="0"/>
              <a:t>社会</a:t>
            </a:r>
            <a:r>
              <a:rPr lang="zh-CN" altLang="en-US" dirty="0"/>
              <a:t>工程学防御</a:t>
            </a:r>
          </a:p>
          <a:p>
            <a:pPr lvl="1"/>
            <a:r>
              <a:rPr lang="zh-CN" altLang="en-US" dirty="0"/>
              <a:t>了解社会工程学的防御措施；</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72</a:t>
            </a:fld>
            <a:endParaRPr lang="en-US" altLang="zh-CN"/>
          </a:p>
        </p:txBody>
      </p:sp>
    </p:spTree>
    <p:extLst>
      <p:ext uri="{BB962C8B-B14F-4D97-AF65-F5344CB8AC3E}">
        <p14:creationId xmlns:p14="http://schemas.microsoft.com/office/powerpoint/2010/main" val="2382138801"/>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1"/>
          <p:cNvSpPr>
            <a:spLocks noGrp="1"/>
          </p:cNvSpPr>
          <p:nvPr>
            <p:ph type="title"/>
          </p:nvPr>
        </p:nvSpPr>
        <p:spPr/>
        <p:txBody>
          <a:bodyPr/>
          <a:lstStyle/>
          <a:p>
            <a:r>
              <a:rPr lang="zh-CN" altLang="en-US" dirty="0" smtClean="0"/>
              <a:t>利用人性弱点</a:t>
            </a:r>
            <a:r>
              <a:rPr lang="en-US" altLang="zh-CN" dirty="0" smtClean="0"/>
              <a:t>-</a:t>
            </a:r>
            <a:r>
              <a:rPr lang="zh-CN" altLang="en-US" dirty="0" smtClean="0"/>
              <a:t>社会工程学攻击</a:t>
            </a:r>
          </a:p>
        </p:txBody>
      </p:sp>
      <p:sp>
        <p:nvSpPr>
          <p:cNvPr id="30723" name="内容占位符 2"/>
          <p:cNvSpPr>
            <a:spLocks noGrp="1"/>
          </p:cNvSpPr>
          <p:nvPr>
            <p:ph idx="1"/>
          </p:nvPr>
        </p:nvSpPr>
        <p:spPr/>
        <p:txBody>
          <a:bodyPr/>
          <a:lstStyle/>
          <a:p>
            <a:r>
              <a:rPr lang="zh-CN" altLang="en-US" smtClean="0"/>
              <a:t>什么是社会工程学攻击</a:t>
            </a:r>
            <a:endParaRPr lang="en-US" altLang="zh-CN" smtClean="0"/>
          </a:p>
          <a:p>
            <a:pPr lvl="1"/>
            <a:r>
              <a:rPr lang="zh-CN" altLang="en-US" smtClean="0"/>
              <a:t>利用人性弱点（本能反应、贪婪、易于信任等）进行欺骗获取利益的攻击方法</a:t>
            </a:r>
            <a:endParaRPr lang="en-US" altLang="zh-CN" smtClean="0"/>
          </a:p>
          <a:p>
            <a:r>
              <a:rPr lang="zh-CN" altLang="en-US" smtClean="0"/>
              <a:t>社会工程学的危险</a:t>
            </a:r>
            <a:endParaRPr lang="en-US" altLang="zh-CN" smtClean="0"/>
          </a:p>
          <a:p>
            <a:pPr lvl="1"/>
            <a:r>
              <a:rPr lang="zh-CN" altLang="en-US" smtClean="0"/>
              <a:t>永远有效的攻击方法</a:t>
            </a:r>
            <a:endParaRPr lang="en-US" altLang="zh-CN" smtClean="0"/>
          </a:p>
          <a:p>
            <a:pPr lvl="1"/>
            <a:r>
              <a:rPr lang="zh-CN" altLang="en-US" smtClean="0"/>
              <a:t>人是最不可控的因素</a:t>
            </a:r>
            <a:endParaRPr lang="en-US" altLang="zh-CN" smtClean="0"/>
          </a:p>
          <a:p>
            <a:endParaRPr lang="zh-CN" altLang="en-US" smtClean="0"/>
          </a:p>
        </p:txBody>
      </p:sp>
      <p:sp>
        <p:nvSpPr>
          <p:cNvPr id="30724"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41BD78FE-17F9-4EDD-9650-DEA759CB9C40}" type="slidenum">
              <a:rPr lang="zh-CN" altLang="en-US" sz="1000">
                <a:latin typeface="Arial" panose="020B0604020202020204" pitchFamily="34" charset="0"/>
                <a:ea typeface="宋体" panose="02010600030101010101" pitchFamily="2" charset="-122"/>
              </a:rPr>
              <a:t>73</a:t>
            </a:fld>
            <a:endParaRPr lang="en-US" altLang="zh-CN" sz="1000">
              <a:latin typeface="Arial" panose="020B0604020202020204" pitchFamily="34" charset="0"/>
              <a:ea typeface="宋体" panose="02010600030101010101" pitchFamily="2" charset="-122"/>
            </a:endParaRPr>
          </a:p>
        </p:txBody>
      </p:sp>
      <p:sp>
        <p:nvSpPr>
          <p:cNvPr id="6" name="爆炸形 1 5"/>
          <p:cNvSpPr/>
          <p:nvPr/>
        </p:nvSpPr>
        <p:spPr>
          <a:xfrm>
            <a:off x="5011738" y="2492375"/>
            <a:ext cx="3997325" cy="3530600"/>
          </a:xfrm>
          <a:prstGeom prst="irregularSeal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3200" dirty="0">
                <a:solidFill>
                  <a:schemeClr val="tx1"/>
                </a:solidFill>
              </a:rPr>
              <a:t>人是永远的系统弱点</a:t>
            </a:r>
            <a:r>
              <a:rPr lang="en-US" altLang="zh-CN" sz="3200" dirty="0">
                <a:solidFill>
                  <a:schemeClr val="tx1"/>
                </a:solidFill>
              </a:rPr>
              <a:t>!</a:t>
            </a:r>
            <a:endParaRPr lang="zh-CN" altLang="en-US" sz="3200" dirty="0">
              <a:solidFill>
                <a:schemeClr val="tx1"/>
              </a:solidFill>
            </a:endParaRPr>
          </a:p>
        </p:txBody>
      </p:sp>
    </p:spTree>
    <p:extLst>
      <p:ext uri="{BB962C8B-B14F-4D97-AF65-F5344CB8AC3E}">
        <p14:creationId xmlns:p14="http://schemas.microsoft.com/office/powerpoint/2010/main" val="42102384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
          <p:cNvSpPr>
            <a:spLocks noGrp="1"/>
          </p:cNvSpPr>
          <p:nvPr>
            <p:ph type="title"/>
          </p:nvPr>
        </p:nvSpPr>
        <p:spPr/>
        <p:txBody>
          <a:bodyPr/>
          <a:lstStyle/>
          <a:p>
            <a:r>
              <a:rPr lang="zh-CN" altLang="en-US" smtClean="0"/>
              <a:t>社会工程学利用的漏洞</a:t>
            </a:r>
          </a:p>
        </p:txBody>
      </p:sp>
      <p:sp>
        <p:nvSpPr>
          <p:cNvPr id="31747" name="内容占位符 2"/>
          <p:cNvSpPr>
            <a:spLocks noGrp="1"/>
          </p:cNvSpPr>
          <p:nvPr>
            <p:ph idx="1"/>
          </p:nvPr>
        </p:nvSpPr>
        <p:spPr/>
        <p:txBody>
          <a:bodyPr/>
          <a:lstStyle/>
          <a:p>
            <a:r>
              <a:rPr lang="zh-CN" altLang="en-US" smtClean="0"/>
              <a:t>人性的弱点（</a:t>
            </a:r>
            <a:r>
              <a:rPr lang="en-US" altLang="zh-CN" smtClean="0"/>
              <a:t>Robert B Cialdini</a:t>
            </a:r>
            <a:r>
              <a:rPr lang="zh-CN" altLang="en-US" smtClean="0"/>
              <a:t>）</a:t>
            </a:r>
            <a:endParaRPr lang="en-US" altLang="zh-CN" smtClean="0"/>
          </a:p>
          <a:p>
            <a:pPr lvl="1"/>
            <a:r>
              <a:rPr lang="zh-CN" altLang="en-US" smtClean="0"/>
              <a:t>信任权威</a:t>
            </a:r>
            <a:endParaRPr lang="en-US" altLang="zh-CN" smtClean="0"/>
          </a:p>
          <a:p>
            <a:pPr lvl="1"/>
            <a:r>
              <a:rPr lang="zh-CN" altLang="en-US" smtClean="0"/>
              <a:t>信任共同爱好</a:t>
            </a:r>
            <a:endParaRPr lang="en-US" altLang="zh-CN" smtClean="0"/>
          </a:p>
          <a:p>
            <a:pPr lvl="1"/>
            <a:r>
              <a:rPr lang="zh-CN" altLang="en-US" smtClean="0"/>
              <a:t>获得好处后报答</a:t>
            </a:r>
            <a:endParaRPr lang="en-US" altLang="zh-CN" smtClean="0"/>
          </a:p>
          <a:p>
            <a:pPr lvl="1"/>
            <a:r>
              <a:rPr lang="zh-CN" altLang="en-US" smtClean="0"/>
              <a:t>期望守信</a:t>
            </a:r>
            <a:endParaRPr lang="en-US" altLang="zh-CN" smtClean="0"/>
          </a:p>
          <a:p>
            <a:pPr lvl="1"/>
            <a:r>
              <a:rPr lang="zh-CN" altLang="en-US" smtClean="0"/>
              <a:t>期望社会认可</a:t>
            </a:r>
            <a:endParaRPr lang="en-US" altLang="zh-CN" smtClean="0"/>
          </a:p>
          <a:p>
            <a:pPr lvl="1"/>
            <a:r>
              <a:rPr lang="zh-CN" altLang="en-US" smtClean="0"/>
              <a:t>短缺资源的渴望</a:t>
            </a:r>
            <a:endParaRPr lang="en-US" altLang="zh-CN" smtClean="0"/>
          </a:p>
          <a:p>
            <a:pPr lvl="1"/>
            <a:r>
              <a:rPr lang="en-US" altLang="zh-CN" smtClean="0"/>
              <a:t>……</a:t>
            </a:r>
          </a:p>
          <a:p>
            <a:endParaRPr lang="zh-CN" altLang="en-US" smtClean="0"/>
          </a:p>
        </p:txBody>
      </p:sp>
      <p:sp>
        <p:nvSpPr>
          <p:cNvPr id="31748"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E988C116-2E7D-4AB0-8C16-3F7E0898F6B5}" type="slidenum">
              <a:rPr lang="zh-CN" altLang="en-US" sz="1000">
                <a:latin typeface="Arial" panose="020B0604020202020204" pitchFamily="34" charset="0"/>
                <a:ea typeface="宋体" panose="02010600030101010101" pitchFamily="2" charset="-122"/>
              </a:rPr>
              <a:t>74</a:t>
            </a:fld>
            <a:endParaRPr lang="en-US" altLang="zh-CN" sz="1000">
              <a:latin typeface="Arial" panose="020B0604020202020204" pitchFamily="34" charset="0"/>
              <a:ea typeface="宋体" panose="02010600030101010101" pitchFamily="2" charset="-122"/>
            </a:endParaRPr>
          </a:p>
        </p:txBody>
      </p:sp>
      <p:pic>
        <p:nvPicPr>
          <p:cNvPr id="31749" name="Picture 2" descr="12441832298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2312988"/>
            <a:ext cx="3165475"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8767994"/>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1"/>
          <p:cNvSpPr>
            <a:spLocks noGrp="1"/>
          </p:cNvSpPr>
          <p:nvPr>
            <p:ph type="title"/>
          </p:nvPr>
        </p:nvSpPr>
        <p:spPr/>
        <p:txBody>
          <a:bodyPr/>
          <a:lstStyle/>
          <a:p>
            <a:r>
              <a:rPr lang="zh-CN" altLang="en-US" smtClean="0"/>
              <a:t>传统社会中的社会工程学</a:t>
            </a:r>
          </a:p>
        </p:txBody>
      </p:sp>
      <p:sp>
        <p:nvSpPr>
          <p:cNvPr id="3" name="内容占位符 2"/>
          <p:cNvSpPr>
            <a:spLocks noGrp="1"/>
          </p:cNvSpPr>
          <p:nvPr>
            <p:ph idx="1"/>
          </p:nvPr>
        </p:nvSpPr>
        <p:spPr/>
        <p:txBody>
          <a:bodyPr/>
          <a:lstStyle/>
          <a:p>
            <a:pPr marL="469900" indent="-469900">
              <a:defRPr/>
            </a:pPr>
            <a:r>
              <a:rPr lang="zh-CN" altLang="en-US" dirty="0"/>
              <a:t>中奖通知</a:t>
            </a:r>
            <a:endParaRPr lang="en-US" altLang="zh-CN" dirty="0"/>
          </a:p>
          <a:p>
            <a:pPr marL="469900" indent="-469900">
              <a:defRPr/>
            </a:pPr>
            <a:r>
              <a:rPr lang="zh-CN" altLang="en-US" dirty="0"/>
              <a:t>欠费电话</a:t>
            </a:r>
            <a:endParaRPr lang="en-US" altLang="zh-CN" dirty="0"/>
          </a:p>
          <a:p>
            <a:pPr marL="469900" indent="-469900">
              <a:defRPr/>
            </a:pPr>
            <a:r>
              <a:rPr lang="zh-CN" altLang="en-US" dirty="0"/>
              <a:t>退税短信</a:t>
            </a:r>
            <a:endParaRPr lang="en-US" altLang="zh-CN" dirty="0"/>
          </a:p>
          <a:p>
            <a:pPr marL="469900" indent="-469900">
              <a:defRPr/>
            </a:pPr>
            <a:r>
              <a:rPr lang="zh-CN" altLang="en-US" dirty="0" smtClean="0"/>
              <a:t>催交房租</a:t>
            </a:r>
            <a:endParaRPr lang="en-US" altLang="zh-CN" dirty="0" smtClean="0"/>
          </a:p>
          <a:p>
            <a:pPr marL="469900" indent="-469900">
              <a:defRPr/>
            </a:pPr>
            <a:r>
              <a:rPr lang="en-US" altLang="zh-CN" dirty="0" smtClean="0"/>
              <a:t>……</a:t>
            </a:r>
            <a:endParaRPr lang="zh-CN" altLang="en-US" dirty="0"/>
          </a:p>
          <a:p>
            <a:pPr>
              <a:defRPr/>
            </a:pPr>
            <a:endParaRPr lang="zh-CN" altLang="en-US" dirty="0"/>
          </a:p>
        </p:txBody>
      </p:sp>
      <p:sp>
        <p:nvSpPr>
          <p:cNvPr id="32772"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DAC96BA3-E554-4C3B-9A47-26B0FB0872C4}" type="slidenum">
              <a:rPr lang="zh-CN" altLang="en-US" sz="1000">
                <a:latin typeface="Arial" panose="020B0604020202020204" pitchFamily="34" charset="0"/>
                <a:ea typeface="宋体" panose="02010600030101010101" pitchFamily="2" charset="-122"/>
              </a:rPr>
              <a:t>75</a:t>
            </a:fld>
            <a:endParaRPr lang="en-US" altLang="zh-CN" sz="1000">
              <a:latin typeface="Arial" panose="020B0604020202020204" pitchFamily="34" charset="0"/>
              <a:ea typeface="宋体" panose="02010600030101010101" pitchFamily="2" charset="-122"/>
            </a:endParaRPr>
          </a:p>
        </p:txBody>
      </p:sp>
      <p:pic>
        <p:nvPicPr>
          <p:cNvPr id="32773" name="Picture 2" descr="http://www.xcgaj.gov.cn/pjzx/sanba/PPUploadFile/20090927651054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8038" y="1227138"/>
            <a:ext cx="3603625"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2" descr="xin_48080613143654629505101副本"/>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1750" y="3752850"/>
            <a:ext cx="2835275"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539160"/>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1"/>
          <p:cNvSpPr>
            <a:spLocks noGrp="1"/>
          </p:cNvSpPr>
          <p:nvPr>
            <p:ph type="title"/>
          </p:nvPr>
        </p:nvSpPr>
        <p:spPr/>
        <p:txBody>
          <a:bodyPr/>
          <a:lstStyle/>
          <a:p>
            <a:r>
              <a:rPr lang="zh-CN" altLang="en-US" smtClean="0"/>
              <a:t>网络社会的社会工程学</a:t>
            </a:r>
          </a:p>
        </p:txBody>
      </p:sp>
      <p:sp>
        <p:nvSpPr>
          <p:cNvPr id="33795" name="内容占位符 2"/>
          <p:cNvSpPr>
            <a:spLocks noGrp="1"/>
          </p:cNvSpPr>
          <p:nvPr>
            <p:ph idx="1"/>
          </p:nvPr>
        </p:nvSpPr>
        <p:spPr/>
        <p:txBody>
          <a:bodyPr/>
          <a:lstStyle/>
          <a:p>
            <a:r>
              <a:rPr lang="zh-CN" altLang="en-US" smtClean="0"/>
              <a:t>直接用于攻击</a:t>
            </a:r>
            <a:endParaRPr lang="en-US" altLang="zh-CN" smtClean="0"/>
          </a:p>
          <a:p>
            <a:pPr lvl="1"/>
            <a:r>
              <a:rPr lang="zh-CN" altLang="en-US" smtClean="0"/>
              <a:t>正面攻击（直接索取）</a:t>
            </a:r>
            <a:endParaRPr lang="en-US" altLang="zh-CN" smtClean="0"/>
          </a:p>
          <a:p>
            <a:pPr lvl="1"/>
            <a:r>
              <a:rPr lang="zh-CN" altLang="en-US" smtClean="0"/>
              <a:t>建立信任</a:t>
            </a:r>
            <a:endParaRPr lang="en-US" altLang="zh-CN" smtClean="0"/>
          </a:p>
          <a:p>
            <a:pPr lvl="1"/>
            <a:r>
              <a:rPr lang="zh-CN" altLang="zh-CN" smtClean="0"/>
              <a:t>利用同情、内疚和胁迫</a:t>
            </a:r>
            <a:endParaRPr lang="en-US" altLang="zh-CN" smtClean="0"/>
          </a:p>
          <a:p>
            <a:pPr lvl="1"/>
            <a:r>
              <a:rPr lang="en-US" altLang="zh-CN" smtClean="0"/>
              <a:t>……</a:t>
            </a:r>
            <a:endParaRPr lang="zh-CN" altLang="zh-CN" smtClean="0"/>
          </a:p>
          <a:p>
            <a:r>
              <a:rPr lang="zh-CN" altLang="en-US" smtClean="0"/>
              <a:t>间接用于攻击</a:t>
            </a:r>
            <a:endParaRPr lang="en-US" altLang="zh-CN" smtClean="0"/>
          </a:p>
          <a:p>
            <a:pPr lvl="1"/>
            <a:r>
              <a:rPr lang="zh-CN" altLang="en-US" smtClean="0"/>
              <a:t>口令破解中的社会工程学利用</a:t>
            </a:r>
            <a:endParaRPr lang="en-US" altLang="zh-CN" smtClean="0"/>
          </a:p>
          <a:p>
            <a:pPr lvl="1"/>
            <a:r>
              <a:rPr lang="zh-CN" altLang="en-US" smtClean="0"/>
              <a:t>网络攻击中的社会工程学利用</a:t>
            </a:r>
            <a:endParaRPr lang="en-US" altLang="zh-CN" smtClean="0"/>
          </a:p>
          <a:p>
            <a:endParaRPr lang="zh-CN" altLang="en-US" smtClean="0"/>
          </a:p>
        </p:txBody>
      </p:sp>
      <p:sp>
        <p:nvSpPr>
          <p:cNvPr id="33796"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DD4B852E-CB1C-4A5D-820C-3DC52E275059}" type="slidenum">
              <a:rPr lang="zh-CN" altLang="en-US" sz="1000">
                <a:latin typeface="Arial" panose="020B0604020202020204" pitchFamily="34" charset="0"/>
                <a:ea typeface="宋体" panose="02010600030101010101" pitchFamily="2" charset="-122"/>
              </a:rPr>
              <a:t>76</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886847698"/>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标题 1"/>
          <p:cNvSpPr>
            <a:spLocks noGrp="1"/>
          </p:cNvSpPr>
          <p:nvPr>
            <p:ph type="title"/>
          </p:nvPr>
        </p:nvSpPr>
        <p:spPr/>
        <p:txBody>
          <a:bodyPr/>
          <a:lstStyle/>
          <a:p>
            <a:r>
              <a:rPr lang="zh-CN" altLang="en-US" smtClean="0"/>
              <a:t>社会工程学防御</a:t>
            </a:r>
          </a:p>
        </p:txBody>
      </p:sp>
      <p:sp>
        <p:nvSpPr>
          <p:cNvPr id="38915" name="内容占位符 2"/>
          <p:cNvSpPr>
            <a:spLocks noGrp="1"/>
          </p:cNvSpPr>
          <p:nvPr>
            <p:ph idx="1"/>
          </p:nvPr>
        </p:nvSpPr>
        <p:spPr/>
        <p:txBody>
          <a:bodyPr/>
          <a:lstStyle/>
          <a:p>
            <a:r>
              <a:rPr lang="zh-CN" altLang="en-US" smtClean="0"/>
              <a:t>安全意识培训</a:t>
            </a:r>
            <a:endParaRPr lang="en-US" altLang="zh-CN" smtClean="0"/>
          </a:p>
          <a:p>
            <a:pPr lvl="1"/>
            <a:r>
              <a:rPr lang="zh-CN" altLang="en-US" smtClean="0"/>
              <a:t>知道什么是社会工程学攻击</a:t>
            </a:r>
            <a:endParaRPr lang="en-US" altLang="zh-CN" smtClean="0"/>
          </a:p>
          <a:p>
            <a:pPr lvl="1"/>
            <a:r>
              <a:rPr lang="zh-CN" altLang="en-US" smtClean="0"/>
              <a:t>社会工程学攻击利用什么</a:t>
            </a:r>
            <a:endParaRPr lang="en-US" altLang="zh-CN" smtClean="0"/>
          </a:p>
          <a:p>
            <a:r>
              <a:rPr lang="zh-CN" altLang="zh-CN" smtClean="0"/>
              <a:t>建立相应的安全响应应对措施</a:t>
            </a:r>
            <a:endParaRPr lang="en-US" altLang="zh-CN" smtClean="0"/>
          </a:p>
          <a:p>
            <a:pPr lvl="1"/>
            <a:r>
              <a:rPr lang="zh-CN" altLang="en-US" smtClean="0"/>
              <a:t>构建完善的技术防御体系</a:t>
            </a:r>
            <a:endParaRPr lang="en-US" altLang="zh-CN" smtClean="0"/>
          </a:p>
          <a:p>
            <a:pPr lvl="1"/>
            <a:r>
              <a:rPr lang="zh-CN" altLang="en-US" smtClean="0"/>
              <a:t>有效的安全管理体系和操作流程</a:t>
            </a:r>
            <a:endParaRPr lang="en-US" altLang="zh-CN" smtClean="0"/>
          </a:p>
          <a:p>
            <a:r>
              <a:rPr lang="zh-CN" altLang="en-US" smtClean="0"/>
              <a:t>注意保护</a:t>
            </a:r>
            <a:r>
              <a:rPr lang="zh-CN" altLang="zh-CN" smtClean="0"/>
              <a:t>个人隐私</a:t>
            </a:r>
            <a:endParaRPr lang="en-US" altLang="zh-CN" smtClean="0"/>
          </a:p>
          <a:p>
            <a:pPr lvl="1"/>
            <a:r>
              <a:rPr lang="zh-CN" altLang="en-US" smtClean="0"/>
              <a:t>保护</a:t>
            </a:r>
            <a:r>
              <a:rPr lang="zh-CN" altLang="zh-CN" smtClean="0"/>
              <a:t>生日、年龄、</a:t>
            </a:r>
            <a:r>
              <a:rPr lang="en-US" altLang="zh-CN" smtClean="0"/>
              <a:t>email</a:t>
            </a:r>
            <a:r>
              <a:rPr lang="zh-CN" altLang="zh-CN" smtClean="0"/>
              <a:t>邮件地址、手机号码、家庭电话号码</a:t>
            </a:r>
            <a:r>
              <a:rPr lang="zh-CN" altLang="en-US" smtClean="0"/>
              <a:t>等信息</a:t>
            </a:r>
            <a:endParaRPr lang="en-US" altLang="zh-CN" smtClean="0"/>
          </a:p>
          <a:p>
            <a:pPr lvl="1"/>
            <a:endParaRPr lang="en-US" altLang="zh-CN" smtClean="0"/>
          </a:p>
          <a:p>
            <a:pPr lvl="1"/>
            <a:endParaRPr lang="zh-CN" altLang="en-US" smtClean="0"/>
          </a:p>
        </p:txBody>
      </p:sp>
      <p:sp>
        <p:nvSpPr>
          <p:cNvPr id="38916"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DB7976B4-A36E-432E-9CEB-92FB92979652}" type="slidenum">
              <a:rPr lang="zh-CN" altLang="en-US" sz="1000">
                <a:latin typeface="Arial" panose="020B0604020202020204" pitchFamily="34" charset="0"/>
                <a:ea typeface="宋体" panose="02010600030101010101" pitchFamily="2" charset="-122"/>
              </a:rPr>
              <a:t>77</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944042670"/>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总结</a:t>
            </a:r>
            <a:endParaRPr lang="zh-CN" altLang="en-US" dirty="0"/>
          </a:p>
        </p:txBody>
      </p:sp>
      <p:sp>
        <p:nvSpPr>
          <p:cNvPr id="3" name="内容占位符 2"/>
          <p:cNvSpPr>
            <a:spLocks noGrp="1"/>
          </p:cNvSpPr>
          <p:nvPr>
            <p:ph idx="1"/>
          </p:nvPr>
        </p:nvSpPr>
        <p:spPr/>
        <p:txBody>
          <a:bodyPr/>
          <a:lstStyle/>
          <a:p>
            <a:r>
              <a:rPr lang="zh-CN" altLang="en-US" dirty="0" smtClean="0"/>
              <a:t>信息安全管理</a:t>
            </a:r>
            <a:endParaRPr lang="en-US" altLang="zh-CN" dirty="0" smtClean="0"/>
          </a:p>
          <a:p>
            <a:pPr lvl="1"/>
            <a:r>
              <a:rPr lang="zh-CN" altLang="en-US" dirty="0" smtClean="0"/>
              <a:t>信息安全管理作用及重要性</a:t>
            </a:r>
            <a:endParaRPr lang="en-US" altLang="zh-CN" dirty="0" smtClean="0"/>
          </a:p>
          <a:p>
            <a:pPr lvl="1"/>
            <a:r>
              <a:rPr lang="zh-CN" altLang="en-US" dirty="0" smtClean="0"/>
              <a:t>信息安全管理体系建设</a:t>
            </a:r>
            <a:endParaRPr lang="en-US" altLang="zh-CN" dirty="0" smtClean="0"/>
          </a:p>
          <a:p>
            <a:pPr lvl="1"/>
            <a:r>
              <a:rPr lang="en-US" altLang="zh-CN" dirty="0" smtClean="0"/>
              <a:t>PDCA</a:t>
            </a:r>
            <a:r>
              <a:rPr lang="zh-CN" altLang="en-US" dirty="0" smtClean="0"/>
              <a:t>过程</a:t>
            </a:r>
            <a:endParaRPr lang="en-US" altLang="zh-CN" dirty="0" smtClean="0"/>
          </a:p>
          <a:p>
            <a:r>
              <a:rPr lang="zh-CN" altLang="en-US" dirty="0" smtClean="0"/>
              <a:t>信息安全控制措施</a:t>
            </a:r>
            <a:endParaRPr lang="en-US" altLang="zh-CN" dirty="0" smtClean="0"/>
          </a:p>
          <a:p>
            <a:pPr lvl="1"/>
            <a:r>
              <a:rPr lang="en-US" altLang="zh-CN" dirty="0" smtClean="0"/>
              <a:t>14</a:t>
            </a:r>
            <a:r>
              <a:rPr lang="zh-CN" altLang="en-US" dirty="0" smtClean="0"/>
              <a:t>个类、</a:t>
            </a:r>
            <a:r>
              <a:rPr lang="en-US" altLang="zh-CN" dirty="0" smtClean="0"/>
              <a:t>35</a:t>
            </a:r>
            <a:r>
              <a:rPr lang="zh-CN" altLang="en-US" dirty="0" smtClean="0"/>
              <a:t>个目标、</a:t>
            </a:r>
            <a:r>
              <a:rPr lang="en-US" altLang="zh-CN" dirty="0" smtClean="0"/>
              <a:t>114</a:t>
            </a:r>
            <a:r>
              <a:rPr lang="zh-CN" altLang="en-US" dirty="0" smtClean="0"/>
              <a:t>个控制措施</a:t>
            </a:r>
            <a:endParaRPr lang="en-US" altLang="zh-CN" dirty="0" smtClean="0"/>
          </a:p>
          <a:p>
            <a:pPr marL="342900" lvl="1" indent="-342900">
              <a:buClr>
                <a:srgbClr val="3399FF"/>
              </a:buClr>
              <a:buFont typeface="Wingdings" pitchFamily="2" charset="2"/>
              <a:buChar char="v"/>
            </a:pPr>
            <a:r>
              <a:rPr lang="zh-CN" altLang="en-US" sz="2800" dirty="0">
                <a:cs typeface="+mn-cs"/>
              </a:rPr>
              <a:t>社会工程学</a:t>
            </a:r>
            <a:endParaRPr lang="en-US" altLang="zh-CN" sz="2800" dirty="0">
              <a:cs typeface="+mn-cs"/>
            </a:endParaRP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78</a:t>
            </a:fld>
            <a:endParaRPr lang="en-US" altLang="zh-CN"/>
          </a:p>
        </p:txBody>
      </p:sp>
    </p:spTree>
    <p:extLst>
      <p:ext uri="{BB962C8B-B14F-4D97-AF65-F5344CB8AC3E}">
        <p14:creationId xmlns:p14="http://schemas.microsoft.com/office/powerpoint/2010/main" val="2100999183"/>
      </p:ext>
    </p:extLst>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1066800" y="2732088"/>
            <a:ext cx="6889750" cy="685800"/>
          </a:xfrm>
        </p:spPr>
        <p:txBody>
          <a:bodyPr/>
          <a:lstStyle/>
          <a:p>
            <a:pPr eaLnBrk="1" hangingPunct="1"/>
            <a:r>
              <a:rPr lang="zh-CN" altLang="en-US" sz="3200"/>
              <a:t>谢谢，请提问题！</a:t>
            </a:r>
          </a:p>
        </p:txBody>
      </p:sp>
      <p:sp>
        <p:nvSpPr>
          <p:cNvPr id="101379" name="副标题 4"/>
          <p:cNvSpPr>
            <a:spLocks noGrp="1"/>
          </p:cNvSpPr>
          <p:nvPr>
            <p:ph type="subTitle" idx="1"/>
          </p:nvPr>
        </p:nvSpPr>
        <p:spPr>
          <a:xfrm>
            <a:off x="2195513" y="4581525"/>
            <a:ext cx="5638800" cy="381000"/>
          </a:xfrm>
        </p:spPr>
        <p:txBody>
          <a:bodyPr/>
          <a:lstStyle/>
          <a:p>
            <a:pPr eaLnBrk="1" hangingPunct="1"/>
            <a:endParaRPr lang="zh-CN" altLang="en-US"/>
          </a:p>
        </p:txBody>
      </p:sp>
    </p:spTree>
    <p:extLst>
      <p:ext uri="{BB962C8B-B14F-4D97-AF65-F5344CB8AC3E}">
        <p14:creationId xmlns:p14="http://schemas.microsoft.com/office/powerpoint/2010/main" val="281894685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3400" y="260350"/>
            <a:ext cx="7783016" cy="487363"/>
          </a:xfrm>
        </p:spPr>
        <p:txBody>
          <a:bodyPr/>
          <a:lstStyle/>
          <a:p>
            <a:r>
              <a:rPr lang="zh-CN" altLang="en-US" dirty="0">
                <a:latin typeface="黑体" pitchFamily="49" charset="-122"/>
                <a:ea typeface="黑体" pitchFamily="49" charset="-122"/>
              </a:rPr>
              <a:t>实施信息</a:t>
            </a:r>
            <a:r>
              <a:rPr lang="zh-CN" altLang="en-US" dirty="0" smtClean="0">
                <a:latin typeface="黑体" pitchFamily="49" charset="-122"/>
                <a:ea typeface="黑体" pitchFamily="49" charset="-122"/>
              </a:rPr>
              <a:t>安全管理体系的</a:t>
            </a:r>
            <a:r>
              <a:rPr lang="zh-CN" altLang="en-US" dirty="0">
                <a:latin typeface="黑体" pitchFamily="49" charset="-122"/>
                <a:ea typeface="黑体" pitchFamily="49" charset="-122"/>
              </a:rPr>
              <a:t>关键成功</a:t>
            </a:r>
            <a:r>
              <a:rPr lang="zh-CN" altLang="en-US" dirty="0" smtClean="0">
                <a:latin typeface="黑体" pitchFamily="49" charset="-122"/>
                <a:ea typeface="黑体" pitchFamily="49" charset="-122"/>
              </a:rPr>
              <a:t>因素</a:t>
            </a:r>
            <a:endParaRPr lang="zh-CN" altLang="en-US" dirty="0"/>
          </a:p>
        </p:txBody>
      </p:sp>
      <p:sp>
        <p:nvSpPr>
          <p:cNvPr id="3" name="内容占位符 2"/>
          <p:cNvSpPr>
            <a:spLocks noGrp="1"/>
          </p:cNvSpPr>
          <p:nvPr>
            <p:ph idx="1"/>
          </p:nvPr>
        </p:nvSpPr>
        <p:spPr/>
        <p:txBody>
          <a:bodyPr/>
          <a:lstStyle/>
          <a:p>
            <a:r>
              <a:rPr lang="zh-CN" altLang="en-US" sz="2400" dirty="0"/>
              <a:t> 组织的信息安全方针和活动能够反映组织的业务目标</a:t>
            </a:r>
          </a:p>
          <a:p>
            <a:r>
              <a:rPr lang="zh-CN" altLang="en-US" sz="2400" dirty="0"/>
              <a:t> 组织实施信息安全的方法和框架与组织的文化相一致</a:t>
            </a:r>
          </a:p>
          <a:p>
            <a:r>
              <a:rPr lang="zh-CN" altLang="en-US" sz="2400" dirty="0"/>
              <a:t> 管理者能够给予信息安全实质性的、可见的支持和承诺</a:t>
            </a:r>
          </a:p>
          <a:p>
            <a:r>
              <a:rPr lang="zh-CN" altLang="en-US" sz="2400" dirty="0"/>
              <a:t> 管理者对信息安全需求、信息安全风险、风险评估及风险管理有深入理解</a:t>
            </a:r>
          </a:p>
          <a:p>
            <a:r>
              <a:rPr lang="zh-CN" altLang="en-US" sz="2400" dirty="0"/>
              <a:t> 向全员和其他相关方提供有效的信息安全宣传以提升信息安全意识</a:t>
            </a:r>
          </a:p>
          <a:p>
            <a:r>
              <a:rPr lang="zh-CN" altLang="en-US" sz="2400" dirty="0"/>
              <a:t> 向全员和其他相关方分发并宣贯信息安全方针、策略和标准</a:t>
            </a:r>
          </a:p>
          <a:p>
            <a:r>
              <a:rPr lang="zh-CN" altLang="en-US" sz="2400" dirty="0"/>
              <a:t> 管理者为信息安全建设提供足够的资金</a:t>
            </a:r>
          </a:p>
          <a:p>
            <a:r>
              <a:rPr lang="zh-CN" altLang="en-US" sz="2400" dirty="0"/>
              <a:t> 向全员提供适当的信息安全培训和教育</a:t>
            </a:r>
          </a:p>
          <a:p>
            <a:r>
              <a:rPr lang="zh-CN" altLang="en-US" sz="2400" dirty="0"/>
              <a:t> 建立有效的信息安全事件管理过程</a:t>
            </a:r>
          </a:p>
          <a:p>
            <a:r>
              <a:rPr lang="zh-CN" altLang="en-US" sz="2400" dirty="0"/>
              <a:t> 建立有效的信息安全测量体系</a:t>
            </a:r>
          </a:p>
          <a:p>
            <a:endParaRPr lang="zh-CN" altLang="en-US" sz="2400"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a:t>
            </a:fld>
            <a:endParaRPr lang="en-US" altLang="zh-CN"/>
          </a:p>
        </p:txBody>
      </p:sp>
    </p:spTree>
    <p:extLst>
      <p:ext uri="{BB962C8B-B14F-4D97-AF65-F5344CB8AC3E}">
        <p14:creationId xmlns:p14="http://schemas.microsoft.com/office/powerpoint/2010/main" val="302485788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文本框"/>
          <p:cNvSpPr>
            <a:spLocks noGrp="1" noChangeArrowheads="1"/>
          </p:cNvSpPr>
          <p:nvPr>
            <p:ph type="title"/>
          </p:nvPr>
        </p:nvSpPr>
        <p:spPr/>
        <p:txBody>
          <a:bodyPr/>
          <a:lstStyle/>
          <a:p>
            <a:pPr marL="0" indent="0"/>
            <a:r>
              <a:rPr lang="zh-CN" altLang="en-US" dirty="0" smtClean="0">
                <a:sym typeface="Times New Roman" panose="02020603050405020304" pitchFamily="18" charset="0"/>
              </a:rPr>
              <a:t>信息安全管理方法与实施</a:t>
            </a:r>
          </a:p>
        </p:txBody>
      </p:sp>
      <p:sp>
        <p:nvSpPr>
          <p:cNvPr id="48131" name="文本框"/>
          <p:cNvSpPr>
            <a:spLocks noGrp="1" noChangeArrowheads="1"/>
          </p:cNvSpPr>
          <p:nvPr>
            <p:ph idx="1"/>
          </p:nvPr>
        </p:nvSpPr>
        <p:spPr/>
        <p:txBody>
          <a:bodyPr/>
          <a:lstStyle/>
          <a:p>
            <a:pPr marL="342900" indent="-342900" algn="l">
              <a:buFont typeface="Wingdings" panose="05000000000000000000" pitchFamily="2" charset="2"/>
              <a:buChar char="v"/>
            </a:pPr>
            <a:r>
              <a:rPr lang="zh-CN" altLang="en-US" sz="2800" dirty="0" smtClean="0">
                <a:sym typeface="Times New Roman" panose="02020603050405020304" pitchFamily="18" charset="0"/>
              </a:rPr>
              <a:t>信息安全管理的根本方法是风险管理</a:t>
            </a:r>
            <a:endParaRPr lang="en-US" sz="2800" dirty="0" smtClean="0">
              <a:sym typeface="Times New Roman" panose="02020603050405020304" pitchFamily="18" charset="0"/>
            </a:endParaRPr>
          </a:p>
          <a:p>
            <a:pPr marL="742950" lvl="1" indent="-285750" algn="l">
              <a:buFont typeface="Wingdings" panose="05000000000000000000" pitchFamily="2" charset="2"/>
              <a:buChar char="§"/>
            </a:pPr>
            <a:r>
              <a:rPr lang="zh-CN" altLang="en-US" sz="2600" dirty="0" smtClean="0">
                <a:sym typeface="Times New Roman" panose="02020603050405020304" pitchFamily="18" charset="0"/>
              </a:rPr>
              <a:t>风险评估是信息安全管理的基础：管理体系建设需要确定需求，风险评估是需求获取的主要手段</a:t>
            </a:r>
            <a:endParaRPr lang="en-US" sz="2600" dirty="0" smtClean="0">
              <a:sym typeface="Times New Roman" panose="02020603050405020304" pitchFamily="18" charset="0"/>
            </a:endParaRPr>
          </a:p>
          <a:p>
            <a:pPr marL="742950" lvl="1" indent="-285750" algn="l">
              <a:buFont typeface="Wingdings" panose="05000000000000000000" pitchFamily="2" charset="2"/>
              <a:buChar char="§"/>
            </a:pPr>
            <a:r>
              <a:rPr lang="zh-CN" altLang="en-US" sz="2600" dirty="0" smtClean="0">
                <a:sym typeface="Times New Roman" panose="02020603050405020304" pitchFamily="18" charset="0"/>
              </a:rPr>
              <a:t>风险处理是信息安全管理体系的核心，风险处理最佳集合就是控制措施集合</a:t>
            </a:r>
            <a:endParaRPr lang="en-US" sz="2600" dirty="0" smtClean="0">
              <a:sym typeface="Times New Roman" panose="02020603050405020304" pitchFamily="18" charset="0"/>
            </a:endParaRPr>
          </a:p>
          <a:p>
            <a:pPr marL="342900" indent="-342900" algn="l">
              <a:buFont typeface="Wingdings" panose="05000000000000000000" pitchFamily="2" charset="2"/>
              <a:buChar char="v"/>
            </a:pPr>
            <a:r>
              <a:rPr lang="zh-CN" altLang="en-US" sz="2800" dirty="0" smtClean="0">
                <a:sym typeface="Times New Roman" panose="02020603050405020304" pitchFamily="18" charset="0"/>
              </a:rPr>
              <a:t>信息安全管理的过程方法：</a:t>
            </a:r>
            <a:r>
              <a:rPr lang="en-US" altLang="zh-CN" sz="2800" dirty="0" smtClean="0">
                <a:sym typeface="Times New Roman" panose="02020603050405020304" pitchFamily="18" charset="0"/>
              </a:rPr>
              <a:t>PDCA</a:t>
            </a:r>
            <a:r>
              <a:rPr lang="zh-CN" altLang="en-US" sz="2800" dirty="0" smtClean="0">
                <a:sym typeface="Times New Roman" panose="02020603050405020304" pitchFamily="18" charset="0"/>
              </a:rPr>
              <a:t>循环</a:t>
            </a:r>
            <a:endParaRPr lang="en-US" sz="2800" dirty="0" smtClean="0">
              <a:sym typeface="Times New Roman" panose="02020603050405020304" pitchFamily="18" charset="0"/>
            </a:endParaRPr>
          </a:p>
          <a:p>
            <a:pPr marL="742950" lvl="1" indent="-285750" algn="l">
              <a:buFont typeface="Wingdings" panose="05000000000000000000" pitchFamily="2" charset="2"/>
              <a:buChar char="§"/>
            </a:pPr>
            <a:r>
              <a:rPr lang="en-US" altLang="zh-CN" sz="2600" b="1" dirty="0" smtClean="0">
                <a:sym typeface="Times New Roman" panose="02020603050405020304" pitchFamily="18" charset="0"/>
              </a:rPr>
              <a:t>P</a:t>
            </a:r>
            <a:r>
              <a:rPr lang="zh-CN" altLang="en-US" sz="2600" dirty="0" smtClean="0">
                <a:sym typeface="Times New Roman" panose="02020603050405020304" pitchFamily="18" charset="0"/>
              </a:rPr>
              <a:t>（</a:t>
            </a:r>
            <a:r>
              <a:rPr lang="en-US" altLang="zh-CN" sz="2600" dirty="0" smtClean="0">
                <a:sym typeface="Times New Roman" panose="02020603050405020304" pitchFamily="18" charset="0"/>
              </a:rPr>
              <a:t>Plan</a:t>
            </a:r>
            <a:r>
              <a:rPr lang="zh-CN" altLang="en-US" sz="2600" dirty="0" smtClean="0">
                <a:sym typeface="Times New Roman" panose="02020603050405020304" pitchFamily="18" charset="0"/>
              </a:rPr>
              <a:t>）：计划</a:t>
            </a:r>
            <a:endParaRPr lang="en-US" sz="2600" dirty="0" smtClean="0">
              <a:sym typeface="Times New Roman" panose="02020603050405020304" pitchFamily="18" charset="0"/>
            </a:endParaRPr>
          </a:p>
          <a:p>
            <a:pPr marL="742950" lvl="1" indent="-285750" algn="l">
              <a:buFont typeface="Wingdings" panose="05000000000000000000" pitchFamily="2" charset="2"/>
              <a:buChar char="§"/>
            </a:pPr>
            <a:r>
              <a:rPr lang="en-US" altLang="zh-CN" sz="2600" b="1" dirty="0" smtClean="0">
                <a:sym typeface="Times New Roman" panose="02020603050405020304" pitchFamily="18" charset="0"/>
              </a:rPr>
              <a:t>D</a:t>
            </a:r>
            <a:r>
              <a:rPr lang="zh-CN" altLang="en-US" sz="2600" dirty="0" smtClean="0">
                <a:sym typeface="Times New Roman" panose="02020603050405020304" pitchFamily="18" charset="0"/>
              </a:rPr>
              <a:t>（</a:t>
            </a:r>
            <a:r>
              <a:rPr lang="en-US" altLang="zh-CN" sz="2600" dirty="0" smtClean="0">
                <a:sym typeface="Times New Roman" panose="02020603050405020304" pitchFamily="18" charset="0"/>
              </a:rPr>
              <a:t>Do</a:t>
            </a:r>
            <a:r>
              <a:rPr lang="zh-CN" altLang="en-US" sz="2600" dirty="0" smtClean="0">
                <a:sym typeface="Times New Roman" panose="02020603050405020304" pitchFamily="18" charset="0"/>
              </a:rPr>
              <a:t>）：实施</a:t>
            </a:r>
            <a:endParaRPr lang="en-US" sz="2600" dirty="0" smtClean="0">
              <a:sym typeface="Times New Roman" panose="02020603050405020304" pitchFamily="18" charset="0"/>
            </a:endParaRPr>
          </a:p>
          <a:p>
            <a:pPr marL="742950" lvl="1" indent="-285750" algn="l">
              <a:buFont typeface="Wingdings" panose="05000000000000000000" pitchFamily="2" charset="2"/>
              <a:buChar char="§"/>
            </a:pPr>
            <a:r>
              <a:rPr lang="en-US" altLang="zh-CN" sz="2600" b="1" dirty="0" smtClean="0">
                <a:sym typeface="Times New Roman" panose="02020603050405020304" pitchFamily="18" charset="0"/>
              </a:rPr>
              <a:t>C</a:t>
            </a:r>
            <a:r>
              <a:rPr lang="zh-CN" altLang="en-US" sz="2600" dirty="0" smtClean="0">
                <a:sym typeface="Times New Roman" panose="02020603050405020304" pitchFamily="18" charset="0"/>
              </a:rPr>
              <a:t>（</a:t>
            </a:r>
            <a:r>
              <a:rPr lang="en-US" altLang="zh-CN" sz="2600" dirty="0" smtClean="0">
                <a:sym typeface="Times New Roman" panose="02020603050405020304" pitchFamily="18" charset="0"/>
              </a:rPr>
              <a:t>Check</a:t>
            </a:r>
            <a:r>
              <a:rPr lang="zh-CN" altLang="en-US" sz="2600" dirty="0" smtClean="0">
                <a:sym typeface="Times New Roman" panose="02020603050405020304" pitchFamily="18" charset="0"/>
              </a:rPr>
              <a:t>）：检查</a:t>
            </a:r>
            <a:endParaRPr lang="en-US" sz="2600" dirty="0" smtClean="0">
              <a:sym typeface="Times New Roman" panose="02020603050405020304" pitchFamily="18" charset="0"/>
            </a:endParaRPr>
          </a:p>
          <a:p>
            <a:pPr marL="742950" lvl="1" indent="-285750" algn="l">
              <a:buFont typeface="Wingdings" panose="05000000000000000000" pitchFamily="2" charset="2"/>
              <a:buChar char="§"/>
            </a:pPr>
            <a:r>
              <a:rPr lang="en-US" altLang="zh-CN" sz="2600" b="1" dirty="0" smtClean="0">
                <a:sym typeface="Times New Roman" panose="02020603050405020304" pitchFamily="18" charset="0"/>
              </a:rPr>
              <a:t>A</a:t>
            </a:r>
            <a:r>
              <a:rPr lang="zh-CN" altLang="en-US" sz="2600" dirty="0" smtClean="0">
                <a:sym typeface="Times New Roman" panose="02020603050405020304" pitchFamily="18" charset="0"/>
              </a:rPr>
              <a:t>（</a:t>
            </a:r>
            <a:r>
              <a:rPr lang="en-US" altLang="zh-CN" sz="2600" dirty="0" smtClean="0">
                <a:sym typeface="Times New Roman" panose="02020603050405020304" pitchFamily="18" charset="0"/>
              </a:rPr>
              <a:t>Act</a:t>
            </a:r>
            <a:r>
              <a:rPr lang="zh-CN" altLang="en-US" sz="2600" dirty="0" smtClean="0">
                <a:sym typeface="Times New Roman" panose="02020603050405020304" pitchFamily="18" charset="0"/>
              </a:rPr>
              <a:t>）：行动</a:t>
            </a:r>
            <a:endParaRPr lang="en-US" sz="2600" dirty="0" smtClean="0">
              <a:sym typeface="Times New Roman" panose="02020603050405020304" pitchFamily="18" charset="0"/>
            </a:endParaRPr>
          </a:p>
          <a:p>
            <a:pPr marL="342900" indent="-342900" algn="l">
              <a:buFont typeface="Wingdings" panose="05000000000000000000" pitchFamily="2" charset="2"/>
              <a:buChar char="v"/>
            </a:pPr>
            <a:endParaRPr lang="zh-CN" altLang="en-US" sz="2800" dirty="0" smtClean="0">
              <a:sym typeface="Times New Roman" panose="02020603050405020304" pitchFamily="18" charset="0"/>
            </a:endParaRPr>
          </a:p>
        </p:txBody>
      </p:sp>
      <p:sp>
        <p:nvSpPr>
          <p:cNvPr id="48132" name="文本框"/>
          <p:cNvSpPr>
            <a:spLocks noGrp="1" noChangeArrowheads="1"/>
          </p:cNvSpPr>
          <p:nvPr/>
        </p:nvSpPr>
        <p:spPr bwMode="auto">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fld id="{D299DFAA-1367-4944-9D40-980C0880AE63}" type="slidenum">
              <a:rPr lang="en-US" altLang="zh-CN" sz="1000">
                <a:sym typeface="黑体" panose="02010609060101010101" pitchFamily="49" charset="-122"/>
              </a:rPr>
              <a:pPr algn="ctr" hangingPunct="1"/>
              <a:t>9</a:t>
            </a:fld>
            <a:endParaRPr lang="zh-CN" altLang="en-US" sz="1000">
              <a:sym typeface="黑体" panose="02010609060101010101" pitchFamily="49" charset="-122"/>
            </a:endParaRPr>
          </a:p>
        </p:txBody>
      </p:sp>
      <p:grpSp>
        <p:nvGrpSpPr>
          <p:cNvPr id="48133" name="Group 5"/>
          <p:cNvGrpSpPr>
            <a:grpSpLocks/>
          </p:cNvGrpSpPr>
          <p:nvPr/>
        </p:nvGrpSpPr>
        <p:grpSpPr bwMode="auto">
          <a:xfrm>
            <a:off x="5029200" y="3848100"/>
            <a:ext cx="3397250" cy="2917825"/>
            <a:chOff x="0" y="0"/>
            <a:chExt cx="3396816" cy="2918458"/>
          </a:xfrm>
        </p:grpSpPr>
        <p:pic>
          <p:nvPicPr>
            <p:cNvPr id="48134" name="Picture 6" descr="four arrows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396816" cy="2918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5" name="Rectangle 7"/>
            <p:cNvSpPr>
              <a:spLocks noChangeArrowheads="1"/>
            </p:cNvSpPr>
            <p:nvPr/>
          </p:nvSpPr>
          <p:spPr bwMode="auto">
            <a:xfrm>
              <a:off x="1031500" y="465980"/>
              <a:ext cx="1362122" cy="281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lnSpc>
                  <a:spcPct val="80000"/>
                </a:lnSpc>
                <a:spcBef>
                  <a:spcPct val="20000"/>
                </a:spcBef>
              </a:pPr>
              <a:r>
                <a:rPr lang="zh-CN" altLang="en-US" sz="1600" b="1">
                  <a:sym typeface="黑体" panose="02010609060101010101" pitchFamily="49" charset="-122"/>
                </a:rPr>
                <a:t>规划和建立</a:t>
              </a:r>
            </a:p>
          </p:txBody>
        </p:sp>
        <p:sp>
          <p:nvSpPr>
            <p:cNvPr id="48136" name="Rectangle 8"/>
            <p:cNvSpPr>
              <a:spLocks noChangeArrowheads="1"/>
            </p:cNvSpPr>
            <p:nvPr/>
          </p:nvSpPr>
          <p:spPr bwMode="auto">
            <a:xfrm>
              <a:off x="2391358" y="1215051"/>
              <a:ext cx="763151" cy="662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lnSpc>
                  <a:spcPct val="80000"/>
                </a:lnSpc>
                <a:spcBef>
                  <a:spcPct val="20000"/>
                </a:spcBef>
              </a:pPr>
              <a:r>
                <a:rPr lang="zh-CN" altLang="en-US" sz="1600" b="1">
                  <a:sym typeface="黑体" panose="02010609060101010101" pitchFamily="49" charset="-122"/>
                </a:rPr>
                <a:t>实施和运行</a:t>
              </a:r>
            </a:p>
          </p:txBody>
        </p:sp>
        <p:sp>
          <p:nvSpPr>
            <p:cNvPr id="48137" name="Rectangle 9"/>
            <p:cNvSpPr>
              <a:spLocks noChangeArrowheads="1"/>
            </p:cNvSpPr>
            <p:nvPr/>
          </p:nvSpPr>
          <p:spPr bwMode="auto">
            <a:xfrm>
              <a:off x="1086980" y="2226784"/>
              <a:ext cx="1304376" cy="281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lnSpc>
                  <a:spcPct val="80000"/>
                </a:lnSpc>
                <a:spcBef>
                  <a:spcPct val="20000"/>
                </a:spcBef>
              </a:pPr>
              <a:r>
                <a:rPr lang="zh-CN" altLang="en-US" sz="1600" b="1">
                  <a:sym typeface="黑体" panose="02010609060101010101" pitchFamily="49" charset="-122"/>
                </a:rPr>
                <a:t>监视和评审</a:t>
              </a:r>
            </a:p>
          </p:txBody>
        </p:sp>
        <p:sp>
          <p:nvSpPr>
            <p:cNvPr id="48138" name="Rectangle 10"/>
            <p:cNvSpPr>
              <a:spLocks noChangeArrowheads="1"/>
            </p:cNvSpPr>
            <p:nvPr/>
          </p:nvSpPr>
          <p:spPr bwMode="auto">
            <a:xfrm>
              <a:off x="272877" y="1345409"/>
              <a:ext cx="756356" cy="662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lnSpc>
                  <a:spcPct val="80000"/>
                </a:lnSpc>
                <a:spcBef>
                  <a:spcPct val="20000"/>
                </a:spcBef>
              </a:pPr>
              <a:r>
                <a:rPr lang="zh-CN" altLang="en-US" sz="1600" b="1">
                  <a:sym typeface="黑体" panose="02010609060101010101" pitchFamily="49" charset="-122"/>
                </a:rPr>
                <a:t>保持和改进</a:t>
              </a:r>
            </a:p>
          </p:txBody>
        </p:sp>
      </p:grpSp>
    </p:spTree>
    <p:extLst>
      <p:ext uri="{BB962C8B-B14F-4D97-AF65-F5344CB8AC3E}">
        <p14:creationId xmlns:p14="http://schemas.microsoft.com/office/powerpoint/2010/main" val="100412435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p:cTn id="7" dur="500" fill="hold"/>
                                        <p:tgtEl>
                                          <p:spTgt spid="48133"/>
                                        </p:tgtEl>
                                        <p:attrNameLst>
                                          <p:attrName>ppt_x</p:attrName>
                                        </p:attrNameLst>
                                      </p:cBhvr>
                                      <p:tavLst>
                                        <p:tav tm="0">
                                          <p:val>
                                            <p:strVal val="#ppt_x"/>
                                          </p:val>
                                        </p:tav>
                                        <p:tav tm="100000">
                                          <p:val>
                                            <p:strVal val="#ppt_x"/>
                                          </p:val>
                                        </p:tav>
                                      </p:tavLst>
                                    </p:anim>
                                    <p:anim calcmode="lin" valueType="num">
                                      <p:cBhvr>
                                        <p:cTn id="8" dur="500" fill="hold"/>
                                        <p:tgtEl>
                                          <p:spTgt spid="481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3" grpId="0" bldLvl="0" animBg="1" autoUpdateAnimBg="0"/>
    </p:bldLst>
  </p:timing>
</p:sld>
</file>

<file path=ppt/theme/theme1.xml><?xml version="1.0" encoding="utf-8"?>
<a:theme xmlns:a="http://schemas.openxmlformats.org/drawingml/2006/main" name="sx272TGp_report_light">
  <a:themeElements>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sx272TGp_report_light">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x272TGp_report_light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sx272TGp_report_light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14470</TotalTime>
  <Words>8966</Words>
  <Application>Microsoft Office PowerPoint</Application>
  <PresentationFormat>全屏显示(4:3)</PresentationFormat>
  <Paragraphs>1106</Paragraphs>
  <Slides>79</Slides>
  <Notes>43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79</vt:i4>
      </vt:variant>
    </vt:vector>
  </HeadingPairs>
  <TitlesOfParts>
    <vt:vector size="86" baseType="lpstr">
      <vt:lpstr>黑体</vt:lpstr>
      <vt:lpstr>楷体</vt:lpstr>
      <vt:lpstr>宋体</vt:lpstr>
      <vt:lpstr>Arial</vt:lpstr>
      <vt:lpstr>Times New Roman</vt:lpstr>
      <vt:lpstr>Wingdings</vt:lpstr>
      <vt:lpstr>sx272TGp_report_light</vt:lpstr>
      <vt:lpstr>信息安全管理</vt:lpstr>
      <vt:lpstr>课程内容</vt:lpstr>
      <vt:lpstr>知识子域：安全管理体系</vt:lpstr>
      <vt:lpstr>信息安全管理基本概念</vt:lpstr>
      <vt:lpstr>信息安全管理的作用</vt:lpstr>
      <vt:lpstr>信息安全管理体系的作用-对内</vt:lpstr>
      <vt:lpstr>信息安全管理体系的作用-对外</vt:lpstr>
      <vt:lpstr>实施信息安全管理体系的关键成功因素</vt:lpstr>
      <vt:lpstr>信息安全管理方法与实施</vt:lpstr>
      <vt:lpstr>信息安全管理体系建设</vt:lpstr>
      <vt:lpstr>ISO导则83的结构性要求</vt:lpstr>
      <vt:lpstr>规划与建立ISMS</vt:lpstr>
      <vt:lpstr>实施和运行ISMS</vt:lpstr>
      <vt:lpstr>监视和评审ISMS</vt:lpstr>
      <vt:lpstr>保持和改进ISMS</vt:lpstr>
      <vt:lpstr>知识子域：信息安全控制措施</vt:lpstr>
      <vt:lpstr>知识子域：信息安全控制措施</vt:lpstr>
      <vt:lpstr>安全控制措施内部结构</vt:lpstr>
      <vt:lpstr>信息安全方针</vt:lpstr>
      <vt:lpstr>信息安全方针</vt:lpstr>
      <vt:lpstr>信息安全组织-内部组织</vt:lpstr>
      <vt:lpstr>信息安全组织-移动设备与远程办公</vt:lpstr>
      <vt:lpstr>移动设备方针</vt:lpstr>
      <vt:lpstr>远程工作</vt:lpstr>
      <vt:lpstr>人力资源安全-任用前</vt:lpstr>
      <vt:lpstr>人力资源安全-任用前</vt:lpstr>
      <vt:lpstr>人力资源安全-任用中</vt:lpstr>
      <vt:lpstr>人力资源安全-任用中</vt:lpstr>
      <vt:lpstr>人力资源安全-任用的终止或变化</vt:lpstr>
      <vt:lpstr>人力资源安全-任用的终止或变化</vt:lpstr>
      <vt:lpstr>人力资源安全-任用的终止或变化</vt:lpstr>
      <vt:lpstr>资产管理-对资产负责</vt:lpstr>
      <vt:lpstr>资产清单</vt:lpstr>
      <vt:lpstr>资产责任人</vt:lpstr>
      <vt:lpstr>资产的可接受使用和资产归还</vt:lpstr>
      <vt:lpstr>资产管理-信息分类</vt:lpstr>
      <vt:lpstr>分类指南</vt:lpstr>
      <vt:lpstr>信息的标记与资产的处理</vt:lpstr>
      <vt:lpstr>资产管理-介质处置</vt:lpstr>
      <vt:lpstr>访问控制-访问控制的业务要求</vt:lpstr>
      <vt:lpstr>访问控制方针</vt:lpstr>
      <vt:lpstr>网络和网络服务的访问</vt:lpstr>
      <vt:lpstr>访问控制-用户访问管理</vt:lpstr>
      <vt:lpstr>访问控制-用户职责</vt:lpstr>
      <vt:lpstr>访问控制-系统和应用访问控制</vt:lpstr>
      <vt:lpstr>访问控制思路</vt:lpstr>
      <vt:lpstr>密码学-加密控制</vt:lpstr>
      <vt:lpstr>物理与环境安全-安全区域</vt:lpstr>
      <vt:lpstr>物理与环境安全-设备安全</vt:lpstr>
      <vt:lpstr>操作安全-操作规程和职责</vt:lpstr>
      <vt:lpstr>操作安全-恶意代码防范</vt:lpstr>
      <vt:lpstr>操作安全-备份</vt:lpstr>
      <vt:lpstr>操作安全-日志记录和监视</vt:lpstr>
      <vt:lpstr>操作安全-操作软件控制</vt:lpstr>
      <vt:lpstr>操作安全-技术漏洞管理</vt:lpstr>
      <vt:lpstr>操作安全-信息系统审计的考虑</vt:lpstr>
      <vt:lpstr>通信安全-网络安全管理</vt:lpstr>
      <vt:lpstr>通信安全-信息的交换</vt:lpstr>
      <vt:lpstr>信息获取开发及维护-信息系统的安全要求</vt:lpstr>
      <vt:lpstr>信息获取开发及维护-开发和支持过程中的安全</vt:lpstr>
      <vt:lpstr>信息获取开发及维护-测试数据</vt:lpstr>
      <vt:lpstr>供应商关系-供应商关系中的信息安全</vt:lpstr>
      <vt:lpstr>供应商关系-供应商服务交付管理</vt:lpstr>
      <vt:lpstr>信息安全事件管理-信息安全事件的管理和改进</vt:lpstr>
      <vt:lpstr>信息安全事件管理-信息安全事件管理职责和规程</vt:lpstr>
      <vt:lpstr>信息安全事件的响应</vt:lpstr>
      <vt:lpstr>信息安全方面的业务连续性管理-信息安全的连续性</vt:lpstr>
      <vt:lpstr>业务连续性与信息安全的连续性</vt:lpstr>
      <vt:lpstr>信息安全方面的业务连续性管理-冗余</vt:lpstr>
      <vt:lpstr>符合性-符合法律和合同规定</vt:lpstr>
      <vt:lpstr>符合性-信息安全审核</vt:lpstr>
      <vt:lpstr>知识子域：社会工程学</vt:lpstr>
      <vt:lpstr>利用人性弱点-社会工程学攻击</vt:lpstr>
      <vt:lpstr>社会工程学利用的漏洞</vt:lpstr>
      <vt:lpstr>传统社会中的社会工程学</vt:lpstr>
      <vt:lpstr>网络社会的社会工程学</vt:lpstr>
      <vt:lpstr>社会工程学防御</vt:lpstr>
      <vt:lpstr>总结</vt:lpstr>
      <vt:lpstr>谢谢，请提问题！</vt:lpstr>
    </vt:vector>
  </TitlesOfParts>
  <Company>中国信息安全测评中心:cisp运营中心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信息安全管理体系</dc:title>
  <dc:creator>陈长松; 沈传宁</dc:creator>
  <cp:lastModifiedBy>shencn</cp:lastModifiedBy>
  <cp:revision>853</cp:revision>
  <dcterms:created xsi:type="dcterms:W3CDTF">2009-02-11T06:13:22Z</dcterms:created>
  <dcterms:modified xsi:type="dcterms:W3CDTF">2017-11-03T13:59:40Z</dcterms:modified>
  <cp:version>V4</cp:version>
</cp:coreProperties>
</file>