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wmf" ContentType="image/x-wmf"/>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4"/>
  </p:notesMasterIdLst>
  <p:sldIdLst>
    <p:sldId id="977" r:id="rId2"/>
    <p:sldId id="1167" r:id="rId3"/>
    <p:sldId id="1168" r:id="rId4"/>
    <p:sldId id="1169" r:id="rId5"/>
    <p:sldId id="1170" r:id="rId6"/>
    <p:sldId id="1171" r:id="rId7"/>
    <p:sldId id="1096" r:id="rId8"/>
    <p:sldId id="1172" r:id="rId9"/>
    <p:sldId id="1100" r:id="rId10"/>
    <p:sldId id="1174" r:id="rId11"/>
    <p:sldId id="1102" r:id="rId12"/>
    <p:sldId id="1104" r:id="rId13"/>
    <p:sldId id="1105" r:id="rId14"/>
    <p:sldId id="1106" r:id="rId15"/>
    <p:sldId id="1107" r:id="rId16"/>
    <p:sldId id="1108" r:id="rId17"/>
    <p:sldId id="1109" r:id="rId18"/>
    <p:sldId id="1173" r:id="rId19"/>
    <p:sldId id="1175" r:id="rId20"/>
    <p:sldId id="1178" r:id="rId21"/>
    <p:sldId id="1180" r:id="rId22"/>
    <p:sldId id="1181" r:id="rId23"/>
    <p:sldId id="1176" r:id="rId24"/>
    <p:sldId id="1184" r:id="rId25"/>
    <p:sldId id="1185" r:id="rId26"/>
    <p:sldId id="1186" r:id="rId27"/>
    <p:sldId id="1183" r:id="rId28"/>
    <p:sldId id="1278" r:id="rId29"/>
    <p:sldId id="1134" r:id="rId30"/>
    <p:sldId id="1135" r:id="rId31"/>
    <p:sldId id="1136" r:id="rId32"/>
    <p:sldId id="1137" r:id="rId33"/>
    <p:sldId id="1138" r:id="rId34"/>
    <p:sldId id="1139" r:id="rId35"/>
    <p:sldId id="1187" r:id="rId36"/>
    <p:sldId id="1196" r:id="rId37"/>
    <p:sldId id="1197" r:id="rId38"/>
    <p:sldId id="1189" r:id="rId39"/>
    <p:sldId id="1191" r:id="rId40"/>
    <p:sldId id="1192" r:id="rId41"/>
    <p:sldId id="1193" r:id="rId42"/>
    <p:sldId id="1194" r:id="rId43"/>
    <p:sldId id="1195" r:id="rId44"/>
    <p:sldId id="1198" r:id="rId45"/>
    <p:sldId id="1140" r:id="rId46"/>
    <p:sldId id="1141" r:id="rId47"/>
    <p:sldId id="1142" r:id="rId48"/>
    <p:sldId id="1143" r:id="rId49"/>
    <p:sldId id="1144" r:id="rId50"/>
    <p:sldId id="1145" r:id="rId51"/>
    <p:sldId id="1146" r:id="rId52"/>
    <p:sldId id="1147" r:id="rId53"/>
    <p:sldId id="1148" r:id="rId54"/>
    <p:sldId id="1149" r:id="rId55"/>
    <p:sldId id="1277" r:id="rId56"/>
    <p:sldId id="1270" r:id="rId57"/>
    <p:sldId id="1271" r:id="rId58"/>
    <p:sldId id="1272" r:id="rId59"/>
    <p:sldId id="1273" r:id="rId60"/>
    <p:sldId id="1274" r:id="rId61"/>
    <p:sldId id="1275" r:id="rId62"/>
    <p:sldId id="1199" r:id="rId63"/>
    <p:sldId id="1201" r:id="rId64"/>
    <p:sldId id="1202" r:id="rId65"/>
    <p:sldId id="1203" r:id="rId66"/>
    <p:sldId id="1204" r:id="rId67"/>
    <p:sldId id="1205" r:id="rId68"/>
    <p:sldId id="1206" r:id="rId69"/>
    <p:sldId id="1200" r:id="rId70"/>
    <p:sldId id="1231" r:id="rId71"/>
    <p:sldId id="1210" r:id="rId72"/>
    <p:sldId id="1211" r:id="rId73"/>
    <p:sldId id="1280" r:id="rId74"/>
    <p:sldId id="1232" r:id="rId75"/>
    <p:sldId id="1217" r:id="rId76"/>
    <p:sldId id="1229" r:id="rId77"/>
    <p:sldId id="1281" r:id="rId78"/>
    <p:sldId id="1282" r:id="rId79"/>
    <p:sldId id="1283" r:id="rId80"/>
    <p:sldId id="1284" r:id="rId81"/>
    <p:sldId id="1285" r:id="rId82"/>
    <p:sldId id="1286" r:id="rId83"/>
    <p:sldId id="1307" r:id="rId84"/>
    <p:sldId id="1288" r:id="rId85"/>
    <p:sldId id="1308" r:id="rId86"/>
    <p:sldId id="1309" r:id="rId87"/>
    <p:sldId id="1310" r:id="rId88"/>
    <p:sldId id="1311" r:id="rId89"/>
    <p:sldId id="1312" r:id="rId90"/>
    <p:sldId id="1313" r:id="rId91"/>
    <p:sldId id="1279" r:id="rId92"/>
    <p:sldId id="1089" r:id="rId93"/>
  </p:sldIdLst>
  <p:sldSz cx="9144000" cy="6858000" type="screen4x3"/>
  <p:notesSz cx="7315200" cy="9601200"/>
  <p:defaultTextStyle>
    <a:defPPr>
      <a:defRPr lang="en-US"/>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99FF"/>
    <a:srgbClr val="008000"/>
    <a:srgbClr val="FF9900"/>
    <a:srgbClr val="5F5F5F"/>
    <a:srgbClr val="FFCC00"/>
    <a:srgbClr val="6666FF"/>
    <a:srgbClr val="0033CC"/>
    <a:srgbClr val="80808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405" autoAdjust="0"/>
    <p:restoredTop sz="88377" autoAdjust="0"/>
  </p:normalViewPr>
  <p:slideViewPr>
    <p:cSldViewPr>
      <p:cViewPr varScale="1">
        <p:scale>
          <a:sx n="55" d="100"/>
          <a:sy n="55" d="100"/>
        </p:scale>
        <p:origin x="1578" y="27"/>
      </p:cViewPr>
      <p:guideLst>
        <p:guide orient="horz" pos="2160"/>
        <p:guide pos="2880"/>
      </p:guideLst>
    </p:cSldViewPr>
  </p:slideViewPr>
  <p:outlineViewPr>
    <p:cViewPr>
      <p:scale>
        <a:sx n="33" d="100"/>
        <a:sy n="33" d="100"/>
      </p:scale>
      <p:origin x="0" y="32100"/>
    </p:cViewPr>
  </p:outlineViewPr>
  <p:notesTextViewPr>
    <p:cViewPr>
      <p:scale>
        <a:sx n="100" d="100"/>
        <a:sy n="100" d="100"/>
      </p:scale>
      <p:origin x="0" y="0"/>
    </p:cViewPr>
  </p:notesTextViewPr>
  <p:sorterViewPr>
    <p:cViewPr>
      <p:scale>
        <a:sx n="66" d="100"/>
        <a:sy n="66" d="100"/>
      </p:scale>
      <p:origin x="0" y="0"/>
    </p:cViewPr>
  </p:sorterViewPr>
  <p:gridSpacing cx="36004" cy="36004"/>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presProps" Target="presProps.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80" Type="http://schemas.openxmlformats.org/officeDocument/2006/relationships/slide" Target="slides/slide79.xml"/><Relationship Id="rId85" Type="http://schemas.openxmlformats.org/officeDocument/2006/relationships/slide" Target="slides/slide84.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theme" Target="theme/theme1.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F5FC0E1-C2BD-432B-B6B4-6A8ED4B778E3}" type="doc">
      <dgm:prSet loTypeId="urn:microsoft.com/office/officeart/2008/layout/CircleAccentTimeline" loCatId="process" qsTypeId="urn:microsoft.com/office/officeart/2005/8/quickstyle/simple1" qsCatId="simple" csTypeId="urn:microsoft.com/office/officeart/2005/8/colors/accent1_2" csCatId="accent1" phldr="1"/>
      <dgm:spPr/>
      <dgm:t>
        <a:bodyPr/>
        <a:lstStyle/>
        <a:p>
          <a:endParaRPr lang="zh-CN" altLang="en-US"/>
        </a:p>
      </dgm:t>
    </dgm:pt>
    <dgm:pt modelId="{83C17C78-83A6-4701-9787-7DE9F78DA8F2}">
      <dgm:prSet phldrT="[文本]"/>
      <dgm:spPr/>
      <dgm:t>
        <a:bodyPr/>
        <a:lstStyle/>
        <a:p>
          <a:r>
            <a:rPr lang="zh-CN" altLang="en-US" dirty="0"/>
            <a:t>国家视角</a:t>
          </a:r>
        </a:p>
      </dgm:t>
    </dgm:pt>
    <dgm:pt modelId="{8FD7659B-0CCE-4DAD-95F6-14061A0FDA9A}" type="parTrans" cxnId="{0F4C7062-B02E-4B80-AD40-8FCF2E15A4F6}">
      <dgm:prSet/>
      <dgm:spPr/>
      <dgm:t>
        <a:bodyPr/>
        <a:lstStyle/>
        <a:p>
          <a:endParaRPr lang="zh-CN" altLang="en-US"/>
        </a:p>
      </dgm:t>
    </dgm:pt>
    <dgm:pt modelId="{7DFD5A0F-6E70-4F45-93BC-EB4D4BC1CE39}" type="sibTrans" cxnId="{0F4C7062-B02E-4B80-AD40-8FCF2E15A4F6}">
      <dgm:prSet/>
      <dgm:spPr/>
      <dgm:t>
        <a:bodyPr/>
        <a:lstStyle/>
        <a:p>
          <a:endParaRPr lang="zh-CN" altLang="en-US"/>
        </a:p>
      </dgm:t>
    </dgm:pt>
    <dgm:pt modelId="{ACDBA3E9-48B5-4344-8165-24D741CA6DBF}">
      <dgm:prSet phldrT="[文本]"/>
      <dgm:spPr/>
      <dgm:t>
        <a:bodyPr/>
        <a:lstStyle/>
        <a:p>
          <a:r>
            <a:rPr lang="zh-CN" altLang="en-US" dirty="0"/>
            <a:t>网络战</a:t>
          </a:r>
        </a:p>
      </dgm:t>
    </dgm:pt>
    <dgm:pt modelId="{F2C8FE0F-6C7E-45E5-BC23-F62A3B8E60D6}" type="parTrans" cxnId="{2708B12A-A90F-4AAC-8901-C4CDB6403B0B}">
      <dgm:prSet/>
      <dgm:spPr/>
      <dgm:t>
        <a:bodyPr/>
        <a:lstStyle/>
        <a:p>
          <a:endParaRPr lang="zh-CN" altLang="en-US"/>
        </a:p>
      </dgm:t>
    </dgm:pt>
    <dgm:pt modelId="{C0EABF32-48C3-4C37-98F2-8D02A9352294}" type="sibTrans" cxnId="{2708B12A-A90F-4AAC-8901-C4CDB6403B0B}">
      <dgm:prSet/>
      <dgm:spPr/>
      <dgm:t>
        <a:bodyPr/>
        <a:lstStyle/>
        <a:p>
          <a:endParaRPr lang="zh-CN" altLang="en-US"/>
        </a:p>
      </dgm:t>
    </dgm:pt>
    <dgm:pt modelId="{407D42EA-A29F-4D9E-875E-9262B8C44480}">
      <dgm:prSet phldrT="[文本]"/>
      <dgm:spPr/>
      <dgm:t>
        <a:bodyPr/>
        <a:lstStyle/>
        <a:p>
          <a:r>
            <a:rPr lang="zh-CN" altLang="en-US" dirty="0"/>
            <a:t>法律建设与标准化</a:t>
          </a:r>
        </a:p>
      </dgm:t>
    </dgm:pt>
    <dgm:pt modelId="{BB2641C9-41EB-440D-83ED-1D8941CC115B}" type="parTrans" cxnId="{EB81C2FC-9F97-4086-9951-520770E5B006}">
      <dgm:prSet/>
      <dgm:spPr/>
      <dgm:t>
        <a:bodyPr/>
        <a:lstStyle/>
        <a:p>
          <a:endParaRPr lang="zh-CN" altLang="en-US"/>
        </a:p>
      </dgm:t>
    </dgm:pt>
    <dgm:pt modelId="{7D98A088-9920-4E44-ADEA-E9AC717D0D98}" type="sibTrans" cxnId="{EB81C2FC-9F97-4086-9951-520770E5B006}">
      <dgm:prSet/>
      <dgm:spPr/>
      <dgm:t>
        <a:bodyPr/>
        <a:lstStyle/>
        <a:p>
          <a:endParaRPr lang="zh-CN" altLang="en-US"/>
        </a:p>
      </dgm:t>
    </dgm:pt>
    <dgm:pt modelId="{2C5B9FCF-7881-49A8-884B-17AF87B34AFB}">
      <dgm:prSet phldrT="[文本]"/>
      <dgm:spPr/>
      <dgm:t>
        <a:bodyPr/>
        <a:lstStyle/>
        <a:p>
          <a:r>
            <a:rPr lang="zh-CN" altLang="en-US" dirty="0"/>
            <a:t>商业视角</a:t>
          </a:r>
        </a:p>
      </dgm:t>
    </dgm:pt>
    <dgm:pt modelId="{DE33A4B4-02D6-43E9-948D-5729898820A5}" type="parTrans" cxnId="{FEADE66B-9DCC-4650-9F7A-257938B71739}">
      <dgm:prSet/>
      <dgm:spPr/>
      <dgm:t>
        <a:bodyPr/>
        <a:lstStyle/>
        <a:p>
          <a:endParaRPr lang="zh-CN" altLang="en-US"/>
        </a:p>
      </dgm:t>
    </dgm:pt>
    <dgm:pt modelId="{E22850EF-93A2-4FF5-BA9E-E5A0ACCF7F74}" type="sibTrans" cxnId="{FEADE66B-9DCC-4650-9F7A-257938B71739}">
      <dgm:prSet/>
      <dgm:spPr/>
      <dgm:t>
        <a:bodyPr/>
        <a:lstStyle/>
        <a:p>
          <a:endParaRPr lang="zh-CN" altLang="en-US"/>
        </a:p>
      </dgm:t>
    </dgm:pt>
    <dgm:pt modelId="{7CF38DE8-37CE-4F9E-9833-3DA6D3268AE6}">
      <dgm:prSet phldrT="[文本]"/>
      <dgm:spPr/>
      <dgm:t>
        <a:bodyPr/>
        <a:lstStyle/>
        <a:p>
          <a:r>
            <a:rPr lang="zh-CN" altLang="en-US" dirty="0"/>
            <a:t>业务连续性管理</a:t>
          </a:r>
        </a:p>
      </dgm:t>
    </dgm:pt>
    <dgm:pt modelId="{F465A4D9-942E-46EF-8781-4EB7961BA30A}" type="parTrans" cxnId="{76F88288-4E13-44A6-ACC6-A09CF9C30AFA}">
      <dgm:prSet/>
      <dgm:spPr/>
      <dgm:t>
        <a:bodyPr/>
        <a:lstStyle/>
        <a:p>
          <a:endParaRPr lang="zh-CN" altLang="en-US"/>
        </a:p>
      </dgm:t>
    </dgm:pt>
    <dgm:pt modelId="{29214DD0-E44F-4C03-96D3-4455FC1391FC}" type="sibTrans" cxnId="{76F88288-4E13-44A6-ACC6-A09CF9C30AFA}">
      <dgm:prSet/>
      <dgm:spPr/>
      <dgm:t>
        <a:bodyPr/>
        <a:lstStyle/>
        <a:p>
          <a:endParaRPr lang="zh-CN" altLang="en-US"/>
        </a:p>
      </dgm:t>
    </dgm:pt>
    <dgm:pt modelId="{B34FF49D-0E12-45DA-962F-9DC5D9278C16}">
      <dgm:prSet phldrT="[文本]"/>
      <dgm:spPr/>
      <dgm:t>
        <a:bodyPr/>
        <a:lstStyle/>
        <a:p>
          <a:r>
            <a:rPr lang="zh-CN" altLang="en-US" dirty="0"/>
            <a:t>可遵循的资产保护</a:t>
          </a:r>
        </a:p>
      </dgm:t>
    </dgm:pt>
    <dgm:pt modelId="{FBA464B7-ABBA-4F67-B9F8-4D8EF2BAEA3C}" type="parTrans" cxnId="{7671DA50-E80A-4197-9536-DD6A8F557361}">
      <dgm:prSet/>
      <dgm:spPr/>
      <dgm:t>
        <a:bodyPr/>
        <a:lstStyle/>
        <a:p>
          <a:endParaRPr lang="zh-CN" altLang="en-US"/>
        </a:p>
      </dgm:t>
    </dgm:pt>
    <dgm:pt modelId="{E852FED6-BA38-4A60-93A6-B4F0B3DFE3FC}" type="sibTrans" cxnId="{7671DA50-E80A-4197-9536-DD6A8F557361}">
      <dgm:prSet/>
      <dgm:spPr/>
      <dgm:t>
        <a:bodyPr/>
        <a:lstStyle/>
        <a:p>
          <a:endParaRPr lang="zh-CN" altLang="en-US"/>
        </a:p>
      </dgm:t>
    </dgm:pt>
    <dgm:pt modelId="{4595E6D8-82BE-4280-8383-68903DEF074A}">
      <dgm:prSet phldrT="[文本]"/>
      <dgm:spPr/>
      <dgm:t>
        <a:bodyPr/>
        <a:lstStyle/>
        <a:p>
          <a:r>
            <a:rPr lang="zh-CN" altLang="en-US" dirty="0"/>
            <a:t>隐私保护</a:t>
          </a:r>
        </a:p>
      </dgm:t>
    </dgm:pt>
    <dgm:pt modelId="{BD42B99F-091E-4115-BDE9-74BD2A6BDAEB}" type="parTrans" cxnId="{D867AAAD-B82A-4BBA-8B0D-A10EB43B5C41}">
      <dgm:prSet/>
      <dgm:spPr/>
      <dgm:t>
        <a:bodyPr/>
        <a:lstStyle/>
        <a:p>
          <a:endParaRPr lang="zh-CN" altLang="en-US"/>
        </a:p>
      </dgm:t>
    </dgm:pt>
    <dgm:pt modelId="{AA57BAF2-DBE3-47BC-8FC7-FDCA823F7F70}" type="sibTrans" cxnId="{D867AAAD-B82A-4BBA-8B0D-A10EB43B5C41}">
      <dgm:prSet/>
      <dgm:spPr/>
      <dgm:t>
        <a:bodyPr/>
        <a:lstStyle/>
        <a:p>
          <a:endParaRPr lang="zh-CN" altLang="en-US"/>
        </a:p>
      </dgm:t>
    </dgm:pt>
    <dgm:pt modelId="{C9C093F7-19DF-43B2-8FCD-03EA0DCA92D2}">
      <dgm:prSet phldrT="[文本]"/>
      <dgm:spPr/>
      <dgm:t>
        <a:bodyPr/>
        <a:lstStyle/>
        <a:p>
          <a:r>
            <a:rPr lang="zh-CN" altLang="en-US" dirty="0"/>
            <a:t>个人视角</a:t>
          </a:r>
        </a:p>
      </dgm:t>
    </dgm:pt>
    <dgm:pt modelId="{95A42CDA-A0EE-4936-9E0B-8045FC4EB4A0}" type="parTrans" cxnId="{1F7B67B0-A8BB-4996-B4A6-0CF9488D91A7}">
      <dgm:prSet/>
      <dgm:spPr/>
      <dgm:t>
        <a:bodyPr/>
        <a:lstStyle/>
        <a:p>
          <a:endParaRPr lang="zh-CN" altLang="en-US"/>
        </a:p>
      </dgm:t>
    </dgm:pt>
    <dgm:pt modelId="{2A6F8310-2AD6-4322-8B4F-504040E2ADA5}" type="sibTrans" cxnId="{1F7B67B0-A8BB-4996-B4A6-0CF9488D91A7}">
      <dgm:prSet/>
      <dgm:spPr/>
      <dgm:t>
        <a:bodyPr/>
        <a:lstStyle/>
        <a:p>
          <a:endParaRPr lang="zh-CN" altLang="en-US"/>
        </a:p>
      </dgm:t>
    </dgm:pt>
    <dgm:pt modelId="{71081287-8B68-4EB7-9DE9-38D94A6120CE}">
      <dgm:prSet phldrT="[文本]"/>
      <dgm:spPr/>
      <dgm:t>
        <a:bodyPr/>
        <a:lstStyle/>
        <a:p>
          <a:r>
            <a:rPr lang="zh-CN" altLang="en-US" dirty="0"/>
            <a:t>社会工程学</a:t>
          </a:r>
        </a:p>
      </dgm:t>
    </dgm:pt>
    <dgm:pt modelId="{020846D6-8CFB-4136-818F-E3C5E37FAA4C}" type="parTrans" cxnId="{98B5564B-CB64-41E3-8FE5-878F2EB9A871}">
      <dgm:prSet/>
      <dgm:spPr/>
      <dgm:t>
        <a:bodyPr/>
        <a:lstStyle/>
        <a:p>
          <a:endParaRPr lang="zh-CN" altLang="en-US"/>
        </a:p>
      </dgm:t>
    </dgm:pt>
    <dgm:pt modelId="{BCAA53BE-C8E4-43CD-B2D7-A0DB09E6CD53}" type="sibTrans" cxnId="{98B5564B-CB64-41E3-8FE5-878F2EB9A871}">
      <dgm:prSet/>
      <dgm:spPr/>
      <dgm:t>
        <a:bodyPr/>
        <a:lstStyle/>
        <a:p>
          <a:endParaRPr lang="zh-CN" altLang="en-US"/>
        </a:p>
      </dgm:t>
    </dgm:pt>
    <dgm:pt modelId="{5C5D73B3-DAE6-46BC-A016-6650C335EECF}">
      <dgm:prSet phldrT="[文本]"/>
      <dgm:spPr/>
      <dgm:t>
        <a:bodyPr/>
        <a:lstStyle/>
        <a:p>
          <a:r>
            <a:rPr lang="zh-CN" altLang="en-US" dirty="0"/>
            <a:t>个人电子资产安全</a:t>
          </a:r>
        </a:p>
      </dgm:t>
    </dgm:pt>
    <dgm:pt modelId="{0D491126-A057-4461-B37A-A9278BA0BD4B}" type="parTrans" cxnId="{E66CBDE1-6382-43EA-BC03-4CBA9CC51A75}">
      <dgm:prSet/>
      <dgm:spPr/>
      <dgm:t>
        <a:bodyPr/>
        <a:lstStyle/>
        <a:p>
          <a:endParaRPr lang="zh-CN" altLang="en-US"/>
        </a:p>
      </dgm:t>
    </dgm:pt>
    <dgm:pt modelId="{59B4CC93-676A-44D4-8120-3177EB99B2E0}" type="sibTrans" cxnId="{E66CBDE1-6382-43EA-BC03-4CBA9CC51A75}">
      <dgm:prSet/>
      <dgm:spPr/>
      <dgm:t>
        <a:bodyPr/>
        <a:lstStyle/>
        <a:p>
          <a:endParaRPr lang="zh-CN" altLang="en-US"/>
        </a:p>
      </dgm:t>
    </dgm:pt>
    <dgm:pt modelId="{1752C231-339A-40FB-A08E-8C89919C38DA}">
      <dgm:prSet phldrT="[文本]"/>
      <dgm:spPr/>
      <dgm:t>
        <a:bodyPr/>
        <a:lstStyle/>
        <a:p>
          <a:r>
            <a:rPr lang="zh-CN" altLang="en-US" dirty="0"/>
            <a:t>合规性</a:t>
          </a:r>
        </a:p>
      </dgm:t>
    </dgm:pt>
    <dgm:pt modelId="{6E9BD0CA-E8D7-4FA3-9E69-4038C40199D7}" type="parTrans" cxnId="{05A53D2E-BEDB-4C29-84D7-7CEAB78D3BF9}">
      <dgm:prSet/>
      <dgm:spPr/>
      <dgm:t>
        <a:bodyPr/>
        <a:lstStyle/>
        <a:p>
          <a:endParaRPr lang="zh-CN" altLang="en-US"/>
        </a:p>
      </dgm:t>
    </dgm:pt>
    <dgm:pt modelId="{80E83DC4-6B6C-4290-B5CF-2D6B0229EFE9}" type="sibTrans" cxnId="{05A53D2E-BEDB-4C29-84D7-7CEAB78D3BF9}">
      <dgm:prSet/>
      <dgm:spPr/>
      <dgm:t>
        <a:bodyPr/>
        <a:lstStyle/>
        <a:p>
          <a:endParaRPr lang="zh-CN" altLang="en-US"/>
        </a:p>
      </dgm:t>
    </dgm:pt>
    <dgm:pt modelId="{F46A2EE6-852F-4DBC-A938-BBD134761F12}">
      <dgm:prSet phldrT="[文本]"/>
      <dgm:spPr/>
      <dgm:t>
        <a:bodyPr/>
        <a:lstStyle/>
        <a:p>
          <a:r>
            <a:rPr lang="zh-CN" altLang="en-US" dirty="0"/>
            <a:t>国家关键基础设施保护</a:t>
          </a:r>
        </a:p>
      </dgm:t>
    </dgm:pt>
    <dgm:pt modelId="{3ED948F8-B18B-4C3C-9AF5-62E075AFD268}" type="parTrans" cxnId="{34C6AC6F-FD1B-4F4C-B156-9F8B0601DB28}">
      <dgm:prSet/>
      <dgm:spPr/>
      <dgm:t>
        <a:bodyPr/>
        <a:lstStyle/>
        <a:p>
          <a:endParaRPr lang="zh-CN" altLang="en-US"/>
        </a:p>
      </dgm:t>
    </dgm:pt>
    <dgm:pt modelId="{4AE06E41-E87B-4C79-82CD-CC8F46A54E25}" type="sibTrans" cxnId="{34C6AC6F-FD1B-4F4C-B156-9F8B0601DB28}">
      <dgm:prSet/>
      <dgm:spPr/>
      <dgm:t>
        <a:bodyPr/>
        <a:lstStyle/>
        <a:p>
          <a:endParaRPr lang="zh-CN" altLang="en-US"/>
        </a:p>
      </dgm:t>
    </dgm:pt>
    <dgm:pt modelId="{64814648-CB21-49B4-925E-236D3C951C84}" type="pres">
      <dgm:prSet presAssocID="{8F5FC0E1-C2BD-432B-B6B4-6A8ED4B778E3}" presName="Name0" presStyleCnt="0">
        <dgm:presLayoutVars>
          <dgm:dir/>
        </dgm:presLayoutVars>
      </dgm:prSet>
      <dgm:spPr/>
      <dgm:t>
        <a:bodyPr/>
        <a:lstStyle/>
        <a:p>
          <a:endParaRPr lang="zh-CN" altLang="en-US"/>
        </a:p>
      </dgm:t>
    </dgm:pt>
    <dgm:pt modelId="{C4C319D7-0882-41DA-82C5-58F05CA814C4}" type="pres">
      <dgm:prSet presAssocID="{83C17C78-83A6-4701-9787-7DE9F78DA8F2}" presName="parComposite" presStyleCnt="0"/>
      <dgm:spPr/>
    </dgm:pt>
    <dgm:pt modelId="{EFEE346D-5A89-496C-95E3-409C7B0BD2B6}" type="pres">
      <dgm:prSet presAssocID="{83C17C78-83A6-4701-9787-7DE9F78DA8F2}" presName="parBigCircle" presStyleLbl="node0" presStyleIdx="0" presStyleCnt="3"/>
      <dgm:spPr/>
    </dgm:pt>
    <dgm:pt modelId="{0F2E85FF-E803-4FAF-9238-2670F839CF76}" type="pres">
      <dgm:prSet presAssocID="{83C17C78-83A6-4701-9787-7DE9F78DA8F2}" presName="parTx" presStyleLbl="revTx" presStyleIdx="0" presStyleCnt="21"/>
      <dgm:spPr/>
      <dgm:t>
        <a:bodyPr/>
        <a:lstStyle/>
        <a:p>
          <a:endParaRPr lang="zh-CN" altLang="en-US"/>
        </a:p>
      </dgm:t>
    </dgm:pt>
    <dgm:pt modelId="{338BA49B-1182-44F9-AA9E-9E01F5FBA177}" type="pres">
      <dgm:prSet presAssocID="{83C17C78-83A6-4701-9787-7DE9F78DA8F2}" presName="bSpace" presStyleCnt="0"/>
      <dgm:spPr/>
    </dgm:pt>
    <dgm:pt modelId="{4D2477AF-00F1-4F8F-8392-1264360C07B4}" type="pres">
      <dgm:prSet presAssocID="{83C17C78-83A6-4701-9787-7DE9F78DA8F2}" presName="parBackupNorm" presStyleCnt="0"/>
      <dgm:spPr/>
    </dgm:pt>
    <dgm:pt modelId="{EE7CBFD0-C9BF-436C-946D-477555DABA94}" type="pres">
      <dgm:prSet presAssocID="{7DFD5A0F-6E70-4F45-93BC-EB4D4BC1CE39}" presName="parSpace" presStyleCnt="0"/>
      <dgm:spPr/>
    </dgm:pt>
    <dgm:pt modelId="{ECEF81BC-1474-42A7-94DB-18B28EDC9496}" type="pres">
      <dgm:prSet presAssocID="{ACDBA3E9-48B5-4344-8165-24D741CA6DBF}" presName="desBackupLeftNorm" presStyleCnt="0"/>
      <dgm:spPr/>
    </dgm:pt>
    <dgm:pt modelId="{061596F5-3F55-4CCF-81FE-38D9AF0F7417}" type="pres">
      <dgm:prSet presAssocID="{ACDBA3E9-48B5-4344-8165-24D741CA6DBF}" presName="desComposite" presStyleCnt="0"/>
      <dgm:spPr/>
    </dgm:pt>
    <dgm:pt modelId="{464F1E67-7ECF-4B2D-9100-6A319AF35B07}" type="pres">
      <dgm:prSet presAssocID="{ACDBA3E9-48B5-4344-8165-24D741CA6DBF}" presName="desCircle" presStyleLbl="node1" presStyleIdx="0" presStyleCnt="9"/>
      <dgm:spPr/>
    </dgm:pt>
    <dgm:pt modelId="{BC1BBC19-A2CC-4D7B-A3B8-CC7E70D4069E}" type="pres">
      <dgm:prSet presAssocID="{ACDBA3E9-48B5-4344-8165-24D741CA6DBF}" presName="chTx" presStyleLbl="revTx" presStyleIdx="1" presStyleCnt="21"/>
      <dgm:spPr/>
      <dgm:t>
        <a:bodyPr/>
        <a:lstStyle/>
        <a:p>
          <a:endParaRPr lang="zh-CN" altLang="en-US"/>
        </a:p>
      </dgm:t>
    </dgm:pt>
    <dgm:pt modelId="{E00CB743-500D-472E-96BF-E5CF7EDDA854}" type="pres">
      <dgm:prSet presAssocID="{ACDBA3E9-48B5-4344-8165-24D741CA6DBF}" presName="desTx" presStyleLbl="revTx" presStyleIdx="2" presStyleCnt="21">
        <dgm:presLayoutVars>
          <dgm:bulletEnabled val="1"/>
        </dgm:presLayoutVars>
      </dgm:prSet>
      <dgm:spPr/>
    </dgm:pt>
    <dgm:pt modelId="{9A435C9E-1BCC-46FB-8B1B-FA0567E9C68D}" type="pres">
      <dgm:prSet presAssocID="{ACDBA3E9-48B5-4344-8165-24D741CA6DBF}" presName="desBackupRightNorm" presStyleCnt="0"/>
      <dgm:spPr/>
    </dgm:pt>
    <dgm:pt modelId="{865E0FEE-BF77-4A0E-B1C4-DEE6348F3CC8}" type="pres">
      <dgm:prSet presAssocID="{C0EABF32-48C3-4C37-98F2-8D02A9352294}" presName="desSpace" presStyleCnt="0"/>
      <dgm:spPr/>
    </dgm:pt>
    <dgm:pt modelId="{4665E795-349A-4C2D-A29B-7C5971DBDF39}" type="pres">
      <dgm:prSet presAssocID="{F46A2EE6-852F-4DBC-A938-BBD134761F12}" presName="desBackupLeftNorm" presStyleCnt="0"/>
      <dgm:spPr/>
    </dgm:pt>
    <dgm:pt modelId="{2C33D9F4-3DB4-4FCC-9DB8-81D20BAC0958}" type="pres">
      <dgm:prSet presAssocID="{F46A2EE6-852F-4DBC-A938-BBD134761F12}" presName="desComposite" presStyleCnt="0"/>
      <dgm:spPr/>
    </dgm:pt>
    <dgm:pt modelId="{06AA01C7-FFC0-4832-B1A1-20A017DE90D1}" type="pres">
      <dgm:prSet presAssocID="{F46A2EE6-852F-4DBC-A938-BBD134761F12}" presName="desCircle" presStyleLbl="node1" presStyleIdx="1" presStyleCnt="9"/>
      <dgm:spPr/>
    </dgm:pt>
    <dgm:pt modelId="{5D86B7EA-A366-4E36-AB5B-BEEC2C784AEB}" type="pres">
      <dgm:prSet presAssocID="{F46A2EE6-852F-4DBC-A938-BBD134761F12}" presName="chTx" presStyleLbl="revTx" presStyleIdx="3" presStyleCnt="21"/>
      <dgm:spPr/>
      <dgm:t>
        <a:bodyPr/>
        <a:lstStyle/>
        <a:p>
          <a:endParaRPr lang="zh-CN" altLang="en-US"/>
        </a:p>
      </dgm:t>
    </dgm:pt>
    <dgm:pt modelId="{566D8F8C-17A2-4D37-BF68-CF83975F47E7}" type="pres">
      <dgm:prSet presAssocID="{F46A2EE6-852F-4DBC-A938-BBD134761F12}" presName="desTx" presStyleLbl="revTx" presStyleIdx="4" presStyleCnt="21">
        <dgm:presLayoutVars>
          <dgm:bulletEnabled val="1"/>
        </dgm:presLayoutVars>
      </dgm:prSet>
      <dgm:spPr/>
    </dgm:pt>
    <dgm:pt modelId="{D10E97DE-D101-4B87-AB92-8577476D7697}" type="pres">
      <dgm:prSet presAssocID="{F46A2EE6-852F-4DBC-A938-BBD134761F12}" presName="desBackupRightNorm" presStyleCnt="0"/>
      <dgm:spPr/>
    </dgm:pt>
    <dgm:pt modelId="{EE765C0A-5739-4B93-A9C0-2B4190D3BE7D}" type="pres">
      <dgm:prSet presAssocID="{4AE06E41-E87B-4C79-82CD-CC8F46A54E25}" presName="desSpace" presStyleCnt="0"/>
      <dgm:spPr/>
    </dgm:pt>
    <dgm:pt modelId="{8239E773-196C-40D8-BC17-D8CAB080CAF9}" type="pres">
      <dgm:prSet presAssocID="{407D42EA-A29F-4D9E-875E-9262B8C44480}" presName="desBackupLeftNorm" presStyleCnt="0"/>
      <dgm:spPr/>
    </dgm:pt>
    <dgm:pt modelId="{D672CF0D-8FF8-48E6-BF7B-8ADC9F8E3BDD}" type="pres">
      <dgm:prSet presAssocID="{407D42EA-A29F-4D9E-875E-9262B8C44480}" presName="desComposite" presStyleCnt="0"/>
      <dgm:spPr/>
    </dgm:pt>
    <dgm:pt modelId="{7A735175-9E0C-4351-8C1B-B9AB736DA58F}" type="pres">
      <dgm:prSet presAssocID="{407D42EA-A29F-4D9E-875E-9262B8C44480}" presName="desCircle" presStyleLbl="node1" presStyleIdx="2" presStyleCnt="9"/>
      <dgm:spPr/>
    </dgm:pt>
    <dgm:pt modelId="{32A1345E-D4BB-4CAA-BAA8-33B6DB182CEF}" type="pres">
      <dgm:prSet presAssocID="{407D42EA-A29F-4D9E-875E-9262B8C44480}" presName="chTx" presStyleLbl="revTx" presStyleIdx="5" presStyleCnt="21"/>
      <dgm:spPr/>
      <dgm:t>
        <a:bodyPr/>
        <a:lstStyle/>
        <a:p>
          <a:endParaRPr lang="zh-CN" altLang="en-US"/>
        </a:p>
      </dgm:t>
    </dgm:pt>
    <dgm:pt modelId="{8F8100F7-013E-4897-8CCE-FAE87DEB1E49}" type="pres">
      <dgm:prSet presAssocID="{407D42EA-A29F-4D9E-875E-9262B8C44480}" presName="desTx" presStyleLbl="revTx" presStyleIdx="6" presStyleCnt="21">
        <dgm:presLayoutVars>
          <dgm:bulletEnabled val="1"/>
        </dgm:presLayoutVars>
      </dgm:prSet>
      <dgm:spPr/>
    </dgm:pt>
    <dgm:pt modelId="{D5D5F286-518B-4951-8063-E4BB6B9F9EA9}" type="pres">
      <dgm:prSet presAssocID="{407D42EA-A29F-4D9E-875E-9262B8C44480}" presName="desBackupRightNorm" presStyleCnt="0"/>
      <dgm:spPr/>
    </dgm:pt>
    <dgm:pt modelId="{485535A5-5478-4428-B2F6-92A0495BC65D}" type="pres">
      <dgm:prSet presAssocID="{7D98A088-9920-4E44-ADEA-E9AC717D0D98}" presName="desSpace" presStyleCnt="0"/>
      <dgm:spPr/>
    </dgm:pt>
    <dgm:pt modelId="{187DD565-6E0E-49F2-9938-056697DAC0E7}" type="pres">
      <dgm:prSet presAssocID="{2C5B9FCF-7881-49A8-884B-17AF87B34AFB}" presName="parComposite" presStyleCnt="0"/>
      <dgm:spPr/>
    </dgm:pt>
    <dgm:pt modelId="{F8692AA4-3E95-4293-9526-0334D33FFE1C}" type="pres">
      <dgm:prSet presAssocID="{2C5B9FCF-7881-49A8-884B-17AF87B34AFB}" presName="parBigCircle" presStyleLbl="node0" presStyleIdx="1" presStyleCnt="3"/>
      <dgm:spPr/>
    </dgm:pt>
    <dgm:pt modelId="{4D7E7337-B163-4405-AD70-BA526746E032}" type="pres">
      <dgm:prSet presAssocID="{2C5B9FCF-7881-49A8-884B-17AF87B34AFB}" presName="parTx" presStyleLbl="revTx" presStyleIdx="7" presStyleCnt="21"/>
      <dgm:spPr/>
      <dgm:t>
        <a:bodyPr/>
        <a:lstStyle/>
        <a:p>
          <a:endParaRPr lang="zh-CN" altLang="en-US"/>
        </a:p>
      </dgm:t>
    </dgm:pt>
    <dgm:pt modelId="{98BF2558-9D2F-457C-9788-E324AC7B89AF}" type="pres">
      <dgm:prSet presAssocID="{2C5B9FCF-7881-49A8-884B-17AF87B34AFB}" presName="bSpace" presStyleCnt="0"/>
      <dgm:spPr/>
    </dgm:pt>
    <dgm:pt modelId="{A4AB2B38-C073-436D-9B93-139A9F06E93B}" type="pres">
      <dgm:prSet presAssocID="{2C5B9FCF-7881-49A8-884B-17AF87B34AFB}" presName="parBackupNorm" presStyleCnt="0"/>
      <dgm:spPr/>
    </dgm:pt>
    <dgm:pt modelId="{DB1763A1-1F74-4070-869C-771C3446A049}" type="pres">
      <dgm:prSet presAssocID="{E22850EF-93A2-4FF5-BA9E-E5A0ACCF7F74}" presName="parSpace" presStyleCnt="0"/>
      <dgm:spPr/>
    </dgm:pt>
    <dgm:pt modelId="{CF94F7B8-F4A0-4D23-B511-2160DD39C583}" type="pres">
      <dgm:prSet presAssocID="{7CF38DE8-37CE-4F9E-9833-3DA6D3268AE6}" presName="desBackupLeftNorm" presStyleCnt="0"/>
      <dgm:spPr/>
    </dgm:pt>
    <dgm:pt modelId="{AED4D151-0ECC-4D91-BFD2-2057D03E3AE5}" type="pres">
      <dgm:prSet presAssocID="{7CF38DE8-37CE-4F9E-9833-3DA6D3268AE6}" presName="desComposite" presStyleCnt="0"/>
      <dgm:spPr/>
    </dgm:pt>
    <dgm:pt modelId="{04167DAE-577C-42A3-91E6-9637594A2A03}" type="pres">
      <dgm:prSet presAssocID="{7CF38DE8-37CE-4F9E-9833-3DA6D3268AE6}" presName="desCircle" presStyleLbl="node1" presStyleIdx="3" presStyleCnt="9"/>
      <dgm:spPr/>
    </dgm:pt>
    <dgm:pt modelId="{DFAFFCF5-F2F8-484A-B97D-3A74C2D310C1}" type="pres">
      <dgm:prSet presAssocID="{7CF38DE8-37CE-4F9E-9833-3DA6D3268AE6}" presName="chTx" presStyleLbl="revTx" presStyleIdx="8" presStyleCnt="21"/>
      <dgm:spPr/>
      <dgm:t>
        <a:bodyPr/>
        <a:lstStyle/>
        <a:p>
          <a:endParaRPr lang="zh-CN" altLang="en-US"/>
        </a:p>
      </dgm:t>
    </dgm:pt>
    <dgm:pt modelId="{7B5EE0BD-8F83-49A4-94FB-F96D451745AB}" type="pres">
      <dgm:prSet presAssocID="{7CF38DE8-37CE-4F9E-9833-3DA6D3268AE6}" presName="desTx" presStyleLbl="revTx" presStyleIdx="9" presStyleCnt="21">
        <dgm:presLayoutVars>
          <dgm:bulletEnabled val="1"/>
        </dgm:presLayoutVars>
      </dgm:prSet>
      <dgm:spPr/>
    </dgm:pt>
    <dgm:pt modelId="{8250E119-2FD3-4D23-90D9-5C9B79C152D9}" type="pres">
      <dgm:prSet presAssocID="{7CF38DE8-37CE-4F9E-9833-3DA6D3268AE6}" presName="desBackupRightNorm" presStyleCnt="0"/>
      <dgm:spPr/>
    </dgm:pt>
    <dgm:pt modelId="{51062995-A9E4-4932-8245-13561979E227}" type="pres">
      <dgm:prSet presAssocID="{29214DD0-E44F-4C03-96D3-4455FC1391FC}" presName="desSpace" presStyleCnt="0"/>
      <dgm:spPr/>
    </dgm:pt>
    <dgm:pt modelId="{6D9C42C5-156D-43DA-B330-7BB408BC1FFC}" type="pres">
      <dgm:prSet presAssocID="{B34FF49D-0E12-45DA-962F-9DC5D9278C16}" presName="desBackupLeftNorm" presStyleCnt="0"/>
      <dgm:spPr/>
    </dgm:pt>
    <dgm:pt modelId="{21FC09D5-9147-476D-A429-3F4E0582B161}" type="pres">
      <dgm:prSet presAssocID="{B34FF49D-0E12-45DA-962F-9DC5D9278C16}" presName="desComposite" presStyleCnt="0"/>
      <dgm:spPr/>
    </dgm:pt>
    <dgm:pt modelId="{083B8569-A27C-4C84-8F6D-7D95C416BFAD}" type="pres">
      <dgm:prSet presAssocID="{B34FF49D-0E12-45DA-962F-9DC5D9278C16}" presName="desCircle" presStyleLbl="node1" presStyleIdx="4" presStyleCnt="9"/>
      <dgm:spPr/>
    </dgm:pt>
    <dgm:pt modelId="{D76BC29F-DFCA-4334-8E70-771603666DD8}" type="pres">
      <dgm:prSet presAssocID="{B34FF49D-0E12-45DA-962F-9DC5D9278C16}" presName="chTx" presStyleLbl="revTx" presStyleIdx="10" presStyleCnt="21"/>
      <dgm:spPr/>
      <dgm:t>
        <a:bodyPr/>
        <a:lstStyle/>
        <a:p>
          <a:endParaRPr lang="zh-CN" altLang="en-US"/>
        </a:p>
      </dgm:t>
    </dgm:pt>
    <dgm:pt modelId="{A7D64166-47F5-452F-BE15-103BA84244A4}" type="pres">
      <dgm:prSet presAssocID="{B34FF49D-0E12-45DA-962F-9DC5D9278C16}" presName="desTx" presStyleLbl="revTx" presStyleIdx="11" presStyleCnt="21">
        <dgm:presLayoutVars>
          <dgm:bulletEnabled val="1"/>
        </dgm:presLayoutVars>
      </dgm:prSet>
      <dgm:spPr/>
    </dgm:pt>
    <dgm:pt modelId="{8E9C8939-B65A-46FD-B44C-B70725FFA278}" type="pres">
      <dgm:prSet presAssocID="{B34FF49D-0E12-45DA-962F-9DC5D9278C16}" presName="desBackupRightNorm" presStyleCnt="0"/>
      <dgm:spPr/>
    </dgm:pt>
    <dgm:pt modelId="{5D5F8D7B-A79F-46B0-BEF3-0EA725D5FC34}" type="pres">
      <dgm:prSet presAssocID="{E852FED6-BA38-4A60-93A6-B4F0B3DFE3FC}" presName="desSpace" presStyleCnt="0"/>
      <dgm:spPr/>
    </dgm:pt>
    <dgm:pt modelId="{A95BAA12-2CCC-4CD7-80DA-6FA49864480C}" type="pres">
      <dgm:prSet presAssocID="{1752C231-339A-40FB-A08E-8C89919C38DA}" presName="desBackupLeftNorm" presStyleCnt="0"/>
      <dgm:spPr/>
    </dgm:pt>
    <dgm:pt modelId="{B4403E33-E4C3-46EB-AA5E-0646A0406F1F}" type="pres">
      <dgm:prSet presAssocID="{1752C231-339A-40FB-A08E-8C89919C38DA}" presName="desComposite" presStyleCnt="0"/>
      <dgm:spPr/>
    </dgm:pt>
    <dgm:pt modelId="{9EFFDAF8-A5C8-4748-AA9F-C23C3CCF17A2}" type="pres">
      <dgm:prSet presAssocID="{1752C231-339A-40FB-A08E-8C89919C38DA}" presName="desCircle" presStyleLbl="node1" presStyleIdx="5" presStyleCnt="9"/>
      <dgm:spPr/>
    </dgm:pt>
    <dgm:pt modelId="{FE69C2CE-7C94-4DE1-8D91-BE92A606BF12}" type="pres">
      <dgm:prSet presAssocID="{1752C231-339A-40FB-A08E-8C89919C38DA}" presName="chTx" presStyleLbl="revTx" presStyleIdx="12" presStyleCnt="21"/>
      <dgm:spPr/>
      <dgm:t>
        <a:bodyPr/>
        <a:lstStyle/>
        <a:p>
          <a:endParaRPr lang="zh-CN" altLang="en-US"/>
        </a:p>
      </dgm:t>
    </dgm:pt>
    <dgm:pt modelId="{1EB1E39C-093D-4B01-B3C2-363B23474D65}" type="pres">
      <dgm:prSet presAssocID="{1752C231-339A-40FB-A08E-8C89919C38DA}" presName="desTx" presStyleLbl="revTx" presStyleIdx="13" presStyleCnt="21">
        <dgm:presLayoutVars>
          <dgm:bulletEnabled val="1"/>
        </dgm:presLayoutVars>
      </dgm:prSet>
      <dgm:spPr/>
    </dgm:pt>
    <dgm:pt modelId="{FF8F5CF7-3EB3-4983-A3F2-7C23B91EDDB5}" type="pres">
      <dgm:prSet presAssocID="{1752C231-339A-40FB-A08E-8C89919C38DA}" presName="desBackupRightNorm" presStyleCnt="0"/>
      <dgm:spPr/>
    </dgm:pt>
    <dgm:pt modelId="{BB4EF551-0EC2-4D7D-8771-D63F59B6ABA9}" type="pres">
      <dgm:prSet presAssocID="{80E83DC4-6B6C-4290-B5CF-2D6B0229EFE9}" presName="desSpace" presStyleCnt="0"/>
      <dgm:spPr/>
    </dgm:pt>
    <dgm:pt modelId="{A8534140-9F7B-4E9B-B515-BB1EEADC214A}" type="pres">
      <dgm:prSet presAssocID="{C9C093F7-19DF-43B2-8FCD-03EA0DCA92D2}" presName="parComposite" presStyleCnt="0"/>
      <dgm:spPr/>
    </dgm:pt>
    <dgm:pt modelId="{2AE4F788-1CA6-4C99-B11F-86A84BF9FD9B}" type="pres">
      <dgm:prSet presAssocID="{C9C093F7-19DF-43B2-8FCD-03EA0DCA92D2}" presName="parBigCircle" presStyleLbl="node0" presStyleIdx="2" presStyleCnt="3"/>
      <dgm:spPr/>
    </dgm:pt>
    <dgm:pt modelId="{F98296CD-18DA-4911-8F60-38B4284E48BB}" type="pres">
      <dgm:prSet presAssocID="{C9C093F7-19DF-43B2-8FCD-03EA0DCA92D2}" presName="parTx" presStyleLbl="revTx" presStyleIdx="14" presStyleCnt="21"/>
      <dgm:spPr/>
      <dgm:t>
        <a:bodyPr/>
        <a:lstStyle/>
        <a:p>
          <a:endParaRPr lang="zh-CN" altLang="en-US"/>
        </a:p>
      </dgm:t>
    </dgm:pt>
    <dgm:pt modelId="{3C8D6ADC-D842-47FB-AA1E-529BAB5F8B82}" type="pres">
      <dgm:prSet presAssocID="{C9C093F7-19DF-43B2-8FCD-03EA0DCA92D2}" presName="bSpace" presStyleCnt="0"/>
      <dgm:spPr/>
    </dgm:pt>
    <dgm:pt modelId="{91459365-5801-42C1-97AC-6EFA3B0F50D4}" type="pres">
      <dgm:prSet presAssocID="{C9C093F7-19DF-43B2-8FCD-03EA0DCA92D2}" presName="parBackupNorm" presStyleCnt="0"/>
      <dgm:spPr/>
    </dgm:pt>
    <dgm:pt modelId="{56F7E78F-85A6-4337-A2E9-569439B707D7}" type="pres">
      <dgm:prSet presAssocID="{2A6F8310-2AD6-4322-8B4F-504040E2ADA5}" presName="parSpace" presStyleCnt="0"/>
      <dgm:spPr/>
    </dgm:pt>
    <dgm:pt modelId="{975BBA9E-180D-46CE-A2CF-DB2E40734DCB}" type="pres">
      <dgm:prSet presAssocID="{4595E6D8-82BE-4280-8383-68903DEF074A}" presName="desBackupLeftNorm" presStyleCnt="0"/>
      <dgm:spPr/>
    </dgm:pt>
    <dgm:pt modelId="{BA30C30C-EF9A-4444-9FB0-96D68FAFF298}" type="pres">
      <dgm:prSet presAssocID="{4595E6D8-82BE-4280-8383-68903DEF074A}" presName="desComposite" presStyleCnt="0"/>
      <dgm:spPr/>
    </dgm:pt>
    <dgm:pt modelId="{7F7F8323-182E-460A-9F0A-6F5792067479}" type="pres">
      <dgm:prSet presAssocID="{4595E6D8-82BE-4280-8383-68903DEF074A}" presName="desCircle" presStyleLbl="node1" presStyleIdx="6" presStyleCnt="9"/>
      <dgm:spPr/>
    </dgm:pt>
    <dgm:pt modelId="{115429AC-FF63-4BC2-AB00-1C062F286721}" type="pres">
      <dgm:prSet presAssocID="{4595E6D8-82BE-4280-8383-68903DEF074A}" presName="chTx" presStyleLbl="revTx" presStyleIdx="15" presStyleCnt="21"/>
      <dgm:spPr/>
      <dgm:t>
        <a:bodyPr/>
        <a:lstStyle/>
        <a:p>
          <a:endParaRPr lang="zh-CN" altLang="en-US"/>
        </a:p>
      </dgm:t>
    </dgm:pt>
    <dgm:pt modelId="{E55236B4-C04F-40B4-963F-91C3EC82ABE2}" type="pres">
      <dgm:prSet presAssocID="{4595E6D8-82BE-4280-8383-68903DEF074A}" presName="desTx" presStyleLbl="revTx" presStyleIdx="16" presStyleCnt="21">
        <dgm:presLayoutVars>
          <dgm:bulletEnabled val="1"/>
        </dgm:presLayoutVars>
      </dgm:prSet>
      <dgm:spPr/>
    </dgm:pt>
    <dgm:pt modelId="{C9F6A691-CDE0-41FB-AFB4-66671560963F}" type="pres">
      <dgm:prSet presAssocID="{4595E6D8-82BE-4280-8383-68903DEF074A}" presName="desBackupRightNorm" presStyleCnt="0"/>
      <dgm:spPr/>
    </dgm:pt>
    <dgm:pt modelId="{3C6051C2-E3E1-4A3D-815C-DE891B17D26D}" type="pres">
      <dgm:prSet presAssocID="{AA57BAF2-DBE3-47BC-8FC7-FDCA823F7F70}" presName="desSpace" presStyleCnt="0"/>
      <dgm:spPr/>
    </dgm:pt>
    <dgm:pt modelId="{C2217BAC-7CDD-434B-85A4-9F7232A31153}" type="pres">
      <dgm:prSet presAssocID="{71081287-8B68-4EB7-9DE9-38D94A6120CE}" presName="desBackupLeftNorm" presStyleCnt="0"/>
      <dgm:spPr/>
    </dgm:pt>
    <dgm:pt modelId="{187AFAEB-3B8F-4D4F-886E-E6951A2FA113}" type="pres">
      <dgm:prSet presAssocID="{71081287-8B68-4EB7-9DE9-38D94A6120CE}" presName="desComposite" presStyleCnt="0"/>
      <dgm:spPr/>
    </dgm:pt>
    <dgm:pt modelId="{4C74C0F0-80FD-4837-BFDE-E9C7A72C22F2}" type="pres">
      <dgm:prSet presAssocID="{71081287-8B68-4EB7-9DE9-38D94A6120CE}" presName="desCircle" presStyleLbl="node1" presStyleIdx="7" presStyleCnt="9"/>
      <dgm:spPr/>
    </dgm:pt>
    <dgm:pt modelId="{E2544D8E-D445-433E-8990-C2423F6D6870}" type="pres">
      <dgm:prSet presAssocID="{71081287-8B68-4EB7-9DE9-38D94A6120CE}" presName="chTx" presStyleLbl="revTx" presStyleIdx="17" presStyleCnt="21"/>
      <dgm:spPr/>
      <dgm:t>
        <a:bodyPr/>
        <a:lstStyle/>
        <a:p>
          <a:endParaRPr lang="zh-CN" altLang="en-US"/>
        </a:p>
      </dgm:t>
    </dgm:pt>
    <dgm:pt modelId="{3D9C3CC7-2115-4A90-B4CB-8FD76200901E}" type="pres">
      <dgm:prSet presAssocID="{71081287-8B68-4EB7-9DE9-38D94A6120CE}" presName="desTx" presStyleLbl="revTx" presStyleIdx="18" presStyleCnt="21">
        <dgm:presLayoutVars>
          <dgm:bulletEnabled val="1"/>
        </dgm:presLayoutVars>
      </dgm:prSet>
      <dgm:spPr/>
    </dgm:pt>
    <dgm:pt modelId="{D748541B-5834-41BC-A762-34314B2A13EF}" type="pres">
      <dgm:prSet presAssocID="{71081287-8B68-4EB7-9DE9-38D94A6120CE}" presName="desBackupRightNorm" presStyleCnt="0"/>
      <dgm:spPr/>
    </dgm:pt>
    <dgm:pt modelId="{5DCB5300-728F-4329-97DD-5800E830B48D}" type="pres">
      <dgm:prSet presAssocID="{BCAA53BE-C8E4-43CD-B2D7-A0DB09E6CD53}" presName="desSpace" presStyleCnt="0"/>
      <dgm:spPr/>
    </dgm:pt>
    <dgm:pt modelId="{908F4352-3250-45CC-87F0-34CC5A14AA6F}" type="pres">
      <dgm:prSet presAssocID="{5C5D73B3-DAE6-46BC-A016-6650C335EECF}" presName="desBackupLeftNorm" presStyleCnt="0"/>
      <dgm:spPr/>
    </dgm:pt>
    <dgm:pt modelId="{84CF4AD7-E49A-45AD-8AAC-8EDBBFC0DB84}" type="pres">
      <dgm:prSet presAssocID="{5C5D73B3-DAE6-46BC-A016-6650C335EECF}" presName="desComposite" presStyleCnt="0"/>
      <dgm:spPr/>
    </dgm:pt>
    <dgm:pt modelId="{5B6B144E-57EF-4B8F-9CA4-A9ECFC1EF0A0}" type="pres">
      <dgm:prSet presAssocID="{5C5D73B3-DAE6-46BC-A016-6650C335EECF}" presName="desCircle" presStyleLbl="node1" presStyleIdx="8" presStyleCnt="9"/>
      <dgm:spPr/>
    </dgm:pt>
    <dgm:pt modelId="{61A4CF14-E6DD-47C0-B528-C67FB955BAF7}" type="pres">
      <dgm:prSet presAssocID="{5C5D73B3-DAE6-46BC-A016-6650C335EECF}" presName="chTx" presStyleLbl="revTx" presStyleIdx="19" presStyleCnt="21"/>
      <dgm:spPr/>
      <dgm:t>
        <a:bodyPr/>
        <a:lstStyle/>
        <a:p>
          <a:endParaRPr lang="zh-CN" altLang="en-US"/>
        </a:p>
      </dgm:t>
    </dgm:pt>
    <dgm:pt modelId="{79E883DE-6D0E-4992-AD0D-DFFC11621A6F}" type="pres">
      <dgm:prSet presAssocID="{5C5D73B3-DAE6-46BC-A016-6650C335EECF}" presName="desTx" presStyleLbl="revTx" presStyleIdx="20" presStyleCnt="21">
        <dgm:presLayoutVars>
          <dgm:bulletEnabled val="1"/>
        </dgm:presLayoutVars>
      </dgm:prSet>
      <dgm:spPr/>
    </dgm:pt>
    <dgm:pt modelId="{BAA2490C-2FB8-4244-9270-EF67DD227AA5}" type="pres">
      <dgm:prSet presAssocID="{5C5D73B3-DAE6-46BC-A016-6650C335EECF}" presName="desBackupRightNorm" presStyleCnt="0"/>
      <dgm:spPr/>
    </dgm:pt>
    <dgm:pt modelId="{4615E18F-3457-42B9-AA4F-141CA40C5BF0}" type="pres">
      <dgm:prSet presAssocID="{59B4CC93-676A-44D4-8120-3177EB99B2E0}" presName="desSpace" presStyleCnt="0"/>
      <dgm:spPr/>
    </dgm:pt>
  </dgm:ptLst>
  <dgm:cxnLst>
    <dgm:cxn modelId="{34C6AC6F-FD1B-4F4C-B156-9F8B0601DB28}" srcId="{83C17C78-83A6-4701-9787-7DE9F78DA8F2}" destId="{F46A2EE6-852F-4DBC-A938-BBD134761F12}" srcOrd="1" destOrd="0" parTransId="{3ED948F8-B18B-4C3C-9AF5-62E075AFD268}" sibTransId="{4AE06E41-E87B-4C79-82CD-CC8F46A54E25}"/>
    <dgm:cxn modelId="{3846D036-01AC-4C86-9674-521586C5E39F}" type="presOf" srcId="{2C5B9FCF-7881-49A8-884B-17AF87B34AFB}" destId="{4D7E7337-B163-4405-AD70-BA526746E032}" srcOrd="0" destOrd="0" presId="urn:microsoft.com/office/officeart/2008/layout/CircleAccentTimeline"/>
    <dgm:cxn modelId="{D867AAAD-B82A-4BBA-8B0D-A10EB43B5C41}" srcId="{C9C093F7-19DF-43B2-8FCD-03EA0DCA92D2}" destId="{4595E6D8-82BE-4280-8383-68903DEF074A}" srcOrd="0" destOrd="0" parTransId="{BD42B99F-091E-4115-BDE9-74BD2A6BDAEB}" sibTransId="{AA57BAF2-DBE3-47BC-8FC7-FDCA823F7F70}"/>
    <dgm:cxn modelId="{F39494F9-526E-4A23-AB65-ABA4F8E03BF5}" type="presOf" srcId="{407D42EA-A29F-4D9E-875E-9262B8C44480}" destId="{32A1345E-D4BB-4CAA-BAA8-33B6DB182CEF}" srcOrd="0" destOrd="0" presId="urn:microsoft.com/office/officeart/2008/layout/CircleAccentTimeline"/>
    <dgm:cxn modelId="{76F88288-4E13-44A6-ACC6-A09CF9C30AFA}" srcId="{2C5B9FCF-7881-49A8-884B-17AF87B34AFB}" destId="{7CF38DE8-37CE-4F9E-9833-3DA6D3268AE6}" srcOrd="0" destOrd="0" parTransId="{F465A4D9-942E-46EF-8781-4EB7961BA30A}" sibTransId="{29214DD0-E44F-4C03-96D3-4455FC1391FC}"/>
    <dgm:cxn modelId="{E66CBDE1-6382-43EA-BC03-4CBA9CC51A75}" srcId="{C9C093F7-19DF-43B2-8FCD-03EA0DCA92D2}" destId="{5C5D73B3-DAE6-46BC-A016-6650C335EECF}" srcOrd="2" destOrd="0" parTransId="{0D491126-A057-4461-B37A-A9278BA0BD4B}" sibTransId="{59B4CC93-676A-44D4-8120-3177EB99B2E0}"/>
    <dgm:cxn modelId="{27501F25-423D-409F-9872-CDCD0D124ED6}" type="presOf" srcId="{1752C231-339A-40FB-A08E-8C89919C38DA}" destId="{FE69C2CE-7C94-4DE1-8D91-BE92A606BF12}" srcOrd="0" destOrd="0" presId="urn:microsoft.com/office/officeart/2008/layout/CircleAccentTimeline"/>
    <dgm:cxn modelId="{E87508DA-B882-4003-8CE7-AC659CEA9A3B}" type="presOf" srcId="{71081287-8B68-4EB7-9DE9-38D94A6120CE}" destId="{E2544D8E-D445-433E-8990-C2423F6D6870}" srcOrd="0" destOrd="0" presId="urn:microsoft.com/office/officeart/2008/layout/CircleAccentTimeline"/>
    <dgm:cxn modelId="{A1A6F16A-BFBF-4C89-B660-89219C039048}" type="presOf" srcId="{5C5D73B3-DAE6-46BC-A016-6650C335EECF}" destId="{61A4CF14-E6DD-47C0-B528-C67FB955BAF7}" srcOrd="0" destOrd="0" presId="urn:microsoft.com/office/officeart/2008/layout/CircleAccentTimeline"/>
    <dgm:cxn modelId="{0A6C0DBF-5A85-4905-B61D-EC34B8EE788F}" type="presOf" srcId="{8F5FC0E1-C2BD-432B-B6B4-6A8ED4B778E3}" destId="{64814648-CB21-49B4-925E-236D3C951C84}" srcOrd="0" destOrd="0" presId="urn:microsoft.com/office/officeart/2008/layout/CircleAccentTimeline"/>
    <dgm:cxn modelId="{E4228F0B-74B6-4384-B903-CD0EFE1043C6}" type="presOf" srcId="{83C17C78-83A6-4701-9787-7DE9F78DA8F2}" destId="{0F2E85FF-E803-4FAF-9238-2670F839CF76}" srcOrd="0" destOrd="0" presId="urn:microsoft.com/office/officeart/2008/layout/CircleAccentTimeline"/>
    <dgm:cxn modelId="{9B697A60-7A8E-4572-A87F-A00DAC308E4B}" type="presOf" srcId="{7CF38DE8-37CE-4F9E-9833-3DA6D3268AE6}" destId="{DFAFFCF5-F2F8-484A-B97D-3A74C2D310C1}" srcOrd="0" destOrd="0" presId="urn:microsoft.com/office/officeart/2008/layout/CircleAccentTimeline"/>
    <dgm:cxn modelId="{1F7B67B0-A8BB-4996-B4A6-0CF9488D91A7}" srcId="{8F5FC0E1-C2BD-432B-B6B4-6A8ED4B778E3}" destId="{C9C093F7-19DF-43B2-8FCD-03EA0DCA92D2}" srcOrd="2" destOrd="0" parTransId="{95A42CDA-A0EE-4936-9E0B-8045FC4EB4A0}" sibTransId="{2A6F8310-2AD6-4322-8B4F-504040E2ADA5}"/>
    <dgm:cxn modelId="{05A53D2E-BEDB-4C29-84D7-7CEAB78D3BF9}" srcId="{2C5B9FCF-7881-49A8-884B-17AF87B34AFB}" destId="{1752C231-339A-40FB-A08E-8C89919C38DA}" srcOrd="2" destOrd="0" parTransId="{6E9BD0CA-E8D7-4FA3-9E69-4038C40199D7}" sibTransId="{80E83DC4-6B6C-4290-B5CF-2D6B0229EFE9}"/>
    <dgm:cxn modelId="{9A564ED4-2B13-4826-865B-F1129094A084}" type="presOf" srcId="{C9C093F7-19DF-43B2-8FCD-03EA0DCA92D2}" destId="{F98296CD-18DA-4911-8F60-38B4284E48BB}" srcOrd="0" destOrd="0" presId="urn:microsoft.com/office/officeart/2008/layout/CircleAccentTimeline"/>
    <dgm:cxn modelId="{B1C5FCF7-A64F-42FC-9FDC-75E052289B85}" type="presOf" srcId="{4595E6D8-82BE-4280-8383-68903DEF074A}" destId="{115429AC-FF63-4BC2-AB00-1C062F286721}" srcOrd="0" destOrd="0" presId="urn:microsoft.com/office/officeart/2008/layout/CircleAccentTimeline"/>
    <dgm:cxn modelId="{7671DA50-E80A-4197-9536-DD6A8F557361}" srcId="{2C5B9FCF-7881-49A8-884B-17AF87B34AFB}" destId="{B34FF49D-0E12-45DA-962F-9DC5D9278C16}" srcOrd="1" destOrd="0" parTransId="{FBA464B7-ABBA-4F67-B9F8-4D8EF2BAEA3C}" sibTransId="{E852FED6-BA38-4A60-93A6-B4F0B3DFE3FC}"/>
    <dgm:cxn modelId="{2708B12A-A90F-4AAC-8901-C4CDB6403B0B}" srcId="{83C17C78-83A6-4701-9787-7DE9F78DA8F2}" destId="{ACDBA3E9-48B5-4344-8165-24D741CA6DBF}" srcOrd="0" destOrd="0" parTransId="{F2C8FE0F-6C7E-45E5-BC23-F62A3B8E60D6}" sibTransId="{C0EABF32-48C3-4C37-98F2-8D02A9352294}"/>
    <dgm:cxn modelId="{FEADE66B-9DCC-4650-9F7A-257938B71739}" srcId="{8F5FC0E1-C2BD-432B-B6B4-6A8ED4B778E3}" destId="{2C5B9FCF-7881-49A8-884B-17AF87B34AFB}" srcOrd="1" destOrd="0" parTransId="{DE33A4B4-02D6-43E9-948D-5729898820A5}" sibTransId="{E22850EF-93A2-4FF5-BA9E-E5A0ACCF7F74}"/>
    <dgm:cxn modelId="{EB81C2FC-9F97-4086-9951-520770E5B006}" srcId="{83C17C78-83A6-4701-9787-7DE9F78DA8F2}" destId="{407D42EA-A29F-4D9E-875E-9262B8C44480}" srcOrd="2" destOrd="0" parTransId="{BB2641C9-41EB-440D-83ED-1D8941CC115B}" sibTransId="{7D98A088-9920-4E44-ADEA-E9AC717D0D98}"/>
    <dgm:cxn modelId="{F232FCE7-0EDB-4943-AD6A-4068BBFEF828}" type="presOf" srcId="{B34FF49D-0E12-45DA-962F-9DC5D9278C16}" destId="{D76BC29F-DFCA-4334-8E70-771603666DD8}" srcOrd="0" destOrd="0" presId="urn:microsoft.com/office/officeart/2008/layout/CircleAccentTimeline"/>
    <dgm:cxn modelId="{98B5564B-CB64-41E3-8FE5-878F2EB9A871}" srcId="{C9C093F7-19DF-43B2-8FCD-03EA0DCA92D2}" destId="{71081287-8B68-4EB7-9DE9-38D94A6120CE}" srcOrd="1" destOrd="0" parTransId="{020846D6-8CFB-4136-818F-E3C5E37FAA4C}" sibTransId="{BCAA53BE-C8E4-43CD-B2D7-A0DB09E6CD53}"/>
    <dgm:cxn modelId="{A677A285-7557-41A8-99A0-12F68E2580E1}" type="presOf" srcId="{ACDBA3E9-48B5-4344-8165-24D741CA6DBF}" destId="{BC1BBC19-A2CC-4D7B-A3B8-CC7E70D4069E}" srcOrd="0" destOrd="0" presId="urn:microsoft.com/office/officeart/2008/layout/CircleAccentTimeline"/>
    <dgm:cxn modelId="{E8517EBA-AEAB-4FFB-A7B2-45C4D49185B6}" type="presOf" srcId="{F46A2EE6-852F-4DBC-A938-BBD134761F12}" destId="{5D86B7EA-A366-4E36-AB5B-BEEC2C784AEB}" srcOrd="0" destOrd="0" presId="urn:microsoft.com/office/officeart/2008/layout/CircleAccentTimeline"/>
    <dgm:cxn modelId="{0F4C7062-B02E-4B80-AD40-8FCF2E15A4F6}" srcId="{8F5FC0E1-C2BD-432B-B6B4-6A8ED4B778E3}" destId="{83C17C78-83A6-4701-9787-7DE9F78DA8F2}" srcOrd="0" destOrd="0" parTransId="{8FD7659B-0CCE-4DAD-95F6-14061A0FDA9A}" sibTransId="{7DFD5A0F-6E70-4F45-93BC-EB4D4BC1CE39}"/>
    <dgm:cxn modelId="{69A2E936-4F45-480B-AD26-FF822E6F9E88}" type="presParOf" srcId="{64814648-CB21-49B4-925E-236D3C951C84}" destId="{C4C319D7-0882-41DA-82C5-58F05CA814C4}" srcOrd="0" destOrd="0" presId="urn:microsoft.com/office/officeart/2008/layout/CircleAccentTimeline"/>
    <dgm:cxn modelId="{2EA0EC1F-E3DE-4C4D-A766-E2A505FC6F44}" type="presParOf" srcId="{C4C319D7-0882-41DA-82C5-58F05CA814C4}" destId="{EFEE346D-5A89-496C-95E3-409C7B0BD2B6}" srcOrd="0" destOrd="0" presId="urn:microsoft.com/office/officeart/2008/layout/CircleAccentTimeline"/>
    <dgm:cxn modelId="{70C79741-58A0-48B3-B265-B69F24E01D72}" type="presParOf" srcId="{C4C319D7-0882-41DA-82C5-58F05CA814C4}" destId="{0F2E85FF-E803-4FAF-9238-2670F839CF76}" srcOrd="1" destOrd="0" presId="urn:microsoft.com/office/officeart/2008/layout/CircleAccentTimeline"/>
    <dgm:cxn modelId="{0CCBF2AE-F371-43C8-9019-A7128979017A}" type="presParOf" srcId="{C4C319D7-0882-41DA-82C5-58F05CA814C4}" destId="{338BA49B-1182-44F9-AA9E-9E01F5FBA177}" srcOrd="2" destOrd="0" presId="urn:microsoft.com/office/officeart/2008/layout/CircleAccentTimeline"/>
    <dgm:cxn modelId="{A7A3BFF8-9207-4A0A-8AC6-41DAD89C5E89}" type="presParOf" srcId="{64814648-CB21-49B4-925E-236D3C951C84}" destId="{4D2477AF-00F1-4F8F-8392-1264360C07B4}" srcOrd="1" destOrd="0" presId="urn:microsoft.com/office/officeart/2008/layout/CircleAccentTimeline"/>
    <dgm:cxn modelId="{9113F4AD-D32F-4FE4-A983-EA456FFC0298}" type="presParOf" srcId="{64814648-CB21-49B4-925E-236D3C951C84}" destId="{EE7CBFD0-C9BF-436C-946D-477555DABA94}" srcOrd="2" destOrd="0" presId="urn:microsoft.com/office/officeart/2008/layout/CircleAccentTimeline"/>
    <dgm:cxn modelId="{C369B381-2D1E-4334-A8C5-2BBA83880114}" type="presParOf" srcId="{64814648-CB21-49B4-925E-236D3C951C84}" destId="{ECEF81BC-1474-42A7-94DB-18B28EDC9496}" srcOrd="3" destOrd="0" presId="urn:microsoft.com/office/officeart/2008/layout/CircleAccentTimeline"/>
    <dgm:cxn modelId="{A6F5BA31-F7E6-4CB8-887A-D7CB0193FEA7}" type="presParOf" srcId="{64814648-CB21-49B4-925E-236D3C951C84}" destId="{061596F5-3F55-4CCF-81FE-38D9AF0F7417}" srcOrd="4" destOrd="0" presId="urn:microsoft.com/office/officeart/2008/layout/CircleAccentTimeline"/>
    <dgm:cxn modelId="{D03CFAEF-DAC9-45BF-83EC-5AE4995903F3}" type="presParOf" srcId="{061596F5-3F55-4CCF-81FE-38D9AF0F7417}" destId="{464F1E67-7ECF-4B2D-9100-6A319AF35B07}" srcOrd="0" destOrd="0" presId="urn:microsoft.com/office/officeart/2008/layout/CircleAccentTimeline"/>
    <dgm:cxn modelId="{638DABE7-BF98-4296-B07A-9E115A1A80FC}" type="presParOf" srcId="{061596F5-3F55-4CCF-81FE-38D9AF0F7417}" destId="{BC1BBC19-A2CC-4D7B-A3B8-CC7E70D4069E}" srcOrd="1" destOrd="0" presId="urn:microsoft.com/office/officeart/2008/layout/CircleAccentTimeline"/>
    <dgm:cxn modelId="{FF5C6E42-5239-45C7-AD1B-351A5C6EC161}" type="presParOf" srcId="{061596F5-3F55-4CCF-81FE-38D9AF0F7417}" destId="{E00CB743-500D-472E-96BF-E5CF7EDDA854}" srcOrd="2" destOrd="0" presId="urn:microsoft.com/office/officeart/2008/layout/CircleAccentTimeline"/>
    <dgm:cxn modelId="{38128EDD-64B9-4804-BFBF-7CAD349C8DC2}" type="presParOf" srcId="{64814648-CB21-49B4-925E-236D3C951C84}" destId="{9A435C9E-1BCC-46FB-8B1B-FA0567E9C68D}" srcOrd="5" destOrd="0" presId="urn:microsoft.com/office/officeart/2008/layout/CircleAccentTimeline"/>
    <dgm:cxn modelId="{3171051D-4A3F-42BF-8ECD-D420AA65A182}" type="presParOf" srcId="{64814648-CB21-49B4-925E-236D3C951C84}" destId="{865E0FEE-BF77-4A0E-B1C4-DEE6348F3CC8}" srcOrd="6" destOrd="0" presId="urn:microsoft.com/office/officeart/2008/layout/CircleAccentTimeline"/>
    <dgm:cxn modelId="{639CB0D6-A21A-41B3-B8E2-B9C36EB2F28A}" type="presParOf" srcId="{64814648-CB21-49B4-925E-236D3C951C84}" destId="{4665E795-349A-4C2D-A29B-7C5971DBDF39}" srcOrd="7" destOrd="0" presId="urn:microsoft.com/office/officeart/2008/layout/CircleAccentTimeline"/>
    <dgm:cxn modelId="{5E7D21E5-A6C0-41EC-A306-015F2C4A71F9}" type="presParOf" srcId="{64814648-CB21-49B4-925E-236D3C951C84}" destId="{2C33D9F4-3DB4-4FCC-9DB8-81D20BAC0958}" srcOrd="8" destOrd="0" presId="urn:microsoft.com/office/officeart/2008/layout/CircleAccentTimeline"/>
    <dgm:cxn modelId="{6C1F5736-164C-4C71-8BA0-4B6066CADA26}" type="presParOf" srcId="{2C33D9F4-3DB4-4FCC-9DB8-81D20BAC0958}" destId="{06AA01C7-FFC0-4832-B1A1-20A017DE90D1}" srcOrd="0" destOrd="0" presId="urn:microsoft.com/office/officeart/2008/layout/CircleAccentTimeline"/>
    <dgm:cxn modelId="{36DFC4D7-56E7-42BE-81A7-DC0FBC110BCE}" type="presParOf" srcId="{2C33D9F4-3DB4-4FCC-9DB8-81D20BAC0958}" destId="{5D86B7EA-A366-4E36-AB5B-BEEC2C784AEB}" srcOrd="1" destOrd="0" presId="urn:microsoft.com/office/officeart/2008/layout/CircleAccentTimeline"/>
    <dgm:cxn modelId="{01CA7BD6-28F0-4985-A5B0-9290CDEE58F9}" type="presParOf" srcId="{2C33D9F4-3DB4-4FCC-9DB8-81D20BAC0958}" destId="{566D8F8C-17A2-4D37-BF68-CF83975F47E7}" srcOrd="2" destOrd="0" presId="urn:microsoft.com/office/officeart/2008/layout/CircleAccentTimeline"/>
    <dgm:cxn modelId="{B5AC9554-740F-42EE-8A1C-1DF91D8D50AD}" type="presParOf" srcId="{64814648-CB21-49B4-925E-236D3C951C84}" destId="{D10E97DE-D101-4B87-AB92-8577476D7697}" srcOrd="9" destOrd="0" presId="urn:microsoft.com/office/officeart/2008/layout/CircleAccentTimeline"/>
    <dgm:cxn modelId="{E4769750-03AA-4B09-B747-5DBC4F04B32C}" type="presParOf" srcId="{64814648-CB21-49B4-925E-236D3C951C84}" destId="{EE765C0A-5739-4B93-A9C0-2B4190D3BE7D}" srcOrd="10" destOrd="0" presId="urn:microsoft.com/office/officeart/2008/layout/CircleAccentTimeline"/>
    <dgm:cxn modelId="{029D3240-D755-4E29-BB2C-781863B0E416}" type="presParOf" srcId="{64814648-CB21-49B4-925E-236D3C951C84}" destId="{8239E773-196C-40D8-BC17-D8CAB080CAF9}" srcOrd="11" destOrd="0" presId="urn:microsoft.com/office/officeart/2008/layout/CircleAccentTimeline"/>
    <dgm:cxn modelId="{4E3703D2-4A4F-4428-A0B6-403E093EE76B}" type="presParOf" srcId="{64814648-CB21-49B4-925E-236D3C951C84}" destId="{D672CF0D-8FF8-48E6-BF7B-8ADC9F8E3BDD}" srcOrd="12" destOrd="0" presId="urn:microsoft.com/office/officeart/2008/layout/CircleAccentTimeline"/>
    <dgm:cxn modelId="{C27209FA-A0F7-4FED-B161-C90EF67238D5}" type="presParOf" srcId="{D672CF0D-8FF8-48E6-BF7B-8ADC9F8E3BDD}" destId="{7A735175-9E0C-4351-8C1B-B9AB736DA58F}" srcOrd="0" destOrd="0" presId="urn:microsoft.com/office/officeart/2008/layout/CircleAccentTimeline"/>
    <dgm:cxn modelId="{51D269BB-42B8-4287-BAF3-5093A84FD297}" type="presParOf" srcId="{D672CF0D-8FF8-48E6-BF7B-8ADC9F8E3BDD}" destId="{32A1345E-D4BB-4CAA-BAA8-33B6DB182CEF}" srcOrd="1" destOrd="0" presId="urn:microsoft.com/office/officeart/2008/layout/CircleAccentTimeline"/>
    <dgm:cxn modelId="{0F005EA3-A3CE-4AEC-A0C5-58C4292DDC87}" type="presParOf" srcId="{D672CF0D-8FF8-48E6-BF7B-8ADC9F8E3BDD}" destId="{8F8100F7-013E-4897-8CCE-FAE87DEB1E49}" srcOrd="2" destOrd="0" presId="urn:microsoft.com/office/officeart/2008/layout/CircleAccentTimeline"/>
    <dgm:cxn modelId="{6352B944-AFF7-4851-BBB0-58220F76EFCA}" type="presParOf" srcId="{64814648-CB21-49B4-925E-236D3C951C84}" destId="{D5D5F286-518B-4951-8063-E4BB6B9F9EA9}" srcOrd="13" destOrd="0" presId="urn:microsoft.com/office/officeart/2008/layout/CircleAccentTimeline"/>
    <dgm:cxn modelId="{54904C46-249D-4F45-B1E6-A75036FCAD99}" type="presParOf" srcId="{64814648-CB21-49B4-925E-236D3C951C84}" destId="{485535A5-5478-4428-B2F6-92A0495BC65D}" srcOrd="14" destOrd="0" presId="urn:microsoft.com/office/officeart/2008/layout/CircleAccentTimeline"/>
    <dgm:cxn modelId="{1A3E08DA-C373-455C-9C4E-5BC5BF1BAA57}" type="presParOf" srcId="{64814648-CB21-49B4-925E-236D3C951C84}" destId="{187DD565-6E0E-49F2-9938-056697DAC0E7}" srcOrd="15" destOrd="0" presId="urn:microsoft.com/office/officeart/2008/layout/CircleAccentTimeline"/>
    <dgm:cxn modelId="{D05D0A9C-E27B-44C9-AA69-8DBF8C7AD29E}" type="presParOf" srcId="{187DD565-6E0E-49F2-9938-056697DAC0E7}" destId="{F8692AA4-3E95-4293-9526-0334D33FFE1C}" srcOrd="0" destOrd="0" presId="urn:microsoft.com/office/officeart/2008/layout/CircleAccentTimeline"/>
    <dgm:cxn modelId="{606C5344-C7A6-403B-811D-8403FB568C3E}" type="presParOf" srcId="{187DD565-6E0E-49F2-9938-056697DAC0E7}" destId="{4D7E7337-B163-4405-AD70-BA526746E032}" srcOrd="1" destOrd="0" presId="urn:microsoft.com/office/officeart/2008/layout/CircleAccentTimeline"/>
    <dgm:cxn modelId="{C8A61C06-64F4-4CA6-8F21-360BC07F198C}" type="presParOf" srcId="{187DD565-6E0E-49F2-9938-056697DAC0E7}" destId="{98BF2558-9D2F-457C-9788-E324AC7B89AF}" srcOrd="2" destOrd="0" presId="urn:microsoft.com/office/officeart/2008/layout/CircleAccentTimeline"/>
    <dgm:cxn modelId="{B2F7C5F4-F73C-4906-9FC1-4F35C079D1E4}" type="presParOf" srcId="{64814648-CB21-49B4-925E-236D3C951C84}" destId="{A4AB2B38-C073-436D-9B93-139A9F06E93B}" srcOrd="16" destOrd="0" presId="urn:microsoft.com/office/officeart/2008/layout/CircleAccentTimeline"/>
    <dgm:cxn modelId="{1887928A-6928-427F-BDFF-1815E03DE84D}" type="presParOf" srcId="{64814648-CB21-49B4-925E-236D3C951C84}" destId="{DB1763A1-1F74-4070-869C-771C3446A049}" srcOrd="17" destOrd="0" presId="urn:microsoft.com/office/officeart/2008/layout/CircleAccentTimeline"/>
    <dgm:cxn modelId="{49CC63D0-D978-48AE-AA05-7483657EB47A}" type="presParOf" srcId="{64814648-CB21-49B4-925E-236D3C951C84}" destId="{CF94F7B8-F4A0-4D23-B511-2160DD39C583}" srcOrd="18" destOrd="0" presId="urn:microsoft.com/office/officeart/2008/layout/CircleAccentTimeline"/>
    <dgm:cxn modelId="{DF7FA926-EA50-49DC-9AC4-E99D53979CAB}" type="presParOf" srcId="{64814648-CB21-49B4-925E-236D3C951C84}" destId="{AED4D151-0ECC-4D91-BFD2-2057D03E3AE5}" srcOrd="19" destOrd="0" presId="urn:microsoft.com/office/officeart/2008/layout/CircleAccentTimeline"/>
    <dgm:cxn modelId="{0B09FDAF-163D-499A-A127-96C9EF96A4A6}" type="presParOf" srcId="{AED4D151-0ECC-4D91-BFD2-2057D03E3AE5}" destId="{04167DAE-577C-42A3-91E6-9637594A2A03}" srcOrd="0" destOrd="0" presId="urn:microsoft.com/office/officeart/2008/layout/CircleAccentTimeline"/>
    <dgm:cxn modelId="{40B057F5-293A-469F-A4B9-68C2CE1F00B0}" type="presParOf" srcId="{AED4D151-0ECC-4D91-BFD2-2057D03E3AE5}" destId="{DFAFFCF5-F2F8-484A-B97D-3A74C2D310C1}" srcOrd="1" destOrd="0" presId="urn:microsoft.com/office/officeart/2008/layout/CircleAccentTimeline"/>
    <dgm:cxn modelId="{1B842ADF-438B-4A58-AB91-EF2B1F1DED60}" type="presParOf" srcId="{AED4D151-0ECC-4D91-BFD2-2057D03E3AE5}" destId="{7B5EE0BD-8F83-49A4-94FB-F96D451745AB}" srcOrd="2" destOrd="0" presId="urn:microsoft.com/office/officeart/2008/layout/CircleAccentTimeline"/>
    <dgm:cxn modelId="{D8C27F83-08B9-43B8-96C4-CCF07E349DA7}" type="presParOf" srcId="{64814648-CB21-49B4-925E-236D3C951C84}" destId="{8250E119-2FD3-4D23-90D9-5C9B79C152D9}" srcOrd="20" destOrd="0" presId="urn:microsoft.com/office/officeart/2008/layout/CircleAccentTimeline"/>
    <dgm:cxn modelId="{D5CCE08C-3D69-4741-AB93-094F41D3169C}" type="presParOf" srcId="{64814648-CB21-49B4-925E-236D3C951C84}" destId="{51062995-A9E4-4932-8245-13561979E227}" srcOrd="21" destOrd="0" presId="urn:microsoft.com/office/officeart/2008/layout/CircleAccentTimeline"/>
    <dgm:cxn modelId="{6CE46035-A121-448F-8AD4-E1736297059F}" type="presParOf" srcId="{64814648-CB21-49B4-925E-236D3C951C84}" destId="{6D9C42C5-156D-43DA-B330-7BB408BC1FFC}" srcOrd="22" destOrd="0" presId="urn:microsoft.com/office/officeart/2008/layout/CircleAccentTimeline"/>
    <dgm:cxn modelId="{FD80A48C-A6A6-4942-9BC4-825E2B58F8E8}" type="presParOf" srcId="{64814648-CB21-49B4-925E-236D3C951C84}" destId="{21FC09D5-9147-476D-A429-3F4E0582B161}" srcOrd="23" destOrd="0" presId="urn:microsoft.com/office/officeart/2008/layout/CircleAccentTimeline"/>
    <dgm:cxn modelId="{A409FB15-9B76-4E35-AC35-2403039AB542}" type="presParOf" srcId="{21FC09D5-9147-476D-A429-3F4E0582B161}" destId="{083B8569-A27C-4C84-8F6D-7D95C416BFAD}" srcOrd="0" destOrd="0" presId="urn:microsoft.com/office/officeart/2008/layout/CircleAccentTimeline"/>
    <dgm:cxn modelId="{0BE9811B-4F15-462B-AD63-6D37CC8BF87D}" type="presParOf" srcId="{21FC09D5-9147-476D-A429-3F4E0582B161}" destId="{D76BC29F-DFCA-4334-8E70-771603666DD8}" srcOrd="1" destOrd="0" presId="urn:microsoft.com/office/officeart/2008/layout/CircleAccentTimeline"/>
    <dgm:cxn modelId="{F5D2AD66-82FA-4A3D-87AA-D43A56E5277F}" type="presParOf" srcId="{21FC09D5-9147-476D-A429-3F4E0582B161}" destId="{A7D64166-47F5-452F-BE15-103BA84244A4}" srcOrd="2" destOrd="0" presId="urn:microsoft.com/office/officeart/2008/layout/CircleAccentTimeline"/>
    <dgm:cxn modelId="{704DD9CE-F892-4F53-967D-8090E9A41779}" type="presParOf" srcId="{64814648-CB21-49B4-925E-236D3C951C84}" destId="{8E9C8939-B65A-46FD-B44C-B70725FFA278}" srcOrd="24" destOrd="0" presId="urn:microsoft.com/office/officeart/2008/layout/CircleAccentTimeline"/>
    <dgm:cxn modelId="{03DAEF2A-F22F-49A2-8EBA-C0BCA1A8A482}" type="presParOf" srcId="{64814648-CB21-49B4-925E-236D3C951C84}" destId="{5D5F8D7B-A79F-46B0-BEF3-0EA725D5FC34}" srcOrd="25" destOrd="0" presId="urn:microsoft.com/office/officeart/2008/layout/CircleAccentTimeline"/>
    <dgm:cxn modelId="{E885EB5F-FBC4-414D-876C-C52757449B72}" type="presParOf" srcId="{64814648-CB21-49B4-925E-236D3C951C84}" destId="{A95BAA12-2CCC-4CD7-80DA-6FA49864480C}" srcOrd="26" destOrd="0" presId="urn:microsoft.com/office/officeart/2008/layout/CircleAccentTimeline"/>
    <dgm:cxn modelId="{A24EFA7C-11AB-4630-A0AD-8D34C26667BC}" type="presParOf" srcId="{64814648-CB21-49B4-925E-236D3C951C84}" destId="{B4403E33-E4C3-46EB-AA5E-0646A0406F1F}" srcOrd="27" destOrd="0" presId="urn:microsoft.com/office/officeart/2008/layout/CircleAccentTimeline"/>
    <dgm:cxn modelId="{B4031871-9458-4899-BF70-F3AF4EC5C290}" type="presParOf" srcId="{B4403E33-E4C3-46EB-AA5E-0646A0406F1F}" destId="{9EFFDAF8-A5C8-4748-AA9F-C23C3CCF17A2}" srcOrd="0" destOrd="0" presId="urn:microsoft.com/office/officeart/2008/layout/CircleAccentTimeline"/>
    <dgm:cxn modelId="{96A6082C-088C-4478-8F94-16775BCA3B7D}" type="presParOf" srcId="{B4403E33-E4C3-46EB-AA5E-0646A0406F1F}" destId="{FE69C2CE-7C94-4DE1-8D91-BE92A606BF12}" srcOrd="1" destOrd="0" presId="urn:microsoft.com/office/officeart/2008/layout/CircleAccentTimeline"/>
    <dgm:cxn modelId="{04946AE9-32BF-480D-BDA8-1FCBC3EA3443}" type="presParOf" srcId="{B4403E33-E4C3-46EB-AA5E-0646A0406F1F}" destId="{1EB1E39C-093D-4B01-B3C2-363B23474D65}" srcOrd="2" destOrd="0" presId="urn:microsoft.com/office/officeart/2008/layout/CircleAccentTimeline"/>
    <dgm:cxn modelId="{6273D5AD-A350-4048-8A0E-094C79285113}" type="presParOf" srcId="{64814648-CB21-49B4-925E-236D3C951C84}" destId="{FF8F5CF7-3EB3-4983-A3F2-7C23B91EDDB5}" srcOrd="28" destOrd="0" presId="urn:microsoft.com/office/officeart/2008/layout/CircleAccentTimeline"/>
    <dgm:cxn modelId="{6FF29F40-ABF0-4E2E-BBA3-AC04220EFFCE}" type="presParOf" srcId="{64814648-CB21-49B4-925E-236D3C951C84}" destId="{BB4EF551-0EC2-4D7D-8771-D63F59B6ABA9}" srcOrd="29" destOrd="0" presId="urn:microsoft.com/office/officeart/2008/layout/CircleAccentTimeline"/>
    <dgm:cxn modelId="{09AC7826-55A3-4E40-ACD5-43ADC2B19E10}" type="presParOf" srcId="{64814648-CB21-49B4-925E-236D3C951C84}" destId="{A8534140-9F7B-4E9B-B515-BB1EEADC214A}" srcOrd="30" destOrd="0" presId="urn:microsoft.com/office/officeart/2008/layout/CircleAccentTimeline"/>
    <dgm:cxn modelId="{45D8128D-FBB3-4995-A126-934ABA826F76}" type="presParOf" srcId="{A8534140-9F7B-4E9B-B515-BB1EEADC214A}" destId="{2AE4F788-1CA6-4C99-B11F-86A84BF9FD9B}" srcOrd="0" destOrd="0" presId="urn:microsoft.com/office/officeart/2008/layout/CircleAccentTimeline"/>
    <dgm:cxn modelId="{9F02B11D-B414-4FC1-A94E-43DA7FD7FEC9}" type="presParOf" srcId="{A8534140-9F7B-4E9B-B515-BB1EEADC214A}" destId="{F98296CD-18DA-4911-8F60-38B4284E48BB}" srcOrd="1" destOrd="0" presId="urn:microsoft.com/office/officeart/2008/layout/CircleAccentTimeline"/>
    <dgm:cxn modelId="{4A1F1D66-DAF8-4378-828A-7C0FC6FD25B6}" type="presParOf" srcId="{A8534140-9F7B-4E9B-B515-BB1EEADC214A}" destId="{3C8D6ADC-D842-47FB-AA1E-529BAB5F8B82}" srcOrd="2" destOrd="0" presId="urn:microsoft.com/office/officeart/2008/layout/CircleAccentTimeline"/>
    <dgm:cxn modelId="{F2887C46-237C-4C71-A50F-0C0EE8D090C4}" type="presParOf" srcId="{64814648-CB21-49B4-925E-236D3C951C84}" destId="{91459365-5801-42C1-97AC-6EFA3B0F50D4}" srcOrd="31" destOrd="0" presId="urn:microsoft.com/office/officeart/2008/layout/CircleAccentTimeline"/>
    <dgm:cxn modelId="{926E7AE2-E1E8-4153-972A-4AA513CFA6AD}" type="presParOf" srcId="{64814648-CB21-49B4-925E-236D3C951C84}" destId="{56F7E78F-85A6-4337-A2E9-569439B707D7}" srcOrd="32" destOrd="0" presId="urn:microsoft.com/office/officeart/2008/layout/CircleAccentTimeline"/>
    <dgm:cxn modelId="{AC4D78E4-2B39-4064-B5EF-8A296CCDDC6D}" type="presParOf" srcId="{64814648-CB21-49B4-925E-236D3C951C84}" destId="{975BBA9E-180D-46CE-A2CF-DB2E40734DCB}" srcOrd="33" destOrd="0" presId="urn:microsoft.com/office/officeart/2008/layout/CircleAccentTimeline"/>
    <dgm:cxn modelId="{A0A842C7-5D6C-4528-9D39-07D776E2B528}" type="presParOf" srcId="{64814648-CB21-49B4-925E-236D3C951C84}" destId="{BA30C30C-EF9A-4444-9FB0-96D68FAFF298}" srcOrd="34" destOrd="0" presId="urn:microsoft.com/office/officeart/2008/layout/CircleAccentTimeline"/>
    <dgm:cxn modelId="{2F9A8275-BA52-4E1D-A7CD-07C7131F56B1}" type="presParOf" srcId="{BA30C30C-EF9A-4444-9FB0-96D68FAFF298}" destId="{7F7F8323-182E-460A-9F0A-6F5792067479}" srcOrd="0" destOrd="0" presId="urn:microsoft.com/office/officeart/2008/layout/CircleAccentTimeline"/>
    <dgm:cxn modelId="{F858EC10-F367-402B-8B9E-407AB22C9BE6}" type="presParOf" srcId="{BA30C30C-EF9A-4444-9FB0-96D68FAFF298}" destId="{115429AC-FF63-4BC2-AB00-1C062F286721}" srcOrd="1" destOrd="0" presId="urn:microsoft.com/office/officeart/2008/layout/CircleAccentTimeline"/>
    <dgm:cxn modelId="{DB02299D-5F11-4675-814E-9E033F39082C}" type="presParOf" srcId="{BA30C30C-EF9A-4444-9FB0-96D68FAFF298}" destId="{E55236B4-C04F-40B4-963F-91C3EC82ABE2}" srcOrd="2" destOrd="0" presId="urn:microsoft.com/office/officeart/2008/layout/CircleAccentTimeline"/>
    <dgm:cxn modelId="{176BA5DC-F7C6-4784-8BB8-43102CEA8DF6}" type="presParOf" srcId="{64814648-CB21-49B4-925E-236D3C951C84}" destId="{C9F6A691-CDE0-41FB-AFB4-66671560963F}" srcOrd="35" destOrd="0" presId="urn:microsoft.com/office/officeart/2008/layout/CircleAccentTimeline"/>
    <dgm:cxn modelId="{01B25896-32AC-45C5-817B-BB0E193957FF}" type="presParOf" srcId="{64814648-CB21-49B4-925E-236D3C951C84}" destId="{3C6051C2-E3E1-4A3D-815C-DE891B17D26D}" srcOrd="36" destOrd="0" presId="urn:microsoft.com/office/officeart/2008/layout/CircleAccentTimeline"/>
    <dgm:cxn modelId="{2A78F1D6-E746-49A0-90BC-6BA6DF83C615}" type="presParOf" srcId="{64814648-CB21-49B4-925E-236D3C951C84}" destId="{C2217BAC-7CDD-434B-85A4-9F7232A31153}" srcOrd="37" destOrd="0" presId="urn:microsoft.com/office/officeart/2008/layout/CircleAccentTimeline"/>
    <dgm:cxn modelId="{467E41DC-F759-4DCF-AAD7-88AC0FA1DD87}" type="presParOf" srcId="{64814648-CB21-49B4-925E-236D3C951C84}" destId="{187AFAEB-3B8F-4D4F-886E-E6951A2FA113}" srcOrd="38" destOrd="0" presId="urn:microsoft.com/office/officeart/2008/layout/CircleAccentTimeline"/>
    <dgm:cxn modelId="{92C931FD-7616-4C0C-9E1A-BE6F7C84883A}" type="presParOf" srcId="{187AFAEB-3B8F-4D4F-886E-E6951A2FA113}" destId="{4C74C0F0-80FD-4837-BFDE-E9C7A72C22F2}" srcOrd="0" destOrd="0" presId="urn:microsoft.com/office/officeart/2008/layout/CircleAccentTimeline"/>
    <dgm:cxn modelId="{68DE0E38-63C0-47E4-9D0B-8E12E93AA20E}" type="presParOf" srcId="{187AFAEB-3B8F-4D4F-886E-E6951A2FA113}" destId="{E2544D8E-D445-433E-8990-C2423F6D6870}" srcOrd="1" destOrd="0" presId="urn:microsoft.com/office/officeart/2008/layout/CircleAccentTimeline"/>
    <dgm:cxn modelId="{B137A4DE-17BE-418A-B031-1D4BD66A2910}" type="presParOf" srcId="{187AFAEB-3B8F-4D4F-886E-E6951A2FA113}" destId="{3D9C3CC7-2115-4A90-B4CB-8FD76200901E}" srcOrd="2" destOrd="0" presId="urn:microsoft.com/office/officeart/2008/layout/CircleAccentTimeline"/>
    <dgm:cxn modelId="{A3B82C77-5C71-4BCE-8FF7-55AE70BEAF98}" type="presParOf" srcId="{64814648-CB21-49B4-925E-236D3C951C84}" destId="{D748541B-5834-41BC-A762-34314B2A13EF}" srcOrd="39" destOrd="0" presId="urn:microsoft.com/office/officeart/2008/layout/CircleAccentTimeline"/>
    <dgm:cxn modelId="{73239197-92E6-4D14-8592-243A81B2FAF3}" type="presParOf" srcId="{64814648-CB21-49B4-925E-236D3C951C84}" destId="{5DCB5300-728F-4329-97DD-5800E830B48D}" srcOrd="40" destOrd="0" presId="urn:microsoft.com/office/officeart/2008/layout/CircleAccentTimeline"/>
    <dgm:cxn modelId="{829A7AC5-1DC4-464C-8799-CF0A64E360EB}" type="presParOf" srcId="{64814648-CB21-49B4-925E-236D3C951C84}" destId="{908F4352-3250-45CC-87F0-34CC5A14AA6F}" srcOrd="41" destOrd="0" presId="urn:microsoft.com/office/officeart/2008/layout/CircleAccentTimeline"/>
    <dgm:cxn modelId="{4626F639-A9A4-4406-9C55-3777E40EB4A6}" type="presParOf" srcId="{64814648-CB21-49B4-925E-236D3C951C84}" destId="{84CF4AD7-E49A-45AD-8AAC-8EDBBFC0DB84}" srcOrd="42" destOrd="0" presId="urn:microsoft.com/office/officeart/2008/layout/CircleAccentTimeline"/>
    <dgm:cxn modelId="{A47FC8F1-8B14-4AEE-9A18-6CB9690D89D0}" type="presParOf" srcId="{84CF4AD7-E49A-45AD-8AAC-8EDBBFC0DB84}" destId="{5B6B144E-57EF-4B8F-9CA4-A9ECFC1EF0A0}" srcOrd="0" destOrd="0" presId="urn:microsoft.com/office/officeart/2008/layout/CircleAccentTimeline"/>
    <dgm:cxn modelId="{C8E70E58-DBB3-4EF5-BC06-E81CACB238E0}" type="presParOf" srcId="{84CF4AD7-E49A-45AD-8AAC-8EDBBFC0DB84}" destId="{61A4CF14-E6DD-47C0-B528-C67FB955BAF7}" srcOrd="1" destOrd="0" presId="urn:microsoft.com/office/officeart/2008/layout/CircleAccentTimeline"/>
    <dgm:cxn modelId="{5143D63F-562E-413D-8F3F-24524E0BF1E5}" type="presParOf" srcId="{84CF4AD7-E49A-45AD-8AAC-8EDBBFC0DB84}" destId="{79E883DE-6D0E-4992-AD0D-DFFC11621A6F}" srcOrd="2" destOrd="0" presId="urn:microsoft.com/office/officeart/2008/layout/CircleAccentTimeline"/>
    <dgm:cxn modelId="{ABBE10F6-6864-4559-8933-635A3130EF23}" type="presParOf" srcId="{64814648-CB21-49B4-925E-236D3C951C84}" destId="{BAA2490C-2FB8-4244-9270-EF67DD227AA5}" srcOrd="43" destOrd="0" presId="urn:microsoft.com/office/officeart/2008/layout/CircleAccentTimeline"/>
    <dgm:cxn modelId="{9FF0A9CA-9C5B-4622-A9EB-04ECA4A7564A}" type="presParOf" srcId="{64814648-CB21-49B4-925E-236D3C951C84}" destId="{4615E18F-3457-42B9-AA4F-141CA40C5BF0}" srcOrd="44" destOrd="0" presId="urn:microsoft.com/office/officeart/2008/layout/CircleAccentTimeline"/>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FEE346D-5A89-496C-95E3-409C7B0BD2B6}">
      <dsp:nvSpPr>
        <dsp:cNvPr id="0" name=""/>
        <dsp:cNvSpPr/>
      </dsp:nvSpPr>
      <dsp:spPr>
        <a:xfrm>
          <a:off x="574" y="2139529"/>
          <a:ext cx="947878" cy="947878"/>
        </a:xfrm>
        <a:prstGeom prst="donut">
          <a:avLst>
            <a:gd name="adj" fmla="val 2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F2E85FF-E803-4FAF-9238-2670F839CF76}">
      <dsp:nvSpPr>
        <dsp:cNvPr id="0" name=""/>
        <dsp:cNvSpPr/>
      </dsp:nvSpPr>
      <dsp:spPr>
        <a:xfrm rot="17700000">
          <a:off x="334564" y="1366814"/>
          <a:ext cx="1178318" cy="56785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880" tIns="0" rIns="0" bIns="0" numCol="1" spcCol="1270" anchor="ctr" anchorCtr="0">
          <a:noAutofit/>
        </a:bodyPr>
        <a:lstStyle/>
        <a:p>
          <a:pPr lvl="0" algn="l" defTabSz="977900">
            <a:lnSpc>
              <a:spcPct val="90000"/>
            </a:lnSpc>
            <a:spcBef>
              <a:spcPct val="0"/>
            </a:spcBef>
            <a:spcAft>
              <a:spcPct val="35000"/>
            </a:spcAft>
          </a:pPr>
          <a:r>
            <a:rPr lang="zh-CN" altLang="en-US" sz="2200" kern="1200" dirty="0"/>
            <a:t>国家视角</a:t>
          </a:r>
        </a:p>
      </dsp:txBody>
      <dsp:txXfrm>
        <a:off x="334564" y="1366814"/>
        <a:ext cx="1178318" cy="567858"/>
      </dsp:txXfrm>
    </dsp:sp>
    <dsp:sp modelId="{464F1E67-7ECF-4B2D-9100-6A319AF35B07}">
      <dsp:nvSpPr>
        <dsp:cNvPr id="0" name=""/>
        <dsp:cNvSpPr/>
      </dsp:nvSpPr>
      <dsp:spPr>
        <a:xfrm>
          <a:off x="1019850" y="2367464"/>
          <a:ext cx="492009" cy="492009"/>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C1BBC19-A2CC-4D7B-A3B8-CC7E70D4069E}">
      <dsp:nvSpPr>
        <dsp:cNvPr id="0" name=""/>
        <dsp:cNvSpPr/>
      </dsp:nvSpPr>
      <dsp:spPr>
        <a:xfrm rot="17700000">
          <a:off x="437133" y="3052263"/>
          <a:ext cx="1019301" cy="49146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38100" bIns="0" numCol="1" spcCol="1270" anchor="ctr" anchorCtr="0">
          <a:noAutofit/>
        </a:bodyPr>
        <a:lstStyle/>
        <a:p>
          <a:pPr lvl="0" algn="r" defTabSz="666750">
            <a:lnSpc>
              <a:spcPct val="90000"/>
            </a:lnSpc>
            <a:spcBef>
              <a:spcPct val="0"/>
            </a:spcBef>
            <a:spcAft>
              <a:spcPct val="35000"/>
            </a:spcAft>
          </a:pPr>
          <a:r>
            <a:rPr lang="zh-CN" altLang="en-US" sz="1500" kern="1200" dirty="0"/>
            <a:t>网络战</a:t>
          </a:r>
        </a:p>
      </dsp:txBody>
      <dsp:txXfrm>
        <a:off x="437133" y="3052263"/>
        <a:ext cx="1019301" cy="491468"/>
      </dsp:txXfrm>
    </dsp:sp>
    <dsp:sp modelId="{E00CB743-500D-472E-96BF-E5CF7EDDA854}">
      <dsp:nvSpPr>
        <dsp:cNvPr id="0" name=""/>
        <dsp:cNvSpPr/>
      </dsp:nvSpPr>
      <dsp:spPr>
        <a:xfrm rot="17700000">
          <a:off x="1075276" y="1683205"/>
          <a:ext cx="1019301" cy="491468"/>
        </a:xfrm>
        <a:prstGeom prst="rect">
          <a:avLst/>
        </a:prstGeom>
        <a:noFill/>
        <a:ln>
          <a:noFill/>
        </a:ln>
        <a:effectLst/>
      </dsp:spPr>
      <dsp:style>
        <a:lnRef idx="0">
          <a:scrgbClr r="0" g="0" b="0"/>
        </a:lnRef>
        <a:fillRef idx="0">
          <a:scrgbClr r="0" g="0" b="0"/>
        </a:fillRef>
        <a:effectRef idx="0">
          <a:scrgbClr r="0" g="0" b="0"/>
        </a:effectRef>
        <a:fontRef idx="minor"/>
      </dsp:style>
    </dsp:sp>
    <dsp:sp modelId="{06AA01C7-FFC0-4832-B1A1-20A017DE90D1}">
      <dsp:nvSpPr>
        <dsp:cNvPr id="0" name=""/>
        <dsp:cNvSpPr/>
      </dsp:nvSpPr>
      <dsp:spPr>
        <a:xfrm>
          <a:off x="1583181" y="2367464"/>
          <a:ext cx="492009" cy="492009"/>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D86B7EA-A366-4E36-AB5B-BEEC2C784AEB}">
      <dsp:nvSpPr>
        <dsp:cNvPr id="0" name=""/>
        <dsp:cNvSpPr/>
      </dsp:nvSpPr>
      <dsp:spPr>
        <a:xfrm rot="17700000">
          <a:off x="1000464" y="3052263"/>
          <a:ext cx="1019301" cy="49146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38100" bIns="0" numCol="1" spcCol="1270" anchor="ctr" anchorCtr="0">
          <a:noAutofit/>
        </a:bodyPr>
        <a:lstStyle/>
        <a:p>
          <a:pPr lvl="0" algn="r" defTabSz="666750">
            <a:lnSpc>
              <a:spcPct val="90000"/>
            </a:lnSpc>
            <a:spcBef>
              <a:spcPct val="0"/>
            </a:spcBef>
            <a:spcAft>
              <a:spcPct val="35000"/>
            </a:spcAft>
          </a:pPr>
          <a:r>
            <a:rPr lang="zh-CN" altLang="en-US" sz="1500" kern="1200" dirty="0"/>
            <a:t>国家关键基础设施保护</a:t>
          </a:r>
        </a:p>
      </dsp:txBody>
      <dsp:txXfrm>
        <a:off x="1000464" y="3052263"/>
        <a:ext cx="1019301" cy="491468"/>
      </dsp:txXfrm>
    </dsp:sp>
    <dsp:sp modelId="{566D8F8C-17A2-4D37-BF68-CF83975F47E7}">
      <dsp:nvSpPr>
        <dsp:cNvPr id="0" name=""/>
        <dsp:cNvSpPr/>
      </dsp:nvSpPr>
      <dsp:spPr>
        <a:xfrm rot="17700000">
          <a:off x="1638607" y="1683205"/>
          <a:ext cx="1019301" cy="491468"/>
        </a:xfrm>
        <a:prstGeom prst="rect">
          <a:avLst/>
        </a:prstGeom>
        <a:noFill/>
        <a:ln>
          <a:noFill/>
        </a:ln>
        <a:effectLst/>
      </dsp:spPr>
      <dsp:style>
        <a:lnRef idx="0">
          <a:scrgbClr r="0" g="0" b="0"/>
        </a:lnRef>
        <a:fillRef idx="0">
          <a:scrgbClr r="0" g="0" b="0"/>
        </a:fillRef>
        <a:effectRef idx="0">
          <a:scrgbClr r="0" g="0" b="0"/>
        </a:effectRef>
        <a:fontRef idx="minor"/>
      </dsp:style>
    </dsp:sp>
    <dsp:sp modelId="{7A735175-9E0C-4351-8C1B-B9AB736DA58F}">
      <dsp:nvSpPr>
        <dsp:cNvPr id="0" name=""/>
        <dsp:cNvSpPr/>
      </dsp:nvSpPr>
      <dsp:spPr>
        <a:xfrm>
          <a:off x="2146512" y="2367464"/>
          <a:ext cx="492009" cy="492009"/>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2A1345E-D4BB-4CAA-BAA8-33B6DB182CEF}">
      <dsp:nvSpPr>
        <dsp:cNvPr id="0" name=""/>
        <dsp:cNvSpPr/>
      </dsp:nvSpPr>
      <dsp:spPr>
        <a:xfrm rot="17700000">
          <a:off x="1563795" y="3052263"/>
          <a:ext cx="1019301" cy="49146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38100" bIns="0" numCol="1" spcCol="1270" anchor="ctr" anchorCtr="0">
          <a:noAutofit/>
        </a:bodyPr>
        <a:lstStyle/>
        <a:p>
          <a:pPr lvl="0" algn="r" defTabSz="666750">
            <a:lnSpc>
              <a:spcPct val="90000"/>
            </a:lnSpc>
            <a:spcBef>
              <a:spcPct val="0"/>
            </a:spcBef>
            <a:spcAft>
              <a:spcPct val="35000"/>
            </a:spcAft>
          </a:pPr>
          <a:r>
            <a:rPr lang="zh-CN" altLang="en-US" sz="1500" kern="1200" dirty="0"/>
            <a:t>法律建设与标准化</a:t>
          </a:r>
        </a:p>
      </dsp:txBody>
      <dsp:txXfrm>
        <a:off x="1563795" y="3052263"/>
        <a:ext cx="1019301" cy="491468"/>
      </dsp:txXfrm>
    </dsp:sp>
    <dsp:sp modelId="{8F8100F7-013E-4897-8CCE-FAE87DEB1E49}">
      <dsp:nvSpPr>
        <dsp:cNvPr id="0" name=""/>
        <dsp:cNvSpPr/>
      </dsp:nvSpPr>
      <dsp:spPr>
        <a:xfrm rot="17700000">
          <a:off x="2201938" y="1683205"/>
          <a:ext cx="1019301" cy="491468"/>
        </a:xfrm>
        <a:prstGeom prst="rect">
          <a:avLst/>
        </a:prstGeom>
        <a:noFill/>
        <a:ln>
          <a:noFill/>
        </a:ln>
        <a:effectLst/>
      </dsp:spPr>
      <dsp:style>
        <a:lnRef idx="0">
          <a:scrgbClr r="0" g="0" b="0"/>
        </a:lnRef>
        <a:fillRef idx="0">
          <a:scrgbClr r="0" g="0" b="0"/>
        </a:fillRef>
        <a:effectRef idx="0">
          <a:scrgbClr r="0" g="0" b="0"/>
        </a:effectRef>
        <a:fontRef idx="minor"/>
      </dsp:style>
    </dsp:sp>
    <dsp:sp modelId="{F8692AA4-3E95-4293-9526-0334D33FFE1C}">
      <dsp:nvSpPr>
        <dsp:cNvPr id="0" name=""/>
        <dsp:cNvSpPr/>
      </dsp:nvSpPr>
      <dsp:spPr>
        <a:xfrm>
          <a:off x="2709919" y="2139529"/>
          <a:ext cx="947878" cy="947878"/>
        </a:xfrm>
        <a:prstGeom prst="donut">
          <a:avLst>
            <a:gd name="adj" fmla="val 2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D7E7337-B163-4405-AD70-BA526746E032}">
      <dsp:nvSpPr>
        <dsp:cNvPr id="0" name=""/>
        <dsp:cNvSpPr/>
      </dsp:nvSpPr>
      <dsp:spPr>
        <a:xfrm rot="17700000">
          <a:off x="3043909" y="1366814"/>
          <a:ext cx="1178318" cy="56785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880" tIns="0" rIns="0" bIns="0" numCol="1" spcCol="1270" anchor="ctr" anchorCtr="0">
          <a:noAutofit/>
        </a:bodyPr>
        <a:lstStyle/>
        <a:p>
          <a:pPr lvl="0" algn="l" defTabSz="977900">
            <a:lnSpc>
              <a:spcPct val="90000"/>
            </a:lnSpc>
            <a:spcBef>
              <a:spcPct val="0"/>
            </a:spcBef>
            <a:spcAft>
              <a:spcPct val="35000"/>
            </a:spcAft>
          </a:pPr>
          <a:r>
            <a:rPr lang="zh-CN" altLang="en-US" sz="2200" kern="1200" dirty="0"/>
            <a:t>商业视角</a:t>
          </a:r>
        </a:p>
      </dsp:txBody>
      <dsp:txXfrm>
        <a:off x="3043909" y="1366814"/>
        <a:ext cx="1178318" cy="567858"/>
      </dsp:txXfrm>
    </dsp:sp>
    <dsp:sp modelId="{04167DAE-577C-42A3-91E6-9637594A2A03}">
      <dsp:nvSpPr>
        <dsp:cNvPr id="0" name=""/>
        <dsp:cNvSpPr/>
      </dsp:nvSpPr>
      <dsp:spPr>
        <a:xfrm>
          <a:off x="3729195" y="2367464"/>
          <a:ext cx="492009" cy="492009"/>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FAFFCF5-F2F8-484A-B97D-3A74C2D310C1}">
      <dsp:nvSpPr>
        <dsp:cNvPr id="0" name=""/>
        <dsp:cNvSpPr/>
      </dsp:nvSpPr>
      <dsp:spPr>
        <a:xfrm rot="17700000">
          <a:off x="3146478" y="3052263"/>
          <a:ext cx="1019301" cy="49146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38100" bIns="0" numCol="1" spcCol="1270" anchor="ctr" anchorCtr="0">
          <a:noAutofit/>
        </a:bodyPr>
        <a:lstStyle/>
        <a:p>
          <a:pPr lvl="0" algn="r" defTabSz="666750">
            <a:lnSpc>
              <a:spcPct val="90000"/>
            </a:lnSpc>
            <a:spcBef>
              <a:spcPct val="0"/>
            </a:spcBef>
            <a:spcAft>
              <a:spcPct val="35000"/>
            </a:spcAft>
          </a:pPr>
          <a:r>
            <a:rPr lang="zh-CN" altLang="en-US" sz="1500" kern="1200" dirty="0"/>
            <a:t>业务连续性管理</a:t>
          </a:r>
        </a:p>
      </dsp:txBody>
      <dsp:txXfrm>
        <a:off x="3146478" y="3052263"/>
        <a:ext cx="1019301" cy="491468"/>
      </dsp:txXfrm>
    </dsp:sp>
    <dsp:sp modelId="{7B5EE0BD-8F83-49A4-94FB-F96D451745AB}">
      <dsp:nvSpPr>
        <dsp:cNvPr id="0" name=""/>
        <dsp:cNvSpPr/>
      </dsp:nvSpPr>
      <dsp:spPr>
        <a:xfrm rot="17700000">
          <a:off x="3784621" y="1683205"/>
          <a:ext cx="1019301" cy="491468"/>
        </a:xfrm>
        <a:prstGeom prst="rect">
          <a:avLst/>
        </a:prstGeom>
        <a:noFill/>
        <a:ln>
          <a:noFill/>
        </a:ln>
        <a:effectLst/>
      </dsp:spPr>
      <dsp:style>
        <a:lnRef idx="0">
          <a:scrgbClr r="0" g="0" b="0"/>
        </a:lnRef>
        <a:fillRef idx="0">
          <a:scrgbClr r="0" g="0" b="0"/>
        </a:fillRef>
        <a:effectRef idx="0">
          <a:scrgbClr r="0" g="0" b="0"/>
        </a:effectRef>
        <a:fontRef idx="minor"/>
      </dsp:style>
    </dsp:sp>
    <dsp:sp modelId="{083B8569-A27C-4C84-8F6D-7D95C416BFAD}">
      <dsp:nvSpPr>
        <dsp:cNvPr id="0" name=""/>
        <dsp:cNvSpPr/>
      </dsp:nvSpPr>
      <dsp:spPr>
        <a:xfrm>
          <a:off x="4292526" y="2367464"/>
          <a:ext cx="492009" cy="492009"/>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76BC29F-DFCA-4334-8E70-771603666DD8}">
      <dsp:nvSpPr>
        <dsp:cNvPr id="0" name=""/>
        <dsp:cNvSpPr/>
      </dsp:nvSpPr>
      <dsp:spPr>
        <a:xfrm rot="17700000">
          <a:off x="3709809" y="3052263"/>
          <a:ext cx="1019301" cy="49146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38100" bIns="0" numCol="1" spcCol="1270" anchor="ctr" anchorCtr="0">
          <a:noAutofit/>
        </a:bodyPr>
        <a:lstStyle/>
        <a:p>
          <a:pPr lvl="0" algn="r" defTabSz="666750">
            <a:lnSpc>
              <a:spcPct val="90000"/>
            </a:lnSpc>
            <a:spcBef>
              <a:spcPct val="0"/>
            </a:spcBef>
            <a:spcAft>
              <a:spcPct val="35000"/>
            </a:spcAft>
          </a:pPr>
          <a:r>
            <a:rPr lang="zh-CN" altLang="en-US" sz="1500" kern="1200" dirty="0"/>
            <a:t>可遵循的资产保护</a:t>
          </a:r>
        </a:p>
      </dsp:txBody>
      <dsp:txXfrm>
        <a:off x="3709809" y="3052263"/>
        <a:ext cx="1019301" cy="491468"/>
      </dsp:txXfrm>
    </dsp:sp>
    <dsp:sp modelId="{A7D64166-47F5-452F-BE15-103BA84244A4}">
      <dsp:nvSpPr>
        <dsp:cNvPr id="0" name=""/>
        <dsp:cNvSpPr/>
      </dsp:nvSpPr>
      <dsp:spPr>
        <a:xfrm rot="17700000">
          <a:off x="4347952" y="1683205"/>
          <a:ext cx="1019301" cy="491468"/>
        </a:xfrm>
        <a:prstGeom prst="rect">
          <a:avLst/>
        </a:prstGeom>
        <a:noFill/>
        <a:ln>
          <a:noFill/>
        </a:ln>
        <a:effectLst/>
      </dsp:spPr>
      <dsp:style>
        <a:lnRef idx="0">
          <a:scrgbClr r="0" g="0" b="0"/>
        </a:lnRef>
        <a:fillRef idx="0">
          <a:scrgbClr r="0" g="0" b="0"/>
        </a:fillRef>
        <a:effectRef idx="0">
          <a:scrgbClr r="0" g="0" b="0"/>
        </a:effectRef>
        <a:fontRef idx="minor"/>
      </dsp:style>
    </dsp:sp>
    <dsp:sp modelId="{9EFFDAF8-A5C8-4748-AA9F-C23C3CCF17A2}">
      <dsp:nvSpPr>
        <dsp:cNvPr id="0" name=""/>
        <dsp:cNvSpPr/>
      </dsp:nvSpPr>
      <dsp:spPr>
        <a:xfrm>
          <a:off x="4855857" y="2367464"/>
          <a:ext cx="492009" cy="492009"/>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E69C2CE-7C94-4DE1-8D91-BE92A606BF12}">
      <dsp:nvSpPr>
        <dsp:cNvPr id="0" name=""/>
        <dsp:cNvSpPr/>
      </dsp:nvSpPr>
      <dsp:spPr>
        <a:xfrm rot="17700000">
          <a:off x="4273140" y="3052263"/>
          <a:ext cx="1019301" cy="49146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38100" bIns="0" numCol="1" spcCol="1270" anchor="ctr" anchorCtr="0">
          <a:noAutofit/>
        </a:bodyPr>
        <a:lstStyle/>
        <a:p>
          <a:pPr lvl="0" algn="r" defTabSz="666750">
            <a:lnSpc>
              <a:spcPct val="90000"/>
            </a:lnSpc>
            <a:spcBef>
              <a:spcPct val="0"/>
            </a:spcBef>
            <a:spcAft>
              <a:spcPct val="35000"/>
            </a:spcAft>
          </a:pPr>
          <a:r>
            <a:rPr lang="zh-CN" altLang="en-US" sz="1500" kern="1200" dirty="0"/>
            <a:t>合规性</a:t>
          </a:r>
        </a:p>
      </dsp:txBody>
      <dsp:txXfrm>
        <a:off x="4273140" y="3052263"/>
        <a:ext cx="1019301" cy="491468"/>
      </dsp:txXfrm>
    </dsp:sp>
    <dsp:sp modelId="{1EB1E39C-093D-4B01-B3C2-363B23474D65}">
      <dsp:nvSpPr>
        <dsp:cNvPr id="0" name=""/>
        <dsp:cNvSpPr/>
      </dsp:nvSpPr>
      <dsp:spPr>
        <a:xfrm rot="17700000">
          <a:off x="4911283" y="1683205"/>
          <a:ext cx="1019301" cy="491468"/>
        </a:xfrm>
        <a:prstGeom prst="rect">
          <a:avLst/>
        </a:prstGeom>
        <a:noFill/>
        <a:ln>
          <a:noFill/>
        </a:ln>
        <a:effectLst/>
      </dsp:spPr>
      <dsp:style>
        <a:lnRef idx="0">
          <a:scrgbClr r="0" g="0" b="0"/>
        </a:lnRef>
        <a:fillRef idx="0">
          <a:scrgbClr r="0" g="0" b="0"/>
        </a:fillRef>
        <a:effectRef idx="0">
          <a:scrgbClr r="0" g="0" b="0"/>
        </a:effectRef>
        <a:fontRef idx="minor"/>
      </dsp:style>
    </dsp:sp>
    <dsp:sp modelId="{2AE4F788-1CA6-4C99-B11F-86A84BF9FD9B}">
      <dsp:nvSpPr>
        <dsp:cNvPr id="0" name=""/>
        <dsp:cNvSpPr/>
      </dsp:nvSpPr>
      <dsp:spPr>
        <a:xfrm>
          <a:off x="5419264" y="2139529"/>
          <a:ext cx="947878" cy="947878"/>
        </a:xfrm>
        <a:prstGeom prst="donut">
          <a:avLst>
            <a:gd name="adj" fmla="val 2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98296CD-18DA-4911-8F60-38B4284E48BB}">
      <dsp:nvSpPr>
        <dsp:cNvPr id="0" name=""/>
        <dsp:cNvSpPr/>
      </dsp:nvSpPr>
      <dsp:spPr>
        <a:xfrm rot="17700000">
          <a:off x="5753254" y="1366814"/>
          <a:ext cx="1178318" cy="56785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880" tIns="0" rIns="0" bIns="0" numCol="1" spcCol="1270" anchor="ctr" anchorCtr="0">
          <a:noAutofit/>
        </a:bodyPr>
        <a:lstStyle/>
        <a:p>
          <a:pPr lvl="0" algn="l" defTabSz="977900">
            <a:lnSpc>
              <a:spcPct val="90000"/>
            </a:lnSpc>
            <a:spcBef>
              <a:spcPct val="0"/>
            </a:spcBef>
            <a:spcAft>
              <a:spcPct val="35000"/>
            </a:spcAft>
          </a:pPr>
          <a:r>
            <a:rPr lang="zh-CN" altLang="en-US" sz="2200" kern="1200" dirty="0"/>
            <a:t>个人视角</a:t>
          </a:r>
        </a:p>
      </dsp:txBody>
      <dsp:txXfrm>
        <a:off x="5753254" y="1366814"/>
        <a:ext cx="1178318" cy="567858"/>
      </dsp:txXfrm>
    </dsp:sp>
    <dsp:sp modelId="{7F7F8323-182E-460A-9F0A-6F5792067479}">
      <dsp:nvSpPr>
        <dsp:cNvPr id="0" name=""/>
        <dsp:cNvSpPr/>
      </dsp:nvSpPr>
      <dsp:spPr>
        <a:xfrm>
          <a:off x="6438540" y="2367464"/>
          <a:ext cx="492009" cy="492009"/>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15429AC-FF63-4BC2-AB00-1C062F286721}">
      <dsp:nvSpPr>
        <dsp:cNvPr id="0" name=""/>
        <dsp:cNvSpPr/>
      </dsp:nvSpPr>
      <dsp:spPr>
        <a:xfrm rot="17700000">
          <a:off x="5855823" y="3052263"/>
          <a:ext cx="1019301" cy="49146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38100" bIns="0" numCol="1" spcCol="1270" anchor="ctr" anchorCtr="0">
          <a:noAutofit/>
        </a:bodyPr>
        <a:lstStyle/>
        <a:p>
          <a:pPr lvl="0" algn="r" defTabSz="666750">
            <a:lnSpc>
              <a:spcPct val="90000"/>
            </a:lnSpc>
            <a:spcBef>
              <a:spcPct val="0"/>
            </a:spcBef>
            <a:spcAft>
              <a:spcPct val="35000"/>
            </a:spcAft>
          </a:pPr>
          <a:r>
            <a:rPr lang="zh-CN" altLang="en-US" sz="1500" kern="1200" dirty="0"/>
            <a:t>隐私保护</a:t>
          </a:r>
        </a:p>
      </dsp:txBody>
      <dsp:txXfrm>
        <a:off x="5855823" y="3052263"/>
        <a:ext cx="1019301" cy="491468"/>
      </dsp:txXfrm>
    </dsp:sp>
    <dsp:sp modelId="{E55236B4-C04F-40B4-963F-91C3EC82ABE2}">
      <dsp:nvSpPr>
        <dsp:cNvPr id="0" name=""/>
        <dsp:cNvSpPr/>
      </dsp:nvSpPr>
      <dsp:spPr>
        <a:xfrm rot="17700000">
          <a:off x="6493966" y="1683205"/>
          <a:ext cx="1019301" cy="491468"/>
        </a:xfrm>
        <a:prstGeom prst="rect">
          <a:avLst/>
        </a:prstGeom>
        <a:noFill/>
        <a:ln>
          <a:noFill/>
        </a:ln>
        <a:effectLst/>
      </dsp:spPr>
      <dsp:style>
        <a:lnRef idx="0">
          <a:scrgbClr r="0" g="0" b="0"/>
        </a:lnRef>
        <a:fillRef idx="0">
          <a:scrgbClr r="0" g="0" b="0"/>
        </a:fillRef>
        <a:effectRef idx="0">
          <a:scrgbClr r="0" g="0" b="0"/>
        </a:effectRef>
        <a:fontRef idx="minor"/>
      </dsp:style>
    </dsp:sp>
    <dsp:sp modelId="{4C74C0F0-80FD-4837-BFDE-E9C7A72C22F2}">
      <dsp:nvSpPr>
        <dsp:cNvPr id="0" name=""/>
        <dsp:cNvSpPr/>
      </dsp:nvSpPr>
      <dsp:spPr>
        <a:xfrm>
          <a:off x="7001871" y="2367464"/>
          <a:ext cx="492009" cy="492009"/>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2544D8E-D445-433E-8990-C2423F6D6870}">
      <dsp:nvSpPr>
        <dsp:cNvPr id="0" name=""/>
        <dsp:cNvSpPr/>
      </dsp:nvSpPr>
      <dsp:spPr>
        <a:xfrm rot="17700000">
          <a:off x="6419154" y="3052263"/>
          <a:ext cx="1019301" cy="49146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38100" bIns="0" numCol="1" spcCol="1270" anchor="ctr" anchorCtr="0">
          <a:noAutofit/>
        </a:bodyPr>
        <a:lstStyle/>
        <a:p>
          <a:pPr lvl="0" algn="r" defTabSz="666750">
            <a:lnSpc>
              <a:spcPct val="90000"/>
            </a:lnSpc>
            <a:spcBef>
              <a:spcPct val="0"/>
            </a:spcBef>
            <a:spcAft>
              <a:spcPct val="35000"/>
            </a:spcAft>
          </a:pPr>
          <a:r>
            <a:rPr lang="zh-CN" altLang="en-US" sz="1500" kern="1200" dirty="0"/>
            <a:t>社会工程学</a:t>
          </a:r>
        </a:p>
      </dsp:txBody>
      <dsp:txXfrm>
        <a:off x="6419154" y="3052263"/>
        <a:ext cx="1019301" cy="491468"/>
      </dsp:txXfrm>
    </dsp:sp>
    <dsp:sp modelId="{3D9C3CC7-2115-4A90-B4CB-8FD76200901E}">
      <dsp:nvSpPr>
        <dsp:cNvPr id="0" name=""/>
        <dsp:cNvSpPr/>
      </dsp:nvSpPr>
      <dsp:spPr>
        <a:xfrm rot="17700000">
          <a:off x="7057297" y="1683205"/>
          <a:ext cx="1019301" cy="491468"/>
        </a:xfrm>
        <a:prstGeom prst="rect">
          <a:avLst/>
        </a:prstGeom>
        <a:noFill/>
        <a:ln>
          <a:noFill/>
        </a:ln>
        <a:effectLst/>
      </dsp:spPr>
      <dsp:style>
        <a:lnRef idx="0">
          <a:scrgbClr r="0" g="0" b="0"/>
        </a:lnRef>
        <a:fillRef idx="0">
          <a:scrgbClr r="0" g="0" b="0"/>
        </a:fillRef>
        <a:effectRef idx="0">
          <a:scrgbClr r="0" g="0" b="0"/>
        </a:effectRef>
        <a:fontRef idx="minor"/>
      </dsp:style>
    </dsp:sp>
    <dsp:sp modelId="{5B6B144E-57EF-4B8F-9CA4-A9ECFC1EF0A0}">
      <dsp:nvSpPr>
        <dsp:cNvPr id="0" name=""/>
        <dsp:cNvSpPr/>
      </dsp:nvSpPr>
      <dsp:spPr>
        <a:xfrm>
          <a:off x="7565202" y="2367464"/>
          <a:ext cx="492009" cy="492009"/>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1A4CF14-E6DD-47C0-B528-C67FB955BAF7}">
      <dsp:nvSpPr>
        <dsp:cNvPr id="0" name=""/>
        <dsp:cNvSpPr/>
      </dsp:nvSpPr>
      <dsp:spPr>
        <a:xfrm rot="17700000">
          <a:off x="6982485" y="3052263"/>
          <a:ext cx="1019301" cy="49146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38100" bIns="0" numCol="1" spcCol="1270" anchor="ctr" anchorCtr="0">
          <a:noAutofit/>
        </a:bodyPr>
        <a:lstStyle/>
        <a:p>
          <a:pPr lvl="0" algn="r" defTabSz="666750">
            <a:lnSpc>
              <a:spcPct val="90000"/>
            </a:lnSpc>
            <a:spcBef>
              <a:spcPct val="0"/>
            </a:spcBef>
            <a:spcAft>
              <a:spcPct val="35000"/>
            </a:spcAft>
          </a:pPr>
          <a:r>
            <a:rPr lang="zh-CN" altLang="en-US" sz="1500" kern="1200" dirty="0"/>
            <a:t>个人电子资产安全</a:t>
          </a:r>
        </a:p>
      </dsp:txBody>
      <dsp:txXfrm>
        <a:off x="6982485" y="3052263"/>
        <a:ext cx="1019301" cy="491468"/>
      </dsp:txXfrm>
    </dsp:sp>
    <dsp:sp modelId="{79E883DE-6D0E-4992-AD0D-DFFC11621A6F}">
      <dsp:nvSpPr>
        <dsp:cNvPr id="0" name=""/>
        <dsp:cNvSpPr/>
      </dsp:nvSpPr>
      <dsp:spPr>
        <a:xfrm rot="17700000">
          <a:off x="7620628" y="1683205"/>
          <a:ext cx="1019301" cy="491468"/>
        </a:xfrm>
        <a:prstGeom prst="rect">
          <a:avLst/>
        </a:prstGeom>
        <a:noFill/>
        <a:ln>
          <a:noFill/>
        </a:ln>
        <a:effectLst/>
      </dsp:spPr>
      <dsp:style>
        <a:lnRef idx="0">
          <a:scrgbClr r="0" g="0" b="0"/>
        </a:lnRef>
        <a:fillRef idx="0">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8/layout/CircleAccentTimeline">
  <dgm:title val=""/>
  <dgm:desc val=""/>
  <dgm:catLst>
    <dgm:cat type="process" pri="75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41" srcId="1" destId="11" srcOrd="0" destOrd="0"/>
        <dgm:cxn modelId="42" srcId="1" destId="12" srcOrd="1" destOrd="0"/>
        <dgm:cxn modelId="5" srcId="0" destId="2" srcOrd="0" destOrd="0"/>
        <dgm:cxn modelId="51" srcId="2" destId="21" srcOrd="0" destOrd="0"/>
        <dgm:cxn modelId="52" srcId="2" destId="22" srcOrd="1" destOrd="0"/>
      </dgm:cxnLst>
      <dgm:bg/>
      <dgm:whole/>
    </dgm:dataModel>
  </dgm:sampData>
  <dgm:style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41" srcId="1" destId="11" srcOrd="0" destOrd="0"/>
        <dgm:cxn modelId="5" srcId="0" destId="2" srcOrd="0" destOrd="0"/>
        <dgm:cxn modelId="51" srcId="2" destId="21" srcOrd="0" destOrd="0"/>
      </dgm:cxnLst>
      <dgm:bg/>
      <dgm:whole/>
    </dgm:dataModel>
  </dgm:styleData>
  <dgm:clr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41" srcId="1" destId="11" srcOrd="0" destOrd="0"/>
        <dgm:cxn modelId="5" srcId="0" destId="2" srcOrd="0" destOrd="0"/>
        <dgm:cxn modelId="51" srcId="2" destId="21" srcOrd="0" destOrd="0"/>
      </dgm:cxnLst>
      <dgm:bg/>
      <dgm:whole/>
    </dgm:dataModel>
  </dgm:clrData>
  <dgm:layoutNode name="Name0">
    <dgm:varLst>
      <dgm:dir/>
    </dgm:varLst>
    <dgm:choose name="Name1">
      <dgm:if name="Name2" func="var" arg="dir" op="equ" val="norm">
        <dgm:alg type="lin">
          <dgm:param type="fallback" val="2D"/>
          <dgm:param type="nodeVertAlign" val="b"/>
        </dgm:alg>
      </dgm:if>
      <dgm:else name="Name3">
        <dgm:alg type="lin">
          <dgm:param type="fallback" val="2D"/>
          <dgm:param type="nodeVertAlign" val="b"/>
          <dgm:param type="linDir" val="fromR"/>
        </dgm:alg>
      </dgm:else>
    </dgm:choose>
    <dgm:shape xmlns:r="http://schemas.openxmlformats.org/officeDocument/2006/relationships" r:blip="">
      <dgm:adjLst/>
    </dgm:shape>
    <dgm:constrLst>
      <dgm:constr type="h" for="ch" forName="parComposite" refType="h"/>
      <dgm:constr type="w" for="ch" forName="parComposite" refType="h" refFor="ch" refForName="parComposite" fact="0.4986"/>
      <dgm:constr type="h" for="ch" forName="desComposite" refType="h" fact="0.8722"/>
      <dgm:constr type="w" for="ch" forName="desComposite" refType="h" refFor="ch" refForName="desComposite" fact="0.6056"/>
      <dgm:constr type="w" for="ch" forName="parBackupNorm" refType="w" refFor="ch" refForName="parComposite" fact="-0.3369"/>
      <dgm:constr type="w" for="ch" forName="parBackupRTL" refType="w" refFor="ch" refForName="parComposite" fact="-0.3369"/>
      <dgm:constr type="w" for="ch" forName="parBackupRev" refType="w" refFor="ch" refForName="parComposite" fact="0"/>
      <dgm:constr type="w" for="ch" forName="desBackupLeftNorm" refType="w" refFor="ch" refForName="desComposite" fact="-0.3376"/>
      <dgm:constr type="w" for="ch" forName="desBackupLeftRev" refType="w" refFor="ch" refForName="desComposite" fact="-0.3376"/>
      <dgm:constr type="w" for="ch" forName="desBackupRightNorm" refType="w" refFor="ch" refForName="desComposite" fact="-0.3376"/>
      <dgm:constr type="w" for="ch" forName="desBackupRightRev" refType="w" refFor="ch" refForName="desComposite" fact="-0.3376"/>
      <dgm:constr type="w" for="ch" forName="parSpace" refType="w" refFor="ch" refForName="parComposite" fact="0.05"/>
      <dgm:constr type="w" for="ch" forName="desSpace" refType="w" refFor="ch" refForName="parComposite" fact="0.05"/>
      <dgm:constr type="primFontSz" for="des" forName="parTx" op="equ" val="65"/>
      <dgm:constr type="primFontSz" for="des" forName="chTx" refType="primFontSz" refFor="des" refForName="parTx" op="lte" val="65"/>
      <dgm:constr type="primFontSz" for="des" forName="desTx" refType="primFontSz" refFor="des" refForName="chTx" op="lte" val="65"/>
      <dgm:constr type="primFontSz" for="des" forName="desTx" refType="primFontSz" refFor="des" refForName="parTx" op="lte"/>
    </dgm:constrLst>
    <dgm:forEach name="Name4" axis="ch" ptType="node">
      <dgm:layoutNode name="parComposite">
        <dgm:alg type="composite"/>
        <dgm:shape xmlns:r="http://schemas.openxmlformats.org/officeDocument/2006/relationships" r:blip="">
          <dgm:adjLst/>
        </dgm:shape>
        <dgm:choose name="Name5">
          <dgm:if name="Name6" func="var" arg="dir" op="equ" val="norm">
            <dgm:constrLst>
              <dgm:constr type="l" for="ch" forName="parBigCircle"/>
              <dgm:constr type="ctrY" for="ch" forName="parBigCircle" refType="h" fact="0.5639"/>
              <dgm:constr type="w" for="ch" forName="parBigCircle" refType="w" fact="0.6631"/>
              <dgm:constr type="h" for="ch" forName="parBigCircle" refType="w" refFor="ch" refForName="parBigCircle"/>
              <dgm:constr type="r" for="ch" forName="parTx" refType="w"/>
              <dgm:constr type="t" for="ch" forName="parTx"/>
              <dgm:constr type="w" for="ch" forName="parTx" refType="w" fact="0.7084"/>
              <dgm:constr type="h" for="ch" forName="parTx" refType="h" fact="0.4562"/>
              <dgm:constr type="t" for="ch" forName="bSpace" refType="ctrY" refFor="ch" refForName="parBigCircle"/>
              <dgm:constr type="b" for="ch" forName="bSpace" refType="h"/>
              <dgm:constr type="l" for="ch" forName="bSpace"/>
              <dgm:constr type="w" for="ch" forName="bSpace" val="1"/>
            </dgm:constrLst>
          </dgm:if>
          <dgm:else name="Name7">
            <dgm:constrLst>
              <dgm:constr type="r" for="ch" forName="parBigCircle" refType="w"/>
              <dgm:constr type="ctrY" for="ch" forName="parBigCircle" refType="h" fact="0.5639"/>
              <dgm:constr type="w" for="ch" forName="parBigCircle" refType="w" fact="0.6631"/>
              <dgm:constr type="h" for="ch" forName="parBigCircle" refType="w" refFor="ch" refForName="parBigCircle"/>
              <dgm:constr type="l" for="ch" forName="parTx" fact="0"/>
              <dgm:constr type="t" for="ch" forName="parTx"/>
              <dgm:constr type="w" for="ch" forName="parTx" refType="w" fact="0.7084"/>
              <dgm:constr type="h" for="ch" forName="parTx" refType="h" fact="0.4562"/>
              <dgm:constr type="t" for="ch" forName="bSpace" refType="ctrY" refFor="ch" refForName="parBigCircle"/>
              <dgm:constr type="b" for="ch" forName="bSpace" refType="h"/>
              <dgm:constr type="r" for="ch" forName="bSpace"/>
              <dgm:constr type="w" for="ch" forName="bSpace" val="1"/>
            </dgm:constrLst>
          </dgm:else>
        </dgm:choose>
        <dgm:layoutNode name="parBigCircle" styleLbl="node0">
          <dgm:alg type="sp"/>
          <dgm:shape xmlns:r="http://schemas.openxmlformats.org/officeDocument/2006/relationships" type="donut" r:blip="">
            <dgm:adjLst>
              <dgm:adj idx="1" val="0.2"/>
            </dgm:adjLst>
          </dgm:shape>
          <dgm:presOf/>
          <dgm:constrLst>
            <dgm:constr type="h" refType="w" op="equ"/>
          </dgm:constrLst>
        </dgm:layoutNode>
        <dgm:layoutNode name="parTx" styleLbl="revTx">
          <dgm:choose name="Name8">
            <dgm:if name="Name9" func="var" arg="dir" op="equ" val="norm">
              <dgm:alg type="tx">
                <dgm:param type="autoTxRot" val="grav"/>
                <dgm:param type="parTxLTRAlign" val="l"/>
              </dgm:alg>
              <dgm:shape xmlns:r="http://schemas.openxmlformats.org/officeDocument/2006/relationships" rot="295" type="rect" r:blip="">
                <dgm:adjLst/>
              </dgm:shape>
              <dgm:presOf axis="self" ptType="node"/>
              <dgm:constrLst>
                <dgm:constr type="lMarg" refType="primFontSz" fact="0.2"/>
                <dgm:constr type="rMarg"/>
                <dgm:constr type="tMarg"/>
                <dgm:constr type="bMarg"/>
              </dgm:constrLst>
            </dgm:if>
            <dgm:else name="Name10">
              <dgm:alg type="tx">
                <dgm:param type="autoTxRot" val="grav"/>
                <dgm:param type="parTxLTRAlign" val="r"/>
              </dgm:alg>
              <dgm:shape xmlns:r="http://schemas.openxmlformats.org/officeDocument/2006/relationships" rot="65" type="rect" r:blip="">
                <dgm:adjLst/>
              </dgm:shape>
              <dgm:presOf axis="self" ptType="node"/>
              <dgm:constrLst>
                <dgm:constr type="lMarg"/>
                <dgm:constr type="rMarg" refType="primFontSz" fact="0.2"/>
                <dgm:constr type="tMarg"/>
                <dgm:constr type="bMarg"/>
              </dgm:constrLst>
            </dgm:else>
          </dgm:choose>
          <dgm:ruleLst>
            <dgm:rule type="primFontSz" val="5" fact="NaN" max="NaN"/>
          </dgm:ruleLst>
        </dgm:layoutNode>
        <dgm:layoutNode name="bSpace">
          <dgm:alg type="sp"/>
          <dgm:shape xmlns:r="http://schemas.openxmlformats.org/officeDocument/2006/relationships" r:blip="">
            <dgm:adjLst/>
          </dgm:shape>
          <dgm:presOf/>
        </dgm:layoutNode>
      </dgm:layoutNode>
      <dgm:choose name="Name11">
        <dgm:if name="Name12" func="var" arg="dir" op="equ" val="norm">
          <dgm:layoutNode name="parBackupNorm">
            <dgm:alg type="sp"/>
            <dgm:shape xmlns:r="http://schemas.openxmlformats.org/officeDocument/2006/relationships" r:blip="">
              <dgm:adjLst/>
            </dgm:shape>
            <dgm:presOf/>
          </dgm:layoutNode>
        </dgm:if>
        <dgm:else name="Name13">
          <dgm:layoutNode name="parBackupRTL">
            <dgm:alg type="sp"/>
            <dgm:shape xmlns:r="http://schemas.openxmlformats.org/officeDocument/2006/relationships" r:blip="">
              <dgm:adjLst/>
            </dgm:shape>
            <dgm:presOf/>
          </dgm:layoutNode>
        </dgm:else>
      </dgm:choose>
      <dgm:forEach name="Name14" axis="followSib" ptType="sibTrans" hideLastTrans="0" cnt="1">
        <dgm:layoutNode name="parSpace">
          <dgm:alg type="sp"/>
          <dgm:shape xmlns:r="http://schemas.openxmlformats.org/officeDocument/2006/relationships" r:blip="">
            <dgm:adjLst/>
          </dgm:shape>
          <dgm:presOf/>
        </dgm:layoutNode>
      </dgm:forEach>
      <dgm:forEach name="Name15" axis="ch" ptType="node">
        <dgm:choose name="Name16">
          <dgm:if name="Name17" func="var" arg="dir" op="equ" val="norm">
            <dgm:layoutNode name="desBackupLeftNorm">
              <dgm:alg type="sp"/>
              <dgm:shape xmlns:r="http://schemas.openxmlformats.org/officeDocument/2006/relationships" r:blip="">
                <dgm:adjLst/>
              </dgm:shape>
              <dgm:presOf/>
            </dgm:layoutNode>
          </dgm:if>
          <dgm:else name="Name18">
            <dgm:choose name="Name19">
              <dgm:if name="Name20" axis="self" ptType="node" func="pos" op="equ" val="1">
                <dgm:layoutNode name="desBackupRightRev">
                  <dgm:alg type="sp"/>
                  <dgm:shape xmlns:r="http://schemas.openxmlformats.org/officeDocument/2006/relationships" r:blip="">
                    <dgm:adjLst/>
                  </dgm:shape>
                  <dgm:presOf/>
                </dgm:layoutNode>
              </dgm:if>
              <dgm:else name="Name21"/>
            </dgm:choose>
          </dgm:else>
        </dgm:choose>
        <dgm:layoutNode name="desComposite">
          <dgm:alg type="composite"/>
          <dgm:shape xmlns:r="http://schemas.openxmlformats.org/officeDocument/2006/relationships" r:blip="">
            <dgm:adjLst/>
          </dgm:shape>
          <dgm:choose name="Name22">
            <dgm:if name="Name23" func="var" arg="dir" op="equ" val="norm">
              <dgm:constrLst>
                <dgm:constr type="ctrX" for="ch" forName="desCircle" refType="w" fact="0.5"/>
                <dgm:constr type="ctrY" for="ch" forName="desCircle" refType="h" fact="0.5"/>
                <dgm:constr type="w" for="ch" forName="desCircle" refType="w" fact="0.3249"/>
                <dgm:constr type="h" for="ch" forName="desCircle" refType="w" refFor="ch" refForName="desCircle"/>
                <dgm:constr type="l" for="ch" forName="chTx"/>
                <dgm:constr type="b" for="ch" forName="chTx" refType="h"/>
                <dgm:constr type="w" for="ch" forName="chTx" refType="w" fact="0.5786"/>
                <dgm:constr type="h" for="ch" forName="chTx" refType="h" fact="0.4525"/>
                <dgm:constr type="r" for="ch" forName="desTx" refType="w"/>
                <dgm:constr type="t" for="ch" forName="desTx"/>
                <dgm:constr type="w" for="ch" forName="desTx" refType="w" fact="0.5786"/>
                <dgm:constr type="h" for="ch" forName="desTx" refType="h" fact="0.4525"/>
              </dgm:constrLst>
            </dgm:if>
            <dgm:else name="Name24">
              <dgm:constrLst>
                <dgm:constr type="ctrX" for="ch" forName="desCircle" refType="w" fact="0.5"/>
                <dgm:constr type="ctrY" for="ch" forName="desCircle" refType="h" fact="0.5"/>
                <dgm:constr type="w" for="ch" forName="desCircle" refType="w" fact="0.3249"/>
                <dgm:constr type="h" for="ch" forName="desCircle" refType="w" refFor="ch" refForName="desCircle"/>
                <dgm:constr type="r" for="ch" forName="chTx" refType="w"/>
                <dgm:constr type="b" for="ch" forName="chTx" refType="h"/>
                <dgm:constr type="w" for="ch" forName="chTx" refType="w" fact="0.5786"/>
                <dgm:constr type="h" for="ch" forName="chTx" refType="h" fact="0.4525"/>
                <dgm:constr type="l" for="ch" forName="desTx"/>
                <dgm:constr type="t" for="ch" forName="desTx"/>
                <dgm:constr type="w" for="ch" forName="desTx" refType="w" fact="0.5786"/>
                <dgm:constr type="h" for="ch" forName="desTx" refType="h" fact="0.4525"/>
              </dgm:constrLst>
            </dgm:else>
          </dgm:choose>
          <dgm:layoutNode name="desCircle" styleLbl="node1">
            <dgm:alg type="sp"/>
            <dgm:shape xmlns:r="http://schemas.openxmlformats.org/officeDocument/2006/relationships" type="ellipse" r:blip="">
              <dgm:adjLst/>
            </dgm:shape>
            <dgm:presOf/>
            <dgm:constrLst>
              <dgm:constr type="h" refType="w" op="equ"/>
            </dgm:constrLst>
          </dgm:layoutNode>
          <dgm:layoutNode name="chTx" styleLbl="revTx">
            <dgm:choose name="Name25">
              <dgm:if name="Name26" func="var" arg="dir" op="equ" val="norm">
                <dgm:alg type="tx">
                  <dgm:param type="autoTxRot" val="grav"/>
                  <dgm:param type="parTxLTRAlign" val="r"/>
                  <dgm:param type="txAnchorVert" val="mid"/>
                  <dgm:param type="txAnchorVertCh" val="mid"/>
                </dgm:alg>
                <dgm:shape xmlns:r="http://schemas.openxmlformats.org/officeDocument/2006/relationships" rot="295" type="rect" r:blip="">
                  <dgm:adjLst/>
                </dgm:shape>
                <dgm:presOf axis="self" ptType="node"/>
              </dgm:if>
              <dgm:else name="Name27">
                <dgm:alg type="tx">
                  <dgm:param type="autoTxRot" val="grav"/>
                  <dgm:param type="parTxLTRAlign" val="l"/>
                  <dgm:param type="txAnchorVert" val="mid"/>
                  <dgm:param type="txAnchorVertCh" val="mid"/>
                </dgm:alg>
                <dgm:shape xmlns:r="http://schemas.openxmlformats.org/officeDocument/2006/relationships" rot="65" type="rect" r:blip="">
                  <dgm:adjLst/>
                </dgm:shape>
                <dgm:presOf axis="self" ptType="node"/>
              </dgm:else>
            </dgm:choose>
            <dgm:choose name="Name28">
              <dgm:if name="Name29" func="var" arg="dir" op="equ" val="norm">
                <dgm:constrLst>
                  <dgm:constr type="lMarg"/>
                  <dgm:constr type="rMarg" refType="primFontSz" fact="0.2"/>
                  <dgm:constr type="tMarg"/>
                  <dgm:constr type="bMarg"/>
                </dgm:constrLst>
              </dgm:if>
              <dgm:else name="Name30">
                <dgm:constrLst>
                  <dgm:constr type="rMarg"/>
                  <dgm:constr type="lMarg" refType="primFontSz" fact="0.2"/>
                  <dgm:constr type="tMarg"/>
                  <dgm:constr type="bMarg"/>
                </dgm:constrLst>
              </dgm:else>
            </dgm:choose>
            <dgm:ruleLst>
              <dgm:rule type="primFontSz" val="5" fact="NaN" max="NaN"/>
            </dgm:ruleLst>
          </dgm:layoutNode>
          <dgm:layoutNode name="desTx" styleLbl="revTx">
            <dgm:varLst>
              <dgm:bulletEnabled val="1"/>
            </dgm:varLst>
            <dgm:choose name="Name31">
              <dgm:if name="Name32" func="var" arg="dir" op="equ" val="norm">
                <dgm:alg type="tx">
                  <dgm:param type="autoTxRot" val="grav"/>
                  <dgm:param type="parTxLTRAlign" val="l"/>
                  <dgm:param type="shpTxLTRAlignCh" val="l"/>
                  <dgm:param type="stBulletLvl" val="1"/>
                  <dgm:param type="txAnchorVert" val="mid"/>
                </dgm:alg>
                <dgm:shape xmlns:r="http://schemas.openxmlformats.org/officeDocument/2006/relationships" rot="295" type="rect" r:blip="">
                  <dgm:adjLst/>
                </dgm:shape>
                <dgm:presOf axis="des" ptType="node"/>
              </dgm:if>
              <dgm:else name="Name33">
                <dgm:alg type="tx">
                  <dgm:param type="autoTxRot" val="grav"/>
                  <dgm:param type="parTxLTRAlign" val="r"/>
                  <dgm:param type="shpTxLTRAlignCh" val="r"/>
                  <dgm:param type="stBulletLvl" val="1"/>
                  <dgm:param type="txAnchorVert" val="mid"/>
                </dgm:alg>
                <dgm:shape xmlns:r="http://schemas.openxmlformats.org/officeDocument/2006/relationships" rot="65" type="rect" r:blip="">
                  <dgm:adjLst/>
                </dgm:shape>
                <dgm:presOf axis="des" ptType="node"/>
              </dgm:else>
            </dgm:choose>
            <dgm:choose name="Name34">
              <dgm:if name="Name35" func="var" arg="dir" op="equ" val="norm">
                <dgm:constrLst>
                  <dgm:constr type="rMarg"/>
                  <dgm:constr type="lMarg" refType="primFontSz" fact="0.2"/>
                  <dgm:constr type="tMarg"/>
                  <dgm:constr type="bMarg"/>
                </dgm:constrLst>
              </dgm:if>
              <dgm:else name="Name36">
                <dgm:constrLst>
                  <dgm:constr type="lMarg"/>
                  <dgm:constr type="rMarg" refType="primFontSz" fact="0.2"/>
                  <dgm:constr type="tMarg"/>
                  <dgm:constr type="bMarg"/>
                </dgm:constrLst>
              </dgm:else>
            </dgm:choose>
            <dgm:ruleLst>
              <dgm:rule type="primFontSz" val="5" fact="NaN" max="NaN"/>
            </dgm:ruleLst>
          </dgm:layoutNode>
        </dgm:layoutNode>
        <dgm:layoutNode name="desBackupRightNorm">
          <dgm:alg type="sp"/>
          <dgm:shape xmlns:r="http://schemas.openxmlformats.org/officeDocument/2006/relationships" r:blip="">
            <dgm:adjLst/>
          </dgm:shape>
          <dgm:presOf/>
        </dgm:layoutNode>
        <dgm:choose name="Name37">
          <dgm:if name="Name38" func="var" arg="dir" op="neq" val="norm">
            <dgm:choose name="Name39">
              <dgm:if name="Name40" axis="self" ptType="node" func="revPos" op="neq" val="1">
                <dgm:layoutNode name="desBackupLeftRev">
                  <dgm:alg type="sp"/>
                  <dgm:shape xmlns:r="http://schemas.openxmlformats.org/officeDocument/2006/relationships" r:blip="">
                    <dgm:adjLst/>
                  </dgm:shape>
                  <dgm:presOf/>
                </dgm:layoutNode>
              </dgm:if>
              <dgm:else name="Name41"/>
            </dgm:choose>
          </dgm:if>
          <dgm:else name="Name42"/>
        </dgm:choose>
        <dgm:forEach name="Name43" axis="followSib" ptType="sibTrans" hideLastTrans="0" cnt="1">
          <dgm:layoutNode name="desSpace">
            <dgm:alg type="sp"/>
            <dgm:shape xmlns:r="http://schemas.openxmlformats.org/officeDocument/2006/relationships" r:blip="">
              <dgm:adjLst/>
            </dgm:shape>
            <dgm:presOf/>
          </dgm:layoutNode>
        </dgm:forEach>
      </dgm:forEach>
      <dgm:choose name="Name44">
        <dgm:if name="Name45" func="var" arg="dir" op="neq" val="norm">
          <dgm:layoutNode name="parBackupRev">
            <dgm:alg type="sp"/>
            <dgm:shape xmlns:r="http://schemas.openxmlformats.org/officeDocument/2006/relationships" r:blip="">
              <dgm:adjLst/>
            </dgm:shape>
            <dgm:presOf/>
          </dgm:layoutNode>
        </dgm:if>
        <dgm:else name="Name46"/>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8.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6.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7.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22.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23.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9746" name="Rectangle 2"/>
          <p:cNvSpPr>
            <a:spLocks noGrp="1" noChangeArrowheads="1"/>
          </p:cNvSpPr>
          <p:nvPr>
            <p:ph type="hdr" sz="quarter"/>
          </p:nvPr>
        </p:nvSpPr>
        <p:spPr bwMode="auto">
          <a:xfrm>
            <a:off x="0" y="0"/>
            <a:ext cx="3170238" cy="4794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ea typeface="+mn-ea"/>
              </a:defRPr>
            </a:lvl1pPr>
          </a:lstStyle>
          <a:p>
            <a:pPr>
              <a:defRPr/>
            </a:pPr>
            <a:endParaRPr lang="zh-CN" altLang="en-US"/>
          </a:p>
        </p:txBody>
      </p:sp>
      <p:sp>
        <p:nvSpPr>
          <p:cNvPr id="159747" name="Rectangle 3"/>
          <p:cNvSpPr>
            <a:spLocks noGrp="1" noChangeArrowheads="1"/>
          </p:cNvSpPr>
          <p:nvPr>
            <p:ph type="dt" idx="1"/>
          </p:nvPr>
        </p:nvSpPr>
        <p:spPr bwMode="auto">
          <a:xfrm>
            <a:off x="4143375" y="0"/>
            <a:ext cx="3170238" cy="4794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ea typeface="+mn-ea"/>
              </a:defRPr>
            </a:lvl1pPr>
          </a:lstStyle>
          <a:p>
            <a:pPr>
              <a:defRPr/>
            </a:pPr>
            <a:endParaRPr lang="en-US" altLang="zh-CN"/>
          </a:p>
        </p:txBody>
      </p:sp>
      <p:sp>
        <p:nvSpPr>
          <p:cNvPr id="231428" name="Rectangle 4"/>
          <p:cNvSpPr>
            <a:spLocks noGrp="1" noRot="1" noChangeAspect="1" noChangeArrowheads="1" noTextEdit="1"/>
          </p:cNvSpPr>
          <p:nvPr>
            <p:ph type="sldImg" idx="2"/>
          </p:nvPr>
        </p:nvSpPr>
        <p:spPr bwMode="auto">
          <a:xfrm>
            <a:off x="1257300" y="720725"/>
            <a:ext cx="4800600" cy="360045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9749" name="Rectangle 5"/>
          <p:cNvSpPr>
            <a:spLocks noGrp="1" noChangeArrowheads="1"/>
          </p:cNvSpPr>
          <p:nvPr>
            <p:ph type="body" sz="quarter" idx="3"/>
          </p:nvPr>
        </p:nvSpPr>
        <p:spPr bwMode="auto">
          <a:xfrm>
            <a:off x="731838" y="4560888"/>
            <a:ext cx="5851525" cy="431958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159750" name="Rectangle 6"/>
          <p:cNvSpPr>
            <a:spLocks noGrp="1" noChangeArrowheads="1"/>
          </p:cNvSpPr>
          <p:nvPr>
            <p:ph type="ftr" sz="quarter" idx="4"/>
          </p:nvPr>
        </p:nvSpPr>
        <p:spPr bwMode="auto">
          <a:xfrm>
            <a:off x="0" y="9120188"/>
            <a:ext cx="3170238" cy="47942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ea typeface="+mn-ea"/>
              </a:defRPr>
            </a:lvl1pPr>
          </a:lstStyle>
          <a:p>
            <a:pPr>
              <a:defRPr/>
            </a:pPr>
            <a:endParaRPr lang="en-US" altLang="zh-CN"/>
          </a:p>
        </p:txBody>
      </p:sp>
      <p:sp>
        <p:nvSpPr>
          <p:cNvPr id="159751" name="Rectangle 7"/>
          <p:cNvSpPr>
            <a:spLocks noGrp="1" noChangeArrowheads="1"/>
          </p:cNvSpPr>
          <p:nvPr>
            <p:ph type="sldNum" sz="quarter" idx="5"/>
          </p:nvPr>
        </p:nvSpPr>
        <p:spPr bwMode="auto">
          <a:xfrm>
            <a:off x="4143375" y="9120188"/>
            <a:ext cx="3170238" cy="47942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Arial" charset="0"/>
                <a:ea typeface="+mn-ea"/>
              </a:defRPr>
            </a:lvl1pPr>
          </a:lstStyle>
          <a:p>
            <a:pPr>
              <a:defRPr/>
            </a:pPr>
            <a:fld id="{7A1ED033-5F5C-4572-AE4B-7CFF71C657D2}" type="slidenum">
              <a:rPr lang="zh-CN" altLang="en-US"/>
              <a:pPr>
                <a:defRPr/>
              </a:pPr>
              <a:t>‹#›</a:t>
            </a:fld>
            <a:endParaRPr lang="en-US" altLang="zh-CN"/>
          </a:p>
        </p:txBody>
      </p:sp>
    </p:spTree>
    <p:extLst>
      <p:ext uri="{BB962C8B-B14F-4D97-AF65-F5344CB8AC3E}">
        <p14:creationId xmlns:p14="http://schemas.microsoft.com/office/powerpoint/2010/main" val="75264084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zh-CN" altLang="zh-CN" dirty="0" smtClean="0"/>
              <a:t>保密性、完整性和可用性（</a:t>
            </a:r>
            <a:r>
              <a:rPr lang="en-US" altLang="zh-CN" dirty="0" smtClean="0"/>
              <a:t>CIA</a:t>
            </a:r>
            <a:r>
              <a:rPr lang="zh-CN" altLang="zh-CN" dirty="0" smtClean="0"/>
              <a:t>）被称为信息安全基本属性。此外，还可以涉及其他属性，例如真实性、可问责性、不可否认性和可靠性。（</a:t>
            </a:r>
            <a:r>
              <a:rPr lang="en-US" altLang="zh-CN" dirty="0" smtClean="0"/>
              <a:t>ISO/IEC 27000-2014 </a:t>
            </a:r>
            <a:r>
              <a:rPr lang="zh-CN" altLang="zh-CN" dirty="0" smtClean="0"/>
              <a:t>信息技术 信息安全 信息安全管理体系概述和词汇）</a:t>
            </a:r>
            <a:endParaRPr lang="en-US" altLang="zh-CN" dirty="0" smtClean="0"/>
          </a:p>
          <a:p>
            <a:endParaRPr lang="zh-CN" altLang="en-US" dirty="0"/>
          </a:p>
        </p:txBody>
      </p:sp>
      <p:sp>
        <p:nvSpPr>
          <p:cNvPr id="4" name="灯片编号占位符 3"/>
          <p:cNvSpPr>
            <a:spLocks noGrp="1"/>
          </p:cNvSpPr>
          <p:nvPr>
            <p:ph type="sldNum" sz="quarter" idx="10"/>
          </p:nvPr>
        </p:nvSpPr>
        <p:spPr/>
        <p:txBody>
          <a:bodyPr/>
          <a:lstStyle/>
          <a:p>
            <a:pPr>
              <a:defRPr/>
            </a:pPr>
            <a:fld id="{7A1ED033-5F5C-4572-AE4B-7CFF71C657D2}" type="slidenum">
              <a:rPr lang="zh-CN" altLang="en-US" smtClean="0"/>
              <a:pPr>
                <a:defRPr/>
              </a:pPr>
              <a:t>7</a:t>
            </a:fld>
            <a:endParaRPr lang="en-US" altLang="zh-CN"/>
          </a:p>
        </p:txBody>
      </p:sp>
    </p:spTree>
    <p:extLst>
      <p:ext uri="{BB962C8B-B14F-4D97-AF65-F5344CB8AC3E}">
        <p14:creationId xmlns:p14="http://schemas.microsoft.com/office/powerpoint/2010/main" val="157200909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lvl="0"/>
            <a:r>
              <a:rPr lang="en-US" altLang="zh-CN" sz="3200" dirty="0" smtClean="0"/>
              <a:t>7</a:t>
            </a:r>
            <a:r>
              <a:rPr lang="zh-CN" altLang="en-US" sz="3200" dirty="0" smtClean="0"/>
              <a:t>大机遇：</a:t>
            </a:r>
          </a:p>
          <a:p>
            <a:pPr lvl="1"/>
            <a:r>
              <a:rPr lang="zh-CN" altLang="zh-CN" sz="2970" dirty="0" smtClean="0"/>
              <a:t>信息传播的新渠道</a:t>
            </a:r>
          </a:p>
          <a:p>
            <a:pPr lvl="1"/>
            <a:r>
              <a:rPr lang="zh-CN" altLang="zh-CN" sz="2970" dirty="0" smtClean="0"/>
              <a:t>生产生活的新空间</a:t>
            </a:r>
          </a:p>
          <a:p>
            <a:pPr lvl="1"/>
            <a:r>
              <a:rPr lang="zh-CN" altLang="zh-CN" sz="2970" dirty="0" smtClean="0"/>
              <a:t>经济发展的新引擎</a:t>
            </a:r>
          </a:p>
          <a:p>
            <a:pPr lvl="1"/>
            <a:r>
              <a:rPr lang="zh-CN" altLang="zh-CN" sz="2970" dirty="0" smtClean="0"/>
              <a:t>文化繁荣的新载体</a:t>
            </a:r>
          </a:p>
          <a:p>
            <a:pPr lvl="1"/>
            <a:r>
              <a:rPr lang="zh-CN" altLang="zh-CN" sz="2970" dirty="0" smtClean="0"/>
              <a:t>社会治理的新平台</a:t>
            </a:r>
          </a:p>
          <a:p>
            <a:pPr lvl="1"/>
            <a:r>
              <a:rPr lang="zh-CN" altLang="zh-CN" sz="2970" dirty="0" smtClean="0"/>
              <a:t>交流合作的新纽带</a:t>
            </a:r>
          </a:p>
          <a:p>
            <a:pPr lvl="1"/>
            <a:r>
              <a:rPr lang="zh-CN" altLang="zh-CN" sz="2970" dirty="0" smtClean="0"/>
              <a:t>国家主权的新疆域</a:t>
            </a:r>
            <a:endParaRPr lang="en-US" altLang="zh-CN" sz="2970" dirty="0" smtClean="0"/>
          </a:p>
          <a:p>
            <a:pPr lvl="1"/>
            <a:endParaRPr lang="en-US" altLang="zh-CN" sz="2970" dirty="0" smtClean="0"/>
          </a:p>
          <a:p>
            <a:pPr lvl="0"/>
            <a:r>
              <a:rPr lang="en-US" altLang="zh-CN" sz="3200" dirty="0" smtClean="0"/>
              <a:t>6</a:t>
            </a:r>
            <a:r>
              <a:rPr lang="zh-CN" altLang="en-US" sz="3200" dirty="0" smtClean="0"/>
              <a:t>项挑战</a:t>
            </a:r>
          </a:p>
          <a:p>
            <a:pPr lvl="1"/>
            <a:r>
              <a:rPr lang="zh-CN" altLang="en-US" sz="2970" dirty="0" smtClean="0"/>
              <a:t>网络渗透危害政治安全</a:t>
            </a:r>
          </a:p>
          <a:p>
            <a:pPr lvl="1"/>
            <a:r>
              <a:rPr lang="zh-CN" altLang="en-US" sz="2970" dirty="0" smtClean="0"/>
              <a:t>网络攻击威胁经济安全</a:t>
            </a:r>
          </a:p>
          <a:p>
            <a:pPr lvl="1"/>
            <a:r>
              <a:rPr lang="zh-CN" altLang="en-US" sz="2970" dirty="0" smtClean="0"/>
              <a:t>网络有害信息侵蚀文化安全</a:t>
            </a:r>
          </a:p>
          <a:p>
            <a:pPr lvl="1"/>
            <a:r>
              <a:rPr lang="zh-CN" altLang="en-US" sz="2970" dirty="0" smtClean="0"/>
              <a:t>网络恐怖和违法犯罪破坏社会安全</a:t>
            </a:r>
          </a:p>
          <a:p>
            <a:pPr lvl="1"/>
            <a:r>
              <a:rPr lang="zh-CN" altLang="en-US" sz="2970" dirty="0" smtClean="0"/>
              <a:t>网络空间的国际竞争方兴未艾</a:t>
            </a:r>
          </a:p>
          <a:p>
            <a:pPr lvl="1"/>
            <a:r>
              <a:rPr lang="zh-CN" altLang="en-US" sz="2970" dirty="0" smtClean="0"/>
              <a:t>网络空间机遇和挑战并存，机遇大于挑战</a:t>
            </a:r>
            <a:endParaRPr lang="en-US" altLang="zh-CN" sz="2970" dirty="0" smtClean="0"/>
          </a:p>
          <a:p>
            <a:pPr lvl="1"/>
            <a:endParaRPr lang="en-US" altLang="zh-CN" sz="2970" dirty="0" smtClean="0"/>
          </a:p>
          <a:p>
            <a:pPr lvl="0"/>
            <a:r>
              <a:rPr lang="en-US" altLang="zh-CN" sz="3200" dirty="0" smtClean="0"/>
              <a:t>5</a:t>
            </a:r>
            <a:r>
              <a:rPr lang="zh-CN" altLang="en-US" sz="3200" dirty="0" smtClean="0"/>
              <a:t>个总体目标</a:t>
            </a:r>
          </a:p>
          <a:p>
            <a:pPr lvl="1"/>
            <a:r>
              <a:rPr lang="zh-CN" altLang="en-US" sz="2970" dirty="0" smtClean="0"/>
              <a:t>和平</a:t>
            </a:r>
          </a:p>
          <a:p>
            <a:pPr lvl="1"/>
            <a:r>
              <a:rPr lang="zh-CN" altLang="en-US" sz="2970" dirty="0" smtClean="0"/>
              <a:t>安全</a:t>
            </a:r>
          </a:p>
          <a:p>
            <a:pPr lvl="1"/>
            <a:r>
              <a:rPr lang="zh-CN" altLang="en-US" sz="2970" dirty="0" smtClean="0"/>
              <a:t>开放</a:t>
            </a:r>
          </a:p>
          <a:p>
            <a:pPr lvl="1"/>
            <a:r>
              <a:rPr lang="zh-CN" altLang="en-US" sz="2970" dirty="0" smtClean="0"/>
              <a:t>合作</a:t>
            </a:r>
          </a:p>
          <a:p>
            <a:pPr lvl="1"/>
            <a:r>
              <a:rPr lang="zh-CN" altLang="en-US" sz="2970" dirty="0" smtClean="0"/>
              <a:t>有序</a:t>
            </a:r>
          </a:p>
          <a:p>
            <a:pPr lvl="0"/>
            <a:r>
              <a:rPr lang="en-US" altLang="zh-CN" sz="3200" dirty="0" smtClean="0"/>
              <a:t>4</a:t>
            </a:r>
            <a:r>
              <a:rPr lang="zh-CN" altLang="en-US" sz="3200" dirty="0" smtClean="0"/>
              <a:t>项原则</a:t>
            </a:r>
          </a:p>
          <a:p>
            <a:pPr lvl="1"/>
            <a:r>
              <a:rPr lang="zh-CN" altLang="en-US" sz="2970" dirty="0" smtClean="0"/>
              <a:t>尊重维护网络空间主权</a:t>
            </a:r>
          </a:p>
          <a:p>
            <a:pPr lvl="1"/>
            <a:r>
              <a:rPr lang="zh-CN" altLang="en-US" sz="2970" dirty="0" smtClean="0"/>
              <a:t>和平利用网络空间</a:t>
            </a:r>
          </a:p>
          <a:p>
            <a:pPr lvl="1"/>
            <a:r>
              <a:rPr lang="zh-CN" altLang="en-US" sz="2970" dirty="0" smtClean="0"/>
              <a:t>依法治理网络空间</a:t>
            </a:r>
          </a:p>
          <a:p>
            <a:pPr lvl="1"/>
            <a:r>
              <a:rPr lang="zh-CN" altLang="en-US" sz="2970" dirty="0" smtClean="0"/>
              <a:t>统筹网络安全与发展</a:t>
            </a:r>
          </a:p>
          <a:p>
            <a:pPr lvl="1"/>
            <a:endParaRPr lang="en-US" altLang="zh-CN" sz="2970" dirty="0" smtClean="0"/>
          </a:p>
          <a:p>
            <a:pPr lvl="0"/>
            <a:r>
              <a:rPr lang="en-US" altLang="zh-CN" sz="3200" dirty="0" smtClean="0"/>
              <a:t>9</a:t>
            </a:r>
            <a:r>
              <a:rPr lang="zh-CN" altLang="en-US" sz="3200" dirty="0" smtClean="0"/>
              <a:t>项战略任务</a:t>
            </a:r>
          </a:p>
          <a:p>
            <a:pPr lvl="1"/>
            <a:r>
              <a:rPr lang="zh-CN" altLang="en-US" sz="2800" dirty="0" smtClean="0"/>
              <a:t>（一）坚定捍卫网络空间主权</a:t>
            </a:r>
          </a:p>
          <a:p>
            <a:pPr lvl="1"/>
            <a:r>
              <a:rPr lang="zh-CN" altLang="en-US" sz="2800" dirty="0" smtClean="0"/>
              <a:t>（二）坚决维护国家安全</a:t>
            </a:r>
          </a:p>
          <a:p>
            <a:pPr lvl="1"/>
            <a:r>
              <a:rPr lang="zh-CN" altLang="en-US" sz="2800" dirty="0" smtClean="0"/>
              <a:t>（三）保护关键信息基础设施</a:t>
            </a:r>
          </a:p>
          <a:p>
            <a:pPr lvl="1"/>
            <a:r>
              <a:rPr lang="zh-CN" altLang="en-US" sz="2800" dirty="0" smtClean="0"/>
              <a:t>（四）加强网络文化建设</a:t>
            </a:r>
          </a:p>
          <a:p>
            <a:pPr lvl="1"/>
            <a:r>
              <a:rPr lang="zh-CN" altLang="en-US" sz="2800" dirty="0" smtClean="0"/>
              <a:t>（五）打击网络恐怖和违法犯罪</a:t>
            </a:r>
          </a:p>
          <a:p>
            <a:pPr lvl="1"/>
            <a:r>
              <a:rPr lang="zh-CN" altLang="en-US" sz="2800" dirty="0" smtClean="0"/>
              <a:t>（六）完善网络治理体系</a:t>
            </a:r>
          </a:p>
          <a:p>
            <a:pPr lvl="1"/>
            <a:r>
              <a:rPr lang="zh-CN" altLang="en-US" sz="2800" dirty="0" smtClean="0"/>
              <a:t>（七）夯实网络安全基础</a:t>
            </a:r>
          </a:p>
          <a:p>
            <a:pPr lvl="1"/>
            <a:r>
              <a:rPr lang="zh-CN" altLang="en-US" sz="2800" dirty="0" smtClean="0"/>
              <a:t>（八）提升网络空间防护能力</a:t>
            </a:r>
          </a:p>
          <a:p>
            <a:pPr lvl="1"/>
            <a:r>
              <a:rPr lang="zh-CN" altLang="en-US" sz="2800" dirty="0" smtClean="0"/>
              <a:t>（九）强化网络空间国际合作</a:t>
            </a:r>
          </a:p>
          <a:p>
            <a:pPr lvl="1"/>
            <a:endParaRPr lang="zh-CN" altLang="en-US" sz="2970" dirty="0" smtClean="0"/>
          </a:p>
          <a:p>
            <a:pPr lvl="1"/>
            <a:endParaRPr lang="zh-CN" altLang="zh-CN" sz="2970" dirty="0" smtClean="0"/>
          </a:p>
          <a:p>
            <a:endParaRPr lang="zh-CN" altLang="en-US" dirty="0"/>
          </a:p>
        </p:txBody>
      </p:sp>
      <p:sp>
        <p:nvSpPr>
          <p:cNvPr id="4" name="灯片编号占位符 3"/>
          <p:cNvSpPr>
            <a:spLocks noGrp="1"/>
          </p:cNvSpPr>
          <p:nvPr>
            <p:ph type="sldNum" sz="quarter" idx="10"/>
          </p:nvPr>
        </p:nvSpPr>
        <p:spPr/>
        <p:txBody>
          <a:bodyPr/>
          <a:lstStyle/>
          <a:p>
            <a:pPr>
              <a:defRPr/>
            </a:pPr>
            <a:fld id="{7A1ED033-5F5C-4572-AE4B-7CFF71C657D2}" type="slidenum">
              <a:rPr lang="zh-CN" altLang="en-US" smtClean="0"/>
              <a:pPr>
                <a:defRPr/>
              </a:pPr>
              <a:t>27</a:t>
            </a:fld>
            <a:endParaRPr lang="en-US" altLang="zh-CN"/>
          </a:p>
        </p:txBody>
      </p:sp>
    </p:spTree>
    <p:extLst>
      <p:ext uri="{BB962C8B-B14F-4D97-AF65-F5344CB8AC3E}">
        <p14:creationId xmlns:p14="http://schemas.microsoft.com/office/powerpoint/2010/main" val="388981195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zh-CN" sz="1200" kern="1200" dirty="0" smtClean="0">
                <a:solidFill>
                  <a:schemeClr val="tx1"/>
                </a:solidFill>
                <a:effectLst/>
                <a:latin typeface="Arial" charset="0"/>
                <a:ea typeface="+mn-ea"/>
                <a:cs typeface="+mn-cs"/>
              </a:rPr>
              <a:t>攻击时间指的是在系统采取某种防守措施，通过不同的攻击手段来计算攻破该防守措施所需要的时间。防守时间指的是，对于某种固定攻击手法，通过采取不同的安全防护措施，来计算该防护措施所能坚守的时间。</a:t>
            </a:r>
            <a:endParaRPr lang="zh-CN" altLang="en-US" dirty="0"/>
          </a:p>
        </p:txBody>
      </p:sp>
      <p:sp>
        <p:nvSpPr>
          <p:cNvPr id="4" name="灯片编号占位符 3"/>
          <p:cNvSpPr>
            <a:spLocks noGrp="1"/>
          </p:cNvSpPr>
          <p:nvPr>
            <p:ph type="sldNum" sz="quarter" idx="10"/>
          </p:nvPr>
        </p:nvSpPr>
        <p:spPr/>
        <p:txBody>
          <a:bodyPr/>
          <a:lstStyle/>
          <a:p>
            <a:pPr>
              <a:defRPr/>
            </a:pPr>
            <a:fld id="{7A1ED033-5F5C-4572-AE4B-7CFF71C657D2}" type="slidenum">
              <a:rPr lang="zh-CN" altLang="en-US" smtClean="0"/>
              <a:pPr>
                <a:defRPr/>
              </a:pPr>
              <a:t>29</a:t>
            </a:fld>
            <a:endParaRPr lang="en-US" altLang="zh-CN"/>
          </a:p>
        </p:txBody>
      </p:sp>
    </p:spTree>
    <p:extLst>
      <p:ext uri="{BB962C8B-B14F-4D97-AF65-F5344CB8AC3E}">
        <p14:creationId xmlns:p14="http://schemas.microsoft.com/office/powerpoint/2010/main" val="50009132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zh-CN" dirty="0" smtClean="0"/>
              <a:t>计划组织阶段：</a:t>
            </a:r>
            <a:endParaRPr lang="en-US" altLang="zh-CN" dirty="0" smtClean="0"/>
          </a:p>
          <a:p>
            <a:pPr lvl="1"/>
            <a:r>
              <a:rPr lang="zh-CN" altLang="zh-CN" dirty="0" smtClean="0"/>
              <a:t>组织机构的业务要求、法律法规的要求、系统所存在的风险等因素，产生了信息系统安全保障需求。</a:t>
            </a:r>
            <a:endParaRPr lang="en-US" altLang="zh-CN" dirty="0" smtClean="0"/>
          </a:p>
          <a:p>
            <a:r>
              <a:rPr lang="zh-CN" altLang="zh-CN" dirty="0" smtClean="0"/>
              <a:t>开发采购阶段：</a:t>
            </a:r>
            <a:endParaRPr lang="en-US" altLang="zh-CN" dirty="0" smtClean="0"/>
          </a:p>
          <a:p>
            <a:pPr lvl="1"/>
            <a:r>
              <a:rPr lang="zh-CN" altLang="zh-CN" dirty="0" smtClean="0"/>
              <a:t>此阶段是规划组织阶段的细化和具体体现。</a:t>
            </a:r>
          </a:p>
          <a:p>
            <a:r>
              <a:rPr lang="zh-CN" altLang="zh-CN" dirty="0" smtClean="0"/>
              <a:t>实施交付阶段：</a:t>
            </a:r>
            <a:endParaRPr lang="en-US" altLang="zh-CN" dirty="0" smtClean="0"/>
          </a:p>
          <a:p>
            <a:pPr lvl="1"/>
            <a:r>
              <a:rPr lang="zh-CN" altLang="zh-CN" dirty="0" smtClean="0"/>
              <a:t>在此阶段，组织机构可通过对承建方进行信息安全服务资格要求和人员专业资格要求以确保施工组织的服务能力；组织机构还可通过信息系统安全保障工程保障对实施施工过程进行监理和评估，最终确保所交付系统的安全性；</a:t>
            </a:r>
          </a:p>
          <a:p>
            <a:r>
              <a:rPr lang="zh-CN" altLang="zh-CN" dirty="0" smtClean="0"/>
              <a:t>运行维护阶段：</a:t>
            </a:r>
            <a:endParaRPr lang="en-US" altLang="zh-CN" dirty="0" smtClean="0"/>
          </a:p>
          <a:p>
            <a:pPr lvl="1"/>
            <a:r>
              <a:rPr lang="zh-CN" altLang="zh-CN" dirty="0" smtClean="0"/>
              <a:t>信息系统进入运行维护阶段后，对信息系统的管理、运行维护和使用人员的能力等方面进行综合保障，是信息系统得以安全正常运行的根本保证；</a:t>
            </a:r>
          </a:p>
          <a:p>
            <a:r>
              <a:rPr lang="zh-CN" altLang="zh-CN" dirty="0" smtClean="0"/>
              <a:t>变更：</a:t>
            </a:r>
            <a:endParaRPr lang="en-US" altLang="zh-CN" dirty="0" smtClean="0"/>
          </a:p>
          <a:p>
            <a:pPr lvl="1"/>
            <a:r>
              <a:rPr lang="zh-CN" altLang="zh-CN" dirty="0" smtClean="0"/>
              <a:t>信息系统投入运行后并不是一成不变的，它随着业务和需求的变更、外界环境的变更产生新的要求或增强原有的要求，重新进入信息系统组织计划阶段（即规划阶段）；</a:t>
            </a:r>
          </a:p>
          <a:p>
            <a:r>
              <a:rPr lang="zh-CN" altLang="zh-CN" dirty="0" smtClean="0"/>
              <a:t>废弃阶段：</a:t>
            </a:r>
            <a:endParaRPr lang="en-US" altLang="zh-CN" dirty="0" smtClean="0"/>
          </a:p>
          <a:p>
            <a:pPr lvl="1"/>
            <a:r>
              <a:rPr lang="zh-CN" altLang="zh-CN" dirty="0" smtClean="0"/>
              <a:t>当信息系统不再满足业务要求时，信息系统进入废弃阶段，在这个阶段，需要考虑信息安全销毁等要素。</a:t>
            </a:r>
            <a:endParaRPr lang="zh-CN" altLang="en-US" dirty="0" smtClean="0"/>
          </a:p>
          <a:p>
            <a:endParaRPr lang="zh-CN" altLang="en-US" dirty="0"/>
          </a:p>
        </p:txBody>
      </p:sp>
      <p:sp>
        <p:nvSpPr>
          <p:cNvPr id="4" name="灯片编号占位符 3"/>
          <p:cNvSpPr>
            <a:spLocks noGrp="1"/>
          </p:cNvSpPr>
          <p:nvPr>
            <p:ph type="sldNum" sz="quarter" idx="10"/>
          </p:nvPr>
        </p:nvSpPr>
        <p:spPr/>
        <p:txBody>
          <a:bodyPr/>
          <a:lstStyle/>
          <a:p>
            <a:pPr>
              <a:defRPr/>
            </a:pPr>
            <a:fld id="{7A1ED033-5F5C-4572-AE4B-7CFF71C657D2}" type="slidenum">
              <a:rPr lang="zh-CN" altLang="en-US" smtClean="0"/>
              <a:pPr>
                <a:defRPr/>
              </a:pPr>
              <a:t>51</a:t>
            </a:fld>
            <a:endParaRPr lang="en-US" altLang="zh-CN"/>
          </a:p>
        </p:txBody>
      </p:sp>
    </p:spTree>
    <p:extLst>
      <p:ext uri="{BB962C8B-B14F-4D97-AF65-F5344CB8AC3E}">
        <p14:creationId xmlns:p14="http://schemas.microsoft.com/office/powerpoint/2010/main" val="418039490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showMasterPhAnim="0" type="title" preserve="1">
  <p:cSld name="标题幻灯片">
    <p:bg bwMode="gray">
      <p:bgPr>
        <a:solidFill>
          <a:schemeClr val="accent2"/>
        </a:solidFill>
        <a:effectLst/>
      </p:bgPr>
    </p:bg>
    <p:spTree>
      <p:nvGrpSpPr>
        <p:cNvPr id="1" name=""/>
        <p:cNvGrpSpPr/>
        <p:nvPr/>
      </p:nvGrpSpPr>
      <p:grpSpPr>
        <a:xfrm>
          <a:off x="0" y="0"/>
          <a:ext cx="0" cy="0"/>
          <a:chOff x="0" y="0"/>
          <a:chExt cx="0" cy="0"/>
        </a:xfrm>
      </p:grpSpPr>
      <p:sp>
        <p:nvSpPr>
          <p:cNvPr id="4" name="Rectangle 102"/>
          <p:cNvSpPr>
            <a:spLocks noChangeArrowheads="1"/>
          </p:cNvSpPr>
          <p:nvPr/>
        </p:nvSpPr>
        <p:spPr bwMode="gray">
          <a:xfrm>
            <a:off x="0" y="0"/>
            <a:ext cx="9144000" cy="3068638"/>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ctr"/>
            <a:endParaRPr lang="zh-CN" altLang="en-US"/>
          </a:p>
        </p:txBody>
      </p:sp>
      <p:sp>
        <p:nvSpPr>
          <p:cNvPr id="5" name="AutoShape 103"/>
          <p:cNvSpPr>
            <a:spLocks noChangeArrowheads="1"/>
          </p:cNvSpPr>
          <p:nvPr/>
        </p:nvSpPr>
        <p:spPr bwMode="gray">
          <a:xfrm>
            <a:off x="2819400" y="3113088"/>
            <a:ext cx="5867400" cy="838200"/>
          </a:xfrm>
          <a:prstGeom prst="roundRect">
            <a:avLst>
              <a:gd name="adj" fmla="val 50000"/>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zh-CN" altLang="en-US">
              <a:ea typeface="黑体" pitchFamily="49" charset="-122"/>
            </a:endParaRPr>
          </a:p>
        </p:txBody>
      </p:sp>
      <p:sp>
        <p:nvSpPr>
          <p:cNvPr id="6" name="Rectangle 105"/>
          <p:cNvSpPr>
            <a:spLocks noChangeArrowheads="1"/>
          </p:cNvSpPr>
          <p:nvPr/>
        </p:nvSpPr>
        <p:spPr bwMode="gray">
          <a:xfrm>
            <a:off x="7696200" y="1741488"/>
            <a:ext cx="533400" cy="838200"/>
          </a:xfrm>
          <a:prstGeom prst="rect">
            <a:avLst/>
          </a:prstGeom>
          <a:noFill/>
          <a:ln w="9525">
            <a:solidFill>
              <a:srgbClr val="FFFFFF">
                <a:alpha val="50195"/>
              </a:srgbClr>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ea typeface="黑体" pitchFamily="49" charset="-122"/>
            </a:endParaRPr>
          </a:p>
        </p:txBody>
      </p:sp>
      <p:sp>
        <p:nvSpPr>
          <p:cNvPr id="7" name="Rectangle 106"/>
          <p:cNvSpPr>
            <a:spLocks noChangeArrowheads="1"/>
          </p:cNvSpPr>
          <p:nvPr/>
        </p:nvSpPr>
        <p:spPr bwMode="gray">
          <a:xfrm>
            <a:off x="6934200" y="1131888"/>
            <a:ext cx="914400" cy="838200"/>
          </a:xfrm>
          <a:prstGeom prst="rect">
            <a:avLst/>
          </a:prstGeom>
          <a:noFill/>
          <a:ln w="9525">
            <a:solidFill>
              <a:srgbClr val="FFFFFF">
                <a:alpha val="50195"/>
              </a:srgbClr>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ea typeface="黑体" pitchFamily="49" charset="-122"/>
            </a:endParaRPr>
          </a:p>
        </p:txBody>
      </p:sp>
      <p:sp>
        <p:nvSpPr>
          <p:cNvPr id="8" name="Rectangle 107"/>
          <p:cNvSpPr>
            <a:spLocks noChangeArrowheads="1"/>
          </p:cNvSpPr>
          <p:nvPr/>
        </p:nvSpPr>
        <p:spPr bwMode="gray">
          <a:xfrm>
            <a:off x="8077200" y="141288"/>
            <a:ext cx="914400" cy="1524000"/>
          </a:xfrm>
          <a:prstGeom prst="rect">
            <a:avLst/>
          </a:prstGeom>
          <a:noFill/>
          <a:ln w="9525">
            <a:solidFill>
              <a:srgbClr val="FFFFFF">
                <a:alpha val="50195"/>
              </a:srgbClr>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ea typeface="黑体" pitchFamily="49" charset="-122"/>
            </a:endParaRPr>
          </a:p>
        </p:txBody>
      </p:sp>
      <p:sp>
        <p:nvSpPr>
          <p:cNvPr id="9" name="Rectangle 108"/>
          <p:cNvSpPr>
            <a:spLocks noChangeArrowheads="1"/>
          </p:cNvSpPr>
          <p:nvPr/>
        </p:nvSpPr>
        <p:spPr bwMode="gray">
          <a:xfrm>
            <a:off x="6553200" y="750888"/>
            <a:ext cx="533400" cy="533400"/>
          </a:xfrm>
          <a:prstGeom prst="rect">
            <a:avLst/>
          </a:prstGeom>
          <a:noFill/>
          <a:ln w="9525">
            <a:solidFill>
              <a:srgbClr val="FFFFFF">
                <a:alpha val="50195"/>
              </a:srgbClr>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ea typeface="黑体" pitchFamily="49" charset="-122"/>
            </a:endParaRPr>
          </a:p>
        </p:txBody>
      </p:sp>
      <p:sp>
        <p:nvSpPr>
          <p:cNvPr id="10" name="Rectangle 110"/>
          <p:cNvSpPr>
            <a:spLocks noChangeArrowheads="1"/>
          </p:cNvSpPr>
          <p:nvPr/>
        </p:nvSpPr>
        <p:spPr bwMode="gray">
          <a:xfrm>
            <a:off x="6324600" y="2884488"/>
            <a:ext cx="533400" cy="533400"/>
          </a:xfrm>
          <a:prstGeom prst="rect">
            <a:avLst/>
          </a:prstGeom>
          <a:noFill/>
          <a:ln w="9525">
            <a:solidFill>
              <a:srgbClr val="FFFFFF">
                <a:alpha val="50195"/>
              </a:srgbClr>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ea typeface="黑体" pitchFamily="49" charset="-122"/>
            </a:endParaRPr>
          </a:p>
        </p:txBody>
      </p:sp>
      <p:sp>
        <p:nvSpPr>
          <p:cNvPr id="11" name="Rectangle 114"/>
          <p:cNvSpPr>
            <a:spLocks noChangeArrowheads="1"/>
          </p:cNvSpPr>
          <p:nvPr/>
        </p:nvSpPr>
        <p:spPr bwMode="gray">
          <a:xfrm>
            <a:off x="3810000" y="2655888"/>
            <a:ext cx="152400" cy="152400"/>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2" name="Rectangle 120"/>
          <p:cNvSpPr>
            <a:spLocks noChangeArrowheads="1"/>
          </p:cNvSpPr>
          <p:nvPr/>
        </p:nvSpPr>
        <p:spPr bwMode="gray">
          <a:xfrm>
            <a:off x="4267200" y="2655888"/>
            <a:ext cx="152400" cy="152400"/>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3" name="Rectangle 124"/>
          <p:cNvSpPr>
            <a:spLocks noChangeArrowheads="1"/>
          </p:cNvSpPr>
          <p:nvPr/>
        </p:nvSpPr>
        <p:spPr bwMode="gray">
          <a:xfrm>
            <a:off x="4495800" y="2655888"/>
            <a:ext cx="152400" cy="152400"/>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4" name="Rectangle 126"/>
          <p:cNvSpPr>
            <a:spLocks noChangeArrowheads="1"/>
          </p:cNvSpPr>
          <p:nvPr/>
        </p:nvSpPr>
        <p:spPr bwMode="gray">
          <a:xfrm>
            <a:off x="4724400" y="2655888"/>
            <a:ext cx="152400" cy="152400"/>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grpSp>
        <p:nvGrpSpPr>
          <p:cNvPr id="15" name="Group 211"/>
          <p:cNvGrpSpPr>
            <a:grpSpLocks/>
          </p:cNvGrpSpPr>
          <p:nvPr/>
        </p:nvGrpSpPr>
        <p:grpSpPr bwMode="auto">
          <a:xfrm>
            <a:off x="4724400" y="1741488"/>
            <a:ext cx="1295400" cy="838200"/>
            <a:chOff x="2976" y="1440"/>
            <a:chExt cx="816" cy="528"/>
          </a:xfrm>
        </p:grpSpPr>
        <p:sp>
          <p:nvSpPr>
            <p:cNvPr id="16" name="Rectangle 104"/>
            <p:cNvSpPr>
              <a:spLocks noChangeArrowheads="1"/>
            </p:cNvSpPr>
            <p:nvPr/>
          </p:nvSpPr>
          <p:spPr bwMode="gray">
            <a:xfrm>
              <a:off x="3120" y="1440"/>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7" name="Rectangle 125"/>
            <p:cNvSpPr>
              <a:spLocks noChangeArrowheads="1"/>
            </p:cNvSpPr>
            <p:nvPr/>
          </p:nvSpPr>
          <p:spPr bwMode="gray">
            <a:xfrm>
              <a:off x="2976" y="1728"/>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8" name="Rectangle 127"/>
            <p:cNvSpPr>
              <a:spLocks noChangeArrowheads="1"/>
            </p:cNvSpPr>
            <p:nvPr/>
          </p:nvSpPr>
          <p:spPr bwMode="gray">
            <a:xfrm>
              <a:off x="3120" y="1584"/>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9" name="Rectangle 128"/>
            <p:cNvSpPr>
              <a:spLocks noChangeArrowheads="1"/>
            </p:cNvSpPr>
            <p:nvPr/>
          </p:nvSpPr>
          <p:spPr bwMode="gray">
            <a:xfrm>
              <a:off x="3120" y="1728"/>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20" name="Rectangle 129"/>
            <p:cNvSpPr>
              <a:spLocks noChangeArrowheads="1"/>
            </p:cNvSpPr>
            <p:nvPr/>
          </p:nvSpPr>
          <p:spPr bwMode="gray">
            <a:xfrm>
              <a:off x="3120" y="1872"/>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21" name="Rectangle 130"/>
            <p:cNvSpPr>
              <a:spLocks noChangeArrowheads="1"/>
            </p:cNvSpPr>
            <p:nvPr/>
          </p:nvSpPr>
          <p:spPr bwMode="gray">
            <a:xfrm>
              <a:off x="3264" y="1584"/>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22" name="Rectangle 131"/>
            <p:cNvSpPr>
              <a:spLocks noChangeArrowheads="1"/>
            </p:cNvSpPr>
            <p:nvPr/>
          </p:nvSpPr>
          <p:spPr bwMode="gray">
            <a:xfrm>
              <a:off x="3264" y="1872"/>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23" name="Rectangle 132"/>
            <p:cNvSpPr>
              <a:spLocks noChangeArrowheads="1"/>
            </p:cNvSpPr>
            <p:nvPr/>
          </p:nvSpPr>
          <p:spPr bwMode="gray">
            <a:xfrm>
              <a:off x="3408" y="1440"/>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24" name="Rectangle 133"/>
            <p:cNvSpPr>
              <a:spLocks noChangeArrowheads="1"/>
            </p:cNvSpPr>
            <p:nvPr/>
          </p:nvSpPr>
          <p:spPr bwMode="gray">
            <a:xfrm>
              <a:off x="3408" y="1584"/>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25" name="Rectangle 134"/>
            <p:cNvSpPr>
              <a:spLocks noChangeArrowheads="1"/>
            </p:cNvSpPr>
            <p:nvPr/>
          </p:nvSpPr>
          <p:spPr bwMode="gray">
            <a:xfrm>
              <a:off x="3408" y="1728"/>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26" name="Rectangle 135"/>
            <p:cNvSpPr>
              <a:spLocks noChangeArrowheads="1"/>
            </p:cNvSpPr>
            <p:nvPr/>
          </p:nvSpPr>
          <p:spPr bwMode="gray">
            <a:xfrm>
              <a:off x="3408" y="1872"/>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27" name="Rectangle 136"/>
            <p:cNvSpPr>
              <a:spLocks noChangeArrowheads="1"/>
            </p:cNvSpPr>
            <p:nvPr/>
          </p:nvSpPr>
          <p:spPr bwMode="gray">
            <a:xfrm>
              <a:off x="3552" y="1440"/>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28" name="Rectangle 137"/>
            <p:cNvSpPr>
              <a:spLocks noChangeArrowheads="1"/>
            </p:cNvSpPr>
            <p:nvPr/>
          </p:nvSpPr>
          <p:spPr bwMode="gray">
            <a:xfrm>
              <a:off x="3552" y="1728"/>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29" name="Rectangle 138"/>
            <p:cNvSpPr>
              <a:spLocks noChangeArrowheads="1"/>
            </p:cNvSpPr>
            <p:nvPr/>
          </p:nvSpPr>
          <p:spPr bwMode="gray">
            <a:xfrm>
              <a:off x="3696" y="1584"/>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30" name="Rectangle 139"/>
            <p:cNvSpPr>
              <a:spLocks noChangeArrowheads="1"/>
            </p:cNvSpPr>
            <p:nvPr/>
          </p:nvSpPr>
          <p:spPr bwMode="gray">
            <a:xfrm>
              <a:off x="3696" y="1728"/>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31" name="Rectangle 140"/>
            <p:cNvSpPr>
              <a:spLocks noChangeArrowheads="1"/>
            </p:cNvSpPr>
            <p:nvPr/>
          </p:nvSpPr>
          <p:spPr bwMode="gray">
            <a:xfrm>
              <a:off x="3696" y="1872"/>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grpSp>
      <p:grpSp>
        <p:nvGrpSpPr>
          <p:cNvPr id="32" name="Group 212"/>
          <p:cNvGrpSpPr>
            <a:grpSpLocks/>
          </p:cNvGrpSpPr>
          <p:nvPr/>
        </p:nvGrpSpPr>
        <p:grpSpPr bwMode="auto">
          <a:xfrm>
            <a:off x="3352800" y="1970088"/>
            <a:ext cx="1295400" cy="609600"/>
            <a:chOff x="2112" y="1584"/>
            <a:chExt cx="816" cy="384"/>
          </a:xfrm>
        </p:grpSpPr>
        <p:sp>
          <p:nvSpPr>
            <p:cNvPr id="33" name="Rectangle 112"/>
            <p:cNvSpPr>
              <a:spLocks noChangeArrowheads="1"/>
            </p:cNvSpPr>
            <p:nvPr/>
          </p:nvSpPr>
          <p:spPr bwMode="gray">
            <a:xfrm>
              <a:off x="2400" y="1584"/>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34" name="Rectangle 113"/>
            <p:cNvSpPr>
              <a:spLocks noChangeArrowheads="1"/>
            </p:cNvSpPr>
            <p:nvPr/>
          </p:nvSpPr>
          <p:spPr bwMode="gray">
            <a:xfrm>
              <a:off x="2400" y="1872"/>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35" name="Rectangle 115"/>
            <p:cNvSpPr>
              <a:spLocks noChangeArrowheads="1"/>
            </p:cNvSpPr>
            <p:nvPr/>
          </p:nvSpPr>
          <p:spPr bwMode="gray">
            <a:xfrm>
              <a:off x="2544" y="1584"/>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36" name="Rectangle 116"/>
            <p:cNvSpPr>
              <a:spLocks noChangeArrowheads="1"/>
            </p:cNvSpPr>
            <p:nvPr/>
          </p:nvSpPr>
          <p:spPr bwMode="gray">
            <a:xfrm>
              <a:off x="2544" y="1728"/>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37" name="Rectangle 117"/>
            <p:cNvSpPr>
              <a:spLocks noChangeArrowheads="1"/>
            </p:cNvSpPr>
            <p:nvPr/>
          </p:nvSpPr>
          <p:spPr bwMode="gray">
            <a:xfrm>
              <a:off x="2544" y="1872"/>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38" name="Rectangle 118"/>
            <p:cNvSpPr>
              <a:spLocks noChangeArrowheads="1"/>
            </p:cNvSpPr>
            <p:nvPr/>
          </p:nvSpPr>
          <p:spPr bwMode="gray">
            <a:xfrm>
              <a:off x="2688" y="1584"/>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39" name="Rectangle 119"/>
            <p:cNvSpPr>
              <a:spLocks noChangeArrowheads="1"/>
            </p:cNvSpPr>
            <p:nvPr/>
          </p:nvSpPr>
          <p:spPr bwMode="gray">
            <a:xfrm>
              <a:off x="2688" y="1872"/>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40" name="Rectangle 121"/>
            <p:cNvSpPr>
              <a:spLocks noChangeArrowheads="1"/>
            </p:cNvSpPr>
            <p:nvPr/>
          </p:nvSpPr>
          <p:spPr bwMode="gray">
            <a:xfrm>
              <a:off x="2832" y="1584"/>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41" name="Rectangle 122"/>
            <p:cNvSpPr>
              <a:spLocks noChangeArrowheads="1"/>
            </p:cNvSpPr>
            <p:nvPr/>
          </p:nvSpPr>
          <p:spPr bwMode="gray">
            <a:xfrm>
              <a:off x="2832" y="1728"/>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42" name="Rectangle 123"/>
            <p:cNvSpPr>
              <a:spLocks noChangeArrowheads="1"/>
            </p:cNvSpPr>
            <p:nvPr/>
          </p:nvSpPr>
          <p:spPr bwMode="gray">
            <a:xfrm>
              <a:off x="2832" y="1872"/>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43" name="Rectangle 141"/>
            <p:cNvSpPr>
              <a:spLocks noChangeArrowheads="1"/>
            </p:cNvSpPr>
            <p:nvPr/>
          </p:nvSpPr>
          <p:spPr bwMode="gray">
            <a:xfrm>
              <a:off x="2256" y="1872"/>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44" name="Rectangle 142"/>
            <p:cNvSpPr>
              <a:spLocks noChangeArrowheads="1"/>
            </p:cNvSpPr>
            <p:nvPr/>
          </p:nvSpPr>
          <p:spPr bwMode="gray">
            <a:xfrm>
              <a:off x="2112" y="1872"/>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grpSp>
      <p:grpSp>
        <p:nvGrpSpPr>
          <p:cNvPr id="45" name="Group 143"/>
          <p:cNvGrpSpPr>
            <a:grpSpLocks/>
          </p:cNvGrpSpPr>
          <p:nvPr/>
        </p:nvGrpSpPr>
        <p:grpSpPr bwMode="auto">
          <a:xfrm>
            <a:off x="762000" y="3570288"/>
            <a:ext cx="1905000" cy="762000"/>
            <a:chOff x="2112" y="1632"/>
            <a:chExt cx="1680" cy="672"/>
          </a:xfrm>
        </p:grpSpPr>
        <p:sp>
          <p:nvSpPr>
            <p:cNvPr id="46" name="Rectangle 144"/>
            <p:cNvSpPr>
              <a:spLocks noChangeArrowheads="1"/>
            </p:cNvSpPr>
            <p:nvPr userDrawn="1"/>
          </p:nvSpPr>
          <p:spPr bwMode="gray">
            <a:xfrm>
              <a:off x="2400" y="1776"/>
              <a:ext cx="95" cy="95"/>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47" name="Rectangle 145"/>
            <p:cNvSpPr>
              <a:spLocks noChangeArrowheads="1"/>
            </p:cNvSpPr>
            <p:nvPr userDrawn="1"/>
          </p:nvSpPr>
          <p:spPr bwMode="gray">
            <a:xfrm>
              <a:off x="2400" y="2065"/>
              <a:ext cx="95" cy="95"/>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48" name="Rectangle 146"/>
            <p:cNvSpPr>
              <a:spLocks noChangeArrowheads="1"/>
            </p:cNvSpPr>
            <p:nvPr userDrawn="1"/>
          </p:nvSpPr>
          <p:spPr bwMode="gray">
            <a:xfrm>
              <a:off x="2400" y="2207"/>
              <a:ext cx="95" cy="97"/>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49" name="Rectangle 147"/>
            <p:cNvSpPr>
              <a:spLocks noChangeArrowheads="1"/>
            </p:cNvSpPr>
            <p:nvPr userDrawn="1"/>
          </p:nvSpPr>
          <p:spPr bwMode="gray">
            <a:xfrm>
              <a:off x="2545" y="1776"/>
              <a:ext cx="95" cy="95"/>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50" name="Rectangle 148"/>
            <p:cNvSpPr>
              <a:spLocks noChangeArrowheads="1"/>
            </p:cNvSpPr>
            <p:nvPr userDrawn="1"/>
          </p:nvSpPr>
          <p:spPr bwMode="gray">
            <a:xfrm>
              <a:off x="2545" y="1920"/>
              <a:ext cx="95" cy="95"/>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51" name="Rectangle 149"/>
            <p:cNvSpPr>
              <a:spLocks noChangeArrowheads="1"/>
            </p:cNvSpPr>
            <p:nvPr userDrawn="1"/>
          </p:nvSpPr>
          <p:spPr bwMode="gray">
            <a:xfrm>
              <a:off x="2545" y="2065"/>
              <a:ext cx="95" cy="95"/>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52" name="Rectangle 150"/>
            <p:cNvSpPr>
              <a:spLocks noChangeArrowheads="1"/>
            </p:cNvSpPr>
            <p:nvPr userDrawn="1"/>
          </p:nvSpPr>
          <p:spPr bwMode="gray">
            <a:xfrm>
              <a:off x="2687" y="1776"/>
              <a:ext cx="97" cy="95"/>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53" name="Rectangle 151"/>
            <p:cNvSpPr>
              <a:spLocks noChangeArrowheads="1"/>
            </p:cNvSpPr>
            <p:nvPr userDrawn="1"/>
          </p:nvSpPr>
          <p:spPr bwMode="gray">
            <a:xfrm>
              <a:off x="2687" y="2065"/>
              <a:ext cx="97" cy="95"/>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54" name="Rectangle 152"/>
            <p:cNvSpPr>
              <a:spLocks noChangeArrowheads="1"/>
            </p:cNvSpPr>
            <p:nvPr userDrawn="1"/>
          </p:nvSpPr>
          <p:spPr bwMode="gray">
            <a:xfrm>
              <a:off x="2687" y="2207"/>
              <a:ext cx="97" cy="97"/>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55" name="Rectangle 153"/>
            <p:cNvSpPr>
              <a:spLocks noChangeArrowheads="1"/>
            </p:cNvSpPr>
            <p:nvPr userDrawn="1"/>
          </p:nvSpPr>
          <p:spPr bwMode="gray">
            <a:xfrm>
              <a:off x="2832" y="1776"/>
              <a:ext cx="98" cy="95"/>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56" name="Rectangle 154"/>
            <p:cNvSpPr>
              <a:spLocks noChangeArrowheads="1"/>
            </p:cNvSpPr>
            <p:nvPr userDrawn="1"/>
          </p:nvSpPr>
          <p:spPr bwMode="gray">
            <a:xfrm>
              <a:off x="2832" y="1920"/>
              <a:ext cx="98" cy="95"/>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57" name="Rectangle 155"/>
            <p:cNvSpPr>
              <a:spLocks noChangeArrowheads="1"/>
            </p:cNvSpPr>
            <p:nvPr userDrawn="1"/>
          </p:nvSpPr>
          <p:spPr bwMode="gray">
            <a:xfrm>
              <a:off x="2832" y="2065"/>
              <a:ext cx="98" cy="95"/>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58" name="Rectangle 156"/>
            <p:cNvSpPr>
              <a:spLocks noChangeArrowheads="1"/>
            </p:cNvSpPr>
            <p:nvPr userDrawn="1"/>
          </p:nvSpPr>
          <p:spPr bwMode="gray">
            <a:xfrm>
              <a:off x="2832" y="2207"/>
              <a:ext cx="98" cy="97"/>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59" name="Rectangle 157"/>
            <p:cNvSpPr>
              <a:spLocks noChangeArrowheads="1"/>
            </p:cNvSpPr>
            <p:nvPr userDrawn="1"/>
          </p:nvSpPr>
          <p:spPr bwMode="gray">
            <a:xfrm>
              <a:off x="2976" y="1920"/>
              <a:ext cx="97" cy="95"/>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60" name="Rectangle 158"/>
            <p:cNvSpPr>
              <a:spLocks noChangeArrowheads="1"/>
            </p:cNvSpPr>
            <p:nvPr userDrawn="1"/>
          </p:nvSpPr>
          <p:spPr bwMode="gray">
            <a:xfrm>
              <a:off x="2976" y="2207"/>
              <a:ext cx="97" cy="97"/>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61" name="Rectangle 159"/>
            <p:cNvSpPr>
              <a:spLocks noChangeArrowheads="1"/>
            </p:cNvSpPr>
            <p:nvPr userDrawn="1"/>
          </p:nvSpPr>
          <p:spPr bwMode="gray">
            <a:xfrm>
              <a:off x="3120" y="1776"/>
              <a:ext cx="97" cy="95"/>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62" name="Rectangle 160"/>
            <p:cNvSpPr>
              <a:spLocks noChangeArrowheads="1"/>
            </p:cNvSpPr>
            <p:nvPr userDrawn="1"/>
          </p:nvSpPr>
          <p:spPr bwMode="gray">
            <a:xfrm>
              <a:off x="3120" y="1920"/>
              <a:ext cx="97" cy="95"/>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63" name="Rectangle 161"/>
            <p:cNvSpPr>
              <a:spLocks noChangeArrowheads="1"/>
            </p:cNvSpPr>
            <p:nvPr userDrawn="1"/>
          </p:nvSpPr>
          <p:spPr bwMode="gray">
            <a:xfrm>
              <a:off x="3120" y="2065"/>
              <a:ext cx="97" cy="95"/>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64" name="Rectangle 162"/>
            <p:cNvSpPr>
              <a:spLocks noChangeArrowheads="1"/>
            </p:cNvSpPr>
            <p:nvPr userDrawn="1"/>
          </p:nvSpPr>
          <p:spPr bwMode="gray">
            <a:xfrm>
              <a:off x="3264" y="1776"/>
              <a:ext cx="95" cy="95"/>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65" name="Rectangle 163"/>
            <p:cNvSpPr>
              <a:spLocks noChangeArrowheads="1"/>
            </p:cNvSpPr>
            <p:nvPr userDrawn="1"/>
          </p:nvSpPr>
          <p:spPr bwMode="gray">
            <a:xfrm>
              <a:off x="3264" y="2065"/>
              <a:ext cx="95" cy="95"/>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66" name="Rectangle 164"/>
            <p:cNvSpPr>
              <a:spLocks noChangeArrowheads="1"/>
            </p:cNvSpPr>
            <p:nvPr userDrawn="1"/>
          </p:nvSpPr>
          <p:spPr bwMode="gray">
            <a:xfrm>
              <a:off x="3408" y="1632"/>
              <a:ext cx="95" cy="97"/>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67" name="Rectangle 165"/>
            <p:cNvSpPr>
              <a:spLocks noChangeArrowheads="1"/>
            </p:cNvSpPr>
            <p:nvPr userDrawn="1"/>
          </p:nvSpPr>
          <p:spPr bwMode="gray">
            <a:xfrm>
              <a:off x="3408" y="1776"/>
              <a:ext cx="95" cy="95"/>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68" name="Rectangle 166"/>
            <p:cNvSpPr>
              <a:spLocks noChangeArrowheads="1"/>
            </p:cNvSpPr>
            <p:nvPr userDrawn="1"/>
          </p:nvSpPr>
          <p:spPr bwMode="gray">
            <a:xfrm>
              <a:off x="3408" y="1920"/>
              <a:ext cx="95" cy="95"/>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69" name="Rectangle 167"/>
            <p:cNvSpPr>
              <a:spLocks noChangeArrowheads="1"/>
            </p:cNvSpPr>
            <p:nvPr userDrawn="1"/>
          </p:nvSpPr>
          <p:spPr bwMode="gray">
            <a:xfrm>
              <a:off x="3408" y="2065"/>
              <a:ext cx="95" cy="95"/>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70" name="Rectangle 168"/>
            <p:cNvSpPr>
              <a:spLocks noChangeArrowheads="1"/>
            </p:cNvSpPr>
            <p:nvPr userDrawn="1"/>
          </p:nvSpPr>
          <p:spPr bwMode="gray">
            <a:xfrm>
              <a:off x="3553" y="1632"/>
              <a:ext cx="95" cy="97"/>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71" name="Rectangle 169"/>
            <p:cNvSpPr>
              <a:spLocks noChangeArrowheads="1"/>
            </p:cNvSpPr>
            <p:nvPr userDrawn="1"/>
          </p:nvSpPr>
          <p:spPr bwMode="gray">
            <a:xfrm>
              <a:off x="3553" y="1920"/>
              <a:ext cx="95" cy="95"/>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72" name="Rectangle 170"/>
            <p:cNvSpPr>
              <a:spLocks noChangeArrowheads="1"/>
            </p:cNvSpPr>
            <p:nvPr userDrawn="1"/>
          </p:nvSpPr>
          <p:spPr bwMode="gray">
            <a:xfrm>
              <a:off x="3695" y="1776"/>
              <a:ext cx="97" cy="95"/>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73" name="Rectangle 171"/>
            <p:cNvSpPr>
              <a:spLocks noChangeArrowheads="1"/>
            </p:cNvSpPr>
            <p:nvPr userDrawn="1"/>
          </p:nvSpPr>
          <p:spPr bwMode="gray">
            <a:xfrm>
              <a:off x="3695" y="1920"/>
              <a:ext cx="97" cy="95"/>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74" name="Rectangle 172"/>
            <p:cNvSpPr>
              <a:spLocks noChangeArrowheads="1"/>
            </p:cNvSpPr>
            <p:nvPr userDrawn="1"/>
          </p:nvSpPr>
          <p:spPr bwMode="gray">
            <a:xfrm>
              <a:off x="3695" y="2065"/>
              <a:ext cx="97" cy="95"/>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75" name="Rectangle 173"/>
            <p:cNvSpPr>
              <a:spLocks noChangeArrowheads="1"/>
            </p:cNvSpPr>
            <p:nvPr userDrawn="1"/>
          </p:nvSpPr>
          <p:spPr bwMode="gray">
            <a:xfrm>
              <a:off x="2256" y="2065"/>
              <a:ext cx="95" cy="95"/>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76" name="Rectangle 174"/>
            <p:cNvSpPr>
              <a:spLocks noChangeArrowheads="1"/>
            </p:cNvSpPr>
            <p:nvPr userDrawn="1"/>
          </p:nvSpPr>
          <p:spPr bwMode="gray">
            <a:xfrm>
              <a:off x="2112" y="2065"/>
              <a:ext cx="97" cy="95"/>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grpSp>
      <p:grpSp>
        <p:nvGrpSpPr>
          <p:cNvPr id="77" name="Group 175"/>
          <p:cNvGrpSpPr>
            <a:grpSpLocks/>
          </p:cNvGrpSpPr>
          <p:nvPr/>
        </p:nvGrpSpPr>
        <p:grpSpPr bwMode="auto">
          <a:xfrm>
            <a:off x="5486400" y="827088"/>
            <a:ext cx="2667000" cy="1066800"/>
            <a:chOff x="2112" y="1632"/>
            <a:chExt cx="1680" cy="672"/>
          </a:xfrm>
        </p:grpSpPr>
        <p:sp>
          <p:nvSpPr>
            <p:cNvPr id="78" name="Rectangle 176"/>
            <p:cNvSpPr>
              <a:spLocks noChangeArrowheads="1"/>
            </p:cNvSpPr>
            <p:nvPr userDrawn="1"/>
          </p:nvSpPr>
          <p:spPr bwMode="gray">
            <a:xfrm>
              <a:off x="2400" y="1776"/>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79" name="Rectangle 177"/>
            <p:cNvSpPr>
              <a:spLocks noChangeArrowheads="1"/>
            </p:cNvSpPr>
            <p:nvPr userDrawn="1"/>
          </p:nvSpPr>
          <p:spPr bwMode="gray">
            <a:xfrm>
              <a:off x="2400" y="2064"/>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80" name="Rectangle 178"/>
            <p:cNvSpPr>
              <a:spLocks noChangeArrowheads="1"/>
            </p:cNvSpPr>
            <p:nvPr userDrawn="1"/>
          </p:nvSpPr>
          <p:spPr bwMode="gray">
            <a:xfrm>
              <a:off x="2400" y="2208"/>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81" name="Rectangle 179"/>
            <p:cNvSpPr>
              <a:spLocks noChangeArrowheads="1"/>
            </p:cNvSpPr>
            <p:nvPr userDrawn="1"/>
          </p:nvSpPr>
          <p:spPr bwMode="gray">
            <a:xfrm>
              <a:off x="2544" y="1776"/>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82" name="Rectangle 180"/>
            <p:cNvSpPr>
              <a:spLocks noChangeArrowheads="1"/>
            </p:cNvSpPr>
            <p:nvPr userDrawn="1"/>
          </p:nvSpPr>
          <p:spPr bwMode="gray">
            <a:xfrm>
              <a:off x="2544" y="1920"/>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83" name="Rectangle 181"/>
            <p:cNvSpPr>
              <a:spLocks noChangeArrowheads="1"/>
            </p:cNvSpPr>
            <p:nvPr userDrawn="1"/>
          </p:nvSpPr>
          <p:spPr bwMode="gray">
            <a:xfrm>
              <a:off x="2544" y="2064"/>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84" name="Rectangle 182"/>
            <p:cNvSpPr>
              <a:spLocks noChangeArrowheads="1"/>
            </p:cNvSpPr>
            <p:nvPr userDrawn="1"/>
          </p:nvSpPr>
          <p:spPr bwMode="gray">
            <a:xfrm>
              <a:off x="2688" y="1776"/>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85" name="Rectangle 183"/>
            <p:cNvSpPr>
              <a:spLocks noChangeArrowheads="1"/>
            </p:cNvSpPr>
            <p:nvPr userDrawn="1"/>
          </p:nvSpPr>
          <p:spPr bwMode="gray">
            <a:xfrm>
              <a:off x="2688" y="2064"/>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86" name="Rectangle 184"/>
            <p:cNvSpPr>
              <a:spLocks noChangeArrowheads="1"/>
            </p:cNvSpPr>
            <p:nvPr userDrawn="1"/>
          </p:nvSpPr>
          <p:spPr bwMode="gray">
            <a:xfrm>
              <a:off x="2688" y="2208"/>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87" name="Rectangle 185"/>
            <p:cNvSpPr>
              <a:spLocks noChangeArrowheads="1"/>
            </p:cNvSpPr>
            <p:nvPr userDrawn="1"/>
          </p:nvSpPr>
          <p:spPr bwMode="gray">
            <a:xfrm>
              <a:off x="2832" y="1776"/>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88" name="Rectangle 186"/>
            <p:cNvSpPr>
              <a:spLocks noChangeArrowheads="1"/>
            </p:cNvSpPr>
            <p:nvPr userDrawn="1"/>
          </p:nvSpPr>
          <p:spPr bwMode="gray">
            <a:xfrm>
              <a:off x="2832" y="1920"/>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89" name="Rectangle 187"/>
            <p:cNvSpPr>
              <a:spLocks noChangeArrowheads="1"/>
            </p:cNvSpPr>
            <p:nvPr userDrawn="1"/>
          </p:nvSpPr>
          <p:spPr bwMode="gray">
            <a:xfrm>
              <a:off x="2832" y="2064"/>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90" name="Rectangle 188"/>
            <p:cNvSpPr>
              <a:spLocks noChangeArrowheads="1"/>
            </p:cNvSpPr>
            <p:nvPr userDrawn="1"/>
          </p:nvSpPr>
          <p:spPr bwMode="gray">
            <a:xfrm>
              <a:off x="2832" y="2208"/>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91" name="Rectangle 189"/>
            <p:cNvSpPr>
              <a:spLocks noChangeArrowheads="1"/>
            </p:cNvSpPr>
            <p:nvPr userDrawn="1"/>
          </p:nvSpPr>
          <p:spPr bwMode="gray">
            <a:xfrm>
              <a:off x="2976" y="1920"/>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92" name="Rectangle 190"/>
            <p:cNvSpPr>
              <a:spLocks noChangeArrowheads="1"/>
            </p:cNvSpPr>
            <p:nvPr userDrawn="1"/>
          </p:nvSpPr>
          <p:spPr bwMode="gray">
            <a:xfrm>
              <a:off x="2976" y="2208"/>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93" name="Rectangle 191"/>
            <p:cNvSpPr>
              <a:spLocks noChangeArrowheads="1"/>
            </p:cNvSpPr>
            <p:nvPr userDrawn="1"/>
          </p:nvSpPr>
          <p:spPr bwMode="gray">
            <a:xfrm>
              <a:off x="3120" y="1776"/>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94" name="Rectangle 192"/>
            <p:cNvSpPr>
              <a:spLocks noChangeArrowheads="1"/>
            </p:cNvSpPr>
            <p:nvPr userDrawn="1"/>
          </p:nvSpPr>
          <p:spPr bwMode="gray">
            <a:xfrm>
              <a:off x="3120" y="1920"/>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95" name="Rectangle 193"/>
            <p:cNvSpPr>
              <a:spLocks noChangeArrowheads="1"/>
            </p:cNvSpPr>
            <p:nvPr userDrawn="1"/>
          </p:nvSpPr>
          <p:spPr bwMode="gray">
            <a:xfrm>
              <a:off x="3120" y="2064"/>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96" name="Rectangle 194"/>
            <p:cNvSpPr>
              <a:spLocks noChangeArrowheads="1"/>
            </p:cNvSpPr>
            <p:nvPr userDrawn="1"/>
          </p:nvSpPr>
          <p:spPr bwMode="gray">
            <a:xfrm>
              <a:off x="3264" y="1776"/>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97" name="Rectangle 195"/>
            <p:cNvSpPr>
              <a:spLocks noChangeArrowheads="1"/>
            </p:cNvSpPr>
            <p:nvPr userDrawn="1"/>
          </p:nvSpPr>
          <p:spPr bwMode="gray">
            <a:xfrm>
              <a:off x="3264" y="2064"/>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98" name="Rectangle 196"/>
            <p:cNvSpPr>
              <a:spLocks noChangeArrowheads="1"/>
            </p:cNvSpPr>
            <p:nvPr userDrawn="1"/>
          </p:nvSpPr>
          <p:spPr bwMode="gray">
            <a:xfrm>
              <a:off x="3408" y="1632"/>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99" name="Rectangle 197"/>
            <p:cNvSpPr>
              <a:spLocks noChangeArrowheads="1"/>
            </p:cNvSpPr>
            <p:nvPr userDrawn="1"/>
          </p:nvSpPr>
          <p:spPr bwMode="gray">
            <a:xfrm>
              <a:off x="3408" y="1776"/>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0" name="Rectangle 198"/>
            <p:cNvSpPr>
              <a:spLocks noChangeArrowheads="1"/>
            </p:cNvSpPr>
            <p:nvPr userDrawn="1"/>
          </p:nvSpPr>
          <p:spPr bwMode="gray">
            <a:xfrm>
              <a:off x="3408" y="1920"/>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1" name="Rectangle 199"/>
            <p:cNvSpPr>
              <a:spLocks noChangeArrowheads="1"/>
            </p:cNvSpPr>
            <p:nvPr userDrawn="1"/>
          </p:nvSpPr>
          <p:spPr bwMode="gray">
            <a:xfrm>
              <a:off x="3408" y="2064"/>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2" name="Rectangle 200"/>
            <p:cNvSpPr>
              <a:spLocks noChangeArrowheads="1"/>
            </p:cNvSpPr>
            <p:nvPr userDrawn="1"/>
          </p:nvSpPr>
          <p:spPr bwMode="gray">
            <a:xfrm>
              <a:off x="3552" y="1632"/>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3" name="Rectangle 201"/>
            <p:cNvSpPr>
              <a:spLocks noChangeArrowheads="1"/>
            </p:cNvSpPr>
            <p:nvPr userDrawn="1"/>
          </p:nvSpPr>
          <p:spPr bwMode="gray">
            <a:xfrm>
              <a:off x="3552" y="1920"/>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4" name="Rectangle 202"/>
            <p:cNvSpPr>
              <a:spLocks noChangeArrowheads="1"/>
            </p:cNvSpPr>
            <p:nvPr userDrawn="1"/>
          </p:nvSpPr>
          <p:spPr bwMode="gray">
            <a:xfrm>
              <a:off x="3696" y="1776"/>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5" name="Rectangle 203"/>
            <p:cNvSpPr>
              <a:spLocks noChangeArrowheads="1"/>
            </p:cNvSpPr>
            <p:nvPr userDrawn="1"/>
          </p:nvSpPr>
          <p:spPr bwMode="gray">
            <a:xfrm>
              <a:off x="3696" y="1920"/>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6" name="Rectangle 204"/>
            <p:cNvSpPr>
              <a:spLocks noChangeArrowheads="1"/>
            </p:cNvSpPr>
            <p:nvPr userDrawn="1"/>
          </p:nvSpPr>
          <p:spPr bwMode="gray">
            <a:xfrm>
              <a:off x="3696" y="2064"/>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7" name="Rectangle 205"/>
            <p:cNvSpPr>
              <a:spLocks noChangeArrowheads="1"/>
            </p:cNvSpPr>
            <p:nvPr userDrawn="1"/>
          </p:nvSpPr>
          <p:spPr bwMode="gray">
            <a:xfrm>
              <a:off x="2256" y="2064"/>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8" name="Rectangle 206"/>
            <p:cNvSpPr>
              <a:spLocks noChangeArrowheads="1"/>
            </p:cNvSpPr>
            <p:nvPr userDrawn="1"/>
          </p:nvSpPr>
          <p:spPr bwMode="gray">
            <a:xfrm>
              <a:off x="2112" y="2064"/>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grpSp>
      <p:sp>
        <p:nvSpPr>
          <p:cNvPr id="109" name="AutoShape 207"/>
          <p:cNvSpPr>
            <a:spLocks noChangeArrowheads="1"/>
          </p:cNvSpPr>
          <p:nvPr/>
        </p:nvSpPr>
        <p:spPr bwMode="gray">
          <a:xfrm>
            <a:off x="533400" y="2655888"/>
            <a:ext cx="7696200" cy="838200"/>
          </a:xfrm>
          <a:prstGeom prst="roundRect">
            <a:avLst>
              <a:gd name="adj" fmla="val 50000"/>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zh-CN" altLang="en-US">
              <a:ea typeface="黑体" pitchFamily="49" charset="-122"/>
            </a:endParaRPr>
          </a:p>
        </p:txBody>
      </p:sp>
      <p:sp>
        <p:nvSpPr>
          <p:cNvPr id="110" name="Rectangle 208"/>
          <p:cNvSpPr>
            <a:spLocks noChangeArrowheads="1"/>
          </p:cNvSpPr>
          <p:nvPr/>
        </p:nvSpPr>
        <p:spPr bwMode="gray">
          <a:xfrm>
            <a:off x="2057400" y="4256088"/>
            <a:ext cx="533400" cy="533400"/>
          </a:xfrm>
          <a:prstGeom prst="rect">
            <a:avLst/>
          </a:prstGeom>
          <a:noFill/>
          <a:ln w="9525">
            <a:solidFill>
              <a:srgbClr val="FFFFFF">
                <a:alpha val="50195"/>
              </a:srgbClr>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ea typeface="黑体" pitchFamily="49" charset="-122"/>
            </a:endParaRPr>
          </a:p>
        </p:txBody>
      </p:sp>
      <p:sp>
        <p:nvSpPr>
          <p:cNvPr id="111" name="Rectangle 209"/>
          <p:cNvSpPr>
            <a:spLocks noChangeArrowheads="1"/>
          </p:cNvSpPr>
          <p:nvPr/>
        </p:nvSpPr>
        <p:spPr bwMode="gray">
          <a:xfrm>
            <a:off x="1752600" y="4789488"/>
            <a:ext cx="228600" cy="228600"/>
          </a:xfrm>
          <a:prstGeom prst="rect">
            <a:avLst/>
          </a:prstGeom>
          <a:noFill/>
          <a:ln w="9525">
            <a:solidFill>
              <a:srgbClr val="FFFFFF">
                <a:alpha val="50195"/>
              </a:srgbClr>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ea typeface="黑体" pitchFamily="49" charset="-122"/>
            </a:endParaRPr>
          </a:p>
        </p:txBody>
      </p:sp>
      <p:sp>
        <p:nvSpPr>
          <p:cNvPr id="112" name="Rectangle 210"/>
          <p:cNvSpPr>
            <a:spLocks noChangeArrowheads="1"/>
          </p:cNvSpPr>
          <p:nvPr/>
        </p:nvSpPr>
        <p:spPr bwMode="gray">
          <a:xfrm>
            <a:off x="1524000" y="4941888"/>
            <a:ext cx="304800" cy="304800"/>
          </a:xfrm>
          <a:prstGeom prst="rect">
            <a:avLst/>
          </a:prstGeom>
          <a:noFill/>
          <a:ln w="9525">
            <a:solidFill>
              <a:srgbClr val="FFFFFF">
                <a:alpha val="50195"/>
              </a:srgbClr>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ea typeface="黑体" pitchFamily="49" charset="-122"/>
            </a:endParaRPr>
          </a:p>
        </p:txBody>
      </p:sp>
      <p:sp>
        <p:nvSpPr>
          <p:cNvPr id="3074" name="Rectangle 2"/>
          <p:cNvSpPr>
            <a:spLocks noGrp="1" noChangeArrowheads="1"/>
          </p:cNvSpPr>
          <p:nvPr>
            <p:ph type="ctrTitle"/>
          </p:nvPr>
        </p:nvSpPr>
        <p:spPr>
          <a:xfrm>
            <a:off x="1066800" y="2732088"/>
            <a:ext cx="6629400" cy="685800"/>
          </a:xfrm>
        </p:spPr>
        <p:txBody>
          <a:bodyPr/>
          <a:lstStyle>
            <a:lvl1pPr>
              <a:defRPr sz="3600">
                <a:solidFill>
                  <a:schemeClr val="tx2"/>
                </a:solidFill>
              </a:defRPr>
            </a:lvl1pPr>
          </a:lstStyle>
          <a:p>
            <a:r>
              <a:rPr lang="zh-CN" altLang="en-US"/>
              <a:t>单击此处编辑母版标题样式</a:t>
            </a:r>
          </a:p>
        </p:txBody>
      </p:sp>
      <p:sp>
        <p:nvSpPr>
          <p:cNvPr id="3075" name="Rectangle 3"/>
          <p:cNvSpPr>
            <a:spLocks noGrp="1" noChangeArrowheads="1"/>
          </p:cNvSpPr>
          <p:nvPr>
            <p:ph type="subTitle" idx="1"/>
          </p:nvPr>
        </p:nvSpPr>
        <p:spPr>
          <a:xfrm>
            <a:off x="2819400" y="3494088"/>
            <a:ext cx="5638800" cy="381000"/>
          </a:xfrm>
        </p:spPr>
        <p:txBody>
          <a:bodyPr/>
          <a:lstStyle>
            <a:lvl1pPr marL="0" indent="0" algn="ctr">
              <a:buFont typeface="Wingdings" pitchFamily="2" charset="2"/>
              <a:buNone/>
              <a:defRPr sz="2400">
                <a:solidFill>
                  <a:schemeClr val="bg1"/>
                </a:solidFill>
              </a:defRPr>
            </a:lvl1pPr>
          </a:lstStyle>
          <a:p>
            <a:r>
              <a:rPr lang="zh-CN" altLang="en-US"/>
              <a:t>单击此处编辑母版副标题样式</a:t>
            </a:r>
          </a:p>
        </p:txBody>
      </p:sp>
      <p:pic>
        <p:nvPicPr>
          <p:cNvPr id="114" name="图片 11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26286" y="1436688"/>
            <a:ext cx="2933429" cy="1129492"/>
          </a:xfrm>
          <a:prstGeom prst="rect">
            <a:avLst/>
          </a:prstGeom>
        </p:spPr>
      </p:pic>
    </p:spTree>
    <p:extLst>
      <p:ext uri="{BB962C8B-B14F-4D97-AF65-F5344CB8AC3E}">
        <p14:creationId xmlns:p14="http://schemas.microsoft.com/office/powerpoint/2010/main" val="3093067941"/>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Rectangle 6"/>
          <p:cNvSpPr>
            <a:spLocks noGrp="1" noChangeArrowheads="1"/>
          </p:cNvSpPr>
          <p:nvPr>
            <p:ph type="sldNum" sz="quarter" idx="10"/>
          </p:nvPr>
        </p:nvSpPr>
        <p:spPr>
          <a:ln/>
        </p:spPr>
        <p:txBody>
          <a:bodyPr/>
          <a:lstStyle>
            <a:lvl1pPr>
              <a:defRPr/>
            </a:lvl1pPr>
          </a:lstStyle>
          <a:p>
            <a:pPr>
              <a:defRPr/>
            </a:pPr>
            <a:fld id="{F5E0E65E-9137-4309-8D78-B392A1917D52}" type="slidenum">
              <a:rPr lang="zh-CN" altLang="en-US"/>
              <a:pPr>
                <a:defRPr/>
              </a:pPr>
              <a:t>‹#›</a:t>
            </a:fld>
            <a:endParaRPr lang="en-US" altLang="zh-CN"/>
          </a:p>
        </p:txBody>
      </p:sp>
    </p:spTree>
    <p:extLst>
      <p:ext uri="{BB962C8B-B14F-4D97-AF65-F5344CB8AC3E}">
        <p14:creationId xmlns:p14="http://schemas.microsoft.com/office/powerpoint/2010/main" val="1895313290"/>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gray">
      <p:bgPr>
        <a:solidFill>
          <a:schemeClr val="bg1"/>
        </a:solidFill>
        <a:effectLst/>
      </p:bgPr>
    </p:bg>
    <p:spTree>
      <p:nvGrpSpPr>
        <p:cNvPr id="1" name=""/>
        <p:cNvGrpSpPr/>
        <p:nvPr/>
      </p:nvGrpSpPr>
      <p:grpSpPr>
        <a:xfrm>
          <a:off x="0" y="0"/>
          <a:ext cx="0" cy="0"/>
          <a:chOff x="0" y="0"/>
          <a:chExt cx="0" cy="0"/>
        </a:xfrm>
      </p:grpSpPr>
      <p:sp>
        <p:nvSpPr>
          <p:cNvPr id="1026" name="Rectangle 118"/>
          <p:cNvSpPr>
            <a:spLocks noChangeArrowheads="1"/>
          </p:cNvSpPr>
          <p:nvPr/>
        </p:nvSpPr>
        <p:spPr bwMode="gray">
          <a:xfrm>
            <a:off x="8010525" y="0"/>
            <a:ext cx="1133475" cy="1044575"/>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27" name="Rectangle 119"/>
          <p:cNvSpPr>
            <a:spLocks noChangeArrowheads="1"/>
          </p:cNvSpPr>
          <p:nvPr/>
        </p:nvSpPr>
        <p:spPr bwMode="gray">
          <a:xfrm>
            <a:off x="0" y="0"/>
            <a:ext cx="8008938" cy="1044575"/>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grpSp>
        <p:nvGrpSpPr>
          <p:cNvPr id="1028" name="Group 120"/>
          <p:cNvGrpSpPr>
            <a:grpSpLocks/>
          </p:cNvGrpSpPr>
          <p:nvPr/>
        </p:nvGrpSpPr>
        <p:grpSpPr bwMode="auto">
          <a:xfrm>
            <a:off x="6877050" y="152400"/>
            <a:ext cx="1905000" cy="762000"/>
            <a:chOff x="2112" y="1632"/>
            <a:chExt cx="1680" cy="672"/>
          </a:xfrm>
        </p:grpSpPr>
        <p:sp>
          <p:nvSpPr>
            <p:cNvPr id="1037" name="Rectangle 121"/>
            <p:cNvSpPr>
              <a:spLocks noChangeArrowheads="1"/>
            </p:cNvSpPr>
            <p:nvPr userDrawn="1"/>
          </p:nvSpPr>
          <p:spPr bwMode="gray">
            <a:xfrm>
              <a:off x="2400" y="1776"/>
              <a:ext cx="95" cy="95"/>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38" name="Rectangle 122"/>
            <p:cNvSpPr>
              <a:spLocks noChangeArrowheads="1"/>
            </p:cNvSpPr>
            <p:nvPr userDrawn="1"/>
          </p:nvSpPr>
          <p:spPr bwMode="gray">
            <a:xfrm>
              <a:off x="2400" y="2065"/>
              <a:ext cx="95" cy="95"/>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39" name="Rectangle 123"/>
            <p:cNvSpPr>
              <a:spLocks noChangeArrowheads="1"/>
            </p:cNvSpPr>
            <p:nvPr userDrawn="1"/>
          </p:nvSpPr>
          <p:spPr bwMode="gray">
            <a:xfrm>
              <a:off x="2400" y="2207"/>
              <a:ext cx="95" cy="97"/>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40" name="Rectangle 124"/>
            <p:cNvSpPr>
              <a:spLocks noChangeArrowheads="1"/>
            </p:cNvSpPr>
            <p:nvPr userDrawn="1"/>
          </p:nvSpPr>
          <p:spPr bwMode="gray">
            <a:xfrm>
              <a:off x="2545" y="1776"/>
              <a:ext cx="95" cy="95"/>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41" name="Rectangle 125"/>
            <p:cNvSpPr>
              <a:spLocks noChangeArrowheads="1"/>
            </p:cNvSpPr>
            <p:nvPr userDrawn="1"/>
          </p:nvSpPr>
          <p:spPr bwMode="gray">
            <a:xfrm>
              <a:off x="2545" y="1920"/>
              <a:ext cx="95" cy="95"/>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42" name="Rectangle 126"/>
            <p:cNvSpPr>
              <a:spLocks noChangeArrowheads="1"/>
            </p:cNvSpPr>
            <p:nvPr userDrawn="1"/>
          </p:nvSpPr>
          <p:spPr bwMode="gray">
            <a:xfrm>
              <a:off x="2545" y="2065"/>
              <a:ext cx="95" cy="95"/>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43" name="Rectangle 127"/>
            <p:cNvSpPr>
              <a:spLocks noChangeArrowheads="1"/>
            </p:cNvSpPr>
            <p:nvPr userDrawn="1"/>
          </p:nvSpPr>
          <p:spPr bwMode="gray">
            <a:xfrm>
              <a:off x="2687" y="1776"/>
              <a:ext cx="97" cy="95"/>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44" name="Rectangle 128"/>
            <p:cNvSpPr>
              <a:spLocks noChangeArrowheads="1"/>
            </p:cNvSpPr>
            <p:nvPr userDrawn="1"/>
          </p:nvSpPr>
          <p:spPr bwMode="gray">
            <a:xfrm>
              <a:off x="2687" y="2065"/>
              <a:ext cx="97" cy="95"/>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45" name="Rectangle 129"/>
            <p:cNvSpPr>
              <a:spLocks noChangeArrowheads="1"/>
            </p:cNvSpPr>
            <p:nvPr userDrawn="1"/>
          </p:nvSpPr>
          <p:spPr bwMode="gray">
            <a:xfrm>
              <a:off x="2687" y="2207"/>
              <a:ext cx="97" cy="97"/>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46" name="Rectangle 130"/>
            <p:cNvSpPr>
              <a:spLocks noChangeArrowheads="1"/>
            </p:cNvSpPr>
            <p:nvPr userDrawn="1"/>
          </p:nvSpPr>
          <p:spPr bwMode="gray">
            <a:xfrm>
              <a:off x="2832" y="1776"/>
              <a:ext cx="98" cy="95"/>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47" name="Rectangle 131"/>
            <p:cNvSpPr>
              <a:spLocks noChangeArrowheads="1"/>
            </p:cNvSpPr>
            <p:nvPr userDrawn="1"/>
          </p:nvSpPr>
          <p:spPr bwMode="gray">
            <a:xfrm>
              <a:off x="2832" y="1920"/>
              <a:ext cx="98" cy="95"/>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48" name="Rectangle 132"/>
            <p:cNvSpPr>
              <a:spLocks noChangeArrowheads="1"/>
            </p:cNvSpPr>
            <p:nvPr userDrawn="1"/>
          </p:nvSpPr>
          <p:spPr bwMode="gray">
            <a:xfrm>
              <a:off x="2832" y="2065"/>
              <a:ext cx="98" cy="95"/>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49" name="Rectangle 133"/>
            <p:cNvSpPr>
              <a:spLocks noChangeArrowheads="1"/>
            </p:cNvSpPr>
            <p:nvPr userDrawn="1"/>
          </p:nvSpPr>
          <p:spPr bwMode="gray">
            <a:xfrm>
              <a:off x="2832" y="2207"/>
              <a:ext cx="98" cy="97"/>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50" name="Rectangle 134"/>
            <p:cNvSpPr>
              <a:spLocks noChangeArrowheads="1"/>
            </p:cNvSpPr>
            <p:nvPr userDrawn="1"/>
          </p:nvSpPr>
          <p:spPr bwMode="gray">
            <a:xfrm>
              <a:off x="2976" y="1920"/>
              <a:ext cx="97" cy="95"/>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51" name="Rectangle 135"/>
            <p:cNvSpPr>
              <a:spLocks noChangeArrowheads="1"/>
            </p:cNvSpPr>
            <p:nvPr userDrawn="1"/>
          </p:nvSpPr>
          <p:spPr bwMode="gray">
            <a:xfrm>
              <a:off x="2976" y="2207"/>
              <a:ext cx="97" cy="97"/>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52" name="Rectangle 136"/>
            <p:cNvSpPr>
              <a:spLocks noChangeArrowheads="1"/>
            </p:cNvSpPr>
            <p:nvPr userDrawn="1"/>
          </p:nvSpPr>
          <p:spPr bwMode="gray">
            <a:xfrm>
              <a:off x="3120" y="1776"/>
              <a:ext cx="97" cy="95"/>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53" name="Rectangle 137"/>
            <p:cNvSpPr>
              <a:spLocks noChangeArrowheads="1"/>
            </p:cNvSpPr>
            <p:nvPr userDrawn="1"/>
          </p:nvSpPr>
          <p:spPr bwMode="gray">
            <a:xfrm>
              <a:off x="3120" y="1920"/>
              <a:ext cx="97" cy="95"/>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54" name="Rectangle 138"/>
            <p:cNvSpPr>
              <a:spLocks noChangeArrowheads="1"/>
            </p:cNvSpPr>
            <p:nvPr userDrawn="1"/>
          </p:nvSpPr>
          <p:spPr bwMode="gray">
            <a:xfrm>
              <a:off x="3120" y="2065"/>
              <a:ext cx="97" cy="95"/>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55" name="Rectangle 139"/>
            <p:cNvSpPr>
              <a:spLocks noChangeArrowheads="1"/>
            </p:cNvSpPr>
            <p:nvPr userDrawn="1"/>
          </p:nvSpPr>
          <p:spPr bwMode="gray">
            <a:xfrm>
              <a:off x="3264" y="1776"/>
              <a:ext cx="95" cy="95"/>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56" name="Rectangle 140"/>
            <p:cNvSpPr>
              <a:spLocks noChangeArrowheads="1"/>
            </p:cNvSpPr>
            <p:nvPr userDrawn="1"/>
          </p:nvSpPr>
          <p:spPr bwMode="gray">
            <a:xfrm>
              <a:off x="3264" y="2065"/>
              <a:ext cx="95" cy="95"/>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57" name="Rectangle 141"/>
            <p:cNvSpPr>
              <a:spLocks noChangeArrowheads="1"/>
            </p:cNvSpPr>
            <p:nvPr userDrawn="1"/>
          </p:nvSpPr>
          <p:spPr bwMode="gray">
            <a:xfrm>
              <a:off x="3408" y="1632"/>
              <a:ext cx="95" cy="97"/>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58" name="Rectangle 142"/>
            <p:cNvSpPr>
              <a:spLocks noChangeArrowheads="1"/>
            </p:cNvSpPr>
            <p:nvPr userDrawn="1"/>
          </p:nvSpPr>
          <p:spPr bwMode="gray">
            <a:xfrm>
              <a:off x="3408" y="1776"/>
              <a:ext cx="95" cy="95"/>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59" name="Rectangle 143"/>
            <p:cNvSpPr>
              <a:spLocks noChangeArrowheads="1"/>
            </p:cNvSpPr>
            <p:nvPr userDrawn="1"/>
          </p:nvSpPr>
          <p:spPr bwMode="gray">
            <a:xfrm>
              <a:off x="3408" y="1920"/>
              <a:ext cx="95" cy="95"/>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60" name="Rectangle 144"/>
            <p:cNvSpPr>
              <a:spLocks noChangeArrowheads="1"/>
            </p:cNvSpPr>
            <p:nvPr userDrawn="1"/>
          </p:nvSpPr>
          <p:spPr bwMode="gray">
            <a:xfrm>
              <a:off x="3408" y="2065"/>
              <a:ext cx="95" cy="95"/>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61" name="Rectangle 145"/>
            <p:cNvSpPr>
              <a:spLocks noChangeArrowheads="1"/>
            </p:cNvSpPr>
            <p:nvPr userDrawn="1"/>
          </p:nvSpPr>
          <p:spPr bwMode="gray">
            <a:xfrm>
              <a:off x="3553" y="1632"/>
              <a:ext cx="95" cy="97"/>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62" name="Rectangle 146"/>
            <p:cNvSpPr>
              <a:spLocks noChangeArrowheads="1"/>
            </p:cNvSpPr>
            <p:nvPr userDrawn="1"/>
          </p:nvSpPr>
          <p:spPr bwMode="gray">
            <a:xfrm>
              <a:off x="3553" y="1920"/>
              <a:ext cx="95" cy="95"/>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63" name="Rectangle 147"/>
            <p:cNvSpPr>
              <a:spLocks noChangeArrowheads="1"/>
            </p:cNvSpPr>
            <p:nvPr userDrawn="1"/>
          </p:nvSpPr>
          <p:spPr bwMode="gray">
            <a:xfrm>
              <a:off x="3695" y="1776"/>
              <a:ext cx="97" cy="95"/>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64" name="Rectangle 148"/>
            <p:cNvSpPr>
              <a:spLocks noChangeArrowheads="1"/>
            </p:cNvSpPr>
            <p:nvPr userDrawn="1"/>
          </p:nvSpPr>
          <p:spPr bwMode="gray">
            <a:xfrm>
              <a:off x="3695" y="1920"/>
              <a:ext cx="97" cy="95"/>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65" name="Rectangle 149"/>
            <p:cNvSpPr>
              <a:spLocks noChangeArrowheads="1"/>
            </p:cNvSpPr>
            <p:nvPr userDrawn="1"/>
          </p:nvSpPr>
          <p:spPr bwMode="gray">
            <a:xfrm>
              <a:off x="3695" y="2065"/>
              <a:ext cx="97" cy="95"/>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66" name="Rectangle 150"/>
            <p:cNvSpPr>
              <a:spLocks noChangeArrowheads="1"/>
            </p:cNvSpPr>
            <p:nvPr userDrawn="1"/>
          </p:nvSpPr>
          <p:spPr bwMode="gray">
            <a:xfrm>
              <a:off x="2256" y="2065"/>
              <a:ext cx="95" cy="95"/>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67" name="Rectangle 151"/>
            <p:cNvSpPr>
              <a:spLocks noChangeArrowheads="1"/>
            </p:cNvSpPr>
            <p:nvPr userDrawn="1"/>
          </p:nvSpPr>
          <p:spPr bwMode="gray">
            <a:xfrm>
              <a:off x="2112" y="2065"/>
              <a:ext cx="97" cy="95"/>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grpSp>
      <p:sp>
        <p:nvSpPr>
          <p:cNvPr id="1029" name="Rectangle 152"/>
          <p:cNvSpPr>
            <a:spLocks noChangeArrowheads="1"/>
          </p:cNvSpPr>
          <p:nvPr/>
        </p:nvSpPr>
        <p:spPr bwMode="gray">
          <a:xfrm>
            <a:off x="6553200" y="76200"/>
            <a:ext cx="228600" cy="381000"/>
          </a:xfrm>
          <a:prstGeom prst="rect">
            <a:avLst/>
          </a:prstGeom>
          <a:noFill/>
          <a:ln w="9525">
            <a:solidFill>
              <a:srgbClr val="FFFFFF">
                <a:alpha val="50195"/>
              </a:srgbClr>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ea typeface="黑体" pitchFamily="49" charset="-122"/>
            </a:endParaRPr>
          </a:p>
        </p:txBody>
      </p:sp>
      <p:sp>
        <p:nvSpPr>
          <p:cNvPr id="1030" name="Rectangle 153"/>
          <p:cNvSpPr>
            <a:spLocks noChangeArrowheads="1"/>
          </p:cNvSpPr>
          <p:nvPr/>
        </p:nvSpPr>
        <p:spPr bwMode="gray">
          <a:xfrm>
            <a:off x="6705600" y="228600"/>
            <a:ext cx="228600" cy="152400"/>
          </a:xfrm>
          <a:prstGeom prst="rect">
            <a:avLst/>
          </a:prstGeom>
          <a:noFill/>
          <a:ln w="9525">
            <a:solidFill>
              <a:srgbClr val="FFFFFF">
                <a:alpha val="50195"/>
              </a:srgbClr>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ea typeface="黑体" pitchFamily="49" charset="-122"/>
            </a:endParaRPr>
          </a:p>
        </p:txBody>
      </p:sp>
      <p:sp>
        <p:nvSpPr>
          <p:cNvPr id="1031" name="Rectangle 154"/>
          <p:cNvSpPr>
            <a:spLocks noChangeArrowheads="1"/>
          </p:cNvSpPr>
          <p:nvPr/>
        </p:nvSpPr>
        <p:spPr bwMode="gray">
          <a:xfrm>
            <a:off x="6858000" y="304800"/>
            <a:ext cx="304800" cy="304800"/>
          </a:xfrm>
          <a:prstGeom prst="rect">
            <a:avLst/>
          </a:prstGeom>
          <a:noFill/>
          <a:ln w="9525">
            <a:solidFill>
              <a:srgbClr val="FFFFFF">
                <a:alpha val="50195"/>
              </a:srgbClr>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ea typeface="黑体" pitchFamily="49" charset="-122"/>
            </a:endParaRPr>
          </a:p>
        </p:txBody>
      </p:sp>
      <p:sp>
        <p:nvSpPr>
          <p:cNvPr id="1032" name="Rectangle 3"/>
          <p:cNvSpPr>
            <a:spLocks noGrp="1" noChangeArrowheads="1"/>
          </p:cNvSpPr>
          <p:nvPr>
            <p:ph type="body" idx="1"/>
          </p:nvPr>
        </p:nvSpPr>
        <p:spPr bwMode="gray">
          <a:xfrm>
            <a:off x="533400" y="1295400"/>
            <a:ext cx="8191500" cy="510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3" name="Rectangle 6"/>
          <p:cNvSpPr>
            <a:spLocks noGrp="1" noChangeArrowheads="1"/>
          </p:cNvSpPr>
          <p:nvPr>
            <p:ph type="sldNum" sz="quarter" idx="4"/>
          </p:nvPr>
        </p:nvSpPr>
        <p:spPr bwMode="gray">
          <a:xfrm>
            <a:off x="4191000" y="6505575"/>
            <a:ext cx="838200" cy="26193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000">
                <a:latin typeface="Arial" charset="0"/>
                <a:ea typeface="宋体" pitchFamily="2" charset="-122"/>
              </a:defRPr>
            </a:lvl1pPr>
          </a:lstStyle>
          <a:p>
            <a:pPr>
              <a:defRPr/>
            </a:pPr>
            <a:fld id="{DCFB4DC4-41B9-4E61-AD6F-4DDEA2B45915}" type="slidenum">
              <a:rPr lang="zh-CN" altLang="en-US"/>
              <a:pPr>
                <a:defRPr/>
              </a:pPr>
              <a:t>‹#›</a:t>
            </a:fld>
            <a:endParaRPr lang="en-US" altLang="zh-CN"/>
          </a:p>
        </p:txBody>
      </p:sp>
      <p:sp>
        <p:nvSpPr>
          <p:cNvPr id="1035" name="Rectangle 2"/>
          <p:cNvSpPr>
            <a:spLocks noGrp="1" noChangeArrowheads="1"/>
          </p:cNvSpPr>
          <p:nvPr>
            <p:ph type="title"/>
          </p:nvPr>
        </p:nvSpPr>
        <p:spPr bwMode="gray">
          <a:xfrm>
            <a:off x="533400" y="260350"/>
            <a:ext cx="7096125" cy="487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dirty="0"/>
              <a:t>单击此处编辑母版标题样式</a:t>
            </a:r>
          </a:p>
        </p:txBody>
      </p:sp>
    </p:spTree>
  </p:cSld>
  <p:clrMap bg1="lt1" tx1="dk1" bg2="lt2" tx2="dk2" accent1="accent1" accent2="accent2" accent3="accent3" accent4="accent4" accent5="accent5" accent6="accent6" hlink="hlink" folHlink="folHlink"/>
  <p:sldLayoutIdLst>
    <p:sldLayoutId id="2147483788" r:id="rId1"/>
    <p:sldLayoutId id="2147483786" r:id="rId2"/>
  </p:sldLayoutIdLst>
  <p:transition>
    <p:fade/>
  </p:transition>
  <p:hf hdr="0" ftr="0"/>
  <p:txStyles>
    <p:titleStyle>
      <a:lvl1pPr algn="l" rtl="0" eaLnBrk="0" fontAlgn="base" hangingPunct="0">
        <a:spcBef>
          <a:spcPct val="0"/>
        </a:spcBef>
        <a:spcAft>
          <a:spcPct val="0"/>
        </a:spcAft>
        <a:defRPr sz="3200" b="1">
          <a:solidFill>
            <a:srgbClr val="FFFFFF"/>
          </a:solidFill>
          <a:latin typeface="+mj-lt"/>
          <a:ea typeface="+mj-ea"/>
          <a:cs typeface="+mj-cs"/>
        </a:defRPr>
      </a:lvl1pPr>
      <a:lvl2pPr algn="l" rtl="0" eaLnBrk="0" fontAlgn="base" hangingPunct="0">
        <a:spcBef>
          <a:spcPct val="0"/>
        </a:spcBef>
        <a:spcAft>
          <a:spcPct val="0"/>
        </a:spcAft>
        <a:defRPr sz="3200" b="1">
          <a:solidFill>
            <a:srgbClr val="FFFFFF"/>
          </a:solidFill>
          <a:latin typeface="黑体" pitchFamily="2" charset="-122"/>
          <a:ea typeface="黑体" pitchFamily="2" charset="-122"/>
        </a:defRPr>
      </a:lvl2pPr>
      <a:lvl3pPr algn="l" rtl="0" eaLnBrk="0" fontAlgn="base" hangingPunct="0">
        <a:spcBef>
          <a:spcPct val="0"/>
        </a:spcBef>
        <a:spcAft>
          <a:spcPct val="0"/>
        </a:spcAft>
        <a:defRPr sz="3200" b="1">
          <a:solidFill>
            <a:srgbClr val="FFFFFF"/>
          </a:solidFill>
          <a:latin typeface="黑体" pitchFamily="2" charset="-122"/>
          <a:ea typeface="黑体" pitchFamily="2" charset="-122"/>
        </a:defRPr>
      </a:lvl3pPr>
      <a:lvl4pPr algn="l" rtl="0" eaLnBrk="0" fontAlgn="base" hangingPunct="0">
        <a:spcBef>
          <a:spcPct val="0"/>
        </a:spcBef>
        <a:spcAft>
          <a:spcPct val="0"/>
        </a:spcAft>
        <a:defRPr sz="3200" b="1">
          <a:solidFill>
            <a:srgbClr val="FFFFFF"/>
          </a:solidFill>
          <a:latin typeface="黑体" pitchFamily="2" charset="-122"/>
          <a:ea typeface="黑体" pitchFamily="2" charset="-122"/>
        </a:defRPr>
      </a:lvl4pPr>
      <a:lvl5pPr algn="l" rtl="0" eaLnBrk="0" fontAlgn="base" hangingPunct="0">
        <a:spcBef>
          <a:spcPct val="0"/>
        </a:spcBef>
        <a:spcAft>
          <a:spcPct val="0"/>
        </a:spcAft>
        <a:defRPr sz="3200" b="1">
          <a:solidFill>
            <a:srgbClr val="FFFFFF"/>
          </a:solidFill>
          <a:latin typeface="黑体" pitchFamily="2" charset="-122"/>
          <a:ea typeface="黑体" pitchFamily="2" charset="-122"/>
        </a:defRPr>
      </a:lvl5pPr>
      <a:lvl6pPr marL="457200" algn="l" rtl="0" fontAlgn="base">
        <a:spcBef>
          <a:spcPct val="0"/>
        </a:spcBef>
        <a:spcAft>
          <a:spcPct val="0"/>
        </a:spcAft>
        <a:defRPr sz="3200" b="1">
          <a:solidFill>
            <a:srgbClr val="FFFFFF"/>
          </a:solidFill>
          <a:latin typeface="黑体" pitchFamily="2" charset="-122"/>
          <a:ea typeface="黑体" pitchFamily="2" charset="-122"/>
        </a:defRPr>
      </a:lvl6pPr>
      <a:lvl7pPr marL="914400" algn="l" rtl="0" fontAlgn="base">
        <a:spcBef>
          <a:spcPct val="0"/>
        </a:spcBef>
        <a:spcAft>
          <a:spcPct val="0"/>
        </a:spcAft>
        <a:defRPr sz="3200" b="1">
          <a:solidFill>
            <a:srgbClr val="FFFFFF"/>
          </a:solidFill>
          <a:latin typeface="黑体" pitchFamily="2" charset="-122"/>
          <a:ea typeface="黑体" pitchFamily="2" charset="-122"/>
        </a:defRPr>
      </a:lvl7pPr>
      <a:lvl8pPr marL="1371600" algn="l" rtl="0" fontAlgn="base">
        <a:spcBef>
          <a:spcPct val="0"/>
        </a:spcBef>
        <a:spcAft>
          <a:spcPct val="0"/>
        </a:spcAft>
        <a:defRPr sz="3200" b="1">
          <a:solidFill>
            <a:srgbClr val="FFFFFF"/>
          </a:solidFill>
          <a:latin typeface="黑体" pitchFamily="2" charset="-122"/>
          <a:ea typeface="黑体" pitchFamily="2" charset="-122"/>
        </a:defRPr>
      </a:lvl8pPr>
      <a:lvl9pPr marL="1828800" algn="l" rtl="0" fontAlgn="base">
        <a:spcBef>
          <a:spcPct val="0"/>
        </a:spcBef>
        <a:spcAft>
          <a:spcPct val="0"/>
        </a:spcAft>
        <a:defRPr sz="3200" b="1">
          <a:solidFill>
            <a:srgbClr val="FFFFFF"/>
          </a:solidFill>
          <a:latin typeface="黑体" pitchFamily="2" charset="-122"/>
          <a:ea typeface="黑体" pitchFamily="2" charset="-122"/>
        </a:defRPr>
      </a:lvl9pPr>
    </p:titleStyle>
    <p:bodyStyle>
      <a:lvl1pPr marL="342900" indent="-342900" algn="l" rtl="0" eaLnBrk="0" fontAlgn="base" hangingPunct="0">
        <a:spcBef>
          <a:spcPct val="20000"/>
        </a:spcBef>
        <a:spcAft>
          <a:spcPct val="0"/>
        </a:spcAft>
        <a:buClr>
          <a:srgbClr val="3399FF"/>
        </a:buClr>
        <a:buFont typeface="Wingdings" pitchFamily="2" charset="2"/>
        <a:buChar char="v"/>
        <a:defRPr sz="2800">
          <a:solidFill>
            <a:schemeClr val="tx1"/>
          </a:solidFill>
          <a:latin typeface="+mn-lt"/>
          <a:ea typeface="+mn-ea"/>
          <a:cs typeface="+mn-cs"/>
        </a:defRPr>
      </a:lvl1pPr>
      <a:lvl2pPr marL="742950" indent="-285750" algn="l" rtl="0" eaLnBrk="0" fontAlgn="base" hangingPunct="0">
        <a:spcBef>
          <a:spcPct val="20000"/>
        </a:spcBef>
        <a:spcAft>
          <a:spcPct val="0"/>
        </a:spcAft>
        <a:buClr>
          <a:srgbClr val="FF9900"/>
        </a:buClr>
        <a:buFont typeface="Wingdings" pitchFamily="2" charset="2"/>
        <a:buChar char="§"/>
        <a:defRPr sz="2600">
          <a:solidFill>
            <a:schemeClr val="tx1"/>
          </a:solidFill>
          <a:latin typeface="+mn-lt"/>
          <a:ea typeface="+mn-ea"/>
        </a:defRPr>
      </a:lvl2pPr>
      <a:lvl3pPr marL="1143000" indent="-228600" algn="l" rtl="0" eaLnBrk="0" fontAlgn="base" hangingPunct="0">
        <a:spcBef>
          <a:spcPct val="20000"/>
        </a:spcBef>
        <a:spcAft>
          <a:spcPct val="0"/>
        </a:spcAft>
        <a:buClr>
          <a:schemeClr val="accent2"/>
        </a:buClr>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Arial" charset="0"/>
          <a:ea typeface="+mn-ea"/>
        </a:defRPr>
      </a:lvl4pPr>
      <a:lvl5pPr marL="2057400" indent="-228600" algn="l" rtl="0" eaLnBrk="0" fontAlgn="base" hangingPunct="0">
        <a:spcBef>
          <a:spcPct val="20000"/>
        </a:spcBef>
        <a:spcAft>
          <a:spcPct val="0"/>
        </a:spcAft>
        <a:buChar char="»"/>
        <a:defRPr sz="2000">
          <a:solidFill>
            <a:schemeClr val="tx1"/>
          </a:solidFill>
          <a:latin typeface="Arial" charset="0"/>
          <a:ea typeface="+mn-ea"/>
        </a:defRPr>
      </a:lvl5pPr>
      <a:lvl6pPr marL="2514600" indent="-228600" algn="l" rtl="0" fontAlgn="base">
        <a:spcBef>
          <a:spcPct val="20000"/>
        </a:spcBef>
        <a:spcAft>
          <a:spcPct val="0"/>
        </a:spcAft>
        <a:buChar char="»"/>
        <a:defRPr sz="2000">
          <a:solidFill>
            <a:schemeClr val="tx1"/>
          </a:solidFill>
          <a:latin typeface="Arial" charset="0"/>
          <a:ea typeface="+mn-ea"/>
        </a:defRPr>
      </a:lvl6pPr>
      <a:lvl7pPr marL="2971800" indent="-228600" algn="l" rtl="0" fontAlgn="base">
        <a:spcBef>
          <a:spcPct val="20000"/>
        </a:spcBef>
        <a:spcAft>
          <a:spcPct val="0"/>
        </a:spcAft>
        <a:buChar char="»"/>
        <a:defRPr sz="2000">
          <a:solidFill>
            <a:schemeClr val="tx1"/>
          </a:solidFill>
          <a:latin typeface="Arial" charset="0"/>
          <a:ea typeface="+mn-ea"/>
        </a:defRPr>
      </a:lvl7pPr>
      <a:lvl8pPr marL="3429000" indent="-228600" algn="l" rtl="0" fontAlgn="base">
        <a:spcBef>
          <a:spcPct val="20000"/>
        </a:spcBef>
        <a:spcAft>
          <a:spcPct val="0"/>
        </a:spcAft>
        <a:buChar char="»"/>
        <a:defRPr sz="2000">
          <a:solidFill>
            <a:schemeClr val="tx1"/>
          </a:solidFill>
          <a:latin typeface="Arial" charset="0"/>
          <a:ea typeface="+mn-ea"/>
        </a:defRPr>
      </a:lvl8pPr>
      <a:lvl9pPr marL="3886200" indent="-228600" algn="l" rtl="0" fontAlgn="base">
        <a:spcBef>
          <a:spcPct val="20000"/>
        </a:spcBef>
        <a:spcAft>
          <a:spcPct val="0"/>
        </a:spcAft>
        <a:buChar char="»"/>
        <a:defRPr sz="2000">
          <a:solidFill>
            <a:schemeClr val="tx1"/>
          </a:solidFill>
          <a:latin typeface="Arial" charset="0"/>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g"/><Relationship Id="rId1" Type="http://schemas.openxmlformats.org/officeDocument/2006/relationships/slideLayout" Target="../slideLayouts/slideLayout2.xml"/><Relationship Id="rId4" Type="http://schemas.openxmlformats.org/officeDocument/2006/relationships/image" Target="../media/image5.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7.wmf"/><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9.wmf"/><Relationship Id="rId4" Type="http://schemas.openxmlformats.org/officeDocument/2006/relationships/image" Target="../media/image8.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15.e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vmlDrawing" Target="../drawings/vmlDrawing2.vml"/><Relationship Id="rId5" Type="http://schemas.openxmlformats.org/officeDocument/2006/relationships/image" Target="../media/image16.emf"/><Relationship Id="rId4" Type="http://schemas.openxmlformats.org/officeDocument/2006/relationships/oleObject" Target="../embeddings/oleObject2.bin"/></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2.xml"/><Relationship Id="rId1" Type="http://schemas.openxmlformats.org/officeDocument/2006/relationships/vmlDrawing" Target="../drawings/vmlDrawing3.vml"/><Relationship Id="rId4" Type="http://schemas.openxmlformats.org/officeDocument/2006/relationships/image" Target="../media/image17.emf"/></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image" Target="../media/image18.wmf"/><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image" Target="../media/image21.e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2.xml"/><Relationship Id="rId1" Type="http://schemas.openxmlformats.org/officeDocument/2006/relationships/vmlDrawing" Target="../drawings/vmlDrawing4.vml"/><Relationship Id="rId4" Type="http://schemas.openxmlformats.org/officeDocument/2006/relationships/image" Target="../media/image22.emf"/></Relationships>
</file>

<file path=ppt/slides/_rels/slide81.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Layout" Target="../slideLayouts/slideLayout2.xml"/><Relationship Id="rId1" Type="http://schemas.openxmlformats.org/officeDocument/2006/relationships/vmlDrawing" Target="../drawings/vmlDrawing5.vml"/><Relationship Id="rId4" Type="http://schemas.openxmlformats.org/officeDocument/2006/relationships/image" Target="../media/image23.emf"/></Relationships>
</file>

<file path=ppt/slides/_rels/slide82.xml.rels><?xml version="1.0" encoding="UTF-8" standalone="yes"?>
<Relationships xmlns="http://schemas.openxmlformats.org/package/2006/relationships"><Relationship Id="rId2" Type="http://schemas.openxmlformats.org/officeDocument/2006/relationships/image" Target="../media/image24.emf"/><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ctrTitle"/>
          </p:nvPr>
        </p:nvSpPr>
        <p:spPr>
          <a:xfrm>
            <a:off x="1066800" y="2732088"/>
            <a:ext cx="6889750" cy="685800"/>
          </a:xfrm>
        </p:spPr>
        <p:txBody>
          <a:bodyPr/>
          <a:lstStyle/>
          <a:p>
            <a:pPr algn="ctr" eaLnBrk="1" hangingPunct="1"/>
            <a:r>
              <a:rPr lang="zh-CN" altLang="en-US" sz="3200" dirty="0" smtClean="0"/>
              <a:t>信息安全保障</a:t>
            </a:r>
            <a:endParaRPr lang="en-US" altLang="zh-CN" sz="3200" dirty="0"/>
          </a:p>
        </p:txBody>
      </p:sp>
      <p:sp>
        <p:nvSpPr>
          <p:cNvPr id="14340" name="副标题 4"/>
          <p:cNvSpPr>
            <a:spLocks noGrp="1"/>
          </p:cNvSpPr>
          <p:nvPr>
            <p:ph type="subTitle" idx="1"/>
          </p:nvPr>
        </p:nvSpPr>
        <p:spPr>
          <a:xfrm>
            <a:off x="2195513" y="5020084"/>
            <a:ext cx="5638800" cy="965200"/>
          </a:xfrm>
        </p:spPr>
        <p:txBody>
          <a:bodyPr/>
          <a:lstStyle/>
          <a:p>
            <a:pPr eaLnBrk="1" hangingPunct="1"/>
            <a:r>
              <a:rPr lang="zh-CN" altLang="en-US" dirty="0" smtClean="0"/>
              <a:t>讲师姓名   机构名称</a:t>
            </a:r>
            <a:endParaRPr lang="en-US" altLang="zh-CN" dirty="0"/>
          </a:p>
        </p:txBody>
      </p:sp>
      <p:sp>
        <p:nvSpPr>
          <p:cNvPr id="5" name="副标题 4"/>
          <p:cNvSpPr txBox="1">
            <a:spLocks/>
          </p:cNvSpPr>
          <p:nvPr/>
        </p:nvSpPr>
        <p:spPr bwMode="gray">
          <a:xfrm>
            <a:off x="2671763" y="3536950"/>
            <a:ext cx="6184900" cy="1044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0" indent="0" algn="ctr" rtl="0" eaLnBrk="0" fontAlgn="base" hangingPunct="0">
              <a:spcBef>
                <a:spcPct val="20000"/>
              </a:spcBef>
              <a:spcAft>
                <a:spcPct val="0"/>
              </a:spcAft>
              <a:buClr>
                <a:srgbClr val="3399FF"/>
              </a:buClr>
              <a:buFont typeface="Wingdings" pitchFamily="2" charset="2"/>
              <a:buNone/>
              <a:defRPr sz="2400">
                <a:solidFill>
                  <a:schemeClr val="bg1"/>
                </a:solidFill>
                <a:latin typeface="+mn-lt"/>
                <a:ea typeface="+mn-ea"/>
                <a:cs typeface="+mn-cs"/>
              </a:defRPr>
            </a:lvl1pPr>
            <a:lvl2pPr marL="742950" indent="-285750" algn="l" rtl="0" eaLnBrk="0" fontAlgn="base" hangingPunct="0">
              <a:spcBef>
                <a:spcPct val="20000"/>
              </a:spcBef>
              <a:spcAft>
                <a:spcPct val="0"/>
              </a:spcAft>
              <a:buClr>
                <a:srgbClr val="FF9900"/>
              </a:buClr>
              <a:buFont typeface="Wingdings" pitchFamily="2" charset="2"/>
              <a:buChar char="§"/>
              <a:defRPr sz="2600">
                <a:solidFill>
                  <a:schemeClr val="tx1"/>
                </a:solidFill>
                <a:latin typeface="+mn-lt"/>
                <a:ea typeface="+mn-ea"/>
              </a:defRPr>
            </a:lvl2pPr>
            <a:lvl3pPr marL="1143000" indent="-228600" algn="l" rtl="0" eaLnBrk="0" fontAlgn="base" hangingPunct="0">
              <a:spcBef>
                <a:spcPct val="20000"/>
              </a:spcBef>
              <a:spcAft>
                <a:spcPct val="0"/>
              </a:spcAft>
              <a:buClr>
                <a:schemeClr val="accent2"/>
              </a:buClr>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Arial" charset="0"/>
                <a:ea typeface="+mn-ea"/>
              </a:defRPr>
            </a:lvl4pPr>
            <a:lvl5pPr marL="2057400" indent="-228600" algn="l" rtl="0" eaLnBrk="0" fontAlgn="base" hangingPunct="0">
              <a:spcBef>
                <a:spcPct val="20000"/>
              </a:spcBef>
              <a:spcAft>
                <a:spcPct val="0"/>
              </a:spcAft>
              <a:buChar char="»"/>
              <a:defRPr sz="2000">
                <a:solidFill>
                  <a:schemeClr val="tx1"/>
                </a:solidFill>
                <a:latin typeface="Arial" charset="0"/>
                <a:ea typeface="+mn-ea"/>
              </a:defRPr>
            </a:lvl5pPr>
            <a:lvl6pPr marL="2514600" indent="-228600" algn="l" rtl="0" fontAlgn="base">
              <a:spcBef>
                <a:spcPct val="20000"/>
              </a:spcBef>
              <a:spcAft>
                <a:spcPct val="0"/>
              </a:spcAft>
              <a:buChar char="»"/>
              <a:defRPr sz="2000">
                <a:solidFill>
                  <a:schemeClr val="tx1"/>
                </a:solidFill>
                <a:latin typeface="Arial" charset="0"/>
                <a:ea typeface="+mn-ea"/>
              </a:defRPr>
            </a:lvl6pPr>
            <a:lvl7pPr marL="2971800" indent="-228600" algn="l" rtl="0" fontAlgn="base">
              <a:spcBef>
                <a:spcPct val="20000"/>
              </a:spcBef>
              <a:spcAft>
                <a:spcPct val="0"/>
              </a:spcAft>
              <a:buChar char="»"/>
              <a:defRPr sz="2000">
                <a:solidFill>
                  <a:schemeClr val="tx1"/>
                </a:solidFill>
                <a:latin typeface="Arial" charset="0"/>
                <a:ea typeface="+mn-ea"/>
              </a:defRPr>
            </a:lvl7pPr>
            <a:lvl8pPr marL="3429000" indent="-228600" algn="l" rtl="0" fontAlgn="base">
              <a:spcBef>
                <a:spcPct val="20000"/>
              </a:spcBef>
              <a:spcAft>
                <a:spcPct val="0"/>
              </a:spcAft>
              <a:buChar char="»"/>
              <a:defRPr sz="2000">
                <a:solidFill>
                  <a:schemeClr val="tx1"/>
                </a:solidFill>
                <a:latin typeface="Arial" charset="0"/>
                <a:ea typeface="+mn-ea"/>
              </a:defRPr>
            </a:lvl8pPr>
            <a:lvl9pPr marL="3886200" indent="-228600" algn="l" rtl="0" fontAlgn="base">
              <a:spcBef>
                <a:spcPct val="20000"/>
              </a:spcBef>
              <a:spcAft>
                <a:spcPct val="0"/>
              </a:spcAft>
              <a:buChar char="»"/>
              <a:defRPr sz="2000">
                <a:solidFill>
                  <a:schemeClr val="tx1"/>
                </a:solidFill>
                <a:latin typeface="Arial" charset="0"/>
                <a:ea typeface="+mn-ea"/>
              </a:defRPr>
            </a:lvl9pPr>
          </a:lstStyle>
          <a:p>
            <a:pPr eaLnBrk="1" hangingPunct="1">
              <a:spcBef>
                <a:spcPts val="900"/>
              </a:spcBef>
              <a:defRPr/>
            </a:pPr>
            <a:r>
              <a:rPr lang="zh-CN" altLang="en-US" sz="1700" dirty="0">
                <a:latin typeface="+mn-ea"/>
              </a:rPr>
              <a:t>版本：</a:t>
            </a:r>
            <a:r>
              <a:rPr lang="en-US" altLang="zh-CN" sz="1700" dirty="0">
                <a:latin typeface="+mn-ea"/>
              </a:rPr>
              <a:t>4.0</a:t>
            </a:r>
          </a:p>
        </p:txBody>
      </p:sp>
    </p:spTree>
    <p:extLst>
      <p:ext uri="{BB962C8B-B14F-4D97-AF65-F5344CB8AC3E}">
        <p14:creationId xmlns:p14="http://schemas.microsoft.com/office/powerpoint/2010/main" val="3012860424"/>
      </p:ext>
    </p:extLst>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国家视角</a:t>
            </a:r>
            <a:endParaRPr lang="zh-CN" altLang="en-US" dirty="0"/>
          </a:p>
        </p:txBody>
      </p:sp>
      <p:sp>
        <p:nvSpPr>
          <p:cNvPr id="3" name="内容占位符 2"/>
          <p:cNvSpPr>
            <a:spLocks noGrp="1"/>
          </p:cNvSpPr>
          <p:nvPr>
            <p:ph idx="1"/>
          </p:nvPr>
        </p:nvSpPr>
        <p:spPr/>
        <p:txBody>
          <a:bodyPr/>
          <a:lstStyle/>
          <a:p>
            <a:r>
              <a:rPr lang="zh-CN" altLang="en-US" dirty="0" smtClean="0"/>
              <a:t>网络战</a:t>
            </a:r>
            <a:endParaRPr lang="en-US" altLang="zh-CN" dirty="0" smtClean="0"/>
          </a:p>
          <a:p>
            <a:pPr lvl="1"/>
            <a:r>
              <a:rPr lang="zh-CN" altLang="zh-CN" dirty="0"/>
              <a:t>“一个民族国家为了造成损害或破坏而渗透另一个国家的计算机或网络的行动</a:t>
            </a:r>
            <a:r>
              <a:rPr lang="zh-CN" altLang="zh-CN" dirty="0" smtClean="0"/>
              <a:t>”</a:t>
            </a:r>
            <a:endParaRPr lang="en-US" altLang="zh-CN" dirty="0" smtClean="0"/>
          </a:p>
          <a:p>
            <a:pPr lvl="1"/>
            <a:r>
              <a:rPr lang="zh-CN" altLang="zh-CN" dirty="0"/>
              <a:t>网络战其</a:t>
            </a:r>
            <a:r>
              <a:rPr lang="zh-CN" altLang="zh-CN" dirty="0" smtClean="0"/>
              <a:t>作为</a:t>
            </a:r>
            <a:r>
              <a:rPr lang="zh-CN" altLang="en-US" dirty="0" smtClean="0"/>
              <a:t>国家</a:t>
            </a:r>
            <a:r>
              <a:rPr lang="zh-CN" altLang="zh-CN" dirty="0" smtClean="0"/>
              <a:t>整体</a:t>
            </a:r>
            <a:r>
              <a:rPr lang="zh-CN" altLang="zh-CN" dirty="0"/>
              <a:t>军事战略的一个</a:t>
            </a:r>
            <a:r>
              <a:rPr lang="zh-CN" altLang="zh-CN" dirty="0" smtClean="0"/>
              <a:t>组成部分</a:t>
            </a:r>
            <a:r>
              <a:rPr lang="zh-CN" altLang="en-US" dirty="0" smtClean="0"/>
              <a:t>已经成为趋势</a:t>
            </a:r>
            <a:endParaRPr lang="en-US" altLang="zh-CN" dirty="0" smtClean="0"/>
          </a:p>
          <a:p>
            <a:endParaRPr lang="zh-CN" altLang="en-US" dirty="0"/>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pPr>
                <a:defRPr/>
              </a:pPr>
              <a:t>10</a:t>
            </a:fld>
            <a:endParaRPr lang="en-US" altLang="zh-CN"/>
          </a:p>
        </p:txBody>
      </p:sp>
      <p:pic>
        <p:nvPicPr>
          <p:cNvPr id="5" name="图片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52840" y="4289045"/>
            <a:ext cx="2175801" cy="1849431"/>
          </a:xfrm>
          <a:prstGeom prst="rect">
            <a:avLst/>
          </a:prstGeom>
        </p:spPr>
      </p:pic>
      <p:pic>
        <p:nvPicPr>
          <p:cNvPr id="6" name="图片 1" descr="2013-06-15_052604.jpg"/>
          <p:cNvPicPr>
            <a:picLocks noGrp="1" noChangeAspect="1"/>
          </p:cNvPicPr>
          <p:nvPr isPhoto="1"/>
        </p:nvPicPr>
        <p:blipFill>
          <a:blip r:embed="rId3" cstate="print">
            <a:extLst>
              <a:ext uri="{28A0092B-C50C-407E-A947-70E740481C1C}">
                <a14:useLocalDpi xmlns:a14="http://schemas.microsoft.com/office/drawing/2010/main" val="0"/>
              </a:ext>
            </a:extLst>
          </a:blip>
          <a:srcRect/>
          <a:stretch>
            <a:fillRect/>
          </a:stretch>
        </p:blipFill>
        <p:spPr bwMode="auto">
          <a:xfrm>
            <a:off x="3028641" y="4293097"/>
            <a:ext cx="3369681" cy="18030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图片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524799" y="4293097"/>
            <a:ext cx="2605554" cy="1803044"/>
          </a:xfrm>
          <a:prstGeom prst="rect">
            <a:avLst/>
          </a:prstGeom>
        </p:spPr>
      </p:pic>
    </p:spTree>
    <p:extLst>
      <p:ext uri="{BB962C8B-B14F-4D97-AF65-F5344CB8AC3E}">
        <p14:creationId xmlns:p14="http://schemas.microsoft.com/office/powerpoint/2010/main" val="1180652203"/>
      </p:ext>
    </p:extLst>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26017468-4FA2-4D1C-ADFE-09D80BA59189}"/>
              </a:ext>
            </a:extLst>
          </p:cNvPr>
          <p:cNvSpPr>
            <a:spLocks noGrp="1"/>
          </p:cNvSpPr>
          <p:nvPr>
            <p:ph type="title"/>
          </p:nvPr>
        </p:nvSpPr>
        <p:spPr/>
        <p:txBody>
          <a:bodyPr/>
          <a:lstStyle/>
          <a:p>
            <a:r>
              <a:rPr lang="zh-CN" altLang="en-US" dirty="0"/>
              <a:t>国家视角</a:t>
            </a:r>
          </a:p>
        </p:txBody>
      </p:sp>
      <p:sp>
        <p:nvSpPr>
          <p:cNvPr id="3" name="内容占位符 2">
            <a:extLst>
              <a:ext uri="{FF2B5EF4-FFF2-40B4-BE49-F238E27FC236}">
                <a16:creationId xmlns:a16="http://schemas.microsoft.com/office/drawing/2014/main" id="{0B477C00-882B-46B3-9582-E9EA2163FCD6}"/>
              </a:ext>
            </a:extLst>
          </p:cNvPr>
          <p:cNvSpPr>
            <a:spLocks noGrp="1"/>
          </p:cNvSpPr>
          <p:nvPr>
            <p:ph idx="1"/>
          </p:nvPr>
        </p:nvSpPr>
        <p:spPr/>
        <p:txBody>
          <a:bodyPr/>
          <a:lstStyle/>
          <a:p>
            <a:r>
              <a:rPr lang="zh-CN" altLang="zh-CN" dirty="0"/>
              <a:t>国家关键基础设施保护</a:t>
            </a:r>
            <a:endParaRPr lang="en-US" altLang="zh-CN" dirty="0"/>
          </a:p>
          <a:p>
            <a:pPr lvl="1"/>
            <a:r>
              <a:rPr lang="en-US" altLang="zh-CN" dirty="0"/>
              <a:t>2016</a:t>
            </a:r>
            <a:r>
              <a:rPr lang="zh-CN" altLang="zh-CN" dirty="0"/>
              <a:t>年</a:t>
            </a:r>
            <a:r>
              <a:rPr lang="en-US" altLang="zh-CN" dirty="0"/>
              <a:t>11</a:t>
            </a:r>
            <a:r>
              <a:rPr lang="zh-CN" altLang="zh-CN" dirty="0"/>
              <a:t>月通过的《网络安全法》第三章第二节第三十一条定义了我国关键基础设施，“公共通信和信息服务、能源、交通、水利、金融、公共服务、电子政务等重要行业和领域，以及其他一旦遭到破坏、丧失功能或者数据泄露，可能严重危害国家安全、国计民生、公共利益的基础设施</a:t>
            </a:r>
            <a:r>
              <a:rPr lang="en-US" altLang="zh-CN" dirty="0"/>
              <a:t>”</a:t>
            </a:r>
            <a:r>
              <a:rPr lang="zh-CN" altLang="zh-CN" dirty="0"/>
              <a:t>为关键基础设施。</a:t>
            </a:r>
            <a:endParaRPr lang="zh-CN" altLang="en-US" dirty="0"/>
          </a:p>
        </p:txBody>
      </p:sp>
      <p:sp>
        <p:nvSpPr>
          <p:cNvPr id="4" name="灯片编号占位符 3">
            <a:extLst>
              <a:ext uri="{FF2B5EF4-FFF2-40B4-BE49-F238E27FC236}">
                <a16:creationId xmlns:a16="http://schemas.microsoft.com/office/drawing/2014/main" id="{A16B66C5-FC6C-4C59-871B-0836E59FAFB4}"/>
              </a:ext>
            </a:extLst>
          </p:cNvPr>
          <p:cNvSpPr>
            <a:spLocks noGrp="1"/>
          </p:cNvSpPr>
          <p:nvPr>
            <p:ph type="sldNum" sz="quarter" idx="10"/>
          </p:nvPr>
        </p:nvSpPr>
        <p:spPr/>
        <p:txBody>
          <a:bodyPr/>
          <a:lstStyle/>
          <a:p>
            <a:pPr>
              <a:defRPr/>
            </a:pPr>
            <a:fld id="{F5E0E65E-9137-4309-8D78-B392A1917D52}" type="slidenum">
              <a:rPr lang="zh-CN" altLang="en-US" smtClean="0"/>
              <a:pPr>
                <a:defRPr/>
              </a:pPr>
              <a:t>11</a:t>
            </a:fld>
            <a:endParaRPr lang="en-US" altLang="zh-CN"/>
          </a:p>
        </p:txBody>
      </p:sp>
    </p:spTree>
    <p:extLst>
      <p:ext uri="{BB962C8B-B14F-4D97-AF65-F5344CB8AC3E}">
        <p14:creationId xmlns:p14="http://schemas.microsoft.com/office/powerpoint/2010/main" val="283794970"/>
      </p:ext>
    </p:extLst>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4B9B2916-293E-44C7-957E-5776F0EF3B3A}"/>
              </a:ext>
            </a:extLst>
          </p:cNvPr>
          <p:cNvSpPr>
            <a:spLocks noGrp="1"/>
          </p:cNvSpPr>
          <p:nvPr>
            <p:ph type="title"/>
          </p:nvPr>
        </p:nvSpPr>
        <p:spPr/>
        <p:txBody>
          <a:bodyPr/>
          <a:lstStyle/>
          <a:p>
            <a:r>
              <a:rPr lang="zh-CN" altLang="en-US" dirty="0"/>
              <a:t>国家视角</a:t>
            </a:r>
          </a:p>
        </p:txBody>
      </p:sp>
      <p:sp>
        <p:nvSpPr>
          <p:cNvPr id="3" name="内容占位符 2">
            <a:extLst>
              <a:ext uri="{FF2B5EF4-FFF2-40B4-BE49-F238E27FC236}">
                <a16:creationId xmlns:a16="http://schemas.microsoft.com/office/drawing/2014/main" id="{EEAA5A5B-62DE-4BAD-9431-65804EC53578}"/>
              </a:ext>
            </a:extLst>
          </p:cNvPr>
          <p:cNvSpPr>
            <a:spLocks noGrp="1"/>
          </p:cNvSpPr>
          <p:nvPr>
            <p:ph idx="1"/>
          </p:nvPr>
        </p:nvSpPr>
        <p:spPr/>
        <p:txBody>
          <a:bodyPr/>
          <a:lstStyle/>
          <a:p>
            <a:r>
              <a:rPr lang="zh-CN" altLang="zh-CN" dirty="0"/>
              <a:t>法律建设与标准化</a:t>
            </a:r>
            <a:endParaRPr lang="en-US" altLang="zh-CN" dirty="0"/>
          </a:p>
          <a:p>
            <a:pPr lvl="1"/>
            <a:r>
              <a:rPr lang="zh-CN" altLang="zh-CN" dirty="0"/>
              <a:t>由于互联网的开放、自由和共有的脆弱性，使国家安全、社会公共利益以及个人权利在网络活动中面临着来自各方面的威胁，国家需要在技术允许的范围内保持适当的安全要求。</a:t>
            </a:r>
            <a:endParaRPr lang="en-US" altLang="zh-CN" dirty="0"/>
          </a:p>
          <a:p>
            <a:pPr lvl="1"/>
            <a:r>
              <a:rPr lang="zh-CN" altLang="zh-CN" dirty="0"/>
              <a:t>所谓适度安全是指安全保护的立法的范围要和应用的重要性相一致，不要花费过多的成本，限制信息系统的可用性。</a:t>
            </a:r>
          </a:p>
          <a:p>
            <a:pPr lvl="1"/>
            <a:r>
              <a:rPr lang="zh-CN" altLang="zh-CN" dirty="0"/>
              <a:t>信息安全风险具有</a:t>
            </a:r>
            <a:r>
              <a:rPr lang="en-US" altLang="zh-CN" dirty="0"/>
              <a:t>“</a:t>
            </a:r>
            <a:r>
              <a:rPr lang="zh-CN" altLang="zh-CN" dirty="0"/>
              <a:t>不可逆</a:t>
            </a:r>
            <a:r>
              <a:rPr lang="en-US" altLang="zh-CN" dirty="0"/>
              <a:t>”</a:t>
            </a:r>
            <a:r>
              <a:rPr lang="zh-CN" altLang="zh-CN" dirty="0"/>
              <a:t>的特点，需要信息安全法律采取以预防为主的法律原则。但是由于信息安全威胁的全局性特点，其法律原则更应当采取积极主动的预防原则。</a:t>
            </a:r>
            <a:endParaRPr lang="zh-CN" altLang="en-US" dirty="0"/>
          </a:p>
        </p:txBody>
      </p:sp>
      <p:sp>
        <p:nvSpPr>
          <p:cNvPr id="4" name="灯片编号占位符 3">
            <a:extLst>
              <a:ext uri="{FF2B5EF4-FFF2-40B4-BE49-F238E27FC236}">
                <a16:creationId xmlns:a16="http://schemas.microsoft.com/office/drawing/2014/main" id="{CB4B3F9C-1481-4CFD-B099-CF841034AD25}"/>
              </a:ext>
            </a:extLst>
          </p:cNvPr>
          <p:cNvSpPr>
            <a:spLocks noGrp="1"/>
          </p:cNvSpPr>
          <p:nvPr>
            <p:ph type="sldNum" sz="quarter" idx="10"/>
          </p:nvPr>
        </p:nvSpPr>
        <p:spPr/>
        <p:txBody>
          <a:bodyPr/>
          <a:lstStyle/>
          <a:p>
            <a:pPr>
              <a:defRPr/>
            </a:pPr>
            <a:fld id="{F5E0E65E-9137-4309-8D78-B392A1917D52}" type="slidenum">
              <a:rPr lang="zh-CN" altLang="en-US" smtClean="0"/>
              <a:pPr>
                <a:defRPr/>
              </a:pPr>
              <a:t>12</a:t>
            </a:fld>
            <a:endParaRPr lang="en-US" altLang="zh-CN"/>
          </a:p>
        </p:txBody>
      </p:sp>
    </p:spTree>
    <p:extLst>
      <p:ext uri="{BB962C8B-B14F-4D97-AF65-F5344CB8AC3E}">
        <p14:creationId xmlns:p14="http://schemas.microsoft.com/office/powerpoint/2010/main" val="2854156036"/>
      </p:ext>
    </p:extLst>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CDB5A5F8-6989-4369-B4D2-963527EEE6D9}"/>
              </a:ext>
            </a:extLst>
          </p:cNvPr>
          <p:cNvSpPr>
            <a:spLocks noGrp="1"/>
          </p:cNvSpPr>
          <p:nvPr>
            <p:ph type="title"/>
          </p:nvPr>
        </p:nvSpPr>
        <p:spPr/>
        <p:txBody>
          <a:bodyPr/>
          <a:lstStyle/>
          <a:p>
            <a:r>
              <a:rPr lang="zh-CN" altLang="en-US" dirty="0"/>
              <a:t>商业视角</a:t>
            </a:r>
          </a:p>
        </p:txBody>
      </p:sp>
      <p:sp>
        <p:nvSpPr>
          <p:cNvPr id="3" name="内容占位符 2">
            <a:extLst>
              <a:ext uri="{FF2B5EF4-FFF2-40B4-BE49-F238E27FC236}">
                <a16:creationId xmlns:a16="http://schemas.microsoft.com/office/drawing/2014/main" id="{EDFAA741-CD4F-40B1-99FE-DB1EE9F485FE}"/>
              </a:ext>
            </a:extLst>
          </p:cNvPr>
          <p:cNvSpPr>
            <a:spLocks noGrp="1"/>
          </p:cNvSpPr>
          <p:nvPr>
            <p:ph idx="1"/>
          </p:nvPr>
        </p:nvSpPr>
        <p:spPr/>
        <p:txBody>
          <a:bodyPr/>
          <a:lstStyle/>
          <a:p>
            <a:r>
              <a:rPr lang="en-US" altLang="zh-CN" dirty="0"/>
              <a:t>BCM</a:t>
            </a:r>
            <a:r>
              <a:rPr lang="zh-CN" altLang="zh-CN" dirty="0"/>
              <a:t>也叫业务连续性管理（Business continuity manager）</a:t>
            </a:r>
            <a:endParaRPr lang="en-US" altLang="zh-CN" dirty="0"/>
          </a:p>
          <a:p>
            <a:pPr lvl="1"/>
            <a:r>
              <a:rPr lang="zh-CN" altLang="zh-CN" dirty="0"/>
              <a:t>一项应对组织业务发生重大中断时</a:t>
            </a:r>
            <a:r>
              <a:rPr lang="zh-CN" altLang="en-US" dirty="0"/>
              <a:t>产生</a:t>
            </a:r>
            <a:r>
              <a:rPr lang="zh-CN" altLang="zh-CN" dirty="0"/>
              <a:t>综合管理流程</a:t>
            </a:r>
            <a:endParaRPr lang="en-US" altLang="zh-CN" dirty="0"/>
          </a:p>
          <a:p>
            <a:pPr lvl="1"/>
            <a:r>
              <a:rPr lang="zh-CN" altLang="zh-CN" dirty="0"/>
              <a:t>它使企业认识到潜在的危机和相关影响，制订响应、业务和连续性的恢复计划</a:t>
            </a:r>
            <a:endParaRPr lang="en-US" altLang="zh-CN" dirty="0"/>
          </a:p>
          <a:p>
            <a:pPr lvl="1"/>
            <a:r>
              <a:rPr lang="zh-CN" altLang="zh-CN" dirty="0"/>
              <a:t>总体目标是为了提高企业的风险防范能力，以有效地响应非计划的业务破坏并降低不良影响。</a:t>
            </a:r>
            <a:endParaRPr lang="zh-CN" altLang="en-US" dirty="0"/>
          </a:p>
        </p:txBody>
      </p:sp>
      <p:sp>
        <p:nvSpPr>
          <p:cNvPr id="4" name="灯片编号占位符 3">
            <a:extLst>
              <a:ext uri="{FF2B5EF4-FFF2-40B4-BE49-F238E27FC236}">
                <a16:creationId xmlns:a16="http://schemas.microsoft.com/office/drawing/2014/main" id="{85954182-8057-4B22-B210-2588C3757DE1}"/>
              </a:ext>
            </a:extLst>
          </p:cNvPr>
          <p:cNvSpPr>
            <a:spLocks noGrp="1"/>
          </p:cNvSpPr>
          <p:nvPr>
            <p:ph type="sldNum" sz="quarter" idx="10"/>
          </p:nvPr>
        </p:nvSpPr>
        <p:spPr/>
        <p:txBody>
          <a:bodyPr/>
          <a:lstStyle/>
          <a:p>
            <a:pPr>
              <a:defRPr/>
            </a:pPr>
            <a:fld id="{F5E0E65E-9137-4309-8D78-B392A1917D52}" type="slidenum">
              <a:rPr lang="zh-CN" altLang="en-US" smtClean="0"/>
              <a:pPr>
                <a:defRPr/>
              </a:pPr>
              <a:t>13</a:t>
            </a:fld>
            <a:endParaRPr lang="en-US" altLang="zh-CN"/>
          </a:p>
        </p:txBody>
      </p:sp>
    </p:spTree>
    <p:extLst>
      <p:ext uri="{BB962C8B-B14F-4D97-AF65-F5344CB8AC3E}">
        <p14:creationId xmlns:p14="http://schemas.microsoft.com/office/powerpoint/2010/main" val="723697754"/>
      </p:ext>
    </p:extLst>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CDB5A5F8-6989-4369-B4D2-963527EEE6D9}"/>
              </a:ext>
            </a:extLst>
          </p:cNvPr>
          <p:cNvSpPr>
            <a:spLocks noGrp="1"/>
          </p:cNvSpPr>
          <p:nvPr>
            <p:ph type="title"/>
          </p:nvPr>
        </p:nvSpPr>
        <p:spPr/>
        <p:txBody>
          <a:bodyPr/>
          <a:lstStyle/>
          <a:p>
            <a:r>
              <a:rPr lang="zh-CN" altLang="en-US" dirty="0"/>
              <a:t>商业视角</a:t>
            </a:r>
          </a:p>
        </p:txBody>
      </p:sp>
      <p:sp>
        <p:nvSpPr>
          <p:cNvPr id="3" name="内容占位符 2">
            <a:extLst>
              <a:ext uri="{FF2B5EF4-FFF2-40B4-BE49-F238E27FC236}">
                <a16:creationId xmlns:a16="http://schemas.microsoft.com/office/drawing/2014/main" id="{EDFAA741-CD4F-40B1-99FE-DB1EE9F485FE}"/>
              </a:ext>
            </a:extLst>
          </p:cNvPr>
          <p:cNvSpPr>
            <a:spLocks noGrp="1"/>
          </p:cNvSpPr>
          <p:nvPr>
            <p:ph idx="1"/>
          </p:nvPr>
        </p:nvSpPr>
        <p:spPr/>
        <p:txBody>
          <a:bodyPr/>
          <a:lstStyle/>
          <a:p>
            <a:r>
              <a:rPr lang="zh-CN" altLang="zh-CN" dirty="0"/>
              <a:t>可遵循的资产保护</a:t>
            </a:r>
            <a:endParaRPr lang="en-US" altLang="zh-CN" dirty="0"/>
          </a:p>
          <a:p>
            <a:pPr lvl="1"/>
            <a:r>
              <a:rPr lang="zh-CN" altLang="zh-CN" dirty="0"/>
              <a:t>我们要保护什么？</a:t>
            </a:r>
            <a:endParaRPr lang="en-US" altLang="zh-CN" dirty="0"/>
          </a:p>
          <a:p>
            <a:pPr lvl="1"/>
            <a:r>
              <a:rPr lang="zh-CN" altLang="zh-CN" dirty="0"/>
              <a:t>我们有什么？</a:t>
            </a:r>
            <a:endParaRPr lang="en-US" altLang="zh-CN" dirty="0"/>
          </a:p>
          <a:p>
            <a:pPr lvl="1"/>
            <a:r>
              <a:rPr lang="zh-CN" altLang="zh-CN" dirty="0"/>
              <a:t>我们用他来做什么？</a:t>
            </a:r>
            <a:endParaRPr lang="en-US" altLang="zh-CN" dirty="0"/>
          </a:p>
          <a:p>
            <a:pPr lvl="1"/>
            <a:r>
              <a:rPr lang="zh-CN" altLang="zh-CN" dirty="0"/>
              <a:t>我们需要保护他们吗？</a:t>
            </a:r>
            <a:endParaRPr lang="en-US" altLang="zh-CN" dirty="0"/>
          </a:p>
          <a:p>
            <a:pPr lvl="1"/>
            <a:r>
              <a:rPr lang="zh-CN" altLang="zh-CN" dirty="0"/>
              <a:t>在安全事件降临时，我们优先保护什么？</a:t>
            </a:r>
            <a:endParaRPr lang="en-US" altLang="zh-CN" dirty="0"/>
          </a:p>
          <a:p>
            <a:pPr lvl="1"/>
            <a:r>
              <a:rPr lang="zh-CN" altLang="zh-CN" dirty="0"/>
              <a:t>我们所保护的资产是组织的核心资产吗？</a:t>
            </a:r>
            <a:endParaRPr lang="en-US" altLang="zh-CN" dirty="0"/>
          </a:p>
          <a:p>
            <a:pPr lvl="1"/>
            <a:r>
              <a:rPr lang="zh-CN" altLang="zh-CN" dirty="0"/>
              <a:t>在一个合理的成本情况下，我们需要放弃什么？</a:t>
            </a:r>
          </a:p>
          <a:p>
            <a:endParaRPr lang="en-US" altLang="zh-CN" dirty="0"/>
          </a:p>
          <a:p>
            <a:endParaRPr lang="zh-CN" altLang="en-US" dirty="0"/>
          </a:p>
        </p:txBody>
      </p:sp>
      <p:sp>
        <p:nvSpPr>
          <p:cNvPr id="4" name="灯片编号占位符 3">
            <a:extLst>
              <a:ext uri="{FF2B5EF4-FFF2-40B4-BE49-F238E27FC236}">
                <a16:creationId xmlns:a16="http://schemas.microsoft.com/office/drawing/2014/main" id="{85954182-8057-4B22-B210-2588C3757DE1}"/>
              </a:ext>
            </a:extLst>
          </p:cNvPr>
          <p:cNvSpPr>
            <a:spLocks noGrp="1"/>
          </p:cNvSpPr>
          <p:nvPr>
            <p:ph type="sldNum" sz="quarter" idx="10"/>
          </p:nvPr>
        </p:nvSpPr>
        <p:spPr/>
        <p:txBody>
          <a:bodyPr/>
          <a:lstStyle/>
          <a:p>
            <a:pPr>
              <a:defRPr/>
            </a:pPr>
            <a:fld id="{F5E0E65E-9137-4309-8D78-B392A1917D52}" type="slidenum">
              <a:rPr lang="zh-CN" altLang="en-US" smtClean="0"/>
              <a:pPr>
                <a:defRPr/>
              </a:pPr>
              <a:t>14</a:t>
            </a:fld>
            <a:endParaRPr lang="en-US" altLang="zh-CN"/>
          </a:p>
        </p:txBody>
      </p:sp>
    </p:spTree>
    <p:extLst>
      <p:ext uri="{BB962C8B-B14F-4D97-AF65-F5344CB8AC3E}">
        <p14:creationId xmlns:p14="http://schemas.microsoft.com/office/powerpoint/2010/main" val="2477455695"/>
      </p:ext>
    </p:extLst>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CDB5A5F8-6989-4369-B4D2-963527EEE6D9}"/>
              </a:ext>
            </a:extLst>
          </p:cNvPr>
          <p:cNvSpPr>
            <a:spLocks noGrp="1"/>
          </p:cNvSpPr>
          <p:nvPr>
            <p:ph type="title"/>
          </p:nvPr>
        </p:nvSpPr>
        <p:spPr/>
        <p:txBody>
          <a:bodyPr/>
          <a:lstStyle/>
          <a:p>
            <a:r>
              <a:rPr lang="zh-CN" altLang="en-US" dirty="0"/>
              <a:t>商业视角</a:t>
            </a:r>
          </a:p>
        </p:txBody>
      </p:sp>
      <p:sp>
        <p:nvSpPr>
          <p:cNvPr id="3" name="内容占位符 2">
            <a:extLst>
              <a:ext uri="{FF2B5EF4-FFF2-40B4-BE49-F238E27FC236}">
                <a16:creationId xmlns:a16="http://schemas.microsoft.com/office/drawing/2014/main" id="{EDFAA741-CD4F-40B1-99FE-DB1EE9F485FE}"/>
              </a:ext>
            </a:extLst>
          </p:cNvPr>
          <p:cNvSpPr>
            <a:spLocks noGrp="1"/>
          </p:cNvSpPr>
          <p:nvPr>
            <p:ph idx="1"/>
          </p:nvPr>
        </p:nvSpPr>
        <p:spPr/>
        <p:txBody>
          <a:bodyPr/>
          <a:lstStyle/>
          <a:p>
            <a:r>
              <a:rPr lang="zh-CN" altLang="zh-CN" dirty="0"/>
              <a:t>合规性</a:t>
            </a:r>
            <a:endParaRPr lang="en-US" altLang="zh-CN" dirty="0"/>
          </a:p>
          <a:p>
            <a:pPr lvl="1"/>
            <a:r>
              <a:rPr lang="zh-CN" altLang="zh-CN" dirty="0"/>
              <a:t>合规性两个层面的问题：</a:t>
            </a:r>
            <a:endParaRPr lang="en-US" altLang="zh-CN" dirty="0"/>
          </a:p>
          <a:p>
            <a:pPr lvl="2"/>
            <a:r>
              <a:rPr lang="zh-CN" altLang="zh-CN" dirty="0"/>
              <a:t>法律法规的合规，如：知识产权侵犯，符合落地国法律的网络监控行为和数据出口行为；</a:t>
            </a:r>
            <a:endParaRPr lang="en-US" altLang="zh-CN" dirty="0"/>
          </a:p>
          <a:p>
            <a:pPr lvl="2"/>
            <a:r>
              <a:rPr lang="zh-CN" altLang="zh-CN" dirty="0"/>
              <a:t>标准的合规性，如：第三方支付卡业务所需要的</a:t>
            </a:r>
            <a:r>
              <a:rPr lang="en-US" altLang="zh-CN" dirty="0"/>
              <a:t>PCI-DSS</a:t>
            </a:r>
            <a:r>
              <a:rPr lang="zh-CN" altLang="zh-CN" dirty="0"/>
              <a:t>；政府、国企所需要的信息安全等级保护等等标准规范文件。</a:t>
            </a:r>
            <a:endParaRPr lang="en-US" altLang="zh-CN" dirty="0"/>
          </a:p>
          <a:p>
            <a:pPr lvl="1"/>
            <a:r>
              <a:rPr lang="zh-CN" altLang="zh-CN" dirty="0"/>
              <a:t>监管合规性描述了组织在努力确保他们意识到并采取措施遵守相关法律，政策和法规的过程中希望实现的目标。</a:t>
            </a:r>
            <a:endParaRPr lang="zh-CN" altLang="en-US" dirty="0"/>
          </a:p>
        </p:txBody>
      </p:sp>
      <p:sp>
        <p:nvSpPr>
          <p:cNvPr id="4" name="灯片编号占位符 3">
            <a:extLst>
              <a:ext uri="{FF2B5EF4-FFF2-40B4-BE49-F238E27FC236}">
                <a16:creationId xmlns:a16="http://schemas.microsoft.com/office/drawing/2014/main" id="{85954182-8057-4B22-B210-2588C3757DE1}"/>
              </a:ext>
            </a:extLst>
          </p:cNvPr>
          <p:cNvSpPr>
            <a:spLocks noGrp="1"/>
          </p:cNvSpPr>
          <p:nvPr>
            <p:ph type="sldNum" sz="quarter" idx="10"/>
          </p:nvPr>
        </p:nvSpPr>
        <p:spPr/>
        <p:txBody>
          <a:bodyPr/>
          <a:lstStyle/>
          <a:p>
            <a:pPr>
              <a:defRPr/>
            </a:pPr>
            <a:fld id="{F5E0E65E-9137-4309-8D78-B392A1917D52}" type="slidenum">
              <a:rPr lang="zh-CN" altLang="en-US" smtClean="0"/>
              <a:pPr>
                <a:defRPr/>
              </a:pPr>
              <a:t>15</a:t>
            </a:fld>
            <a:endParaRPr lang="en-US" altLang="zh-CN"/>
          </a:p>
        </p:txBody>
      </p:sp>
    </p:spTree>
    <p:extLst>
      <p:ext uri="{BB962C8B-B14F-4D97-AF65-F5344CB8AC3E}">
        <p14:creationId xmlns:p14="http://schemas.microsoft.com/office/powerpoint/2010/main" val="3624621444"/>
      </p:ext>
    </p:extLst>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CDF2E219-BEFF-432E-9B93-7E5493B81A33}"/>
              </a:ext>
            </a:extLst>
          </p:cNvPr>
          <p:cNvSpPr>
            <a:spLocks noGrp="1"/>
          </p:cNvSpPr>
          <p:nvPr>
            <p:ph type="title"/>
          </p:nvPr>
        </p:nvSpPr>
        <p:spPr/>
        <p:txBody>
          <a:bodyPr/>
          <a:lstStyle/>
          <a:p>
            <a:r>
              <a:rPr lang="zh-CN" altLang="en-US" dirty="0"/>
              <a:t>个人视角</a:t>
            </a:r>
          </a:p>
        </p:txBody>
      </p:sp>
      <p:sp>
        <p:nvSpPr>
          <p:cNvPr id="3" name="内容占位符 2">
            <a:extLst>
              <a:ext uri="{FF2B5EF4-FFF2-40B4-BE49-F238E27FC236}">
                <a16:creationId xmlns:a16="http://schemas.microsoft.com/office/drawing/2014/main" id="{37297ACE-C1AE-4277-BDAE-F0EB3D101C9E}"/>
              </a:ext>
            </a:extLst>
          </p:cNvPr>
          <p:cNvSpPr>
            <a:spLocks noGrp="1"/>
          </p:cNvSpPr>
          <p:nvPr>
            <p:ph idx="1"/>
          </p:nvPr>
        </p:nvSpPr>
        <p:spPr/>
        <p:txBody>
          <a:bodyPr/>
          <a:lstStyle/>
          <a:p>
            <a:r>
              <a:rPr lang="zh-CN" altLang="zh-CN" dirty="0"/>
              <a:t>从个人角度而言，这不仅仅是一个技术问题，还是一个社会问题、法律问题以及道德问题。</a:t>
            </a:r>
            <a:endParaRPr lang="en-US" altLang="zh-CN" dirty="0"/>
          </a:p>
          <a:p>
            <a:r>
              <a:rPr lang="zh-CN" altLang="zh-CN" dirty="0"/>
              <a:t>隐私保护</a:t>
            </a:r>
          </a:p>
          <a:p>
            <a:pPr lvl="1"/>
            <a:r>
              <a:rPr lang="zh-CN" altLang="zh-CN" dirty="0"/>
              <a:t>由于隐私问题在我国法律中没有明确定义，因此隐私侵犯在互联网中比比皆是，常见的问题如：恶意发布他人身份信息、医疗健康信息、注册信息被泄露后被用作电信诈骗等等。</a:t>
            </a:r>
            <a:endParaRPr lang="en-US" altLang="zh-CN" dirty="0"/>
          </a:p>
          <a:p>
            <a:r>
              <a:rPr lang="zh-CN" altLang="zh-CN" dirty="0"/>
              <a:t>社会工程学</a:t>
            </a:r>
            <a:endParaRPr lang="en-US" altLang="zh-CN" dirty="0"/>
          </a:p>
          <a:p>
            <a:pPr lvl="1"/>
            <a:r>
              <a:rPr lang="zh-CN" altLang="zh-CN" dirty="0"/>
              <a:t>社会工程学的实质是一种通过对受害者心理弱点、本能反应、好奇心、信任、贪婪等心理陷阱进行诸如欺骗、伤害等危害手段取得自身利益的手法。</a:t>
            </a:r>
            <a:endParaRPr lang="zh-CN" altLang="en-US" dirty="0"/>
          </a:p>
        </p:txBody>
      </p:sp>
      <p:sp>
        <p:nvSpPr>
          <p:cNvPr id="4" name="灯片编号占位符 3">
            <a:extLst>
              <a:ext uri="{FF2B5EF4-FFF2-40B4-BE49-F238E27FC236}">
                <a16:creationId xmlns:a16="http://schemas.microsoft.com/office/drawing/2014/main" id="{4BA909D0-0F8C-4807-BDF6-2F5675309D07}"/>
              </a:ext>
            </a:extLst>
          </p:cNvPr>
          <p:cNvSpPr>
            <a:spLocks noGrp="1"/>
          </p:cNvSpPr>
          <p:nvPr>
            <p:ph type="sldNum" sz="quarter" idx="10"/>
          </p:nvPr>
        </p:nvSpPr>
        <p:spPr/>
        <p:txBody>
          <a:bodyPr/>
          <a:lstStyle/>
          <a:p>
            <a:pPr>
              <a:defRPr/>
            </a:pPr>
            <a:fld id="{F5E0E65E-9137-4309-8D78-B392A1917D52}" type="slidenum">
              <a:rPr lang="zh-CN" altLang="en-US" smtClean="0"/>
              <a:pPr>
                <a:defRPr/>
              </a:pPr>
              <a:t>16</a:t>
            </a:fld>
            <a:endParaRPr lang="en-US" altLang="zh-CN"/>
          </a:p>
        </p:txBody>
      </p:sp>
    </p:spTree>
    <p:extLst>
      <p:ext uri="{BB962C8B-B14F-4D97-AF65-F5344CB8AC3E}">
        <p14:creationId xmlns:p14="http://schemas.microsoft.com/office/powerpoint/2010/main" val="452612909"/>
      </p:ext>
    </p:extLst>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F8395A63-AAB9-4D5D-BD8B-4A03600EBC0A}"/>
              </a:ext>
            </a:extLst>
          </p:cNvPr>
          <p:cNvSpPr>
            <a:spLocks noGrp="1"/>
          </p:cNvSpPr>
          <p:nvPr>
            <p:ph type="title"/>
          </p:nvPr>
        </p:nvSpPr>
        <p:spPr/>
        <p:txBody>
          <a:bodyPr/>
          <a:lstStyle/>
          <a:p>
            <a:r>
              <a:rPr lang="zh-CN" altLang="en-US" dirty="0"/>
              <a:t>个人视角</a:t>
            </a:r>
          </a:p>
        </p:txBody>
      </p:sp>
      <p:sp>
        <p:nvSpPr>
          <p:cNvPr id="3" name="内容占位符 2">
            <a:extLst>
              <a:ext uri="{FF2B5EF4-FFF2-40B4-BE49-F238E27FC236}">
                <a16:creationId xmlns:a16="http://schemas.microsoft.com/office/drawing/2014/main" id="{94733FEE-B626-4A74-9CB4-052636096B60}"/>
              </a:ext>
            </a:extLst>
          </p:cNvPr>
          <p:cNvSpPr>
            <a:spLocks noGrp="1"/>
          </p:cNvSpPr>
          <p:nvPr>
            <p:ph idx="1"/>
          </p:nvPr>
        </p:nvSpPr>
        <p:spPr/>
        <p:txBody>
          <a:bodyPr/>
          <a:lstStyle/>
          <a:p>
            <a:r>
              <a:rPr lang="zh-CN" altLang="zh-CN" dirty="0"/>
              <a:t>个人电子资产安全</a:t>
            </a:r>
            <a:endParaRPr lang="en-US" altLang="zh-CN" dirty="0"/>
          </a:p>
          <a:p>
            <a:pPr lvl="1"/>
            <a:r>
              <a:rPr lang="zh-CN" altLang="zh-CN" dirty="0"/>
              <a:t>当互联网不断在发展过程中，越来越多的互联网技术与个人生活息息相关。人们在不同的业务交互中紧密关联互联网，如：互联网社交、互联网支付、互联网政务平台以及智能家居等。</a:t>
            </a:r>
            <a:endParaRPr lang="en-US" altLang="zh-CN" dirty="0"/>
          </a:p>
          <a:p>
            <a:r>
              <a:rPr lang="zh-CN" altLang="en-US" dirty="0"/>
              <a:t>常见问题</a:t>
            </a:r>
            <a:endParaRPr lang="en-US" altLang="zh-CN" dirty="0"/>
          </a:p>
          <a:p>
            <a:pPr lvl="1"/>
            <a:r>
              <a:rPr lang="zh-CN" altLang="zh-CN" dirty="0"/>
              <a:t>哪些信息资产被恶意利用后会形成人身的损害？</a:t>
            </a:r>
            <a:endParaRPr lang="en-US" altLang="zh-CN" dirty="0"/>
          </a:p>
          <a:p>
            <a:pPr lvl="1"/>
            <a:r>
              <a:rPr lang="zh-CN" altLang="zh-CN" dirty="0"/>
              <a:t>哪些信息资产被恶意利用后会形成财务的损失？</a:t>
            </a:r>
            <a:endParaRPr lang="en-US" altLang="zh-CN" dirty="0"/>
          </a:p>
          <a:p>
            <a:pPr lvl="1"/>
            <a:r>
              <a:rPr lang="zh-CN" altLang="zh-CN" dirty="0"/>
              <a:t>哪些信息资产被恶意利用后会形成法律责任？</a:t>
            </a:r>
            <a:endParaRPr lang="zh-CN" altLang="en-US" dirty="0"/>
          </a:p>
        </p:txBody>
      </p:sp>
      <p:sp>
        <p:nvSpPr>
          <p:cNvPr id="4" name="灯片编号占位符 3">
            <a:extLst>
              <a:ext uri="{FF2B5EF4-FFF2-40B4-BE49-F238E27FC236}">
                <a16:creationId xmlns:a16="http://schemas.microsoft.com/office/drawing/2014/main" id="{2B2DBC52-3348-413B-A39F-E16C3C2CE832}"/>
              </a:ext>
            </a:extLst>
          </p:cNvPr>
          <p:cNvSpPr>
            <a:spLocks noGrp="1"/>
          </p:cNvSpPr>
          <p:nvPr>
            <p:ph type="sldNum" sz="quarter" idx="10"/>
          </p:nvPr>
        </p:nvSpPr>
        <p:spPr/>
        <p:txBody>
          <a:bodyPr/>
          <a:lstStyle/>
          <a:p>
            <a:pPr>
              <a:defRPr/>
            </a:pPr>
            <a:fld id="{F5E0E65E-9137-4309-8D78-B392A1917D52}" type="slidenum">
              <a:rPr lang="zh-CN" altLang="en-US" smtClean="0"/>
              <a:pPr>
                <a:defRPr/>
              </a:pPr>
              <a:t>17</a:t>
            </a:fld>
            <a:endParaRPr lang="en-US" altLang="zh-CN"/>
          </a:p>
        </p:txBody>
      </p:sp>
    </p:spTree>
    <p:extLst>
      <p:ext uri="{BB962C8B-B14F-4D97-AF65-F5344CB8AC3E}">
        <p14:creationId xmlns:p14="http://schemas.microsoft.com/office/powerpoint/2010/main" val="3219320634"/>
      </p:ext>
    </p:extLst>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知识子域：信息安全概念</a:t>
            </a:r>
            <a:endParaRPr lang="zh-CN" altLang="en-US" dirty="0"/>
          </a:p>
        </p:txBody>
      </p:sp>
      <p:sp>
        <p:nvSpPr>
          <p:cNvPr id="3" name="内容占位符 2"/>
          <p:cNvSpPr>
            <a:spLocks noGrp="1"/>
          </p:cNvSpPr>
          <p:nvPr>
            <p:ph idx="1"/>
          </p:nvPr>
        </p:nvSpPr>
        <p:spPr/>
        <p:txBody>
          <a:bodyPr/>
          <a:lstStyle/>
          <a:p>
            <a:r>
              <a:rPr lang="zh-CN" altLang="en-US" dirty="0" smtClean="0"/>
              <a:t>信息安全发展阶段</a:t>
            </a:r>
          </a:p>
          <a:p>
            <a:pPr lvl="1"/>
            <a:r>
              <a:rPr lang="zh-CN" altLang="en-US" dirty="0" smtClean="0"/>
              <a:t>了解信息技术发展的变革及信息安全发展阶段；</a:t>
            </a:r>
          </a:p>
          <a:p>
            <a:pPr lvl="1"/>
            <a:r>
              <a:rPr lang="zh-CN" altLang="en-US" dirty="0" smtClean="0"/>
              <a:t>理解通信安全、计算机安全、网络安全、安全保障、网络空间安全等各个阶段的核心安全需求、主要技术措施及阶段的标志等概念；</a:t>
            </a:r>
          </a:p>
          <a:p>
            <a:r>
              <a:rPr lang="zh-CN" altLang="en-US" dirty="0" smtClean="0"/>
              <a:t>信息安全国家战略</a:t>
            </a:r>
          </a:p>
          <a:p>
            <a:pPr lvl="1"/>
            <a:r>
              <a:rPr lang="zh-CN" altLang="en-US" dirty="0" smtClean="0"/>
              <a:t>了解国家网络空间面临的机遇与挑战，</a:t>
            </a:r>
            <a:r>
              <a:rPr lang="en-US" altLang="zh-CN" dirty="0" smtClean="0"/>
              <a:t>《</a:t>
            </a:r>
            <a:r>
              <a:rPr lang="zh-CN" altLang="en-US" dirty="0" smtClean="0"/>
              <a:t>国家网络空间安全战略</a:t>
            </a:r>
            <a:r>
              <a:rPr lang="en-US" altLang="zh-CN" dirty="0" smtClean="0"/>
              <a:t>》</a:t>
            </a:r>
            <a:r>
              <a:rPr lang="zh-CN" altLang="en-US" dirty="0" smtClean="0"/>
              <a:t>提出的目标、原则及任务等；</a:t>
            </a:r>
          </a:p>
          <a:p>
            <a:endParaRPr lang="zh-CN" altLang="en-US" dirty="0"/>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pPr>
                <a:defRPr/>
              </a:pPr>
              <a:t>18</a:t>
            </a:fld>
            <a:endParaRPr lang="en-US" altLang="zh-CN"/>
          </a:p>
        </p:txBody>
      </p:sp>
    </p:spTree>
    <p:extLst>
      <p:ext uri="{BB962C8B-B14F-4D97-AF65-F5344CB8AC3E}">
        <p14:creationId xmlns:p14="http://schemas.microsoft.com/office/powerpoint/2010/main" val="1827304938"/>
      </p:ext>
    </p:extLst>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0" name="Group 38"/>
          <p:cNvGrpSpPr>
            <a:grpSpLocks/>
          </p:cNvGrpSpPr>
          <p:nvPr/>
        </p:nvGrpSpPr>
        <p:grpSpPr bwMode="auto">
          <a:xfrm>
            <a:off x="647564" y="1376772"/>
            <a:ext cx="6551613" cy="4805363"/>
            <a:chOff x="1338" y="754"/>
            <a:chExt cx="4127" cy="3027"/>
          </a:xfrm>
        </p:grpSpPr>
        <p:sp>
          <p:nvSpPr>
            <p:cNvPr id="51" name="Freeform 3"/>
            <p:cNvSpPr>
              <a:spLocks noEditPoints="1"/>
            </p:cNvSpPr>
            <p:nvPr/>
          </p:nvSpPr>
          <p:spPr bwMode="gray">
            <a:xfrm>
              <a:off x="1338" y="935"/>
              <a:ext cx="4127" cy="2846"/>
            </a:xfrm>
            <a:custGeom>
              <a:avLst/>
              <a:gdLst>
                <a:gd name="T0" fmla="*/ 1092 w 2820"/>
                <a:gd name="T1" fmla="*/ 50 h 2912"/>
                <a:gd name="T2" fmla="*/ 822 w 2820"/>
                <a:gd name="T3" fmla="*/ 168 h 2912"/>
                <a:gd name="T4" fmla="*/ 594 w 2820"/>
                <a:gd name="T5" fmla="*/ 300 h 2912"/>
                <a:gd name="T6" fmla="*/ 406 w 2820"/>
                <a:gd name="T7" fmla="*/ 446 h 2912"/>
                <a:gd name="T8" fmla="*/ 254 w 2820"/>
                <a:gd name="T9" fmla="*/ 604 h 2912"/>
                <a:gd name="T10" fmla="*/ 140 w 2820"/>
                <a:gd name="T11" fmla="*/ 772 h 2912"/>
                <a:gd name="T12" fmla="*/ 60 w 2820"/>
                <a:gd name="T13" fmla="*/ 944 h 2912"/>
                <a:gd name="T14" fmla="*/ 14 w 2820"/>
                <a:gd name="T15" fmla="*/ 1122 h 2912"/>
                <a:gd name="T16" fmla="*/ 0 w 2820"/>
                <a:gd name="T17" fmla="*/ 1300 h 2912"/>
                <a:gd name="T18" fmla="*/ 18 w 2820"/>
                <a:gd name="T19" fmla="*/ 1476 h 2912"/>
                <a:gd name="T20" fmla="*/ 64 w 2820"/>
                <a:gd name="T21" fmla="*/ 1650 h 2912"/>
                <a:gd name="T22" fmla="*/ 138 w 2820"/>
                <a:gd name="T23" fmla="*/ 1818 h 2912"/>
                <a:gd name="T24" fmla="*/ 238 w 2820"/>
                <a:gd name="T25" fmla="*/ 1978 h 2912"/>
                <a:gd name="T26" fmla="*/ 364 w 2820"/>
                <a:gd name="T27" fmla="*/ 2126 h 2912"/>
                <a:gd name="T28" fmla="*/ 512 w 2820"/>
                <a:gd name="T29" fmla="*/ 2262 h 2912"/>
                <a:gd name="T30" fmla="*/ 684 w 2820"/>
                <a:gd name="T31" fmla="*/ 2382 h 2912"/>
                <a:gd name="T32" fmla="*/ 874 w 2820"/>
                <a:gd name="T33" fmla="*/ 2484 h 2912"/>
                <a:gd name="T34" fmla="*/ 1086 w 2820"/>
                <a:gd name="T35" fmla="*/ 2564 h 2912"/>
                <a:gd name="T36" fmla="*/ 1314 w 2820"/>
                <a:gd name="T37" fmla="*/ 2622 h 2912"/>
                <a:gd name="T38" fmla="*/ 1558 w 2820"/>
                <a:gd name="T39" fmla="*/ 2654 h 2912"/>
                <a:gd name="T40" fmla="*/ 1818 w 2820"/>
                <a:gd name="T41" fmla="*/ 2658 h 2912"/>
                <a:gd name="T42" fmla="*/ 2090 w 2820"/>
                <a:gd name="T43" fmla="*/ 2632 h 2912"/>
                <a:gd name="T44" fmla="*/ 2374 w 2820"/>
                <a:gd name="T45" fmla="*/ 2574 h 2912"/>
                <a:gd name="T46" fmla="*/ 2544 w 2820"/>
                <a:gd name="T47" fmla="*/ 2912 h 2912"/>
                <a:gd name="T48" fmla="*/ 1868 w 2820"/>
                <a:gd name="T49" fmla="*/ 1552 h 2912"/>
                <a:gd name="T50" fmla="*/ 1956 w 2820"/>
                <a:gd name="T51" fmla="*/ 1914 h 2912"/>
                <a:gd name="T52" fmla="*/ 1788 w 2820"/>
                <a:gd name="T53" fmla="*/ 1936 h 2912"/>
                <a:gd name="T54" fmla="*/ 1616 w 2820"/>
                <a:gd name="T55" fmla="*/ 1934 h 2912"/>
                <a:gd name="T56" fmla="*/ 1442 w 2820"/>
                <a:gd name="T57" fmla="*/ 1912 h 2912"/>
                <a:gd name="T58" fmla="*/ 1272 w 2820"/>
                <a:gd name="T59" fmla="*/ 1872 h 2912"/>
                <a:gd name="T60" fmla="*/ 1108 w 2820"/>
                <a:gd name="T61" fmla="*/ 1812 h 2912"/>
                <a:gd name="T62" fmla="*/ 952 w 2820"/>
                <a:gd name="T63" fmla="*/ 1736 h 2912"/>
                <a:gd name="T64" fmla="*/ 810 w 2820"/>
                <a:gd name="T65" fmla="*/ 1646 h 2912"/>
                <a:gd name="T66" fmla="*/ 684 w 2820"/>
                <a:gd name="T67" fmla="*/ 1542 h 2912"/>
                <a:gd name="T68" fmla="*/ 578 w 2820"/>
                <a:gd name="T69" fmla="*/ 1428 h 2912"/>
                <a:gd name="T70" fmla="*/ 494 w 2820"/>
                <a:gd name="T71" fmla="*/ 1304 h 2912"/>
                <a:gd name="T72" fmla="*/ 438 w 2820"/>
                <a:gd name="T73" fmla="*/ 1170 h 2912"/>
                <a:gd name="T74" fmla="*/ 410 w 2820"/>
                <a:gd name="T75" fmla="*/ 1032 h 2912"/>
                <a:gd name="T76" fmla="*/ 416 w 2820"/>
                <a:gd name="T77" fmla="*/ 888 h 2912"/>
                <a:gd name="T78" fmla="*/ 460 w 2820"/>
                <a:gd name="T79" fmla="*/ 742 h 2912"/>
                <a:gd name="T80" fmla="*/ 544 w 2820"/>
                <a:gd name="T81" fmla="*/ 592 h 2912"/>
                <a:gd name="T82" fmla="*/ 670 w 2820"/>
                <a:gd name="T83" fmla="*/ 444 h 2912"/>
                <a:gd name="T84" fmla="*/ 844 w 2820"/>
                <a:gd name="T85" fmla="*/ 298 h 2912"/>
                <a:gd name="T86" fmla="*/ 1070 w 2820"/>
                <a:gd name="T87" fmla="*/ 154 h 2912"/>
                <a:gd name="T88" fmla="*/ 1348 w 2820"/>
                <a:gd name="T89" fmla="*/ 16 h 2912"/>
                <a:gd name="T90" fmla="*/ 1244 w 2820"/>
                <a:gd name="T91" fmla="*/ 0 h 2912"/>
                <a:gd name="T92" fmla="*/ 2820 w 2820"/>
                <a:gd name="T93" fmla="*/ 1934 h 2912"/>
                <a:gd name="T94" fmla="*/ 2820 w 2820"/>
                <a:gd name="T95" fmla="*/ 1934 h 2912"/>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2820"/>
                <a:gd name="T145" fmla="*/ 0 h 2912"/>
                <a:gd name="T146" fmla="*/ 2820 w 2820"/>
                <a:gd name="T147" fmla="*/ 2912 h 2912"/>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2820" h="2912">
                  <a:moveTo>
                    <a:pt x="1244" y="0"/>
                  </a:moveTo>
                  <a:lnTo>
                    <a:pt x="1092" y="50"/>
                  </a:lnTo>
                  <a:lnTo>
                    <a:pt x="952" y="106"/>
                  </a:lnTo>
                  <a:lnTo>
                    <a:pt x="822" y="168"/>
                  </a:lnTo>
                  <a:lnTo>
                    <a:pt x="704" y="232"/>
                  </a:lnTo>
                  <a:lnTo>
                    <a:pt x="594" y="300"/>
                  </a:lnTo>
                  <a:lnTo>
                    <a:pt x="494" y="372"/>
                  </a:lnTo>
                  <a:lnTo>
                    <a:pt x="406" y="446"/>
                  </a:lnTo>
                  <a:lnTo>
                    <a:pt x="324" y="524"/>
                  </a:lnTo>
                  <a:lnTo>
                    <a:pt x="254" y="604"/>
                  </a:lnTo>
                  <a:lnTo>
                    <a:pt x="192" y="686"/>
                  </a:lnTo>
                  <a:lnTo>
                    <a:pt x="140" y="772"/>
                  </a:lnTo>
                  <a:lnTo>
                    <a:pt x="96" y="856"/>
                  </a:lnTo>
                  <a:lnTo>
                    <a:pt x="60" y="944"/>
                  </a:lnTo>
                  <a:lnTo>
                    <a:pt x="32" y="1032"/>
                  </a:lnTo>
                  <a:lnTo>
                    <a:pt x="14" y="1122"/>
                  </a:lnTo>
                  <a:lnTo>
                    <a:pt x="2" y="1210"/>
                  </a:lnTo>
                  <a:lnTo>
                    <a:pt x="0" y="1300"/>
                  </a:lnTo>
                  <a:lnTo>
                    <a:pt x="4" y="1388"/>
                  </a:lnTo>
                  <a:lnTo>
                    <a:pt x="18" y="1476"/>
                  </a:lnTo>
                  <a:lnTo>
                    <a:pt x="36" y="1564"/>
                  </a:lnTo>
                  <a:lnTo>
                    <a:pt x="64" y="1650"/>
                  </a:lnTo>
                  <a:lnTo>
                    <a:pt x="96" y="1736"/>
                  </a:lnTo>
                  <a:lnTo>
                    <a:pt x="138" y="1818"/>
                  </a:lnTo>
                  <a:lnTo>
                    <a:pt x="184" y="1900"/>
                  </a:lnTo>
                  <a:lnTo>
                    <a:pt x="238" y="1978"/>
                  </a:lnTo>
                  <a:lnTo>
                    <a:pt x="298" y="2054"/>
                  </a:lnTo>
                  <a:lnTo>
                    <a:pt x="364" y="2126"/>
                  </a:lnTo>
                  <a:lnTo>
                    <a:pt x="434" y="2196"/>
                  </a:lnTo>
                  <a:lnTo>
                    <a:pt x="512" y="2262"/>
                  </a:lnTo>
                  <a:lnTo>
                    <a:pt x="596" y="2324"/>
                  </a:lnTo>
                  <a:lnTo>
                    <a:pt x="684" y="2382"/>
                  </a:lnTo>
                  <a:lnTo>
                    <a:pt x="776" y="2436"/>
                  </a:lnTo>
                  <a:lnTo>
                    <a:pt x="874" y="2484"/>
                  </a:lnTo>
                  <a:lnTo>
                    <a:pt x="978" y="2526"/>
                  </a:lnTo>
                  <a:lnTo>
                    <a:pt x="1086" y="2564"/>
                  </a:lnTo>
                  <a:lnTo>
                    <a:pt x="1198" y="2596"/>
                  </a:lnTo>
                  <a:lnTo>
                    <a:pt x="1314" y="2622"/>
                  </a:lnTo>
                  <a:lnTo>
                    <a:pt x="1434" y="2642"/>
                  </a:lnTo>
                  <a:lnTo>
                    <a:pt x="1558" y="2654"/>
                  </a:lnTo>
                  <a:lnTo>
                    <a:pt x="1686" y="2660"/>
                  </a:lnTo>
                  <a:lnTo>
                    <a:pt x="1818" y="2658"/>
                  </a:lnTo>
                  <a:lnTo>
                    <a:pt x="1952" y="2650"/>
                  </a:lnTo>
                  <a:lnTo>
                    <a:pt x="2090" y="2632"/>
                  </a:lnTo>
                  <a:lnTo>
                    <a:pt x="2230" y="2608"/>
                  </a:lnTo>
                  <a:lnTo>
                    <a:pt x="2374" y="2574"/>
                  </a:lnTo>
                  <a:lnTo>
                    <a:pt x="2542" y="2912"/>
                  </a:lnTo>
                  <a:lnTo>
                    <a:pt x="2544" y="2912"/>
                  </a:lnTo>
                  <a:lnTo>
                    <a:pt x="2820" y="1934"/>
                  </a:lnTo>
                  <a:lnTo>
                    <a:pt x="1868" y="1552"/>
                  </a:lnTo>
                  <a:lnTo>
                    <a:pt x="2036" y="1894"/>
                  </a:lnTo>
                  <a:lnTo>
                    <a:pt x="1956" y="1914"/>
                  </a:lnTo>
                  <a:lnTo>
                    <a:pt x="1872" y="1928"/>
                  </a:lnTo>
                  <a:lnTo>
                    <a:pt x="1788" y="1936"/>
                  </a:lnTo>
                  <a:lnTo>
                    <a:pt x="1702" y="1938"/>
                  </a:lnTo>
                  <a:lnTo>
                    <a:pt x="1616" y="1934"/>
                  </a:lnTo>
                  <a:lnTo>
                    <a:pt x="1528" y="1926"/>
                  </a:lnTo>
                  <a:lnTo>
                    <a:pt x="1442" y="1912"/>
                  </a:lnTo>
                  <a:lnTo>
                    <a:pt x="1356" y="1894"/>
                  </a:lnTo>
                  <a:lnTo>
                    <a:pt x="1272" y="1872"/>
                  </a:lnTo>
                  <a:lnTo>
                    <a:pt x="1188" y="1844"/>
                  </a:lnTo>
                  <a:lnTo>
                    <a:pt x="1108" y="1812"/>
                  </a:lnTo>
                  <a:lnTo>
                    <a:pt x="1028" y="1776"/>
                  </a:lnTo>
                  <a:lnTo>
                    <a:pt x="952" y="1736"/>
                  </a:lnTo>
                  <a:lnTo>
                    <a:pt x="880" y="1692"/>
                  </a:lnTo>
                  <a:lnTo>
                    <a:pt x="810" y="1646"/>
                  </a:lnTo>
                  <a:lnTo>
                    <a:pt x="744" y="1596"/>
                  </a:lnTo>
                  <a:lnTo>
                    <a:pt x="684" y="1542"/>
                  </a:lnTo>
                  <a:lnTo>
                    <a:pt x="628" y="1486"/>
                  </a:lnTo>
                  <a:lnTo>
                    <a:pt x="578" y="1428"/>
                  </a:lnTo>
                  <a:lnTo>
                    <a:pt x="532" y="1366"/>
                  </a:lnTo>
                  <a:lnTo>
                    <a:pt x="494" y="1304"/>
                  </a:lnTo>
                  <a:lnTo>
                    <a:pt x="462" y="1238"/>
                  </a:lnTo>
                  <a:lnTo>
                    <a:pt x="438" y="1170"/>
                  </a:lnTo>
                  <a:lnTo>
                    <a:pt x="420" y="1102"/>
                  </a:lnTo>
                  <a:lnTo>
                    <a:pt x="410" y="1032"/>
                  </a:lnTo>
                  <a:lnTo>
                    <a:pt x="410" y="960"/>
                  </a:lnTo>
                  <a:lnTo>
                    <a:pt x="416" y="888"/>
                  </a:lnTo>
                  <a:lnTo>
                    <a:pt x="434" y="816"/>
                  </a:lnTo>
                  <a:lnTo>
                    <a:pt x="460" y="742"/>
                  </a:lnTo>
                  <a:lnTo>
                    <a:pt x="496" y="668"/>
                  </a:lnTo>
                  <a:lnTo>
                    <a:pt x="544" y="592"/>
                  </a:lnTo>
                  <a:lnTo>
                    <a:pt x="602" y="518"/>
                  </a:lnTo>
                  <a:lnTo>
                    <a:pt x="670" y="444"/>
                  </a:lnTo>
                  <a:lnTo>
                    <a:pt x="752" y="370"/>
                  </a:lnTo>
                  <a:lnTo>
                    <a:pt x="844" y="298"/>
                  </a:lnTo>
                  <a:lnTo>
                    <a:pt x="950" y="226"/>
                  </a:lnTo>
                  <a:lnTo>
                    <a:pt x="1070" y="154"/>
                  </a:lnTo>
                  <a:lnTo>
                    <a:pt x="1202" y="84"/>
                  </a:lnTo>
                  <a:lnTo>
                    <a:pt x="1348" y="16"/>
                  </a:lnTo>
                  <a:lnTo>
                    <a:pt x="1244" y="0"/>
                  </a:lnTo>
                  <a:close/>
                  <a:moveTo>
                    <a:pt x="2820" y="1934"/>
                  </a:moveTo>
                  <a:lnTo>
                    <a:pt x="2820" y="1934"/>
                  </a:lnTo>
                  <a:close/>
                </a:path>
              </a:pathLst>
            </a:custGeom>
            <a:gradFill rotWithShape="1">
              <a:gsLst>
                <a:gs pos="0">
                  <a:schemeClr val="bg2"/>
                </a:gs>
                <a:gs pos="100000">
                  <a:schemeClr val="folHlink"/>
                </a:gs>
              </a:gsLst>
              <a:lin ang="5400000" scaled="1"/>
            </a:gradFill>
            <a:ln w="0">
              <a:noFill/>
              <a:round/>
              <a:headEnd/>
              <a:tailEnd/>
            </a:ln>
            <a:effectLst>
              <a:outerShdw dist="206741" dir="8249373" algn="ctr" rotWithShape="0">
                <a:srgbClr val="000000">
                  <a:alpha val="50000"/>
                </a:srgbClr>
              </a:outerShdw>
            </a:effectLst>
          </p:spPr>
          <p:txBody>
            <a:bodyPr/>
            <a:lstStyle/>
            <a:p>
              <a:pPr>
                <a:defRPr/>
              </a:pPr>
              <a:endParaRPr lang="zh-CN" altLang="en-US">
                <a:latin typeface="Arial" charset="0"/>
                <a:ea typeface="+mn-ea"/>
              </a:endParaRPr>
            </a:p>
          </p:txBody>
        </p:sp>
        <p:sp>
          <p:nvSpPr>
            <p:cNvPr id="52" name="Oval 5"/>
            <p:cNvSpPr>
              <a:spLocks noChangeArrowheads="1"/>
            </p:cNvSpPr>
            <p:nvPr/>
          </p:nvSpPr>
          <p:spPr bwMode="gray">
            <a:xfrm rot="-723406">
              <a:off x="3195" y="3092"/>
              <a:ext cx="1008" cy="466"/>
            </a:xfrm>
            <a:prstGeom prst="ellipse">
              <a:avLst/>
            </a:prstGeom>
            <a:solidFill>
              <a:srgbClr val="0F2145">
                <a:alpha val="30196"/>
              </a:srgbClr>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zh-CN" altLang="zh-CN"/>
            </a:p>
          </p:txBody>
        </p:sp>
        <p:sp>
          <p:nvSpPr>
            <p:cNvPr id="53" name="Oval 6"/>
            <p:cNvSpPr>
              <a:spLocks noChangeArrowheads="1"/>
            </p:cNvSpPr>
            <p:nvPr/>
          </p:nvSpPr>
          <p:spPr bwMode="gray">
            <a:xfrm>
              <a:off x="3154" y="2245"/>
              <a:ext cx="1184" cy="1203"/>
            </a:xfrm>
            <a:prstGeom prst="ellipse">
              <a:avLst/>
            </a:prstGeom>
            <a:gradFill rotWithShape="1">
              <a:gsLst>
                <a:gs pos="0">
                  <a:srgbClr val="636869"/>
                </a:gs>
                <a:gs pos="100000">
                  <a:srgbClr val="D6E1E2"/>
                </a:gs>
              </a:gsLst>
              <a:lin ang="5400000" scaled="1"/>
            </a:gradFill>
            <a:ln>
              <a:noFill/>
            </a:ln>
            <a:extLst>
              <a:ext uri="{91240B29-F687-4F45-9708-019B960494DF}">
                <a14:hiddenLine xmlns:a14="http://schemas.microsoft.com/office/drawing/2010/main" w="9525" algn="ctr">
                  <a:solidFill>
                    <a:srgbClr val="000000"/>
                  </a:solidFill>
                  <a:round/>
                  <a:headEnd/>
                  <a:tailEnd/>
                </a14:hiddenLine>
              </a:ext>
            </a:extLst>
          </p:spPr>
          <p:txBody>
            <a:bodyPr vert="eaVert" wrap="none" anchor="ctr"/>
            <a:lstStyle/>
            <a:p>
              <a:endParaRPr lang="zh-CN" altLang="zh-CN"/>
            </a:p>
          </p:txBody>
        </p:sp>
        <p:sp>
          <p:nvSpPr>
            <p:cNvPr id="54" name="Oval 7"/>
            <p:cNvSpPr>
              <a:spLocks noChangeArrowheads="1"/>
            </p:cNvSpPr>
            <p:nvPr/>
          </p:nvSpPr>
          <p:spPr bwMode="gray">
            <a:xfrm>
              <a:off x="3168" y="2255"/>
              <a:ext cx="1157" cy="1172"/>
            </a:xfrm>
            <a:prstGeom prst="ellipse">
              <a:avLst/>
            </a:prstGeom>
            <a:gradFill rotWithShape="1">
              <a:gsLst>
                <a:gs pos="0">
                  <a:srgbClr val="D6E1E2">
                    <a:alpha val="0"/>
                  </a:srgbClr>
                </a:gs>
                <a:gs pos="100000">
                  <a:srgbClr val="F1F5F5"/>
                </a:gs>
              </a:gsLst>
              <a:lin ang="5400000" scaled="1"/>
            </a:gradFill>
            <a:ln>
              <a:noFill/>
            </a:ln>
            <a:extLst>
              <a:ext uri="{91240B29-F687-4F45-9708-019B960494DF}">
                <a14:hiddenLine xmlns:a14="http://schemas.microsoft.com/office/drawing/2010/main" w="9525" algn="ctr">
                  <a:solidFill>
                    <a:srgbClr val="000000"/>
                  </a:solidFill>
                  <a:round/>
                  <a:headEnd/>
                  <a:tailEnd/>
                </a14:hiddenLine>
              </a:ext>
            </a:extLst>
          </p:spPr>
          <p:txBody>
            <a:bodyPr vert="eaVert" wrap="none" anchor="ctr"/>
            <a:lstStyle/>
            <a:p>
              <a:endParaRPr lang="zh-CN" altLang="zh-CN"/>
            </a:p>
          </p:txBody>
        </p:sp>
        <p:sp>
          <p:nvSpPr>
            <p:cNvPr id="55" name="Oval 8"/>
            <p:cNvSpPr>
              <a:spLocks noChangeArrowheads="1"/>
            </p:cNvSpPr>
            <p:nvPr/>
          </p:nvSpPr>
          <p:spPr bwMode="gray">
            <a:xfrm>
              <a:off x="3180" y="2273"/>
              <a:ext cx="1100" cy="1096"/>
            </a:xfrm>
            <a:prstGeom prst="ellipse">
              <a:avLst/>
            </a:prstGeom>
            <a:gradFill rotWithShape="1">
              <a:gsLst>
                <a:gs pos="0">
                  <a:srgbClr val="AAB2B3"/>
                </a:gs>
                <a:gs pos="100000">
                  <a:srgbClr val="D6E1E2">
                    <a:alpha val="48000"/>
                  </a:srgbClr>
                </a:gs>
              </a:gsLst>
              <a:lin ang="5400000" scaled="1"/>
            </a:gradFill>
            <a:ln>
              <a:noFill/>
            </a:ln>
            <a:extLst>
              <a:ext uri="{91240B29-F687-4F45-9708-019B960494DF}">
                <a14:hiddenLine xmlns:a14="http://schemas.microsoft.com/office/drawing/2010/main" w="9525" algn="ctr">
                  <a:solidFill>
                    <a:srgbClr val="000000"/>
                  </a:solidFill>
                  <a:round/>
                  <a:headEnd/>
                  <a:tailEnd/>
                </a14:hiddenLine>
              </a:ext>
            </a:extLst>
          </p:spPr>
          <p:txBody>
            <a:bodyPr vert="eaVert" wrap="none" anchor="ctr"/>
            <a:lstStyle/>
            <a:p>
              <a:endParaRPr lang="zh-CN" altLang="zh-CN"/>
            </a:p>
          </p:txBody>
        </p:sp>
        <p:sp>
          <p:nvSpPr>
            <p:cNvPr id="56" name="Oval 9"/>
            <p:cNvSpPr>
              <a:spLocks noChangeArrowheads="1"/>
            </p:cNvSpPr>
            <p:nvPr/>
          </p:nvSpPr>
          <p:spPr bwMode="gray">
            <a:xfrm>
              <a:off x="3243" y="2323"/>
              <a:ext cx="979" cy="889"/>
            </a:xfrm>
            <a:prstGeom prst="ellipse">
              <a:avLst/>
            </a:prstGeom>
            <a:gradFill rotWithShape="1">
              <a:gsLst>
                <a:gs pos="0">
                  <a:srgbClr val="FFFFFF"/>
                </a:gs>
                <a:gs pos="100000">
                  <a:srgbClr val="D6E1E2">
                    <a:alpha val="37999"/>
                  </a:srgbClr>
                </a:gs>
              </a:gsLst>
              <a:lin ang="5400000" scaled="1"/>
            </a:gradFill>
            <a:ln>
              <a:noFill/>
            </a:ln>
            <a:extLst>
              <a:ext uri="{91240B29-F687-4F45-9708-019B960494DF}">
                <a14:hiddenLine xmlns:a14="http://schemas.microsoft.com/office/drawing/2010/main" w="9525" algn="ctr">
                  <a:solidFill>
                    <a:srgbClr val="000000"/>
                  </a:solidFill>
                  <a:round/>
                  <a:headEnd/>
                  <a:tailEnd/>
                </a14:hiddenLine>
              </a:ext>
            </a:extLst>
          </p:spPr>
          <p:txBody>
            <a:bodyPr vert="eaVert" wrap="none" anchor="ctr"/>
            <a:lstStyle/>
            <a:p>
              <a:endParaRPr lang="zh-CN" altLang="zh-CN"/>
            </a:p>
          </p:txBody>
        </p:sp>
        <p:sp>
          <p:nvSpPr>
            <p:cNvPr id="57" name="Text Box 10"/>
            <p:cNvSpPr txBox="1">
              <a:spLocks noChangeArrowheads="1"/>
            </p:cNvSpPr>
            <p:nvPr/>
          </p:nvSpPr>
          <p:spPr bwMode="gray">
            <a:xfrm>
              <a:off x="3247" y="2729"/>
              <a:ext cx="995" cy="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r>
                <a:rPr lang="zh-CN" altLang="en-US" b="1" dirty="0" smtClean="0"/>
                <a:t>网络空间安全</a:t>
              </a:r>
              <a:endParaRPr lang="zh-CN" altLang="en-US" b="1" dirty="0"/>
            </a:p>
          </p:txBody>
        </p:sp>
        <p:sp>
          <p:nvSpPr>
            <p:cNvPr id="58" name="Oval 11"/>
            <p:cNvSpPr>
              <a:spLocks noChangeArrowheads="1"/>
            </p:cNvSpPr>
            <p:nvPr/>
          </p:nvSpPr>
          <p:spPr bwMode="gray">
            <a:xfrm rot="-772996">
              <a:off x="1614" y="2713"/>
              <a:ext cx="796" cy="426"/>
            </a:xfrm>
            <a:prstGeom prst="ellipse">
              <a:avLst/>
            </a:prstGeom>
            <a:solidFill>
              <a:srgbClr val="0F2145">
                <a:alpha val="30196"/>
              </a:srgbClr>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zh-CN" altLang="zh-CN"/>
            </a:p>
          </p:txBody>
        </p:sp>
        <p:grpSp>
          <p:nvGrpSpPr>
            <p:cNvPr id="59" name="Group 12"/>
            <p:cNvGrpSpPr>
              <a:grpSpLocks/>
            </p:cNvGrpSpPr>
            <p:nvPr/>
          </p:nvGrpSpPr>
          <p:grpSpPr bwMode="auto">
            <a:xfrm>
              <a:off x="1565" y="2024"/>
              <a:ext cx="952" cy="1016"/>
              <a:chOff x="732" y="2112"/>
              <a:chExt cx="842" cy="860"/>
            </a:xfrm>
          </p:grpSpPr>
          <p:sp>
            <p:nvSpPr>
              <p:cNvPr id="73" name="Oval 13"/>
              <p:cNvSpPr>
                <a:spLocks noChangeArrowheads="1"/>
              </p:cNvSpPr>
              <p:nvPr/>
            </p:nvSpPr>
            <p:spPr bwMode="gray">
              <a:xfrm>
                <a:off x="732" y="2112"/>
                <a:ext cx="842" cy="860"/>
              </a:xfrm>
              <a:prstGeom prst="ellipse">
                <a:avLst/>
              </a:prstGeom>
              <a:gradFill rotWithShape="1">
                <a:gsLst>
                  <a:gs pos="0">
                    <a:srgbClr val="636869"/>
                  </a:gs>
                  <a:gs pos="100000">
                    <a:srgbClr val="D6E1E2"/>
                  </a:gs>
                </a:gsLst>
                <a:lin ang="5400000" scaled="1"/>
              </a:gradFill>
              <a:ln>
                <a:noFill/>
              </a:ln>
              <a:extLst>
                <a:ext uri="{91240B29-F687-4F45-9708-019B960494DF}">
                  <a14:hiddenLine xmlns:a14="http://schemas.microsoft.com/office/drawing/2010/main" w="9525" algn="ctr">
                    <a:solidFill>
                      <a:srgbClr val="000000"/>
                    </a:solidFill>
                    <a:round/>
                    <a:headEnd/>
                    <a:tailEnd/>
                  </a14:hiddenLine>
                </a:ext>
              </a:extLst>
            </p:spPr>
            <p:txBody>
              <a:bodyPr vert="eaVert" wrap="none" anchor="ctr"/>
              <a:lstStyle/>
              <a:p>
                <a:endParaRPr lang="zh-CN" altLang="zh-CN"/>
              </a:p>
            </p:txBody>
          </p:sp>
          <p:sp>
            <p:nvSpPr>
              <p:cNvPr id="74" name="Oval 14"/>
              <p:cNvSpPr>
                <a:spLocks noChangeArrowheads="1"/>
              </p:cNvSpPr>
              <p:nvPr/>
            </p:nvSpPr>
            <p:spPr bwMode="gray">
              <a:xfrm>
                <a:off x="743" y="2117"/>
                <a:ext cx="821" cy="838"/>
              </a:xfrm>
              <a:prstGeom prst="ellipse">
                <a:avLst/>
              </a:prstGeom>
              <a:gradFill rotWithShape="1">
                <a:gsLst>
                  <a:gs pos="0">
                    <a:srgbClr val="D6E1E2">
                      <a:alpha val="0"/>
                    </a:srgbClr>
                  </a:gs>
                  <a:gs pos="100000">
                    <a:srgbClr val="F1F5F5"/>
                  </a:gs>
                </a:gsLst>
                <a:lin ang="5400000" scaled="1"/>
              </a:gradFill>
              <a:ln>
                <a:noFill/>
              </a:ln>
              <a:extLst>
                <a:ext uri="{91240B29-F687-4F45-9708-019B960494DF}">
                  <a14:hiddenLine xmlns:a14="http://schemas.microsoft.com/office/drawing/2010/main" w="9525" algn="ctr">
                    <a:solidFill>
                      <a:srgbClr val="000000"/>
                    </a:solidFill>
                    <a:round/>
                    <a:headEnd/>
                    <a:tailEnd/>
                  </a14:hiddenLine>
                </a:ext>
              </a:extLst>
            </p:spPr>
            <p:txBody>
              <a:bodyPr vert="eaVert" wrap="none" anchor="ctr"/>
              <a:lstStyle/>
              <a:p>
                <a:endParaRPr lang="zh-CN" altLang="zh-CN"/>
              </a:p>
            </p:txBody>
          </p:sp>
          <p:sp>
            <p:nvSpPr>
              <p:cNvPr id="75" name="Oval 15"/>
              <p:cNvSpPr>
                <a:spLocks noChangeArrowheads="1"/>
              </p:cNvSpPr>
              <p:nvPr/>
            </p:nvSpPr>
            <p:spPr bwMode="gray">
              <a:xfrm>
                <a:off x="751" y="2125"/>
                <a:ext cx="781" cy="784"/>
              </a:xfrm>
              <a:prstGeom prst="ellipse">
                <a:avLst/>
              </a:prstGeom>
              <a:gradFill rotWithShape="1">
                <a:gsLst>
                  <a:gs pos="0">
                    <a:srgbClr val="AAB2B3"/>
                  </a:gs>
                  <a:gs pos="100000">
                    <a:srgbClr val="D6E1E2">
                      <a:alpha val="48000"/>
                    </a:srgbClr>
                  </a:gs>
                </a:gsLst>
                <a:lin ang="5400000" scaled="1"/>
              </a:gradFill>
              <a:ln>
                <a:noFill/>
              </a:ln>
              <a:extLst>
                <a:ext uri="{91240B29-F687-4F45-9708-019B960494DF}">
                  <a14:hiddenLine xmlns:a14="http://schemas.microsoft.com/office/drawing/2010/main" w="9525" algn="ctr">
                    <a:solidFill>
                      <a:srgbClr val="000000"/>
                    </a:solidFill>
                    <a:round/>
                    <a:headEnd/>
                    <a:tailEnd/>
                  </a14:hiddenLine>
                </a:ext>
              </a:extLst>
            </p:spPr>
            <p:txBody>
              <a:bodyPr vert="eaVert" wrap="none" anchor="ctr"/>
              <a:lstStyle/>
              <a:p>
                <a:endParaRPr lang="zh-CN" altLang="zh-CN"/>
              </a:p>
            </p:txBody>
          </p:sp>
          <p:sp>
            <p:nvSpPr>
              <p:cNvPr id="76" name="Oval 16"/>
              <p:cNvSpPr>
                <a:spLocks noChangeArrowheads="1"/>
              </p:cNvSpPr>
              <p:nvPr/>
            </p:nvSpPr>
            <p:spPr bwMode="gray">
              <a:xfrm>
                <a:off x="795" y="2147"/>
                <a:ext cx="695" cy="636"/>
              </a:xfrm>
              <a:prstGeom prst="ellipse">
                <a:avLst/>
              </a:prstGeom>
              <a:gradFill rotWithShape="1">
                <a:gsLst>
                  <a:gs pos="0">
                    <a:srgbClr val="FFFFFF"/>
                  </a:gs>
                  <a:gs pos="100000">
                    <a:srgbClr val="D6E1E2">
                      <a:alpha val="37999"/>
                    </a:srgbClr>
                  </a:gs>
                </a:gsLst>
                <a:lin ang="5400000" scaled="1"/>
              </a:gradFill>
              <a:ln>
                <a:noFill/>
              </a:ln>
              <a:extLst>
                <a:ext uri="{91240B29-F687-4F45-9708-019B960494DF}">
                  <a14:hiddenLine xmlns:a14="http://schemas.microsoft.com/office/drawing/2010/main" w="9525" algn="ctr">
                    <a:solidFill>
                      <a:srgbClr val="000000"/>
                    </a:solidFill>
                    <a:round/>
                    <a:headEnd/>
                    <a:tailEnd/>
                  </a14:hiddenLine>
                </a:ext>
              </a:extLst>
            </p:spPr>
            <p:txBody>
              <a:bodyPr vert="eaVert" wrap="none" anchor="ctr"/>
              <a:lstStyle/>
              <a:p>
                <a:endParaRPr lang="zh-CN" altLang="zh-CN"/>
              </a:p>
            </p:txBody>
          </p:sp>
          <p:sp>
            <p:nvSpPr>
              <p:cNvPr id="77" name="Text Box 17"/>
              <p:cNvSpPr txBox="1">
                <a:spLocks noChangeArrowheads="1"/>
              </p:cNvSpPr>
              <p:nvPr/>
            </p:nvSpPr>
            <p:spPr bwMode="gray">
              <a:xfrm>
                <a:off x="828" y="2433"/>
                <a:ext cx="621" cy="1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r>
                  <a:rPr lang="zh-CN" altLang="en-US" b="1" dirty="0" smtClean="0"/>
                  <a:t>网络安全</a:t>
                </a:r>
                <a:endParaRPr lang="zh-CN" altLang="en-US" b="1" dirty="0"/>
              </a:p>
            </p:txBody>
          </p:sp>
        </p:grpSp>
        <p:sp>
          <p:nvSpPr>
            <p:cNvPr id="60" name="Oval 18"/>
            <p:cNvSpPr>
              <a:spLocks noChangeArrowheads="1"/>
            </p:cNvSpPr>
            <p:nvPr/>
          </p:nvSpPr>
          <p:spPr bwMode="gray">
            <a:xfrm>
              <a:off x="1390" y="1611"/>
              <a:ext cx="635" cy="376"/>
            </a:xfrm>
            <a:prstGeom prst="ellipse">
              <a:avLst/>
            </a:prstGeom>
            <a:solidFill>
              <a:srgbClr val="0F2145">
                <a:alpha val="30196"/>
              </a:srgbClr>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zh-CN" altLang="zh-CN"/>
            </a:p>
          </p:txBody>
        </p:sp>
        <p:sp>
          <p:nvSpPr>
            <p:cNvPr id="61" name="Oval 19"/>
            <p:cNvSpPr>
              <a:spLocks noChangeArrowheads="1"/>
            </p:cNvSpPr>
            <p:nvPr/>
          </p:nvSpPr>
          <p:spPr bwMode="gray">
            <a:xfrm>
              <a:off x="1442" y="1192"/>
              <a:ext cx="711" cy="722"/>
            </a:xfrm>
            <a:prstGeom prst="ellipse">
              <a:avLst/>
            </a:prstGeom>
            <a:gradFill rotWithShape="1">
              <a:gsLst>
                <a:gs pos="0">
                  <a:srgbClr val="636869"/>
                </a:gs>
                <a:gs pos="100000">
                  <a:srgbClr val="D6E1E2"/>
                </a:gs>
              </a:gsLst>
              <a:lin ang="5400000" scaled="1"/>
            </a:gradFill>
            <a:ln>
              <a:noFill/>
            </a:ln>
            <a:extLst>
              <a:ext uri="{91240B29-F687-4F45-9708-019B960494DF}">
                <a14:hiddenLine xmlns:a14="http://schemas.microsoft.com/office/drawing/2010/main" w="9525" algn="ctr">
                  <a:solidFill>
                    <a:srgbClr val="000000"/>
                  </a:solidFill>
                  <a:round/>
                  <a:headEnd/>
                  <a:tailEnd/>
                </a14:hiddenLine>
              </a:ext>
            </a:extLst>
          </p:spPr>
          <p:txBody>
            <a:bodyPr vert="eaVert" wrap="none" anchor="ctr"/>
            <a:lstStyle/>
            <a:p>
              <a:endParaRPr lang="zh-CN" altLang="zh-CN"/>
            </a:p>
          </p:txBody>
        </p:sp>
        <p:sp>
          <p:nvSpPr>
            <p:cNvPr id="62" name="Oval 20"/>
            <p:cNvSpPr>
              <a:spLocks noChangeArrowheads="1"/>
            </p:cNvSpPr>
            <p:nvPr/>
          </p:nvSpPr>
          <p:spPr bwMode="gray">
            <a:xfrm>
              <a:off x="1451" y="1197"/>
              <a:ext cx="694" cy="705"/>
            </a:xfrm>
            <a:prstGeom prst="ellipse">
              <a:avLst/>
            </a:prstGeom>
            <a:gradFill rotWithShape="1">
              <a:gsLst>
                <a:gs pos="0">
                  <a:srgbClr val="D6E1E2">
                    <a:alpha val="0"/>
                  </a:srgbClr>
                </a:gs>
                <a:gs pos="100000">
                  <a:srgbClr val="F1F5F5"/>
                </a:gs>
              </a:gsLst>
              <a:lin ang="5400000" scaled="1"/>
            </a:gradFill>
            <a:ln>
              <a:noFill/>
            </a:ln>
            <a:extLst>
              <a:ext uri="{91240B29-F687-4F45-9708-019B960494DF}">
                <a14:hiddenLine xmlns:a14="http://schemas.microsoft.com/office/drawing/2010/main" w="9525" algn="ctr">
                  <a:solidFill>
                    <a:srgbClr val="000000"/>
                  </a:solidFill>
                  <a:round/>
                  <a:headEnd/>
                  <a:tailEnd/>
                </a14:hiddenLine>
              </a:ext>
            </a:extLst>
          </p:spPr>
          <p:txBody>
            <a:bodyPr vert="eaVert" wrap="none" anchor="ctr"/>
            <a:lstStyle/>
            <a:p>
              <a:endParaRPr lang="zh-CN" altLang="zh-CN"/>
            </a:p>
          </p:txBody>
        </p:sp>
        <p:sp>
          <p:nvSpPr>
            <p:cNvPr id="63" name="Oval 21"/>
            <p:cNvSpPr>
              <a:spLocks noChangeArrowheads="1"/>
            </p:cNvSpPr>
            <p:nvPr/>
          </p:nvSpPr>
          <p:spPr bwMode="gray">
            <a:xfrm>
              <a:off x="1458" y="1209"/>
              <a:ext cx="660" cy="658"/>
            </a:xfrm>
            <a:prstGeom prst="ellipse">
              <a:avLst/>
            </a:prstGeom>
            <a:gradFill rotWithShape="1">
              <a:gsLst>
                <a:gs pos="0">
                  <a:srgbClr val="AAB2B3"/>
                </a:gs>
                <a:gs pos="100000">
                  <a:srgbClr val="D6E1E2">
                    <a:alpha val="48000"/>
                  </a:srgbClr>
                </a:gs>
              </a:gsLst>
              <a:lin ang="5400000" scaled="1"/>
            </a:gradFill>
            <a:ln>
              <a:noFill/>
            </a:ln>
            <a:extLst>
              <a:ext uri="{91240B29-F687-4F45-9708-019B960494DF}">
                <a14:hiddenLine xmlns:a14="http://schemas.microsoft.com/office/drawing/2010/main" w="9525" algn="ctr">
                  <a:solidFill>
                    <a:srgbClr val="000000"/>
                  </a:solidFill>
                  <a:round/>
                  <a:headEnd/>
                  <a:tailEnd/>
                </a14:hiddenLine>
              </a:ext>
            </a:extLst>
          </p:spPr>
          <p:txBody>
            <a:bodyPr vert="eaVert" wrap="none" anchor="ctr"/>
            <a:lstStyle/>
            <a:p>
              <a:endParaRPr lang="zh-CN" altLang="zh-CN"/>
            </a:p>
          </p:txBody>
        </p:sp>
        <p:sp>
          <p:nvSpPr>
            <p:cNvPr id="64" name="Oval 22"/>
            <p:cNvSpPr>
              <a:spLocks noChangeArrowheads="1"/>
            </p:cNvSpPr>
            <p:nvPr/>
          </p:nvSpPr>
          <p:spPr bwMode="gray">
            <a:xfrm>
              <a:off x="1495" y="1238"/>
              <a:ext cx="589" cy="534"/>
            </a:xfrm>
            <a:prstGeom prst="ellipse">
              <a:avLst/>
            </a:prstGeom>
            <a:gradFill rotWithShape="1">
              <a:gsLst>
                <a:gs pos="0">
                  <a:srgbClr val="FFFFFF"/>
                </a:gs>
                <a:gs pos="100000">
                  <a:srgbClr val="D6E1E2">
                    <a:alpha val="37999"/>
                  </a:srgbClr>
                </a:gs>
              </a:gsLst>
              <a:lin ang="5400000" scaled="1"/>
            </a:gradFill>
            <a:ln>
              <a:noFill/>
            </a:ln>
            <a:extLst>
              <a:ext uri="{91240B29-F687-4F45-9708-019B960494DF}">
                <a14:hiddenLine xmlns:a14="http://schemas.microsoft.com/office/drawing/2010/main" w="9525" algn="ctr">
                  <a:solidFill>
                    <a:srgbClr val="000000"/>
                  </a:solidFill>
                  <a:round/>
                  <a:headEnd/>
                  <a:tailEnd/>
                </a14:hiddenLine>
              </a:ext>
            </a:extLst>
          </p:spPr>
          <p:txBody>
            <a:bodyPr vert="eaVert" wrap="none" anchor="ctr"/>
            <a:lstStyle/>
            <a:p>
              <a:endParaRPr lang="zh-CN" altLang="zh-CN"/>
            </a:p>
          </p:txBody>
        </p:sp>
        <p:sp>
          <p:nvSpPr>
            <p:cNvPr id="65" name="Text Box 23"/>
            <p:cNvSpPr txBox="1">
              <a:spLocks noChangeArrowheads="1"/>
            </p:cNvSpPr>
            <p:nvPr/>
          </p:nvSpPr>
          <p:spPr bwMode="gray">
            <a:xfrm>
              <a:off x="1390" y="1418"/>
              <a:ext cx="848" cy="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r>
                <a:rPr lang="zh-CN" altLang="en-US" b="1" dirty="0" smtClean="0"/>
                <a:t>计算机安全</a:t>
              </a:r>
              <a:endParaRPr lang="zh-CN" altLang="en-US" b="1" dirty="0"/>
            </a:p>
          </p:txBody>
        </p:sp>
        <p:grpSp>
          <p:nvGrpSpPr>
            <p:cNvPr id="66" name="Group 24"/>
            <p:cNvGrpSpPr>
              <a:grpSpLocks/>
            </p:cNvGrpSpPr>
            <p:nvPr/>
          </p:nvGrpSpPr>
          <p:grpSpPr bwMode="auto">
            <a:xfrm>
              <a:off x="2290" y="754"/>
              <a:ext cx="729" cy="582"/>
              <a:chOff x="1584" y="960"/>
              <a:chExt cx="507" cy="480"/>
            </a:xfrm>
          </p:grpSpPr>
          <p:sp>
            <p:nvSpPr>
              <p:cNvPr id="68" name="Oval 25"/>
              <p:cNvSpPr>
                <a:spLocks noChangeArrowheads="1"/>
              </p:cNvSpPr>
              <p:nvPr/>
            </p:nvSpPr>
            <p:spPr bwMode="gray">
              <a:xfrm>
                <a:off x="1584" y="1296"/>
                <a:ext cx="432" cy="144"/>
              </a:xfrm>
              <a:prstGeom prst="ellipse">
                <a:avLst/>
              </a:prstGeom>
              <a:solidFill>
                <a:srgbClr val="0F2145">
                  <a:alpha val="30196"/>
                </a:srgbClr>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zh-CN" altLang="zh-CN"/>
              </a:p>
            </p:txBody>
          </p:sp>
          <p:sp>
            <p:nvSpPr>
              <p:cNvPr id="69" name="Oval 26"/>
              <p:cNvSpPr>
                <a:spLocks noChangeArrowheads="1"/>
              </p:cNvSpPr>
              <p:nvPr/>
            </p:nvSpPr>
            <p:spPr bwMode="gray">
              <a:xfrm>
                <a:off x="1661" y="960"/>
                <a:ext cx="430" cy="430"/>
              </a:xfrm>
              <a:prstGeom prst="ellipse">
                <a:avLst/>
              </a:prstGeom>
              <a:gradFill rotWithShape="1">
                <a:gsLst>
                  <a:gs pos="0">
                    <a:srgbClr val="636869"/>
                  </a:gs>
                  <a:gs pos="100000">
                    <a:srgbClr val="D6E1E2"/>
                  </a:gs>
                </a:gsLst>
                <a:lin ang="5400000" scaled="1"/>
              </a:gradFill>
              <a:ln>
                <a:noFill/>
              </a:ln>
              <a:extLst>
                <a:ext uri="{91240B29-F687-4F45-9708-019B960494DF}">
                  <a14:hiddenLine xmlns:a14="http://schemas.microsoft.com/office/drawing/2010/main" w="9525" algn="ctr">
                    <a:solidFill>
                      <a:srgbClr val="000000"/>
                    </a:solidFill>
                    <a:round/>
                    <a:headEnd/>
                    <a:tailEnd/>
                  </a14:hiddenLine>
                </a:ext>
              </a:extLst>
            </p:spPr>
            <p:txBody>
              <a:bodyPr vert="eaVert" wrap="none" anchor="ctr"/>
              <a:lstStyle/>
              <a:p>
                <a:endParaRPr lang="zh-CN" altLang="zh-CN"/>
              </a:p>
            </p:txBody>
          </p:sp>
          <p:sp>
            <p:nvSpPr>
              <p:cNvPr id="70" name="Oval 27"/>
              <p:cNvSpPr>
                <a:spLocks noChangeArrowheads="1"/>
              </p:cNvSpPr>
              <p:nvPr/>
            </p:nvSpPr>
            <p:spPr bwMode="gray">
              <a:xfrm>
                <a:off x="1667" y="962"/>
                <a:ext cx="419" cy="420"/>
              </a:xfrm>
              <a:prstGeom prst="ellipse">
                <a:avLst/>
              </a:prstGeom>
              <a:gradFill rotWithShape="1">
                <a:gsLst>
                  <a:gs pos="0">
                    <a:srgbClr val="D6E1E2">
                      <a:alpha val="0"/>
                    </a:srgbClr>
                  </a:gs>
                  <a:gs pos="100000">
                    <a:srgbClr val="F1F5F5"/>
                  </a:gs>
                </a:gsLst>
                <a:lin ang="5400000" scaled="1"/>
              </a:gradFill>
              <a:ln>
                <a:noFill/>
              </a:ln>
              <a:extLst>
                <a:ext uri="{91240B29-F687-4F45-9708-019B960494DF}">
                  <a14:hiddenLine xmlns:a14="http://schemas.microsoft.com/office/drawing/2010/main" w="9525" algn="ctr">
                    <a:solidFill>
                      <a:srgbClr val="000000"/>
                    </a:solidFill>
                    <a:round/>
                    <a:headEnd/>
                    <a:tailEnd/>
                  </a14:hiddenLine>
                </a:ext>
              </a:extLst>
            </p:spPr>
            <p:txBody>
              <a:bodyPr vert="eaVert" wrap="none" anchor="ctr"/>
              <a:lstStyle/>
              <a:p>
                <a:endParaRPr lang="zh-CN" altLang="zh-CN"/>
              </a:p>
            </p:txBody>
          </p:sp>
          <p:sp>
            <p:nvSpPr>
              <p:cNvPr id="71" name="Oval 28"/>
              <p:cNvSpPr>
                <a:spLocks noChangeArrowheads="1"/>
              </p:cNvSpPr>
              <p:nvPr/>
            </p:nvSpPr>
            <p:spPr bwMode="gray">
              <a:xfrm>
                <a:off x="1671" y="966"/>
                <a:ext cx="399" cy="392"/>
              </a:xfrm>
              <a:prstGeom prst="ellipse">
                <a:avLst/>
              </a:prstGeom>
              <a:gradFill rotWithShape="1">
                <a:gsLst>
                  <a:gs pos="0">
                    <a:srgbClr val="AAB2B3"/>
                  </a:gs>
                  <a:gs pos="100000">
                    <a:srgbClr val="D6E1E2">
                      <a:alpha val="48000"/>
                    </a:srgbClr>
                  </a:gs>
                </a:gsLst>
                <a:lin ang="5400000" scaled="1"/>
              </a:gradFill>
              <a:ln>
                <a:noFill/>
              </a:ln>
              <a:extLst>
                <a:ext uri="{91240B29-F687-4F45-9708-019B960494DF}">
                  <a14:hiddenLine xmlns:a14="http://schemas.microsoft.com/office/drawing/2010/main" w="9525" algn="ctr">
                    <a:solidFill>
                      <a:srgbClr val="000000"/>
                    </a:solidFill>
                    <a:round/>
                    <a:headEnd/>
                    <a:tailEnd/>
                  </a14:hiddenLine>
                </a:ext>
              </a:extLst>
            </p:spPr>
            <p:txBody>
              <a:bodyPr vert="eaVert" wrap="none" anchor="ctr"/>
              <a:lstStyle/>
              <a:p>
                <a:endParaRPr lang="zh-CN" altLang="zh-CN"/>
              </a:p>
            </p:txBody>
          </p:sp>
          <p:sp>
            <p:nvSpPr>
              <p:cNvPr id="72" name="Oval 29"/>
              <p:cNvSpPr>
                <a:spLocks noChangeArrowheads="1"/>
              </p:cNvSpPr>
              <p:nvPr/>
            </p:nvSpPr>
            <p:spPr bwMode="gray">
              <a:xfrm>
                <a:off x="1694" y="978"/>
                <a:ext cx="355" cy="317"/>
              </a:xfrm>
              <a:prstGeom prst="ellipse">
                <a:avLst/>
              </a:prstGeom>
              <a:gradFill rotWithShape="1">
                <a:gsLst>
                  <a:gs pos="0">
                    <a:srgbClr val="FFFFFF"/>
                  </a:gs>
                  <a:gs pos="100000">
                    <a:srgbClr val="D6E1E2">
                      <a:alpha val="37999"/>
                    </a:srgbClr>
                  </a:gs>
                </a:gsLst>
                <a:lin ang="5400000" scaled="1"/>
              </a:gradFill>
              <a:ln>
                <a:noFill/>
              </a:ln>
              <a:extLst>
                <a:ext uri="{91240B29-F687-4F45-9708-019B960494DF}">
                  <a14:hiddenLine xmlns:a14="http://schemas.microsoft.com/office/drawing/2010/main" w="9525" algn="ctr">
                    <a:solidFill>
                      <a:srgbClr val="000000"/>
                    </a:solidFill>
                    <a:round/>
                    <a:headEnd/>
                    <a:tailEnd/>
                  </a14:hiddenLine>
                </a:ext>
              </a:extLst>
            </p:spPr>
            <p:txBody>
              <a:bodyPr vert="eaVert" wrap="none" anchor="ctr"/>
              <a:lstStyle/>
              <a:p>
                <a:endParaRPr lang="zh-CN" altLang="zh-CN"/>
              </a:p>
            </p:txBody>
          </p:sp>
        </p:grpSp>
        <p:sp>
          <p:nvSpPr>
            <p:cNvPr id="67" name="Text Box 30"/>
            <p:cNvSpPr txBox="1">
              <a:spLocks noChangeArrowheads="1"/>
            </p:cNvSpPr>
            <p:nvPr/>
          </p:nvSpPr>
          <p:spPr bwMode="gray">
            <a:xfrm>
              <a:off x="2351" y="885"/>
              <a:ext cx="702" cy="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r>
                <a:rPr lang="zh-CN" altLang="en-US" b="1" dirty="0" smtClean="0"/>
                <a:t>通信安全</a:t>
              </a:r>
              <a:endParaRPr lang="zh-CN" altLang="en-US" b="1" dirty="0"/>
            </a:p>
          </p:txBody>
        </p:sp>
      </p:grpSp>
      <p:sp>
        <p:nvSpPr>
          <p:cNvPr id="2" name="标题 1"/>
          <p:cNvSpPr>
            <a:spLocks noGrp="1"/>
          </p:cNvSpPr>
          <p:nvPr>
            <p:ph type="title"/>
          </p:nvPr>
        </p:nvSpPr>
        <p:spPr/>
        <p:txBody>
          <a:bodyPr/>
          <a:lstStyle/>
          <a:p>
            <a:r>
              <a:rPr lang="zh-CN" altLang="en-US" dirty="0" smtClean="0"/>
              <a:t>信息安全发展阶段</a:t>
            </a:r>
            <a:endParaRPr lang="zh-CN" altLang="en-US" dirty="0"/>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pPr>
                <a:defRPr/>
              </a:pPr>
              <a:t>19</a:t>
            </a:fld>
            <a:endParaRPr lang="en-US" altLang="zh-CN"/>
          </a:p>
        </p:txBody>
      </p:sp>
    </p:spTree>
    <p:extLst>
      <p:ext uri="{BB962C8B-B14F-4D97-AF65-F5344CB8AC3E}">
        <p14:creationId xmlns:p14="http://schemas.microsoft.com/office/powerpoint/2010/main" val="206466247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0"/>
                                        </p:tgtEl>
                                        <p:attrNameLst>
                                          <p:attrName>style.visibility</p:attrName>
                                        </p:attrNameLst>
                                      </p:cBhvr>
                                      <p:to>
                                        <p:strVal val="visible"/>
                                      </p:to>
                                    </p:set>
                                  </p:childTnLst>
                                  <p:subTnLst>
                                    <p:set>
                                      <p:cBhvr override="childStyle">
                                        <p:cTn dur="1" fill="hold" display="0" masterRel="nextClick" afterEffect="1"/>
                                        <p:tgtEl>
                                          <p:spTgt spid="50"/>
                                        </p:tgtEl>
                                        <p:attrNameLst>
                                          <p:attrName>style.visibility</p:attrName>
                                        </p:attrNameLst>
                                      </p:cBhvr>
                                      <p:to>
                                        <p:strVal val="hidden"/>
                                      </p:to>
                                    </p:set>
                                  </p:sub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课程内容</a:t>
            </a:r>
            <a:endParaRPr lang="zh-CN" altLang="en-US" dirty="0"/>
          </a:p>
        </p:txBody>
      </p:sp>
      <p:sp>
        <p:nvSpPr>
          <p:cNvPr id="3" name="内容占位符 2"/>
          <p:cNvSpPr>
            <a:spLocks noGrp="1"/>
          </p:cNvSpPr>
          <p:nvPr>
            <p:ph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pPr>
                <a:defRPr/>
              </a:pPr>
              <a:t>2</a:t>
            </a:fld>
            <a:endParaRPr lang="en-US" altLang="zh-CN"/>
          </a:p>
        </p:txBody>
      </p:sp>
      <p:sp>
        <p:nvSpPr>
          <p:cNvPr id="6" name="Rectangle 5"/>
          <p:cNvSpPr>
            <a:spLocks noChangeArrowheads="1"/>
          </p:cNvSpPr>
          <p:nvPr/>
        </p:nvSpPr>
        <p:spPr bwMode="auto">
          <a:xfrm>
            <a:off x="5044740" y="3818553"/>
            <a:ext cx="436339" cy="1247052"/>
          </a:xfrm>
          <a:prstGeom prst="rect">
            <a:avLst/>
          </a:prstGeom>
          <a:noFill/>
          <a:ln>
            <a:noFill/>
          </a:ln>
          <a:effectLst>
            <a:outerShdw blurRad="50800" dist="38100" dir="5400000" algn="t" rotWithShape="0">
              <a:prstClr val="black">
                <a:alpha val="40000"/>
              </a:prst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hangingPunct="1"/>
            <a:endParaRPr lang="zh-CN" altLang="zh-CN" sz="2000" b="1"/>
          </a:p>
        </p:txBody>
      </p:sp>
      <p:sp>
        <p:nvSpPr>
          <p:cNvPr id="21" name="Rectangle 20"/>
          <p:cNvSpPr>
            <a:spLocks noChangeArrowheads="1"/>
          </p:cNvSpPr>
          <p:nvPr/>
        </p:nvSpPr>
        <p:spPr bwMode="auto">
          <a:xfrm rot="10800000">
            <a:off x="1673589" y="3501008"/>
            <a:ext cx="2384374" cy="634993"/>
          </a:xfrm>
          <a:prstGeom prst="rect">
            <a:avLst/>
          </a:prstGeom>
          <a:solidFill>
            <a:schemeClr val="accent2"/>
          </a:solidFill>
          <a:ln w="38100">
            <a:solidFill>
              <a:srgbClr val="FFFFFF"/>
            </a:solidFill>
            <a:miter lim="800000"/>
            <a:headEnd/>
            <a:tailEnd/>
          </a:ln>
          <a:effectLst>
            <a:outerShdw blurRad="50800" dist="38100" dir="5400000" algn="t" rotWithShape="0">
              <a:prstClr val="black">
                <a:alpha val="40000"/>
              </a:prstClr>
            </a:outerShdw>
          </a:effectLst>
        </p:spPr>
        <p:txBody>
          <a:bodyPr rot="10800000" wrap="none"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algn="ctr" hangingPunct="1"/>
            <a:r>
              <a:rPr lang="zh-CN" altLang="en-US" sz="2000" b="1" dirty="0" smtClean="0"/>
              <a:t>信息安全保障</a:t>
            </a:r>
            <a:endParaRPr lang="zh-CN" altLang="en-US" sz="2000" b="1" dirty="0"/>
          </a:p>
        </p:txBody>
      </p:sp>
      <p:sp>
        <p:nvSpPr>
          <p:cNvPr id="38" name="Line 43"/>
          <p:cNvSpPr>
            <a:spLocks noChangeShapeType="1"/>
          </p:cNvSpPr>
          <p:nvPr/>
        </p:nvSpPr>
        <p:spPr bwMode="auto">
          <a:xfrm flipH="1">
            <a:off x="4323234" y="1958459"/>
            <a:ext cx="32742" cy="4442341"/>
          </a:xfrm>
          <a:prstGeom prst="line">
            <a:avLst/>
          </a:prstGeom>
          <a:noFill/>
          <a:ln w="38100" cap="flat" cmpd="sng">
            <a:solidFill>
              <a:srgbClr val="000000"/>
            </a:solidFill>
            <a:prstDash val="dash"/>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39" name="Line 43"/>
          <p:cNvSpPr>
            <a:spLocks noChangeShapeType="1"/>
          </p:cNvSpPr>
          <p:nvPr/>
        </p:nvSpPr>
        <p:spPr bwMode="auto">
          <a:xfrm flipH="1">
            <a:off x="8110084" y="1880828"/>
            <a:ext cx="35726" cy="4519971"/>
          </a:xfrm>
          <a:prstGeom prst="line">
            <a:avLst/>
          </a:prstGeom>
          <a:noFill/>
          <a:ln w="38100" cap="flat" cmpd="sng">
            <a:solidFill>
              <a:srgbClr val="000000"/>
            </a:solidFill>
            <a:prstDash val="dash"/>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40" name="Line 43"/>
          <p:cNvSpPr>
            <a:spLocks noChangeShapeType="1"/>
          </p:cNvSpPr>
          <p:nvPr/>
        </p:nvSpPr>
        <p:spPr bwMode="auto">
          <a:xfrm flipH="1">
            <a:off x="827584" y="1958458"/>
            <a:ext cx="72008" cy="4442341"/>
          </a:xfrm>
          <a:prstGeom prst="line">
            <a:avLst/>
          </a:prstGeom>
          <a:noFill/>
          <a:ln w="38100" cap="flat" cmpd="sng">
            <a:solidFill>
              <a:srgbClr val="000000"/>
            </a:solidFill>
            <a:prstDash val="dash"/>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41" name="Rectangle 47"/>
          <p:cNvSpPr>
            <a:spLocks noChangeArrowheads="1"/>
          </p:cNvSpPr>
          <p:nvPr/>
        </p:nvSpPr>
        <p:spPr bwMode="auto">
          <a:xfrm>
            <a:off x="2059526" y="6048000"/>
            <a:ext cx="109209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solidFill>
                  <a:srgbClr val="000000"/>
                </a:solidFill>
                <a:bevel/>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algn="ctr" eaLnBrk="1"/>
            <a:r>
              <a:rPr lang="zh-CN" altLang="en-US" b="1" dirty="0">
                <a:solidFill>
                  <a:srgbClr val="B01302"/>
                </a:solidFill>
                <a:sym typeface="黑体" panose="02010609060101010101" pitchFamily="49" charset="-122"/>
              </a:rPr>
              <a:t>知识域</a:t>
            </a:r>
          </a:p>
        </p:txBody>
      </p:sp>
      <p:sp>
        <p:nvSpPr>
          <p:cNvPr id="42" name="Rectangle 51"/>
          <p:cNvSpPr>
            <a:spLocks noChangeArrowheads="1"/>
          </p:cNvSpPr>
          <p:nvPr/>
        </p:nvSpPr>
        <p:spPr bwMode="auto">
          <a:xfrm>
            <a:off x="5676128" y="6048000"/>
            <a:ext cx="172861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solidFill>
                  <a:srgbClr val="000000"/>
                </a:solidFill>
                <a:bevel/>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algn="ctr" eaLnBrk="1"/>
            <a:r>
              <a:rPr lang="zh-CN" altLang="en-US" b="1" dirty="0">
                <a:solidFill>
                  <a:srgbClr val="B01302"/>
                </a:solidFill>
                <a:sym typeface="黑体" panose="02010609060101010101" pitchFamily="49" charset="-122"/>
              </a:rPr>
              <a:t>知识子域</a:t>
            </a:r>
          </a:p>
        </p:txBody>
      </p:sp>
      <p:sp>
        <p:nvSpPr>
          <p:cNvPr id="15" name="Rectangle 20"/>
          <p:cNvSpPr>
            <a:spLocks noChangeArrowheads="1"/>
          </p:cNvSpPr>
          <p:nvPr/>
        </p:nvSpPr>
        <p:spPr bwMode="auto">
          <a:xfrm rot="10800000">
            <a:off x="5328084" y="1952837"/>
            <a:ext cx="2535537" cy="634993"/>
          </a:xfrm>
          <a:prstGeom prst="rect">
            <a:avLst/>
          </a:prstGeom>
          <a:solidFill>
            <a:schemeClr val="accent2"/>
          </a:solidFill>
          <a:ln w="38100">
            <a:solidFill>
              <a:srgbClr val="FFFFFF"/>
            </a:solidFill>
            <a:miter lim="800000"/>
            <a:headEnd/>
            <a:tailEnd/>
          </a:ln>
          <a:effectLst>
            <a:outerShdw blurRad="50800" dist="38100" dir="5400000" algn="t" rotWithShape="0">
              <a:prstClr val="black">
                <a:alpha val="40000"/>
              </a:prstClr>
            </a:outerShdw>
          </a:effectLst>
        </p:spPr>
        <p:txBody>
          <a:bodyPr rot="10800000" wrap="none"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algn="ctr" hangingPunct="1"/>
            <a:r>
              <a:rPr lang="zh-CN" altLang="en-US" sz="2000" b="1" dirty="0" smtClean="0"/>
              <a:t>信息安全概念</a:t>
            </a:r>
            <a:endParaRPr lang="zh-CN" altLang="en-US" sz="2000" b="1" dirty="0"/>
          </a:p>
        </p:txBody>
      </p:sp>
      <p:sp>
        <p:nvSpPr>
          <p:cNvPr id="16" name="Rectangle 20"/>
          <p:cNvSpPr>
            <a:spLocks noChangeArrowheads="1"/>
          </p:cNvSpPr>
          <p:nvPr/>
        </p:nvSpPr>
        <p:spPr bwMode="auto">
          <a:xfrm rot="10800000">
            <a:off x="5328084" y="3516540"/>
            <a:ext cx="2542114" cy="634993"/>
          </a:xfrm>
          <a:prstGeom prst="rect">
            <a:avLst/>
          </a:prstGeom>
          <a:solidFill>
            <a:schemeClr val="accent2"/>
          </a:solidFill>
          <a:ln w="38100">
            <a:solidFill>
              <a:srgbClr val="FFFFFF"/>
            </a:solidFill>
            <a:miter lim="800000"/>
            <a:headEnd/>
            <a:tailEnd/>
          </a:ln>
          <a:effectLst>
            <a:outerShdw blurRad="50800" dist="38100" dir="5400000" algn="t" rotWithShape="0">
              <a:prstClr val="black">
                <a:alpha val="40000"/>
              </a:prstClr>
            </a:outerShdw>
          </a:effectLst>
        </p:spPr>
        <p:txBody>
          <a:bodyPr rot="10800000" wrap="none"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algn="ctr" hangingPunct="1"/>
            <a:r>
              <a:rPr lang="zh-CN" altLang="en-US" sz="2000" b="1" dirty="0" smtClean="0"/>
              <a:t>信息</a:t>
            </a:r>
            <a:r>
              <a:rPr lang="zh-CN" altLang="en-US" sz="2000" b="1" dirty="0" smtClean="0"/>
              <a:t>安全保障工作</a:t>
            </a:r>
            <a:endParaRPr lang="zh-CN" altLang="en-US" sz="2000" b="1" dirty="0"/>
          </a:p>
        </p:txBody>
      </p:sp>
      <p:sp>
        <p:nvSpPr>
          <p:cNvPr id="18" name="Rectangle 20"/>
          <p:cNvSpPr>
            <a:spLocks noChangeArrowheads="1"/>
          </p:cNvSpPr>
          <p:nvPr/>
        </p:nvSpPr>
        <p:spPr bwMode="auto">
          <a:xfrm rot="10800000">
            <a:off x="5328084" y="2728323"/>
            <a:ext cx="2542115" cy="634993"/>
          </a:xfrm>
          <a:prstGeom prst="rect">
            <a:avLst/>
          </a:prstGeom>
          <a:solidFill>
            <a:schemeClr val="accent2"/>
          </a:solidFill>
          <a:ln w="38100">
            <a:solidFill>
              <a:srgbClr val="FFFFFF"/>
            </a:solidFill>
            <a:miter lim="800000"/>
            <a:headEnd/>
            <a:tailEnd/>
          </a:ln>
          <a:effectLst>
            <a:outerShdw blurRad="50800" dist="38100" dir="5400000" algn="t" rotWithShape="0">
              <a:prstClr val="black">
                <a:alpha val="40000"/>
              </a:prstClr>
            </a:outerShdw>
          </a:effectLst>
        </p:spPr>
        <p:txBody>
          <a:bodyPr rot="10800000" wrap="none"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algn="ctr" hangingPunct="1"/>
            <a:r>
              <a:rPr lang="zh-CN" altLang="en-US" sz="2000" b="1" dirty="0" smtClean="0"/>
              <a:t>安全保障</a:t>
            </a:r>
            <a:r>
              <a:rPr lang="zh-CN" altLang="en-US" sz="2000" b="1" dirty="0" smtClean="0"/>
              <a:t>框架</a:t>
            </a:r>
            <a:endParaRPr lang="zh-CN" altLang="en-US" sz="2000" b="1" dirty="0"/>
          </a:p>
        </p:txBody>
      </p:sp>
      <p:cxnSp>
        <p:nvCxnSpPr>
          <p:cNvPr id="7" name="肘形连接符 6"/>
          <p:cNvCxnSpPr>
            <a:stCxn id="21" idx="1"/>
            <a:endCxn id="15" idx="3"/>
          </p:cNvCxnSpPr>
          <p:nvPr/>
        </p:nvCxnSpPr>
        <p:spPr>
          <a:xfrm flipV="1">
            <a:off x="4057963" y="2270333"/>
            <a:ext cx="1270121" cy="1548171"/>
          </a:xfrm>
          <a:prstGeom prst="bentConnector3">
            <a:avLst/>
          </a:prstGeom>
          <a:ln w="25400">
            <a:solidFill>
              <a:schemeClr val="accent6">
                <a:lumMod val="50000"/>
              </a:schemeClr>
            </a:solidFill>
          </a:ln>
        </p:spPr>
        <p:style>
          <a:lnRef idx="1">
            <a:schemeClr val="accent1"/>
          </a:lnRef>
          <a:fillRef idx="0">
            <a:schemeClr val="accent1"/>
          </a:fillRef>
          <a:effectRef idx="0">
            <a:schemeClr val="accent1"/>
          </a:effectRef>
          <a:fontRef idx="minor">
            <a:schemeClr val="tx1"/>
          </a:fontRef>
        </p:style>
      </p:cxnSp>
      <p:sp>
        <p:nvSpPr>
          <p:cNvPr id="20" name="矩形 19"/>
          <p:cNvSpPr/>
          <p:nvPr/>
        </p:nvSpPr>
        <p:spPr>
          <a:xfrm>
            <a:off x="5229576" y="1880827"/>
            <a:ext cx="2776200" cy="2384297"/>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6" name="肘形连接符 25"/>
          <p:cNvCxnSpPr>
            <a:stCxn id="21" idx="1"/>
            <a:endCxn id="23" idx="3"/>
          </p:cNvCxnSpPr>
          <p:nvPr/>
        </p:nvCxnSpPr>
        <p:spPr>
          <a:xfrm>
            <a:off x="4057963" y="3818504"/>
            <a:ext cx="1270119" cy="1597254"/>
          </a:xfrm>
          <a:prstGeom prst="bentConnector3">
            <a:avLst/>
          </a:prstGeom>
          <a:ln w="25400">
            <a:solidFill>
              <a:schemeClr val="accent6">
                <a:lumMod val="50000"/>
              </a:schemeClr>
            </a:solidFill>
          </a:ln>
        </p:spPr>
        <p:style>
          <a:lnRef idx="1">
            <a:schemeClr val="accent1"/>
          </a:lnRef>
          <a:fillRef idx="0">
            <a:schemeClr val="accent1"/>
          </a:fillRef>
          <a:effectRef idx="0">
            <a:schemeClr val="accent1"/>
          </a:effectRef>
          <a:fontRef idx="minor">
            <a:schemeClr val="tx1"/>
          </a:fontRef>
        </p:style>
      </p:cxnSp>
      <p:sp>
        <p:nvSpPr>
          <p:cNvPr id="19" name="Rectangle 20"/>
          <p:cNvSpPr>
            <a:spLocks noChangeArrowheads="1"/>
          </p:cNvSpPr>
          <p:nvPr/>
        </p:nvSpPr>
        <p:spPr bwMode="auto">
          <a:xfrm rot="10800000">
            <a:off x="5328083" y="4297781"/>
            <a:ext cx="2549012" cy="634993"/>
          </a:xfrm>
          <a:prstGeom prst="rect">
            <a:avLst/>
          </a:prstGeom>
          <a:solidFill>
            <a:schemeClr val="accent2"/>
          </a:solidFill>
          <a:ln w="38100">
            <a:solidFill>
              <a:srgbClr val="FFFFFF"/>
            </a:solidFill>
            <a:miter lim="800000"/>
            <a:headEnd/>
            <a:tailEnd/>
          </a:ln>
          <a:effectLst>
            <a:outerShdw blurRad="50800" dist="38100" dir="5400000" algn="t" rotWithShape="0">
              <a:prstClr val="black">
                <a:alpha val="40000"/>
              </a:prstClr>
            </a:outerShdw>
          </a:effectLst>
        </p:spPr>
        <p:txBody>
          <a:bodyPr rot="10800000" wrap="none"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algn="ctr" hangingPunct="1"/>
            <a:r>
              <a:rPr lang="zh-CN" altLang="en-US" sz="2000" b="1" dirty="0" smtClean="0"/>
              <a:t>信息安全工程</a:t>
            </a:r>
            <a:endParaRPr lang="zh-CN" altLang="en-US" sz="2000" b="1" dirty="0"/>
          </a:p>
        </p:txBody>
      </p:sp>
      <p:sp>
        <p:nvSpPr>
          <p:cNvPr id="23" name="Rectangle 20"/>
          <p:cNvSpPr>
            <a:spLocks noChangeArrowheads="1"/>
          </p:cNvSpPr>
          <p:nvPr/>
        </p:nvSpPr>
        <p:spPr bwMode="auto">
          <a:xfrm rot="10800000">
            <a:off x="5328082" y="5098262"/>
            <a:ext cx="2510680" cy="634993"/>
          </a:xfrm>
          <a:prstGeom prst="rect">
            <a:avLst/>
          </a:prstGeom>
          <a:solidFill>
            <a:schemeClr val="accent2"/>
          </a:solidFill>
          <a:ln w="38100">
            <a:solidFill>
              <a:srgbClr val="FFFFFF"/>
            </a:solidFill>
            <a:miter lim="800000"/>
            <a:headEnd/>
            <a:tailEnd/>
          </a:ln>
          <a:effectLst>
            <a:outerShdw blurRad="50800" dist="38100" dir="5400000" algn="t" rotWithShape="0">
              <a:prstClr val="black">
                <a:alpha val="40000"/>
              </a:prstClr>
            </a:outerShdw>
          </a:effectLst>
        </p:spPr>
        <p:txBody>
          <a:bodyPr rot="10800000" wrap="none"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algn="ctr" hangingPunct="1"/>
            <a:r>
              <a:rPr lang="zh-CN" altLang="en-US" sz="2000" b="1" dirty="0" smtClean="0"/>
              <a:t>信息安全保障新领域</a:t>
            </a:r>
            <a:endParaRPr lang="zh-CN" altLang="en-US" sz="2000" b="1" dirty="0"/>
          </a:p>
        </p:txBody>
      </p:sp>
      <p:cxnSp>
        <p:nvCxnSpPr>
          <p:cNvPr id="25" name="肘形连接符 24"/>
          <p:cNvCxnSpPr>
            <a:stCxn id="21" idx="1"/>
            <a:endCxn id="19" idx="3"/>
          </p:cNvCxnSpPr>
          <p:nvPr/>
        </p:nvCxnSpPr>
        <p:spPr>
          <a:xfrm>
            <a:off x="4057963" y="3818504"/>
            <a:ext cx="1270120" cy="796773"/>
          </a:xfrm>
          <a:prstGeom prst="bentConnector3">
            <a:avLst/>
          </a:prstGeom>
          <a:ln w="25400">
            <a:solidFill>
              <a:schemeClr val="accent6">
                <a:lumMod val="50000"/>
              </a:schemeClr>
            </a:solidFill>
          </a:ln>
        </p:spPr>
        <p:style>
          <a:lnRef idx="1">
            <a:schemeClr val="accent1"/>
          </a:lnRef>
          <a:fillRef idx="0">
            <a:schemeClr val="accent1"/>
          </a:fillRef>
          <a:effectRef idx="0">
            <a:schemeClr val="accent1"/>
          </a:effectRef>
          <a:fontRef idx="minor">
            <a:schemeClr val="tx1"/>
          </a:fontRef>
        </p:style>
      </p:cxnSp>
      <p:cxnSp>
        <p:nvCxnSpPr>
          <p:cNvPr id="27" name="肘形连接符 26"/>
          <p:cNvCxnSpPr>
            <a:stCxn id="21" idx="1"/>
          </p:cNvCxnSpPr>
          <p:nvPr/>
        </p:nvCxnSpPr>
        <p:spPr>
          <a:xfrm>
            <a:off x="4057963" y="3818504"/>
            <a:ext cx="1270117" cy="105608"/>
          </a:xfrm>
          <a:prstGeom prst="bentConnector3">
            <a:avLst/>
          </a:prstGeom>
          <a:ln w="25400">
            <a:solidFill>
              <a:schemeClr val="accent6">
                <a:lumMod val="50000"/>
              </a:schemeClr>
            </a:solidFill>
          </a:ln>
        </p:spPr>
        <p:style>
          <a:lnRef idx="1">
            <a:schemeClr val="accent1"/>
          </a:lnRef>
          <a:fillRef idx="0">
            <a:schemeClr val="accent1"/>
          </a:fillRef>
          <a:effectRef idx="0">
            <a:schemeClr val="accent1"/>
          </a:effectRef>
          <a:fontRef idx="minor">
            <a:schemeClr val="tx1"/>
          </a:fontRef>
        </p:style>
      </p:cxnSp>
      <p:cxnSp>
        <p:nvCxnSpPr>
          <p:cNvPr id="30" name="肘形连接符 29"/>
          <p:cNvCxnSpPr>
            <a:stCxn id="21" idx="1"/>
            <a:endCxn id="18" idx="3"/>
          </p:cNvCxnSpPr>
          <p:nvPr/>
        </p:nvCxnSpPr>
        <p:spPr>
          <a:xfrm flipV="1">
            <a:off x="4057963" y="3045819"/>
            <a:ext cx="1270121" cy="772685"/>
          </a:xfrm>
          <a:prstGeom prst="bentConnector3">
            <a:avLst>
              <a:gd name="adj1" fmla="val 50000"/>
            </a:avLst>
          </a:prstGeom>
          <a:ln w="25400">
            <a:solidFill>
              <a:schemeClr val="accent6">
                <a:lumMod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95676611"/>
      </p:ext>
    </p:extLst>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内容占位符 77"/>
          <p:cNvSpPr>
            <a:spLocks noGrp="1"/>
          </p:cNvSpPr>
          <p:nvPr>
            <p:ph idx="1"/>
          </p:nvPr>
        </p:nvSpPr>
        <p:spPr/>
        <p:txBody>
          <a:bodyPr/>
          <a:lstStyle/>
          <a:p>
            <a:r>
              <a:rPr lang="en-US" altLang="zh-CN" dirty="0" smtClean="0"/>
              <a:t>20</a:t>
            </a:r>
            <a:r>
              <a:rPr lang="zh-CN" altLang="en-US" dirty="0"/>
              <a:t>世纪，</a:t>
            </a:r>
            <a:r>
              <a:rPr lang="en-US" altLang="zh-CN" dirty="0"/>
              <a:t>40</a:t>
            </a:r>
            <a:r>
              <a:rPr lang="zh-CN" altLang="en-US" dirty="0"/>
              <a:t>年代</a:t>
            </a:r>
            <a:r>
              <a:rPr lang="en-US" altLang="zh-CN" dirty="0"/>
              <a:t>-70</a:t>
            </a:r>
            <a:r>
              <a:rPr lang="zh-CN" altLang="en-US" dirty="0"/>
              <a:t>年代</a:t>
            </a:r>
          </a:p>
          <a:p>
            <a:r>
              <a:rPr lang="zh-CN" altLang="en-US" dirty="0"/>
              <a:t>主要关注传输过程中的</a:t>
            </a:r>
            <a:r>
              <a:rPr lang="zh-CN" altLang="en-US" dirty="0" smtClean="0"/>
              <a:t>数据保护</a:t>
            </a:r>
            <a:endParaRPr lang="en-US" altLang="zh-CN" dirty="0" smtClean="0"/>
          </a:p>
          <a:p>
            <a:r>
              <a:rPr lang="zh-CN" altLang="en-US" dirty="0"/>
              <a:t>安全威胁：搭线窃听、密码学分析</a:t>
            </a:r>
          </a:p>
          <a:p>
            <a:r>
              <a:rPr lang="zh-CN" altLang="en-US" dirty="0" smtClean="0"/>
              <a:t>核心</a:t>
            </a:r>
            <a:r>
              <a:rPr lang="zh-CN" altLang="en-US" dirty="0"/>
              <a:t>思想</a:t>
            </a:r>
            <a:r>
              <a:rPr lang="zh-CN" altLang="en-US" dirty="0" smtClean="0"/>
              <a:t>：通过</a:t>
            </a:r>
            <a:r>
              <a:rPr lang="zh-CN" altLang="en-US" dirty="0"/>
              <a:t>密码技术解决通信保密，保证数据的保密性和完整性</a:t>
            </a:r>
          </a:p>
          <a:p>
            <a:r>
              <a:rPr lang="zh-CN" altLang="en-US" dirty="0" smtClean="0"/>
              <a:t>安全措施</a:t>
            </a:r>
            <a:r>
              <a:rPr lang="zh-CN" altLang="en-US" dirty="0"/>
              <a:t>：加密</a:t>
            </a:r>
          </a:p>
          <a:p>
            <a:endParaRPr lang="zh-CN" altLang="en-US" dirty="0"/>
          </a:p>
        </p:txBody>
      </p:sp>
      <p:sp>
        <p:nvSpPr>
          <p:cNvPr id="2" name="标题 1"/>
          <p:cNvSpPr>
            <a:spLocks noGrp="1"/>
          </p:cNvSpPr>
          <p:nvPr>
            <p:ph type="title"/>
          </p:nvPr>
        </p:nvSpPr>
        <p:spPr/>
        <p:txBody>
          <a:bodyPr/>
          <a:lstStyle/>
          <a:p>
            <a:r>
              <a:rPr lang="zh-CN" altLang="en-US" dirty="0"/>
              <a:t>通信安</a:t>
            </a:r>
            <a:r>
              <a:rPr lang="zh-CN" altLang="en-US" dirty="0" smtClean="0"/>
              <a:t>全</a:t>
            </a:r>
            <a:endParaRPr lang="zh-CN" altLang="en-US" dirty="0"/>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pPr>
                <a:defRPr/>
              </a:pPr>
              <a:t>20</a:t>
            </a:fld>
            <a:endParaRPr lang="en-US" altLang="zh-CN"/>
          </a:p>
        </p:txBody>
      </p:sp>
      <p:sp>
        <p:nvSpPr>
          <p:cNvPr id="82" name="圆角矩形 81"/>
          <p:cNvSpPr/>
          <p:nvPr/>
        </p:nvSpPr>
        <p:spPr>
          <a:xfrm>
            <a:off x="935596" y="4653136"/>
            <a:ext cx="7061599" cy="169218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zh-CN" sz="2400" dirty="0">
                <a:solidFill>
                  <a:schemeClr val="tx1"/>
                </a:solidFill>
              </a:rPr>
              <a:t>影响现代通信安全因素越来越多，针对移动通信的伪基站、对通信链路的破坏、干扰等</a:t>
            </a:r>
            <a:r>
              <a:rPr lang="zh-CN" altLang="zh-CN" sz="2400" dirty="0" smtClean="0">
                <a:solidFill>
                  <a:schemeClr val="tx1"/>
                </a:solidFill>
              </a:rPr>
              <a:t>因素</a:t>
            </a:r>
            <a:endParaRPr lang="zh-CN" altLang="en-US" sz="2400" dirty="0">
              <a:solidFill>
                <a:schemeClr val="tx1"/>
              </a:solidFill>
            </a:endParaRPr>
          </a:p>
        </p:txBody>
      </p:sp>
    </p:spTree>
    <p:extLst>
      <p:ext uri="{BB962C8B-B14F-4D97-AF65-F5344CB8AC3E}">
        <p14:creationId xmlns:p14="http://schemas.microsoft.com/office/powerpoint/2010/main" val="2904094804"/>
      </p:ext>
    </p:extLst>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计算机安全</a:t>
            </a:r>
            <a:endParaRPr lang="zh-CN" altLang="en-US" dirty="0"/>
          </a:p>
        </p:txBody>
      </p:sp>
      <p:sp>
        <p:nvSpPr>
          <p:cNvPr id="3" name="内容占位符 2"/>
          <p:cNvSpPr>
            <a:spLocks noGrp="1"/>
          </p:cNvSpPr>
          <p:nvPr>
            <p:ph idx="1"/>
          </p:nvPr>
        </p:nvSpPr>
        <p:spPr/>
        <p:txBody>
          <a:bodyPr/>
          <a:lstStyle/>
          <a:p>
            <a:r>
              <a:rPr lang="en-US" altLang="zh-CN" dirty="0" smtClean="0"/>
              <a:t>20</a:t>
            </a:r>
            <a:r>
              <a:rPr lang="zh-CN" altLang="en-US" dirty="0"/>
              <a:t>世纪，</a:t>
            </a:r>
            <a:r>
              <a:rPr lang="en-US" altLang="zh-CN" dirty="0"/>
              <a:t>70-90</a:t>
            </a:r>
            <a:r>
              <a:rPr lang="zh-CN" altLang="en-US" dirty="0" smtClean="0"/>
              <a:t>年代</a:t>
            </a:r>
            <a:endParaRPr lang="en-US" altLang="zh-CN" dirty="0" smtClean="0"/>
          </a:p>
          <a:p>
            <a:r>
              <a:rPr lang="zh-CN" altLang="en-US" dirty="0"/>
              <a:t>主要关注于数据处理和存储时的</a:t>
            </a:r>
            <a:r>
              <a:rPr lang="zh-CN" altLang="en-US" dirty="0" smtClean="0"/>
              <a:t>数据保护</a:t>
            </a:r>
            <a:endParaRPr lang="en-US" altLang="zh-CN" dirty="0" smtClean="0"/>
          </a:p>
          <a:p>
            <a:r>
              <a:rPr lang="zh-CN" altLang="en-US" dirty="0"/>
              <a:t>安全威胁：非法访问、恶意代码、脆弱口令等</a:t>
            </a:r>
          </a:p>
          <a:p>
            <a:r>
              <a:rPr lang="zh-CN" altLang="en-US" dirty="0" smtClean="0"/>
              <a:t>核心</a:t>
            </a:r>
            <a:r>
              <a:rPr lang="zh-CN" altLang="en-US" dirty="0"/>
              <a:t>思想：</a:t>
            </a:r>
          </a:p>
          <a:p>
            <a:r>
              <a:rPr lang="zh-CN" altLang="en-US" dirty="0"/>
              <a:t>预防、检测和减小计算机系统（包括软件和硬件）用户（授权和未授权用户）执行的未授权活动所造成的后果。</a:t>
            </a:r>
          </a:p>
          <a:p>
            <a:r>
              <a:rPr lang="zh-CN" altLang="en-US" dirty="0" smtClean="0"/>
              <a:t>安全措施</a:t>
            </a:r>
            <a:r>
              <a:rPr lang="zh-CN" altLang="en-US" dirty="0"/>
              <a:t>：通过操作系统的访问控制技术来防止非授权用户的访问</a:t>
            </a:r>
          </a:p>
          <a:p>
            <a:endParaRPr lang="zh-CN" altLang="en-US" dirty="0"/>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pPr>
                <a:defRPr/>
              </a:pPr>
              <a:t>21</a:t>
            </a:fld>
            <a:endParaRPr lang="en-US" altLang="zh-CN"/>
          </a:p>
        </p:txBody>
      </p:sp>
    </p:spTree>
    <p:extLst>
      <p:ext uri="{BB962C8B-B14F-4D97-AF65-F5344CB8AC3E}">
        <p14:creationId xmlns:p14="http://schemas.microsoft.com/office/powerpoint/2010/main" val="1531745574"/>
      </p:ext>
    </p:extLst>
  </p:cSld>
  <p:clrMapOvr>
    <a:masterClrMapping/>
  </p:clrMapOvr>
  <p:transition>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latin typeface="黑体" pitchFamily="49" charset="-122"/>
                <a:ea typeface="黑体" pitchFamily="49" charset="-122"/>
              </a:rPr>
              <a:t>网络安全</a:t>
            </a:r>
            <a:endParaRPr lang="zh-CN" altLang="en-US" dirty="0"/>
          </a:p>
        </p:txBody>
      </p:sp>
      <p:sp>
        <p:nvSpPr>
          <p:cNvPr id="3" name="内容占位符 2"/>
          <p:cNvSpPr>
            <a:spLocks noGrp="1"/>
          </p:cNvSpPr>
          <p:nvPr>
            <p:ph idx="1"/>
          </p:nvPr>
        </p:nvSpPr>
        <p:spPr/>
        <p:txBody>
          <a:bodyPr/>
          <a:lstStyle/>
          <a:p>
            <a:r>
              <a:rPr lang="en-US" altLang="zh-CN" dirty="0" smtClean="0"/>
              <a:t>20</a:t>
            </a:r>
            <a:r>
              <a:rPr lang="zh-CN" altLang="en-US" dirty="0"/>
              <a:t>世纪，</a:t>
            </a:r>
            <a:r>
              <a:rPr lang="en-US" altLang="zh-CN" dirty="0"/>
              <a:t>90</a:t>
            </a:r>
            <a:r>
              <a:rPr lang="zh-CN" altLang="en-US" dirty="0"/>
              <a:t>年代后</a:t>
            </a:r>
          </a:p>
          <a:p>
            <a:r>
              <a:rPr lang="zh-CN" altLang="en-US" dirty="0" smtClean="0"/>
              <a:t>主要关注信息系统整体安全</a:t>
            </a:r>
            <a:endParaRPr lang="en-US" altLang="zh-CN" dirty="0" smtClean="0"/>
          </a:p>
          <a:p>
            <a:r>
              <a:rPr lang="zh-CN" altLang="en-US" dirty="0"/>
              <a:t>安全威胁：网络入侵、病毒破坏、信息对抗等</a:t>
            </a:r>
          </a:p>
          <a:p>
            <a:r>
              <a:rPr lang="zh-CN" altLang="en-US" dirty="0" smtClean="0"/>
              <a:t>核心</a:t>
            </a:r>
            <a:r>
              <a:rPr lang="zh-CN" altLang="en-US" dirty="0"/>
              <a:t>思想</a:t>
            </a:r>
            <a:r>
              <a:rPr lang="zh-CN" altLang="en-US" dirty="0" smtClean="0"/>
              <a:t>：重点</a:t>
            </a:r>
            <a:r>
              <a:rPr lang="zh-CN" altLang="en-US" dirty="0"/>
              <a:t>在于保护比“数据”更精炼的</a:t>
            </a:r>
            <a:r>
              <a:rPr lang="zh-CN" altLang="en-US" dirty="0" smtClean="0"/>
              <a:t>“信息”</a:t>
            </a:r>
            <a:endParaRPr lang="en-US" altLang="zh-CN" dirty="0" smtClean="0"/>
          </a:p>
          <a:p>
            <a:r>
              <a:rPr lang="zh-CN" altLang="en-US" dirty="0" smtClean="0"/>
              <a:t> 安全措施</a:t>
            </a:r>
            <a:r>
              <a:rPr lang="zh-CN" altLang="en-US" dirty="0"/>
              <a:t>：防火墙、防病毒、漏洞扫描、入侵检测、</a:t>
            </a:r>
            <a:r>
              <a:rPr lang="en-US" altLang="zh-CN" dirty="0"/>
              <a:t>PKI</a:t>
            </a:r>
            <a:r>
              <a:rPr lang="zh-CN" altLang="en-US" dirty="0"/>
              <a:t>、</a:t>
            </a:r>
            <a:r>
              <a:rPr lang="en-US" altLang="zh-CN" dirty="0"/>
              <a:t>VPN</a:t>
            </a:r>
            <a:r>
              <a:rPr lang="zh-CN" altLang="en-US" dirty="0"/>
              <a:t>等</a:t>
            </a:r>
          </a:p>
          <a:p>
            <a:endParaRPr lang="zh-CN" altLang="en-US" dirty="0"/>
          </a:p>
          <a:p>
            <a:endParaRPr lang="zh-CN" altLang="en-US" dirty="0"/>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pPr>
                <a:defRPr/>
              </a:pPr>
              <a:t>22</a:t>
            </a:fld>
            <a:endParaRPr lang="en-US" altLang="zh-CN"/>
          </a:p>
        </p:txBody>
      </p:sp>
      <p:sp>
        <p:nvSpPr>
          <p:cNvPr id="6" name="圆角矩形 5"/>
          <p:cNvSpPr/>
          <p:nvPr/>
        </p:nvSpPr>
        <p:spPr>
          <a:xfrm>
            <a:off x="648032" y="4833156"/>
            <a:ext cx="8136904" cy="142039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altLang="zh-CN" sz="2400" dirty="0">
                <a:solidFill>
                  <a:schemeClr val="tx1"/>
                </a:solidFill>
              </a:rPr>
              <a:t>把信息系统安全从技术扩展到管理，从静态扩展到动态，通过技术、管理、工程等措施的综合融合至信息化中，形成对信息、信息系统乃至业务使命的保障</a:t>
            </a:r>
            <a:endParaRPr lang="zh-CN" altLang="en-US" sz="2400" dirty="0">
              <a:solidFill>
                <a:schemeClr val="tx1"/>
              </a:solidFill>
            </a:endParaRPr>
          </a:p>
        </p:txBody>
      </p:sp>
    </p:spTree>
    <p:extLst>
      <p:ext uri="{BB962C8B-B14F-4D97-AF65-F5344CB8AC3E}">
        <p14:creationId xmlns:p14="http://schemas.microsoft.com/office/powerpoint/2010/main" val="851246725"/>
      </p:ext>
    </p:extLst>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网络空间安全</a:t>
            </a:r>
            <a:endParaRPr lang="zh-CN" altLang="en-US" dirty="0"/>
          </a:p>
        </p:txBody>
      </p:sp>
      <p:sp>
        <p:nvSpPr>
          <p:cNvPr id="3" name="内容占位符 2"/>
          <p:cNvSpPr>
            <a:spLocks noGrp="1"/>
          </p:cNvSpPr>
          <p:nvPr>
            <p:ph idx="1"/>
          </p:nvPr>
        </p:nvSpPr>
        <p:spPr>
          <a:xfrm>
            <a:off x="533400" y="1304764"/>
            <a:ext cx="8191500" cy="5105400"/>
          </a:xfrm>
        </p:spPr>
        <p:txBody>
          <a:bodyPr/>
          <a:lstStyle/>
          <a:p>
            <a:r>
              <a:rPr lang="zh-CN" altLang="en-US" dirty="0" smtClean="0"/>
              <a:t>互联网已经</a:t>
            </a:r>
            <a:r>
              <a:rPr lang="zh-CN" altLang="zh-CN" dirty="0"/>
              <a:t>将传统的虚拟世界与物理</a:t>
            </a:r>
            <a:r>
              <a:rPr lang="zh-CN" altLang="zh-CN" dirty="0" smtClean="0"/>
              <a:t>世界</a:t>
            </a:r>
            <a:r>
              <a:rPr lang="zh-CN" altLang="en-US" dirty="0" smtClean="0"/>
              <a:t>相互连接，形成网络空间</a:t>
            </a:r>
            <a:endParaRPr lang="en-US" altLang="zh-CN" dirty="0" smtClean="0"/>
          </a:p>
          <a:p>
            <a:r>
              <a:rPr lang="zh-CN" altLang="en-US" dirty="0" smtClean="0"/>
              <a:t>新技术领域融合带来新的安全风险</a:t>
            </a:r>
            <a:endParaRPr lang="en-US" altLang="zh-CN" dirty="0" smtClean="0"/>
          </a:p>
          <a:p>
            <a:pPr lvl="1"/>
            <a:r>
              <a:rPr lang="zh-CN" altLang="en-US" dirty="0" smtClean="0"/>
              <a:t>工业控制系统</a:t>
            </a:r>
            <a:endParaRPr lang="en-US" altLang="zh-CN" dirty="0" smtClean="0"/>
          </a:p>
          <a:p>
            <a:pPr lvl="1"/>
            <a:r>
              <a:rPr lang="zh-CN" altLang="en-US" dirty="0" smtClean="0"/>
              <a:t>“云大移物智”</a:t>
            </a:r>
            <a:endParaRPr lang="en-US" altLang="zh-CN" dirty="0" smtClean="0"/>
          </a:p>
          <a:p>
            <a:r>
              <a:rPr lang="zh-CN" altLang="en-US" dirty="0" smtClean="0"/>
              <a:t>核心思想：强调“威慑”概念</a:t>
            </a:r>
            <a:endParaRPr lang="en-US" altLang="zh-CN" dirty="0" smtClean="0"/>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pPr>
                <a:defRPr/>
              </a:pPr>
              <a:t>23</a:t>
            </a:fld>
            <a:endParaRPr lang="en-US" altLang="zh-CN"/>
          </a:p>
        </p:txBody>
      </p:sp>
      <p:sp>
        <p:nvSpPr>
          <p:cNvPr id="5" name="圆角矩形 4"/>
          <p:cNvSpPr/>
          <p:nvPr/>
        </p:nvSpPr>
        <p:spPr>
          <a:xfrm>
            <a:off x="860630" y="4653136"/>
            <a:ext cx="7311770" cy="139698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tx1"/>
                </a:solidFill>
              </a:rPr>
              <a:t>将防御、威慑和利用结合成三位一体</a:t>
            </a:r>
            <a:r>
              <a:rPr lang="zh-CN" altLang="en-US" sz="2400" dirty="0" smtClean="0">
                <a:solidFill>
                  <a:schemeClr val="tx1"/>
                </a:solidFill>
              </a:rPr>
              <a:t>的网络</a:t>
            </a:r>
            <a:r>
              <a:rPr lang="zh-CN" altLang="en-US" sz="2400" dirty="0">
                <a:solidFill>
                  <a:schemeClr val="tx1"/>
                </a:solidFill>
              </a:rPr>
              <a:t>空间</a:t>
            </a:r>
            <a:r>
              <a:rPr lang="zh-CN" altLang="en-US" sz="2400" dirty="0" smtClean="0">
                <a:solidFill>
                  <a:schemeClr val="tx1"/>
                </a:solidFill>
              </a:rPr>
              <a:t>安全保障</a:t>
            </a:r>
            <a:endParaRPr lang="en-US" altLang="zh-CN" sz="2400" dirty="0">
              <a:solidFill>
                <a:schemeClr val="tx1"/>
              </a:solidFill>
            </a:endParaRPr>
          </a:p>
          <a:p>
            <a:pPr algn="ctr"/>
            <a:endParaRPr lang="zh-CN" altLang="en-US" sz="2400" dirty="0">
              <a:solidFill>
                <a:schemeClr val="tx1"/>
              </a:solidFill>
            </a:endParaRPr>
          </a:p>
        </p:txBody>
      </p:sp>
    </p:spTree>
    <p:extLst>
      <p:ext uri="{BB962C8B-B14F-4D97-AF65-F5344CB8AC3E}">
        <p14:creationId xmlns:p14="http://schemas.microsoft.com/office/powerpoint/2010/main" val="3607748712"/>
      </p:ext>
    </p:extLst>
  </p:cSld>
  <p:clrMapOvr>
    <a:masterClrMapping/>
  </p:clrMapOvr>
  <p:transition>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威胁情报与态势感知</a:t>
            </a:r>
            <a:endParaRPr lang="zh-CN" altLang="en-US" dirty="0"/>
          </a:p>
        </p:txBody>
      </p:sp>
      <p:sp>
        <p:nvSpPr>
          <p:cNvPr id="3" name="内容占位符 2"/>
          <p:cNvSpPr>
            <a:spLocks noGrp="1"/>
          </p:cNvSpPr>
          <p:nvPr>
            <p:ph idx="1"/>
          </p:nvPr>
        </p:nvSpPr>
        <p:spPr/>
        <p:txBody>
          <a:bodyPr/>
          <a:lstStyle/>
          <a:p>
            <a:r>
              <a:rPr lang="zh-CN" altLang="zh-CN" dirty="0" smtClean="0"/>
              <a:t>情报</a:t>
            </a:r>
            <a:r>
              <a:rPr lang="zh-CN" altLang="zh-CN" dirty="0"/>
              <a:t>是我们所处世界中的知识和预判</a:t>
            </a:r>
            <a:r>
              <a:rPr lang="zh-CN" altLang="zh-CN" dirty="0" smtClean="0"/>
              <a:t>，</a:t>
            </a:r>
            <a:r>
              <a:rPr lang="zh-CN" altLang="en-US" dirty="0" smtClean="0"/>
              <a:t>是</a:t>
            </a:r>
            <a:r>
              <a:rPr lang="zh-CN" altLang="zh-CN" dirty="0" smtClean="0"/>
              <a:t>政策</a:t>
            </a:r>
            <a:r>
              <a:rPr lang="zh-CN" altLang="zh-CN" dirty="0"/>
              <a:t>制定者决策和行动的</a:t>
            </a:r>
            <a:r>
              <a:rPr lang="zh-CN" altLang="zh-CN" dirty="0" smtClean="0"/>
              <a:t>先导</a:t>
            </a:r>
            <a:endParaRPr lang="en-US" altLang="zh-CN" dirty="0"/>
          </a:p>
          <a:p>
            <a:r>
              <a:rPr lang="zh-CN" altLang="zh-CN" dirty="0"/>
              <a:t>威胁情报在信息安全中的重要性</a:t>
            </a:r>
          </a:p>
          <a:p>
            <a:pPr lvl="1"/>
            <a:r>
              <a:rPr lang="zh-CN" altLang="zh-CN" dirty="0"/>
              <a:t>网络威胁轮廓的改变使得组织机构需要应对的威胁类型不断</a:t>
            </a:r>
            <a:r>
              <a:rPr lang="zh-CN" altLang="zh-CN" dirty="0" smtClean="0"/>
              <a:t>增多</a:t>
            </a:r>
            <a:endParaRPr lang="zh-CN" altLang="zh-CN" sz="2800" dirty="0"/>
          </a:p>
          <a:p>
            <a:pPr lvl="1"/>
            <a:r>
              <a:rPr lang="zh-CN" altLang="zh-CN" dirty="0"/>
              <a:t>技术的发展及改变使得组织机构无法提供用于威胁情报分析的资源、能力和知识</a:t>
            </a:r>
            <a:r>
              <a:rPr lang="zh-CN" altLang="zh-CN" dirty="0" smtClean="0"/>
              <a:t>技能</a:t>
            </a:r>
            <a:endParaRPr lang="zh-CN" altLang="zh-CN" sz="2800" dirty="0"/>
          </a:p>
          <a:p>
            <a:pPr lvl="1"/>
            <a:r>
              <a:rPr lang="zh-CN" altLang="zh-CN" dirty="0"/>
              <a:t>组织机构必须响应数量巨大的安全漏洞和攻击行为，因此如何有效的找到需要优先应对问题成为关键</a:t>
            </a:r>
            <a:endParaRPr lang="zh-CN" altLang="zh-CN" sz="2800" dirty="0"/>
          </a:p>
          <a:p>
            <a:pPr lvl="1"/>
            <a:r>
              <a:rPr lang="zh-CN" altLang="zh-CN" dirty="0"/>
              <a:t>组织机构必须应对信息技术快速发展使得技术范围和环境不断扩展这一问题</a:t>
            </a:r>
            <a:endParaRPr lang="zh-CN" altLang="zh-CN" sz="2800" dirty="0"/>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pPr>
                <a:defRPr/>
              </a:pPr>
              <a:t>24</a:t>
            </a:fld>
            <a:endParaRPr lang="en-US" altLang="zh-CN"/>
          </a:p>
        </p:txBody>
      </p:sp>
    </p:spTree>
    <p:extLst>
      <p:ext uri="{BB962C8B-B14F-4D97-AF65-F5344CB8AC3E}">
        <p14:creationId xmlns:p14="http://schemas.microsoft.com/office/powerpoint/2010/main" val="617734293"/>
      </p:ext>
    </p:extLst>
  </p:cSld>
  <p:clrMapOvr>
    <a:masterClrMapping/>
  </p:clrMapOvr>
  <p:transition>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威胁情报分析案例</a:t>
            </a:r>
            <a:endParaRPr lang="zh-CN" altLang="en-US" dirty="0"/>
          </a:p>
        </p:txBody>
      </p:sp>
      <p:sp>
        <p:nvSpPr>
          <p:cNvPr id="3" name="内容占位符 2"/>
          <p:cNvSpPr>
            <a:spLocks noGrp="1"/>
          </p:cNvSpPr>
          <p:nvPr>
            <p:ph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pPr>
                <a:defRPr/>
              </a:pPr>
              <a:t>25</a:t>
            </a:fld>
            <a:endParaRPr lang="en-US" altLang="zh-CN"/>
          </a:p>
        </p:txBody>
      </p:sp>
      <p:pic>
        <p:nvPicPr>
          <p:cNvPr id="5" name="图片 4">
            <a:extLst>
              <a:ext uri="{FF2B5EF4-FFF2-40B4-BE49-F238E27FC236}">
                <a16:creationId xmlns:a16="http://schemas.microsoft.com/office/drawing/2014/main" id="{1F1982FB-DED2-4AE5-AB11-CC43257D38AE}"/>
              </a:ext>
            </a:extLst>
          </p:cNvPr>
          <p:cNvPicPr>
            <a:picLocks noChangeAspect="1"/>
          </p:cNvPicPr>
          <p:nvPr/>
        </p:nvPicPr>
        <p:blipFill>
          <a:blip r:embed="rId2"/>
          <a:stretch>
            <a:fillRect/>
          </a:stretch>
        </p:blipFill>
        <p:spPr>
          <a:xfrm>
            <a:off x="251520" y="1088740"/>
            <a:ext cx="8964995" cy="5410396"/>
          </a:xfrm>
          <a:prstGeom prst="rect">
            <a:avLst/>
          </a:prstGeom>
        </p:spPr>
      </p:pic>
    </p:spTree>
    <p:extLst>
      <p:ext uri="{BB962C8B-B14F-4D97-AF65-F5344CB8AC3E}">
        <p14:creationId xmlns:p14="http://schemas.microsoft.com/office/powerpoint/2010/main" val="2358503152"/>
      </p:ext>
    </p:extLst>
  </p:cSld>
  <p:clrMapOvr>
    <a:masterClrMapping/>
  </p:clrMapOvr>
  <p:transition>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态势感知</a:t>
            </a:r>
            <a:endParaRPr lang="zh-CN" altLang="en-US" dirty="0"/>
          </a:p>
        </p:txBody>
      </p:sp>
      <p:sp>
        <p:nvSpPr>
          <p:cNvPr id="3" name="内容占位符 2"/>
          <p:cNvSpPr>
            <a:spLocks noGrp="1"/>
          </p:cNvSpPr>
          <p:nvPr>
            <p:ph idx="1"/>
          </p:nvPr>
        </p:nvSpPr>
        <p:spPr/>
        <p:txBody>
          <a:bodyPr/>
          <a:lstStyle/>
          <a:p>
            <a:r>
              <a:rPr lang="de-DE" altLang="zh-CN" dirty="0"/>
              <a:t>概念起源于</a:t>
            </a:r>
            <a:r>
              <a:rPr lang="en-US" altLang="zh-CN" dirty="0"/>
              <a:t>20 </a:t>
            </a:r>
            <a:r>
              <a:rPr lang="de-DE" altLang="zh-CN" dirty="0"/>
              <a:t>世纪</a:t>
            </a:r>
            <a:r>
              <a:rPr lang="en-US" altLang="zh-CN" dirty="0"/>
              <a:t>80 </a:t>
            </a:r>
            <a:r>
              <a:rPr lang="de-DE" altLang="zh-CN" dirty="0"/>
              <a:t>年代的美国空军：分析空战环境信息，快速判断当前及未来形势并做出正确反应</a:t>
            </a:r>
          </a:p>
          <a:p>
            <a:r>
              <a:rPr lang="zh-CN" altLang="en-US" dirty="0"/>
              <a:t>建立在威胁情报的基础上</a:t>
            </a:r>
            <a:endParaRPr lang="en-US" altLang="zh-CN" dirty="0"/>
          </a:p>
          <a:p>
            <a:r>
              <a:rPr lang="zh-CN" altLang="zh-CN" dirty="0"/>
              <a:t>利用大数据和高性能计算为支撑，综合如</a:t>
            </a:r>
            <a:r>
              <a:rPr lang="en-US" altLang="zh-CN" dirty="0"/>
              <a:t>IDS</a:t>
            </a:r>
            <a:r>
              <a:rPr lang="zh-CN" altLang="zh-CN" dirty="0"/>
              <a:t>、</a:t>
            </a:r>
            <a:r>
              <a:rPr lang="en-US" altLang="zh-CN" dirty="0"/>
              <a:t>IPS</a:t>
            </a:r>
            <a:r>
              <a:rPr lang="zh-CN" altLang="zh-CN" dirty="0"/>
              <a:t>、防火墙、防病毒等提供的数据，对相关的形式化及非形式化数据（已知的攻击行为、可能的攻击行为、进行中的攻击行为、漏洞等）进行分析，并形成对未来网络威胁状态进行预判以便调整安全策略，实现</a:t>
            </a:r>
            <a:r>
              <a:rPr lang="en-US" altLang="zh-CN" dirty="0"/>
              <a:t>“</a:t>
            </a:r>
            <a:r>
              <a:rPr lang="zh-CN" altLang="zh-CN" dirty="0"/>
              <a:t>御敌于国门之外</a:t>
            </a:r>
            <a:r>
              <a:rPr lang="en-US" altLang="zh-CN" dirty="0"/>
              <a:t>”</a:t>
            </a:r>
            <a:r>
              <a:rPr lang="zh-CN" altLang="zh-CN" dirty="0"/>
              <a:t>的</a:t>
            </a:r>
            <a:r>
              <a:rPr lang="zh-CN" altLang="zh-CN" dirty="0" smtClean="0"/>
              <a:t>策略</a:t>
            </a:r>
            <a:endParaRPr lang="zh-CN" altLang="en-US" dirty="0"/>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pPr>
                <a:defRPr/>
              </a:pPr>
              <a:t>26</a:t>
            </a:fld>
            <a:endParaRPr lang="en-US" altLang="zh-CN"/>
          </a:p>
        </p:txBody>
      </p:sp>
    </p:spTree>
    <p:extLst>
      <p:ext uri="{BB962C8B-B14F-4D97-AF65-F5344CB8AC3E}">
        <p14:creationId xmlns:p14="http://schemas.microsoft.com/office/powerpoint/2010/main" val="1603521282"/>
      </p:ext>
    </p:extLst>
  </p:cSld>
  <p:clrMapOvr>
    <a:masterClrMapping/>
  </p:clrMapOvr>
  <p:transition>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《国家网络空间安全战略》</a:t>
            </a:r>
          </a:p>
        </p:txBody>
      </p:sp>
      <p:sp>
        <p:nvSpPr>
          <p:cNvPr id="3" name="内容占位符 2"/>
          <p:cNvSpPr>
            <a:spLocks noGrp="1"/>
          </p:cNvSpPr>
          <p:nvPr>
            <p:ph idx="1"/>
          </p:nvPr>
        </p:nvSpPr>
        <p:spPr/>
        <p:txBody>
          <a:bodyPr/>
          <a:lstStyle/>
          <a:p>
            <a:r>
              <a:rPr lang="zh-CN" altLang="en-US" dirty="0" smtClean="0"/>
              <a:t>国家互联网信息办公室</a:t>
            </a:r>
            <a:r>
              <a:rPr lang="en-US" altLang="zh-CN" dirty="0" smtClean="0"/>
              <a:t>2016</a:t>
            </a:r>
            <a:r>
              <a:rPr lang="zh-CN" altLang="en-US" dirty="0" smtClean="0"/>
              <a:t>年</a:t>
            </a:r>
            <a:r>
              <a:rPr lang="en-US" altLang="zh-CN" dirty="0" smtClean="0"/>
              <a:t>12</a:t>
            </a:r>
            <a:r>
              <a:rPr lang="zh-CN" altLang="en-US" dirty="0" smtClean="0"/>
              <a:t>月发布</a:t>
            </a:r>
            <a:endParaRPr lang="en-US" altLang="zh-CN" dirty="0" smtClean="0"/>
          </a:p>
          <a:p>
            <a:pPr lvl="1"/>
            <a:r>
              <a:rPr lang="zh-CN" altLang="en-US" dirty="0" smtClean="0"/>
              <a:t>七</a:t>
            </a:r>
            <a:r>
              <a:rPr lang="zh-CN" altLang="zh-CN" dirty="0" smtClean="0"/>
              <a:t>大机遇</a:t>
            </a:r>
            <a:endParaRPr lang="en-US" altLang="zh-CN" dirty="0" smtClean="0"/>
          </a:p>
          <a:p>
            <a:pPr lvl="1"/>
            <a:r>
              <a:rPr lang="zh-CN" altLang="en-US" dirty="0" smtClean="0"/>
              <a:t>六</a:t>
            </a:r>
            <a:r>
              <a:rPr lang="zh-CN" altLang="zh-CN" dirty="0" smtClean="0"/>
              <a:t>项挑战</a:t>
            </a:r>
            <a:endParaRPr lang="en-US" altLang="zh-CN" dirty="0" smtClean="0"/>
          </a:p>
          <a:p>
            <a:pPr lvl="1"/>
            <a:r>
              <a:rPr lang="zh-CN" altLang="en-US" dirty="0" smtClean="0"/>
              <a:t>五</a:t>
            </a:r>
            <a:r>
              <a:rPr lang="zh-CN" altLang="zh-CN" dirty="0" smtClean="0"/>
              <a:t>个</a:t>
            </a:r>
            <a:r>
              <a:rPr lang="zh-CN" altLang="zh-CN" dirty="0"/>
              <a:t>总体</a:t>
            </a:r>
            <a:r>
              <a:rPr lang="zh-CN" altLang="zh-CN" dirty="0" smtClean="0"/>
              <a:t>目标</a:t>
            </a:r>
            <a:endParaRPr lang="en-US" altLang="zh-CN" dirty="0" smtClean="0"/>
          </a:p>
          <a:p>
            <a:pPr lvl="1"/>
            <a:r>
              <a:rPr lang="zh-CN" altLang="en-US" dirty="0" smtClean="0"/>
              <a:t>四</a:t>
            </a:r>
            <a:r>
              <a:rPr lang="zh-CN" altLang="zh-CN" dirty="0" smtClean="0"/>
              <a:t>项原则</a:t>
            </a:r>
            <a:endParaRPr lang="en-US" altLang="zh-CN" dirty="0" smtClean="0"/>
          </a:p>
          <a:p>
            <a:pPr lvl="1"/>
            <a:r>
              <a:rPr lang="zh-CN" altLang="en-US" dirty="0" smtClean="0"/>
              <a:t>九</a:t>
            </a:r>
            <a:r>
              <a:rPr lang="zh-CN" altLang="zh-CN" dirty="0" smtClean="0"/>
              <a:t>项</a:t>
            </a:r>
            <a:r>
              <a:rPr lang="zh-CN" altLang="zh-CN" dirty="0"/>
              <a:t>战略任务</a:t>
            </a:r>
            <a:endParaRPr lang="en-US" altLang="zh-CN" dirty="0" smtClean="0"/>
          </a:p>
          <a:p>
            <a:pPr lvl="1"/>
            <a:endParaRPr lang="zh-CN" altLang="en-US" dirty="0"/>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pPr>
                <a:defRPr/>
              </a:pPr>
              <a:t>27</a:t>
            </a:fld>
            <a:endParaRPr lang="en-US" altLang="zh-CN"/>
          </a:p>
        </p:txBody>
      </p:sp>
    </p:spTree>
    <p:extLst>
      <p:ext uri="{BB962C8B-B14F-4D97-AF65-F5344CB8AC3E}">
        <p14:creationId xmlns:p14="http://schemas.microsoft.com/office/powerpoint/2010/main" val="3916039079"/>
      </p:ext>
    </p:extLst>
  </p:cSld>
  <p:clrMapOvr>
    <a:masterClrMapping/>
  </p:clrMapOvr>
  <p:transition>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知识子域：</a:t>
            </a:r>
            <a:r>
              <a:rPr lang="zh-CN" altLang="zh-CN" dirty="0"/>
              <a:t>安全保障框架</a:t>
            </a:r>
            <a:endParaRPr lang="zh-CN" altLang="en-US" dirty="0"/>
          </a:p>
        </p:txBody>
      </p:sp>
      <p:sp>
        <p:nvSpPr>
          <p:cNvPr id="3" name="内容占位符 2"/>
          <p:cNvSpPr>
            <a:spLocks noGrp="1"/>
          </p:cNvSpPr>
          <p:nvPr>
            <p:ph idx="1"/>
          </p:nvPr>
        </p:nvSpPr>
        <p:spPr/>
        <p:txBody>
          <a:bodyPr/>
          <a:lstStyle/>
          <a:p>
            <a:r>
              <a:rPr lang="zh-CN" altLang="en-US" dirty="0"/>
              <a:t>基于时间的</a:t>
            </a:r>
            <a:r>
              <a:rPr lang="en-US" altLang="zh-CN" dirty="0"/>
              <a:t>PDR</a:t>
            </a:r>
            <a:r>
              <a:rPr lang="zh-CN" altLang="en-US" dirty="0"/>
              <a:t>与</a:t>
            </a:r>
            <a:r>
              <a:rPr lang="en-US" altLang="zh-CN" dirty="0"/>
              <a:t>PPDR</a:t>
            </a:r>
            <a:r>
              <a:rPr lang="zh-CN" altLang="en-US" dirty="0"/>
              <a:t>模型</a:t>
            </a:r>
          </a:p>
          <a:p>
            <a:pPr lvl="1"/>
            <a:r>
              <a:rPr lang="zh-CN" altLang="en-US" dirty="0"/>
              <a:t>理解基于时间的</a:t>
            </a:r>
            <a:r>
              <a:rPr lang="en-US" altLang="zh-CN" dirty="0"/>
              <a:t>PDR</a:t>
            </a:r>
            <a:r>
              <a:rPr lang="zh-CN" altLang="en-US" dirty="0"/>
              <a:t>模型的核心思想及出发点；</a:t>
            </a:r>
          </a:p>
          <a:p>
            <a:pPr lvl="1"/>
            <a:r>
              <a:rPr lang="zh-CN" altLang="en-US" dirty="0"/>
              <a:t>理解</a:t>
            </a:r>
            <a:r>
              <a:rPr lang="en-US" altLang="zh-CN" dirty="0"/>
              <a:t>PPDR</a:t>
            </a:r>
            <a:r>
              <a:rPr lang="zh-CN" altLang="en-US" dirty="0"/>
              <a:t>模型与</a:t>
            </a:r>
            <a:r>
              <a:rPr lang="en-US" altLang="zh-CN" dirty="0"/>
              <a:t>PDR</a:t>
            </a:r>
            <a:r>
              <a:rPr lang="zh-CN" altLang="en-US" dirty="0"/>
              <a:t>模型的本质区别；</a:t>
            </a:r>
          </a:p>
          <a:p>
            <a:pPr lvl="1"/>
            <a:r>
              <a:rPr lang="zh-CN" altLang="en-US" dirty="0"/>
              <a:t>了解基于时间的判断系统安全性的方式；</a:t>
            </a:r>
          </a:p>
          <a:p>
            <a:endParaRPr lang="zh-CN" altLang="en-US" dirty="0"/>
          </a:p>
          <a:p>
            <a:endParaRPr lang="zh-CN" altLang="en-US" dirty="0"/>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pPr>
                <a:defRPr/>
              </a:pPr>
              <a:t>28</a:t>
            </a:fld>
            <a:endParaRPr lang="en-US" altLang="zh-CN"/>
          </a:p>
        </p:txBody>
      </p:sp>
    </p:spTree>
    <p:extLst>
      <p:ext uri="{BB962C8B-B14F-4D97-AF65-F5344CB8AC3E}">
        <p14:creationId xmlns:p14="http://schemas.microsoft.com/office/powerpoint/2010/main" val="1303543239"/>
      </p:ext>
    </p:extLst>
  </p:cSld>
  <p:clrMapOvr>
    <a:masterClrMapping/>
  </p:clrMapOvr>
  <p:transition>
    <p:fade/>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2D97A231-26C1-4906-92F9-C5561FC0C8D8}"/>
              </a:ext>
            </a:extLst>
          </p:cNvPr>
          <p:cNvSpPr>
            <a:spLocks noGrp="1"/>
          </p:cNvSpPr>
          <p:nvPr>
            <p:ph type="title"/>
          </p:nvPr>
        </p:nvSpPr>
        <p:spPr/>
        <p:txBody>
          <a:bodyPr/>
          <a:lstStyle/>
          <a:p>
            <a:r>
              <a:rPr lang="zh-CN" altLang="zh-CN" dirty="0"/>
              <a:t>基于时间的</a:t>
            </a:r>
            <a:r>
              <a:rPr lang="en-US" altLang="zh-CN" dirty="0"/>
              <a:t>PDR</a:t>
            </a:r>
            <a:r>
              <a:rPr lang="zh-CN" altLang="zh-CN" dirty="0"/>
              <a:t>与</a:t>
            </a:r>
            <a:r>
              <a:rPr lang="en-US" altLang="zh-CN" dirty="0"/>
              <a:t>PPDR</a:t>
            </a:r>
            <a:r>
              <a:rPr lang="zh-CN" altLang="zh-CN" dirty="0"/>
              <a:t>模型</a:t>
            </a:r>
            <a:endParaRPr lang="zh-CN" altLang="en-US" dirty="0"/>
          </a:p>
        </p:txBody>
      </p:sp>
      <p:sp>
        <p:nvSpPr>
          <p:cNvPr id="3" name="内容占位符 2">
            <a:extLst>
              <a:ext uri="{FF2B5EF4-FFF2-40B4-BE49-F238E27FC236}">
                <a16:creationId xmlns:a16="http://schemas.microsoft.com/office/drawing/2014/main" id="{D7CE3B2A-DD7F-4DA9-A653-E315E3B82930}"/>
              </a:ext>
            </a:extLst>
          </p:cNvPr>
          <p:cNvSpPr>
            <a:spLocks noGrp="1"/>
          </p:cNvSpPr>
          <p:nvPr>
            <p:ph idx="1"/>
          </p:nvPr>
        </p:nvSpPr>
        <p:spPr>
          <a:xfrm>
            <a:off x="533400" y="1295399"/>
            <a:ext cx="8191500" cy="5210175"/>
          </a:xfrm>
        </p:spPr>
        <p:txBody>
          <a:bodyPr>
            <a:normAutofit/>
          </a:bodyPr>
          <a:lstStyle/>
          <a:p>
            <a:r>
              <a:rPr lang="en-US" altLang="zh-CN" dirty="0" smtClean="0"/>
              <a:t>PDR</a:t>
            </a:r>
            <a:r>
              <a:rPr lang="zh-CN" altLang="en-US" dirty="0" smtClean="0"/>
              <a:t>（</a:t>
            </a:r>
            <a:r>
              <a:rPr lang="en-US" altLang="zh-CN" dirty="0" smtClean="0"/>
              <a:t>Protection-Detection-Response</a:t>
            </a:r>
            <a:r>
              <a:rPr lang="zh-CN" altLang="zh-CN" dirty="0"/>
              <a:t>，</a:t>
            </a:r>
            <a:r>
              <a:rPr lang="en-US" altLang="zh-CN" dirty="0" smtClean="0"/>
              <a:t>PDR</a:t>
            </a:r>
            <a:r>
              <a:rPr lang="zh-CN" altLang="en-US" dirty="0" smtClean="0"/>
              <a:t>）模型</a:t>
            </a:r>
            <a:endParaRPr lang="en-US" altLang="zh-CN" dirty="0" smtClean="0"/>
          </a:p>
          <a:p>
            <a:r>
              <a:rPr lang="zh-CN" altLang="zh-CN" dirty="0" smtClean="0"/>
              <a:t>思想</a:t>
            </a:r>
            <a:r>
              <a:rPr lang="zh-CN" altLang="en-US" dirty="0" smtClean="0"/>
              <a:t>：</a:t>
            </a:r>
            <a:r>
              <a:rPr lang="zh-CN" altLang="zh-CN" dirty="0" smtClean="0"/>
              <a:t>承认</a:t>
            </a:r>
            <a:r>
              <a:rPr lang="zh-CN" altLang="zh-CN" dirty="0"/>
              <a:t>漏洞，正视威胁，采取适度防护、加强检测工作、落实响应、建立对威胁的防护来保障系统的安全。</a:t>
            </a:r>
            <a:endParaRPr lang="en-US" altLang="zh-CN" dirty="0"/>
          </a:p>
          <a:p>
            <a:r>
              <a:rPr lang="zh-CN" altLang="zh-CN" dirty="0" smtClean="0"/>
              <a:t>出发点</a:t>
            </a:r>
            <a:r>
              <a:rPr lang="zh-CN" altLang="en-US" dirty="0" smtClean="0"/>
              <a:t>：</a:t>
            </a:r>
            <a:r>
              <a:rPr lang="zh-CN" altLang="zh-CN" dirty="0" smtClean="0"/>
              <a:t>任何</a:t>
            </a:r>
            <a:r>
              <a:rPr lang="zh-CN" altLang="zh-CN" dirty="0"/>
              <a:t>安全防护措施都是基于时间的，超过该时间段，这种防护措施是可能被攻破的。</a:t>
            </a:r>
            <a:endParaRPr lang="en-US" altLang="zh-CN" dirty="0"/>
          </a:p>
          <a:p>
            <a:r>
              <a:rPr lang="zh-CN" altLang="zh-CN" dirty="0"/>
              <a:t>信息系统的攻防时间表。</a:t>
            </a:r>
            <a:endParaRPr lang="en-US" altLang="zh-CN" dirty="0"/>
          </a:p>
          <a:p>
            <a:pPr lvl="1"/>
            <a:r>
              <a:rPr lang="zh-CN" altLang="zh-CN" dirty="0"/>
              <a:t>攻击</a:t>
            </a:r>
            <a:r>
              <a:rPr lang="zh-CN" altLang="zh-CN" dirty="0" smtClean="0"/>
              <a:t>时间</a:t>
            </a:r>
            <a:endParaRPr lang="en-US" altLang="zh-CN" dirty="0" smtClean="0"/>
          </a:p>
          <a:p>
            <a:pPr lvl="1"/>
            <a:r>
              <a:rPr lang="zh-CN" altLang="zh-CN" dirty="0" smtClean="0"/>
              <a:t>防守时间</a:t>
            </a:r>
            <a:endParaRPr lang="zh-CN" altLang="en-US" dirty="0"/>
          </a:p>
        </p:txBody>
      </p:sp>
      <p:sp>
        <p:nvSpPr>
          <p:cNvPr id="4" name="灯片编号占位符 3">
            <a:extLst>
              <a:ext uri="{FF2B5EF4-FFF2-40B4-BE49-F238E27FC236}">
                <a16:creationId xmlns:a16="http://schemas.microsoft.com/office/drawing/2014/main" id="{320B1CE2-9951-4274-87C1-DBB8A83F38F0}"/>
              </a:ext>
            </a:extLst>
          </p:cNvPr>
          <p:cNvSpPr>
            <a:spLocks noGrp="1"/>
          </p:cNvSpPr>
          <p:nvPr>
            <p:ph type="sldNum" sz="quarter" idx="10"/>
          </p:nvPr>
        </p:nvSpPr>
        <p:spPr/>
        <p:txBody>
          <a:bodyPr/>
          <a:lstStyle/>
          <a:p>
            <a:pPr>
              <a:defRPr/>
            </a:pPr>
            <a:fld id="{F5E0E65E-9137-4309-8D78-B392A1917D52}" type="slidenum">
              <a:rPr lang="zh-CN" altLang="en-US" smtClean="0"/>
              <a:pPr>
                <a:defRPr/>
              </a:pPr>
              <a:t>29</a:t>
            </a:fld>
            <a:endParaRPr lang="en-US" altLang="zh-CN"/>
          </a:p>
        </p:txBody>
      </p:sp>
    </p:spTree>
    <p:extLst>
      <p:ext uri="{BB962C8B-B14F-4D97-AF65-F5344CB8AC3E}">
        <p14:creationId xmlns:p14="http://schemas.microsoft.com/office/powerpoint/2010/main" val="1722960214"/>
      </p:ext>
    </p:extLst>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知识子域：信息安全保障基础</a:t>
            </a:r>
            <a:endParaRPr lang="zh-CN" altLang="en-US" dirty="0"/>
          </a:p>
        </p:txBody>
      </p:sp>
      <p:sp>
        <p:nvSpPr>
          <p:cNvPr id="3" name="内容占位符 2"/>
          <p:cNvSpPr>
            <a:spLocks noGrp="1"/>
          </p:cNvSpPr>
          <p:nvPr>
            <p:ph idx="1"/>
          </p:nvPr>
        </p:nvSpPr>
        <p:spPr/>
        <p:txBody>
          <a:bodyPr/>
          <a:lstStyle/>
          <a:p>
            <a:r>
              <a:rPr lang="zh-CN" altLang="en-US" dirty="0" smtClean="0"/>
              <a:t>信息</a:t>
            </a:r>
            <a:r>
              <a:rPr lang="zh-CN" altLang="en-US" dirty="0"/>
              <a:t>安全定义及理解</a:t>
            </a:r>
          </a:p>
          <a:p>
            <a:pPr lvl="1"/>
            <a:r>
              <a:rPr lang="zh-CN" altLang="en-US" dirty="0"/>
              <a:t>理解信息安全定义及信息安全问题狭义、广义两层概念及区别；</a:t>
            </a:r>
          </a:p>
          <a:p>
            <a:pPr lvl="1"/>
            <a:r>
              <a:rPr lang="zh-CN" altLang="en-US" dirty="0"/>
              <a:t>理解信息安全问题的根内因和外因；</a:t>
            </a:r>
          </a:p>
          <a:p>
            <a:pPr lvl="1"/>
            <a:r>
              <a:rPr lang="zh-CN" altLang="en-US" dirty="0"/>
              <a:t>理解信息安全是系统的安全、动态的安全、无边界的安全、非传统的安全等相关概念；</a:t>
            </a:r>
          </a:p>
          <a:p>
            <a:r>
              <a:rPr lang="zh-CN" altLang="en-US" dirty="0" smtClean="0"/>
              <a:t>信息</a:t>
            </a:r>
            <a:r>
              <a:rPr lang="zh-CN" altLang="en-US" dirty="0"/>
              <a:t>安全属性</a:t>
            </a:r>
          </a:p>
          <a:p>
            <a:pPr lvl="1"/>
            <a:r>
              <a:rPr lang="zh-CN" altLang="en-US" dirty="0"/>
              <a:t>理解信息安全属性的概念及</a:t>
            </a:r>
            <a:r>
              <a:rPr lang="en-US" altLang="zh-CN" dirty="0"/>
              <a:t>CIA</a:t>
            </a:r>
            <a:r>
              <a:rPr lang="zh-CN" altLang="en-US" dirty="0"/>
              <a:t>三元组（保密性、完整性、可用性）的概念；</a:t>
            </a:r>
          </a:p>
          <a:p>
            <a:pPr lvl="1"/>
            <a:r>
              <a:rPr lang="zh-CN" altLang="en-US" dirty="0"/>
              <a:t>了解真实性、不可否认性、可问责、可控性等其他不可缺少的信息安全属性概念；</a:t>
            </a:r>
          </a:p>
          <a:p>
            <a:endParaRPr lang="zh-CN" altLang="en-US" dirty="0"/>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pPr>
                <a:defRPr/>
              </a:pPr>
              <a:t>3</a:t>
            </a:fld>
            <a:endParaRPr lang="en-US" altLang="zh-CN"/>
          </a:p>
        </p:txBody>
      </p:sp>
    </p:spTree>
    <p:extLst>
      <p:ext uri="{BB962C8B-B14F-4D97-AF65-F5344CB8AC3E}">
        <p14:creationId xmlns:p14="http://schemas.microsoft.com/office/powerpoint/2010/main" val="555248134"/>
      </p:ext>
    </p:extLst>
  </p:cSld>
  <p:clrMapOvr>
    <a:masterClrMapping/>
  </p:clrMapOvr>
  <p:transition>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4D0EFD00-85C8-4D9B-93EB-962771C5E334}"/>
              </a:ext>
            </a:extLst>
          </p:cNvPr>
          <p:cNvSpPr>
            <a:spLocks noGrp="1"/>
          </p:cNvSpPr>
          <p:nvPr>
            <p:ph type="title"/>
          </p:nvPr>
        </p:nvSpPr>
        <p:spPr/>
        <p:txBody>
          <a:bodyPr/>
          <a:lstStyle/>
          <a:p>
            <a:r>
              <a:rPr lang="zh-CN" altLang="zh-CN" dirty="0"/>
              <a:t>基于时间的</a:t>
            </a:r>
            <a:r>
              <a:rPr lang="en-US" altLang="zh-CN" dirty="0"/>
              <a:t>PDR</a:t>
            </a:r>
            <a:r>
              <a:rPr lang="zh-CN" altLang="zh-CN" dirty="0"/>
              <a:t>与</a:t>
            </a:r>
            <a:r>
              <a:rPr lang="en-US" altLang="zh-CN" dirty="0"/>
              <a:t>PPDR</a:t>
            </a:r>
            <a:r>
              <a:rPr lang="zh-CN" altLang="zh-CN" dirty="0"/>
              <a:t>模型</a:t>
            </a:r>
            <a:endParaRPr lang="zh-CN" altLang="en-US" dirty="0"/>
          </a:p>
        </p:txBody>
      </p:sp>
      <p:sp>
        <p:nvSpPr>
          <p:cNvPr id="4" name="灯片编号占位符 3">
            <a:extLst>
              <a:ext uri="{FF2B5EF4-FFF2-40B4-BE49-F238E27FC236}">
                <a16:creationId xmlns:a16="http://schemas.microsoft.com/office/drawing/2014/main" id="{0026BFCE-2462-493F-8E0A-A69354ADAA42}"/>
              </a:ext>
            </a:extLst>
          </p:cNvPr>
          <p:cNvSpPr>
            <a:spLocks noGrp="1"/>
          </p:cNvSpPr>
          <p:nvPr>
            <p:ph type="sldNum" sz="quarter" idx="10"/>
          </p:nvPr>
        </p:nvSpPr>
        <p:spPr/>
        <p:txBody>
          <a:bodyPr/>
          <a:lstStyle/>
          <a:p>
            <a:pPr>
              <a:defRPr/>
            </a:pPr>
            <a:fld id="{F5E0E65E-9137-4309-8D78-B392A1917D52}" type="slidenum">
              <a:rPr lang="zh-CN" altLang="en-US" smtClean="0"/>
              <a:pPr>
                <a:defRPr/>
              </a:pPr>
              <a:t>30</a:t>
            </a:fld>
            <a:endParaRPr lang="en-US" altLang="zh-CN"/>
          </a:p>
        </p:txBody>
      </p:sp>
      <p:grpSp>
        <p:nvGrpSpPr>
          <p:cNvPr id="5" name="Group 42">
            <a:extLst>
              <a:ext uri="{FF2B5EF4-FFF2-40B4-BE49-F238E27FC236}">
                <a16:creationId xmlns:a16="http://schemas.microsoft.com/office/drawing/2014/main" id="{6A7F5A07-8641-4E19-8EB3-4F0CCDEAA2CE}"/>
              </a:ext>
            </a:extLst>
          </p:cNvPr>
          <p:cNvGrpSpPr>
            <a:grpSpLocks/>
          </p:cNvGrpSpPr>
          <p:nvPr/>
        </p:nvGrpSpPr>
        <p:grpSpPr bwMode="auto">
          <a:xfrm>
            <a:off x="1116013" y="602457"/>
            <a:ext cx="7667625" cy="6048375"/>
            <a:chOff x="931" y="391"/>
            <a:chExt cx="4829" cy="3764"/>
          </a:xfrm>
        </p:grpSpPr>
        <p:grpSp>
          <p:nvGrpSpPr>
            <p:cNvPr id="6" name="Group 41">
              <a:extLst>
                <a:ext uri="{FF2B5EF4-FFF2-40B4-BE49-F238E27FC236}">
                  <a16:creationId xmlns:a16="http://schemas.microsoft.com/office/drawing/2014/main" id="{4470432D-5C01-47C3-B6D5-1993AD020E67}"/>
                </a:ext>
              </a:extLst>
            </p:cNvPr>
            <p:cNvGrpSpPr>
              <a:grpSpLocks/>
            </p:cNvGrpSpPr>
            <p:nvPr/>
          </p:nvGrpSpPr>
          <p:grpSpPr bwMode="auto">
            <a:xfrm>
              <a:off x="931" y="709"/>
              <a:ext cx="4179" cy="3221"/>
              <a:chOff x="931" y="709"/>
              <a:chExt cx="4179" cy="3221"/>
            </a:xfrm>
          </p:grpSpPr>
          <p:sp>
            <p:nvSpPr>
              <p:cNvPr id="10" name="Line 4">
                <a:extLst>
                  <a:ext uri="{FF2B5EF4-FFF2-40B4-BE49-F238E27FC236}">
                    <a16:creationId xmlns:a16="http://schemas.microsoft.com/office/drawing/2014/main" id="{2E988B40-1FBC-45C8-B657-C5C4B332B4AC}"/>
                  </a:ext>
                </a:extLst>
              </p:cNvPr>
              <p:cNvSpPr>
                <a:spLocks noChangeShapeType="1"/>
              </p:cNvSpPr>
              <p:nvPr/>
            </p:nvSpPr>
            <p:spPr bwMode="auto">
              <a:xfrm>
                <a:off x="1765" y="1928"/>
                <a:ext cx="2793" cy="1"/>
              </a:xfrm>
              <a:prstGeom prst="line">
                <a:avLst/>
              </a:prstGeom>
              <a:noFill/>
              <a:ln w="9525">
                <a:solidFill>
                  <a:srgbClr val="000000"/>
                </a:solidFill>
                <a:round/>
                <a:headEnd/>
                <a:tailEnd/>
              </a:ln>
              <a:scene3d>
                <a:camera prst="legacyPerspectiveBottomLeft"/>
                <a:lightRig rig="legacyFlat3" dir="t"/>
              </a:scene3d>
              <a:sp3d extrusionH="887400" prstMaterial="legacyMatte">
                <a:bevelT w="13500" h="13500" prst="angle"/>
                <a:bevelB w="13500" h="13500" prst="angle"/>
                <a:extrusionClr>
                  <a:schemeClr val="accent2"/>
                </a:extrusionClr>
              </a:sp3d>
              <a:extLst>
                <a:ext uri="{909E8E84-426E-40DD-AFC4-6F175D3DCCD1}">
                  <a14:hiddenFill xmlns:a14="http://schemas.microsoft.com/office/drawing/2010/main">
                    <a:noFill/>
                  </a14:hiddenFill>
                </a:ext>
              </a:extLst>
            </p:spPr>
            <p:txBody>
              <a:bodyPr wrap="none">
                <a:flatTx/>
              </a:bodyPr>
              <a:lstStyle/>
              <a:p>
                <a:endParaRPr lang="zh-CN" altLang="en-US"/>
              </a:p>
            </p:txBody>
          </p:sp>
          <p:sp>
            <p:nvSpPr>
              <p:cNvPr id="11" name="Line 5">
                <a:extLst>
                  <a:ext uri="{FF2B5EF4-FFF2-40B4-BE49-F238E27FC236}">
                    <a16:creationId xmlns:a16="http://schemas.microsoft.com/office/drawing/2014/main" id="{15EA3B78-71F9-4171-A3EF-C92585CF11E0}"/>
                  </a:ext>
                </a:extLst>
              </p:cNvPr>
              <p:cNvSpPr>
                <a:spLocks noChangeShapeType="1"/>
              </p:cNvSpPr>
              <p:nvPr/>
            </p:nvSpPr>
            <p:spPr bwMode="auto">
              <a:xfrm>
                <a:off x="1765" y="2363"/>
                <a:ext cx="2793" cy="1"/>
              </a:xfrm>
              <a:prstGeom prst="line">
                <a:avLst/>
              </a:prstGeom>
              <a:noFill/>
              <a:ln w="9525">
                <a:solidFill>
                  <a:srgbClr val="000000"/>
                </a:solidFill>
                <a:round/>
                <a:headEnd/>
                <a:tailEnd/>
              </a:ln>
              <a:scene3d>
                <a:camera prst="legacyPerspectiveBottomLeft"/>
                <a:lightRig rig="legacyFlat3" dir="t"/>
              </a:scene3d>
              <a:sp3d extrusionH="887400" prstMaterial="legacyMatte">
                <a:bevelT w="13500" h="13500" prst="angle"/>
                <a:bevelB w="13500" h="13500" prst="angle"/>
                <a:extrusionClr>
                  <a:schemeClr val="accent2"/>
                </a:extrusionClr>
              </a:sp3d>
              <a:extLst>
                <a:ext uri="{909E8E84-426E-40DD-AFC4-6F175D3DCCD1}">
                  <a14:hiddenFill xmlns:a14="http://schemas.microsoft.com/office/drawing/2010/main">
                    <a:noFill/>
                  </a14:hiddenFill>
                </a:ext>
              </a:extLst>
            </p:spPr>
            <p:txBody>
              <a:bodyPr wrap="none">
                <a:flatTx/>
              </a:bodyPr>
              <a:lstStyle/>
              <a:p>
                <a:endParaRPr lang="zh-CN" altLang="en-US"/>
              </a:p>
            </p:txBody>
          </p:sp>
          <p:sp>
            <p:nvSpPr>
              <p:cNvPr id="12" name="Line 6">
                <a:extLst>
                  <a:ext uri="{FF2B5EF4-FFF2-40B4-BE49-F238E27FC236}">
                    <a16:creationId xmlns:a16="http://schemas.microsoft.com/office/drawing/2014/main" id="{14056C14-AA43-46CE-A2E2-9F23EE43A0A7}"/>
                  </a:ext>
                </a:extLst>
              </p:cNvPr>
              <p:cNvSpPr>
                <a:spLocks noChangeShapeType="1"/>
              </p:cNvSpPr>
              <p:nvPr/>
            </p:nvSpPr>
            <p:spPr bwMode="auto">
              <a:xfrm>
                <a:off x="1765" y="2798"/>
                <a:ext cx="2793" cy="1"/>
              </a:xfrm>
              <a:prstGeom prst="line">
                <a:avLst/>
              </a:prstGeom>
              <a:noFill/>
              <a:ln w="9525">
                <a:solidFill>
                  <a:srgbClr val="000000"/>
                </a:solidFill>
                <a:round/>
                <a:headEnd/>
                <a:tailEnd/>
              </a:ln>
              <a:scene3d>
                <a:camera prst="legacyPerspectiveBottomLeft"/>
                <a:lightRig rig="legacyFlat3" dir="t"/>
              </a:scene3d>
              <a:sp3d extrusionH="887400" prstMaterial="legacyMatte">
                <a:bevelT w="13500" h="13500" prst="angle"/>
                <a:bevelB w="13500" h="13500" prst="angle"/>
                <a:extrusionClr>
                  <a:schemeClr val="accent2"/>
                </a:extrusionClr>
              </a:sp3d>
              <a:extLst>
                <a:ext uri="{909E8E84-426E-40DD-AFC4-6F175D3DCCD1}">
                  <a14:hiddenFill xmlns:a14="http://schemas.microsoft.com/office/drawing/2010/main">
                    <a:noFill/>
                  </a14:hiddenFill>
                </a:ext>
              </a:extLst>
            </p:spPr>
            <p:txBody>
              <a:bodyPr wrap="none">
                <a:flatTx/>
              </a:bodyPr>
              <a:lstStyle/>
              <a:p>
                <a:endParaRPr lang="zh-CN" altLang="en-US"/>
              </a:p>
            </p:txBody>
          </p:sp>
          <p:sp>
            <p:nvSpPr>
              <p:cNvPr id="13" name="Line 7">
                <a:extLst>
                  <a:ext uri="{FF2B5EF4-FFF2-40B4-BE49-F238E27FC236}">
                    <a16:creationId xmlns:a16="http://schemas.microsoft.com/office/drawing/2014/main" id="{BA0EAE88-E765-44EC-8A16-5416E0EEFF83}"/>
                  </a:ext>
                </a:extLst>
              </p:cNvPr>
              <p:cNvSpPr>
                <a:spLocks noChangeShapeType="1"/>
              </p:cNvSpPr>
              <p:nvPr/>
            </p:nvSpPr>
            <p:spPr bwMode="auto">
              <a:xfrm>
                <a:off x="1765" y="3190"/>
                <a:ext cx="2793" cy="1"/>
              </a:xfrm>
              <a:prstGeom prst="line">
                <a:avLst/>
              </a:prstGeom>
              <a:noFill/>
              <a:ln w="9525">
                <a:solidFill>
                  <a:srgbClr val="000000"/>
                </a:solidFill>
                <a:round/>
                <a:headEnd/>
                <a:tailEnd/>
              </a:ln>
              <a:scene3d>
                <a:camera prst="legacyPerspectiveBottomLeft"/>
                <a:lightRig rig="legacyFlat3" dir="t"/>
              </a:scene3d>
              <a:sp3d extrusionH="887400" prstMaterial="legacyMatte">
                <a:bevelT w="13500" h="13500" prst="angle"/>
                <a:bevelB w="13500" h="13500" prst="angle"/>
                <a:extrusionClr>
                  <a:schemeClr val="accent2"/>
                </a:extrusionClr>
              </a:sp3d>
              <a:extLst>
                <a:ext uri="{909E8E84-426E-40DD-AFC4-6F175D3DCCD1}">
                  <a14:hiddenFill xmlns:a14="http://schemas.microsoft.com/office/drawing/2010/main">
                    <a:noFill/>
                  </a14:hiddenFill>
                </a:ext>
              </a:extLst>
            </p:spPr>
            <p:txBody>
              <a:bodyPr wrap="none">
                <a:flatTx/>
              </a:bodyPr>
              <a:lstStyle/>
              <a:p>
                <a:endParaRPr lang="zh-CN" altLang="en-US"/>
              </a:p>
            </p:txBody>
          </p:sp>
          <p:sp>
            <p:nvSpPr>
              <p:cNvPr id="14" name="Line 8">
                <a:extLst>
                  <a:ext uri="{FF2B5EF4-FFF2-40B4-BE49-F238E27FC236}">
                    <a16:creationId xmlns:a16="http://schemas.microsoft.com/office/drawing/2014/main" id="{B085F031-69ED-4B95-B3ED-7E00F0483E7A}"/>
                  </a:ext>
                </a:extLst>
              </p:cNvPr>
              <p:cNvSpPr>
                <a:spLocks noChangeShapeType="1"/>
              </p:cNvSpPr>
              <p:nvPr/>
            </p:nvSpPr>
            <p:spPr bwMode="auto">
              <a:xfrm>
                <a:off x="1765" y="1492"/>
                <a:ext cx="2793" cy="1"/>
              </a:xfrm>
              <a:prstGeom prst="line">
                <a:avLst/>
              </a:prstGeom>
              <a:noFill/>
              <a:ln w="9525">
                <a:solidFill>
                  <a:srgbClr val="000000"/>
                </a:solidFill>
                <a:round/>
                <a:headEnd/>
                <a:tailEnd/>
              </a:ln>
              <a:scene3d>
                <a:camera prst="legacyPerspectiveBottomLeft"/>
                <a:lightRig rig="legacyFlat3" dir="t"/>
              </a:scene3d>
              <a:sp3d extrusionH="887400" prstMaterial="legacyMatte">
                <a:bevelT w="13500" h="13500" prst="angle"/>
                <a:bevelB w="13500" h="13500" prst="angle"/>
                <a:extrusionClr>
                  <a:schemeClr val="accent2"/>
                </a:extrusionClr>
              </a:sp3d>
              <a:extLst>
                <a:ext uri="{909E8E84-426E-40DD-AFC4-6F175D3DCCD1}">
                  <a14:hiddenFill xmlns:a14="http://schemas.microsoft.com/office/drawing/2010/main">
                    <a:noFill/>
                  </a14:hiddenFill>
                </a:ext>
              </a:extLst>
            </p:spPr>
            <p:txBody>
              <a:bodyPr wrap="none">
                <a:flatTx/>
              </a:bodyPr>
              <a:lstStyle/>
              <a:p>
                <a:endParaRPr lang="zh-CN" altLang="en-US"/>
              </a:p>
            </p:txBody>
          </p:sp>
          <p:sp>
            <p:nvSpPr>
              <p:cNvPr id="15" name="Rectangle 9">
                <a:extLst>
                  <a:ext uri="{FF2B5EF4-FFF2-40B4-BE49-F238E27FC236}">
                    <a16:creationId xmlns:a16="http://schemas.microsoft.com/office/drawing/2014/main" id="{7B7F036F-5538-423A-B999-235E05F1A29A}"/>
                  </a:ext>
                </a:extLst>
              </p:cNvPr>
              <p:cNvSpPr>
                <a:spLocks noChangeArrowheads="1"/>
              </p:cNvSpPr>
              <p:nvPr/>
            </p:nvSpPr>
            <p:spPr bwMode="auto">
              <a:xfrm>
                <a:off x="1066" y="709"/>
                <a:ext cx="4044" cy="3221"/>
              </a:xfrm>
              <a:prstGeom prst="rect">
                <a:avLst/>
              </a:prstGeom>
              <a:noFill/>
              <a:ln w="38100" cap="sq">
                <a:solidFill>
                  <a:srgbClr val="FF33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p>
            </p:txBody>
          </p:sp>
          <p:sp>
            <p:nvSpPr>
              <p:cNvPr id="16" name="Rectangle 11">
                <a:extLst>
                  <a:ext uri="{FF2B5EF4-FFF2-40B4-BE49-F238E27FC236}">
                    <a16:creationId xmlns:a16="http://schemas.microsoft.com/office/drawing/2014/main" id="{DB1B798C-326E-42B4-80CA-F811255938F6}"/>
                  </a:ext>
                </a:extLst>
              </p:cNvPr>
              <p:cNvSpPr>
                <a:spLocks noChangeArrowheads="1"/>
              </p:cNvSpPr>
              <p:nvPr/>
            </p:nvSpPr>
            <p:spPr bwMode="auto">
              <a:xfrm>
                <a:off x="1390" y="840"/>
                <a:ext cx="3502" cy="261"/>
              </a:xfrm>
              <a:prstGeom prst="rect">
                <a:avLst/>
              </a:prstGeom>
              <a:gradFill rotWithShape="1">
                <a:gsLst>
                  <a:gs pos="0">
                    <a:schemeClr val="accent2"/>
                  </a:gs>
                  <a:gs pos="100000">
                    <a:schemeClr val="bg2"/>
                  </a:gs>
                </a:gsLst>
                <a:lin ang="5400000" scaled="1"/>
              </a:gradFill>
              <a:ln w="9525">
                <a:miter lim="800000"/>
                <a:headEnd/>
                <a:tailEnd/>
              </a:ln>
              <a:scene3d>
                <a:camera prst="legacyPerspectiveBottomLeft"/>
                <a:lightRig rig="legacyFlat3" dir="t"/>
              </a:scene3d>
              <a:sp3d extrusionH="887400" prstMaterial="legacyMatte">
                <a:bevelT w="13500" h="13500" prst="angle"/>
                <a:bevelB w="13500" h="13500" prst="angle"/>
                <a:extrusionClr>
                  <a:schemeClr val="accent2"/>
                </a:extrusionClr>
              </a:sp3d>
            </p:spPr>
            <p:txBody>
              <a:bodyPr wrap="none" anchor="ctr">
                <a:flatTx/>
              </a:bodyPr>
              <a:lstStyle/>
              <a:p>
                <a:pPr algn="ctr"/>
                <a:r>
                  <a:rPr lang="zh-CN" altLang="en-US" sz="1400" b="1">
                    <a:latin typeface="Times New Roman" pitchFamily="18" charset="0"/>
                  </a:rPr>
                  <a:t>系统审计、分析 </a:t>
                </a:r>
                <a:r>
                  <a:rPr lang="en-US" altLang="zh-CN" sz="1400" b="1">
                    <a:latin typeface="Times New Roman" pitchFamily="18" charset="0"/>
                  </a:rPr>
                  <a:t>– </a:t>
                </a:r>
                <a:r>
                  <a:rPr lang="zh-CN" altLang="en-US" sz="1400" b="1">
                    <a:latin typeface="Times New Roman" pitchFamily="18" charset="0"/>
                  </a:rPr>
                  <a:t>入侵检测 </a:t>
                </a:r>
                <a:r>
                  <a:rPr lang="en-US" altLang="zh-CN" sz="1400" b="1">
                    <a:latin typeface="Times New Roman" pitchFamily="18" charset="0"/>
                  </a:rPr>
                  <a:t>– </a:t>
                </a:r>
                <a:r>
                  <a:rPr lang="zh-CN" altLang="en-US" sz="1400" b="1">
                    <a:latin typeface="Times New Roman" pitchFamily="18" charset="0"/>
                  </a:rPr>
                  <a:t>定时响应（警告、拒绝服务）</a:t>
                </a:r>
              </a:p>
            </p:txBody>
          </p:sp>
          <p:sp>
            <p:nvSpPr>
              <p:cNvPr id="17" name="Rectangle 12">
                <a:extLst>
                  <a:ext uri="{FF2B5EF4-FFF2-40B4-BE49-F238E27FC236}">
                    <a16:creationId xmlns:a16="http://schemas.microsoft.com/office/drawing/2014/main" id="{D9BB07B0-3C04-4DA8-B63E-D92B74B98206}"/>
                  </a:ext>
                </a:extLst>
              </p:cNvPr>
              <p:cNvSpPr>
                <a:spLocks noChangeArrowheads="1"/>
              </p:cNvSpPr>
              <p:nvPr/>
            </p:nvSpPr>
            <p:spPr bwMode="auto">
              <a:xfrm>
                <a:off x="1390" y="1318"/>
                <a:ext cx="292" cy="2046"/>
              </a:xfrm>
              <a:prstGeom prst="rect">
                <a:avLst/>
              </a:prstGeom>
              <a:gradFill rotWithShape="1">
                <a:gsLst>
                  <a:gs pos="0">
                    <a:schemeClr val="accent2"/>
                  </a:gs>
                  <a:gs pos="100000">
                    <a:schemeClr val="bg2"/>
                  </a:gs>
                </a:gsLst>
                <a:lin ang="5400000" scaled="1"/>
              </a:gradFill>
              <a:ln w="9525">
                <a:miter lim="800000"/>
                <a:headEnd/>
                <a:tailEnd/>
              </a:ln>
              <a:scene3d>
                <a:camera prst="legacyPerspectiveBottomLeft"/>
                <a:lightRig rig="legacyFlat3" dir="t"/>
              </a:scene3d>
              <a:sp3d extrusionH="887400" prstMaterial="legacyMatte">
                <a:bevelT w="13500" h="13500" prst="angle"/>
                <a:bevelB w="13500" h="13500" prst="angle"/>
                <a:extrusionClr>
                  <a:schemeClr val="accent2"/>
                </a:extrusionClr>
              </a:sp3d>
            </p:spPr>
            <p:txBody>
              <a:bodyPr wrap="none" anchor="ctr">
                <a:flatTx/>
              </a:bodyPr>
              <a:lstStyle/>
              <a:p>
                <a:pPr algn="ctr"/>
                <a:r>
                  <a:rPr lang="zh-CN" altLang="en-US" sz="1400" b="1">
                    <a:latin typeface="Times New Roman" pitchFamily="18" charset="0"/>
                  </a:rPr>
                  <a:t>系统</a:t>
                </a:r>
              </a:p>
              <a:p>
                <a:pPr algn="ctr"/>
                <a:r>
                  <a:rPr lang="zh-CN" altLang="en-US" sz="1400" b="1">
                    <a:latin typeface="Times New Roman" pitchFamily="18" charset="0"/>
                  </a:rPr>
                  <a:t>的第</a:t>
                </a:r>
              </a:p>
              <a:p>
                <a:pPr algn="ctr"/>
                <a:r>
                  <a:rPr lang="zh-CN" altLang="en-US" sz="1400" b="1">
                    <a:latin typeface="Times New Roman" pitchFamily="18" charset="0"/>
                  </a:rPr>
                  <a:t>一道</a:t>
                </a:r>
              </a:p>
              <a:p>
                <a:pPr algn="ctr"/>
                <a:r>
                  <a:rPr lang="zh-CN" altLang="en-US" sz="1400" b="1">
                    <a:latin typeface="Times New Roman" pitchFamily="18" charset="0"/>
                  </a:rPr>
                  <a:t>防线</a:t>
                </a:r>
              </a:p>
              <a:p>
                <a:pPr algn="ctr"/>
                <a:endParaRPr lang="zh-CN" altLang="en-US" sz="1400" b="1">
                  <a:latin typeface="Times New Roman" pitchFamily="18" charset="0"/>
                </a:endParaRPr>
              </a:p>
              <a:p>
                <a:pPr algn="ctr"/>
                <a:endParaRPr lang="zh-CN" altLang="en-US" sz="1400" b="1">
                  <a:latin typeface="Times New Roman" pitchFamily="18" charset="0"/>
                </a:endParaRPr>
              </a:p>
              <a:p>
                <a:pPr algn="ctr"/>
                <a:endParaRPr lang="zh-CN" altLang="en-US" sz="1400" b="1">
                  <a:latin typeface="Times New Roman" pitchFamily="18" charset="0"/>
                </a:endParaRPr>
              </a:p>
              <a:p>
                <a:pPr algn="ctr"/>
                <a:r>
                  <a:rPr lang="zh-CN" altLang="en-US" sz="1400" b="1">
                    <a:latin typeface="Times New Roman" pitchFamily="18" charset="0"/>
                  </a:rPr>
                  <a:t>防止</a:t>
                </a:r>
              </a:p>
              <a:p>
                <a:pPr algn="ctr"/>
                <a:r>
                  <a:rPr lang="zh-CN" altLang="en-US" sz="1400" b="1">
                    <a:latin typeface="Times New Roman" pitchFamily="18" charset="0"/>
                  </a:rPr>
                  <a:t>远程</a:t>
                </a:r>
              </a:p>
              <a:p>
                <a:pPr algn="ctr"/>
                <a:r>
                  <a:rPr lang="zh-CN" altLang="en-US" sz="1400" b="1">
                    <a:latin typeface="Times New Roman" pitchFamily="18" charset="0"/>
                  </a:rPr>
                  <a:t>攻击</a:t>
                </a:r>
              </a:p>
              <a:p>
                <a:pPr algn="ctr"/>
                <a:endParaRPr lang="en-US" altLang="zh-CN" sz="1400" b="1">
                  <a:latin typeface="Times New Roman" pitchFamily="18" charset="0"/>
                </a:endParaRPr>
              </a:p>
            </p:txBody>
          </p:sp>
          <p:sp>
            <p:nvSpPr>
              <p:cNvPr id="18" name="Rectangle 13">
                <a:extLst>
                  <a:ext uri="{FF2B5EF4-FFF2-40B4-BE49-F238E27FC236}">
                    <a16:creationId xmlns:a16="http://schemas.microsoft.com/office/drawing/2014/main" id="{FFCECFCB-EE4B-4E5E-83FB-8B55BCA25729}"/>
                  </a:ext>
                </a:extLst>
              </p:cNvPr>
              <p:cNvSpPr>
                <a:spLocks noChangeArrowheads="1"/>
              </p:cNvSpPr>
              <p:nvPr/>
            </p:nvSpPr>
            <p:spPr bwMode="auto">
              <a:xfrm>
                <a:off x="1932" y="1362"/>
                <a:ext cx="792" cy="261"/>
              </a:xfrm>
              <a:prstGeom prst="rect">
                <a:avLst/>
              </a:prstGeom>
              <a:gradFill rotWithShape="1">
                <a:gsLst>
                  <a:gs pos="0">
                    <a:schemeClr val="accent2"/>
                  </a:gs>
                  <a:gs pos="100000">
                    <a:schemeClr val="bg2"/>
                  </a:gs>
                </a:gsLst>
                <a:lin ang="5400000" scaled="1"/>
              </a:gradFill>
              <a:ln w="9525">
                <a:miter lim="800000"/>
                <a:headEnd/>
                <a:tailEnd/>
              </a:ln>
              <a:scene3d>
                <a:camera prst="legacyPerspectiveBottomLeft"/>
                <a:lightRig rig="legacyFlat3" dir="t"/>
              </a:scene3d>
              <a:sp3d extrusionH="887400" prstMaterial="legacyMatte">
                <a:bevelT w="13500" h="13500" prst="angle"/>
                <a:bevelB w="13500" h="13500" prst="angle"/>
                <a:extrusionClr>
                  <a:schemeClr val="accent2"/>
                </a:extrusionClr>
              </a:sp3d>
            </p:spPr>
            <p:txBody>
              <a:bodyPr wrap="none" anchor="ctr">
                <a:flatTx/>
              </a:bodyPr>
              <a:lstStyle/>
              <a:p>
                <a:pPr algn="ctr"/>
                <a:r>
                  <a:rPr lang="zh-CN" altLang="en-US" sz="1400" b="1">
                    <a:latin typeface="Times New Roman" pitchFamily="18" charset="0"/>
                  </a:rPr>
                  <a:t>文件、数据安全</a:t>
                </a:r>
              </a:p>
            </p:txBody>
          </p:sp>
          <p:sp>
            <p:nvSpPr>
              <p:cNvPr id="19" name="Rectangle 14">
                <a:extLst>
                  <a:ext uri="{FF2B5EF4-FFF2-40B4-BE49-F238E27FC236}">
                    <a16:creationId xmlns:a16="http://schemas.microsoft.com/office/drawing/2014/main" id="{878037DD-FF6C-4C8F-8FB9-E6407F43B991}"/>
                  </a:ext>
                </a:extLst>
              </p:cNvPr>
              <p:cNvSpPr>
                <a:spLocks noChangeArrowheads="1"/>
              </p:cNvSpPr>
              <p:nvPr/>
            </p:nvSpPr>
            <p:spPr bwMode="auto">
              <a:xfrm>
                <a:off x="1932" y="1797"/>
                <a:ext cx="792" cy="261"/>
              </a:xfrm>
              <a:prstGeom prst="rect">
                <a:avLst/>
              </a:prstGeom>
              <a:gradFill rotWithShape="1">
                <a:gsLst>
                  <a:gs pos="0">
                    <a:schemeClr val="accent2"/>
                  </a:gs>
                  <a:gs pos="100000">
                    <a:schemeClr val="bg2"/>
                  </a:gs>
                </a:gsLst>
                <a:lin ang="5400000" scaled="1"/>
              </a:gradFill>
              <a:ln w="9525">
                <a:miter lim="800000"/>
                <a:headEnd/>
                <a:tailEnd/>
              </a:ln>
              <a:scene3d>
                <a:camera prst="legacyPerspectiveBottomLeft"/>
                <a:lightRig rig="legacyFlat3" dir="t"/>
              </a:scene3d>
              <a:sp3d extrusionH="887400" prstMaterial="legacyMatte">
                <a:bevelT w="13500" h="13500" prst="angle"/>
                <a:bevelB w="13500" h="13500" prst="angle"/>
                <a:extrusionClr>
                  <a:schemeClr val="accent2"/>
                </a:extrusionClr>
              </a:sp3d>
            </p:spPr>
            <p:txBody>
              <a:bodyPr wrap="none" anchor="ctr">
                <a:flatTx/>
              </a:bodyPr>
              <a:lstStyle/>
              <a:p>
                <a:pPr algn="ctr"/>
                <a:r>
                  <a:rPr lang="zh-CN" altLang="en-US" sz="1400" b="1">
                    <a:latin typeface="Times New Roman" pitchFamily="18" charset="0"/>
                  </a:rPr>
                  <a:t>应用服务层安全</a:t>
                </a:r>
              </a:p>
            </p:txBody>
          </p:sp>
          <p:sp>
            <p:nvSpPr>
              <p:cNvPr id="20" name="Rectangle 15">
                <a:extLst>
                  <a:ext uri="{FF2B5EF4-FFF2-40B4-BE49-F238E27FC236}">
                    <a16:creationId xmlns:a16="http://schemas.microsoft.com/office/drawing/2014/main" id="{EE61EDFB-F467-471E-A8A0-4788CC8DBDA4}"/>
                  </a:ext>
                </a:extLst>
              </p:cNvPr>
              <p:cNvSpPr>
                <a:spLocks noChangeArrowheads="1"/>
              </p:cNvSpPr>
              <p:nvPr/>
            </p:nvSpPr>
            <p:spPr bwMode="auto">
              <a:xfrm>
                <a:off x="1932" y="2232"/>
                <a:ext cx="792" cy="262"/>
              </a:xfrm>
              <a:prstGeom prst="rect">
                <a:avLst/>
              </a:prstGeom>
              <a:gradFill rotWithShape="1">
                <a:gsLst>
                  <a:gs pos="0">
                    <a:schemeClr val="accent2"/>
                  </a:gs>
                  <a:gs pos="100000">
                    <a:schemeClr val="bg2"/>
                  </a:gs>
                </a:gsLst>
                <a:lin ang="5400000" scaled="1"/>
              </a:gradFill>
              <a:ln w="9525">
                <a:miter lim="800000"/>
                <a:headEnd/>
                <a:tailEnd/>
              </a:ln>
              <a:scene3d>
                <a:camera prst="legacyPerspectiveBottomLeft"/>
                <a:lightRig rig="legacyFlat3" dir="t"/>
              </a:scene3d>
              <a:sp3d extrusionH="887400" prstMaterial="legacyMatte">
                <a:bevelT w="13500" h="13500" prst="angle"/>
                <a:bevelB w="13500" h="13500" prst="angle"/>
                <a:extrusionClr>
                  <a:schemeClr val="accent2"/>
                </a:extrusionClr>
              </a:sp3d>
            </p:spPr>
            <p:txBody>
              <a:bodyPr wrap="none" anchor="ctr">
                <a:flatTx/>
              </a:bodyPr>
              <a:lstStyle/>
              <a:p>
                <a:pPr algn="ctr"/>
                <a:r>
                  <a:rPr lang="zh-CN" altLang="en-US" sz="1400" b="1">
                    <a:latin typeface="Times New Roman" pitchFamily="18" charset="0"/>
                  </a:rPr>
                  <a:t>系统服务层安全</a:t>
                </a:r>
              </a:p>
            </p:txBody>
          </p:sp>
          <p:sp>
            <p:nvSpPr>
              <p:cNvPr id="21" name="Rectangle 16">
                <a:extLst>
                  <a:ext uri="{FF2B5EF4-FFF2-40B4-BE49-F238E27FC236}">
                    <a16:creationId xmlns:a16="http://schemas.microsoft.com/office/drawing/2014/main" id="{646085A4-616E-4CB3-8BE2-FD8BFC0CC6DC}"/>
                  </a:ext>
                </a:extLst>
              </p:cNvPr>
              <p:cNvSpPr>
                <a:spLocks noChangeArrowheads="1"/>
              </p:cNvSpPr>
              <p:nvPr/>
            </p:nvSpPr>
            <p:spPr bwMode="auto">
              <a:xfrm>
                <a:off x="1932" y="2668"/>
                <a:ext cx="792" cy="261"/>
              </a:xfrm>
              <a:prstGeom prst="rect">
                <a:avLst/>
              </a:prstGeom>
              <a:gradFill rotWithShape="1">
                <a:gsLst>
                  <a:gs pos="0">
                    <a:schemeClr val="accent2"/>
                  </a:gs>
                  <a:gs pos="100000">
                    <a:schemeClr val="bg2"/>
                  </a:gs>
                </a:gsLst>
                <a:lin ang="5400000" scaled="1"/>
              </a:gradFill>
              <a:ln w="9525">
                <a:miter lim="800000"/>
                <a:headEnd/>
                <a:tailEnd/>
              </a:ln>
              <a:scene3d>
                <a:camera prst="legacyPerspectiveBottomLeft"/>
                <a:lightRig rig="legacyFlat3" dir="t"/>
              </a:scene3d>
              <a:sp3d extrusionH="887400" prstMaterial="legacyMatte">
                <a:bevelT w="13500" h="13500" prst="angle"/>
                <a:bevelB w="13500" h="13500" prst="angle"/>
                <a:extrusionClr>
                  <a:schemeClr val="accent2"/>
                </a:extrusionClr>
              </a:sp3d>
            </p:spPr>
            <p:txBody>
              <a:bodyPr wrap="none" anchor="ctr">
                <a:flatTx/>
              </a:bodyPr>
              <a:lstStyle/>
              <a:p>
                <a:pPr algn="ctr"/>
                <a:r>
                  <a:rPr lang="zh-CN" altLang="en-US" sz="1400" b="1">
                    <a:latin typeface="Times New Roman" pitchFamily="18" charset="0"/>
                  </a:rPr>
                  <a:t>系统内核安全</a:t>
                </a:r>
              </a:p>
            </p:txBody>
          </p:sp>
          <p:sp>
            <p:nvSpPr>
              <p:cNvPr id="22" name="Rectangle 17">
                <a:extLst>
                  <a:ext uri="{FF2B5EF4-FFF2-40B4-BE49-F238E27FC236}">
                    <a16:creationId xmlns:a16="http://schemas.microsoft.com/office/drawing/2014/main" id="{9C2930C4-A57F-4C99-B882-9066C0108AB5}"/>
                  </a:ext>
                </a:extLst>
              </p:cNvPr>
              <p:cNvSpPr>
                <a:spLocks noChangeArrowheads="1"/>
              </p:cNvSpPr>
              <p:nvPr/>
            </p:nvSpPr>
            <p:spPr bwMode="auto">
              <a:xfrm>
                <a:off x="1932" y="3103"/>
                <a:ext cx="792" cy="261"/>
              </a:xfrm>
              <a:prstGeom prst="rect">
                <a:avLst/>
              </a:prstGeom>
              <a:gradFill rotWithShape="1">
                <a:gsLst>
                  <a:gs pos="0">
                    <a:schemeClr val="accent2"/>
                  </a:gs>
                  <a:gs pos="100000">
                    <a:schemeClr val="bg2"/>
                  </a:gs>
                </a:gsLst>
                <a:lin ang="5400000" scaled="1"/>
              </a:gradFill>
              <a:ln w="9525">
                <a:miter lim="800000"/>
                <a:headEnd/>
                <a:tailEnd/>
              </a:ln>
              <a:scene3d>
                <a:camera prst="legacyPerspectiveBottomLeft"/>
                <a:lightRig rig="legacyFlat3" dir="t"/>
              </a:scene3d>
              <a:sp3d extrusionH="887400" prstMaterial="legacyMatte">
                <a:bevelT w="13500" h="13500" prst="angle"/>
                <a:bevelB w="13500" h="13500" prst="angle"/>
                <a:extrusionClr>
                  <a:schemeClr val="accent2"/>
                </a:extrusionClr>
              </a:sp3d>
            </p:spPr>
            <p:txBody>
              <a:bodyPr wrap="none" anchor="ctr">
                <a:flatTx/>
              </a:bodyPr>
              <a:lstStyle/>
              <a:p>
                <a:pPr algn="ctr"/>
                <a:r>
                  <a:rPr lang="zh-CN" altLang="en-US" sz="1400" b="1">
                    <a:latin typeface="Times New Roman" pitchFamily="18" charset="0"/>
                  </a:rPr>
                  <a:t>物理安全</a:t>
                </a:r>
              </a:p>
            </p:txBody>
          </p:sp>
          <p:sp>
            <p:nvSpPr>
              <p:cNvPr id="23" name="Rectangle 18">
                <a:extLst>
                  <a:ext uri="{FF2B5EF4-FFF2-40B4-BE49-F238E27FC236}">
                    <a16:creationId xmlns:a16="http://schemas.microsoft.com/office/drawing/2014/main" id="{4FD0906D-4952-4BEC-B6AE-854635C42564}"/>
                  </a:ext>
                </a:extLst>
              </p:cNvPr>
              <p:cNvSpPr>
                <a:spLocks noChangeArrowheads="1"/>
              </p:cNvSpPr>
              <p:nvPr/>
            </p:nvSpPr>
            <p:spPr bwMode="auto">
              <a:xfrm>
                <a:off x="2974" y="1318"/>
                <a:ext cx="292" cy="2046"/>
              </a:xfrm>
              <a:prstGeom prst="rect">
                <a:avLst/>
              </a:prstGeom>
              <a:gradFill rotWithShape="1">
                <a:gsLst>
                  <a:gs pos="0">
                    <a:schemeClr val="accent2"/>
                  </a:gs>
                  <a:gs pos="100000">
                    <a:schemeClr val="bg2"/>
                  </a:gs>
                </a:gsLst>
                <a:lin ang="5400000" scaled="1"/>
              </a:gradFill>
              <a:ln w="9525">
                <a:miter lim="800000"/>
                <a:headEnd/>
                <a:tailEnd/>
              </a:ln>
              <a:scene3d>
                <a:camera prst="legacyPerspectiveBottomLeft"/>
                <a:lightRig rig="legacyFlat3" dir="t"/>
              </a:scene3d>
              <a:sp3d extrusionH="887400" prstMaterial="legacyMatte">
                <a:bevelT w="13500" h="13500" prst="angle"/>
                <a:bevelB w="13500" h="13500" prst="angle"/>
                <a:extrusionClr>
                  <a:schemeClr val="accent2"/>
                </a:extrusionClr>
              </a:sp3d>
            </p:spPr>
            <p:txBody>
              <a:bodyPr wrap="none" anchor="ctr">
                <a:flatTx/>
              </a:bodyPr>
              <a:lstStyle/>
              <a:p>
                <a:pPr algn="ctr"/>
                <a:r>
                  <a:rPr lang="zh-CN" altLang="en-US" sz="1400" b="1">
                    <a:latin typeface="Times New Roman" pitchFamily="18" charset="0"/>
                  </a:rPr>
                  <a:t>系统</a:t>
                </a:r>
              </a:p>
              <a:p>
                <a:pPr algn="ctr"/>
                <a:r>
                  <a:rPr lang="zh-CN" altLang="en-US" sz="1400" b="1">
                    <a:latin typeface="Times New Roman" pitchFamily="18" charset="0"/>
                  </a:rPr>
                  <a:t>的第</a:t>
                </a:r>
              </a:p>
              <a:p>
                <a:pPr algn="ctr"/>
                <a:r>
                  <a:rPr lang="zh-CN" altLang="en-US" sz="1400" b="1">
                    <a:latin typeface="Times New Roman" pitchFamily="18" charset="0"/>
                  </a:rPr>
                  <a:t>二道</a:t>
                </a:r>
              </a:p>
              <a:p>
                <a:pPr algn="ctr"/>
                <a:r>
                  <a:rPr lang="zh-CN" altLang="en-US" sz="1400" b="1">
                    <a:latin typeface="Times New Roman" pitchFamily="18" charset="0"/>
                  </a:rPr>
                  <a:t>防线</a:t>
                </a:r>
              </a:p>
              <a:p>
                <a:pPr algn="ctr"/>
                <a:endParaRPr lang="zh-CN" altLang="en-US" sz="1400" b="1">
                  <a:latin typeface="Times New Roman" pitchFamily="18" charset="0"/>
                </a:endParaRPr>
              </a:p>
              <a:p>
                <a:pPr algn="ctr"/>
                <a:endParaRPr lang="zh-CN" altLang="en-US" sz="1400" b="1">
                  <a:latin typeface="Times New Roman" pitchFamily="18" charset="0"/>
                </a:endParaRPr>
              </a:p>
              <a:p>
                <a:pPr algn="ctr"/>
                <a:endParaRPr lang="zh-CN" altLang="en-US" sz="1400" b="1">
                  <a:latin typeface="Times New Roman" pitchFamily="18" charset="0"/>
                </a:endParaRPr>
              </a:p>
              <a:p>
                <a:pPr algn="ctr"/>
                <a:r>
                  <a:rPr lang="zh-CN" altLang="en-US" sz="1400" b="1">
                    <a:latin typeface="Times New Roman" pitchFamily="18" charset="0"/>
                  </a:rPr>
                  <a:t>防止</a:t>
                </a:r>
              </a:p>
              <a:p>
                <a:pPr algn="ctr"/>
                <a:r>
                  <a:rPr lang="zh-CN" altLang="en-US" sz="1400" b="1">
                    <a:latin typeface="Times New Roman" pitchFamily="18" charset="0"/>
                  </a:rPr>
                  <a:t>内部</a:t>
                </a:r>
              </a:p>
              <a:p>
                <a:pPr algn="ctr"/>
                <a:r>
                  <a:rPr lang="zh-CN" altLang="en-US" sz="1400" b="1">
                    <a:latin typeface="Times New Roman" pitchFamily="18" charset="0"/>
                  </a:rPr>
                  <a:t>权限</a:t>
                </a:r>
              </a:p>
              <a:p>
                <a:pPr algn="ctr"/>
                <a:r>
                  <a:rPr lang="zh-CN" altLang="en-US" sz="1400" b="1">
                    <a:latin typeface="Times New Roman" pitchFamily="18" charset="0"/>
                  </a:rPr>
                  <a:t>提升</a:t>
                </a:r>
              </a:p>
              <a:p>
                <a:pPr algn="ctr"/>
                <a:endParaRPr lang="en-US" altLang="zh-CN" sz="1400" b="1">
                  <a:latin typeface="Times New Roman" pitchFamily="18" charset="0"/>
                </a:endParaRPr>
              </a:p>
            </p:txBody>
          </p:sp>
          <p:sp>
            <p:nvSpPr>
              <p:cNvPr id="24" name="Rectangle 19">
                <a:extLst>
                  <a:ext uri="{FF2B5EF4-FFF2-40B4-BE49-F238E27FC236}">
                    <a16:creationId xmlns:a16="http://schemas.microsoft.com/office/drawing/2014/main" id="{8F1DBB42-F609-4602-8EC2-05A625DB84FF}"/>
                  </a:ext>
                </a:extLst>
              </p:cNvPr>
              <p:cNvSpPr>
                <a:spLocks noChangeArrowheads="1"/>
              </p:cNvSpPr>
              <p:nvPr/>
            </p:nvSpPr>
            <p:spPr bwMode="auto">
              <a:xfrm>
                <a:off x="4600" y="1318"/>
                <a:ext cx="292" cy="2046"/>
              </a:xfrm>
              <a:prstGeom prst="rect">
                <a:avLst/>
              </a:prstGeom>
              <a:gradFill rotWithShape="1">
                <a:gsLst>
                  <a:gs pos="0">
                    <a:schemeClr val="accent2"/>
                  </a:gs>
                  <a:gs pos="100000">
                    <a:schemeClr val="bg2"/>
                  </a:gs>
                </a:gsLst>
                <a:lin ang="5400000" scaled="1"/>
              </a:gradFill>
              <a:ln w="9525">
                <a:miter lim="800000"/>
                <a:headEnd/>
                <a:tailEnd/>
              </a:ln>
              <a:scene3d>
                <a:camera prst="legacyPerspectiveBottomLeft"/>
                <a:lightRig rig="legacyFlat3" dir="t"/>
              </a:scene3d>
              <a:sp3d extrusionH="887400" prstMaterial="legacyMatte">
                <a:bevelT w="13500" h="13500" prst="angle"/>
                <a:bevelB w="13500" h="13500" prst="angle"/>
                <a:extrusionClr>
                  <a:schemeClr val="accent2"/>
                </a:extrusionClr>
              </a:sp3d>
            </p:spPr>
            <p:txBody>
              <a:bodyPr wrap="none" anchor="ctr">
                <a:flatTx/>
              </a:bodyPr>
              <a:lstStyle/>
              <a:p>
                <a:pPr algn="ctr"/>
                <a:r>
                  <a:rPr lang="zh-CN" altLang="en-US" sz="1400" b="1">
                    <a:latin typeface="Times New Roman" pitchFamily="18" charset="0"/>
                  </a:rPr>
                  <a:t>系</a:t>
                </a:r>
              </a:p>
              <a:p>
                <a:pPr algn="ctr"/>
                <a:r>
                  <a:rPr lang="zh-CN" altLang="en-US" sz="1400" b="1">
                    <a:latin typeface="Times New Roman" pitchFamily="18" charset="0"/>
                  </a:rPr>
                  <a:t>统</a:t>
                </a:r>
              </a:p>
              <a:p>
                <a:pPr algn="ctr"/>
                <a:r>
                  <a:rPr lang="zh-CN" altLang="en-US" sz="1400" b="1">
                    <a:latin typeface="Times New Roman" pitchFamily="18" charset="0"/>
                  </a:rPr>
                  <a:t>备</a:t>
                </a:r>
              </a:p>
              <a:p>
                <a:pPr algn="ctr"/>
                <a:r>
                  <a:rPr lang="zh-CN" altLang="en-US" sz="1400" b="1">
                    <a:latin typeface="Times New Roman" pitchFamily="18" charset="0"/>
                  </a:rPr>
                  <a:t>份</a:t>
                </a:r>
              </a:p>
              <a:p>
                <a:pPr algn="ctr"/>
                <a:r>
                  <a:rPr lang="zh-CN" altLang="en-US" sz="1400" b="1">
                    <a:latin typeface="Times New Roman" pitchFamily="18" charset="0"/>
                  </a:rPr>
                  <a:t>安</a:t>
                </a:r>
              </a:p>
              <a:p>
                <a:pPr algn="ctr"/>
                <a:r>
                  <a:rPr lang="zh-CN" altLang="en-US" sz="1400" b="1">
                    <a:latin typeface="Times New Roman" pitchFamily="18" charset="0"/>
                  </a:rPr>
                  <a:t>全</a:t>
                </a:r>
              </a:p>
              <a:p>
                <a:pPr algn="ctr"/>
                <a:r>
                  <a:rPr lang="zh-CN" altLang="en-US" sz="1400" b="1">
                    <a:latin typeface="Times New Roman" pitchFamily="18" charset="0"/>
                  </a:rPr>
                  <a:t>措</a:t>
                </a:r>
              </a:p>
              <a:p>
                <a:pPr algn="ctr"/>
                <a:r>
                  <a:rPr lang="zh-CN" altLang="en-US" sz="1400" b="1">
                    <a:latin typeface="Times New Roman" pitchFamily="18" charset="0"/>
                  </a:rPr>
                  <a:t>施</a:t>
                </a:r>
              </a:p>
            </p:txBody>
          </p:sp>
          <p:sp>
            <p:nvSpPr>
              <p:cNvPr id="25" name="Rectangle 20">
                <a:extLst>
                  <a:ext uri="{FF2B5EF4-FFF2-40B4-BE49-F238E27FC236}">
                    <a16:creationId xmlns:a16="http://schemas.microsoft.com/office/drawing/2014/main" id="{8AEC0F96-8ACD-488E-8EBC-97F9BCA1EACB}"/>
                  </a:ext>
                </a:extLst>
              </p:cNvPr>
              <p:cNvSpPr>
                <a:spLocks noChangeArrowheads="1"/>
              </p:cNvSpPr>
              <p:nvPr/>
            </p:nvSpPr>
            <p:spPr bwMode="auto">
              <a:xfrm>
                <a:off x="3558" y="1362"/>
                <a:ext cx="792" cy="261"/>
              </a:xfrm>
              <a:prstGeom prst="rect">
                <a:avLst/>
              </a:prstGeom>
              <a:gradFill rotWithShape="1">
                <a:gsLst>
                  <a:gs pos="0">
                    <a:schemeClr val="accent2"/>
                  </a:gs>
                  <a:gs pos="100000">
                    <a:schemeClr val="bg2"/>
                  </a:gs>
                </a:gsLst>
                <a:lin ang="5400000" scaled="1"/>
              </a:gradFill>
              <a:ln w="9525">
                <a:miter lim="800000"/>
                <a:headEnd/>
                <a:tailEnd/>
              </a:ln>
              <a:scene3d>
                <a:camera prst="legacyPerspectiveBottomLeft"/>
                <a:lightRig rig="legacyFlat3" dir="t"/>
              </a:scene3d>
              <a:sp3d extrusionH="887400" prstMaterial="legacyMatte">
                <a:bevelT w="13500" h="13500" prst="angle"/>
                <a:bevelB w="13500" h="13500" prst="angle"/>
                <a:extrusionClr>
                  <a:schemeClr val="accent2"/>
                </a:extrusionClr>
              </a:sp3d>
            </p:spPr>
            <p:txBody>
              <a:bodyPr wrap="none" anchor="ctr">
                <a:flatTx/>
              </a:bodyPr>
              <a:lstStyle/>
              <a:p>
                <a:pPr algn="ctr"/>
                <a:r>
                  <a:rPr lang="zh-CN" altLang="en-US" sz="1400" b="1">
                    <a:latin typeface="Times New Roman" pitchFamily="18" charset="0"/>
                  </a:rPr>
                  <a:t>文件、数据安全</a:t>
                </a:r>
              </a:p>
            </p:txBody>
          </p:sp>
          <p:sp>
            <p:nvSpPr>
              <p:cNvPr id="26" name="Rectangle 21">
                <a:extLst>
                  <a:ext uri="{FF2B5EF4-FFF2-40B4-BE49-F238E27FC236}">
                    <a16:creationId xmlns:a16="http://schemas.microsoft.com/office/drawing/2014/main" id="{B4801C2E-257A-4C00-A551-7C51D54CF175}"/>
                  </a:ext>
                </a:extLst>
              </p:cNvPr>
              <p:cNvSpPr>
                <a:spLocks noChangeArrowheads="1"/>
              </p:cNvSpPr>
              <p:nvPr/>
            </p:nvSpPr>
            <p:spPr bwMode="auto">
              <a:xfrm>
                <a:off x="3558" y="1797"/>
                <a:ext cx="792" cy="261"/>
              </a:xfrm>
              <a:prstGeom prst="rect">
                <a:avLst/>
              </a:prstGeom>
              <a:gradFill rotWithShape="1">
                <a:gsLst>
                  <a:gs pos="0">
                    <a:schemeClr val="accent2"/>
                  </a:gs>
                  <a:gs pos="100000">
                    <a:schemeClr val="bg2"/>
                  </a:gs>
                </a:gsLst>
                <a:lin ang="5400000" scaled="1"/>
              </a:gradFill>
              <a:ln w="9525">
                <a:miter lim="800000"/>
                <a:headEnd/>
                <a:tailEnd/>
              </a:ln>
              <a:scene3d>
                <a:camera prst="legacyPerspectiveBottomLeft"/>
                <a:lightRig rig="legacyFlat3" dir="t"/>
              </a:scene3d>
              <a:sp3d extrusionH="887400" prstMaterial="legacyMatte">
                <a:bevelT w="13500" h="13500" prst="angle"/>
                <a:bevelB w="13500" h="13500" prst="angle"/>
                <a:extrusionClr>
                  <a:schemeClr val="accent2"/>
                </a:extrusionClr>
              </a:sp3d>
            </p:spPr>
            <p:txBody>
              <a:bodyPr wrap="none" anchor="ctr">
                <a:flatTx/>
              </a:bodyPr>
              <a:lstStyle/>
              <a:p>
                <a:pPr algn="ctr"/>
                <a:r>
                  <a:rPr lang="zh-CN" altLang="en-US" sz="1400" b="1">
                    <a:latin typeface="Times New Roman" pitchFamily="18" charset="0"/>
                  </a:rPr>
                  <a:t>应用服务层安全</a:t>
                </a:r>
              </a:p>
            </p:txBody>
          </p:sp>
          <p:sp>
            <p:nvSpPr>
              <p:cNvPr id="27" name="Rectangle 22">
                <a:extLst>
                  <a:ext uri="{FF2B5EF4-FFF2-40B4-BE49-F238E27FC236}">
                    <a16:creationId xmlns:a16="http://schemas.microsoft.com/office/drawing/2014/main" id="{BFE470AF-503F-4831-B7CC-CC6B27C2F64E}"/>
                  </a:ext>
                </a:extLst>
              </p:cNvPr>
              <p:cNvSpPr>
                <a:spLocks noChangeArrowheads="1"/>
              </p:cNvSpPr>
              <p:nvPr/>
            </p:nvSpPr>
            <p:spPr bwMode="auto">
              <a:xfrm>
                <a:off x="3558" y="2232"/>
                <a:ext cx="792" cy="262"/>
              </a:xfrm>
              <a:prstGeom prst="rect">
                <a:avLst/>
              </a:prstGeom>
              <a:gradFill rotWithShape="1">
                <a:gsLst>
                  <a:gs pos="0">
                    <a:schemeClr val="accent2"/>
                  </a:gs>
                  <a:gs pos="100000">
                    <a:schemeClr val="bg2"/>
                  </a:gs>
                </a:gsLst>
                <a:lin ang="5400000" scaled="1"/>
              </a:gradFill>
              <a:ln w="9525">
                <a:miter lim="800000"/>
                <a:headEnd/>
                <a:tailEnd/>
              </a:ln>
              <a:scene3d>
                <a:camera prst="legacyPerspectiveBottomLeft"/>
                <a:lightRig rig="legacyFlat3" dir="t"/>
              </a:scene3d>
              <a:sp3d extrusionH="887400" prstMaterial="legacyMatte">
                <a:bevelT w="13500" h="13500" prst="angle"/>
                <a:bevelB w="13500" h="13500" prst="angle"/>
                <a:extrusionClr>
                  <a:schemeClr val="accent2"/>
                </a:extrusionClr>
              </a:sp3d>
            </p:spPr>
            <p:txBody>
              <a:bodyPr wrap="none" anchor="ctr">
                <a:flatTx/>
              </a:bodyPr>
              <a:lstStyle/>
              <a:p>
                <a:pPr algn="ctr"/>
                <a:r>
                  <a:rPr lang="zh-CN" altLang="en-US" sz="1400" b="1">
                    <a:latin typeface="Times New Roman" pitchFamily="18" charset="0"/>
                  </a:rPr>
                  <a:t>系统服务层安全</a:t>
                </a:r>
              </a:p>
            </p:txBody>
          </p:sp>
          <p:sp>
            <p:nvSpPr>
              <p:cNvPr id="28" name="Rectangle 23">
                <a:extLst>
                  <a:ext uri="{FF2B5EF4-FFF2-40B4-BE49-F238E27FC236}">
                    <a16:creationId xmlns:a16="http://schemas.microsoft.com/office/drawing/2014/main" id="{913957A6-2C16-4410-959C-717541EB2511}"/>
                  </a:ext>
                </a:extLst>
              </p:cNvPr>
              <p:cNvSpPr>
                <a:spLocks noChangeArrowheads="1"/>
              </p:cNvSpPr>
              <p:nvPr/>
            </p:nvSpPr>
            <p:spPr bwMode="auto">
              <a:xfrm>
                <a:off x="3558" y="2668"/>
                <a:ext cx="792" cy="261"/>
              </a:xfrm>
              <a:prstGeom prst="rect">
                <a:avLst/>
              </a:prstGeom>
              <a:gradFill rotWithShape="1">
                <a:gsLst>
                  <a:gs pos="0">
                    <a:schemeClr val="accent2"/>
                  </a:gs>
                  <a:gs pos="100000">
                    <a:schemeClr val="bg2"/>
                  </a:gs>
                </a:gsLst>
                <a:lin ang="5400000" scaled="1"/>
              </a:gradFill>
              <a:ln w="9525">
                <a:miter lim="800000"/>
                <a:headEnd/>
                <a:tailEnd/>
              </a:ln>
              <a:scene3d>
                <a:camera prst="legacyPerspectiveBottomLeft"/>
                <a:lightRig rig="legacyFlat3" dir="t"/>
              </a:scene3d>
              <a:sp3d extrusionH="887400" prstMaterial="legacyMatte">
                <a:bevelT w="13500" h="13500" prst="angle"/>
                <a:bevelB w="13500" h="13500" prst="angle"/>
                <a:extrusionClr>
                  <a:schemeClr val="accent2"/>
                </a:extrusionClr>
              </a:sp3d>
            </p:spPr>
            <p:txBody>
              <a:bodyPr wrap="none" anchor="ctr">
                <a:flatTx/>
              </a:bodyPr>
              <a:lstStyle/>
              <a:p>
                <a:pPr algn="ctr"/>
                <a:r>
                  <a:rPr lang="zh-CN" altLang="en-US" sz="1400" b="1">
                    <a:latin typeface="Times New Roman" pitchFamily="18" charset="0"/>
                  </a:rPr>
                  <a:t>系统内核安全</a:t>
                </a:r>
              </a:p>
            </p:txBody>
          </p:sp>
          <p:sp>
            <p:nvSpPr>
              <p:cNvPr id="29" name="Rectangle 24">
                <a:extLst>
                  <a:ext uri="{FF2B5EF4-FFF2-40B4-BE49-F238E27FC236}">
                    <a16:creationId xmlns:a16="http://schemas.microsoft.com/office/drawing/2014/main" id="{6038A908-CFDE-4978-966A-10DF26D49DFF}"/>
                  </a:ext>
                </a:extLst>
              </p:cNvPr>
              <p:cNvSpPr>
                <a:spLocks noChangeArrowheads="1"/>
              </p:cNvSpPr>
              <p:nvPr/>
            </p:nvSpPr>
            <p:spPr bwMode="auto">
              <a:xfrm>
                <a:off x="3558" y="3103"/>
                <a:ext cx="792" cy="261"/>
              </a:xfrm>
              <a:prstGeom prst="rect">
                <a:avLst/>
              </a:prstGeom>
              <a:gradFill rotWithShape="1">
                <a:gsLst>
                  <a:gs pos="0">
                    <a:schemeClr val="accent2"/>
                  </a:gs>
                  <a:gs pos="100000">
                    <a:schemeClr val="bg2"/>
                  </a:gs>
                </a:gsLst>
                <a:lin ang="5400000" scaled="1"/>
              </a:gradFill>
              <a:ln w="9525">
                <a:miter lim="800000"/>
                <a:headEnd/>
                <a:tailEnd/>
              </a:ln>
              <a:scene3d>
                <a:camera prst="legacyPerspectiveBottomLeft"/>
                <a:lightRig rig="legacyFlat3" dir="t"/>
              </a:scene3d>
              <a:sp3d extrusionH="887400" prstMaterial="legacyMatte">
                <a:bevelT w="13500" h="13500" prst="angle"/>
                <a:bevelB w="13500" h="13500" prst="angle"/>
                <a:extrusionClr>
                  <a:schemeClr val="accent2"/>
                </a:extrusionClr>
              </a:sp3d>
            </p:spPr>
            <p:txBody>
              <a:bodyPr wrap="none" anchor="ctr">
                <a:flatTx/>
              </a:bodyPr>
              <a:lstStyle/>
              <a:p>
                <a:pPr algn="ctr"/>
                <a:r>
                  <a:rPr lang="zh-CN" altLang="en-US" sz="1400" b="1">
                    <a:latin typeface="Times New Roman" pitchFamily="18" charset="0"/>
                  </a:rPr>
                  <a:t>物理安全</a:t>
                </a:r>
              </a:p>
            </p:txBody>
          </p:sp>
          <p:sp>
            <p:nvSpPr>
              <p:cNvPr id="30" name="Rectangle 25">
                <a:extLst>
                  <a:ext uri="{FF2B5EF4-FFF2-40B4-BE49-F238E27FC236}">
                    <a16:creationId xmlns:a16="http://schemas.microsoft.com/office/drawing/2014/main" id="{4969B935-B451-427A-AEFF-FAFACBB22C23}"/>
                  </a:ext>
                </a:extLst>
              </p:cNvPr>
              <p:cNvSpPr>
                <a:spLocks noChangeArrowheads="1"/>
              </p:cNvSpPr>
              <p:nvPr/>
            </p:nvSpPr>
            <p:spPr bwMode="auto">
              <a:xfrm>
                <a:off x="1390" y="3582"/>
                <a:ext cx="3543" cy="261"/>
              </a:xfrm>
              <a:prstGeom prst="rect">
                <a:avLst/>
              </a:prstGeom>
              <a:gradFill rotWithShape="1">
                <a:gsLst>
                  <a:gs pos="0">
                    <a:schemeClr val="accent2"/>
                  </a:gs>
                  <a:gs pos="100000">
                    <a:schemeClr val="bg2"/>
                  </a:gs>
                </a:gsLst>
                <a:lin ang="2700000" scaled="1"/>
              </a:gradFill>
              <a:ln w="9525">
                <a:miter lim="800000"/>
                <a:headEnd/>
                <a:tailEnd/>
              </a:ln>
              <a:scene3d>
                <a:camera prst="legacyPerspectiveBottomLeft"/>
                <a:lightRig rig="legacyFlat3" dir="t"/>
              </a:scene3d>
              <a:sp3d extrusionH="887400" prstMaterial="legacyMatte">
                <a:bevelT w="13500" h="13500" prst="angle"/>
                <a:bevelB w="13500" h="13500" prst="angle"/>
                <a:extrusionClr>
                  <a:schemeClr val="accent2"/>
                </a:extrusionClr>
              </a:sp3d>
            </p:spPr>
            <p:txBody>
              <a:bodyPr wrap="none" anchor="ctr">
                <a:flatTx/>
              </a:bodyPr>
              <a:lstStyle/>
              <a:p>
                <a:pPr algn="ctr"/>
                <a:r>
                  <a:rPr lang="zh-CN" altLang="en-US" sz="1400" b="1">
                    <a:latin typeface="Times New Roman" pitchFamily="18" charset="0"/>
                  </a:rPr>
                  <a:t>漏洞分析                               检测                                    漏洞修补</a:t>
                </a:r>
              </a:p>
            </p:txBody>
          </p:sp>
          <p:sp>
            <p:nvSpPr>
              <p:cNvPr id="31" name="AutoShape 26">
                <a:extLst>
                  <a:ext uri="{FF2B5EF4-FFF2-40B4-BE49-F238E27FC236}">
                    <a16:creationId xmlns:a16="http://schemas.microsoft.com/office/drawing/2014/main" id="{887D3216-5E43-40C7-AFA8-D5B5A9FE260A}"/>
                  </a:ext>
                </a:extLst>
              </p:cNvPr>
              <p:cNvSpPr>
                <a:spLocks noChangeArrowheads="1"/>
              </p:cNvSpPr>
              <p:nvPr/>
            </p:nvSpPr>
            <p:spPr bwMode="auto">
              <a:xfrm>
                <a:off x="1473" y="3408"/>
                <a:ext cx="125" cy="130"/>
              </a:xfrm>
              <a:prstGeom prst="upArrow">
                <a:avLst>
                  <a:gd name="adj1" fmla="val 50000"/>
                  <a:gd name="adj2" fmla="val 26000"/>
                </a:avLst>
              </a:prstGeom>
              <a:gradFill rotWithShape="1">
                <a:gsLst>
                  <a:gs pos="0">
                    <a:schemeClr val="accent2"/>
                  </a:gs>
                  <a:gs pos="100000">
                    <a:schemeClr val="bg2"/>
                  </a:gs>
                </a:gsLst>
                <a:lin ang="5400000" scaled="1"/>
              </a:gradFill>
              <a:ln w="9525">
                <a:miter lim="800000"/>
                <a:headEnd/>
                <a:tailEnd/>
              </a:ln>
              <a:scene3d>
                <a:camera prst="legacyPerspectiveBottomLeft"/>
                <a:lightRig rig="legacyFlat3" dir="t"/>
              </a:scene3d>
              <a:sp3d extrusionH="887400" prstMaterial="legacyMatte">
                <a:bevelT w="13500" h="13500" prst="angle"/>
                <a:bevelB w="13500" h="13500" prst="angle"/>
                <a:extrusionClr>
                  <a:schemeClr val="accent2"/>
                </a:extrusionClr>
              </a:sp3d>
            </p:spPr>
            <p:txBody>
              <a:bodyPr wrap="none" anchor="ctr">
                <a:flatTx/>
              </a:bodyPr>
              <a:lstStyle/>
              <a:p>
                <a:endParaRPr lang="zh-CN" altLang="en-US"/>
              </a:p>
            </p:txBody>
          </p:sp>
          <p:sp>
            <p:nvSpPr>
              <p:cNvPr id="32" name="AutoShape 27">
                <a:extLst>
                  <a:ext uri="{FF2B5EF4-FFF2-40B4-BE49-F238E27FC236}">
                    <a16:creationId xmlns:a16="http://schemas.microsoft.com/office/drawing/2014/main" id="{F9D09709-8D86-411E-A823-75F9B3F07E52}"/>
                  </a:ext>
                </a:extLst>
              </p:cNvPr>
              <p:cNvSpPr>
                <a:spLocks noChangeArrowheads="1"/>
              </p:cNvSpPr>
              <p:nvPr/>
            </p:nvSpPr>
            <p:spPr bwMode="auto">
              <a:xfrm>
                <a:off x="3057" y="3408"/>
                <a:ext cx="125" cy="130"/>
              </a:xfrm>
              <a:prstGeom prst="upArrow">
                <a:avLst>
                  <a:gd name="adj1" fmla="val 50000"/>
                  <a:gd name="adj2" fmla="val 26000"/>
                </a:avLst>
              </a:prstGeom>
              <a:gradFill rotWithShape="1">
                <a:gsLst>
                  <a:gs pos="0">
                    <a:schemeClr val="accent2"/>
                  </a:gs>
                  <a:gs pos="100000">
                    <a:schemeClr val="bg2"/>
                  </a:gs>
                </a:gsLst>
                <a:lin ang="5400000" scaled="1"/>
              </a:gradFill>
              <a:ln w="9525">
                <a:miter lim="800000"/>
                <a:headEnd/>
                <a:tailEnd/>
              </a:ln>
              <a:scene3d>
                <a:camera prst="legacyPerspectiveBottomLeft"/>
                <a:lightRig rig="legacyFlat3" dir="t"/>
              </a:scene3d>
              <a:sp3d extrusionH="887400" prstMaterial="legacyMatte">
                <a:bevelT w="13500" h="13500" prst="angle"/>
                <a:bevelB w="13500" h="13500" prst="angle"/>
                <a:extrusionClr>
                  <a:schemeClr val="accent2"/>
                </a:extrusionClr>
              </a:sp3d>
            </p:spPr>
            <p:txBody>
              <a:bodyPr wrap="none" anchor="ctr">
                <a:flatTx/>
              </a:bodyPr>
              <a:lstStyle/>
              <a:p>
                <a:endParaRPr lang="zh-CN" altLang="en-US"/>
              </a:p>
            </p:txBody>
          </p:sp>
          <p:sp>
            <p:nvSpPr>
              <p:cNvPr id="33" name="AutoShape 28">
                <a:extLst>
                  <a:ext uri="{FF2B5EF4-FFF2-40B4-BE49-F238E27FC236}">
                    <a16:creationId xmlns:a16="http://schemas.microsoft.com/office/drawing/2014/main" id="{025AE871-8130-44A8-98C1-8683BFFB12E2}"/>
                  </a:ext>
                </a:extLst>
              </p:cNvPr>
              <p:cNvSpPr>
                <a:spLocks noChangeArrowheads="1"/>
              </p:cNvSpPr>
              <p:nvPr/>
            </p:nvSpPr>
            <p:spPr bwMode="auto">
              <a:xfrm>
                <a:off x="4683" y="3408"/>
                <a:ext cx="125" cy="130"/>
              </a:xfrm>
              <a:prstGeom prst="upArrow">
                <a:avLst>
                  <a:gd name="adj1" fmla="val 50000"/>
                  <a:gd name="adj2" fmla="val 26000"/>
                </a:avLst>
              </a:prstGeom>
              <a:gradFill rotWithShape="1">
                <a:gsLst>
                  <a:gs pos="0">
                    <a:schemeClr val="accent2"/>
                  </a:gs>
                  <a:gs pos="100000">
                    <a:schemeClr val="bg2"/>
                  </a:gs>
                </a:gsLst>
                <a:lin ang="5400000" scaled="1"/>
              </a:gradFill>
              <a:ln w="9525">
                <a:miter lim="800000"/>
                <a:headEnd/>
                <a:tailEnd/>
              </a:ln>
              <a:scene3d>
                <a:camera prst="legacyPerspectiveBottomLeft"/>
                <a:lightRig rig="legacyFlat3" dir="t"/>
              </a:scene3d>
              <a:sp3d extrusionH="887400" prstMaterial="legacyMatte">
                <a:bevelT w="13500" h="13500" prst="angle"/>
                <a:bevelB w="13500" h="13500" prst="angle"/>
                <a:extrusionClr>
                  <a:schemeClr val="accent2"/>
                </a:extrusionClr>
              </a:sp3d>
            </p:spPr>
            <p:txBody>
              <a:bodyPr wrap="none" anchor="ctr">
                <a:flatTx/>
              </a:bodyPr>
              <a:lstStyle/>
              <a:p>
                <a:endParaRPr lang="zh-CN" altLang="en-US"/>
              </a:p>
            </p:txBody>
          </p:sp>
          <p:sp>
            <p:nvSpPr>
              <p:cNvPr id="34" name="AutoShape 29">
                <a:extLst>
                  <a:ext uri="{FF2B5EF4-FFF2-40B4-BE49-F238E27FC236}">
                    <a16:creationId xmlns:a16="http://schemas.microsoft.com/office/drawing/2014/main" id="{B4044577-66AC-49D8-B3BD-DB42338C16CC}"/>
                  </a:ext>
                </a:extLst>
              </p:cNvPr>
              <p:cNvSpPr>
                <a:spLocks noChangeArrowheads="1"/>
              </p:cNvSpPr>
              <p:nvPr/>
            </p:nvSpPr>
            <p:spPr bwMode="auto">
              <a:xfrm>
                <a:off x="1473" y="1144"/>
                <a:ext cx="125" cy="131"/>
              </a:xfrm>
              <a:prstGeom prst="downArrow">
                <a:avLst>
                  <a:gd name="adj1" fmla="val 50000"/>
                  <a:gd name="adj2" fmla="val 26200"/>
                </a:avLst>
              </a:prstGeom>
              <a:gradFill rotWithShape="1">
                <a:gsLst>
                  <a:gs pos="0">
                    <a:schemeClr val="accent2"/>
                  </a:gs>
                  <a:gs pos="100000">
                    <a:schemeClr val="bg2"/>
                  </a:gs>
                </a:gsLst>
                <a:lin ang="5400000" scaled="1"/>
              </a:gradFill>
              <a:ln w="9525">
                <a:miter lim="800000"/>
                <a:headEnd/>
                <a:tailEnd/>
              </a:ln>
              <a:scene3d>
                <a:camera prst="legacyPerspectiveBottomLeft"/>
                <a:lightRig rig="legacyFlat3" dir="t"/>
              </a:scene3d>
              <a:sp3d extrusionH="887400" prstMaterial="legacyMatte">
                <a:bevelT w="13500" h="13500" prst="angle"/>
                <a:bevelB w="13500" h="13500" prst="angle"/>
                <a:extrusionClr>
                  <a:schemeClr val="accent2"/>
                </a:extrusionClr>
              </a:sp3d>
            </p:spPr>
            <p:txBody>
              <a:bodyPr wrap="none" anchor="ctr">
                <a:flatTx/>
              </a:bodyPr>
              <a:lstStyle/>
              <a:p>
                <a:endParaRPr lang="zh-CN" altLang="en-US"/>
              </a:p>
            </p:txBody>
          </p:sp>
          <p:sp>
            <p:nvSpPr>
              <p:cNvPr id="35" name="AutoShape 30">
                <a:extLst>
                  <a:ext uri="{FF2B5EF4-FFF2-40B4-BE49-F238E27FC236}">
                    <a16:creationId xmlns:a16="http://schemas.microsoft.com/office/drawing/2014/main" id="{B23C72F8-1B4C-4AEA-8726-6A763347C782}"/>
                  </a:ext>
                </a:extLst>
              </p:cNvPr>
              <p:cNvSpPr>
                <a:spLocks noChangeArrowheads="1"/>
              </p:cNvSpPr>
              <p:nvPr/>
            </p:nvSpPr>
            <p:spPr bwMode="auto">
              <a:xfrm>
                <a:off x="3016" y="1144"/>
                <a:ext cx="125" cy="131"/>
              </a:xfrm>
              <a:prstGeom prst="downArrow">
                <a:avLst>
                  <a:gd name="adj1" fmla="val 50000"/>
                  <a:gd name="adj2" fmla="val 26200"/>
                </a:avLst>
              </a:prstGeom>
              <a:gradFill rotWithShape="1">
                <a:gsLst>
                  <a:gs pos="0">
                    <a:schemeClr val="accent2"/>
                  </a:gs>
                  <a:gs pos="100000">
                    <a:schemeClr val="bg2"/>
                  </a:gs>
                </a:gsLst>
                <a:lin ang="5400000" scaled="1"/>
              </a:gradFill>
              <a:ln w="9525">
                <a:miter lim="800000"/>
                <a:headEnd/>
                <a:tailEnd/>
              </a:ln>
              <a:scene3d>
                <a:camera prst="legacyPerspectiveBottomLeft"/>
                <a:lightRig rig="legacyFlat3" dir="t"/>
              </a:scene3d>
              <a:sp3d extrusionH="887400" prstMaterial="legacyMatte">
                <a:bevelT w="13500" h="13500" prst="angle"/>
                <a:bevelB w="13500" h="13500" prst="angle"/>
                <a:extrusionClr>
                  <a:schemeClr val="accent2"/>
                </a:extrusionClr>
              </a:sp3d>
            </p:spPr>
            <p:txBody>
              <a:bodyPr wrap="none" anchor="ctr">
                <a:flatTx/>
              </a:bodyPr>
              <a:lstStyle/>
              <a:p>
                <a:endParaRPr lang="zh-CN" altLang="en-US"/>
              </a:p>
            </p:txBody>
          </p:sp>
          <p:sp>
            <p:nvSpPr>
              <p:cNvPr id="36" name="AutoShape 31">
                <a:extLst>
                  <a:ext uri="{FF2B5EF4-FFF2-40B4-BE49-F238E27FC236}">
                    <a16:creationId xmlns:a16="http://schemas.microsoft.com/office/drawing/2014/main" id="{40478EFF-C72F-4F16-AB9A-BAB41FB69A72}"/>
                  </a:ext>
                </a:extLst>
              </p:cNvPr>
              <p:cNvSpPr>
                <a:spLocks noChangeArrowheads="1"/>
              </p:cNvSpPr>
              <p:nvPr/>
            </p:nvSpPr>
            <p:spPr bwMode="auto">
              <a:xfrm>
                <a:off x="4683" y="1144"/>
                <a:ext cx="125" cy="131"/>
              </a:xfrm>
              <a:prstGeom prst="downArrow">
                <a:avLst>
                  <a:gd name="adj1" fmla="val 50000"/>
                  <a:gd name="adj2" fmla="val 26200"/>
                </a:avLst>
              </a:prstGeom>
              <a:gradFill rotWithShape="1">
                <a:gsLst>
                  <a:gs pos="0">
                    <a:schemeClr val="accent2"/>
                  </a:gs>
                  <a:gs pos="100000">
                    <a:schemeClr val="bg2"/>
                  </a:gs>
                </a:gsLst>
                <a:lin ang="5400000" scaled="1"/>
              </a:gradFill>
              <a:ln w="9525">
                <a:miter lim="800000"/>
                <a:headEnd/>
                <a:tailEnd/>
              </a:ln>
              <a:scene3d>
                <a:camera prst="legacyPerspectiveBottomLeft"/>
                <a:lightRig rig="legacyFlat3" dir="t"/>
              </a:scene3d>
              <a:sp3d extrusionH="887400" prstMaterial="legacyMatte">
                <a:bevelT w="13500" h="13500" prst="angle"/>
                <a:bevelB w="13500" h="13500" prst="angle"/>
                <a:extrusionClr>
                  <a:schemeClr val="accent2"/>
                </a:extrusionClr>
              </a:sp3d>
            </p:spPr>
            <p:txBody>
              <a:bodyPr wrap="none" anchor="ctr">
                <a:flatTx/>
              </a:bodyPr>
              <a:lstStyle/>
              <a:p>
                <a:endParaRPr lang="zh-CN" altLang="en-US"/>
              </a:p>
            </p:txBody>
          </p:sp>
          <p:sp>
            <p:nvSpPr>
              <p:cNvPr id="37" name="AutoShape 32">
                <a:extLst>
                  <a:ext uri="{FF2B5EF4-FFF2-40B4-BE49-F238E27FC236}">
                    <a16:creationId xmlns:a16="http://schemas.microsoft.com/office/drawing/2014/main" id="{1E5B4FB2-7C29-4159-A72D-A5DF2468D161}"/>
                  </a:ext>
                </a:extLst>
              </p:cNvPr>
              <p:cNvSpPr>
                <a:spLocks noChangeArrowheads="1"/>
              </p:cNvSpPr>
              <p:nvPr/>
            </p:nvSpPr>
            <p:spPr bwMode="auto">
              <a:xfrm>
                <a:off x="931" y="2102"/>
                <a:ext cx="125" cy="348"/>
              </a:xfrm>
              <a:prstGeom prst="rightArrow">
                <a:avLst>
                  <a:gd name="adj1" fmla="val 50000"/>
                  <a:gd name="adj2" fmla="val 25000"/>
                </a:avLst>
              </a:prstGeom>
              <a:gradFill rotWithShape="1">
                <a:gsLst>
                  <a:gs pos="0">
                    <a:schemeClr val="tx2"/>
                  </a:gs>
                  <a:gs pos="100000">
                    <a:srgbClr val="FFFFFF"/>
                  </a:gs>
                </a:gsLst>
                <a:lin ang="5400000" scaled="1"/>
              </a:gradFill>
              <a:ln w="9525">
                <a:miter lim="800000"/>
                <a:headEnd/>
                <a:tailEnd/>
              </a:ln>
              <a:scene3d>
                <a:camera prst="legacyObliqueBottomLeft"/>
                <a:lightRig rig="legacyFlat3" dir="t"/>
              </a:scene3d>
              <a:sp3d extrusionH="430200" prstMaterial="legacyMatte">
                <a:bevelT w="13500" h="13500" prst="angle"/>
                <a:bevelB w="13500" h="13500" prst="angle"/>
                <a:extrusionClr>
                  <a:schemeClr val="tx2"/>
                </a:extrusionClr>
              </a:sp3d>
            </p:spPr>
            <p:txBody>
              <a:bodyPr wrap="none" anchor="ctr">
                <a:flatTx/>
              </a:bodyPr>
              <a:lstStyle/>
              <a:p>
                <a:endParaRPr lang="zh-CN" altLang="en-US"/>
              </a:p>
            </p:txBody>
          </p:sp>
        </p:grpSp>
        <p:sp>
          <p:nvSpPr>
            <p:cNvPr id="7" name="AutoShape 37">
              <a:extLst>
                <a:ext uri="{FF2B5EF4-FFF2-40B4-BE49-F238E27FC236}">
                  <a16:creationId xmlns:a16="http://schemas.microsoft.com/office/drawing/2014/main" id="{8A0A2E45-A7C1-4E63-9767-F440A1B56107}"/>
                </a:ext>
              </a:extLst>
            </p:cNvPr>
            <p:cNvSpPr>
              <a:spLocks noChangeArrowheads="1"/>
            </p:cNvSpPr>
            <p:nvPr/>
          </p:nvSpPr>
          <p:spPr bwMode="auto">
            <a:xfrm>
              <a:off x="4491" y="1389"/>
              <a:ext cx="1269" cy="544"/>
            </a:xfrm>
            <a:prstGeom prst="cloudCallout">
              <a:avLst>
                <a:gd name="adj1" fmla="val -15870"/>
                <a:gd name="adj2" fmla="val 67385"/>
              </a:avLst>
            </a:prstGeom>
            <a:gradFill rotWithShape="1">
              <a:gsLst>
                <a:gs pos="0">
                  <a:schemeClr val="folHlink"/>
                </a:gs>
                <a:gs pos="100000">
                  <a:schemeClr val="bg1"/>
                </a:gs>
              </a:gsLst>
              <a:lin ang="5400000" scaled="1"/>
            </a:gradFill>
            <a:ln w="9525">
              <a:noFill/>
              <a:round/>
              <a:headEnd/>
              <a:tailEnd/>
            </a:ln>
            <a:effectLst>
              <a:prstShdw prst="shdw18" dist="17961" dir="13500000">
                <a:schemeClr val="folHlink">
                  <a:gamma/>
                  <a:shade val="60000"/>
                  <a:invGamma/>
                </a:schemeClr>
              </a:prstShdw>
            </a:effectLst>
          </p:spPr>
          <p:txBody>
            <a:bodyPr/>
            <a:lstStyle/>
            <a:p>
              <a:pPr algn="ctr">
                <a:defRPr/>
              </a:pPr>
              <a:r>
                <a:rPr lang="en-US" altLang="zh-CN" dirty="0">
                  <a:latin typeface="Arial" charset="0"/>
                </a:rPr>
                <a:t>protection</a:t>
              </a:r>
            </a:p>
          </p:txBody>
        </p:sp>
        <p:sp>
          <p:nvSpPr>
            <p:cNvPr id="8" name="AutoShape 34">
              <a:extLst>
                <a:ext uri="{FF2B5EF4-FFF2-40B4-BE49-F238E27FC236}">
                  <a16:creationId xmlns:a16="http://schemas.microsoft.com/office/drawing/2014/main" id="{BE1D55DB-7845-4165-A9CC-3CBF7C6D7656}"/>
                </a:ext>
              </a:extLst>
            </p:cNvPr>
            <p:cNvSpPr>
              <a:spLocks noChangeArrowheads="1"/>
            </p:cNvSpPr>
            <p:nvPr/>
          </p:nvSpPr>
          <p:spPr bwMode="auto">
            <a:xfrm>
              <a:off x="4694" y="391"/>
              <a:ext cx="1066" cy="499"/>
            </a:xfrm>
            <a:prstGeom prst="cloudCallout">
              <a:avLst>
                <a:gd name="adj1" fmla="val -48875"/>
                <a:gd name="adj2" fmla="val 79060"/>
              </a:avLst>
            </a:prstGeom>
            <a:gradFill rotWithShape="1">
              <a:gsLst>
                <a:gs pos="0">
                  <a:schemeClr val="folHlink"/>
                </a:gs>
                <a:gs pos="100000">
                  <a:schemeClr val="bg1"/>
                </a:gs>
              </a:gsLst>
              <a:lin ang="5400000" scaled="1"/>
            </a:gradFill>
            <a:ln w="9525">
              <a:noFill/>
              <a:round/>
              <a:headEnd/>
              <a:tailEnd/>
            </a:ln>
            <a:effectLst>
              <a:prstShdw prst="shdw18" dist="17961" dir="13500000">
                <a:schemeClr val="folHlink">
                  <a:gamma/>
                  <a:shade val="60000"/>
                  <a:invGamma/>
                </a:schemeClr>
              </a:prstShdw>
            </a:effectLst>
          </p:spPr>
          <p:txBody>
            <a:bodyPr/>
            <a:lstStyle/>
            <a:p>
              <a:pPr algn="ctr">
                <a:defRPr/>
              </a:pPr>
              <a:r>
                <a:rPr lang="en-US" altLang="zh-CN" dirty="0">
                  <a:latin typeface="Arial" charset="0"/>
                </a:rPr>
                <a:t>Reaction</a:t>
              </a:r>
            </a:p>
          </p:txBody>
        </p:sp>
        <p:sp>
          <p:nvSpPr>
            <p:cNvPr id="9" name="AutoShape 38">
              <a:extLst>
                <a:ext uri="{FF2B5EF4-FFF2-40B4-BE49-F238E27FC236}">
                  <a16:creationId xmlns:a16="http://schemas.microsoft.com/office/drawing/2014/main" id="{651E0969-8CBD-418C-853E-CA3506C0D1D4}"/>
                </a:ext>
              </a:extLst>
            </p:cNvPr>
            <p:cNvSpPr>
              <a:spLocks noChangeArrowheads="1"/>
            </p:cNvSpPr>
            <p:nvPr/>
          </p:nvSpPr>
          <p:spPr bwMode="auto">
            <a:xfrm>
              <a:off x="4604" y="3793"/>
              <a:ext cx="1156" cy="362"/>
            </a:xfrm>
            <a:prstGeom prst="cloudCallout">
              <a:avLst>
                <a:gd name="adj1" fmla="val -40569"/>
                <a:gd name="adj2" fmla="val -76519"/>
              </a:avLst>
            </a:prstGeom>
            <a:gradFill rotWithShape="1">
              <a:gsLst>
                <a:gs pos="0">
                  <a:schemeClr val="folHlink"/>
                </a:gs>
                <a:gs pos="100000">
                  <a:schemeClr val="bg1"/>
                </a:gs>
              </a:gsLst>
              <a:lin ang="5400000" scaled="1"/>
            </a:gradFill>
            <a:ln w="9525">
              <a:noFill/>
              <a:round/>
              <a:headEnd/>
              <a:tailEnd/>
            </a:ln>
            <a:effectLst>
              <a:prstShdw prst="shdw18" dist="17961" dir="13500000">
                <a:schemeClr val="folHlink">
                  <a:gamma/>
                  <a:shade val="60000"/>
                  <a:invGamma/>
                </a:schemeClr>
              </a:prstShdw>
            </a:effectLst>
          </p:spPr>
          <p:txBody>
            <a:bodyPr/>
            <a:lstStyle/>
            <a:p>
              <a:pPr algn="ctr">
                <a:defRPr/>
              </a:pPr>
              <a:r>
                <a:rPr lang="en-US" altLang="zh-CN" dirty="0">
                  <a:latin typeface="Arial" charset="0"/>
                </a:rPr>
                <a:t>Detection</a:t>
              </a:r>
            </a:p>
          </p:txBody>
        </p:sp>
      </p:grpSp>
      <p:pic>
        <p:nvPicPr>
          <p:cNvPr id="38" name="Picture 43" descr="j0298653">
            <a:extLst>
              <a:ext uri="{FF2B5EF4-FFF2-40B4-BE49-F238E27FC236}">
                <a16:creationId xmlns:a16="http://schemas.microsoft.com/office/drawing/2014/main" id="{1DAC1ED9-2D15-4036-B91C-A27C7EFC1489}"/>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88" y="2185194"/>
            <a:ext cx="2076450" cy="2519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9" name="Text Box 44">
            <a:extLst>
              <a:ext uri="{FF2B5EF4-FFF2-40B4-BE49-F238E27FC236}">
                <a16:creationId xmlns:a16="http://schemas.microsoft.com/office/drawing/2014/main" id="{129AB696-933A-4BF5-8654-C5D805C01FC8}"/>
              </a:ext>
            </a:extLst>
          </p:cNvPr>
          <p:cNvSpPr txBox="1">
            <a:spLocks noChangeArrowheads="1"/>
          </p:cNvSpPr>
          <p:nvPr/>
        </p:nvSpPr>
        <p:spPr bwMode="auto">
          <a:xfrm>
            <a:off x="334963" y="4633119"/>
            <a:ext cx="874712"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r>
              <a:rPr lang="zh-CN" altLang="en-US" b="1">
                <a:solidFill>
                  <a:srgbClr val="CC0000"/>
                </a:solidFill>
              </a:rPr>
              <a:t>攻击者</a:t>
            </a:r>
          </a:p>
        </p:txBody>
      </p:sp>
    </p:spTree>
    <p:extLst>
      <p:ext uri="{BB962C8B-B14F-4D97-AF65-F5344CB8AC3E}">
        <p14:creationId xmlns:p14="http://schemas.microsoft.com/office/powerpoint/2010/main" val="628009185"/>
      </p:ext>
    </p:extLst>
  </p:cSld>
  <p:clrMapOvr>
    <a:masterClrMapping/>
  </p:clrMapOvr>
  <p:transition>
    <p:fad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内容占位符 6"/>
          <p:cNvSpPr>
            <a:spLocks noGrp="1"/>
          </p:cNvSpPr>
          <p:nvPr>
            <p:ph idx="1"/>
          </p:nvPr>
        </p:nvSpPr>
        <p:spPr>
          <a:xfrm>
            <a:off x="514350" y="1268760"/>
            <a:ext cx="8191500" cy="5105400"/>
          </a:xfrm>
        </p:spPr>
        <p:txBody>
          <a:bodyPr/>
          <a:lstStyle/>
          <a:p>
            <a:r>
              <a:rPr lang="en-US" altLang="zh-CN" dirty="0"/>
              <a:t>PPDR</a:t>
            </a:r>
            <a:r>
              <a:rPr lang="zh-CN" altLang="en-US" dirty="0"/>
              <a:t>模型</a:t>
            </a:r>
            <a:r>
              <a:rPr lang="zh-CN" altLang="zh-CN" dirty="0"/>
              <a:t>（</a:t>
            </a:r>
            <a:r>
              <a:rPr lang="en-US" altLang="zh-CN" dirty="0"/>
              <a:t>Policy-Protection-Detection-Response</a:t>
            </a:r>
            <a:r>
              <a:rPr lang="zh-CN" altLang="zh-CN" dirty="0"/>
              <a:t>，</a:t>
            </a:r>
            <a:r>
              <a:rPr lang="en-US" altLang="zh-CN" dirty="0"/>
              <a:t>PPDR</a:t>
            </a:r>
            <a:r>
              <a:rPr lang="zh-CN" altLang="zh-CN" dirty="0"/>
              <a:t>）</a:t>
            </a:r>
            <a:endParaRPr lang="en-US" altLang="zh-CN" dirty="0"/>
          </a:p>
          <a:p>
            <a:r>
              <a:rPr lang="zh-CN" altLang="zh-CN" dirty="0" smtClean="0"/>
              <a:t>核心：所有</a:t>
            </a:r>
            <a:r>
              <a:rPr lang="zh-CN" altLang="zh-CN" dirty="0"/>
              <a:t>的防护、检测、响应都是依据安全策略实施。</a:t>
            </a:r>
            <a:endParaRPr lang="en-US" altLang="zh-CN" dirty="0"/>
          </a:p>
          <a:p>
            <a:endParaRPr lang="zh-CN" altLang="en-US" dirty="0"/>
          </a:p>
        </p:txBody>
      </p:sp>
      <p:sp>
        <p:nvSpPr>
          <p:cNvPr id="2" name="标题 1">
            <a:extLst>
              <a:ext uri="{FF2B5EF4-FFF2-40B4-BE49-F238E27FC236}">
                <a16:creationId xmlns:a16="http://schemas.microsoft.com/office/drawing/2014/main" id="{7BF155B1-0F98-48C5-AD62-4D8A75D868B4}"/>
              </a:ext>
            </a:extLst>
          </p:cNvPr>
          <p:cNvSpPr>
            <a:spLocks noGrp="1"/>
          </p:cNvSpPr>
          <p:nvPr>
            <p:ph type="title"/>
          </p:nvPr>
        </p:nvSpPr>
        <p:spPr/>
        <p:txBody>
          <a:bodyPr/>
          <a:lstStyle/>
          <a:p>
            <a:r>
              <a:rPr lang="zh-CN" altLang="zh-CN" dirty="0"/>
              <a:t>基于时间的</a:t>
            </a:r>
            <a:r>
              <a:rPr lang="en-US" altLang="zh-CN" dirty="0"/>
              <a:t>PDR</a:t>
            </a:r>
            <a:r>
              <a:rPr lang="zh-CN" altLang="zh-CN" dirty="0"/>
              <a:t>与</a:t>
            </a:r>
            <a:r>
              <a:rPr lang="en-US" altLang="zh-CN" dirty="0"/>
              <a:t>PPDR</a:t>
            </a:r>
            <a:r>
              <a:rPr lang="zh-CN" altLang="zh-CN" dirty="0"/>
              <a:t>模型</a:t>
            </a:r>
            <a:endParaRPr lang="zh-CN" altLang="en-US" dirty="0"/>
          </a:p>
        </p:txBody>
      </p:sp>
      <p:sp>
        <p:nvSpPr>
          <p:cNvPr id="4" name="灯片编号占位符 3">
            <a:extLst>
              <a:ext uri="{FF2B5EF4-FFF2-40B4-BE49-F238E27FC236}">
                <a16:creationId xmlns:a16="http://schemas.microsoft.com/office/drawing/2014/main" id="{007BD2CE-5283-4B51-9A66-A4227618C18D}"/>
              </a:ext>
            </a:extLst>
          </p:cNvPr>
          <p:cNvSpPr>
            <a:spLocks noGrp="1"/>
          </p:cNvSpPr>
          <p:nvPr>
            <p:ph type="sldNum" sz="quarter" idx="10"/>
          </p:nvPr>
        </p:nvSpPr>
        <p:spPr/>
        <p:txBody>
          <a:bodyPr/>
          <a:lstStyle/>
          <a:p>
            <a:pPr>
              <a:defRPr/>
            </a:pPr>
            <a:fld id="{F5E0E65E-9137-4309-8D78-B392A1917D52}" type="slidenum">
              <a:rPr lang="zh-CN" altLang="en-US" smtClean="0"/>
              <a:pPr>
                <a:defRPr/>
              </a:pPr>
              <a:t>31</a:t>
            </a:fld>
            <a:endParaRPr lang="en-US" altLang="zh-CN"/>
          </a:p>
        </p:txBody>
      </p:sp>
      <p:graphicFrame>
        <p:nvGraphicFramePr>
          <p:cNvPr id="9" name="Object 5"/>
          <p:cNvGraphicFramePr>
            <a:graphicFrameLocks noChangeAspect="1"/>
          </p:cNvGraphicFramePr>
          <p:nvPr>
            <p:extLst>
              <p:ext uri="{D42A27DB-BD31-4B8C-83A1-F6EECF244321}">
                <p14:modId xmlns:p14="http://schemas.microsoft.com/office/powerpoint/2010/main" val="3635802405"/>
              </p:ext>
            </p:extLst>
          </p:nvPr>
        </p:nvGraphicFramePr>
        <p:xfrm>
          <a:off x="1450111" y="3681688"/>
          <a:ext cx="2405920" cy="2280171"/>
        </p:xfrm>
        <a:graphic>
          <a:graphicData uri="http://schemas.openxmlformats.org/presentationml/2006/ole">
            <mc:AlternateContent xmlns:mc="http://schemas.openxmlformats.org/markup-compatibility/2006">
              <mc:Choice xmlns:v="urn:schemas-microsoft-com:vml" Requires="v">
                <p:oleObj spid="_x0000_s4196" r:id="rId3" imgW="4485704" imgH="4244264" progId="">
                  <p:embed/>
                </p:oleObj>
              </mc:Choice>
              <mc:Fallback>
                <p:oleObj r:id="rId3" imgW="4485704" imgH="4244264" progId="">
                  <p:embed/>
                  <p:pic>
                    <p:nvPicPr>
                      <p:cNvPr id="75781" name="Object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50111" y="3681688"/>
                        <a:ext cx="2405920" cy="2280171"/>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10" name="Picture 23" descr="j0292020"/>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501965" y="3609680"/>
            <a:ext cx="2020806" cy="214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AutoShape 26"/>
          <p:cNvSpPr>
            <a:spLocks noChangeArrowheads="1"/>
          </p:cNvSpPr>
          <p:nvPr/>
        </p:nvSpPr>
        <p:spPr bwMode="auto">
          <a:xfrm rot="10800000">
            <a:off x="3092029" y="4329760"/>
            <a:ext cx="2409936" cy="935037"/>
          </a:xfrm>
          <a:custGeom>
            <a:avLst/>
            <a:gdLst>
              <a:gd name="T0" fmla="*/ 2147483647 w 21600"/>
              <a:gd name="T1" fmla="*/ 0 h 21600"/>
              <a:gd name="T2" fmla="*/ 0 w 21600"/>
              <a:gd name="T3" fmla="*/ 2147483647 h 21600"/>
              <a:gd name="T4" fmla="*/ 2147483647 w 21600"/>
              <a:gd name="T5" fmla="*/ 2147483647 h 21600"/>
              <a:gd name="T6" fmla="*/ 2147483647 w 21600"/>
              <a:gd name="T7" fmla="*/ 2147483647 h 21600"/>
              <a:gd name="T8" fmla="*/ 17694720 60000 65536"/>
              <a:gd name="T9" fmla="*/ 11796480 60000 65536"/>
              <a:gd name="T10" fmla="*/ 5898240 60000 65536"/>
              <a:gd name="T11" fmla="*/ 0 60000 65536"/>
              <a:gd name="T12" fmla="*/ 3375 w 21600"/>
              <a:gd name="T13" fmla="*/ 5400 h 21600"/>
              <a:gd name="T14" fmla="*/ 18900 w 21600"/>
              <a:gd name="T15" fmla="*/ 16200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lnTo>
                  <a:pt x="16200" y="0"/>
                </a:lnTo>
                <a:close/>
              </a:path>
              <a:path w="21600" h="21600">
                <a:moveTo>
                  <a:pt x="1350" y="5400"/>
                </a:moveTo>
                <a:lnTo>
                  <a:pt x="1350" y="16200"/>
                </a:lnTo>
                <a:lnTo>
                  <a:pt x="2700" y="16200"/>
                </a:lnTo>
                <a:lnTo>
                  <a:pt x="2700" y="5400"/>
                </a:lnTo>
                <a:lnTo>
                  <a:pt x="1350" y="5400"/>
                </a:lnTo>
                <a:close/>
              </a:path>
              <a:path w="21600" h="21600">
                <a:moveTo>
                  <a:pt x="0" y="5400"/>
                </a:moveTo>
                <a:lnTo>
                  <a:pt x="0" y="16200"/>
                </a:lnTo>
                <a:lnTo>
                  <a:pt x="675" y="16200"/>
                </a:lnTo>
                <a:lnTo>
                  <a:pt x="675" y="5400"/>
                </a:lnTo>
                <a:lnTo>
                  <a:pt x="0" y="5400"/>
                </a:lnTo>
                <a:close/>
              </a:path>
            </a:pathLst>
          </a:custGeom>
          <a:solidFill>
            <a:srgbClr val="CC99FF">
              <a:alpha val="7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spTree>
    <p:extLst>
      <p:ext uri="{BB962C8B-B14F-4D97-AF65-F5344CB8AC3E}">
        <p14:creationId xmlns:p14="http://schemas.microsoft.com/office/powerpoint/2010/main" val="963131622"/>
      </p:ext>
    </p:extLst>
  </p:cSld>
  <p:clrMapOvr>
    <a:masterClrMapping/>
  </p:clrMapOvr>
  <p:transition>
    <p:fad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793B5DF9-A68E-4549-9EC7-900F5B1818B3}"/>
              </a:ext>
            </a:extLst>
          </p:cNvPr>
          <p:cNvSpPr>
            <a:spLocks noGrp="1"/>
          </p:cNvSpPr>
          <p:nvPr>
            <p:ph type="title"/>
          </p:nvPr>
        </p:nvSpPr>
        <p:spPr/>
        <p:txBody>
          <a:bodyPr/>
          <a:lstStyle/>
          <a:p>
            <a:r>
              <a:rPr lang="zh-CN" altLang="zh-CN" dirty="0"/>
              <a:t>基于时间的</a:t>
            </a:r>
            <a:r>
              <a:rPr lang="en-US" altLang="zh-CN" dirty="0"/>
              <a:t>PDR</a:t>
            </a:r>
            <a:r>
              <a:rPr lang="zh-CN" altLang="zh-CN" dirty="0"/>
              <a:t>与</a:t>
            </a:r>
            <a:r>
              <a:rPr lang="en-US" altLang="zh-CN" dirty="0"/>
              <a:t>PPDR</a:t>
            </a:r>
            <a:r>
              <a:rPr lang="zh-CN" altLang="zh-CN" dirty="0"/>
              <a:t>模型</a:t>
            </a:r>
            <a:endParaRPr lang="zh-CN" altLang="en-US" dirty="0"/>
          </a:p>
        </p:txBody>
      </p:sp>
      <p:sp>
        <p:nvSpPr>
          <p:cNvPr id="3" name="内容占位符 2">
            <a:extLst>
              <a:ext uri="{FF2B5EF4-FFF2-40B4-BE49-F238E27FC236}">
                <a16:creationId xmlns:a16="http://schemas.microsoft.com/office/drawing/2014/main" id="{830A8546-091F-4319-A36A-9BC7AFD69C79}"/>
              </a:ext>
            </a:extLst>
          </p:cNvPr>
          <p:cNvSpPr>
            <a:spLocks noGrp="1"/>
          </p:cNvSpPr>
          <p:nvPr>
            <p:ph idx="1"/>
          </p:nvPr>
        </p:nvSpPr>
        <p:spPr/>
        <p:txBody>
          <a:bodyPr>
            <a:normAutofit fontScale="77500" lnSpcReduction="20000"/>
          </a:bodyPr>
          <a:lstStyle/>
          <a:p>
            <a:r>
              <a:rPr lang="zh-CN" altLang="zh-CN" dirty="0"/>
              <a:t>策略</a:t>
            </a:r>
            <a:r>
              <a:rPr lang="zh-CN" altLang="en-US" dirty="0"/>
              <a:t>（</a:t>
            </a:r>
            <a:r>
              <a:rPr lang="en-US" altLang="zh-CN" dirty="0"/>
              <a:t>P</a:t>
            </a:r>
            <a:r>
              <a:rPr lang="zh-CN" altLang="en-US" dirty="0"/>
              <a:t>）</a:t>
            </a:r>
            <a:endParaRPr lang="en-US" altLang="zh-CN" dirty="0"/>
          </a:p>
          <a:p>
            <a:pPr lvl="1"/>
            <a:r>
              <a:rPr lang="zh-CN" altLang="zh-CN" dirty="0"/>
              <a:t>信息系统的安全策略，包括访问控制策略、加密通信策略、身份认证策略、备份恢复策略等。</a:t>
            </a:r>
            <a:endParaRPr lang="en-US" altLang="zh-CN" dirty="0"/>
          </a:p>
          <a:p>
            <a:pPr lvl="1"/>
            <a:r>
              <a:rPr lang="zh-CN" altLang="zh-CN" dirty="0"/>
              <a:t>策略体系的建立包括安全策略的制定、评估与执行等；</a:t>
            </a:r>
          </a:p>
          <a:p>
            <a:r>
              <a:rPr lang="zh-CN" altLang="zh-CN" dirty="0"/>
              <a:t>防护</a:t>
            </a:r>
            <a:r>
              <a:rPr lang="zh-CN" altLang="en-US" dirty="0"/>
              <a:t>（</a:t>
            </a:r>
            <a:r>
              <a:rPr lang="en-US" altLang="zh-CN" dirty="0"/>
              <a:t>P</a:t>
            </a:r>
            <a:r>
              <a:rPr lang="zh-CN" altLang="en-US" dirty="0"/>
              <a:t>）</a:t>
            </a:r>
            <a:endParaRPr lang="en-US" altLang="zh-CN" dirty="0"/>
          </a:p>
          <a:p>
            <a:pPr lvl="1"/>
            <a:r>
              <a:rPr lang="zh-CN" altLang="zh-CN" dirty="0"/>
              <a:t>通过部署和采用安全技术来提高网络的防护能力，</a:t>
            </a:r>
            <a:endParaRPr lang="en-US" altLang="zh-CN" dirty="0"/>
          </a:p>
          <a:p>
            <a:pPr lvl="1"/>
            <a:r>
              <a:rPr lang="zh-CN" altLang="zh-CN" dirty="0"/>
              <a:t>如访问控制、防火墙、入侵检测、加密技术、身份认证等技术；</a:t>
            </a:r>
          </a:p>
          <a:p>
            <a:r>
              <a:rPr lang="zh-CN" altLang="zh-CN" dirty="0"/>
              <a:t>检测</a:t>
            </a:r>
            <a:r>
              <a:rPr lang="zh-CN" altLang="en-US" dirty="0"/>
              <a:t>（</a:t>
            </a:r>
            <a:r>
              <a:rPr lang="en-US" altLang="zh-CN" dirty="0"/>
              <a:t>D</a:t>
            </a:r>
            <a:r>
              <a:rPr lang="zh-CN" altLang="en-US" dirty="0"/>
              <a:t>）</a:t>
            </a:r>
            <a:endParaRPr lang="en-US" altLang="zh-CN" dirty="0"/>
          </a:p>
          <a:p>
            <a:pPr lvl="1"/>
            <a:r>
              <a:rPr lang="zh-CN" altLang="zh-CN" dirty="0"/>
              <a:t>利用信息安全检测工具，监视、分析、审计网络活动，了解判断网络系统的安全状态。使安全防护从被动防护演进到主动防御，整个模型动态性的体现。</a:t>
            </a:r>
            <a:endParaRPr lang="en-US" altLang="zh-CN" dirty="0"/>
          </a:p>
          <a:p>
            <a:pPr lvl="1"/>
            <a:r>
              <a:rPr lang="zh-CN" altLang="zh-CN" dirty="0"/>
              <a:t>主要方法包括：实时监控、检测、报警等；</a:t>
            </a:r>
          </a:p>
          <a:p>
            <a:r>
              <a:rPr lang="zh-CN" altLang="zh-CN" dirty="0"/>
              <a:t>响应</a:t>
            </a:r>
            <a:r>
              <a:rPr lang="zh-CN" altLang="en-US" dirty="0"/>
              <a:t>（</a:t>
            </a:r>
            <a:r>
              <a:rPr lang="en-US" altLang="zh-CN" dirty="0"/>
              <a:t>R</a:t>
            </a:r>
            <a:r>
              <a:rPr lang="zh-CN" altLang="en-US" dirty="0"/>
              <a:t>）</a:t>
            </a:r>
            <a:endParaRPr lang="en-US" altLang="zh-CN" dirty="0"/>
          </a:p>
          <a:p>
            <a:pPr lvl="1"/>
            <a:r>
              <a:rPr lang="zh-CN" altLang="zh-CN" dirty="0"/>
              <a:t>检测到安全漏洞和安全事件时，通过及时的响应措施将网络系统的安全性调整到风险最低的状态，包括恢复系统功能和数据，启动备份系统等。</a:t>
            </a:r>
            <a:endParaRPr lang="en-US" altLang="zh-CN" dirty="0"/>
          </a:p>
          <a:p>
            <a:pPr lvl="1"/>
            <a:r>
              <a:rPr lang="zh-CN" altLang="zh-CN" dirty="0"/>
              <a:t>其主要方法包括：关闭服务、跟踪、反击、消除影响等。</a:t>
            </a:r>
            <a:endParaRPr lang="zh-CN" altLang="en-US" dirty="0"/>
          </a:p>
        </p:txBody>
      </p:sp>
      <p:sp>
        <p:nvSpPr>
          <p:cNvPr id="4" name="灯片编号占位符 3">
            <a:extLst>
              <a:ext uri="{FF2B5EF4-FFF2-40B4-BE49-F238E27FC236}">
                <a16:creationId xmlns:a16="http://schemas.microsoft.com/office/drawing/2014/main" id="{36A347FA-0B6B-491B-80E1-59AE70113F8E}"/>
              </a:ext>
            </a:extLst>
          </p:cNvPr>
          <p:cNvSpPr>
            <a:spLocks noGrp="1"/>
          </p:cNvSpPr>
          <p:nvPr>
            <p:ph type="sldNum" sz="quarter" idx="10"/>
          </p:nvPr>
        </p:nvSpPr>
        <p:spPr/>
        <p:txBody>
          <a:bodyPr/>
          <a:lstStyle/>
          <a:p>
            <a:pPr>
              <a:defRPr/>
            </a:pPr>
            <a:fld id="{F5E0E65E-9137-4309-8D78-B392A1917D52}" type="slidenum">
              <a:rPr lang="zh-CN" altLang="en-US" smtClean="0"/>
              <a:pPr>
                <a:defRPr/>
              </a:pPr>
              <a:t>32</a:t>
            </a:fld>
            <a:endParaRPr lang="en-US" altLang="zh-CN"/>
          </a:p>
        </p:txBody>
      </p:sp>
    </p:spTree>
    <p:extLst>
      <p:ext uri="{BB962C8B-B14F-4D97-AF65-F5344CB8AC3E}">
        <p14:creationId xmlns:p14="http://schemas.microsoft.com/office/powerpoint/2010/main" val="1735033522"/>
      </p:ext>
    </p:extLst>
  </p:cSld>
  <p:clrMapOvr>
    <a:masterClrMapping/>
  </p:clrMapOvr>
  <p:transition>
    <p:fad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3BA2F7F2-CB10-4402-AEE7-B854A090B835}"/>
              </a:ext>
            </a:extLst>
          </p:cNvPr>
          <p:cNvSpPr>
            <a:spLocks noGrp="1"/>
          </p:cNvSpPr>
          <p:nvPr>
            <p:ph type="title"/>
          </p:nvPr>
        </p:nvSpPr>
        <p:spPr/>
        <p:txBody>
          <a:bodyPr/>
          <a:lstStyle/>
          <a:p>
            <a:r>
              <a:rPr lang="zh-CN" altLang="zh-CN" dirty="0"/>
              <a:t>基于时间的</a:t>
            </a:r>
            <a:r>
              <a:rPr lang="en-US" altLang="zh-CN" dirty="0"/>
              <a:t>PDR</a:t>
            </a:r>
            <a:r>
              <a:rPr lang="zh-CN" altLang="zh-CN" dirty="0"/>
              <a:t>与</a:t>
            </a:r>
            <a:r>
              <a:rPr lang="en-US" altLang="zh-CN" dirty="0"/>
              <a:t>PPDR</a:t>
            </a:r>
            <a:r>
              <a:rPr lang="zh-CN" altLang="zh-CN" dirty="0"/>
              <a:t>模型</a:t>
            </a:r>
            <a:endParaRPr lang="zh-CN" altLang="en-US" dirty="0"/>
          </a:p>
        </p:txBody>
      </p:sp>
      <p:sp>
        <p:nvSpPr>
          <p:cNvPr id="3" name="内容占位符 2">
            <a:extLst>
              <a:ext uri="{FF2B5EF4-FFF2-40B4-BE49-F238E27FC236}">
                <a16:creationId xmlns:a16="http://schemas.microsoft.com/office/drawing/2014/main" id="{27F2C308-708F-496E-B94C-157BC030CFE5}"/>
              </a:ext>
            </a:extLst>
          </p:cNvPr>
          <p:cNvSpPr>
            <a:spLocks noGrp="1"/>
          </p:cNvSpPr>
          <p:nvPr>
            <p:ph idx="1"/>
          </p:nvPr>
        </p:nvSpPr>
        <p:spPr/>
        <p:txBody>
          <a:bodyPr/>
          <a:lstStyle/>
          <a:p>
            <a:r>
              <a:rPr lang="en-US" altLang="zh-CN" dirty="0"/>
              <a:t>P2DR</a:t>
            </a:r>
            <a:r>
              <a:rPr lang="zh-CN" altLang="en-US" dirty="0"/>
              <a:t>模型中的数学法则</a:t>
            </a:r>
            <a:endParaRPr lang="en-US" altLang="zh-CN" dirty="0"/>
          </a:p>
          <a:p>
            <a:pPr lvl="1"/>
            <a:r>
              <a:rPr lang="zh-CN" altLang="zh-CN" dirty="0"/>
              <a:t>假设</a:t>
            </a:r>
            <a:r>
              <a:rPr lang="en-US" altLang="zh-CN" dirty="0"/>
              <a:t>S</a:t>
            </a:r>
            <a:r>
              <a:rPr lang="zh-CN" altLang="zh-CN" dirty="0"/>
              <a:t>系统的防护、检测和反应的时间分别是</a:t>
            </a:r>
            <a:endParaRPr lang="en-US" altLang="zh-CN" dirty="0"/>
          </a:p>
          <a:p>
            <a:pPr lvl="2"/>
            <a:r>
              <a:rPr lang="en-US" altLang="zh-CN" dirty="0"/>
              <a:t>Pt</a:t>
            </a:r>
            <a:r>
              <a:rPr lang="zh-CN" altLang="zh-CN" dirty="0"/>
              <a:t>（防护时间</a:t>
            </a:r>
            <a:r>
              <a:rPr lang="zh-CN" altLang="en-US" dirty="0"/>
              <a:t>、有效防御攻击的时间</a:t>
            </a:r>
            <a:r>
              <a:rPr lang="zh-CN" altLang="zh-CN" dirty="0"/>
              <a:t>）</a:t>
            </a:r>
            <a:endParaRPr lang="en-US" altLang="zh-CN" dirty="0"/>
          </a:p>
          <a:p>
            <a:pPr lvl="2"/>
            <a:r>
              <a:rPr lang="en-US" altLang="zh-CN" dirty="0"/>
              <a:t>Dt</a:t>
            </a:r>
            <a:r>
              <a:rPr lang="zh-CN" altLang="zh-CN" dirty="0"/>
              <a:t>（检测时间</a:t>
            </a:r>
            <a:r>
              <a:rPr lang="zh-CN" altLang="en-US" dirty="0"/>
              <a:t>、发起攻击到检测到的时间</a:t>
            </a:r>
            <a:r>
              <a:rPr lang="zh-CN" altLang="zh-CN" dirty="0"/>
              <a:t>）</a:t>
            </a:r>
            <a:endParaRPr lang="en-US" altLang="zh-CN" dirty="0"/>
          </a:p>
          <a:p>
            <a:pPr lvl="2"/>
            <a:r>
              <a:rPr lang="en-US" altLang="zh-CN" dirty="0" err="1"/>
              <a:t>Rt</a:t>
            </a:r>
            <a:r>
              <a:rPr lang="zh-CN" altLang="zh-CN" dirty="0"/>
              <a:t>（反应时间</a:t>
            </a:r>
            <a:r>
              <a:rPr lang="zh-CN" altLang="en-US" dirty="0"/>
              <a:t>、检测到攻击到处理完成时间</a:t>
            </a:r>
            <a:r>
              <a:rPr lang="zh-CN" altLang="zh-CN" dirty="0"/>
              <a:t>）</a:t>
            </a:r>
            <a:endParaRPr lang="en-US" altLang="zh-CN" dirty="0"/>
          </a:p>
          <a:p>
            <a:pPr lvl="1"/>
            <a:r>
              <a:rPr lang="zh-CN" altLang="zh-CN" dirty="0"/>
              <a:t>假设系统被对手成功攻击后的时间为</a:t>
            </a:r>
            <a:endParaRPr lang="en-US" altLang="zh-CN" dirty="0"/>
          </a:p>
          <a:p>
            <a:pPr lvl="2"/>
            <a:r>
              <a:rPr lang="en-US" altLang="zh-CN" dirty="0"/>
              <a:t>Et</a:t>
            </a:r>
            <a:r>
              <a:rPr lang="zh-CN" altLang="en-US" dirty="0"/>
              <a:t>（</a:t>
            </a:r>
            <a:r>
              <a:rPr lang="zh-CN" altLang="zh-CN" dirty="0"/>
              <a:t>暴露时间</a:t>
            </a:r>
            <a:r>
              <a:rPr lang="zh-CN" altLang="en-US" dirty="0"/>
              <a:t>）</a:t>
            </a:r>
            <a:endParaRPr lang="en-US" altLang="zh-CN" dirty="0"/>
          </a:p>
          <a:p>
            <a:pPr lvl="1"/>
            <a:r>
              <a:rPr lang="zh-CN" altLang="en-US" dirty="0"/>
              <a:t>则该系统防护、检测和反应的时间关系如下：</a:t>
            </a:r>
            <a:endParaRPr lang="en-US" altLang="zh-CN" dirty="0"/>
          </a:p>
          <a:p>
            <a:pPr lvl="2"/>
            <a:r>
              <a:rPr lang="zh-CN" altLang="zh-CN" dirty="0"/>
              <a:t>如果</a:t>
            </a:r>
            <a:r>
              <a:rPr lang="en-US" altLang="zh-CN" dirty="0"/>
              <a:t>Pt</a:t>
            </a:r>
            <a:r>
              <a:rPr lang="zh-CN" altLang="zh-CN" dirty="0"/>
              <a:t>＞</a:t>
            </a:r>
            <a:r>
              <a:rPr lang="en-US" altLang="zh-CN" dirty="0"/>
              <a:t>Dt</a:t>
            </a:r>
            <a:r>
              <a:rPr lang="zh-CN" altLang="zh-CN" dirty="0"/>
              <a:t>＋</a:t>
            </a:r>
            <a:r>
              <a:rPr lang="en-US" altLang="zh-CN" dirty="0" err="1"/>
              <a:t>Rt</a:t>
            </a:r>
            <a:r>
              <a:rPr lang="zh-CN" altLang="zh-CN" dirty="0"/>
              <a:t>，那么</a:t>
            </a:r>
            <a:r>
              <a:rPr lang="en-US" altLang="zh-CN" dirty="0"/>
              <a:t>S</a:t>
            </a:r>
            <a:r>
              <a:rPr lang="zh-CN" altLang="zh-CN" dirty="0"/>
              <a:t>是安全的；</a:t>
            </a:r>
          </a:p>
          <a:p>
            <a:pPr lvl="2"/>
            <a:r>
              <a:rPr lang="zh-CN" altLang="zh-CN" dirty="0"/>
              <a:t>如果</a:t>
            </a:r>
            <a:r>
              <a:rPr lang="en-US" altLang="zh-CN" dirty="0"/>
              <a:t>Pt</a:t>
            </a:r>
            <a:r>
              <a:rPr lang="zh-CN" altLang="zh-CN" dirty="0"/>
              <a:t>＜</a:t>
            </a:r>
            <a:r>
              <a:rPr lang="en-US" altLang="zh-CN" dirty="0"/>
              <a:t>Dt</a:t>
            </a:r>
            <a:r>
              <a:rPr lang="zh-CN" altLang="zh-CN" dirty="0"/>
              <a:t>＋</a:t>
            </a:r>
            <a:r>
              <a:rPr lang="en-US" altLang="zh-CN" dirty="0" err="1"/>
              <a:t>Rt</a:t>
            </a:r>
            <a:r>
              <a:rPr lang="zh-CN" altLang="zh-CN" dirty="0"/>
              <a:t>，那么</a:t>
            </a:r>
            <a:r>
              <a:rPr lang="en-US" altLang="zh-CN" dirty="0"/>
              <a:t>Et</a:t>
            </a:r>
            <a:r>
              <a:rPr lang="zh-CN" altLang="zh-CN" dirty="0"/>
              <a:t>＝（</a:t>
            </a:r>
            <a:r>
              <a:rPr lang="en-US" altLang="zh-CN" dirty="0"/>
              <a:t>Dt</a:t>
            </a:r>
            <a:r>
              <a:rPr lang="zh-CN" altLang="zh-CN" dirty="0"/>
              <a:t>＋</a:t>
            </a:r>
            <a:r>
              <a:rPr lang="en-US" altLang="zh-CN" dirty="0" err="1"/>
              <a:t>Rt</a:t>
            </a:r>
            <a:r>
              <a:rPr lang="zh-CN" altLang="zh-CN" dirty="0"/>
              <a:t>）－</a:t>
            </a:r>
            <a:r>
              <a:rPr lang="en-US" altLang="zh-CN" dirty="0"/>
              <a:t>Pt</a:t>
            </a:r>
            <a:r>
              <a:rPr lang="zh-CN" altLang="zh-CN" dirty="0"/>
              <a:t>。</a:t>
            </a:r>
            <a:endParaRPr lang="zh-CN" altLang="en-US" dirty="0"/>
          </a:p>
          <a:p>
            <a:pPr lvl="1"/>
            <a:endParaRPr lang="zh-CN" altLang="en-US" dirty="0"/>
          </a:p>
        </p:txBody>
      </p:sp>
      <p:sp>
        <p:nvSpPr>
          <p:cNvPr id="4" name="灯片编号占位符 3">
            <a:extLst>
              <a:ext uri="{FF2B5EF4-FFF2-40B4-BE49-F238E27FC236}">
                <a16:creationId xmlns:a16="http://schemas.microsoft.com/office/drawing/2014/main" id="{45DA84D4-F0F1-4D69-8D0B-8C578878D7F5}"/>
              </a:ext>
            </a:extLst>
          </p:cNvPr>
          <p:cNvSpPr>
            <a:spLocks noGrp="1"/>
          </p:cNvSpPr>
          <p:nvPr>
            <p:ph type="sldNum" sz="quarter" idx="10"/>
          </p:nvPr>
        </p:nvSpPr>
        <p:spPr/>
        <p:txBody>
          <a:bodyPr/>
          <a:lstStyle/>
          <a:p>
            <a:pPr>
              <a:defRPr/>
            </a:pPr>
            <a:fld id="{F5E0E65E-9137-4309-8D78-B392A1917D52}" type="slidenum">
              <a:rPr lang="zh-CN" altLang="en-US" smtClean="0"/>
              <a:pPr>
                <a:defRPr/>
              </a:pPr>
              <a:t>33</a:t>
            </a:fld>
            <a:endParaRPr lang="en-US" altLang="zh-CN"/>
          </a:p>
        </p:txBody>
      </p:sp>
    </p:spTree>
    <p:extLst>
      <p:ext uri="{BB962C8B-B14F-4D97-AF65-F5344CB8AC3E}">
        <p14:creationId xmlns:p14="http://schemas.microsoft.com/office/powerpoint/2010/main" val="2330274369"/>
      </p:ext>
    </p:extLst>
  </p:cSld>
  <p:clrMapOvr>
    <a:masterClrMapping/>
  </p:clrMapOvr>
  <p:transition>
    <p:fad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5E8F8405-DA7F-4CDE-8D5E-5FFB1977A13B}"/>
              </a:ext>
            </a:extLst>
          </p:cNvPr>
          <p:cNvSpPr>
            <a:spLocks noGrp="1"/>
          </p:cNvSpPr>
          <p:nvPr>
            <p:ph type="title"/>
          </p:nvPr>
        </p:nvSpPr>
        <p:spPr/>
        <p:txBody>
          <a:bodyPr/>
          <a:lstStyle/>
          <a:p>
            <a:r>
              <a:rPr lang="zh-CN" altLang="zh-CN" dirty="0"/>
              <a:t>基于时间的</a:t>
            </a:r>
            <a:r>
              <a:rPr lang="en-US" altLang="zh-CN" dirty="0"/>
              <a:t>PDR</a:t>
            </a:r>
            <a:r>
              <a:rPr lang="zh-CN" altLang="zh-CN" dirty="0"/>
              <a:t>与</a:t>
            </a:r>
            <a:r>
              <a:rPr lang="en-US" altLang="zh-CN" dirty="0"/>
              <a:t>PPDR</a:t>
            </a:r>
            <a:r>
              <a:rPr lang="zh-CN" altLang="zh-CN" dirty="0"/>
              <a:t>模型</a:t>
            </a:r>
            <a:endParaRPr lang="zh-CN" altLang="en-US" dirty="0"/>
          </a:p>
        </p:txBody>
      </p:sp>
      <p:sp>
        <p:nvSpPr>
          <p:cNvPr id="3" name="内容占位符 2">
            <a:extLst>
              <a:ext uri="{FF2B5EF4-FFF2-40B4-BE49-F238E27FC236}">
                <a16:creationId xmlns:a16="http://schemas.microsoft.com/office/drawing/2014/main" id="{EF9F745B-3DCE-4092-A8C6-3D0D3F59FFE0}"/>
              </a:ext>
            </a:extLst>
          </p:cNvPr>
          <p:cNvSpPr>
            <a:spLocks noGrp="1"/>
          </p:cNvSpPr>
          <p:nvPr>
            <p:ph idx="1"/>
          </p:nvPr>
        </p:nvSpPr>
        <p:spPr/>
        <p:txBody>
          <a:bodyPr/>
          <a:lstStyle/>
          <a:p>
            <a:r>
              <a:rPr lang="zh-CN" altLang="zh-CN" dirty="0"/>
              <a:t>与</a:t>
            </a:r>
            <a:r>
              <a:rPr lang="en-US" altLang="zh-CN" dirty="0"/>
              <a:t>PDR</a:t>
            </a:r>
            <a:r>
              <a:rPr lang="zh-CN" altLang="zh-CN" dirty="0"/>
              <a:t>模型相比，</a:t>
            </a:r>
            <a:r>
              <a:rPr lang="en-US" altLang="zh-CN" dirty="0"/>
              <a:t>P2DR</a:t>
            </a:r>
            <a:r>
              <a:rPr lang="zh-CN" altLang="zh-CN" dirty="0"/>
              <a:t>模型则更强调控制和对抗，即强调系统安全的动态性</a:t>
            </a:r>
            <a:endParaRPr lang="en-US" altLang="zh-CN" dirty="0"/>
          </a:p>
          <a:p>
            <a:r>
              <a:rPr lang="zh-CN" altLang="zh-CN" dirty="0"/>
              <a:t>以安全检测、漏洞监测和自适应填充“安全间隙”为循环来提高网络安全。</a:t>
            </a:r>
            <a:endParaRPr lang="en-US" altLang="zh-CN" dirty="0"/>
          </a:p>
          <a:p>
            <a:r>
              <a:rPr lang="en-US" altLang="zh-CN" dirty="0"/>
              <a:t>P2DR</a:t>
            </a:r>
            <a:r>
              <a:rPr lang="zh-CN" altLang="zh-CN" dirty="0"/>
              <a:t>模型考虑了管理因素，它强调安全管理的持续性、安全策略的动态性，以实时监视网络活动、发现威胁和弱点来调整和填补网络漏洞。</a:t>
            </a:r>
            <a:endParaRPr lang="en-US" altLang="zh-CN" dirty="0"/>
          </a:p>
          <a:p>
            <a:r>
              <a:rPr lang="zh-CN" altLang="zh-CN" dirty="0"/>
              <a:t>模型强调检测的重要性，通过经常对网络系统的评估把握系统风险点，及时弱化甚至消除系统的安全漏洞。</a:t>
            </a:r>
            <a:endParaRPr lang="zh-CN" altLang="en-US" dirty="0"/>
          </a:p>
        </p:txBody>
      </p:sp>
      <p:sp>
        <p:nvSpPr>
          <p:cNvPr id="4" name="灯片编号占位符 3">
            <a:extLst>
              <a:ext uri="{FF2B5EF4-FFF2-40B4-BE49-F238E27FC236}">
                <a16:creationId xmlns:a16="http://schemas.microsoft.com/office/drawing/2014/main" id="{004DA7C4-88DE-401C-9241-9002A36E8141}"/>
              </a:ext>
            </a:extLst>
          </p:cNvPr>
          <p:cNvSpPr>
            <a:spLocks noGrp="1"/>
          </p:cNvSpPr>
          <p:nvPr>
            <p:ph type="sldNum" sz="quarter" idx="10"/>
          </p:nvPr>
        </p:nvSpPr>
        <p:spPr/>
        <p:txBody>
          <a:bodyPr/>
          <a:lstStyle/>
          <a:p>
            <a:pPr>
              <a:defRPr/>
            </a:pPr>
            <a:fld id="{F5E0E65E-9137-4309-8D78-B392A1917D52}" type="slidenum">
              <a:rPr lang="zh-CN" altLang="en-US" smtClean="0"/>
              <a:pPr>
                <a:defRPr/>
              </a:pPr>
              <a:t>34</a:t>
            </a:fld>
            <a:endParaRPr lang="en-US" altLang="zh-CN"/>
          </a:p>
        </p:txBody>
      </p:sp>
    </p:spTree>
    <p:extLst>
      <p:ext uri="{BB962C8B-B14F-4D97-AF65-F5344CB8AC3E}">
        <p14:creationId xmlns:p14="http://schemas.microsoft.com/office/powerpoint/2010/main" val="4176884584"/>
      </p:ext>
    </p:extLst>
  </p:cSld>
  <p:clrMapOvr>
    <a:masterClrMapping/>
  </p:clrMapOvr>
  <p:transition>
    <p:fade/>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知识子域：信息安全保障框架</a:t>
            </a:r>
            <a:endParaRPr lang="zh-CN" altLang="en-US" dirty="0"/>
          </a:p>
        </p:txBody>
      </p:sp>
      <p:sp>
        <p:nvSpPr>
          <p:cNvPr id="3" name="内容占位符 2"/>
          <p:cNvSpPr>
            <a:spLocks noGrp="1"/>
          </p:cNvSpPr>
          <p:nvPr>
            <p:ph idx="1"/>
          </p:nvPr>
        </p:nvSpPr>
        <p:spPr/>
        <p:txBody>
          <a:bodyPr/>
          <a:lstStyle/>
          <a:p>
            <a:r>
              <a:rPr lang="zh-CN" altLang="en-US" dirty="0"/>
              <a:t>信息安全保障技术框架</a:t>
            </a:r>
          </a:p>
          <a:p>
            <a:pPr lvl="1"/>
            <a:r>
              <a:rPr lang="zh-CN" altLang="en-US" dirty="0"/>
              <a:t>理解信息安全保障技术框架（</a:t>
            </a:r>
            <a:r>
              <a:rPr lang="en-US" altLang="zh-CN" dirty="0"/>
              <a:t>IATF</a:t>
            </a:r>
            <a:r>
              <a:rPr lang="zh-CN" altLang="en-US" dirty="0"/>
              <a:t>）的深度防御的核心思想、三个核心要素及四个焦点领域；</a:t>
            </a:r>
          </a:p>
          <a:p>
            <a:pPr lvl="1"/>
            <a:r>
              <a:rPr lang="zh-CN" altLang="en-US" dirty="0"/>
              <a:t>了解保护区域边界的原则和技术实现方式；</a:t>
            </a:r>
          </a:p>
          <a:p>
            <a:pPr lvl="1"/>
            <a:r>
              <a:rPr lang="zh-CN" altLang="en-US" dirty="0"/>
              <a:t>了解保护计算环境的原则和技术实现方式；</a:t>
            </a:r>
          </a:p>
          <a:p>
            <a:pPr lvl="1"/>
            <a:r>
              <a:rPr lang="zh-CN" altLang="en-US" dirty="0"/>
              <a:t>了解保护网络基础设施的原则和技术实现方式；</a:t>
            </a:r>
          </a:p>
          <a:p>
            <a:pPr lvl="1"/>
            <a:r>
              <a:rPr lang="zh-CN" altLang="en-US" dirty="0"/>
              <a:t>了解支撑性基础设施建设的概念及技术实现；</a:t>
            </a:r>
          </a:p>
          <a:p>
            <a:endParaRPr lang="zh-CN" altLang="en-US" dirty="0"/>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pPr>
                <a:defRPr/>
              </a:pPr>
              <a:t>35</a:t>
            </a:fld>
            <a:endParaRPr lang="en-US" altLang="zh-CN"/>
          </a:p>
        </p:txBody>
      </p:sp>
    </p:spTree>
    <p:extLst>
      <p:ext uri="{BB962C8B-B14F-4D97-AF65-F5344CB8AC3E}">
        <p14:creationId xmlns:p14="http://schemas.microsoft.com/office/powerpoint/2010/main" val="2830154744"/>
      </p:ext>
    </p:extLst>
  </p:cSld>
  <p:clrMapOvr>
    <a:masterClrMapping/>
  </p:clrMapOvr>
  <p:transition>
    <p:fad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2"/>
          <p:cNvSpPr>
            <a:spLocks noGrp="1" noChangeArrowheads="1"/>
          </p:cNvSpPr>
          <p:nvPr>
            <p:ph type="title"/>
          </p:nvPr>
        </p:nvSpPr>
        <p:spPr/>
        <p:txBody>
          <a:bodyPr/>
          <a:lstStyle/>
          <a:p>
            <a:r>
              <a:rPr lang="zh-CN" altLang="en-US" dirty="0" smtClean="0"/>
              <a:t>信息保障技术框架</a:t>
            </a:r>
            <a:endParaRPr lang="en-US" altLang="zh-CN" dirty="0" smtClean="0"/>
          </a:p>
        </p:txBody>
      </p:sp>
      <p:sp>
        <p:nvSpPr>
          <p:cNvPr id="87043" name="Rectangle 3"/>
          <p:cNvSpPr>
            <a:spLocks noGrp="1" noChangeArrowheads="1"/>
          </p:cNvSpPr>
          <p:nvPr>
            <p:ph type="body" idx="1"/>
          </p:nvPr>
        </p:nvSpPr>
        <p:spPr>
          <a:xfrm>
            <a:off x="755576" y="1268412"/>
            <a:ext cx="7776864" cy="4932895"/>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zh-CN" altLang="en-US" dirty="0" smtClean="0"/>
              <a:t>信</a:t>
            </a:r>
            <a:r>
              <a:rPr lang="zh-CN" altLang="en-US" dirty="0"/>
              <a:t>息保障技术框架（</a:t>
            </a:r>
            <a:r>
              <a:rPr lang="en-US" altLang="zh-CN" dirty="0"/>
              <a:t>Information Assurance Technical Framework</a:t>
            </a:r>
            <a:r>
              <a:rPr lang="zh-CN" altLang="en-US" dirty="0"/>
              <a:t>，</a:t>
            </a:r>
            <a:r>
              <a:rPr lang="en-US" altLang="zh-CN" dirty="0"/>
              <a:t>IATF</a:t>
            </a:r>
            <a:r>
              <a:rPr lang="zh-CN" altLang="en-US" dirty="0" smtClean="0"/>
              <a:t>），美国</a:t>
            </a:r>
            <a:r>
              <a:rPr lang="zh-CN" altLang="en-US" dirty="0"/>
              <a:t>国家安全局（</a:t>
            </a:r>
            <a:r>
              <a:rPr lang="en-US" altLang="zh-CN" dirty="0"/>
              <a:t>NSA</a:t>
            </a:r>
            <a:r>
              <a:rPr lang="zh-CN" altLang="en-US" dirty="0"/>
              <a:t>）制定的，为保护美国政府和工业界的信息与信息技术设施提供技术指南。</a:t>
            </a:r>
          </a:p>
          <a:p>
            <a:r>
              <a:rPr lang="zh-CN" altLang="en-US" dirty="0" smtClean="0"/>
              <a:t>核心思想：“深度防御”</a:t>
            </a:r>
            <a:endParaRPr lang="en-US" altLang="zh-CN" dirty="0"/>
          </a:p>
          <a:p>
            <a:pPr lvl="1"/>
            <a:r>
              <a:rPr lang="zh-CN" altLang="en-US" dirty="0" smtClean="0"/>
              <a:t>三个要素：人、技术、操作</a:t>
            </a:r>
            <a:endParaRPr lang="en-US" altLang="zh-CN" dirty="0" smtClean="0"/>
          </a:p>
          <a:p>
            <a:pPr lvl="1"/>
            <a:r>
              <a:rPr lang="zh-CN" altLang="en-US" dirty="0" smtClean="0"/>
              <a:t>四个焦点领域</a:t>
            </a:r>
            <a:endParaRPr lang="en-US" altLang="zh-CN" dirty="0" smtClean="0"/>
          </a:p>
          <a:p>
            <a:pPr lvl="2"/>
            <a:r>
              <a:rPr lang="zh-CN" altLang="zh-CN" dirty="0"/>
              <a:t>保护网络和基础设施</a:t>
            </a:r>
            <a:endParaRPr lang="en-US" altLang="zh-CN" dirty="0"/>
          </a:p>
          <a:p>
            <a:pPr lvl="2"/>
            <a:r>
              <a:rPr lang="zh-CN" altLang="zh-CN" dirty="0"/>
              <a:t>保护区域边界</a:t>
            </a:r>
            <a:endParaRPr lang="en-US" altLang="zh-CN" dirty="0"/>
          </a:p>
          <a:p>
            <a:pPr lvl="2"/>
            <a:r>
              <a:rPr lang="zh-CN" altLang="zh-CN" dirty="0"/>
              <a:t>保护计算环境</a:t>
            </a:r>
            <a:endParaRPr lang="en-US" altLang="zh-CN" dirty="0"/>
          </a:p>
          <a:p>
            <a:pPr lvl="2"/>
            <a:r>
              <a:rPr lang="zh-CN" altLang="zh-CN" dirty="0"/>
              <a:t>支持性基础</a:t>
            </a:r>
            <a:r>
              <a:rPr lang="zh-CN" altLang="zh-CN" dirty="0" smtClean="0"/>
              <a:t>设施</a:t>
            </a:r>
            <a:endParaRPr lang="en-US" altLang="zh-CN" dirty="0"/>
          </a:p>
        </p:txBody>
      </p:sp>
      <p:sp>
        <p:nvSpPr>
          <p:cNvPr id="87044" name="灯片编号占位符 3"/>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fld id="{77E69EB7-D657-47A7-8E7C-AD0BDAF51382}" type="slidenum">
              <a:rPr lang="zh-CN" altLang="en-US" smtClean="0"/>
              <a:pPr eaLnBrk="1" hangingPunct="1"/>
              <a:t>36</a:t>
            </a:fld>
            <a:endParaRPr lang="en-US" altLang="zh-CN" smtClean="0"/>
          </a:p>
        </p:txBody>
      </p:sp>
    </p:spTree>
    <p:extLst>
      <p:ext uri="{BB962C8B-B14F-4D97-AF65-F5344CB8AC3E}">
        <p14:creationId xmlns:p14="http://schemas.microsoft.com/office/powerpoint/2010/main" val="854242202"/>
      </p:ext>
    </p:extLst>
  </p:cSld>
  <p:clrMapOvr>
    <a:masterClrMapping/>
  </p:clrMapOvr>
  <p:transition>
    <p:fade/>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9090" name="Group 4"/>
          <p:cNvGrpSpPr>
            <a:grpSpLocks/>
          </p:cNvGrpSpPr>
          <p:nvPr/>
        </p:nvGrpSpPr>
        <p:grpSpPr bwMode="auto">
          <a:xfrm>
            <a:off x="1151620" y="1085065"/>
            <a:ext cx="6408737" cy="5112866"/>
            <a:chOff x="1338" y="119"/>
            <a:chExt cx="4037" cy="3674"/>
          </a:xfrm>
        </p:grpSpPr>
        <p:sp>
          <p:nvSpPr>
            <p:cNvPr id="89093" name="Rectangle 5"/>
            <p:cNvSpPr>
              <a:spLocks noChangeArrowheads="1"/>
            </p:cNvSpPr>
            <p:nvPr/>
          </p:nvSpPr>
          <p:spPr bwMode="auto">
            <a:xfrm>
              <a:off x="1474" y="2432"/>
              <a:ext cx="3765" cy="1270"/>
            </a:xfrm>
            <a:prstGeom prst="rect">
              <a:avLst/>
            </a:prstGeom>
            <a:gradFill rotWithShape="1">
              <a:gsLst>
                <a:gs pos="0">
                  <a:srgbClr val="C3C087"/>
                </a:gs>
                <a:gs pos="100000">
                  <a:schemeClr val="bg1"/>
                </a:gs>
              </a:gsLst>
              <a:lin ang="5400000" scaled="1"/>
            </a:gradFill>
            <a:ln w="9525">
              <a:miter lim="800000"/>
              <a:headEnd/>
              <a:tailEnd/>
            </a:ln>
            <a:scene3d>
              <a:camera prst="legacyObliqueTopRight"/>
              <a:lightRig rig="legacyFlat3" dir="b"/>
            </a:scene3d>
            <a:sp3d extrusionH="430200" prstMaterial="legacyMatte">
              <a:bevelT w="13500" h="13500" prst="angle"/>
              <a:bevelB w="13500" h="13500" prst="angle"/>
              <a:extrusionClr>
                <a:srgbClr val="C3C087"/>
              </a:extrusionClr>
            </a:sp3d>
          </p:spPr>
          <p:txBody>
            <a:bodyPr wrap="none" anchor="ctr">
              <a:flatTx/>
            </a:bodyPr>
            <a:lstStyle/>
            <a:p>
              <a:pPr algn="ctr"/>
              <a:endParaRPr lang="zh-CN" altLang="zh-CN"/>
            </a:p>
          </p:txBody>
        </p:sp>
        <p:sp>
          <p:nvSpPr>
            <p:cNvPr id="89094" name="AutoShape 6"/>
            <p:cNvSpPr>
              <a:spLocks noChangeArrowheads="1"/>
            </p:cNvSpPr>
            <p:nvPr/>
          </p:nvSpPr>
          <p:spPr bwMode="auto">
            <a:xfrm>
              <a:off x="2245" y="2024"/>
              <a:ext cx="1633" cy="544"/>
            </a:xfrm>
            <a:prstGeom prst="roundRect">
              <a:avLst>
                <a:gd name="adj" fmla="val 16667"/>
              </a:avLst>
            </a:prstGeom>
            <a:gradFill rotWithShape="1">
              <a:gsLst>
                <a:gs pos="0">
                  <a:schemeClr val="accent1"/>
                </a:gs>
                <a:gs pos="100000">
                  <a:schemeClr val="folHlink"/>
                </a:gs>
              </a:gsLst>
              <a:lin ang="5400000" scaled="1"/>
            </a:gradFill>
            <a:ln w="9525">
              <a:round/>
              <a:headEnd/>
              <a:tailEnd/>
            </a:ln>
            <a:scene3d>
              <a:camera prst="legacyObliqueTopRight"/>
              <a:lightRig rig="legacyFlat3" dir="b"/>
            </a:scene3d>
            <a:sp3d extrusionH="430200" prstMaterial="legacyMatte">
              <a:bevelT w="13500" h="13500" prst="angle"/>
              <a:bevelB w="13500" h="13500" prst="angle"/>
              <a:extrusionClr>
                <a:schemeClr val="accent1"/>
              </a:extrusionClr>
            </a:sp3d>
          </p:spPr>
          <p:txBody>
            <a:bodyPr wrap="none" anchor="ctr">
              <a:flatTx/>
            </a:bodyPr>
            <a:lstStyle/>
            <a:p>
              <a:pPr algn="r"/>
              <a:r>
                <a:rPr lang="zh-CN" altLang="en-US" sz="2400">
                  <a:solidFill>
                    <a:srgbClr val="CC0000"/>
                  </a:solidFill>
                </a:rPr>
                <a:t>技术</a:t>
              </a:r>
            </a:p>
          </p:txBody>
        </p:sp>
        <p:sp>
          <p:nvSpPr>
            <p:cNvPr id="89095" name="AutoShape 7"/>
            <p:cNvSpPr>
              <a:spLocks noChangeArrowheads="1"/>
            </p:cNvSpPr>
            <p:nvPr/>
          </p:nvSpPr>
          <p:spPr bwMode="auto">
            <a:xfrm>
              <a:off x="1882" y="1933"/>
              <a:ext cx="1134" cy="363"/>
            </a:xfrm>
            <a:prstGeom prst="roundRect">
              <a:avLst>
                <a:gd name="adj" fmla="val 16667"/>
              </a:avLst>
            </a:prstGeom>
            <a:gradFill rotWithShape="1">
              <a:gsLst>
                <a:gs pos="0">
                  <a:srgbClr val="FFCC99"/>
                </a:gs>
                <a:gs pos="100000">
                  <a:schemeClr val="accent1"/>
                </a:gs>
              </a:gsLst>
              <a:lin ang="5400000" scaled="1"/>
            </a:gradFill>
            <a:ln w="9525">
              <a:round/>
              <a:headEnd/>
              <a:tailEnd/>
            </a:ln>
            <a:scene3d>
              <a:camera prst="legacyObliqueTopRight"/>
              <a:lightRig rig="legacyFlat3" dir="b"/>
            </a:scene3d>
            <a:sp3d extrusionH="430200" prstMaterial="legacyMatte">
              <a:bevelT w="13500" h="13500" prst="angle"/>
              <a:bevelB w="13500" h="13500" prst="angle"/>
              <a:extrusionClr>
                <a:srgbClr val="FFCC99"/>
              </a:extrusionClr>
            </a:sp3d>
          </p:spPr>
          <p:txBody>
            <a:bodyPr wrap="none" anchor="ctr">
              <a:flatTx/>
            </a:bodyPr>
            <a:lstStyle/>
            <a:p>
              <a:r>
                <a:rPr lang="zh-CN" altLang="en-US" sz="2400">
                  <a:solidFill>
                    <a:srgbClr val="CC0000"/>
                  </a:solidFill>
                </a:rPr>
                <a:t>操作</a:t>
              </a:r>
            </a:p>
          </p:txBody>
        </p:sp>
        <p:sp>
          <p:nvSpPr>
            <p:cNvPr id="89096" name="AutoShape 8"/>
            <p:cNvSpPr>
              <a:spLocks noChangeArrowheads="1"/>
            </p:cNvSpPr>
            <p:nvPr/>
          </p:nvSpPr>
          <p:spPr bwMode="auto">
            <a:xfrm>
              <a:off x="1338" y="1253"/>
              <a:ext cx="4037" cy="2540"/>
            </a:xfrm>
            <a:prstGeom prst="roundRect">
              <a:avLst>
                <a:gd name="adj" fmla="val 16667"/>
              </a:avLst>
            </a:prstGeom>
            <a:noFill/>
            <a:ln w="31750">
              <a:solidFill>
                <a:schemeClr val="accent2"/>
              </a:solidFill>
              <a:round/>
              <a:headEnd/>
              <a:tailEnd/>
            </a:ln>
            <a:scene3d>
              <a:camera prst="legacyObliqueTopRight"/>
              <a:lightRig rig="legacyFlat3" dir="b"/>
            </a:scene3d>
            <a:sp3d extrusionH="430200" prstMaterial="legacyMatte">
              <a:bevelT w="13500" h="13500" prst="angle"/>
              <a:bevelB w="13500" h="13500" prst="angle"/>
              <a:extrusionClr>
                <a:schemeClr val="accent2"/>
              </a:extrusionClr>
            </a:sp3d>
            <a:extLst>
              <a:ext uri="{909E8E84-426E-40DD-AFC4-6F175D3DCCD1}">
                <a14:hiddenFill xmlns:a14="http://schemas.microsoft.com/office/drawing/2010/main">
                  <a:solidFill>
                    <a:srgbClr val="FFFFFF"/>
                  </a:solidFill>
                </a14:hiddenFill>
              </a:ext>
            </a:extLst>
          </p:spPr>
          <p:txBody>
            <a:bodyPr wrap="none" anchor="ctr">
              <a:flatTx/>
            </a:bodyPr>
            <a:lstStyle/>
            <a:p>
              <a:endParaRPr lang="zh-CN" altLang="en-US"/>
            </a:p>
          </p:txBody>
        </p:sp>
        <p:sp>
          <p:nvSpPr>
            <p:cNvPr id="89097" name="Text Box 9"/>
            <p:cNvSpPr txBox="1">
              <a:spLocks noChangeArrowheads="1"/>
            </p:cNvSpPr>
            <p:nvPr/>
          </p:nvSpPr>
          <p:spPr bwMode="auto">
            <a:xfrm>
              <a:off x="2653" y="1117"/>
              <a:ext cx="1497" cy="327"/>
            </a:xfrm>
            <a:prstGeom prst="rect">
              <a:avLst/>
            </a:prstGeom>
            <a:gradFill rotWithShape="1">
              <a:gsLst>
                <a:gs pos="0">
                  <a:schemeClr val="tx2"/>
                </a:gs>
                <a:gs pos="100000">
                  <a:schemeClr val="bg2"/>
                </a:gs>
              </a:gsLst>
              <a:lin ang="5400000" scaled="1"/>
            </a:gradFill>
            <a:ln w="9525">
              <a:miter lim="800000"/>
              <a:headEnd/>
              <a:tailEnd/>
            </a:ln>
            <a:scene3d>
              <a:camera prst="legacyObliqueTopRight"/>
              <a:lightRig rig="legacyFlat3" dir="b"/>
            </a:scene3d>
            <a:sp3d extrusionH="430200" prstMaterial="legacyMatte">
              <a:bevelT w="13500" h="13500" prst="angle"/>
              <a:bevelB w="13500" h="13500" prst="angle"/>
              <a:extrusionClr>
                <a:schemeClr val="tx2"/>
              </a:extrusionClr>
            </a:sp3d>
          </p:spPr>
          <p:txBody>
            <a:bodyPr>
              <a:spAutoFit/>
              <a:flatTx/>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spcBef>
                  <a:spcPct val="50000"/>
                </a:spcBef>
              </a:pPr>
              <a:r>
                <a:rPr lang="zh-CN" altLang="en-US" sz="2800" b="1"/>
                <a:t>深度防御战略</a:t>
              </a:r>
            </a:p>
          </p:txBody>
        </p:sp>
        <p:sp>
          <p:nvSpPr>
            <p:cNvPr id="89098" name="AutoShape 10"/>
            <p:cNvSpPr>
              <a:spLocks noChangeArrowheads="1"/>
            </p:cNvSpPr>
            <p:nvPr/>
          </p:nvSpPr>
          <p:spPr bwMode="auto">
            <a:xfrm>
              <a:off x="2426" y="1752"/>
              <a:ext cx="1134" cy="363"/>
            </a:xfrm>
            <a:prstGeom prst="roundRect">
              <a:avLst>
                <a:gd name="adj" fmla="val 16667"/>
              </a:avLst>
            </a:prstGeom>
            <a:gradFill rotWithShape="1">
              <a:gsLst>
                <a:gs pos="0">
                  <a:schemeClr val="accent1"/>
                </a:gs>
                <a:gs pos="100000">
                  <a:schemeClr val="accent2"/>
                </a:gs>
              </a:gsLst>
              <a:lin ang="5400000" scaled="1"/>
            </a:gradFill>
            <a:ln w="9525">
              <a:round/>
              <a:headEnd/>
              <a:tailEnd/>
            </a:ln>
            <a:scene3d>
              <a:camera prst="legacyObliqueTopRight"/>
              <a:lightRig rig="legacyFlat3" dir="b"/>
            </a:scene3d>
            <a:sp3d extrusionH="430200" prstMaterial="legacyMatte">
              <a:bevelT w="13500" h="13500" prst="angle"/>
              <a:bevelB w="13500" h="13500" prst="angle"/>
              <a:extrusionClr>
                <a:schemeClr val="accent1"/>
              </a:extrusionClr>
            </a:sp3d>
          </p:spPr>
          <p:txBody>
            <a:bodyPr wrap="none" anchor="ctr">
              <a:flatTx/>
            </a:bodyPr>
            <a:lstStyle/>
            <a:p>
              <a:pPr algn="ctr"/>
              <a:r>
                <a:rPr lang="zh-CN" altLang="en-US" sz="2400">
                  <a:solidFill>
                    <a:srgbClr val="CC0000"/>
                  </a:solidFill>
                </a:rPr>
                <a:t>人</a:t>
              </a:r>
            </a:p>
          </p:txBody>
        </p:sp>
        <p:sp>
          <p:nvSpPr>
            <p:cNvPr id="89099" name="Text Box 11"/>
            <p:cNvSpPr txBox="1">
              <a:spLocks noChangeArrowheads="1"/>
            </p:cNvSpPr>
            <p:nvPr/>
          </p:nvSpPr>
          <p:spPr bwMode="auto">
            <a:xfrm>
              <a:off x="4001" y="1752"/>
              <a:ext cx="1268" cy="1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lnSpc>
                  <a:spcPct val="140000"/>
                </a:lnSpc>
              </a:pPr>
              <a:r>
                <a:rPr lang="en-US" altLang="zh-CN"/>
                <a:t>            </a:t>
              </a:r>
              <a:r>
                <a:rPr lang="zh-CN" altLang="en-US" sz="2400" b="1">
                  <a:latin typeface="仿宋_GB2312" pitchFamily="49" charset="-122"/>
                  <a:ea typeface="仿宋_GB2312" pitchFamily="49" charset="-122"/>
                </a:rPr>
                <a:t>人</a:t>
              </a:r>
            </a:p>
            <a:p>
              <a:pPr eaLnBrk="1" hangingPunct="1">
                <a:lnSpc>
                  <a:spcPct val="140000"/>
                </a:lnSpc>
              </a:pPr>
              <a:r>
                <a:rPr lang="zh-CN" altLang="en-US" sz="2400" b="1">
                  <a:latin typeface="仿宋_GB2312" pitchFamily="49" charset="-122"/>
                  <a:ea typeface="仿宋_GB2312" pitchFamily="49" charset="-122"/>
                </a:rPr>
                <a:t> 通过  技术</a:t>
              </a:r>
            </a:p>
            <a:p>
              <a:pPr eaLnBrk="1" hangingPunct="1">
                <a:lnSpc>
                  <a:spcPct val="140000"/>
                </a:lnSpc>
              </a:pPr>
              <a:r>
                <a:rPr lang="zh-CN" altLang="en-US" sz="2400" b="1">
                  <a:latin typeface="仿宋_GB2312" pitchFamily="49" charset="-122"/>
                  <a:ea typeface="仿宋_GB2312" pitchFamily="49" charset="-122"/>
                </a:rPr>
                <a:t> 进行  操作</a:t>
              </a:r>
            </a:p>
          </p:txBody>
        </p:sp>
        <p:sp>
          <p:nvSpPr>
            <p:cNvPr id="89100" name="Rectangle 12"/>
            <p:cNvSpPr>
              <a:spLocks noChangeArrowheads="1"/>
            </p:cNvSpPr>
            <p:nvPr/>
          </p:nvSpPr>
          <p:spPr bwMode="auto">
            <a:xfrm>
              <a:off x="1610" y="3022"/>
              <a:ext cx="635" cy="635"/>
            </a:xfrm>
            <a:prstGeom prst="rect">
              <a:avLst/>
            </a:prstGeom>
            <a:gradFill rotWithShape="1">
              <a:gsLst>
                <a:gs pos="0">
                  <a:srgbClr val="87B0C3"/>
                </a:gs>
                <a:gs pos="100000">
                  <a:schemeClr val="bg2"/>
                </a:gs>
              </a:gsLst>
              <a:lin ang="2700000" scaled="1"/>
            </a:gradFill>
            <a:ln w="9525">
              <a:miter lim="800000"/>
              <a:headEnd/>
              <a:tailEnd/>
            </a:ln>
            <a:scene3d>
              <a:camera prst="legacyObliqueTopRight"/>
              <a:lightRig rig="legacyFlat3" dir="b"/>
            </a:scene3d>
            <a:sp3d extrusionH="430200" prstMaterial="legacyMatte">
              <a:bevelT w="13500" h="13500" prst="angle"/>
              <a:bevelB w="13500" h="13500" prst="angle"/>
              <a:extrusionClr>
                <a:srgbClr val="87B0C3"/>
              </a:extrusionClr>
            </a:sp3d>
          </p:spPr>
          <p:txBody>
            <a:bodyPr wrap="none" anchor="ctr">
              <a:flatTx/>
            </a:bodyPr>
            <a:lstStyle/>
            <a:p>
              <a:pPr algn="ctr"/>
              <a:r>
                <a:rPr lang="zh-CN" altLang="en-US"/>
                <a:t>计算环境</a:t>
              </a:r>
            </a:p>
          </p:txBody>
        </p:sp>
        <p:sp>
          <p:nvSpPr>
            <p:cNvPr id="89101" name="Rectangle 13"/>
            <p:cNvSpPr>
              <a:spLocks noChangeArrowheads="1"/>
            </p:cNvSpPr>
            <p:nvPr/>
          </p:nvSpPr>
          <p:spPr bwMode="auto">
            <a:xfrm>
              <a:off x="2290" y="3022"/>
              <a:ext cx="635" cy="635"/>
            </a:xfrm>
            <a:prstGeom prst="rect">
              <a:avLst/>
            </a:prstGeom>
            <a:gradFill rotWithShape="1">
              <a:gsLst>
                <a:gs pos="0">
                  <a:srgbClr val="87B0C3"/>
                </a:gs>
                <a:gs pos="100000">
                  <a:schemeClr val="bg2"/>
                </a:gs>
              </a:gsLst>
              <a:lin ang="2700000" scaled="1"/>
            </a:gradFill>
            <a:ln w="9525">
              <a:miter lim="800000"/>
              <a:headEnd/>
              <a:tailEnd/>
            </a:ln>
            <a:scene3d>
              <a:camera prst="legacyObliqueTopRight"/>
              <a:lightRig rig="legacyFlat3" dir="b"/>
            </a:scene3d>
            <a:sp3d extrusionH="430200" prstMaterial="legacyMatte">
              <a:bevelT w="13500" h="13500" prst="angle"/>
              <a:bevelB w="13500" h="13500" prst="angle"/>
              <a:extrusionClr>
                <a:srgbClr val="87B0C3"/>
              </a:extrusionClr>
            </a:sp3d>
          </p:spPr>
          <p:txBody>
            <a:bodyPr wrap="none" anchor="ctr">
              <a:flatTx/>
            </a:bodyPr>
            <a:lstStyle/>
            <a:p>
              <a:pPr algn="ctr"/>
              <a:r>
                <a:rPr lang="zh-CN" altLang="en-US"/>
                <a:t>区域边界</a:t>
              </a:r>
            </a:p>
          </p:txBody>
        </p:sp>
        <p:sp>
          <p:nvSpPr>
            <p:cNvPr id="89102" name="Rectangle 14"/>
            <p:cNvSpPr>
              <a:spLocks noChangeArrowheads="1"/>
            </p:cNvSpPr>
            <p:nvPr/>
          </p:nvSpPr>
          <p:spPr bwMode="auto">
            <a:xfrm>
              <a:off x="3016" y="3022"/>
              <a:ext cx="635" cy="635"/>
            </a:xfrm>
            <a:prstGeom prst="rect">
              <a:avLst/>
            </a:prstGeom>
            <a:gradFill rotWithShape="1">
              <a:gsLst>
                <a:gs pos="0">
                  <a:srgbClr val="87B0C3"/>
                </a:gs>
                <a:gs pos="100000">
                  <a:schemeClr val="bg2"/>
                </a:gs>
              </a:gsLst>
              <a:lin ang="2700000" scaled="1"/>
            </a:gradFill>
            <a:ln w="9525">
              <a:miter lim="800000"/>
              <a:headEnd/>
              <a:tailEnd/>
            </a:ln>
            <a:scene3d>
              <a:camera prst="legacyObliqueTopRight"/>
              <a:lightRig rig="legacyFlat3" dir="b"/>
            </a:scene3d>
            <a:sp3d extrusionH="430200" prstMaterial="legacyMatte">
              <a:bevelT w="13500" h="13500" prst="angle"/>
              <a:bevelB w="13500" h="13500" prst="angle"/>
              <a:extrusionClr>
                <a:srgbClr val="87B0C3"/>
              </a:extrusionClr>
            </a:sp3d>
          </p:spPr>
          <p:txBody>
            <a:bodyPr wrap="none" anchor="ctr">
              <a:flatTx/>
            </a:bodyPr>
            <a:lstStyle/>
            <a:p>
              <a:pPr algn="ctr"/>
              <a:r>
                <a:rPr lang="zh-CN" altLang="en-US"/>
                <a:t>网络</a:t>
              </a:r>
            </a:p>
            <a:p>
              <a:pPr algn="ctr"/>
              <a:r>
                <a:rPr lang="zh-CN" altLang="en-US"/>
                <a:t>基础设施</a:t>
              </a:r>
            </a:p>
          </p:txBody>
        </p:sp>
        <p:sp>
          <p:nvSpPr>
            <p:cNvPr id="89103" name="Rectangle 15"/>
            <p:cNvSpPr>
              <a:spLocks noChangeArrowheads="1"/>
            </p:cNvSpPr>
            <p:nvPr/>
          </p:nvSpPr>
          <p:spPr bwMode="auto">
            <a:xfrm>
              <a:off x="3696" y="2886"/>
              <a:ext cx="1452" cy="771"/>
            </a:xfrm>
            <a:prstGeom prst="rect">
              <a:avLst/>
            </a:prstGeom>
            <a:gradFill rotWithShape="1">
              <a:gsLst>
                <a:gs pos="0">
                  <a:srgbClr val="87B0C3"/>
                </a:gs>
                <a:gs pos="100000">
                  <a:schemeClr val="bg2"/>
                </a:gs>
              </a:gsLst>
              <a:lin ang="2700000" scaled="1"/>
            </a:gradFill>
            <a:ln w="9525">
              <a:miter lim="800000"/>
              <a:headEnd/>
              <a:tailEnd/>
            </a:ln>
            <a:scene3d>
              <a:camera prst="legacyObliqueTopRight"/>
              <a:lightRig rig="legacyFlat3" dir="b"/>
            </a:scene3d>
            <a:sp3d extrusionH="430200" prstMaterial="legacyMatte">
              <a:bevelT w="13500" h="13500" prst="angle"/>
              <a:bevelB w="13500" h="13500" prst="angle"/>
              <a:extrusionClr>
                <a:srgbClr val="87B0C3"/>
              </a:extrusionClr>
            </a:sp3d>
          </p:spPr>
          <p:txBody>
            <a:bodyPr wrap="none" anchor="ctr">
              <a:flatTx/>
            </a:bodyPr>
            <a:lstStyle/>
            <a:p>
              <a:pPr algn="ctr"/>
              <a:r>
                <a:rPr lang="zh-CN" altLang="en-US"/>
                <a:t>支撑性基础设施</a:t>
              </a:r>
            </a:p>
            <a:p>
              <a:pPr algn="ctr"/>
              <a:endParaRPr lang="zh-CN" altLang="en-US"/>
            </a:p>
            <a:p>
              <a:pPr algn="ctr"/>
              <a:endParaRPr lang="en-US" altLang="zh-CN"/>
            </a:p>
          </p:txBody>
        </p:sp>
        <p:sp>
          <p:nvSpPr>
            <p:cNvPr id="89104" name="Rectangle 16"/>
            <p:cNvSpPr>
              <a:spLocks noChangeArrowheads="1"/>
            </p:cNvSpPr>
            <p:nvPr/>
          </p:nvSpPr>
          <p:spPr bwMode="auto">
            <a:xfrm>
              <a:off x="3742" y="3339"/>
              <a:ext cx="635" cy="227"/>
            </a:xfrm>
            <a:prstGeom prst="rect">
              <a:avLst/>
            </a:prstGeom>
            <a:gradFill rotWithShape="1">
              <a:gsLst>
                <a:gs pos="0">
                  <a:srgbClr val="CCFF66"/>
                </a:gs>
                <a:gs pos="100000">
                  <a:schemeClr val="bg1"/>
                </a:gs>
              </a:gsLst>
              <a:path path="rect">
                <a:fillToRect r="100000" b="100000"/>
              </a:path>
            </a:gradFill>
            <a:ln w="9525">
              <a:miter lim="800000"/>
              <a:headEnd/>
              <a:tailEnd/>
            </a:ln>
            <a:scene3d>
              <a:camera prst="legacyObliqueTopRight"/>
              <a:lightRig rig="legacyFlat3" dir="b"/>
            </a:scene3d>
            <a:sp3d extrusionH="430200" prstMaterial="legacyMatte">
              <a:bevelT w="13500" h="13500" prst="angle"/>
              <a:bevelB w="13500" h="13500" prst="angle"/>
              <a:extrusionClr>
                <a:srgbClr val="CCFF66"/>
              </a:extrusionClr>
            </a:sp3d>
          </p:spPr>
          <p:txBody>
            <a:bodyPr wrap="none" anchor="ctr">
              <a:flatTx/>
            </a:bodyPr>
            <a:lstStyle/>
            <a:p>
              <a:pPr algn="ctr"/>
              <a:r>
                <a:rPr lang="zh-CN" altLang="en-US" sz="1600"/>
                <a:t>密钥管理</a:t>
              </a:r>
            </a:p>
          </p:txBody>
        </p:sp>
        <p:sp>
          <p:nvSpPr>
            <p:cNvPr id="89105" name="Rectangle 17"/>
            <p:cNvSpPr>
              <a:spLocks noChangeArrowheads="1"/>
            </p:cNvSpPr>
            <p:nvPr/>
          </p:nvSpPr>
          <p:spPr bwMode="auto">
            <a:xfrm>
              <a:off x="4468" y="3339"/>
              <a:ext cx="635" cy="227"/>
            </a:xfrm>
            <a:prstGeom prst="rect">
              <a:avLst/>
            </a:prstGeom>
            <a:gradFill rotWithShape="1">
              <a:gsLst>
                <a:gs pos="0">
                  <a:srgbClr val="CCFF66"/>
                </a:gs>
                <a:gs pos="100000">
                  <a:schemeClr val="bg1"/>
                </a:gs>
              </a:gsLst>
              <a:path path="rect">
                <a:fillToRect r="100000" b="100000"/>
              </a:path>
            </a:gradFill>
            <a:ln w="9525">
              <a:miter lim="800000"/>
              <a:headEnd/>
              <a:tailEnd/>
            </a:ln>
            <a:scene3d>
              <a:camera prst="legacyObliqueTopRight"/>
              <a:lightRig rig="legacyFlat3" dir="b"/>
            </a:scene3d>
            <a:sp3d extrusionH="430200" prstMaterial="legacyMatte">
              <a:bevelT w="13500" h="13500" prst="angle"/>
              <a:bevelB w="13500" h="13500" prst="angle"/>
              <a:extrusionClr>
                <a:srgbClr val="CCFF66"/>
              </a:extrusionClr>
            </a:sp3d>
          </p:spPr>
          <p:txBody>
            <a:bodyPr wrap="none" anchor="ctr">
              <a:flatTx/>
            </a:bodyPr>
            <a:lstStyle/>
            <a:p>
              <a:pPr algn="ctr"/>
              <a:r>
                <a:rPr lang="zh-CN" altLang="en-US" sz="1600"/>
                <a:t>检测响应</a:t>
              </a:r>
            </a:p>
          </p:txBody>
        </p:sp>
        <p:sp>
          <p:nvSpPr>
            <p:cNvPr id="89106" name="AutoShape 18"/>
            <p:cNvSpPr>
              <a:spLocks noChangeArrowheads="1"/>
            </p:cNvSpPr>
            <p:nvPr/>
          </p:nvSpPr>
          <p:spPr bwMode="auto">
            <a:xfrm>
              <a:off x="2064" y="119"/>
              <a:ext cx="3265" cy="844"/>
            </a:xfrm>
            <a:prstGeom prst="rightArrow">
              <a:avLst>
                <a:gd name="adj1" fmla="val 50000"/>
                <a:gd name="adj2" fmla="val 96712"/>
              </a:avLst>
            </a:prstGeom>
            <a:gradFill rotWithShape="1">
              <a:gsLst>
                <a:gs pos="0">
                  <a:srgbClr val="FFFF99"/>
                </a:gs>
                <a:gs pos="100000">
                  <a:schemeClr val="bg2"/>
                </a:gs>
              </a:gsLst>
              <a:lin ang="5400000" scaled="1"/>
            </a:gradFill>
            <a:ln w="9525">
              <a:miter lim="800000"/>
              <a:headEnd/>
              <a:tailEnd/>
            </a:ln>
            <a:scene3d>
              <a:camera prst="legacyObliqueTopRight"/>
              <a:lightRig rig="legacyFlat3" dir="b"/>
            </a:scene3d>
            <a:sp3d extrusionH="430200" prstMaterial="legacyMatte">
              <a:bevelT w="13500" h="13500" prst="angle"/>
              <a:bevelB w="13500" h="13500" prst="angle"/>
              <a:extrusionClr>
                <a:srgbClr val="FFFF99"/>
              </a:extrusionClr>
            </a:sp3d>
          </p:spPr>
          <p:txBody>
            <a:bodyPr wrap="none" anchor="ctr">
              <a:flatTx/>
            </a:bodyPr>
            <a:lstStyle/>
            <a:p>
              <a:pPr algn="ctr"/>
              <a:r>
                <a:rPr lang="zh-CN" altLang="en-US" sz="2400" b="1" dirty="0"/>
                <a:t>成功的组织功能</a:t>
              </a:r>
            </a:p>
          </p:txBody>
        </p:sp>
        <p:sp>
          <p:nvSpPr>
            <p:cNvPr id="89107" name="Rectangle 19"/>
            <p:cNvSpPr>
              <a:spLocks noChangeArrowheads="1"/>
            </p:cNvSpPr>
            <p:nvPr/>
          </p:nvSpPr>
          <p:spPr bwMode="auto">
            <a:xfrm>
              <a:off x="2018" y="754"/>
              <a:ext cx="2857" cy="272"/>
            </a:xfrm>
            <a:prstGeom prst="rect">
              <a:avLst/>
            </a:prstGeom>
            <a:gradFill rotWithShape="1">
              <a:gsLst>
                <a:gs pos="0">
                  <a:srgbClr val="CC99FF"/>
                </a:gs>
                <a:gs pos="100000">
                  <a:schemeClr val="bg2"/>
                </a:gs>
              </a:gsLst>
              <a:lin ang="5400000" scaled="1"/>
            </a:gradFill>
            <a:ln w="9525">
              <a:miter lim="800000"/>
              <a:headEnd/>
              <a:tailEnd/>
            </a:ln>
            <a:scene3d>
              <a:camera prst="legacyObliqueTopRight"/>
              <a:lightRig rig="legacyFlat3" dir="b"/>
            </a:scene3d>
            <a:sp3d extrusionH="430200" prstMaterial="legacyMatte">
              <a:bevelT w="13500" h="13500" prst="angle"/>
              <a:bevelB w="13500" h="13500" prst="angle"/>
              <a:extrusionClr>
                <a:srgbClr val="CC99FF"/>
              </a:extrusionClr>
            </a:sp3d>
          </p:spPr>
          <p:txBody>
            <a:bodyPr wrap="none" anchor="ctr">
              <a:flatTx/>
            </a:bodyPr>
            <a:lstStyle/>
            <a:p>
              <a:pPr algn="ctr"/>
              <a:r>
                <a:rPr lang="zh-CN" altLang="en-US" sz="2000" b="1"/>
                <a:t>信息安全保障（</a:t>
              </a:r>
              <a:r>
                <a:rPr lang="en-US" altLang="zh-CN" sz="2000" b="1"/>
                <a:t>IA</a:t>
              </a:r>
              <a:r>
                <a:rPr lang="zh-CN" altLang="en-US" sz="2000" b="1"/>
                <a:t>）</a:t>
              </a:r>
            </a:p>
          </p:txBody>
        </p:sp>
      </p:grpSp>
      <p:sp>
        <p:nvSpPr>
          <p:cNvPr id="89091" name="标题 17"/>
          <p:cNvSpPr>
            <a:spLocks noGrp="1"/>
          </p:cNvSpPr>
          <p:nvPr>
            <p:ph type="title"/>
          </p:nvPr>
        </p:nvSpPr>
        <p:spPr/>
        <p:txBody>
          <a:bodyPr/>
          <a:lstStyle/>
          <a:p>
            <a:r>
              <a:rPr lang="zh-CN" altLang="en-US" dirty="0" smtClean="0"/>
              <a:t>信息保障技术框架</a:t>
            </a:r>
          </a:p>
        </p:txBody>
      </p:sp>
      <p:sp>
        <p:nvSpPr>
          <p:cNvPr id="89092" name="灯片编号占位符 3"/>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fld id="{86AB3227-A148-4E58-88CB-138CD79D832D}" type="slidenum">
              <a:rPr lang="zh-CN" altLang="en-US" smtClean="0"/>
              <a:pPr eaLnBrk="1" hangingPunct="1"/>
              <a:t>37</a:t>
            </a:fld>
            <a:endParaRPr lang="en-US" altLang="zh-CN" smtClean="0"/>
          </a:p>
        </p:txBody>
      </p:sp>
    </p:spTree>
    <p:extLst>
      <p:ext uri="{BB962C8B-B14F-4D97-AF65-F5344CB8AC3E}">
        <p14:creationId xmlns:p14="http://schemas.microsoft.com/office/powerpoint/2010/main" val="902303413"/>
      </p:ext>
    </p:extLst>
  </p:cSld>
  <p:clrMapOvr>
    <a:masterClrMapping/>
  </p:clrMapOvr>
  <p:transition>
    <p:fade/>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7422E15D-94D3-4457-B0A3-E850538F4AC6}"/>
              </a:ext>
            </a:extLst>
          </p:cNvPr>
          <p:cNvSpPr>
            <a:spLocks noGrp="1"/>
          </p:cNvSpPr>
          <p:nvPr>
            <p:ph type="title"/>
          </p:nvPr>
        </p:nvSpPr>
        <p:spPr/>
        <p:txBody>
          <a:bodyPr/>
          <a:lstStyle/>
          <a:p>
            <a:r>
              <a:rPr lang="zh-CN" altLang="zh-CN" dirty="0" smtClean="0"/>
              <a:t>信息保障</a:t>
            </a:r>
            <a:r>
              <a:rPr lang="zh-CN" altLang="zh-CN" dirty="0"/>
              <a:t>技术</a:t>
            </a:r>
            <a:r>
              <a:rPr lang="zh-CN" altLang="zh-CN" dirty="0" smtClean="0"/>
              <a:t>框架</a:t>
            </a:r>
            <a:r>
              <a:rPr lang="en-US" altLang="zh-CN" dirty="0" smtClean="0"/>
              <a:t>-</a:t>
            </a:r>
            <a:r>
              <a:rPr lang="zh-CN" altLang="en-US" dirty="0" smtClean="0"/>
              <a:t>核心要素</a:t>
            </a:r>
            <a:endParaRPr lang="zh-CN" altLang="en-US" dirty="0"/>
          </a:p>
        </p:txBody>
      </p:sp>
      <p:sp>
        <p:nvSpPr>
          <p:cNvPr id="3" name="内容占位符 2">
            <a:extLst>
              <a:ext uri="{FF2B5EF4-FFF2-40B4-BE49-F238E27FC236}">
                <a16:creationId xmlns:a16="http://schemas.microsoft.com/office/drawing/2014/main" id="{5BEBF7C9-6ECE-427D-BD3F-67180F80D463}"/>
              </a:ext>
            </a:extLst>
          </p:cNvPr>
          <p:cNvSpPr>
            <a:spLocks noGrp="1"/>
          </p:cNvSpPr>
          <p:nvPr>
            <p:ph idx="1"/>
          </p:nvPr>
        </p:nvSpPr>
        <p:spPr>
          <a:xfrm>
            <a:off x="533400" y="1124743"/>
            <a:ext cx="8191500" cy="5380831"/>
          </a:xfrm>
        </p:spPr>
        <p:txBody>
          <a:bodyPr>
            <a:normAutofit fontScale="92500" lnSpcReduction="10000"/>
          </a:bodyPr>
          <a:lstStyle/>
          <a:p>
            <a:pPr>
              <a:lnSpc>
                <a:spcPct val="80000"/>
              </a:lnSpc>
            </a:pPr>
            <a:r>
              <a:rPr lang="zh-CN" altLang="en-US" b="1" dirty="0" smtClean="0"/>
              <a:t>人</a:t>
            </a:r>
            <a:r>
              <a:rPr lang="zh-CN" altLang="en-US" b="1" dirty="0"/>
              <a:t>（</a:t>
            </a:r>
            <a:r>
              <a:rPr lang="en-US" altLang="zh-CN" b="1" dirty="0"/>
              <a:t>People</a:t>
            </a:r>
            <a:r>
              <a:rPr lang="zh-CN" altLang="en-US" b="1" dirty="0"/>
              <a:t>）</a:t>
            </a:r>
            <a:r>
              <a:rPr lang="zh-CN" altLang="en-US" dirty="0"/>
              <a:t>：</a:t>
            </a:r>
          </a:p>
          <a:p>
            <a:pPr lvl="1">
              <a:lnSpc>
                <a:spcPct val="80000"/>
              </a:lnSpc>
            </a:pPr>
            <a:r>
              <a:rPr lang="zh-CN" altLang="en-US" dirty="0"/>
              <a:t>信息保障体系的核心，是第一位的要素，同时也是最脆弱的。</a:t>
            </a:r>
          </a:p>
          <a:p>
            <a:pPr lvl="1">
              <a:lnSpc>
                <a:spcPct val="80000"/>
              </a:lnSpc>
            </a:pPr>
            <a:r>
              <a:rPr lang="zh-CN" altLang="en-US" dirty="0"/>
              <a:t>基于这样的认识，安全管理在安全保障体系中愈显重要，包括：</a:t>
            </a:r>
          </a:p>
          <a:p>
            <a:pPr lvl="2">
              <a:lnSpc>
                <a:spcPct val="80000"/>
              </a:lnSpc>
            </a:pPr>
            <a:r>
              <a:rPr lang="zh-CN" altLang="en-US" dirty="0"/>
              <a:t>意识培训、组织管理、技术管理、操作管理</a:t>
            </a:r>
          </a:p>
          <a:p>
            <a:pPr lvl="2">
              <a:lnSpc>
                <a:spcPct val="80000"/>
              </a:lnSpc>
            </a:pPr>
            <a:r>
              <a:rPr lang="en-US" altLang="zh-CN" dirty="0"/>
              <a:t>……</a:t>
            </a:r>
          </a:p>
          <a:p>
            <a:pPr>
              <a:lnSpc>
                <a:spcPct val="80000"/>
              </a:lnSpc>
            </a:pPr>
            <a:r>
              <a:rPr lang="zh-CN" altLang="en-US" b="1" dirty="0"/>
              <a:t>技术（</a:t>
            </a:r>
            <a:r>
              <a:rPr lang="en-US" altLang="zh-CN" b="1" dirty="0"/>
              <a:t>Technology</a:t>
            </a:r>
            <a:r>
              <a:rPr lang="zh-CN" altLang="en-US" b="1" dirty="0"/>
              <a:t>）</a:t>
            </a:r>
            <a:r>
              <a:rPr lang="zh-CN" altLang="en-US" dirty="0"/>
              <a:t>：</a:t>
            </a:r>
          </a:p>
          <a:p>
            <a:pPr lvl="1">
              <a:lnSpc>
                <a:spcPct val="80000"/>
              </a:lnSpc>
            </a:pPr>
            <a:r>
              <a:rPr lang="zh-CN" altLang="en-US" dirty="0"/>
              <a:t>技术是实现信息保障的重要手段。</a:t>
            </a:r>
          </a:p>
          <a:p>
            <a:pPr lvl="1">
              <a:lnSpc>
                <a:spcPct val="80000"/>
              </a:lnSpc>
            </a:pPr>
            <a:r>
              <a:rPr lang="zh-CN" altLang="en-US" dirty="0"/>
              <a:t>动态的技术体系：</a:t>
            </a:r>
          </a:p>
          <a:p>
            <a:pPr lvl="2">
              <a:lnSpc>
                <a:spcPct val="80000"/>
              </a:lnSpc>
            </a:pPr>
            <a:r>
              <a:rPr lang="zh-CN" altLang="en-US" dirty="0"/>
              <a:t>防护、检测、响应、恢复</a:t>
            </a:r>
          </a:p>
          <a:p>
            <a:pPr>
              <a:lnSpc>
                <a:spcPct val="80000"/>
              </a:lnSpc>
            </a:pPr>
            <a:r>
              <a:rPr lang="zh-CN" altLang="en-US" b="1" dirty="0"/>
              <a:t>操作（</a:t>
            </a:r>
            <a:r>
              <a:rPr lang="en-US" altLang="zh-CN" b="1" dirty="0"/>
              <a:t>Operation</a:t>
            </a:r>
            <a:r>
              <a:rPr lang="zh-CN" altLang="en-US" b="1" dirty="0"/>
              <a:t>）</a:t>
            </a:r>
            <a:r>
              <a:rPr lang="zh-CN" altLang="en-US" dirty="0"/>
              <a:t>：</a:t>
            </a:r>
          </a:p>
          <a:p>
            <a:pPr lvl="1">
              <a:lnSpc>
                <a:spcPct val="80000"/>
              </a:lnSpc>
            </a:pPr>
            <a:r>
              <a:rPr lang="zh-CN" altLang="en-US" dirty="0"/>
              <a:t>也叫运行，构成安全保障的主动防御体系。</a:t>
            </a:r>
          </a:p>
          <a:p>
            <a:pPr lvl="1">
              <a:lnSpc>
                <a:spcPct val="80000"/>
              </a:lnSpc>
            </a:pPr>
            <a:r>
              <a:rPr lang="zh-CN" altLang="en-US" dirty="0"/>
              <a:t>是将各方面技术紧密结合在一起的主动的过程，包括</a:t>
            </a:r>
          </a:p>
          <a:p>
            <a:pPr lvl="2">
              <a:lnSpc>
                <a:spcPct val="80000"/>
              </a:lnSpc>
            </a:pPr>
            <a:r>
              <a:rPr lang="zh-CN" altLang="en-US" dirty="0"/>
              <a:t>风险评估、安全监控、安全审计</a:t>
            </a:r>
          </a:p>
          <a:p>
            <a:pPr lvl="2">
              <a:lnSpc>
                <a:spcPct val="80000"/>
              </a:lnSpc>
            </a:pPr>
            <a:r>
              <a:rPr lang="zh-CN" altLang="en-US" dirty="0"/>
              <a:t>跟踪告警、入侵检测、响应恢复</a:t>
            </a:r>
          </a:p>
        </p:txBody>
      </p:sp>
      <p:sp>
        <p:nvSpPr>
          <p:cNvPr id="4" name="灯片编号占位符 3">
            <a:extLst>
              <a:ext uri="{FF2B5EF4-FFF2-40B4-BE49-F238E27FC236}">
                <a16:creationId xmlns:a16="http://schemas.microsoft.com/office/drawing/2014/main" id="{E8089E4E-9B8C-43CD-BE26-0F6E141E5BDA}"/>
              </a:ext>
            </a:extLst>
          </p:cNvPr>
          <p:cNvSpPr>
            <a:spLocks noGrp="1"/>
          </p:cNvSpPr>
          <p:nvPr>
            <p:ph type="sldNum" sz="quarter" idx="10"/>
          </p:nvPr>
        </p:nvSpPr>
        <p:spPr/>
        <p:txBody>
          <a:bodyPr/>
          <a:lstStyle/>
          <a:p>
            <a:pPr>
              <a:defRPr/>
            </a:pPr>
            <a:fld id="{F5E0E65E-9137-4309-8D78-B392A1917D52}" type="slidenum">
              <a:rPr lang="zh-CN" altLang="en-US" smtClean="0"/>
              <a:pPr>
                <a:defRPr/>
              </a:pPr>
              <a:t>38</a:t>
            </a:fld>
            <a:endParaRPr lang="en-US" altLang="zh-CN"/>
          </a:p>
        </p:txBody>
      </p:sp>
    </p:spTree>
    <p:extLst>
      <p:ext uri="{BB962C8B-B14F-4D97-AF65-F5344CB8AC3E}">
        <p14:creationId xmlns:p14="http://schemas.microsoft.com/office/powerpoint/2010/main" val="1956673858"/>
      </p:ext>
    </p:extLst>
  </p:cSld>
  <p:clrMapOvr>
    <a:masterClrMapping/>
  </p:clrMapOvr>
  <p:transition>
    <p:fade/>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7422E15D-94D3-4457-B0A3-E850538F4AC6}"/>
              </a:ext>
            </a:extLst>
          </p:cNvPr>
          <p:cNvSpPr>
            <a:spLocks noGrp="1"/>
          </p:cNvSpPr>
          <p:nvPr>
            <p:ph type="title"/>
          </p:nvPr>
        </p:nvSpPr>
        <p:spPr/>
        <p:txBody>
          <a:bodyPr/>
          <a:lstStyle/>
          <a:p>
            <a:r>
              <a:rPr lang="zh-CN" altLang="zh-CN" dirty="0" smtClean="0"/>
              <a:t>信息保障</a:t>
            </a:r>
            <a:r>
              <a:rPr lang="zh-CN" altLang="zh-CN" dirty="0"/>
              <a:t>技术</a:t>
            </a:r>
            <a:r>
              <a:rPr lang="zh-CN" altLang="zh-CN" dirty="0" smtClean="0"/>
              <a:t>框架</a:t>
            </a:r>
            <a:r>
              <a:rPr lang="en-US" altLang="zh-CN" dirty="0" smtClean="0"/>
              <a:t>-</a:t>
            </a:r>
            <a:r>
              <a:rPr lang="zh-CN" altLang="en-US" dirty="0" smtClean="0"/>
              <a:t>焦点领域</a:t>
            </a:r>
            <a:endParaRPr lang="zh-CN" altLang="en-US" dirty="0"/>
          </a:p>
        </p:txBody>
      </p:sp>
      <p:sp>
        <p:nvSpPr>
          <p:cNvPr id="3" name="内容占位符 2">
            <a:extLst>
              <a:ext uri="{FF2B5EF4-FFF2-40B4-BE49-F238E27FC236}">
                <a16:creationId xmlns:a16="http://schemas.microsoft.com/office/drawing/2014/main" id="{5BEBF7C9-6ECE-427D-BD3F-67180F80D463}"/>
              </a:ext>
            </a:extLst>
          </p:cNvPr>
          <p:cNvSpPr>
            <a:spLocks noGrp="1"/>
          </p:cNvSpPr>
          <p:nvPr>
            <p:ph idx="1"/>
          </p:nvPr>
        </p:nvSpPr>
        <p:spPr/>
        <p:txBody>
          <a:bodyPr/>
          <a:lstStyle/>
          <a:p>
            <a:r>
              <a:rPr lang="zh-CN" altLang="en-US" dirty="0" smtClean="0"/>
              <a:t>本地</a:t>
            </a:r>
            <a:r>
              <a:rPr lang="zh-CN" altLang="en-US" dirty="0"/>
              <a:t>计算环境</a:t>
            </a:r>
            <a:endParaRPr lang="en-US" altLang="zh-CN" dirty="0"/>
          </a:p>
          <a:p>
            <a:pPr lvl="1"/>
            <a:r>
              <a:rPr lang="zh-CN" altLang="en-US" dirty="0"/>
              <a:t>它包括服务器、客户以及其上所安装的应用程序。这些应用程序能够提供包括（但不仅限于）调度（或时间管理）、打印、字处理或目录在内的一些服务。</a:t>
            </a:r>
          </a:p>
        </p:txBody>
      </p:sp>
      <p:sp>
        <p:nvSpPr>
          <p:cNvPr id="4" name="灯片编号占位符 3">
            <a:extLst>
              <a:ext uri="{FF2B5EF4-FFF2-40B4-BE49-F238E27FC236}">
                <a16:creationId xmlns:a16="http://schemas.microsoft.com/office/drawing/2014/main" id="{E8089E4E-9B8C-43CD-BE26-0F6E141E5BDA}"/>
              </a:ext>
            </a:extLst>
          </p:cNvPr>
          <p:cNvSpPr>
            <a:spLocks noGrp="1"/>
          </p:cNvSpPr>
          <p:nvPr>
            <p:ph type="sldNum" sz="quarter" idx="10"/>
          </p:nvPr>
        </p:nvSpPr>
        <p:spPr/>
        <p:txBody>
          <a:bodyPr/>
          <a:lstStyle/>
          <a:p>
            <a:pPr>
              <a:defRPr/>
            </a:pPr>
            <a:fld id="{F5E0E65E-9137-4309-8D78-B392A1917D52}" type="slidenum">
              <a:rPr lang="zh-CN" altLang="en-US" smtClean="0"/>
              <a:pPr>
                <a:defRPr/>
              </a:pPr>
              <a:t>39</a:t>
            </a:fld>
            <a:endParaRPr lang="en-US" altLang="zh-CN"/>
          </a:p>
        </p:txBody>
      </p:sp>
      <p:pic>
        <p:nvPicPr>
          <p:cNvPr id="6" name="Picture 5" descr="iatf2">
            <a:extLst>
              <a:ext uri="{FF2B5EF4-FFF2-40B4-BE49-F238E27FC236}">
                <a16:creationId xmlns:a16="http://schemas.microsoft.com/office/drawing/2014/main" id="{3121C390-44B5-4B55-8155-667FFA6A4721}"/>
              </a:ext>
            </a:extLst>
          </p:cNvPr>
          <p:cNvPicPr>
            <a:picLocks noChangeAspect="1" noChangeArrowheads="1"/>
          </p:cNvPicPr>
          <p:nvPr/>
        </p:nvPicPr>
        <p:blipFill>
          <a:blip r:embed="rId2" cstate="print"/>
          <a:srcRect/>
          <a:stretch>
            <a:fillRect/>
          </a:stretch>
        </p:blipFill>
        <p:spPr bwMode="auto">
          <a:xfrm>
            <a:off x="2483768" y="3515299"/>
            <a:ext cx="4597512" cy="2996952"/>
          </a:xfrm>
          <a:prstGeom prst="rect">
            <a:avLst/>
          </a:prstGeom>
          <a:noFill/>
        </p:spPr>
      </p:pic>
    </p:spTree>
    <p:extLst>
      <p:ext uri="{BB962C8B-B14F-4D97-AF65-F5344CB8AC3E}">
        <p14:creationId xmlns:p14="http://schemas.microsoft.com/office/powerpoint/2010/main" val="338105611"/>
      </p:ext>
    </p:extLst>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对信息安全的定义</a:t>
            </a:r>
            <a:endParaRPr lang="zh-CN" altLang="en-US" dirty="0"/>
          </a:p>
        </p:txBody>
      </p:sp>
      <p:sp>
        <p:nvSpPr>
          <p:cNvPr id="3" name="内容占位符 2"/>
          <p:cNvSpPr>
            <a:spLocks noGrp="1"/>
          </p:cNvSpPr>
          <p:nvPr>
            <p:ph idx="1"/>
          </p:nvPr>
        </p:nvSpPr>
        <p:spPr/>
        <p:txBody>
          <a:bodyPr/>
          <a:lstStyle/>
          <a:p>
            <a:r>
              <a:rPr lang="en-US" altLang="zh-CN" dirty="0" smtClean="0"/>
              <a:t>ISO</a:t>
            </a:r>
            <a:r>
              <a:rPr lang="zh-CN" altLang="en-US" dirty="0" smtClean="0"/>
              <a:t>对信息安全的定义</a:t>
            </a:r>
            <a:endParaRPr lang="en-US" altLang="zh-CN" dirty="0" smtClean="0"/>
          </a:p>
          <a:p>
            <a:pPr lvl="1"/>
            <a:r>
              <a:rPr lang="zh-CN" altLang="zh-CN" dirty="0" smtClean="0"/>
              <a:t>“</a:t>
            </a:r>
            <a:r>
              <a:rPr lang="zh-CN" altLang="zh-CN" dirty="0"/>
              <a:t>为数据处理系统建立和采取技术、管理的安全保护，保护计算机硬件、软件、数据不因偶然的或恶意的原因而受到破坏、更改、泄露</a:t>
            </a:r>
            <a:r>
              <a:rPr lang="zh-CN" altLang="zh-CN" dirty="0" smtClean="0"/>
              <a:t>”</a:t>
            </a:r>
            <a:endParaRPr lang="en-US" altLang="zh-CN" dirty="0"/>
          </a:p>
          <a:p>
            <a:r>
              <a:rPr lang="zh-CN" altLang="en-US" dirty="0" smtClean="0"/>
              <a:t>其他相关定义</a:t>
            </a:r>
            <a:endParaRPr lang="en-US" altLang="zh-CN" dirty="0" smtClean="0"/>
          </a:p>
          <a:p>
            <a:pPr lvl="1"/>
            <a:r>
              <a:rPr lang="zh-CN" altLang="en-US" dirty="0" smtClean="0"/>
              <a:t>美国法典中的定义</a:t>
            </a:r>
            <a:endParaRPr lang="en-US" altLang="zh-CN" dirty="0" smtClean="0"/>
          </a:p>
          <a:p>
            <a:pPr lvl="1"/>
            <a:r>
              <a:rPr lang="zh-CN" altLang="en-US" dirty="0" smtClean="0"/>
              <a:t>欧盟的定义</a:t>
            </a:r>
            <a:endParaRPr lang="en-US" altLang="zh-CN" dirty="0"/>
          </a:p>
          <a:p>
            <a:pPr lvl="1"/>
            <a:endParaRPr lang="zh-CN" altLang="en-US" dirty="0"/>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pPr>
                <a:defRPr/>
              </a:pPr>
              <a:t>4</a:t>
            </a:fld>
            <a:endParaRPr lang="en-US" altLang="zh-CN"/>
          </a:p>
        </p:txBody>
      </p:sp>
    </p:spTree>
    <p:extLst>
      <p:ext uri="{BB962C8B-B14F-4D97-AF65-F5344CB8AC3E}">
        <p14:creationId xmlns:p14="http://schemas.microsoft.com/office/powerpoint/2010/main" val="228285990"/>
      </p:ext>
    </p:extLst>
  </p:cSld>
  <p:clrMapOvr>
    <a:masterClrMapping/>
  </p:clrMapOvr>
  <p:transition>
    <p:fade/>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7D529B09-74A5-42AC-82CB-1B5EB8418366}"/>
              </a:ext>
            </a:extLst>
          </p:cNvPr>
          <p:cNvSpPr>
            <a:spLocks noGrp="1"/>
          </p:cNvSpPr>
          <p:nvPr>
            <p:ph type="title"/>
          </p:nvPr>
        </p:nvSpPr>
        <p:spPr/>
        <p:txBody>
          <a:bodyPr/>
          <a:lstStyle/>
          <a:p>
            <a:r>
              <a:rPr lang="zh-CN" altLang="zh-CN" dirty="0" smtClean="0"/>
              <a:t>信息保障</a:t>
            </a:r>
            <a:r>
              <a:rPr lang="zh-CN" altLang="zh-CN" dirty="0"/>
              <a:t>技术</a:t>
            </a:r>
            <a:r>
              <a:rPr lang="zh-CN" altLang="zh-CN" dirty="0" smtClean="0"/>
              <a:t>框架</a:t>
            </a:r>
            <a:r>
              <a:rPr lang="en-US" altLang="zh-CN" dirty="0" smtClean="0"/>
              <a:t>-</a:t>
            </a:r>
            <a:r>
              <a:rPr lang="zh-CN" altLang="en-US" dirty="0" smtClean="0"/>
              <a:t>焦点领域</a:t>
            </a:r>
            <a:endParaRPr lang="zh-CN" altLang="en-US" dirty="0"/>
          </a:p>
        </p:txBody>
      </p:sp>
      <p:sp>
        <p:nvSpPr>
          <p:cNvPr id="3" name="内容占位符 2">
            <a:extLst>
              <a:ext uri="{FF2B5EF4-FFF2-40B4-BE49-F238E27FC236}">
                <a16:creationId xmlns:a16="http://schemas.microsoft.com/office/drawing/2014/main" id="{173DD46A-AA51-4EAE-B844-C04CAF35CF23}"/>
              </a:ext>
            </a:extLst>
          </p:cNvPr>
          <p:cNvSpPr>
            <a:spLocks noGrp="1"/>
          </p:cNvSpPr>
          <p:nvPr>
            <p:ph idx="1"/>
          </p:nvPr>
        </p:nvSpPr>
        <p:spPr>
          <a:xfrm>
            <a:off x="533400" y="1295400"/>
            <a:ext cx="8191500" cy="2745668"/>
          </a:xfrm>
        </p:spPr>
        <p:txBody>
          <a:bodyPr/>
          <a:lstStyle/>
          <a:p>
            <a:r>
              <a:rPr lang="zh-CN" altLang="en-US" dirty="0"/>
              <a:t>区域边界</a:t>
            </a:r>
            <a:endParaRPr lang="en-US" altLang="zh-CN" dirty="0"/>
          </a:p>
          <a:p>
            <a:pPr lvl="1"/>
            <a:r>
              <a:rPr lang="zh-CN" altLang="en-US" dirty="0">
                <a:latin typeface="Arial"/>
              </a:rPr>
              <a:t>“</a:t>
            </a:r>
            <a:r>
              <a:rPr lang="zh-CN" altLang="en-US" dirty="0"/>
              <a:t>区域</a:t>
            </a:r>
            <a:r>
              <a:rPr lang="zh-CN" altLang="en-US" dirty="0">
                <a:latin typeface="Arial"/>
              </a:rPr>
              <a:t>”</a:t>
            </a:r>
            <a:r>
              <a:rPr lang="zh-CN" altLang="en-US" dirty="0"/>
              <a:t>指是通过局域网相互连接、采用单一安全策略并且不考虑物理位置的本地计算设备的集合。</a:t>
            </a:r>
          </a:p>
          <a:p>
            <a:pPr lvl="1">
              <a:lnSpc>
                <a:spcPct val="80000"/>
              </a:lnSpc>
            </a:pPr>
            <a:r>
              <a:rPr lang="zh-CN" altLang="en-US" dirty="0"/>
              <a:t>目标：</a:t>
            </a:r>
          </a:p>
          <a:p>
            <a:pPr lvl="2">
              <a:lnSpc>
                <a:spcPct val="80000"/>
              </a:lnSpc>
            </a:pPr>
            <a:r>
              <a:rPr lang="zh-CN" altLang="en-US" dirty="0"/>
              <a:t>对进出某区域（物理区域或逻辑区域）的数据流进行有效的控制与监视。</a:t>
            </a:r>
          </a:p>
          <a:p>
            <a:endParaRPr lang="zh-CN" altLang="en-US" dirty="0"/>
          </a:p>
        </p:txBody>
      </p:sp>
      <p:sp>
        <p:nvSpPr>
          <p:cNvPr id="4" name="灯片编号占位符 3">
            <a:extLst>
              <a:ext uri="{FF2B5EF4-FFF2-40B4-BE49-F238E27FC236}">
                <a16:creationId xmlns:a16="http://schemas.microsoft.com/office/drawing/2014/main" id="{82BB1851-2A44-4D7F-BE55-5AE1405A9387}"/>
              </a:ext>
            </a:extLst>
          </p:cNvPr>
          <p:cNvSpPr>
            <a:spLocks noGrp="1"/>
          </p:cNvSpPr>
          <p:nvPr>
            <p:ph type="sldNum" sz="quarter" idx="10"/>
          </p:nvPr>
        </p:nvSpPr>
        <p:spPr/>
        <p:txBody>
          <a:bodyPr/>
          <a:lstStyle/>
          <a:p>
            <a:pPr>
              <a:defRPr/>
            </a:pPr>
            <a:fld id="{F5E0E65E-9137-4309-8D78-B392A1917D52}" type="slidenum">
              <a:rPr lang="zh-CN" altLang="en-US" smtClean="0"/>
              <a:pPr>
                <a:defRPr/>
              </a:pPr>
              <a:t>40</a:t>
            </a:fld>
            <a:endParaRPr lang="en-US" altLang="zh-CN"/>
          </a:p>
        </p:txBody>
      </p:sp>
      <p:pic>
        <p:nvPicPr>
          <p:cNvPr id="5" name="Picture 5" descr="iatf3">
            <a:extLst>
              <a:ext uri="{FF2B5EF4-FFF2-40B4-BE49-F238E27FC236}">
                <a16:creationId xmlns:a16="http://schemas.microsoft.com/office/drawing/2014/main" id="{DCB91E7B-2263-4B6D-951A-68EAEFD50974}"/>
              </a:ext>
            </a:extLst>
          </p:cNvPr>
          <p:cNvPicPr>
            <a:picLocks noChangeAspect="1" noChangeArrowheads="1"/>
          </p:cNvPicPr>
          <p:nvPr/>
        </p:nvPicPr>
        <p:blipFill>
          <a:blip r:embed="rId2" cstate="print"/>
          <a:srcRect/>
          <a:stretch>
            <a:fillRect/>
          </a:stretch>
        </p:blipFill>
        <p:spPr bwMode="auto">
          <a:xfrm>
            <a:off x="2303748" y="3789040"/>
            <a:ext cx="4609954" cy="2716535"/>
          </a:xfrm>
          <a:prstGeom prst="rect">
            <a:avLst/>
          </a:prstGeom>
          <a:noFill/>
        </p:spPr>
      </p:pic>
    </p:spTree>
    <p:extLst>
      <p:ext uri="{BB962C8B-B14F-4D97-AF65-F5344CB8AC3E}">
        <p14:creationId xmlns:p14="http://schemas.microsoft.com/office/powerpoint/2010/main" val="2717965899"/>
      </p:ext>
    </p:extLst>
  </p:cSld>
  <p:clrMapOvr>
    <a:masterClrMapping/>
  </p:clrMapOvr>
  <p:transition>
    <p:fade/>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7422E15D-94D3-4457-B0A3-E850538F4AC6}"/>
              </a:ext>
            </a:extLst>
          </p:cNvPr>
          <p:cNvSpPr>
            <a:spLocks noGrp="1"/>
          </p:cNvSpPr>
          <p:nvPr>
            <p:ph type="title"/>
          </p:nvPr>
        </p:nvSpPr>
        <p:spPr/>
        <p:txBody>
          <a:bodyPr/>
          <a:lstStyle/>
          <a:p>
            <a:r>
              <a:rPr lang="zh-CN" altLang="zh-CN" dirty="0" smtClean="0"/>
              <a:t>信息保障</a:t>
            </a:r>
            <a:r>
              <a:rPr lang="zh-CN" altLang="zh-CN" dirty="0"/>
              <a:t>技术</a:t>
            </a:r>
            <a:r>
              <a:rPr lang="zh-CN" altLang="zh-CN" dirty="0" smtClean="0"/>
              <a:t>框架</a:t>
            </a:r>
            <a:r>
              <a:rPr lang="en-US" altLang="zh-CN" dirty="0" smtClean="0"/>
              <a:t>-</a:t>
            </a:r>
            <a:r>
              <a:rPr lang="zh-CN" altLang="en-US" dirty="0" smtClean="0"/>
              <a:t>焦点领域</a:t>
            </a:r>
            <a:endParaRPr lang="zh-CN" altLang="en-US" dirty="0"/>
          </a:p>
        </p:txBody>
      </p:sp>
      <p:sp>
        <p:nvSpPr>
          <p:cNvPr id="3" name="内容占位符 2">
            <a:extLst>
              <a:ext uri="{FF2B5EF4-FFF2-40B4-BE49-F238E27FC236}">
                <a16:creationId xmlns:a16="http://schemas.microsoft.com/office/drawing/2014/main" id="{5BEBF7C9-6ECE-427D-BD3F-67180F80D463}"/>
              </a:ext>
            </a:extLst>
          </p:cNvPr>
          <p:cNvSpPr>
            <a:spLocks noGrp="1"/>
          </p:cNvSpPr>
          <p:nvPr>
            <p:ph idx="1"/>
          </p:nvPr>
        </p:nvSpPr>
        <p:spPr/>
        <p:txBody>
          <a:bodyPr/>
          <a:lstStyle/>
          <a:p>
            <a:r>
              <a:rPr lang="zh-CN" altLang="en-US" dirty="0"/>
              <a:t>保护网络基础设施</a:t>
            </a:r>
            <a:endParaRPr lang="en-US" altLang="zh-CN" dirty="0"/>
          </a:p>
          <a:p>
            <a:pPr lvl="1"/>
            <a:r>
              <a:rPr lang="zh-CN" altLang="en-US" dirty="0"/>
              <a:t>目标：网络和支持它的基础设施必须</a:t>
            </a:r>
          </a:p>
          <a:p>
            <a:pPr lvl="2"/>
            <a:r>
              <a:rPr lang="zh-CN" altLang="en-US" sz="2000" dirty="0">
                <a:latin typeface="仿宋_GB2312" pitchFamily="49" charset="-122"/>
              </a:rPr>
              <a:t>防止数据非法泄露</a:t>
            </a:r>
          </a:p>
          <a:p>
            <a:pPr lvl="2"/>
            <a:r>
              <a:rPr lang="zh-CN" altLang="en-US" sz="2000" dirty="0">
                <a:latin typeface="仿宋_GB2312" pitchFamily="49" charset="-122"/>
              </a:rPr>
              <a:t>防止受到拒绝服务的攻击</a:t>
            </a:r>
          </a:p>
          <a:p>
            <a:pPr lvl="2"/>
            <a:r>
              <a:rPr lang="zh-CN" altLang="en-US" sz="2000" dirty="0">
                <a:latin typeface="仿宋_GB2312" pitchFamily="49" charset="-122"/>
              </a:rPr>
              <a:t>防止受到保护的信息在发送过程中的时延、误传或未发送。</a:t>
            </a:r>
          </a:p>
          <a:p>
            <a:pPr lvl="1"/>
            <a:r>
              <a:rPr lang="zh-CN" altLang="en-US" dirty="0"/>
              <a:t>方法：</a:t>
            </a:r>
          </a:p>
          <a:p>
            <a:pPr lvl="2"/>
            <a:r>
              <a:rPr lang="zh-CN" altLang="en-US" sz="2200" dirty="0">
                <a:latin typeface="仿宋_GB2312" pitchFamily="49" charset="-122"/>
              </a:rPr>
              <a:t>骨干网可用性</a:t>
            </a:r>
          </a:p>
          <a:p>
            <a:pPr lvl="2"/>
            <a:r>
              <a:rPr lang="zh-CN" altLang="en-US" sz="2200" dirty="0">
                <a:latin typeface="仿宋_GB2312" pitchFamily="49" charset="-122"/>
              </a:rPr>
              <a:t>无线网络安全框架</a:t>
            </a:r>
          </a:p>
          <a:p>
            <a:pPr lvl="2"/>
            <a:r>
              <a:rPr lang="zh-CN" altLang="en-US" sz="2200" dirty="0">
                <a:latin typeface="仿宋_GB2312" pitchFamily="49" charset="-122"/>
              </a:rPr>
              <a:t>系统高度互联和虚拟专用网。</a:t>
            </a:r>
          </a:p>
        </p:txBody>
      </p:sp>
      <p:sp>
        <p:nvSpPr>
          <p:cNvPr id="4" name="灯片编号占位符 3">
            <a:extLst>
              <a:ext uri="{FF2B5EF4-FFF2-40B4-BE49-F238E27FC236}">
                <a16:creationId xmlns:a16="http://schemas.microsoft.com/office/drawing/2014/main" id="{E8089E4E-9B8C-43CD-BE26-0F6E141E5BDA}"/>
              </a:ext>
            </a:extLst>
          </p:cNvPr>
          <p:cNvSpPr>
            <a:spLocks noGrp="1"/>
          </p:cNvSpPr>
          <p:nvPr>
            <p:ph type="sldNum" sz="quarter" idx="10"/>
          </p:nvPr>
        </p:nvSpPr>
        <p:spPr/>
        <p:txBody>
          <a:bodyPr/>
          <a:lstStyle/>
          <a:p>
            <a:pPr>
              <a:defRPr/>
            </a:pPr>
            <a:fld id="{F5E0E65E-9137-4309-8D78-B392A1917D52}" type="slidenum">
              <a:rPr lang="zh-CN" altLang="en-US" smtClean="0"/>
              <a:pPr>
                <a:defRPr/>
              </a:pPr>
              <a:t>41</a:t>
            </a:fld>
            <a:endParaRPr lang="en-US" altLang="zh-CN"/>
          </a:p>
        </p:txBody>
      </p:sp>
    </p:spTree>
    <p:extLst>
      <p:ext uri="{BB962C8B-B14F-4D97-AF65-F5344CB8AC3E}">
        <p14:creationId xmlns:p14="http://schemas.microsoft.com/office/powerpoint/2010/main" val="899489172"/>
      </p:ext>
    </p:extLst>
  </p:cSld>
  <p:clrMapOvr>
    <a:masterClrMapping/>
  </p:clrMapOvr>
  <p:transition>
    <p:fade/>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B5C1E8E0-0FA2-47B4-B5E0-C9950480015C}"/>
              </a:ext>
            </a:extLst>
          </p:cNvPr>
          <p:cNvSpPr>
            <a:spLocks noGrp="1"/>
          </p:cNvSpPr>
          <p:nvPr>
            <p:ph type="title"/>
          </p:nvPr>
        </p:nvSpPr>
        <p:spPr/>
        <p:txBody>
          <a:bodyPr/>
          <a:lstStyle/>
          <a:p>
            <a:r>
              <a:rPr lang="zh-CN" altLang="zh-CN" dirty="0" smtClean="0"/>
              <a:t>信息保障</a:t>
            </a:r>
            <a:r>
              <a:rPr lang="zh-CN" altLang="zh-CN" dirty="0"/>
              <a:t>技术</a:t>
            </a:r>
            <a:r>
              <a:rPr lang="zh-CN" altLang="zh-CN" dirty="0" smtClean="0"/>
              <a:t>框架</a:t>
            </a:r>
            <a:r>
              <a:rPr lang="en-US" altLang="zh-CN" dirty="0" smtClean="0"/>
              <a:t>-</a:t>
            </a:r>
            <a:r>
              <a:rPr lang="zh-CN" altLang="en-US" dirty="0" smtClean="0"/>
              <a:t>焦点领域</a:t>
            </a:r>
            <a:endParaRPr lang="zh-CN" altLang="en-US" dirty="0"/>
          </a:p>
        </p:txBody>
      </p:sp>
      <p:sp>
        <p:nvSpPr>
          <p:cNvPr id="3" name="内容占位符 2">
            <a:extLst>
              <a:ext uri="{FF2B5EF4-FFF2-40B4-BE49-F238E27FC236}">
                <a16:creationId xmlns:a16="http://schemas.microsoft.com/office/drawing/2014/main" id="{0740E633-0AB4-4EE6-B2F3-56589ED29EA5}"/>
              </a:ext>
            </a:extLst>
          </p:cNvPr>
          <p:cNvSpPr>
            <a:spLocks noGrp="1"/>
          </p:cNvSpPr>
          <p:nvPr>
            <p:ph idx="1"/>
          </p:nvPr>
        </p:nvSpPr>
        <p:spPr/>
        <p:txBody>
          <a:bodyPr>
            <a:normAutofit fontScale="92500" lnSpcReduction="10000"/>
          </a:bodyPr>
          <a:lstStyle/>
          <a:p>
            <a:r>
              <a:rPr lang="zh-CN" altLang="en-US" dirty="0"/>
              <a:t>支撑性基础设施</a:t>
            </a:r>
            <a:endParaRPr lang="en-US" altLang="zh-CN" dirty="0"/>
          </a:p>
          <a:p>
            <a:pPr lvl="1"/>
            <a:r>
              <a:rPr lang="zh-CN" altLang="en-US" dirty="0"/>
              <a:t>信息技术环境也包括作为网络、区域和计算环境中信息保障机制支持基础的支持性基础设施。</a:t>
            </a:r>
            <a:r>
              <a:rPr lang="en-US" altLang="zh-CN" dirty="0"/>
              <a:t>IATF </a:t>
            </a:r>
            <a:r>
              <a:rPr lang="zh-CN" altLang="en-US" dirty="0"/>
              <a:t>所讨论的两个范围分别是：密钥管理基础设施（</a:t>
            </a:r>
            <a:r>
              <a:rPr lang="en-US" altLang="zh-CN" dirty="0"/>
              <a:t>KMI</a:t>
            </a:r>
            <a:r>
              <a:rPr lang="zh-CN" altLang="en-US" dirty="0"/>
              <a:t>），其中包括公钥基础设施（</a:t>
            </a:r>
            <a:r>
              <a:rPr lang="en-US" altLang="zh-CN" dirty="0"/>
              <a:t>PKI</a:t>
            </a:r>
            <a:r>
              <a:rPr lang="zh-CN" altLang="en-US" dirty="0"/>
              <a:t>）；检测与响应基础设施。</a:t>
            </a:r>
          </a:p>
          <a:p>
            <a:pPr lvl="1"/>
            <a:r>
              <a:rPr lang="zh-CN" altLang="en-US" dirty="0"/>
              <a:t>密钥管理基础设施</a:t>
            </a:r>
          </a:p>
          <a:p>
            <a:pPr lvl="2"/>
            <a:r>
              <a:rPr lang="en-US" altLang="zh-CN" dirty="0"/>
              <a:t>KMI </a:t>
            </a:r>
            <a:r>
              <a:rPr lang="zh-CN" altLang="en-US" dirty="0"/>
              <a:t>提供一种通用的联合处理方式，以便安全地创建、分发和管理公钥证书和传统的对称密钥，使它们能够为网络、区域和计算环境提供安全服务。</a:t>
            </a:r>
          </a:p>
          <a:p>
            <a:pPr lvl="1"/>
            <a:r>
              <a:rPr lang="zh-CN" altLang="en-US" dirty="0"/>
              <a:t>检测与响应</a:t>
            </a:r>
          </a:p>
          <a:p>
            <a:pPr lvl="2"/>
            <a:r>
              <a:rPr lang="zh-CN" altLang="en-US" dirty="0"/>
              <a:t>检测与响应基础设施能够迅速检测并响应入侵行为。检测与响应基础设施需要入侵检测与监视软件等技术解决方案以及训练有素的专业人员（通常指计算机应急响应小级（</a:t>
            </a:r>
            <a:r>
              <a:rPr lang="en-US" altLang="zh-CN" dirty="0"/>
              <a:t>CERT</a:t>
            </a:r>
            <a:r>
              <a:rPr lang="zh-CN" altLang="en-US" dirty="0"/>
              <a:t>））的支持。</a:t>
            </a:r>
          </a:p>
          <a:p>
            <a:endParaRPr lang="zh-CN" altLang="en-US" dirty="0"/>
          </a:p>
        </p:txBody>
      </p:sp>
      <p:sp>
        <p:nvSpPr>
          <p:cNvPr id="4" name="灯片编号占位符 3">
            <a:extLst>
              <a:ext uri="{FF2B5EF4-FFF2-40B4-BE49-F238E27FC236}">
                <a16:creationId xmlns:a16="http://schemas.microsoft.com/office/drawing/2014/main" id="{6ACEA629-F126-46D2-B4C7-890D5D235021}"/>
              </a:ext>
            </a:extLst>
          </p:cNvPr>
          <p:cNvSpPr>
            <a:spLocks noGrp="1"/>
          </p:cNvSpPr>
          <p:nvPr>
            <p:ph type="sldNum" sz="quarter" idx="10"/>
          </p:nvPr>
        </p:nvSpPr>
        <p:spPr/>
        <p:txBody>
          <a:bodyPr/>
          <a:lstStyle/>
          <a:p>
            <a:pPr>
              <a:defRPr/>
            </a:pPr>
            <a:fld id="{F5E0E65E-9137-4309-8D78-B392A1917D52}" type="slidenum">
              <a:rPr lang="zh-CN" altLang="en-US" smtClean="0"/>
              <a:pPr>
                <a:defRPr/>
              </a:pPr>
              <a:t>42</a:t>
            </a:fld>
            <a:endParaRPr lang="en-US" altLang="zh-CN"/>
          </a:p>
        </p:txBody>
      </p:sp>
    </p:spTree>
    <p:extLst>
      <p:ext uri="{BB962C8B-B14F-4D97-AF65-F5344CB8AC3E}">
        <p14:creationId xmlns:p14="http://schemas.microsoft.com/office/powerpoint/2010/main" val="2749372055"/>
      </p:ext>
    </p:extLst>
  </p:cSld>
  <p:clrMapOvr>
    <a:masterClrMapping/>
  </p:clrMapOvr>
  <p:transition>
    <p:fade/>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1353456F-5E83-4B0F-AC81-1F428787344B}"/>
              </a:ext>
            </a:extLst>
          </p:cNvPr>
          <p:cNvSpPr>
            <a:spLocks noGrp="1"/>
          </p:cNvSpPr>
          <p:nvPr>
            <p:ph type="title"/>
          </p:nvPr>
        </p:nvSpPr>
        <p:spPr/>
        <p:txBody>
          <a:bodyPr/>
          <a:lstStyle/>
          <a:p>
            <a:r>
              <a:rPr lang="zh-CN" altLang="en-US" dirty="0" smtClean="0"/>
              <a:t>信息保障技术框架示例</a:t>
            </a:r>
            <a:endParaRPr lang="zh-CN" altLang="en-US" dirty="0"/>
          </a:p>
        </p:txBody>
      </p:sp>
      <p:sp>
        <p:nvSpPr>
          <p:cNvPr id="3" name="内容占位符 2">
            <a:extLst>
              <a:ext uri="{FF2B5EF4-FFF2-40B4-BE49-F238E27FC236}">
                <a16:creationId xmlns:a16="http://schemas.microsoft.com/office/drawing/2014/main" id="{7FA8414B-A1F8-4A95-88A2-222FFD04A513}"/>
              </a:ext>
            </a:extLst>
          </p:cNvPr>
          <p:cNvSpPr>
            <a:spLocks noGrp="1"/>
          </p:cNvSpPr>
          <p:nvPr>
            <p:ph idx="1"/>
          </p:nvPr>
        </p:nvSpPr>
        <p:spPr/>
        <p:txBody>
          <a:bodyPr/>
          <a:lstStyle/>
          <a:p>
            <a:endParaRPr lang="zh-CN" altLang="en-US" dirty="0"/>
          </a:p>
        </p:txBody>
      </p:sp>
      <p:sp>
        <p:nvSpPr>
          <p:cNvPr id="4" name="灯片编号占位符 3">
            <a:extLst>
              <a:ext uri="{FF2B5EF4-FFF2-40B4-BE49-F238E27FC236}">
                <a16:creationId xmlns:a16="http://schemas.microsoft.com/office/drawing/2014/main" id="{BEC9CB22-CBF2-4AF5-B7FD-FA1446C7BDC5}"/>
              </a:ext>
            </a:extLst>
          </p:cNvPr>
          <p:cNvSpPr>
            <a:spLocks noGrp="1"/>
          </p:cNvSpPr>
          <p:nvPr>
            <p:ph type="sldNum" sz="quarter" idx="10"/>
          </p:nvPr>
        </p:nvSpPr>
        <p:spPr/>
        <p:txBody>
          <a:bodyPr/>
          <a:lstStyle/>
          <a:p>
            <a:pPr>
              <a:defRPr/>
            </a:pPr>
            <a:fld id="{F5E0E65E-9137-4309-8D78-B392A1917D52}" type="slidenum">
              <a:rPr lang="zh-CN" altLang="en-US" smtClean="0"/>
              <a:pPr>
                <a:defRPr/>
              </a:pPr>
              <a:t>43</a:t>
            </a:fld>
            <a:endParaRPr lang="en-US" altLang="zh-CN"/>
          </a:p>
        </p:txBody>
      </p:sp>
      <p:pic>
        <p:nvPicPr>
          <p:cNvPr id="5" name="图片 4">
            <a:extLst>
              <a:ext uri="{FF2B5EF4-FFF2-40B4-BE49-F238E27FC236}">
                <a16:creationId xmlns:a16="http://schemas.microsoft.com/office/drawing/2014/main" id="{816522D7-8BB5-4121-B113-5CCF8B9F6C0C}"/>
              </a:ext>
            </a:extLst>
          </p:cNvPr>
          <p:cNvPicPr>
            <a:picLocks noChangeAspect="1"/>
          </p:cNvPicPr>
          <p:nvPr/>
        </p:nvPicPr>
        <p:blipFill>
          <a:blip r:embed="rId2"/>
          <a:stretch>
            <a:fillRect/>
          </a:stretch>
        </p:blipFill>
        <p:spPr>
          <a:xfrm>
            <a:off x="533400" y="1376773"/>
            <a:ext cx="8191500" cy="5128802"/>
          </a:xfrm>
          <a:prstGeom prst="rect">
            <a:avLst/>
          </a:prstGeom>
        </p:spPr>
      </p:pic>
    </p:spTree>
    <p:extLst>
      <p:ext uri="{BB962C8B-B14F-4D97-AF65-F5344CB8AC3E}">
        <p14:creationId xmlns:p14="http://schemas.microsoft.com/office/powerpoint/2010/main" val="2916590762"/>
      </p:ext>
    </p:extLst>
  </p:cSld>
  <p:clrMapOvr>
    <a:masterClrMapping/>
  </p:clrMapOvr>
  <p:transition>
    <p:fade/>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知识子域：信息安全保障框架</a:t>
            </a:r>
            <a:endParaRPr lang="zh-CN" altLang="en-US" dirty="0"/>
          </a:p>
        </p:txBody>
      </p:sp>
      <p:sp>
        <p:nvSpPr>
          <p:cNvPr id="3" name="内容占位符 2"/>
          <p:cNvSpPr>
            <a:spLocks noGrp="1"/>
          </p:cNvSpPr>
          <p:nvPr>
            <p:ph idx="1"/>
          </p:nvPr>
        </p:nvSpPr>
        <p:spPr/>
        <p:txBody>
          <a:bodyPr/>
          <a:lstStyle/>
          <a:p>
            <a:r>
              <a:rPr lang="zh-CN" altLang="en-US" dirty="0"/>
              <a:t>信息系统安全保障评估框架</a:t>
            </a:r>
          </a:p>
          <a:p>
            <a:pPr lvl="1"/>
            <a:r>
              <a:rPr lang="zh-CN" altLang="en-US" dirty="0"/>
              <a:t>理解信息系统保障相关概念及信息安全保障的核心目标；</a:t>
            </a:r>
          </a:p>
          <a:p>
            <a:pPr lvl="1"/>
            <a:r>
              <a:rPr lang="zh-CN" altLang="en-US" dirty="0"/>
              <a:t>了解信息系统保障评估的相关概念和关系；</a:t>
            </a:r>
          </a:p>
          <a:p>
            <a:pPr lvl="1"/>
            <a:r>
              <a:rPr lang="zh-CN" altLang="en-US" dirty="0"/>
              <a:t>理解信息系统安全保障评估模型主要特点，生命周期、保障要素等概念；</a:t>
            </a:r>
          </a:p>
          <a:p>
            <a:endParaRPr lang="zh-CN" altLang="en-US" dirty="0"/>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pPr>
                <a:defRPr/>
              </a:pPr>
              <a:t>44</a:t>
            </a:fld>
            <a:endParaRPr lang="en-US" altLang="zh-CN"/>
          </a:p>
        </p:txBody>
      </p:sp>
    </p:spTree>
    <p:extLst>
      <p:ext uri="{BB962C8B-B14F-4D97-AF65-F5344CB8AC3E}">
        <p14:creationId xmlns:p14="http://schemas.microsoft.com/office/powerpoint/2010/main" val="1407786721"/>
      </p:ext>
    </p:extLst>
  </p:cSld>
  <p:clrMapOvr>
    <a:masterClrMapping/>
  </p:clrMapOvr>
  <p:transition>
    <p:fade/>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124113EA-2B82-42CE-95AF-5425078EB251}"/>
              </a:ext>
            </a:extLst>
          </p:cNvPr>
          <p:cNvSpPr>
            <a:spLocks noGrp="1"/>
          </p:cNvSpPr>
          <p:nvPr>
            <p:ph type="title"/>
          </p:nvPr>
        </p:nvSpPr>
        <p:spPr/>
        <p:txBody>
          <a:bodyPr/>
          <a:lstStyle/>
          <a:p>
            <a:r>
              <a:rPr lang="zh-CN" altLang="zh-CN" dirty="0"/>
              <a:t>信息系统安全保障评估框架</a:t>
            </a:r>
            <a:endParaRPr lang="zh-CN" altLang="en-US" dirty="0"/>
          </a:p>
        </p:txBody>
      </p:sp>
      <p:sp>
        <p:nvSpPr>
          <p:cNvPr id="3" name="内容占位符 2">
            <a:extLst>
              <a:ext uri="{FF2B5EF4-FFF2-40B4-BE49-F238E27FC236}">
                <a16:creationId xmlns:a16="http://schemas.microsoft.com/office/drawing/2014/main" id="{C9E7E5B0-6169-44CB-95C3-5DDD96FF8A88}"/>
              </a:ext>
            </a:extLst>
          </p:cNvPr>
          <p:cNvSpPr>
            <a:spLocks noGrp="1"/>
          </p:cNvSpPr>
          <p:nvPr>
            <p:ph idx="1"/>
          </p:nvPr>
        </p:nvSpPr>
        <p:spPr>
          <a:xfrm>
            <a:off x="539552" y="1088740"/>
            <a:ext cx="8191500" cy="5210175"/>
          </a:xfrm>
        </p:spPr>
        <p:txBody>
          <a:bodyPr>
            <a:normAutofit fontScale="92500" lnSpcReduction="10000"/>
          </a:bodyPr>
          <a:lstStyle/>
          <a:p>
            <a:r>
              <a:rPr lang="zh-CN" altLang="zh-CN" dirty="0"/>
              <a:t>信息系统</a:t>
            </a:r>
            <a:endParaRPr lang="en-US" altLang="zh-CN" dirty="0"/>
          </a:p>
          <a:p>
            <a:pPr lvl="1"/>
            <a:r>
              <a:rPr lang="zh-CN" altLang="zh-CN" dirty="0"/>
              <a:t>用于采集、处理、存储、传输、分发和部署信息的整个基础设施、组织结构、机构人员和组件的总和。</a:t>
            </a:r>
            <a:endParaRPr lang="en-US" altLang="zh-CN" dirty="0"/>
          </a:p>
          <a:p>
            <a:r>
              <a:rPr lang="zh-CN" altLang="zh-CN" dirty="0"/>
              <a:t>信息系统安全风险</a:t>
            </a:r>
            <a:endParaRPr lang="en-US" altLang="zh-CN" dirty="0"/>
          </a:p>
          <a:p>
            <a:pPr lvl="1"/>
            <a:r>
              <a:rPr lang="zh-CN" altLang="zh-CN" dirty="0"/>
              <a:t>是具体的风险，产生风险的因素主要有信息系统自身存在的漏洞和来自系统外部的威胁。信息系统运行环境存在特定威胁动机的威胁源。</a:t>
            </a:r>
            <a:endParaRPr lang="en-US" altLang="zh-CN" dirty="0"/>
          </a:p>
          <a:p>
            <a:r>
              <a:rPr lang="zh-CN" altLang="zh-CN" dirty="0"/>
              <a:t>信息系统安全保障</a:t>
            </a:r>
            <a:endParaRPr lang="en-US" altLang="zh-CN" dirty="0"/>
          </a:p>
          <a:p>
            <a:pPr lvl="1"/>
            <a:r>
              <a:rPr lang="zh-CN" altLang="zh-CN" dirty="0"/>
              <a:t>在信息系统的整个生命周期中，通过对信息系统的风险分析，制定并执行相应的安全保障策略，从技术、管理、工程和人员等方面提出信息安全保障要求，确保信息系统的保密性、完整性和可用性，把安全风险到可接受的程度，从而保障系统能够顺利实现组织机构的使命。</a:t>
            </a:r>
            <a:endParaRPr lang="zh-CN" altLang="en-US" dirty="0"/>
          </a:p>
        </p:txBody>
      </p:sp>
      <p:sp>
        <p:nvSpPr>
          <p:cNvPr id="4" name="灯片编号占位符 3">
            <a:extLst>
              <a:ext uri="{FF2B5EF4-FFF2-40B4-BE49-F238E27FC236}">
                <a16:creationId xmlns:a16="http://schemas.microsoft.com/office/drawing/2014/main" id="{D0875670-CF63-433D-BCF1-9EF6547D0783}"/>
              </a:ext>
            </a:extLst>
          </p:cNvPr>
          <p:cNvSpPr>
            <a:spLocks noGrp="1"/>
          </p:cNvSpPr>
          <p:nvPr>
            <p:ph type="sldNum" sz="quarter" idx="10"/>
          </p:nvPr>
        </p:nvSpPr>
        <p:spPr/>
        <p:txBody>
          <a:bodyPr/>
          <a:lstStyle/>
          <a:p>
            <a:pPr>
              <a:defRPr/>
            </a:pPr>
            <a:fld id="{F5E0E65E-9137-4309-8D78-B392A1917D52}" type="slidenum">
              <a:rPr lang="zh-CN" altLang="en-US" smtClean="0"/>
              <a:pPr>
                <a:defRPr/>
              </a:pPr>
              <a:t>45</a:t>
            </a:fld>
            <a:endParaRPr lang="en-US" altLang="zh-CN"/>
          </a:p>
        </p:txBody>
      </p:sp>
    </p:spTree>
    <p:extLst>
      <p:ext uri="{BB962C8B-B14F-4D97-AF65-F5344CB8AC3E}">
        <p14:creationId xmlns:p14="http://schemas.microsoft.com/office/powerpoint/2010/main" val="1349795689"/>
      </p:ext>
    </p:extLst>
  </p:cSld>
  <p:clrMapOvr>
    <a:masterClrMapping/>
  </p:clrMapOvr>
  <p:transition>
    <p:fade/>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124113EA-2B82-42CE-95AF-5425078EB251}"/>
              </a:ext>
            </a:extLst>
          </p:cNvPr>
          <p:cNvSpPr>
            <a:spLocks noGrp="1"/>
          </p:cNvSpPr>
          <p:nvPr>
            <p:ph type="title"/>
          </p:nvPr>
        </p:nvSpPr>
        <p:spPr/>
        <p:txBody>
          <a:bodyPr/>
          <a:lstStyle/>
          <a:p>
            <a:r>
              <a:rPr lang="zh-CN" altLang="zh-CN" dirty="0"/>
              <a:t>信息系统安全保障评估框架</a:t>
            </a:r>
            <a:endParaRPr lang="zh-CN" altLang="en-US" dirty="0"/>
          </a:p>
        </p:txBody>
      </p:sp>
      <p:sp>
        <p:nvSpPr>
          <p:cNvPr id="3" name="内容占位符 2">
            <a:extLst>
              <a:ext uri="{FF2B5EF4-FFF2-40B4-BE49-F238E27FC236}">
                <a16:creationId xmlns:a16="http://schemas.microsoft.com/office/drawing/2014/main" id="{C9E7E5B0-6169-44CB-95C3-5DDD96FF8A88}"/>
              </a:ext>
            </a:extLst>
          </p:cNvPr>
          <p:cNvSpPr>
            <a:spLocks noGrp="1"/>
          </p:cNvSpPr>
          <p:nvPr>
            <p:ph idx="1"/>
          </p:nvPr>
        </p:nvSpPr>
        <p:spPr>
          <a:xfrm>
            <a:off x="533400" y="1295400"/>
            <a:ext cx="8191500" cy="657436"/>
          </a:xfrm>
        </p:spPr>
        <p:txBody>
          <a:bodyPr/>
          <a:lstStyle/>
          <a:p>
            <a:r>
              <a:rPr lang="zh-CN" altLang="zh-CN" dirty="0"/>
              <a:t>信息系统安全保障评估</a:t>
            </a:r>
            <a:r>
              <a:rPr lang="zh-CN" altLang="en-US" dirty="0"/>
              <a:t>概念和关系</a:t>
            </a:r>
          </a:p>
        </p:txBody>
      </p:sp>
      <p:sp>
        <p:nvSpPr>
          <p:cNvPr id="4" name="灯片编号占位符 3">
            <a:extLst>
              <a:ext uri="{FF2B5EF4-FFF2-40B4-BE49-F238E27FC236}">
                <a16:creationId xmlns:a16="http://schemas.microsoft.com/office/drawing/2014/main" id="{D0875670-CF63-433D-BCF1-9EF6547D0783}"/>
              </a:ext>
            </a:extLst>
          </p:cNvPr>
          <p:cNvSpPr>
            <a:spLocks noGrp="1"/>
          </p:cNvSpPr>
          <p:nvPr>
            <p:ph type="sldNum" sz="quarter" idx="10"/>
          </p:nvPr>
        </p:nvSpPr>
        <p:spPr/>
        <p:txBody>
          <a:bodyPr/>
          <a:lstStyle/>
          <a:p>
            <a:pPr>
              <a:defRPr/>
            </a:pPr>
            <a:fld id="{F5E0E65E-9137-4309-8D78-B392A1917D52}" type="slidenum">
              <a:rPr lang="zh-CN" altLang="en-US" smtClean="0"/>
              <a:pPr>
                <a:defRPr/>
              </a:pPr>
              <a:t>46</a:t>
            </a:fld>
            <a:endParaRPr lang="en-US" altLang="zh-CN"/>
          </a:p>
        </p:txBody>
      </p:sp>
      <p:pic>
        <p:nvPicPr>
          <p:cNvPr id="5" name="图片 4">
            <a:extLst>
              <a:ext uri="{FF2B5EF4-FFF2-40B4-BE49-F238E27FC236}">
                <a16:creationId xmlns:a16="http://schemas.microsoft.com/office/drawing/2014/main" id="{2E946DD7-F745-4EF9-A632-E8711BF589B0}"/>
              </a:ext>
            </a:extLst>
          </p:cNvPr>
          <p:cNvPicPr/>
          <p:nvPr/>
        </p:nvPicPr>
        <p:blipFill>
          <a:blip r:embed="rId2">
            <a:extLst>
              <a:ext uri="{28A0092B-C50C-407E-A947-70E740481C1C}">
                <a14:useLocalDpi xmlns:a14="http://schemas.microsoft.com/office/drawing/2010/main" val="0"/>
              </a:ext>
            </a:extLst>
          </a:blip>
          <a:srcRect/>
          <a:stretch>
            <a:fillRect/>
          </a:stretch>
        </p:blipFill>
        <p:spPr>
          <a:xfrm>
            <a:off x="1866900" y="1803865"/>
            <a:ext cx="5486400" cy="4872990"/>
          </a:xfrm>
          <a:prstGeom prst="rect">
            <a:avLst/>
          </a:prstGeom>
          <a:noFill/>
          <a:ln>
            <a:noFill/>
          </a:ln>
        </p:spPr>
      </p:pic>
    </p:spTree>
    <p:extLst>
      <p:ext uri="{BB962C8B-B14F-4D97-AF65-F5344CB8AC3E}">
        <p14:creationId xmlns:p14="http://schemas.microsoft.com/office/powerpoint/2010/main" val="3388873318"/>
      </p:ext>
    </p:extLst>
  </p:cSld>
  <p:clrMapOvr>
    <a:masterClrMapping/>
  </p:clrMapOvr>
  <p:transition>
    <p:fade/>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124113EA-2B82-42CE-95AF-5425078EB251}"/>
              </a:ext>
            </a:extLst>
          </p:cNvPr>
          <p:cNvSpPr>
            <a:spLocks noGrp="1"/>
          </p:cNvSpPr>
          <p:nvPr>
            <p:ph type="title"/>
          </p:nvPr>
        </p:nvSpPr>
        <p:spPr/>
        <p:txBody>
          <a:bodyPr/>
          <a:lstStyle/>
          <a:p>
            <a:r>
              <a:rPr lang="zh-CN" altLang="zh-CN" dirty="0"/>
              <a:t>信息系统安全保障评估框架</a:t>
            </a:r>
            <a:endParaRPr lang="zh-CN" altLang="en-US" dirty="0"/>
          </a:p>
        </p:txBody>
      </p:sp>
      <p:sp>
        <p:nvSpPr>
          <p:cNvPr id="3" name="内容占位符 2">
            <a:extLst>
              <a:ext uri="{FF2B5EF4-FFF2-40B4-BE49-F238E27FC236}">
                <a16:creationId xmlns:a16="http://schemas.microsoft.com/office/drawing/2014/main" id="{C9E7E5B0-6169-44CB-95C3-5DDD96FF8A88}"/>
              </a:ext>
            </a:extLst>
          </p:cNvPr>
          <p:cNvSpPr>
            <a:spLocks noGrp="1"/>
          </p:cNvSpPr>
          <p:nvPr>
            <p:ph idx="1"/>
          </p:nvPr>
        </p:nvSpPr>
        <p:spPr/>
        <p:txBody>
          <a:bodyPr/>
          <a:lstStyle/>
          <a:p>
            <a:r>
              <a:rPr lang="zh-CN" altLang="zh-CN" dirty="0"/>
              <a:t>信息系统安全保障评估的描述</a:t>
            </a:r>
            <a:endParaRPr lang="zh-CN" altLang="en-US" dirty="0"/>
          </a:p>
        </p:txBody>
      </p:sp>
      <p:sp>
        <p:nvSpPr>
          <p:cNvPr id="4" name="灯片编号占位符 3">
            <a:extLst>
              <a:ext uri="{FF2B5EF4-FFF2-40B4-BE49-F238E27FC236}">
                <a16:creationId xmlns:a16="http://schemas.microsoft.com/office/drawing/2014/main" id="{D0875670-CF63-433D-BCF1-9EF6547D0783}"/>
              </a:ext>
            </a:extLst>
          </p:cNvPr>
          <p:cNvSpPr>
            <a:spLocks noGrp="1"/>
          </p:cNvSpPr>
          <p:nvPr>
            <p:ph type="sldNum" sz="quarter" idx="10"/>
          </p:nvPr>
        </p:nvSpPr>
        <p:spPr/>
        <p:txBody>
          <a:bodyPr/>
          <a:lstStyle/>
          <a:p>
            <a:pPr>
              <a:defRPr/>
            </a:pPr>
            <a:fld id="{F5E0E65E-9137-4309-8D78-B392A1917D52}" type="slidenum">
              <a:rPr lang="zh-CN" altLang="en-US" smtClean="0"/>
              <a:pPr>
                <a:defRPr/>
              </a:pPr>
              <a:t>47</a:t>
            </a:fld>
            <a:endParaRPr lang="en-US" altLang="zh-CN"/>
          </a:p>
        </p:txBody>
      </p:sp>
      <p:pic>
        <p:nvPicPr>
          <p:cNvPr id="5" name="图片 4">
            <a:extLst>
              <a:ext uri="{FF2B5EF4-FFF2-40B4-BE49-F238E27FC236}">
                <a16:creationId xmlns:a16="http://schemas.microsoft.com/office/drawing/2014/main" id="{6B330073-6067-40AD-8929-62066AC6C68B}"/>
              </a:ext>
            </a:extLst>
          </p:cNvPr>
          <p:cNvPicPr/>
          <p:nvPr/>
        </p:nvPicPr>
        <p:blipFill>
          <a:blip r:embed="rId2">
            <a:extLst>
              <a:ext uri="{28A0092B-C50C-407E-A947-70E740481C1C}">
                <a14:useLocalDpi xmlns:a14="http://schemas.microsoft.com/office/drawing/2010/main" val="0"/>
              </a:ext>
            </a:extLst>
          </a:blip>
          <a:srcRect/>
          <a:stretch>
            <a:fillRect/>
          </a:stretch>
        </p:blipFill>
        <p:spPr>
          <a:xfrm>
            <a:off x="935596" y="1772815"/>
            <a:ext cx="7789304" cy="4732759"/>
          </a:xfrm>
          <a:prstGeom prst="rect">
            <a:avLst/>
          </a:prstGeom>
          <a:noFill/>
          <a:ln>
            <a:noFill/>
          </a:ln>
        </p:spPr>
      </p:pic>
    </p:spTree>
    <p:extLst>
      <p:ext uri="{BB962C8B-B14F-4D97-AF65-F5344CB8AC3E}">
        <p14:creationId xmlns:p14="http://schemas.microsoft.com/office/powerpoint/2010/main" val="2722134514"/>
      </p:ext>
    </p:extLst>
  </p:cSld>
  <p:clrMapOvr>
    <a:masterClrMapping/>
  </p:clrMapOvr>
  <p:transition>
    <p:fade/>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124113EA-2B82-42CE-95AF-5425078EB251}"/>
              </a:ext>
            </a:extLst>
          </p:cNvPr>
          <p:cNvSpPr>
            <a:spLocks noGrp="1"/>
          </p:cNvSpPr>
          <p:nvPr>
            <p:ph type="title"/>
          </p:nvPr>
        </p:nvSpPr>
        <p:spPr/>
        <p:txBody>
          <a:bodyPr/>
          <a:lstStyle/>
          <a:p>
            <a:r>
              <a:rPr lang="zh-CN" altLang="zh-CN" dirty="0"/>
              <a:t>信息系统安全保障评估框架</a:t>
            </a:r>
            <a:endParaRPr lang="zh-CN" altLang="en-US" dirty="0"/>
          </a:p>
        </p:txBody>
      </p:sp>
      <p:sp>
        <p:nvSpPr>
          <p:cNvPr id="3" name="内容占位符 2">
            <a:extLst>
              <a:ext uri="{FF2B5EF4-FFF2-40B4-BE49-F238E27FC236}">
                <a16:creationId xmlns:a16="http://schemas.microsoft.com/office/drawing/2014/main" id="{C9E7E5B0-6169-44CB-95C3-5DDD96FF8A88}"/>
              </a:ext>
            </a:extLst>
          </p:cNvPr>
          <p:cNvSpPr>
            <a:spLocks noGrp="1"/>
          </p:cNvSpPr>
          <p:nvPr>
            <p:ph idx="1"/>
          </p:nvPr>
        </p:nvSpPr>
        <p:spPr>
          <a:xfrm>
            <a:off x="533400" y="1088740"/>
            <a:ext cx="8191500" cy="5508612"/>
          </a:xfrm>
        </p:spPr>
        <p:txBody>
          <a:bodyPr>
            <a:normAutofit lnSpcReduction="10000"/>
          </a:bodyPr>
          <a:lstStyle/>
          <a:p>
            <a:pPr>
              <a:lnSpc>
                <a:spcPct val="110000"/>
              </a:lnSpc>
              <a:spcBef>
                <a:spcPts val="0"/>
              </a:spcBef>
            </a:pPr>
            <a:r>
              <a:rPr lang="zh-CN" altLang="en-US" dirty="0">
                <a:latin typeface="Arial" charset="0"/>
              </a:rPr>
              <a:t>信息系统保护轮廓（</a:t>
            </a:r>
            <a:r>
              <a:rPr lang="en-US" altLang="zh-CN" dirty="0"/>
              <a:t>ISPP</a:t>
            </a:r>
            <a:r>
              <a:rPr lang="zh-CN" altLang="en-US" dirty="0"/>
              <a:t>）</a:t>
            </a:r>
            <a:endParaRPr lang="en-US" altLang="zh-CN" dirty="0"/>
          </a:p>
          <a:p>
            <a:pPr lvl="1">
              <a:lnSpc>
                <a:spcPct val="110000"/>
              </a:lnSpc>
              <a:spcBef>
                <a:spcPts val="0"/>
              </a:spcBef>
            </a:pPr>
            <a:r>
              <a:rPr lang="zh-CN" altLang="en-US" dirty="0">
                <a:latin typeface="Arial" charset="0"/>
              </a:rPr>
              <a:t>根据组织机构使命和所处的运行环境，从组织机构的策略和风险的实际情况出发，对具体信息系统安全保障需求和能力进行具体描述。</a:t>
            </a:r>
          </a:p>
          <a:p>
            <a:pPr lvl="1">
              <a:lnSpc>
                <a:spcPct val="110000"/>
              </a:lnSpc>
              <a:spcBef>
                <a:spcPts val="0"/>
              </a:spcBef>
            </a:pPr>
            <a:r>
              <a:rPr lang="zh-CN" altLang="en-US" dirty="0">
                <a:latin typeface="Arial" charset="0"/>
              </a:rPr>
              <a:t>表达一类产品或系统的安全目的和要求。</a:t>
            </a:r>
          </a:p>
          <a:p>
            <a:pPr lvl="1">
              <a:lnSpc>
                <a:spcPct val="110000"/>
              </a:lnSpc>
              <a:spcBef>
                <a:spcPts val="0"/>
              </a:spcBef>
            </a:pPr>
            <a:r>
              <a:rPr lang="en-US" altLang="zh-CN" dirty="0">
                <a:latin typeface="Arial" charset="0"/>
              </a:rPr>
              <a:t>ISPP</a:t>
            </a:r>
            <a:r>
              <a:rPr lang="zh-CN" altLang="en-US" dirty="0">
                <a:latin typeface="Arial" charset="0"/>
              </a:rPr>
              <a:t>是从信息系统的所有者（用户）的角度规范化、结构化的描述信息系统安全保障需求。</a:t>
            </a:r>
          </a:p>
          <a:p>
            <a:pPr>
              <a:lnSpc>
                <a:spcPct val="110000"/>
              </a:lnSpc>
              <a:spcBef>
                <a:spcPts val="0"/>
              </a:spcBef>
            </a:pPr>
            <a:r>
              <a:rPr lang="zh-CN" altLang="en-US" dirty="0">
                <a:latin typeface="Arial" charset="0"/>
              </a:rPr>
              <a:t>信息系统安全目标（</a:t>
            </a:r>
            <a:r>
              <a:rPr lang="en-US" altLang="zh-CN" dirty="0">
                <a:latin typeface="Arial" charset="0"/>
              </a:rPr>
              <a:t>ISST</a:t>
            </a:r>
            <a:r>
              <a:rPr lang="zh-CN" altLang="en-US" dirty="0">
                <a:latin typeface="Arial" charset="0"/>
              </a:rPr>
              <a:t>）</a:t>
            </a:r>
            <a:endParaRPr lang="en-US" altLang="zh-CN" dirty="0">
              <a:latin typeface="Arial" charset="0"/>
            </a:endParaRPr>
          </a:p>
          <a:p>
            <a:pPr lvl="1">
              <a:lnSpc>
                <a:spcPct val="110000"/>
              </a:lnSpc>
              <a:spcBef>
                <a:spcPts val="0"/>
              </a:spcBef>
            </a:pPr>
            <a:r>
              <a:rPr lang="zh-CN" altLang="en-US" dirty="0">
                <a:latin typeface="Arial" charset="0"/>
              </a:rPr>
              <a:t>根据信息系统保护轮廓（</a:t>
            </a:r>
            <a:r>
              <a:rPr lang="en-US" altLang="zh-CN" dirty="0">
                <a:latin typeface="Arial" charset="0"/>
              </a:rPr>
              <a:t>ISPP</a:t>
            </a:r>
            <a:r>
              <a:rPr lang="zh-CN" altLang="en-US" dirty="0">
                <a:latin typeface="Arial" charset="0"/>
              </a:rPr>
              <a:t>）编制的信息系统安全保障方案。</a:t>
            </a:r>
          </a:p>
          <a:p>
            <a:pPr lvl="1">
              <a:lnSpc>
                <a:spcPct val="110000"/>
              </a:lnSpc>
              <a:spcBef>
                <a:spcPts val="0"/>
              </a:spcBef>
            </a:pPr>
            <a:r>
              <a:rPr lang="zh-CN" altLang="en-US" dirty="0">
                <a:latin typeface="Arial" charset="0"/>
              </a:rPr>
              <a:t>某一特定产品或系统的安全需求。</a:t>
            </a:r>
          </a:p>
          <a:p>
            <a:pPr lvl="1">
              <a:lnSpc>
                <a:spcPct val="110000"/>
              </a:lnSpc>
              <a:spcBef>
                <a:spcPts val="0"/>
              </a:spcBef>
            </a:pPr>
            <a:r>
              <a:rPr lang="en-US" altLang="zh-CN" dirty="0">
                <a:latin typeface="Arial" charset="0"/>
              </a:rPr>
              <a:t>ISST</a:t>
            </a:r>
            <a:r>
              <a:rPr lang="zh-CN" altLang="en-US" dirty="0">
                <a:latin typeface="Arial" charset="0"/>
              </a:rPr>
              <a:t>从信息系统安全保障的建设方（厂商）的角度制定的信息系统安全保障方案。</a:t>
            </a:r>
          </a:p>
        </p:txBody>
      </p:sp>
      <p:sp>
        <p:nvSpPr>
          <p:cNvPr id="4" name="灯片编号占位符 3">
            <a:extLst>
              <a:ext uri="{FF2B5EF4-FFF2-40B4-BE49-F238E27FC236}">
                <a16:creationId xmlns:a16="http://schemas.microsoft.com/office/drawing/2014/main" id="{D0875670-CF63-433D-BCF1-9EF6547D0783}"/>
              </a:ext>
            </a:extLst>
          </p:cNvPr>
          <p:cNvSpPr>
            <a:spLocks noGrp="1"/>
          </p:cNvSpPr>
          <p:nvPr>
            <p:ph type="sldNum" sz="quarter" idx="10"/>
          </p:nvPr>
        </p:nvSpPr>
        <p:spPr/>
        <p:txBody>
          <a:bodyPr/>
          <a:lstStyle/>
          <a:p>
            <a:pPr>
              <a:defRPr/>
            </a:pPr>
            <a:fld id="{F5E0E65E-9137-4309-8D78-B392A1917D52}" type="slidenum">
              <a:rPr lang="zh-CN" altLang="en-US" smtClean="0"/>
              <a:pPr>
                <a:defRPr/>
              </a:pPr>
              <a:t>48</a:t>
            </a:fld>
            <a:endParaRPr lang="en-US" altLang="zh-CN"/>
          </a:p>
        </p:txBody>
      </p:sp>
    </p:spTree>
    <p:extLst>
      <p:ext uri="{BB962C8B-B14F-4D97-AF65-F5344CB8AC3E}">
        <p14:creationId xmlns:p14="http://schemas.microsoft.com/office/powerpoint/2010/main" val="3159889154"/>
      </p:ext>
    </p:extLst>
  </p:cSld>
  <p:clrMapOvr>
    <a:masterClrMapping/>
  </p:clrMapOvr>
  <p:transition>
    <p:fade/>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9BB52C78-B0B6-42DC-B5CF-444B0CE08B39}"/>
              </a:ext>
            </a:extLst>
          </p:cNvPr>
          <p:cNvSpPr>
            <a:spLocks noGrp="1"/>
          </p:cNvSpPr>
          <p:nvPr>
            <p:ph type="title"/>
          </p:nvPr>
        </p:nvSpPr>
        <p:spPr/>
        <p:txBody>
          <a:bodyPr/>
          <a:lstStyle/>
          <a:p>
            <a:r>
              <a:rPr lang="zh-CN" altLang="zh-CN" dirty="0"/>
              <a:t>信息系统安全保障评估框架</a:t>
            </a:r>
            <a:endParaRPr lang="zh-CN" altLang="en-US" dirty="0"/>
          </a:p>
        </p:txBody>
      </p:sp>
      <p:sp>
        <p:nvSpPr>
          <p:cNvPr id="3" name="内容占位符 2">
            <a:extLst>
              <a:ext uri="{FF2B5EF4-FFF2-40B4-BE49-F238E27FC236}">
                <a16:creationId xmlns:a16="http://schemas.microsoft.com/office/drawing/2014/main" id="{E934C864-10DF-40E3-A1B1-BDD8A6552EEA}"/>
              </a:ext>
            </a:extLst>
          </p:cNvPr>
          <p:cNvSpPr>
            <a:spLocks noGrp="1"/>
          </p:cNvSpPr>
          <p:nvPr>
            <p:ph idx="1"/>
          </p:nvPr>
        </p:nvSpPr>
        <p:spPr>
          <a:xfrm>
            <a:off x="143508" y="1117018"/>
            <a:ext cx="5904656" cy="5588346"/>
          </a:xfrm>
        </p:spPr>
        <p:txBody>
          <a:bodyPr>
            <a:normAutofit fontScale="77500" lnSpcReduction="20000"/>
          </a:bodyPr>
          <a:lstStyle/>
          <a:p>
            <a:r>
              <a:rPr lang="zh-CN" altLang="zh-CN" dirty="0"/>
              <a:t>信息系统安全保障评估模型</a:t>
            </a:r>
            <a:endParaRPr lang="zh-CN" altLang="en-US" dirty="0"/>
          </a:p>
          <a:p>
            <a:pPr lvl="1">
              <a:lnSpc>
                <a:spcPct val="120000"/>
              </a:lnSpc>
            </a:pPr>
            <a:r>
              <a:rPr lang="de-DE" altLang="zh-CN" dirty="0"/>
              <a:t>将风险和策略作为信息系统安全保障的基础和核心；</a:t>
            </a:r>
            <a:endParaRPr lang="zh-CN" altLang="zh-CN" dirty="0"/>
          </a:p>
          <a:p>
            <a:pPr lvl="1">
              <a:lnSpc>
                <a:spcPct val="120000"/>
              </a:lnSpc>
            </a:pPr>
            <a:r>
              <a:rPr lang="de-DE" altLang="zh-CN" dirty="0"/>
              <a:t>强调信息系统安全保障持续发展的动态安全模型</a:t>
            </a:r>
          </a:p>
          <a:p>
            <a:pPr lvl="2">
              <a:lnSpc>
                <a:spcPct val="120000"/>
              </a:lnSpc>
            </a:pPr>
            <a:r>
              <a:rPr lang="de-DE" altLang="zh-CN" dirty="0"/>
              <a:t>信息系统安全保障应贯穿于整个信息系统生命周期的全过程；</a:t>
            </a:r>
            <a:endParaRPr lang="zh-CN" altLang="zh-CN" dirty="0"/>
          </a:p>
          <a:p>
            <a:pPr lvl="1">
              <a:lnSpc>
                <a:spcPct val="120000"/>
              </a:lnSpc>
            </a:pPr>
            <a:r>
              <a:rPr lang="de-DE" altLang="zh-CN" dirty="0"/>
              <a:t>强调综合保障的观念。</a:t>
            </a:r>
          </a:p>
          <a:p>
            <a:pPr lvl="2">
              <a:lnSpc>
                <a:spcPct val="120000"/>
              </a:lnSpc>
            </a:pPr>
            <a:r>
              <a:rPr lang="de-DE" altLang="zh-CN" dirty="0"/>
              <a:t>通过综合技术、管理、工程和人员的安全保障要求来实施和实现信息系统的安全保障目标，通过评估提供对信息系统安全保障的信心；</a:t>
            </a:r>
            <a:endParaRPr lang="zh-CN" altLang="zh-CN" dirty="0"/>
          </a:p>
          <a:p>
            <a:pPr lvl="1">
              <a:lnSpc>
                <a:spcPct val="120000"/>
              </a:lnSpc>
            </a:pPr>
            <a:r>
              <a:rPr lang="de-DE" altLang="zh-CN" dirty="0"/>
              <a:t>以风险和策略为基础，在整个信息系统的生命周期中实施技术、管理、工程和人员保障要素，从而使信息系统安全保障实现信息安全的安全特征</a:t>
            </a:r>
            <a:r>
              <a:rPr lang="zh-CN" altLang="en-US" dirty="0"/>
              <a:t>；</a:t>
            </a:r>
            <a:r>
              <a:rPr lang="de-DE" altLang="zh-CN" dirty="0"/>
              <a:t>达到保障组织机构执行其使命的根本目的。</a:t>
            </a:r>
            <a:endParaRPr lang="zh-CN" altLang="en-US" dirty="0"/>
          </a:p>
        </p:txBody>
      </p:sp>
      <p:sp>
        <p:nvSpPr>
          <p:cNvPr id="4" name="灯片编号占位符 3">
            <a:extLst>
              <a:ext uri="{FF2B5EF4-FFF2-40B4-BE49-F238E27FC236}">
                <a16:creationId xmlns:a16="http://schemas.microsoft.com/office/drawing/2014/main" id="{8802AF2C-7657-40B4-8167-A983D40EA0DD}"/>
              </a:ext>
            </a:extLst>
          </p:cNvPr>
          <p:cNvSpPr>
            <a:spLocks noGrp="1"/>
          </p:cNvSpPr>
          <p:nvPr>
            <p:ph type="sldNum" sz="quarter" idx="10"/>
          </p:nvPr>
        </p:nvSpPr>
        <p:spPr/>
        <p:txBody>
          <a:bodyPr/>
          <a:lstStyle/>
          <a:p>
            <a:pPr>
              <a:defRPr/>
            </a:pPr>
            <a:fld id="{F5E0E65E-9137-4309-8D78-B392A1917D52}" type="slidenum">
              <a:rPr lang="zh-CN" altLang="en-US" smtClean="0"/>
              <a:pPr>
                <a:defRPr/>
              </a:pPr>
              <a:t>49</a:t>
            </a:fld>
            <a:endParaRPr lang="en-US" altLang="zh-CN"/>
          </a:p>
        </p:txBody>
      </p:sp>
      <p:pic>
        <p:nvPicPr>
          <p:cNvPr id="5" name="图片 4" descr="说明: 信息系统安全保障模型">
            <a:extLst>
              <a:ext uri="{FF2B5EF4-FFF2-40B4-BE49-F238E27FC236}">
                <a16:creationId xmlns:a16="http://schemas.microsoft.com/office/drawing/2014/main" id="{798EF4B3-0796-48D3-9685-3912D2B02CCF}"/>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5940152" y="2636912"/>
            <a:ext cx="2971800" cy="2619375"/>
          </a:xfrm>
          <a:prstGeom prst="rect">
            <a:avLst/>
          </a:prstGeom>
          <a:noFill/>
          <a:ln>
            <a:noFill/>
          </a:ln>
        </p:spPr>
      </p:pic>
    </p:spTree>
    <p:extLst>
      <p:ext uri="{BB962C8B-B14F-4D97-AF65-F5344CB8AC3E}">
        <p14:creationId xmlns:p14="http://schemas.microsoft.com/office/powerpoint/2010/main" val="1135853470"/>
      </p:ext>
    </p:extLst>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信息安全问题</a:t>
            </a:r>
            <a:endParaRPr lang="zh-CN" altLang="en-US" dirty="0"/>
          </a:p>
        </p:txBody>
      </p:sp>
      <p:sp>
        <p:nvSpPr>
          <p:cNvPr id="3" name="内容占位符 2"/>
          <p:cNvSpPr>
            <a:spLocks noGrp="1"/>
          </p:cNvSpPr>
          <p:nvPr>
            <p:ph idx="1"/>
          </p:nvPr>
        </p:nvSpPr>
        <p:spPr/>
        <p:txBody>
          <a:bodyPr/>
          <a:lstStyle/>
          <a:p>
            <a:r>
              <a:rPr lang="zh-CN" altLang="en-US" dirty="0" smtClean="0"/>
              <a:t>狭义的信息安全问题是</a:t>
            </a:r>
            <a:r>
              <a:rPr lang="zh-CN" altLang="zh-CN" dirty="0" smtClean="0"/>
              <a:t>建立</a:t>
            </a:r>
            <a:r>
              <a:rPr lang="zh-CN" altLang="zh-CN" dirty="0"/>
              <a:t>在以</a:t>
            </a:r>
            <a:r>
              <a:rPr lang="en-US" altLang="zh-CN" dirty="0"/>
              <a:t>IT</a:t>
            </a:r>
            <a:r>
              <a:rPr lang="zh-CN" altLang="zh-CN" dirty="0"/>
              <a:t>技术为主的安全</a:t>
            </a:r>
            <a:r>
              <a:rPr lang="zh-CN" altLang="zh-CN" dirty="0" smtClean="0"/>
              <a:t>范畴</a:t>
            </a:r>
            <a:endParaRPr lang="en-US" altLang="zh-CN" dirty="0"/>
          </a:p>
          <a:p>
            <a:r>
              <a:rPr lang="zh-CN" altLang="en-US" dirty="0" smtClean="0"/>
              <a:t>广义的信息安全问题是一个</a:t>
            </a:r>
            <a:r>
              <a:rPr lang="zh-CN" altLang="zh-CN" dirty="0" smtClean="0"/>
              <a:t>跨学科</a:t>
            </a:r>
            <a:r>
              <a:rPr lang="zh-CN" altLang="zh-CN" dirty="0"/>
              <a:t>领域的安全</a:t>
            </a:r>
            <a:r>
              <a:rPr lang="zh-CN" altLang="zh-CN" dirty="0" smtClean="0"/>
              <a:t>问题</a:t>
            </a:r>
            <a:endParaRPr lang="en-US" altLang="zh-CN" dirty="0"/>
          </a:p>
          <a:p>
            <a:pPr lvl="1"/>
            <a:r>
              <a:rPr lang="zh-CN" altLang="zh-CN" dirty="0" smtClean="0"/>
              <a:t>安全的</a:t>
            </a:r>
            <a:r>
              <a:rPr lang="zh-CN" altLang="zh-CN" dirty="0"/>
              <a:t>根本目的是保证组织业务可持续性</a:t>
            </a:r>
            <a:r>
              <a:rPr lang="zh-CN" altLang="zh-CN" dirty="0" smtClean="0"/>
              <a:t>运行</a:t>
            </a:r>
            <a:endParaRPr lang="en-US" altLang="zh-CN" dirty="0" smtClean="0"/>
          </a:p>
          <a:p>
            <a:pPr lvl="1"/>
            <a:r>
              <a:rPr lang="zh-CN" altLang="zh-CN" dirty="0"/>
              <a:t>信息安全应该建立在整个生命周期中所关联的人、事、物的基础上，综合考虑人、技术、管理和过程控制，使得信息安全不是一个局部而是一个</a:t>
            </a:r>
            <a:r>
              <a:rPr lang="zh-CN" altLang="zh-CN" dirty="0" smtClean="0"/>
              <a:t>整体</a:t>
            </a:r>
            <a:endParaRPr lang="en-US" altLang="zh-CN" dirty="0" smtClean="0"/>
          </a:p>
          <a:p>
            <a:pPr lvl="1"/>
            <a:r>
              <a:rPr lang="zh-CN" altLang="zh-CN" dirty="0"/>
              <a:t>安全要</a:t>
            </a:r>
            <a:r>
              <a:rPr lang="zh-CN" altLang="zh-CN" dirty="0" smtClean="0"/>
              <a:t>考虑</a:t>
            </a:r>
            <a:r>
              <a:rPr lang="zh-CN" altLang="zh-CN" dirty="0"/>
              <a:t>成本</a:t>
            </a:r>
            <a:r>
              <a:rPr lang="zh-CN" altLang="zh-CN" dirty="0" smtClean="0"/>
              <a:t>因素</a:t>
            </a:r>
            <a:endParaRPr lang="en-US" altLang="zh-CN" dirty="0" smtClean="0"/>
          </a:p>
          <a:p>
            <a:pPr lvl="1"/>
            <a:r>
              <a:rPr lang="zh-CN" altLang="en-US" dirty="0" smtClean="0"/>
              <a:t>信息系统不仅仅是业务的支撑，而是业务的命脉</a:t>
            </a:r>
            <a:endParaRPr lang="zh-CN" altLang="en-US" dirty="0"/>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pPr>
                <a:defRPr/>
              </a:pPr>
              <a:t>5</a:t>
            </a:fld>
            <a:endParaRPr lang="en-US" altLang="zh-CN"/>
          </a:p>
        </p:txBody>
      </p:sp>
    </p:spTree>
    <p:extLst>
      <p:ext uri="{BB962C8B-B14F-4D97-AF65-F5344CB8AC3E}">
        <p14:creationId xmlns:p14="http://schemas.microsoft.com/office/powerpoint/2010/main" val="948395924"/>
      </p:ext>
    </p:extLst>
  </p:cSld>
  <p:clrMapOvr>
    <a:masterClrMapping/>
  </p:clrMapOvr>
  <p:transition>
    <p:fade/>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124113EA-2B82-42CE-95AF-5425078EB251}"/>
              </a:ext>
            </a:extLst>
          </p:cNvPr>
          <p:cNvSpPr>
            <a:spLocks noGrp="1"/>
          </p:cNvSpPr>
          <p:nvPr>
            <p:ph type="title"/>
          </p:nvPr>
        </p:nvSpPr>
        <p:spPr/>
        <p:txBody>
          <a:bodyPr/>
          <a:lstStyle/>
          <a:p>
            <a:r>
              <a:rPr lang="zh-CN" altLang="zh-CN" dirty="0"/>
              <a:t>信息系统安全保障评估框架</a:t>
            </a:r>
            <a:endParaRPr lang="zh-CN" altLang="en-US" dirty="0"/>
          </a:p>
        </p:txBody>
      </p:sp>
      <p:sp>
        <p:nvSpPr>
          <p:cNvPr id="3" name="内容占位符 2">
            <a:extLst>
              <a:ext uri="{FF2B5EF4-FFF2-40B4-BE49-F238E27FC236}">
                <a16:creationId xmlns:a16="http://schemas.microsoft.com/office/drawing/2014/main" id="{C9E7E5B0-6169-44CB-95C3-5DDD96FF8A88}"/>
              </a:ext>
            </a:extLst>
          </p:cNvPr>
          <p:cNvSpPr>
            <a:spLocks noGrp="1"/>
          </p:cNvSpPr>
          <p:nvPr>
            <p:ph idx="1"/>
          </p:nvPr>
        </p:nvSpPr>
        <p:spPr>
          <a:xfrm>
            <a:off x="533400" y="1295400"/>
            <a:ext cx="8191500" cy="2637656"/>
          </a:xfrm>
        </p:spPr>
        <p:txBody>
          <a:bodyPr/>
          <a:lstStyle/>
          <a:p>
            <a:r>
              <a:rPr lang="zh-CN" altLang="zh-CN" dirty="0"/>
              <a:t>基于信息系统生命周期的信息安全保障</a:t>
            </a:r>
            <a:endParaRPr lang="en-US" altLang="zh-CN" dirty="0"/>
          </a:p>
          <a:p>
            <a:pPr lvl="1"/>
            <a:r>
              <a:rPr lang="zh-CN" altLang="zh-CN" dirty="0"/>
              <a:t>信息系统的生命周期层面和保障要素层面不是相互孤立的，而是相互关联、密不可分的。</a:t>
            </a:r>
            <a:endParaRPr lang="en-US" altLang="zh-CN" dirty="0"/>
          </a:p>
          <a:p>
            <a:pPr lvl="1"/>
            <a:r>
              <a:rPr lang="zh-CN" altLang="zh-CN" dirty="0"/>
              <a:t>在信息系统生命周期中的任何时间点上，都需要综合信息系统安全保障的技术、管理、工程和人员保障要素。</a:t>
            </a:r>
            <a:endParaRPr lang="zh-CN" altLang="en-US" dirty="0"/>
          </a:p>
        </p:txBody>
      </p:sp>
      <p:sp>
        <p:nvSpPr>
          <p:cNvPr id="4" name="灯片编号占位符 3">
            <a:extLst>
              <a:ext uri="{FF2B5EF4-FFF2-40B4-BE49-F238E27FC236}">
                <a16:creationId xmlns:a16="http://schemas.microsoft.com/office/drawing/2014/main" id="{D0875670-CF63-433D-BCF1-9EF6547D0783}"/>
              </a:ext>
            </a:extLst>
          </p:cNvPr>
          <p:cNvSpPr>
            <a:spLocks noGrp="1"/>
          </p:cNvSpPr>
          <p:nvPr>
            <p:ph type="sldNum" sz="quarter" idx="10"/>
          </p:nvPr>
        </p:nvSpPr>
        <p:spPr/>
        <p:txBody>
          <a:bodyPr/>
          <a:lstStyle/>
          <a:p>
            <a:pPr>
              <a:defRPr/>
            </a:pPr>
            <a:fld id="{F5E0E65E-9137-4309-8D78-B392A1917D52}" type="slidenum">
              <a:rPr lang="zh-CN" altLang="en-US" smtClean="0"/>
              <a:pPr>
                <a:defRPr/>
              </a:pPr>
              <a:t>50</a:t>
            </a:fld>
            <a:endParaRPr lang="en-US" altLang="zh-CN"/>
          </a:p>
        </p:txBody>
      </p:sp>
    </p:spTree>
    <p:extLst>
      <p:ext uri="{BB962C8B-B14F-4D97-AF65-F5344CB8AC3E}">
        <p14:creationId xmlns:p14="http://schemas.microsoft.com/office/powerpoint/2010/main" val="276038486"/>
      </p:ext>
    </p:extLst>
  </p:cSld>
  <p:clrMapOvr>
    <a:masterClrMapping/>
  </p:clrMapOvr>
  <p:transition>
    <p:fade/>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124113EA-2B82-42CE-95AF-5425078EB251}"/>
              </a:ext>
            </a:extLst>
          </p:cNvPr>
          <p:cNvSpPr>
            <a:spLocks noGrp="1"/>
          </p:cNvSpPr>
          <p:nvPr>
            <p:ph type="title"/>
          </p:nvPr>
        </p:nvSpPr>
        <p:spPr/>
        <p:txBody>
          <a:bodyPr/>
          <a:lstStyle/>
          <a:p>
            <a:r>
              <a:rPr lang="zh-CN" altLang="zh-CN" dirty="0"/>
              <a:t>信息系统安全保障评估框架</a:t>
            </a:r>
            <a:endParaRPr lang="zh-CN" altLang="en-US" dirty="0"/>
          </a:p>
        </p:txBody>
      </p:sp>
      <p:sp>
        <p:nvSpPr>
          <p:cNvPr id="3" name="内容占位符 2">
            <a:extLst>
              <a:ext uri="{FF2B5EF4-FFF2-40B4-BE49-F238E27FC236}">
                <a16:creationId xmlns:a16="http://schemas.microsoft.com/office/drawing/2014/main" id="{C9E7E5B0-6169-44CB-95C3-5DDD96FF8A88}"/>
              </a:ext>
            </a:extLst>
          </p:cNvPr>
          <p:cNvSpPr>
            <a:spLocks noGrp="1"/>
          </p:cNvSpPr>
          <p:nvPr>
            <p:ph idx="1"/>
          </p:nvPr>
        </p:nvSpPr>
        <p:spPr>
          <a:xfrm>
            <a:off x="533400" y="1088740"/>
            <a:ext cx="8191500" cy="5508612"/>
          </a:xfrm>
        </p:spPr>
        <p:txBody>
          <a:bodyPr>
            <a:normAutofit/>
          </a:bodyPr>
          <a:lstStyle/>
          <a:p>
            <a:r>
              <a:rPr lang="zh-CN" altLang="zh-CN" dirty="0"/>
              <a:t>计划组织</a:t>
            </a:r>
            <a:r>
              <a:rPr lang="zh-CN" altLang="zh-CN" dirty="0" smtClean="0"/>
              <a:t>阶段</a:t>
            </a:r>
            <a:endParaRPr lang="en-US" altLang="zh-CN" dirty="0"/>
          </a:p>
          <a:p>
            <a:r>
              <a:rPr lang="zh-CN" altLang="zh-CN" dirty="0" smtClean="0"/>
              <a:t>开发</a:t>
            </a:r>
            <a:r>
              <a:rPr lang="zh-CN" altLang="zh-CN" dirty="0"/>
              <a:t>采购</a:t>
            </a:r>
            <a:r>
              <a:rPr lang="zh-CN" altLang="zh-CN" dirty="0" smtClean="0"/>
              <a:t>阶段</a:t>
            </a:r>
            <a:endParaRPr lang="zh-CN" altLang="zh-CN" dirty="0"/>
          </a:p>
          <a:p>
            <a:r>
              <a:rPr lang="zh-CN" altLang="zh-CN" dirty="0"/>
              <a:t>实施交付</a:t>
            </a:r>
            <a:r>
              <a:rPr lang="zh-CN" altLang="zh-CN" dirty="0" smtClean="0"/>
              <a:t>阶段</a:t>
            </a:r>
            <a:endParaRPr lang="en-US" altLang="zh-CN" dirty="0"/>
          </a:p>
          <a:p>
            <a:r>
              <a:rPr lang="zh-CN" altLang="zh-CN" dirty="0" smtClean="0"/>
              <a:t>运行维护阶段</a:t>
            </a:r>
            <a:endParaRPr lang="en-US" altLang="zh-CN" dirty="0"/>
          </a:p>
          <a:p>
            <a:r>
              <a:rPr lang="zh-CN" altLang="zh-CN" dirty="0" smtClean="0"/>
              <a:t>废弃阶段</a:t>
            </a:r>
            <a:endParaRPr lang="en-US" altLang="zh-CN" dirty="0"/>
          </a:p>
        </p:txBody>
      </p:sp>
      <p:sp>
        <p:nvSpPr>
          <p:cNvPr id="4" name="灯片编号占位符 3">
            <a:extLst>
              <a:ext uri="{FF2B5EF4-FFF2-40B4-BE49-F238E27FC236}">
                <a16:creationId xmlns:a16="http://schemas.microsoft.com/office/drawing/2014/main" id="{D0875670-CF63-433D-BCF1-9EF6547D0783}"/>
              </a:ext>
            </a:extLst>
          </p:cNvPr>
          <p:cNvSpPr>
            <a:spLocks noGrp="1"/>
          </p:cNvSpPr>
          <p:nvPr>
            <p:ph type="sldNum" sz="quarter" idx="10"/>
          </p:nvPr>
        </p:nvSpPr>
        <p:spPr/>
        <p:txBody>
          <a:bodyPr/>
          <a:lstStyle/>
          <a:p>
            <a:pPr>
              <a:defRPr/>
            </a:pPr>
            <a:fld id="{F5E0E65E-9137-4309-8D78-B392A1917D52}" type="slidenum">
              <a:rPr lang="zh-CN" altLang="en-US" smtClean="0"/>
              <a:pPr>
                <a:defRPr/>
              </a:pPr>
              <a:t>51</a:t>
            </a:fld>
            <a:endParaRPr lang="en-US" altLang="zh-CN"/>
          </a:p>
        </p:txBody>
      </p:sp>
      <p:graphicFrame>
        <p:nvGraphicFramePr>
          <p:cNvPr id="5" name="对象 4">
            <a:extLst>
              <a:ext uri="{FF2B5EF4-FFF2-40B4-BE49-F238E27FC236}">
                <a16:creationId xmlns:a16="http://schemas.microsoft.com/office/drawing/2014/main" id="{45BB3957-FBB2-434C-8BF0-0F69A62EB9A3}"/>
              </a:ext>
            </a:extLst>
          </p:cNvPr>
          <p:cNvGraphicFramePr>
            <a:graphicFrameLocks noChangeAspect="1"/>
          </p:cNvGraphicFramePr>
          <p:nvPr>
            <p:extLst>
              <p:ext uri="{D42A27DB-BD31-4B8C-83A1-F6EECF244321}">
                <p14:modId xmlns:p14="http://schemas.microsoft.com/office/powerpoint/2010/main" val="1458656015"/>
              </p:ext>
            </p:extLst>
          </p:nvPr>
        </p:nvGraphicFramePr>
        <p:xfrm>
          <a:off x="683568" y="3734207"/>
          <a:ext cx="7637788" cy="2772308"/>
        </p:xfrm>
        <a:graphic>
          <a:graphicData uri="http://schemas.openxmlformats.org/presentationml/2006/ole">
            <mc:AlternateContent xmlns:mc="http://schemas.openxmlformats.org/markup-compatibility/2006">
              <mc:Choice xmlns:v="urn:schemas-microsoft-com:vml" Requires="v">
                <p:oleObj spid="_x0000_s12317" r:id="rId4" imgW="3695221" imgH="1346969" progId="Visio.Drawing.11">
                  <p:embed/>
                </p:oleObj>
              </mc:Choice>
              <mc:Fallback>
                <p:oleObj r:id="rId4" imgW="3695221" imgH="1346969" progId="Visio.Drawing.11">
                  <p:embed/>
                  <p:pic>
                    <p:nvPicPr>
                      <p:cNvPr id="5" name="对象 4">
                        <a:extLst>
                          <a:ext uri="{FF2B5EF4-FFF2-40B4-BE49-F238E27FC236}">
                            <a16:creationId xmlns:a16="http://schemas.microsoft.com/office/drawing/2014/main" id="{45BB3957-FBB2-434C-8BF0-0F69A62EB9A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83568" y="3734207"/>
                        <a:ext cx="7637788" cy="2772308"/>
                      </a:xfrm>
                      <a:prstGeom prst="rect">
                        <a:avLst/>
                      </a:prstGeom>
                      <a:noFill/>
                    </p:spPr>
                  </p:pic>
                </p:oleObj>
              </mc:Fallback>
            </mc:AlternateContent>
          </a:graphicData>
        </a:graphic>
      </p:graphicFrame>
    </p:spTree>
    <p:extLst>
      <p:ext uri="{BB962C8B-B14F-4D97-AF65-F5344CB8AC3E}">
        <p14:creationId xmlns:p14="http://schemas.microsoft.com/office/powerpoint/2010/main" val="185311502"/>
      </p:ext>
    </p:extLst>
  </p:cSld>
  <p:clrMapOvr>
    <a:masterClrMapping/>
  </p:clrMapOvr>
  <p:transition>
    <p:fade/>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124113EA-2B82-42CE-95AF-5425078EB251}"/>
              </a:ext>
            </a:extLst>
          </p:cNvPr>
          <p:cNvSpPr>
            <a:spLocks noGrp="1"/>
          </p:cNvSpPr>
          <p:nvPr>
            <p:ph type="title"/>
          </p:nvPr>
        </p:nvSpPr>
        <p:spPr/>
        <p:txBody>
          <a:bodyPr/>
          <a:lstStyle/>
          <a:p>
            <a:r>
              <a:rPr lang="zh-CN" altLang="zh-CN" dirty="0"/>
              <a:t>信息系统安全保障评估框架</a:t>
            </a:r>
            <a:endParaRPr lang="zh-CN" altLang="en-US" dirty="0"/>
          </a:p>
        </p:txBody>
      </p:sp>
      <p:sp>
        <p:nvSpPr>
          <p:cNvPr id="3" name="内容占位符 2">
            <a:extLst>
              <a:ext uri="{FF2B5EF4-FFF2-40B4-BE49-F238E27FC236}">
                <a16:creationId xmlns:a16="http://schemas.microsoft.com/office/drawing/2014/main" id="{C9E7E5B0-6169-44CB-95C3-5DDD96FF8A88}"/>
              </a:ext>
            </a:extLst>
          </p:cNvPr>
          <p:cNvSpPr>
            <a:spLocks noGrp="1"/>
          </p:cNvSpPr>
          <p:nvPr>
            <p:ph idx="1"/>
          </p:nvPr>
        </p:nvSpPr>
        <p:spPr>
          <a:xfrm>
            <a:off x="533400" y="1295400"/>
            <a:ext cx="8191500" cy="5265948"/>
          </a:xfrm>
        </p:spPr>
        <p:txBody>
          <a:bodyPr>
            <a:normAutofit fontScale="92500" lnSpcReduction="10000"/>
          </a:bodyPr>
          <a:lstStyle/>
          <a:p>
            <a:r>
              <a:rPr lang="zh-CN" altLang="zh-CN" dirty="0"/>
              <a:t>信息安全保障</a:t>
            </a:r>
            <a:r>
              <a:rPr lang="zh-CN" altLang="zh-CN" dirty="0" smtClean="0"/>
              <a:t>要素</a:t>
            </a:r>
            <a:r>
              <a:rPr lang="en-US" altLang="zh-CN" dirty="0" smtClean="0"/>
              <a:t>-</a:t>
            </a:r>
            <a:r>
              <a:rPr lang="zh-CN" altLang="en-US" dirty="0" smtClean="0"/>
              <a:t>信息安全基础</a:t>
            </a:r>
            <a:endParaRPr lang="en-US" altLang="zh-CN" dirty="0"/>
          </a:p>
          <a:p>
            <a:pPr lvl="1"/>
            <a:r>
              <a:rPr lang="zh-CN" altLang="zh-CN" dirty="0" smtClean="0"/>
              <a:t>密码技术</a:t>
            </a:r>
            <a:endParaRPr lang="en-US" altLang="zh-CN" dirty="0"/>
          </a:p>
          <a:p>
            <a:pPr lvl="1"/>
            <a:r>
              <a:rPr lang="zh-CN" altLang="zh-CN" dirty="0"/>
              <a:t>访问</a:t>
            </a:r>
            <a:r>
              <a:rPr lang="zh-CN" altLang="zh-CN" dirty="0" smtClean="0"/>
              <a:t>控制技术</a:t>
            </a:r>
            <a:endParaRPr lang="zh-CN" altLang="zh-CN" dirty="0"/>
          </a:p>
          <a:p>
            <a:pPr lvl="1"/>
            <a:r>
              <a:rPr lang="zh-CN" altLang="zh-CN" dirty="0"/>
              <a:t>审计和监控</a:t>
            </a:r>
            <a:r>
              <a:rPr lang="zh-CN" altLang="zh-CN" dirty="0" smtClean="0"/>
              <a:t>技术</a:t>
            </a:r>
            <a:endParaRPr lang="zh-CN" altLang="zh-CN" dirty="0"/>
          </a:p>
          <a:p>
            <a:pPr lvl="1"/>
            <a:r>
              <a:rPr lang="zh-CN" altLang="zh-CN" dirty="0"/>
              <a:t>网络安全</a:t>
            </a:r>
            <a:r>
              <a:rPr lang="zh-CN" altLang="zh-CN" dirty="0" smtClean="0"/>
              <a:t>技术</a:t>
            </a:r>
            <a:endParaRPr lang="zh-CN" altLang="zh-CN" dirty="0"/>
          </a:p>
          <a:p>
            <a:pPr lvl="1"/>
            <a:r>
              <a:rPr lang="zh-CN" altLang="zh-CN" dirty="0"/>
              <a:t>操作系统</a:t>
            </a:r>
            <a:r>
              <a:rPr lang="zh-CN" altLang="zh-CN" dirty="0" smtClean="0"/>
              <a:t>技术</a:t>
            </a:r>
            <a:endParaRPr lang="en-US" altLang="zh-CN" dirty="0"/>
          </a:p>
          <a:p>
            <a:pPr lvl="1"/>
            <a:r>
              <a:rPr lang="zh-CN" altLang="zh-CN" dirty="0"/>
              <a:t>数据库安全技术</a:t>
            </a:r>
          </a:p>
          <a:p>
            <a:pPr lvl="1"/>
            <a:r>
              <a:rPr lang="zh-CN" altLang="zh-CN" dirty="0"/>
              <a:t>安全漏洞与恶意</a:t>
            </a:r>
            <a:r>
              <a:rPr lang="zh-CN" altLang="zh-CN" dirty="0" smtClean="0"/>
              <a:t>代码</a:t>
            </a:r>
            <a:endParaRPr lang="zh-CN" altLang="zh-CN" dirty="0"/>
          </a:p>
          <a:p>
            <a:pPr lvl="1"/>
            <a:r>
              <a:rPr lang="zh-CN" altLang="zh-CN" dirty="0"/>
              <a:t>软件安全</a:t>
            </a:r>
            <a:r>
              <a:rPr lang="zh-CN" altLang="zh-CN" dirty="0" smtClean="0"/>
              <a:t>开发</a:t>
            </a:r>
            <a:endParaRPr lang="zh-CN" altLang="zh-CN" dirty="0"/>
          </a:p>
          <a:p>
            <a:r>
              <a:rPr lang="zh-CN" altLang="en-US" dirty="0" smtClean="0"/>
              <a:t>信息安全保障要素</a:t>
            </a:r>
            <a:r>
              <a:rPr lang="en-US" altLang="zh-CN" dirty="0" smtClean="0"/>
              <a:t>-</a:t>
            </a:r>
            <a:r>
              <a:rPr lang="zh-CN" altLang="zh-CN" dirty="0" smtClean="0"/>
              <a:t>信息</a:t>
            </a:r>
            <a:r>
              <a:rPr lang="zh-CN" altLang="zh-CN" dirty="0"/>
              <a:t>安全管理</a:t>
            </a:r>
          </a:p>
          <a:p>
            <a:pPr lvl="1"/>
            <a:r>
              <a:rPr lang="zh-CN" altLang="zh-CN" dirty="0"/>
              <a:t>信息安全管理体系</a:t>
            </a:r>
          </a:p>
          <a:p>
            <a:pPr lvl="1"/>
            <a:r>
              <a:rPr lang="zh-CN" altLang="zh-CN" dirty="0"/>
              <a:t>风险管理</a:t>
            </a:r>
          </a:p>
        </p:txBody>
      </p:sp>
      <p:sp>
        <p:nvSpPr>
          <p:cNvPr id="4" name="灯片编号占位符 3">
            <a:extLst>
              <a:ext uri="{FF2B5EF4-FFF2-40B4-BE49-F238E27FC236}">
                <a16:creationId xmlns:a16="http://schemas.microsoft.com/office/drawing/2014/main" id="{D0875670-CF63-433D-BCF1-9EF6547D0783}"/>
              </a:ext>
            </a:extLst>
          </p:cNvPr>
          <p:cNvSpPr>
            <a:spLocks noGrp="1"/>
          </p:cNvSpPr>
          <p:nvPr>
            <p:ph type="sldNum" sz="quarter" idx="10"/>
          </p:nvPr>
        </p:nvSpPr>
        <p:spPr/>
        <p:txBody>
          <a:bodyPr/>
          <a:lstStyle/>
          <a:p>
            <a:pPr>
              <a:defRPr/>
            </a:pPr>
            <a:fld id="{F5E0E65E-9137-4309-8D78-B392A1917D52}" type="slidenum">
              <a:rPr lang="zh-CN" altLang="en-US" smtClean="0"/>
              <a:pPr>
                <a:defRPr/>
              </a:pPr>
              <a:t>52</a:t>
            </a:fld>
            <a:endParaRPr lang="en-US" altLang="zh-CN"/>
          </a:p>
        </p:txBody>
      </p:sp>
    </p:spTree>
    <p:extLst>
      <p:ext uri="{BB962C8B-B14F-4D97-AF65-F5344CB8AC3E}">
        <p14:creationId xmlns:p14="http://schemas.microsoft.com/office/powerpoint/2010/main" val="484845962"/>
      </p:ext>
    </p:extLst>
  </p:cSld>
  <p:clrMapOvr>
    <a:masterClrMapping/>
  </p:clrMapOvr>
  <p:transition>
    <p:fade/>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124113EA-2B82-42CE-95AF-5425078EB251}"/>
              </a:ext>
            </a:extLst>
          </p:cNvPr>
          <p:cNvSpPr>
            <a:spLocks noGrp="1"/>
          </p:cNvSpPr>
          <p:nvPr>
            <p:ph type="title"/>
          </p:nvPr>
        </p:nvSpPr>
        <p:spPr/>
        <p:txBody>
          <a:bodyPr/>
          <a:lstStyle/>
          <a:p>
            <a:r>
              <a:rPr lang="zh-CN" altLang="zh-CN" dirty="0"/>
              <a:t>信息系统安全保障评估框架</a:t>
            </a:r>
            <a:endParaRPr lang="zh-CN" altLang="en-US" dirty="0"/>
          </a:p>
        </p:txBody>
      </p:sp>
      <p:sp>
        <p:nvSpPr>
          <p:cNvPr id="3" name="内容占位符 2">
            <a:extLst>
              <a:ext uri="{FF2B5EF4-FFF2-40B4-BE49-F238E27FC236}">
                <a16:creationId xmlns:a16="http://schemas.microsoft.com/office/drawing/2014/main" id="{C9E7E5B0-6169-44CB-95C3-5DDD96FF8A88}"/>
              </a:ext>
            </a:extLst>
          </p:cNvPr>
          <p:cNvSpPr>
            <a:spLocks noGrp="1"/>
          </p:cNvSpPr>
          <p:nvPr>
            <p:ph idx="1"/>
          </p:nvPr>
        </p:nvSpPr>
        <p:spPr>
          <a:xfrm>
            <a:off x="533400" y="1295399"/>
            <a:ext cx="8191500" cy="5210175"/>
          </a:xfrm>
        </p:spPr>
        <p:txBody>
          <a:bodyPr>
            <a:normAutofit/>
          </a:bodyPr>
          <a:lstStyle/>
          <a:p>
            <a:r>
              <a:rPr lang="zh-CN" altLang="zh-CN" dirty="0"/>
              <a:t>信息安全保障</a:t>
            </a:r>
            <a:r>
              <a:rPr lang="zh-CN" altLang="zh-CN" dirty="0" smtClean="0"/>
              <a:t>要素</a:t>
            </a:r>
            <a:r>
              <a:rPr lang="en-US" altLang="zh-CN" dirty="0" smtClean="0"/>
              <a:t>-</a:t>
            </a:r>
            <a:r>
              <a:rPr lang="zh-CN" altLang="en-US" dirty="0" smtClean="0"/>
              <a:t>信息安全工程</a:t>
            </a:r>
            <a:endParaRPr lang="en-US" altLang="zh-CN" dirty="0"/>
          </a:p>
          <a:p>
            <a:pPr lvl="1"/>
            <a:r>
              <a:rPr lang="zh-CN" altLang="zh-CN" dirty="0" smtClean="0"/>
              <a:t>信息</a:t>
            </a:r>
            <a:r>
              <a:rPr lang="zh-CN" altLang="zh-CN" dirty="0"/>
              <a:t>安全工程涉及系统和应用的开发、集成、操作、管理、维护和进化以及产品的开发、交付和升级。</a:t>
            </a:r>
            <a:endParaRPr lang="en-US" altLang="zh-CN" dirty="0"/>
          </a:p>
          <a:p>
            <a:r>
              <a:rPr lang="zh-CN" altLang="en-US" dirty="0" smtClean="0"/>
              <a:t>信息安全保障要素</a:t>
            </a:r>
            <a:r>
              <a:rPr lang="en-US" altLang="zh-CN" dirty="0" smtClean="0"/>
              <a:t>-</a:t>
            </a:r>
            <a:r>
              <a:rPr lang="zh-CN" altLang="zh-CN" dirty="0" smtClean="0"/>
              <a:t>信息</a:t>
            </a:r>
            <a:r>
              <a:rPr lang="zh-CN" altLang="zh-CN" dirty="0"/>
              <a:t>安全人才保障</a:t>
            </a:r>
          </a:p>
          <a:p>
            <a:pPr lvl="1"/>
            <a:r>
              <a:rPr lang="zh-CN" altLang="zh-CN" dirty="0"/>
              <a:t>信息安全保障诸要素中，人是最关键、也是最活跃的要素。网络攻防对抗，最终较量的是攻防两端的人，而不是设备</a:t>
            </a:r>
            <a:r>
              <a:rPr lang="zh-CN" altLang="zh-CN" dirty="0" smtClean="0"/>
              <a:t>。</a:t>
            </a:r>
            <a:endParaRPr lang="zh-CN" altLang="zh-CN" dirty="0"/>
          </a:p>
        </p:txBody>
      </p:sp>
      <p:sp>
        <p:nvSpPr>
          <p:cNvPr id="4" name="灯片编号占位符 3">
            <a:extLst>
              <a:ext uri="{FF2B5EF4-FFF2-40B4-BE49-F238E27FC236}">
                <a16:creationId xmlns:a16="http://schemas.microsoft.com/office/drawing/2014/main" id="{D0875670-CF63-433D-BCF1-9EF6547D0783}"/>
              </a:ext>
            </a:extLst>
          </p:cNvPr>
          <p:cNvSpPr>
            <a:spLocks noGrp="1"/>
          </p:cNvSpPr>
          <p:nvPr>
            <p:ph type="sldNum" sz="quarter" idx="10"/>
          </p:nvPr>
        </p:nvSpPr>
        <p:spPr/>
        <p:txBody>
          <a:bodyPr/>
          <a:lstStyle/>
          <a:p>
            <a:pPr>
              <a:defRPr/>
            </a:pPr>
            <a:fld id="{F5E0E65E-9137-4309-8D78-B392A1917D52}" type="slidenum">
              <a:rPr lang="zh-CN" altLang="en-US" smtClean="0"/>
              <a:pPr>
                <a:defRPr/>
              </a:pPr>
              <a:t>53</a:t>
            </a:fld>
            <a:endParaRPr lang="en-US" altLang="zh-CN"/>
          </a:p>
        </p:txBody>
      </p:sp>
    </p:spTree>
    <p:extLst>
      <p:ext uri="{BB962C8B-B14F-4D97-AF65-F5344CB8AC3E}">
        <p14:creationId xmlns:p14="http://schemas.microsoft.com/office/powerpoint/2010/main" val="3916091961"/>
      </p:ext>
    </p:extLst>
  </p:cSld>
  <p:clrMapOvr>
    <a:masterClrMapping/>
  </p:clrMapOvr>
  <p:transition>
    <p:fade/>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124113EA-2B82-42CE-95AF-5425078EB251}"/>
              </a:ext>
            </a:extLst>
          </p:cNvPr>
          <p:cNvSpPr>
            <a:spLocks noGrp="1"/>
          </p:cNvSpPr>
          <p:nvPr>
            <p:ph type="title"/>
          </p:nvPr>
        </p:nvSpPr>
        <p:spPr/>
        <p:txBody>
          <a:bodyPr/>
          <a:lstStyle/>
          <a:p>
            <a:r>
              <a:rPr lang="zh-CN" altLang="zh-CN" dirty="0"/>
              <a:t>信息系统安全保障评估框架</a:t>
            </a:r>
            <a:endParaRPr lang="zh-CN" altLang="en-US" dirty="0"/>
          </a:p>
        </p:txBody>
      </p:sp>
      <p:sp>
        <p:nvSpPr>
          <p:cNvPr id="3" name="内容占位符 2">
            <a:extLst>
              <a:ext uri="{FF2B5EF4-FFF2-40B4-BE49-F238E27FC236}">
                <a16:creationId xmlns:a16="http://schemas.microsoft.com/office/drawing/2014/main" id="{C9E7E5B0-6169-44CB-95C3-5DDD96FF8A88}"/>
              </a:ext>
            </a:extLst>
          </p:cNvPr>
          <p:cNvSpPr>
            <a:spLocks noGrp="1"/>
          </p:cNvSpPr>
          <p:nvPr>
            <p:ph idx="1"/>
          </p:nvPr>
        </p:nvSpPr>
        <p:spPr/>
        <p:txBody>
          <a:bodyPr/>
          <a:lstStyle/>
          <a:p>
            <a:r>
              <a:rPr lang="zh-CN" altLang="zh-CN" dirty="0"/>
              <a:t>信息安全保障解决方案</a:t>
            </a:r>
            <a:endParaRPr lang="en-US" altLang="zh-CN" dirty="0"/>
          </a:p>
          <a:p>
            <a:pPr lvl="1"/>
            <a:r>
              <a:rPr lang="zh-CN" altLang="en-US" dirty="0"/>
              <a:t>以风险评估和法规要求得出的安全需求为依据</a:t>
            </a:r>
            <a:endParaRPr lang="en-US" altLang="zh-CN" dirty="0"/>
          </a:p>
          <a:p>
            <a:pPr lvl="2"/>
            <a:r>
              <a:rPr lang="zh-CN" altLang="en-US" dirty="0"/>
              <a:t>考虑系统的业务功能和价值</a:t>
            </a:r>
            <a:endParaRPr lang="en-US" altLang="zh-CN" dirty="0"/>
          </a:p>
          <a:p>
            <a:pPr lvl="2"/>
            <a:r>
              <a:rPr lang="zh-CN" altLang="en-US" dirty="0"/>
              <a:t>考虑系统风险哪些是必须处置的，哪些是可接受的</a:t>
            </a:r>
            <a:endParaRPr lang="en-US" altLang="zh-CN" dirty="0"/>
          </a:p>
          <a:p>
            <a:pPr lvl="1"/>
            <a:r>
              <a:rPr lang="zh-CN" altLang="en-US" dirty="0"/>
              <a:t>贴合实际具有可实施性</a:t>
            </a:r>
            <a:endParaRPr lang="en-US" altLang="zh-CN" dirty="0"/>
          </a:p>
          <a:p>
            <a:pPr lvl="2"/>
            <a:r>
              <a:rPr lang="zh-CN" altLang="en-US" dirty="0"/>
              <a:t>可接受的成本</a:t>
            </a:r>
            <a:endParaRPr lang="en-US" altLang="zh-CN" dirty="0"/>
          </a:p>
          <a:p>
            <a:pPr lvl="2"/>
            <a:r>
              <a:rPr lang="zh-CN" altLang="en-US" dirty="0"/>
              <a:t>合理的进度</a:t>
            </a:r>
            <a:endParaRPr lang="en-US" altLang="zh-CN" dirty="0"/>
          </a:p>
          <a:p>
            <a:pPr lvl="2"/>
            <a:r>
              <a:rPr lang="zh-CN" altLang="en-US" dirty="0"/>
              <a:t>技术可实现性</a:t>
            </a:r>
            <a:endParaRPr lang="en-US" altLang="zh-CN" dirty="0"/>
          </a:p>
          <a:p>
            <a:pPr lvl="2"/>
            <a:r>
              <a:rPr lang="zh-CN" altLang="en-US" dirty="0"/>
              <a:t>组织管理和文化的可接受性</a:t>
            </a:r>
          </a:p>
          <a:p>
            <a:endParaRPr lang="zh-CN" altLang="en-US" dirty="0"/>
          </a:p>
        </p:txBody>
      </p:sp>
      <p:sp>
        <p:nvSpPr>
          <p:cNvPr id="4" name="灯片编号占位符 3">
            <a:extLst>
              <a:ext uri="{FF2B5EF4-FFF2-40B4-BE49-F238E27FC236}">
                <a16:creationId xmlns:a16="http://schemas.microsoft.com/office/drawing/2014/main" id="{D0875670-CF63-433D-BCF1-9EF6547D0783}"/>
              </a:ext>
            </a:extLst>
          </p:cNvPr>
          <p:cNvSpPr>
            <a:spLocks noGrp="1"/>
          </p:cNvSpPr>
          <p:nvPr>
            <p:ph type="sldNum" sz="quarter" idx="10"/>
          </p:nvPr>
        </p:nvSpPr>
        <p:spPr/>
        <p:txBody>
          <a:bodyPr/>
          <a:lstStyle/>
          <a:p>
            <a:pPr>
              <a:defRPr/>
            </a:pPr>
            <a:fld id="{F5E0E65E-9137-4309-8D78-B392A1917D52}" type="slidenum">
              <a:rPr lang="zh-CN" altLang="en-US" smtClean="0"/>
              <a:pPr>
                <a:defRPr/>
              </a:pPr>
              <a:t>54</a:t>
            </a:fld>
            <a:endParaRPr lang="en-US" altLang="zh-CN"/>
          </a:p>
        </p:txBody>
      </p:sp>
    </p:spTree>
    <p:extLst>
      <p:ext uri="{BB962C8B-B14F-4D97-AF65-F5344CB8AC3E}">
        <p14:creationId xmlns:p14="http://schemas.microsoft.com/office/powerpoint/2010/main" val="3921772647"/>
      </p:ext>
    </p:extLst>
  </p:cSld>
  <p:clrMapOvr>
    <a:masterClrMapping/>
  </p:clrMapOvr>
  <p:transition>
    <p:fade/>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知识子域：安全保障框架</a:t>
            </a:r>
            <a:endParaRPr lang="zh-CN" altLang="en-US" dirty="0"/>
          </a:p>
        </p:txBody>
      </p:sp>
      <p:sp>
        <p:nvSpPr>
          <p:cNvPr id="3" name="内容占位符 2"/>
          <p:cNvSpPr>
            <a:spLocks noGrp="1"/>
          </p:cNvSpPr>
          <p:nvPr>
            <p:ph idx="1"/>
          </p:nvPr>
        </p:nvSpPr>
        <p:spPr/>
        <p:txBody>
          <a:bodyPr/>
          <a:lstStyle/>
          <a:p>
            <a:r>
              <a:rPr lang="zh-CN" altLang="en-US" b="1" dirty="0" smtClean="0"/>
              <a:t>舍伍德的商业应用安全架构</a:t>
            </a:r>
            <a:endParaRPr lang="zh-CN" altLang="zh-CN" b="1" dirty="0"/>
          </a:p>
          <a:p>
            <a:pPr lvl="1"/>
            <a:r>
              <a:rPr lang="zh-CN" altLang="zh-CN" dirty="0"/>
              <a:t>了解企业安全架构的概念；</a:t>
            </a:r>
          </a:p>
          <a:p>
            <a:pPr lvl="1"/>
            <a:r>
              <a:rPr lang="zh-CN" altLang="zh-CN" dirty="0"/>
              <a:t>了解舍伍德的商业应用安全</a:t>
            </a:r>
            <a:r>
              <a:rPr lang="zh-CN" altLang="zh-CN" dirty="0" smtClean="0"/>
              <a:t>架构</a:t>
            </a:r>
            <a:r>
              <a:rPr lang="zh-CN" altLang="en-US" dirty="0" smtClean="0"/>
              <a:t>模型</a:t>
            </a:r>
            <a:r>
              <a:rPr lang="zh-CN" altLang="zh-CN" dirty="0" smtClean="0"/>
              <a:t>构成；</a:t>
            </a:r>
            <a:endParaRPr lang="en-US" altLang="zh-CN" dirty="0" smtClean="0"/>
          </a:p>
          <a:p>
            <a:pPr lvl="1"/>
            <a:r>
              <a:rPr lang="zh-CN" altLang="en-US" dirty="0" smtClean="0"/>
              <a:t>了解舍伍德的商业应用安全架构生命周期。</a:t>
            </a:r>
            <a:endParaRPr lang="zh-CN" altLang="zh-CN" dirty="0"/>
          </a:p>
          <a:p>
            <a:endParaRPr lang="zh-CN" altLang="en-US" dirty="0"/>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pPr>
                <a:defRPr/>
              </a:pPr>
              <a:t>55</a:t>
            </a:fld>
            <a:endParaRPr lang="en-US" altLang="zh-CN"/>
          </a:p>
        </p:txBody>
      </p:sp>
    </p:spTree>
    <p:extLst>
      <p:ext uri="{BB962C8B-B14F-4D97-AF65-F5344CB8AC3E}">
        <p14:creationId xmlns:p14="http://schemas.microsoft.com/office/powerpoint/2010/main" val="3914786116"/>
      </p:ext>
    </p:extLst>
  </p:cSld>
  <p:clrMapOvr>
    <a:masterClrMapping/>
  </p:clrMapOvr>
  <p:transition>
    <p:fade/>
  </p:transition>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D12102D1-35CC-4141-B81E-B9FD5CD75C2A}"/>
              </a:ext>
            </a:extLst>
          </p:cNvPr>
          <p:cNvSpPr>
            <a:spLocks noGrp="1"/>
          </p:cNvSpPr>
          <p:nvPr>
            <p:ph type="title"/>
          </p:nvPr>
        </p:nvSpPr>
        <p:spPr/>
        <p:txBody>
          <a:bodyPr/>
          <a:lstStyle/>
          <a:p>
            <a:r>
              <a:rPr lang="zh-CN" altLang="zh-CN" dirty="0" smtClean="0"/>
              <a:t>企业</a:t>
            </a:r>
            <a:r>
              <a:rPr lang="zh-CN" altLang="en-US" dirty="0" smtClean="0"/>
              <a:t>安全架构</a:t>
            </a:r>
            <a:endParaRPr lang="zh-CN" altLang="en-US" dirty="0"/>
          </a:p>
        </p:txBody>
      </p:sp>
      <p:sp>
        <p:nvSpPr>
          <p:cNvPr id="3" name="内容占位符 2">
            <a:extLst>
              <a:ext uri="{FF2B5EF4-FFF2-40B4-BE49-F238E27FC236}">
                <a16:creationId xmlns:a16="http://schemas.microsoft.com/office/drawing/2014/main" id="{FFB231FA-6912-40E6-8F8B-15AD89CFD901}"/>
              </a:ext>
            </a:extLst>
          </p:cNvPr>
          <p:cNvSpPr>
            <a:spLocks noGrp="1"/>
          </p:cNvSpPr>
          <p:nvPr>
            <p:ph idx="1"/>
          </p:nvPr>
        </p:nvSpPr>
        <p:spPr/>
        <p:txBody>
          <a:bodyPr>
            <a:normAutofit lnSpcReduction="10000"/>
          </a:bodyPr>
          <a:lstStyle/>
          <a:p>
            <a:r>
              <a:rPr lang="zh-CN" altLang="en-US" dirty="0" smtClean="0"/>
              <a:t>什么是企业安全架构</a:t>
            </a:r>
            <a:endParaRPr lang="en-US" altLang="zh-CN" dirty="0"/>
          </a:p>
          <a:p>
            <a:pPr lvl="1"/>
            <a:r>
              <a:rPr lang="zh-CN" altLang="zh-CN" dirty="0"/>
              <a:t>企业架构的一个子集，它定义了信息安全战略，包括各层级的解决方案、流程和规程，以及它们与整个企业的战略、战术和运营链接的方式。</a:t>
            </a:r>
            <a:endParaRPr lang="en-US" altLang="zh-CN" dirty="0"/>
          </a:p>
          <a:p>
            <a:pPr lvl="1"/>
            <a:r>
              <a:rPr lang="zh-CN" altLang="zh-CN" dirty="0"/>
              <a:t>开发企业安全架构的主要原因是确保安全工作以一个标准化的和节省成本的方式与业务实践相结合。</a:t>
            </a:r>
            <a:endParaRPr lang="en-US" altLang="zh-CN" dirty="0"/>
          </a:p>
          <a:p>
            <a:r>
              <a:rPr lang="zh-CN" altLang="en-US" dirty="0"/>
              <a:t>常见企业安全架构</a:t>
            </a:r>
            <a:endParaRPr lang="en-US" altLang="zh-CN" dirty="0"/>
          </a:p>
          <a:p>
            <a:pPr lvl="1"/>
            <a:r>
              <a:rPr lang="zh-CN" altLang="zh-CN" dirty="0"/>
              <a:t>舍伍德的商业应用安全架构（</a:t>
            </a:r>
            <a:r>
              <a:rPr lang="en-US" altLang="zh-CN" dirty="0"/>
              <a:t>Sherwood Applied Business Security Architecture</a:t>
            </a:r>
            <a:r>
              <a:rPr lang="zh-CN" altLang="zh-CN" dirty="0"/>
              <a:t>，</a:t>
            </a:r>
            <a:r>
              <a:rPr lang="en-US" altLang="zh-CN" dirty="0"/>
              <a:t>SABSA</a:t>
            </a:r>
            <a:r>
              <a:rPr lang="zh-CN" altLang="zh-CN" dirty="0"/>
              <a:t>）</a:t>
            </a:r>
            <a:endParaRPr lang="en-US" altLang="zh-CN" dirty="0"/>
          </a:p>
          <a:p>
            <a:pPr lvl="1"/>
            <a:r>
              <a:rPr lang="en-US" altLang="zh-CN" dirty="0" err="1"/>
              <a:t>Zachman</a:t>
            </a:r>
            <a:r>
              <a:rPr lang="zh-CN" altLang="zh-CN" dirty="0"/>
              <a:t>框架</a:t>
            </a:r>
            <a:endParaRPr lang="en-US" altLang="zh-CN" dirty="0"/>
          </a:p>
          <a:p>
            <a:pPr lvl="1"/>
            <a:r>
              <a:rPr lang="zh-CN" altLang="en-US" dirty="0"/>
              <a:t>开放群组架构框架（</a:t>
            </a:r>
            <a:r>
              <a:rPr lang="en-US" altLang="zh-CN" dirty="0"/>
              <a:t>The Open Group Architecture Framework</a:t>
            </a:r>
            <a:r>
              <a:rPr lang="zh-CN" altLang="en-US" dirty="0"/>
              <a:t>，</a:t>
            </a:r>
            <a:r>
              <a:rPr lang="en-US" altLang="zh-CN" dirty="0"/>
              <a:t>TOGAF</a:t>
            </a:r>
            <a:r>
              <a:rPr lang="zh-CN" altLang="en-US" dirty="0"/>
              <a:t>）</a:t>
            </a:r>
          </a:p>
        </p:txBody>
      </p:sp>
      <p:sp>
        <p:nvSpPr>
          <p:cNvPr id="4" name="灯片编号占位符 3">
            <a:extLst>
              <a:ext uri="{FF2B5EF4-FFF2-40B4-BE49-F238E27FC236}">
                <a16:creationId xmlns:a16="http://schemas.microsoft.com/office/drawing/2014/main" id="{42E3B49F-5CA8-4BA4-A51B-CA7EBC807DDE}"/>
              </a:ext>
            </a:extLst>
          </p:cNvPr>
          <p:cNvSpPr>
            <a:spLocks noGrp="1"/>
          </p:cNvSpPr>
          <p:nvPr>
            <p:ph type="sldNum" sz="quarter" idx="10"/>
          </p:nvPr>
        </p:nvSpPr>
        <p:spPr/>
        <p:txBody>
          <a:bodyPr/>
          <a:lstStyle/>
          <a:p>
            <a:pPr>
              <a:defRPr/>
            </a:pPr>
            <a:fld id="{F5E0E65E-9137-4309-8D78-B392A1917D52}" type="slidenum">
              <a:rPr lang="zh-CN" altLang="en-US" smtClean="0"/>
              <a:pPr>
                <a:defRPr/>
              </a:pPr>
              <a:t>56</a:t>
            </a:fld>
            <a:endParaRPr lang="en-US" altLang="zh-CN"/>
          </a:p>
        </p:txBody>
      </p:sp>
    </p:spTree>
    <p:extLst>
      <p:ext uri="{BB962C8B-B14F-4D97-AF65-F5344CB8AC3E}">
        <p14:creationId xmlns:p14="http://schemas.microsoft.com/office/powerpoint/2010/main" val="2307327769"/>
      </p:ext>
    </p:extLst>
  </p:cSld>
  <p:clrMapOvr>
    <a:masterClrMapping/>
  </p:clrMapOvr>
  <p:transition>
    <p:fade/>
  </p:transition>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D12102D1-35CC-4141-B81E-B9FD5CD75C2A}"/>
              </a:ext>
            </a:extLst>
          </p:cNvPr>
          <p:cNvSpPr>
            <a:spLocks noGrp="1"/>
          </p:cNvSpPr>
          <p:nvPr>
            <p:ph type="title"/>
          </p:nvPr>
        </p:nvSpPr>
        <p:spPr/>
        <p:txBody>
          <a:bodyPr/>
          <a:lstStyle/>
          <a:p>
            <a:r>
              <a:rPr lang="zh-CN" altLang="zh-CN" dirty="0"/>
              <a:t>舍伍德的商业应用安全架构</a:t>
            </a:r>
            <a:endParaRPr lang="zh-CN" altLang="en-US" dirty="0"/>
          </a:p>
        </p:txBody>
      </p:sp>
      <p:sp>
        <p:nvSpPr>
          <p:cNvPr id="3" name="内容占位符 2">
            <a:extLst>
              <a:ext uri="{FF2B5EF4-FFF2-40B4-BE49-F238E27FC236}">
                <a16:creationId xmlns:a16="http://schemas.microsoft.com/office/drawing/2014/main" id="{FFB231FA-6912-40E6-8F8B-15AD89CFD901}"/>
              </a:ext>
            </a:extLst>
          </p:cNvPr>
          <p:cNvSpPr>
            <a:spLocks noGrp="1"/>
          </p:cNvSpPr>
          <p:nvPr>
            <p:ph idx="1"/>
          </p:nvPr>
        </p:nvSpPr>
        <p:spPr>
          <a:xfrm>
            <a:off x="533400" y="1295400"/>
            <a:ext cx="8191500" cy="2061592"/>
          </a:xfrm>
        </p:spPr>
        <p:txBody>
          <a:bodyPr>
            <a:normAutofit fontScale="92500" lnSpcReduction="20000"/>
          </a:bodyPr>
          <a:lstStyle/>
          <a:p>
            <a:r>
              <a:rPr lang="en-US" altLang="zh-CN" dirty="0" smtClean="0"/>
              <a:t>SABSA</a:t>
            </a:r>
            <a:r>
              <a:rPr lang="zh-CN" altLang="zh-CN" dirty="0" smtClean="0"/>
              <a:t>（</a:t>
            </a:r>
            <a:r>
              <a:rPr lang="en-US" altLang="zh-CN" dirty="0"/>
              <a:t>Sherwood Applied Business Security </a:t>
            </a:r>
            <a:r>
              <a:rPr lang="en-US" altLang="zh-CN" dirty="0" smtClean="0"/>
              <a:t>Architecture</a:t>
            </a:r>
            <a:r>
              <a:rPr lang="zh-CN" altLang="zh-CN" dirty="0" smtClean="0"/>
              <a:t>）</a:t>
            </a:r>
            <a:endParaRPr lang="en-US" altLang="zh-CN" dirty="0"/>
          </a:p>
          <a:p>
            <a:pPr lvl="1"/>
            <a:r>
              <a:rPr lang="zh-CN" altLang="zh-CN" dirty="0"/>
              <a:t>用于开发风险驱动型企业的信息安全和信息安全保障体系结构。它是一个开放的标准，包括框架、模型、方法和流程，免费为所有最终用户制定和实施标准所需的任何许可的组织架构和解决方案。</a:t>
            </a:r>
            <a:endParaRPr lang="zh-CN" altLang="en-US" dirty="0"/>
          </a:p>
        </p:txBody>
      </p:sp>
      <p:sp>
        <p:nvSpPr>
          <p:cNvPr id="4" name="灯片编号占位符 3">
            <a:extLst>
              <a:ext uri="{FF2B5EF4-FFF2-40B4-BE49-F238E27FC236}">
                <a16:creationId xmlns:a16="http://schemas.microsoft.com/office/drawing/2014/main" id="{42E3B49F-5CA8-4BA4-A51B-CA7EBC807DDE}"/>
              </a:ext>
            </a:extLst>
          </p:cNvPr>
          <p:cNvSpPr>
            <a:spLocks noGrp="1"/>
          </p:cNvSpPr>
          <p:nvPr>
            <p:ph type="sldNum" sz="quarter" idx="10"/>
          </p:nvPr>
        </p:nvSpPr>
        <p:spPr/>
        <p:txBody>
          <a:bodyPr/>
          <a:lstStyle/>
          <a:p>
            <a:pPr>
              <a:defRPr/>
            </a:pPr>
            <a:fld id="{F5E0E65E-9137-4309-8D78-B392A1917D52}" type="slidenum">
              <a:rPr lang="zh-CN" altLang="en-US" smtClean="0"/>
              <a:pPr>
                <a:defRPr/>
              </a:pPr>
              <a:t>57</a:t>
            </a:fld>
            <a:endParaRPr lang="en-US" altLang="zh-CN"/>
          </a:p>
        </p:txBody>
      </p:sp>
      <p:graphicFrame>
        <p:nvGraphicFramePr>
          <p:cNvPr id="5" name="表格 4">
            <a:extLst>
              <a:ext uri="{FF2B5EF4-FFF2-40B4-BE49-F238E27FC236}">
                <a16:creationId xmlns:a16="http://schemas.microsoft.com/office/drawing/2014/main" id="{8279A902-A48B-4983-AFEB-25B22FB60247}"/>
              </a:ext>
            </a:extLst>
          </p:cNvPr>
          <p:cNvGraphicFramePr>
            <a:graphicFrameLocks noGrp="1"/>
          </p:cNvGraphicFramePr>
          <p:nvPr>
            <p:extLst>
              <p:ext uri="{D42A27DB-BD31-4B8C-83A1-F6EECF244321}">
                <p14:modId xmlns:p14="http://schemas.microsoft.com/office/powerpoint/2010/main" val="2164387859"/>
              </p:ext>
            </p:extLst>
          </p:nvPr>
        </p:nvGraphicFramePr>
        <p:xfrm>
          <a:off x="533400" y="3280008"/>
          <a:ext cx="8352927" cy="3186216"/>
        </p:xfrm>
        <a:graphic>
          <a:graphicData uri="http://schemas.openxmlformats.org/drawingml/2006/table">
            <a:tbl>
              <a:tblPr firstRow="1" firstCol="1" bandRow="1">
                <a:tableStyleId>{5C22544A-7EE6-4342-B048-85BDC9FD1C3A}</a:tableStyleId>
              </a:tblPr>
              <a:tblGrid>
                <a:gridCol w="741350">
                  <a:extLst>
                    <a:ext uri="{9D8B030D-6E8A-4147-A177-3AD203B41FA5}">
                      <a16:colId xmlns:a16="http://schemas.microsoft.com/office/drawing/2014/main" val="1555777791"/>
                    </a:ext>
                  </a:extLst>
                </a:gridCol>
                <a:gridCol w="1230868">
                  <a:extLst>
                    <a:ext uri="{9D8B030D-6E8A-4147-A177-3AD203B41FA5}">
                      <a16:colId xmlns:a16="http://schemas.microsoft.com/office/drawing/2014/main" val="1965850809"/>
                    </a:ext>
                  </a:extLst>
                </a:gridCol>
                <a:gridCol w="1330847">
                  <a:extLst>
                    <a:ext uri="{9D8B030D-6E8A-4147-A177-3AD203B41FA5}">
                      <a16:colId xmlns:a16="http://schemas.microsoft.com/office/drawing/2014/main" val="41211270"/>
                    </a:ext>
                  </a:extLst>
                </a:gridCol>
                <a:gridCol w="1258221">
                  <a:extLst>
                    <a:ext uri="{9D8B030D-6E8A-4147-A177-3AD203B41FA5}">
                      <a16:colId xmlns:a16="http://schemas.microsoft.com/office/drawing/2014/main" val="1641630955"/>
                    </a:ext>
                  </a:extLst>
                </a:gridCol>
                <a:gridCol w="1344051">
                  <a:extLst>
                    <a:ext uri="{9D8B030D-6E8A-4147-A177-3AD203B41FA5}">
                      <a16:colId xmlns:a16="http://schemas.microsoft.com/office/drawing/2014/main" val="3646728911"/>
                    </a:ext>
                  </a:extLst>
                </a:gridCol>
                <a:gridCol w="1273313">
                  <a:extLst>
                    <a:ext uri="{9D8B030D-6E8A-4147-A177-3AD203B41FA5}">
                      <a16:colId xmlns:a16="http://schemas.microsoft.com/office/drawing/2014/main" val="2364507276"/>
                    </a:ext>
                  </a:extLst>
                </a:gridCol>
                <a:gridCol w="1174277">
                  <a:extLst>
                    <a:ext uri="{9D8B030D-6E8A-4147-A177-3AD203B41FA5}">
                      <a16:colId xmlns:a16="http://schemas.microsoft.com/office/drawing/2014/main" val="557810882"/>
                    </a:ext>
                  </a:extLst>
                </a:gridCol>
              </a:tblGrid>
              <a:tr h="281328">
                <a:tc>
                  <a:txBody>
                    <a:bodyPr/>
                    <a:lstStyle/>
                    <a:p>
                      <a:pPr indent="0" algn="ctr">
                        <a:spcAft>
                          <a:spcPts val="0"/>
                        </a:spcAft>
                      </a:pPr>
                      <a:r>
                        <a:rPr lang="en-US" sz="1400" kern="100">
                          <a:effectLst/>
                        </a:rPr>
                        <a:t> </a:t>
                      </a:r>
                      <a:endParaRPr lang="zh-CN" sz="1400" kern="100">
                        <a:effectLst/>
                        <a:latin typeface="等线" panose="02010600030101010101" pitchFamily="2" charset="-122"/>
                        <a:ea typeface="等线" panose="02010600030101010101" pitchFamily="2" charset="-122"/>
                        <a:cs typeface="Times New Roman" panose="02020603050405020304" pitchFamily="18" charset="0"/>
                      </a:endParaRPr>
                    </a:p>
                  </a:txBody>
                  <a:tcPr marL="26856" marR="26856" marT="0" marB="0"/>
                </a:tc>
                <a:tc>
                  <a:txBody>
                    <a:bodyPr/>
                    <a:lstStyle/>
                    <a:p>
                      <a:pPr indent="0" algn="ctr">
                        <a:spcAft>
                          <a:spcPts val="0"/>
                        </a:spcAft>
                      </a:pPr>
                      <a:r>
                        <a:rPr lang="zh-CN" sz="1400" kern="100" dirty="0">
                          <a:effectLst/>
                        </a:rPr>
                        <a:t>资产（什么）</a:t>
                      </a:r>
                      <a:endParaRPr lang="zh-CN" sz="1400" kern="100" dirty="0">
                        <a:effectLst/>
                        <a:latin typeface="等线" panose="02010600030101010101" pitchFamily="2" charset="-122"/>
                        <a:ea typeface="等线" panose="02010600030101010101" pitchFamily="2" charset="-122"/>
                        <a:cs typeface="Times New Roman" panose="02020603050405020304" pitchFamily="18" charset="0"/>
                      </a:endParaRPr>
                    </a:p>
                  </a:txBody>
                  <a:tcPr marL="26856" marR="26856" marT="0" marB="0" anchor="ctr"/>
                </a:tc>
                <a:tc>
                  <a:txBody>
                    <a:bodyPr/>
                    <a:lstStyle/>
                    <a:p>
                      <a:pPr indent="0" algn="ctr">
                        <a:spcAft>
                          <a:spcPts val="0"/>
                        </a:spcAft>
                      </a:pPr>
                      <a:r>
                        <a:rPr lang="zh-CN" sz="1400" kern="100" dirty="0">
                          <a:effectLst/>
                        </a:rPr>
                        <a:t>动机（为什么）</a:t>
                      </a:r>
                      <a:endParaRPr lang="zh-CN" sz="1400" kern="100" dirty="0">
                        <a:effectLst/>
                        <a:latin typeface="等线" panose="02010600030101010101" pitchFamily="2" charset="-122"/>
                        <a:ea typeface="等线" panose="02010600030101010101" pitchFamily="2" charset="-122"/>
                        <a:cs typeface="Times New Roman" panose="02020603050405020304" pitchFamily="18" charset="0"/>
                      </a:endParaRPr>
                    </a:p>
                  </a:txBody>
                  <a:tcPr marL="26856" marR="26856" marT="0" marB="0" anchor="ctr"/>
                </a:tc>
                <a:tc>
                  <a:txBody>
                    <a:bodyPr/>
                    <a:lstStyle/>
                    <a:p>
                      <a:pPr indent="0" algn="ctr">
                        <a:spcAft>
                          <a:spcPts val="0"/>
                        </a:spcAft>
                      </a:pPr>
                      <a:r>
                        <a:rPr lang="zh-CN" sz="1400" kern="100" dirty="0">
                          <a:effectLst/>
                        </a:rPr>
                        <a:t>过程（如何）</a:t>
                      </a:r>
                      <a:endParaRPr lang="zh-CN" sz="1400" kern="100" dirty="0">
                        <a:effectLst/>
                        <a:latin typeface="等线" panose="02010600030101010101" pitchFamily="2" charset="-122"/>
                        <a:ea typeface="等线" panose="02010600030101010101" pitchFamily="2" charset="-122"/>
                        <a:cs typeface="Times New Roman" panose="02020603050405020304" pitchFamily="18" charset="0"/>
                      </a:endParaRPr>
                    </a:p>
                  </a:txBody>
                  <a:tcPr marL="26856" marR="26856" marT="0" marB="0" anchor="ctr"/>
                </a:tc>
                <a:tc>
                  <a:txBody>
                    <a:bodyPr/>
                    <a:lstStyle/>
                    <a:p>
                      <a:pPr indent="0" algn="ctr">
                        <a:spcAft>
                          <a:spcPts val="0"/>
                        </a:spcAft>
                      </a:pPr>
                      <a:r>
                        <a:rPr lang="zh-CN" sz="1400" kern="100" dirty="0">
                          <a:effectLst/>
                        </a:rPr>
                        <a:t>人（谁）</a:t>
                      </a:r>
                      <a:endParaRPr lang="zh-CN" sz="1400" kern="100" dirty="0">
                        <a:effectLst/>
                        <a:latin typeface="等线" panose="02010600030101010101" pitchFamily="2" charset="-122"/>
                        <a:ea typeface="等线" panose="02010600030101010101" pitchFamily="2" charset="-122"/>
                        <a:cs typeface="Times New Roman" panose="02020603050405020304" pitchFamily="18" charset="0"/>
                      </a:endParaRPr>
                    </a:p>
                  </a:txBody>
                  <a:tcPr marL="26856" marR="26856" marT="0" marB="0" anchor="ctr"/>
                </a:tc>
                <a:tc>
                  <a:txBody>
                    <a:bodyPr/>
                    <a:lstStyle/>
                    <a:p>
                      <a:pPr indent="0" algn="ctr">
                        <a:spcAft>
                          <a:spcPts val="0"/>
                        </a:spcAft>
                      </a:pPr>
                      <a:r>
                        <a:rPr lang="zh-CN" sz="1400" kern="100" dirty="0">
                          <a:effectLst/>
                        </a:rPr>
                        <a:t>地点（何地）</a:t>
                      </a:r>
                      <a:endParaRPr lang="zh-CN" sz="1400" kern="100" dirty="0">
                        <a:effectLst/>
                        <a:latin typeface="等线" panose="02010600030101010101" pitchFamily="2" charset="-122"/>
                        <a:ea typeface="等线" panose="02010600030101010101" pitchFamily="2" charset="-122"/>
                        <a:cs typeface="Times New Roman" panose="02020603050405020304" pitchFamily="18" charset="0"/>
                      </a:endParaRPr>
                    </a:p>
                  </a:txBody>
                  <a:tcPr marL="26856" marR="26856" marT="0" marB="0" anchor="ctr"/>
                </a:tc>
                <a:tc>
                  <a:txBody>
                    <a:bodyPr/>
                    <a:lstStyle/>
                    <a:p>
                      <a:pPr indent="0" algn="ctr">
                        <a:spcAft>
                          <a:spcPts val="0"/>
                        </a:spcAft>
                      </a:pPr>
                      <a:r>
                        <a:rPr lang="zh-CN" sz="1400" kern="100" dirty="0">
                          <a:effectLst/>
                        </a:rPr>
                        <a:t>时间（何时）</a:t>
                      </a:r>
                      <a:endParaRPr lang="zh-CN" sz="1400" kern="100" dirty="0">
                        <a:effectLst/>
                        <a:latin typeface="等线" panose="02010600030101010101" pitchFamily="2" charset="-122"/>
                        <a:ea typeface="等线" panose="02010600030101010101" pitchFamily="2" charset="-122"/>
                        <a:cs typeface="Times New Roman" panose="02020603050405020304" pitchFamily="18" charset="0"/>
                      </a:endParaRPr>
                    </a:p>
                  </a:txBody>
                  <a:tcPr marL="26856" marR="26856" marT="0" marB="0" anchor="ctr"/>
                </a:tc>
                <a:extLst>
                  <a:ext uri="{0D108BD9-81ED-4DB2-BD59-A6C34878D82A}">
                    <a16:rowId xmlns:a16="http://schemas.microsoft.com/office/drawing/2014/main" val="4149835623"/>
                  </a:ext>
                </a:extLst>
              </a:tr>
              <a:tr h="281328">
                <a:tc>
                  <a:txBody>
                    <a:bodyPr/>
                    <a:lstStyle/>
                    <a:p>
                      <a:pPr indent="0" algn="ctr">
                        <a:spcAft>
                          <a:spcPts val="0"/>
                        </a:spcAft>
                      </a:pPr>
                      <a:r>
                        <a:rPr lang="zh-CN" sz="1400" kern="100" dirty="0">
                          <a:effectLst/>
                        </a:rPr>
                        <a:t>背景层</a:t>
                      </a:r>
                      <a:endParaRPr lang="zh-CN" sz="1400" kern="100" dirty="0">
                        <a:effectLst/>
                        <a:latin typeface="等线" panose="02010600030101010101" pitchFamily="2" charset="-122"/>
                        <a:ea typeface="等线" panose="02010600030101010101" pitchFamily="2" charset="-122"/>
                        <a:cs typeface="Times New Roman" panose="02020603050405020304" pitchFamily="18" charset="0"/>
                      </a:endParaRPr>
                    </a:p>
                  </a:txBody>
                  <a:tcPr marL="26856" marR="26856" marT="0" marB="0" anchor="ctr"/>
                </a:tc>
                <a:tc>
                  <a:txBody>
                    <a:bodyPr/>
                    <a:lstStyle/>
                    <a:p>
                      <a:pPr indent="0" algn="l">
                        <a:spcAft>
                          <a:spcPts val="0"/>
                        </a:spcAft>
                      </a:pPr>
                      <a:r>
                        <a:rPr lang="zh-CN" sz="1400" kern="100" dirty="0">
                          <a:effectLst/>
                        </a:rPr>
                        <a:t>业务</a:t>
                      </a:r>
                      <a:endParaRPr lang="zh-CN" sz="1400" kern="100" dirty="0">
                        <a:effectLst/>
                        <a:latin typeface="等线" panose="02010600030101010101" pitchFamily="2" charset="-122"/>
                        <a:ea typeface="等线" panose="02010600030101010101" pitchFamily="2" charset="-122"/>
                        <a:cs typeface="Times New Roman" panose="02020603050405020304" pitchFamily="18" charset="0"/>
                      </a:endParaRPr>
                    </a:p>
                  </a:txBody>
                  <a:tcPr marL="26856" marR="26856" marT="0" marB="0" anchor="ctr"/>
                </a:tc>
                <a:tc>
                  <a:txBody>
                    <a:bodyPr/>
                    <a:lstStyle/>
                    <a:p>
                      <a:pPr indent="0" algn="l">
                        <a:spcAft>
                          <a:spcPts val="0"/>
                        </a:spcAft>
                      </a:pPr>
                      <a:r>
                        <a:rPr lang="zh-CN" sz="1400" kern="100" dirty="0">
                          <a:effectLst/>
                        </a:rPr>
                        <a:t>业务风险模型</a:t>
                      </a:r>
                      <a:endParaRPr lang="zh-CN" sz="1400" kern="100" dirty="0">
                        <a:effectLst/>
                        <a:latin typeface="等线" panose="02010600030101010101" pitchFamily="2" charset="-122"/>
                        <a:ea typeface="等线" panose="02010600030101010101" pitchFamily="2" charset="-122"/>
                        <a:cs typeface="Times New Roman" panose="02020603050405020304" pitchFamily="18" charset="0"/>
                      </a:endParaRPr>
                    </a:p>
                  </a:txBody>
                  <a:tcPr marL="26856" marR="26856" marT="0" marB="0" anchor="ctr"/>
                </a:tc>
                <a:tc>
                  <a:txBody>
                    <a:bodyPr/>
                    <a:lstStyle/>
                    <a:p>
                      <a:pPr indent="0" algn="l">
                        <a:spcAft>
                          <a:spcPts val="0"/>
                        </a:spcAft>
                      </a:pPr>
                      <a:r>
                        <a:rPr lang="zh-CN" sz="1400" kern="100">
                          <a:effectLst/>
                        </a:rPr>
                        <a:t>业务过程模型</a:t>
                      </a:r>
                      <a:endParaRPr lang="zh-CN" sz="1400" kern="100">
                        <a:effectLst/>
                        <a:latin typeface="等线" panose="02010600030101010101" pitchFamily="2" charset="-122"/>
                        <a:ea typeface="等线" panose="02010600030101010101" pitchFamily="2" charset="-122"/>
                        <a:cs typeface="Times New Roman" panose="02020603050405020304" pitchFamily="18" charset="0"/>
                      </a:endParaRPr>
                    </a:p>
                  </a:txBody>
                  <a:tcPr marL="26856" marR="26856" marT="0" marB="0" anchor="ctr"/>
                </a:tc>
                <a:tc>
                  <a:txBody>
                    <a:bodyPr/>
                    <a:lstStyle/>
                    <a:p>
                      <a:pPr indent="0" algn="l">
                        <a:spcAft>
                          <a:spcPts val="0"/>
                        </a:spcAft>
                      </a:pPr>
                      <a:r>
                        <a:rPr lang="zh-CN" sz="1400" kern="100" dirty="0">
                          <a:effectLst/>
                        </a:rPr>
                        <a:t>业务组织和关系</a:t>
                      </a:r>
                      <a:endParaRPr lang="zh-CN" sz="1400" kern="100" dirty="0">
                        <a:effectLst/>
                        <a:latin typeface="等线" panose="02010600030101010101" pitchFamily="2" charset="-122"/>
                        <a:ea typeface="等线" panose="02010600030101010101" pitchFamily="2" charset="-122"/>
                        <a:cs typeface="Times New Roman" panose="02020603050405020304" pitchFamily="18" charset="0"/>
                      </a:endParaRPr>
                    </a:p>
                  </a:txBody>
                  <a:tcPr marL="26856" marR="26856" marT="0" marB="0" anchor="ctr"/>
                </a:tc>
                <a:tc>
                  <a:txBody>
                    <a:bodyPr/>
                    <a:lstStyle/>
                    <a:p>
                      <a:pPr indent="0" algn="l">
                        <a:spcAft>
                          <a:spcPts val="0"/>
                        </a:spcAft>
                      </a:pPr>
                      <a:r>
                        <a:rPr lang="zh-CN" sz="1400" kern="100">
                          <a:effectLst/>
                        </a:rPr>
                        <a:t>业务地理布局</a:t>
                      </a:r>
                      <a:endParaRPr lang="zh-CN" sz="1400" kern="100">
                        <a:effectLst/>
                        <a:latin typeface="等线" panose="02010600030101010101" pitchFamily="2" charset="-122"/>
                        <a:ea typeface="等线" panose="02010600030101010101" pitchFamily="2" charset="-122"/>
                        <a:cs typeface="Times New Roman" panose="02020603050405020304" pitchFamily="18" charset="0"/>
                      </a:endParaRPr>
                    </a:p>
                  </a:txBody>
                  <a:tcPr marL="26856" marR="26856" marT="0" marB="0" anchor="ctr"/>
                </a:tc>
                <a:tc>
                  <a:txBody>
                    <a:bodyPr/>
                    <a:lstStyle/>
                    <a:p>
                      <a:pPr indent="0" algn="l">
                        <a:spcAft>
                          <a:spcPts val="0"/>
                        </a:spcAft>
                      </a:pPr>
                      <a:r>
                        <a:rPr lang="zh-CN" sz="1400" kern="100">
                          <a:effectLst/>
                        </a:rPr>
                        <a:t>业务时间依赖性</a:t>
                      </a:r>
                      <a:endParaRPr lang="zh-CN" sz="1400" kern="100">
                        <a:effectLst/>
                        <a:latin typeface="等线" panose="02010600030101010101" pitchFamily="2" charset="-122"/>
                        <a:ea typeface="等线" panose="02010600030101010101" pitchFamily="2" charset="-122"/>
                        <a:cs typeface="Times New Roman" panose="02020603050405020304" pitchFamily="18" charset="0"/>
                      </a:endParaRPr>
                    </a:p>
                  </a:txBody>
                  <a:tcPr marL="26856" marR="26856" marT="0" marB="0" anchor="ctr"/>
                </a:tc>
                <a:extLst>
                  <a:ext uri="{0D108BD9-81ED-4DB2-BD59-A6C34878D82A}">
                    <a16:rowId xmlns:a16="http://schemas.microsoft.com/office/drawing/2014/main" val="2533289876"/>
                  </a:ext>
                </a:extLst>
              </a:tr>
              <a:tr h="421992">
                <a:tc>
                  <a:txBody>
                    <a:bodyPr/>
                    <a:lstStyle/>
                    <a:p>
                      <a:pPr indent="0" algn="ctr">
                        <a:spcAft>
                          <a:spcPts val="0"/>
                        </a:spcAft>
                      </a:pPr>
                      <a:r>
                        <a:rPr lang="zh-CN" sz="1400" kern="100" dirty="0">
                          <a:effectLst/>
                        </a:rPr>
                        <a:t>概念层</a:t>
                      </a:r>
                      <a:endParaRPr lang="zh-CN" sz="1400" kern="100" dirty="0">
                        <a:effectLst/>
                        <a:latin typeface="等线" panose="02010600030101010101" pitchFamily="2" charset="-122"/>
                        <a:ea typeface="等线" panose="02010600030101010101" pitchFamily="2" charset="-122"/>
                        <a:cs typeface="Times New Roman" panose="02020603050405020304" pitchFamily="18" charset="0"/>
                      </a:endParaRPr>
                    </a:p>
                  </a:txBody>
                  <a:tcPr marL="26856" marR="26856" marT="0" marB="0" anchor="ctr"/>
                </a:tc>
                <a:tc>
                  <a:txBody>
                    <a:bodyPr/>
                    <a:lstStyle/>
                    <a:p>
                      <a:pPr indent="0" algn="l">
                        <a:spcAft>
                          <a:spcPts val="0"/>
                        </a:spcAft>
                      </a:pPr>
                      <a:r>
                        <a:rPr lang="zh-CN" sz="1400" kern="100">
                          <a:effectLst/>
                        </a:rPr>
                        <a:t>业务属性配置文件</a:t>
                      </a:r>
                      <a:endParaRPr lang="zh-CN" sz="1400" kern="100">
                        <a:effectLst/>
                        <a:latin typeface="等线" panose="02010600030101010101" pitchFamily="2" charset="-122"/>
                        <a:ea typeface="等线" panose="02010600030101010101" pitchFamily="2" charset="-122"/>
                        <a:cs typeface="Times New Roman" panose="02020603050405020304" pitchFamily="18" charset="0"/>
                      </a:endParaRPr>
                    </a:p>
                  </a:txBody>
                  <a:tcPr marL="26856" marR="26856" marT="0" marB="0" anchor="ctr"/>
                </a:tc>
                <a:tc>
                  <a:txBody>
                    <a:bodyPr/>
                    <a:lstStyle/>
                    <a:p>
                      <a:pPr indent="0" algn="l">
                        <a:spcAft>
                          <a:spcPts val="0"/>
                        </a:spcAft>
                      </a:pPr>
                      <a:r>
                        <a:rPr lang="zh-CN" sz="1400" kern="100" dirty="0">
                          <a:effectLst/>
                        </a:rPr>
                        <a:t>控制目标</a:t>
                      </a:r>
                      <a:endParaRPr lang="zh-CN" sz="1400" kern="100" dirty="0">
                        <a:effectLst/>
                        <a:latin typeface="等线" panose="02010600030101010101" pitchFamily="2" charset="-122"/>
                        <a:ea typeface="等线" panose="02010600030101010101" pitchFamily="2" charset="-122"/>
                        <a:cs typeface="Times New Roman" panose="02020603050405020304" pitchFamily="18" charset="0"/>
                      </a:endParaRPr>
                    </a:p>
                  </a:txBody>
                  <a:tcPr marL="26856" marR="26856" marT="0" marB="0" anchor="ctr"/>
                </a:tc>
                <a:tc>
                  <a:txBody>
                    <a:bodyPr/>
                    <a:lstStyle/>
                    <a:p>
                      <a:pPr indent="0" algn="l">
                        <a:spcAft>
                          <a:spcPts val="0"/>
                        </a:spcAft>
                      </a:pPr>
                      <a:r>
                        <a:rPr lang="zh-CN" sz="1400" kern="100" dirty="0">
                          <a:effectLst/>
                        </a:rPr>
                        <a:t>安全战略和架构分层</a:t>
                      </a:r>
                      <a:endParaRPr lang="zh-CN" sz="1400" kern="100" dirty="0">
                        <a:effectLst/>
                        <a:latin typeface="等线" panose="02010600030101010101" pitchFamily="2" charset="-122"/>
                        <a:ea typeface="等线" panose="02010600030101010101" pitchFamily="2" charset="-122"/>
                        <a:cs typeface="Times New Roman" panose="02020603050405020304" pitchFamily="18" charset="0"/>
                      </a:endParaRPr>
                    </a:p>
                  </a:txBody>
                  <a:tcPr marL="26856" marR="26856" marT="0" marB="0" anchor="ctr"/>
                </a:tc>
                <a:tc>
                  <a:txBody>
                    <a:bodyPr/>
                    <a:lstStyle/>
                    <a:p>
                      <a:pPr indent="0" algn="l">
                        <a:spcAft>
                          <a:spcPts val="0"/>
                        </a:spcAft>
                      </a:pPr>
                      <a:r>
                        <a:rPr lang="zh-CN" sz="1400" kern="100">
                          <a:effectLst/>
                        </a:rPr>
                        <a:t>安全实体模型和信任框架</a:t>
                      </a:r>
                      <a:endParaRPr lang="zh-CN" sz="1400" kern="100">
                        <a:effectLst/>
                        <a:latin typeface="等线" panose="02010600030101010101" pitchFamily="2" charset="-122"/>
                        <a:ea typeface="等线" panose="02010600030101010101" pitchFamily="2" charset="-122"/>
                        <a:cs typeface="Times New Roman" panose="02020603050405020304" pitchFamily="18" charset="0"/>
                      </a:endParaRPr>
                    </a:p>
                  </a:txBody>
                  <a:tcPr marL="26856" marR="26856" marT="0" marB="0" anchor="ctr"/>
                </a:tc>
                <a:tc>
                  <a:txBody>
                    <a:bodyPr/>
                    <a:lstStyle/>
                    <a:p>
                      <a:pPr indent="0" algn="l">
                        <a:spcAft>
                          <a:spcPts val="0"/>
                        </a:spcAft>
                      </a:pPr>
                      <a:r>
                        <a:rPr lang="zh-CN" sz="1400" kern="100">
                          <a:effectLst/>
                        </a:rPr>
                        <a:t>安全域模型</a:t>
                      </a:r>
                      <a:endParaRPr lang="zh-CN" sz="1400" kern="100">
                        <a:effectLst/>
                        <a:latin typeface="等线" panose="02010600030101010101" pitchFamily="2" charset="-122"/>
                        <a:ea typeface="等线" panose="02010600030101010101" pitchFamily="2" charset="-122"/>
                        <a:cs typeface="Times New Roman" panose="02020603050405020304" pitchFamily="18" charset="0"/>
                      </a:endParaRPr>
                    </a:p>
                  </a:txBody>
                  <a:tcPr marL="26856" marR="26856" marT="0" marB="0" anchor="ctr"/>
                </a:tc>
                <a:tc>
                  <a:txBody>
                    <a:bodyPr/>
                    <a:lstStyle/>
                    <a:p>
                      <a:pPr indent="0" algn="l">
                        <a:spcAft>
                          <a:spcPts val="0"/>
                        </a:spcAft>
                      </a:pPr>
                      <a:r>
                        <a:rPr lang="zh-CN" sz="1400" kern="100">
                          <a:effectLst/>
                        </a:rPr>
                        <a:t>安全有效期和截止时间</a:t>
                      </a:r>
                      <a:endParaRPr lang="zh-CN" sz="1400" kern="100">
                        <a:effectLst/>
                        <a:latin typeface="等线" panose="02010600030101010101" pitchFamily="2" charset="-122"/>
                        <a:ea typeface="等线" panose="02010600030101010101" pitchFamily="2" charset="-122"/>
                        <a:cs typeface="Times New Roman" panose="02020603050405020304" pitchFamily="18" charset="0"/>
                      </a:endParaRPr>
                    </a:p>
                  </a:txBody>
                  <a:tcPr marL="26856" marR="26856" marT="0" marB="0" anchor="ctr"/>
                </a:tc>
                <a:extLst>
                  <a:ext uri="{0D108BD9-81ED-4DB2-BD59-A6C34878D82A}">
                    <a16:rowId xmlns:a16="http://schemas.microsoft.com/office/drawing/2014/main" val="1906300667"/>
                  </a:ext>
                </a:extLst>
              </a:tr>
              <a:tr h="421992">
                <a:tc>
                  <a:txBody>
                    <a:bodyPr/>
                    <a:lstStyle/>
                    <a:p>
                      <a:pPr indent="0" algn="ctr">
                        <a:spcAft>
                          <a:spcPts val="0"/>
                        </a:spcAft>
                      </a:pPr>
                      <a:r>
                        <a:rPr lang="zh-CN" sz="1400" kern="100" dirty="0">
                          <a:effectLst/>
                        </a:rPr>
                        <a:t>逻辑层</a:t>
                      </a:r>
                      <a:endParaRPr lang="zh-CN" sz="1400" kern="100" dirty="0">
                        <a:effectLst/>
                        <a:latin typeface="等线" panose="02010600030101010101" pitchFamily="2" charset="-122"/>
                        <a:ea typeface="等线" panose="02010600030101010101" pitchFamily="2" charset="-122"/>
                        <a:cs typeface="Times New Roman" panose="02020603050405020304" pitchFamily="18" charset="0"/>
                      </a:endParaRPr>
                    </a:p>
                  </a:txBody>
                  <a:tcPr marL="26856" marR="26856" marT="0" marB="0" anchor="ctr"/>
                </a:tc>
                <a:tc>
                  <a:txBody>
                    <a:bodyPr/>
                    <a:lstStyle/>
                    <a:p>
                      <a:pPr indent="0" algn="l">
                        <a:spcAft>
                          <a:spcPts val="0"/>
                        </a:spcAft>
                      </a:pPr>
                      <a:r>
                        <a:rPr lang="zh-CN" sz="1400" kern="100">
                          <a:effectLst/>
                        </a:rPr>
                        <a:t>业务信息模型</a:t>
                      </a:r>
                      <a:endParaRPr lang="zh-CN" sz="1400" kern="100">
                        <a:effectLst/>
                        <a:latin typeface="等线" panose="02010600030101010101" pitchFamily="2" charset="-122"/>
                        <a:ea typeface="等线" panose="02010600030101010101" pitchFamily="2" charset="-122"/>
                        <a:cs typeface="Times New Roman" panose="02020603050405020304" pitchFamily="18" charset="0"/>
                      </a:endParaRPr>
                    </a:p>
                  </a:txBody>
                  <a:tcPr marL="26856" marR="26856" marT="0" marB="0" anchor="ctr"/>
                </a:tc>
                <a:tc>
                  <a:txBody>
                    <a:bodyPr/>
                    <a:lstStyle/>
                    <a:p>
                      <a:pPr indent="0" algn="l">
                        <a:spcAft>
                          <a:spcPts val="0"/>
                        </a:spcAft>
                      </a:pPr>
                      <a:r>
                        <a:rPr lang="zh-CN" sz="1400" kern="100">
                          <a:effectLst/>
                        </a:rPr>
                        <a:t>安全策略</a:t>
                      </a:r>
                      <a:endParaRPr lang="zh-CN" sz="1400" kern="100">
                        <a:effectLst/>
                        <a:latin typeface="等线" panose="02010600030101010101" pitchFamily="2" charset="-122"/>
                        <a:ea typeface="等线" panose="02010600030101010101" pitchFamily="2" charset="-122"/>
                        <a:cs typeface="Times New Roman" panose="02020603050405020304" pitchFamily="18" charset="0"/>
                      </a:endParaRPr>
                    </a:p>
                  </a:txBody>
                  <a:tcPr marL="26856" marR="26856" marT="0" marB="0" anchor="ctr"/>
                </a:tc>
                <a:tc>
                  <a:txBody>
                    <a:bodyPr/>
                    <a:lstStyle/>
                    <a:p>
                      <a:pPr indent="0" algn="l">
                        <a:spcAft>
                          <a:spcPts val="0"/>
                        </a:spcAft>
                      </a:pPr>
                      <a:r>
                        <a:rPr lang="zh-CN" sz="1400" kern="100" dirty="0">
                          <a:effectLst/>
                        </a:rPr>
                        <a:t>安全服务</a:t>
                      </a:r>
                      <a:endParaRPr lang="zh-CN" sz="1400" kern="100" dirty="0">
                        <a:effectLst/>
                        <a:latin typeface="等线" panose="02010600030101010101" pitchFamily="2" charset="-122"/>
                        <a:ea typeface="等线" panose="02010600030101010101" pitchFamily="2" charset="-122"/>
                        <a:cs typeface="Times New Roman" panose="02020603050405020304" pitchFamily="18" charset="0"/>
                      </a:endParaRPr>
                    </a:p>
                  </a:txBody>
                  <a:tcPr marL="26856" marR="26856" marT="0" marB="0" anchor="ctr"/>
                </a:tc>
                <a:tc>
                  <a:txBody>
                    <a:bodyPr/>
                    <a:lstStyle/>
                    <a:p>
                      <a:pPr indent="0" algn="l">
                        <a:spcAft>
                          <a:spcPts val="0"/>
                        </a:spcAft>
                      </a:pPr>
                      <a:r>
                        <a:rPr lang="zh-CN" sz="1400" kern="100">
                          <a:effectLst/>
                        </a:rPr>
                        <a:t>实体概要和特权配置文件</a:t>
                      </a:r>
                      <a:endParaRPr lang="zh-CN" sz="1400" kern="100">
                        <a:effectLst/>
                        <a:latin typeface="等线" panose="02010600030101010101" pitchFamily="2" charset="-122"/>
                        <a:ea typeface="等线" panose="02010600030101010101" pitchFamily="2" charset="-122"/>
                        <a:cs typeface="Times New Roman" panose="02020603050405020304" pitchFamily="18" charset="0"/>
                      </a:endParaRPr>
                    </a:p>
                  </a:txBody>
                  <a:tcPr marL="26856" marR="26856" marT="0" marB="0" anchor="ctr"/>
                </a:tc>
                <a:tc>
                  <a:txBody>
                    <a:bodyPr/>
                    <a:lstStyle/>
                    <a:p>
                      <a:pPr indent="0" algn="l">
                        <a:spcAft>
                          <a:spcPts val="0"/>
                        </a:spcAft>
                      </a:pPr>
                      <a:r>
                        <a:rPr lang="zh-CN" sz="1400" kern="100">
                          <a:effectLst/>
                        </a:rPr>
                        <a:t>安全域定义和关系</a:t>
                      </a:r>
                      <a:endParaRPr lang="zh-CN" sz="1400" kern="100">
                        <a:effectLst/>
                        <a:latin typeface="等线" panose="02010600030101010101" pitchFamily="2" charset="-122"/>
                        <a:ea typeface="等线" panose="02010600030101010101" pitchFamily="2" charset="-122"/>
                        <a:cs typeface="Times New Roman" panose="02020603050405020304" pitchFamily="18" charset="0"/>
                      </a:endParaRPr>
                    </a:p>
                  </a:txBody>
                  <a:tcPr marL="26856" marR="26856" marT="0" marB="0" anchor="ctr"/>
                </a:tc>
                <a:tc>
                  <a:txBody>
                    <a:bodyPr/>
                    <a:lstStyle/>
                    <a:p>
                      <a:pPr indent="0" algn="l">
                        <a:spcAft>
                          <a:spcPts val="0"/>
                        </a:spcAft>
                      </a:pPr>
                      <a:r>
                        <a:rPr lang="zh-CN" sz="1400" kern="100">
                          <a:effectLst/>
                        </a:rPr>
                        <a:t>安全过程循环</a:t>
                      </a:r>
                      <a:endParaRPr lang="zh-CN" sz="1400" kern="100">
                        <a:effectLst/>
                        <a:latin typeface="等线" panose="02010600030101010101" pitchFamily="2" charset="-122"/>
                        <a:ea typeface="等线" panose="02010600030101010101" pitchFamily="2" charset="-122"/>
                        <a:cs typeface="Times New Roman" panose="02020603050405020304" pitchFamily="18" charset="0"/>
                      </a:endParaRPr>
                    </a:p>
                  </a:txBody>
                  <a:tcPr marL="26856" marR="26856" marT="0" marB="0" anchor="ctr"/>
                </a:tc>
                <a:extLst>
                  <a:ext uri="{0D108BD9-81ED-4DB2-BD59-A6C34878D82A}">
                    <a16:rowId xmlns:a16="http://schemas.microsoft.com/office/drawing/2014/main" val="2798220075"/>
                  </a:ext>
                </a:extLst>
              </a:tr>
              <a:tr h="492324">
                <a:tc>
                  <a:txBody>
                    <a:bodyPr/>
                    <a:lstStyle/>
                    <a:p>
                      <a:pPr indent="0" algn="ctr">
                        <a:spcAft>
                          <a:spcPts val="0"/>
                        </a:spcAft>
                      </a:pPr>
                      <a:r>
                        <a:rPr lang="zh-CN" sz="1400" kern="100" dirty="0">
                          <a:effectLst/>
                        </a:rPr>
                        <a:t>物理层</a:t>
                      </a:r>
                      <a:endParaRPr lang="zh-CN" sz="1400" kern="100" dirty="0">
                        <a:effectLst/>
                        <a:latin typeface="等线" panose="02010600030101010101" pitchFamily="2" charset="-122"/>
                        <a:ea typeface="等线" panose="02010600030101010101" pitchFamily="2" charset="-122"/>
                        <a:cs typeface="Times New Roman" panose="02020603050405020304" pitchFamily="18" charset="0"/>
                      </a:endParaRPr>
                    </a:p>
                  </a:txBody>
                  <a:tcPr marL="26856" marR="26856" marT="0" marB="0" anchor="ctr"/>
                </a:tc>
                <a:tc>
                  <a:txBody>
                    <a:bodyPr/>
                    <a:lstStyle/>
                    <a:p>
                      <a:pPr indent="0" algn="l">
                        <a:spcAft>
                          <a:spcPts val="0"/>
                        </a:spcAft>
                      </a:pPr>
                      <a:r>
                        <a:rPr lang="zh-CN" sz="1400" kern="100">
                          <a:effectLst/>
                        </a:rPr>
                        <a:t>业务数据模型</a:t>
                      </a:r>
                      <a:endParaRPr lang="zh-CN" sz="1400" kern="100">
                        <a:effectLst/>
                        <a:latin typeface="等线" panose="02010600030101010101" pitchFamily="2" charset="-122"/>
                        <a:ea typeface="等线" panose="02010600030101010101" pitchFamily="2" charset="-122"/>
                        <a:cs typeface="Times New Roman" panose="02020603050405020304" pitchFamily="18" charset="0"/>
                      </a:endParaRPr>
                    </a:p>
                  </a:txBody>
                  <a:tcPr marL="26856" marR="26856" marT="0" marB="0" anchor="ctr"/>
                </a:tc>
                <a:tc>
                  <a:txBody>
                    <a:bodyPr/>
                    <a:lstStyle/>
                    <a:p>
                      <a:pPr indent="0" algn="l">
                        <a:spcAft>
                          <a:spcPts val="0"/>
                        </a:spcAft>
                      </a:pPr>
                      <a:r>
                        <a:rPr lang="zh-CN" sz="1400" kern="100">
                          <a:effectLst/>
                        </a:rPr>
                        <a:t>安全规则、实践和规程</a:t>
                      </a:r>
                      <a:endParaRPr lang="zh-CN" sz="1400" kern="100">
                        <a:effectLst/>
                        <a:latin typeface="等线" panose="02010600030101010101" pitchFamily="2" charset="-122"/>
                        <a:ea typeface="等线" panose="02010600030101010101" pitchFamily="2" charset="-122"/>
                        <a:cs typeface="Times New Roman" panose="02020603050405020304" pitchFamily="18" charset="0"/>
                      </a:endParaRPr>
                    </a:p>
                  </a:txBody>
                  <a:tcPr marL="26856" marR="26856" marT="0" marB="0" anchor="ctr"/>
                </a:tc>
                <a:tc>
                  <a:txBody>
                    <a:bodyPr/>
                    <a:lstStyle/>
                    <a:p>
                      <a:pPr indent="0" algn="l">
                        <a:spcAft>
                          <a:spcPts val="0"/>
                        </a:spcAft>
                      </a:pPr>
                      <a:r>
                        <a:rPr lang="zh-CN" sz="1400" kern="100" dirty="0">
                          <a:effectLst/>
                        </a:rPr>
                        <a:t>安全机制</a:t>
                      </a:r>
                      <a:endParaRPr lang="zh-CN" sz="1400" kern="100" dirty="0">
                        <a:effectLst/>
                        <a:latin typeface="等线" panose="02010600030101010101" pitchFamily="2" charset="-122"/>
                        <a:ea typeface="等线" panose="02010600030101010101" pitchFamily="2" charset="-122"/>
                        <a:cs typeface="Times New Roman" panose="02020603050405020304" pitchFamily="18" charset="0"/>
                      </a:endParaRPr>
                    </a:p>
                  </a:txBody>
                  <a:tcPr marL="26856" marR="26856" marT="0" marB="0" anchor="ctr"/>
                </a:tc>
                <a:tc>
                  <a:txBody>
                    <a:bodyPr/>
                    <a:lstStyle/>
                    <a:p>
                      <a:pPr indent="0" algn="l">
                        <a:spcAft>
                          <a:spcPts val="0"/>
                        </a:spcAft>
                      </a:pPr>
                      <a:r>
                        <a:rPr lang="zh-CN" sz="1400" kern="100" dirty="0">
                          <a:effectLst/>
                        </a:rPr>
                        <a:t>用户、应用程序和用户接口</a:t>
                      </a:r>
                      <a:endParaRPr lang="zh-CN" sz="1400" kern="100" dirty="0">
                        <a:effectLst/>
                        <a:latin typeface="等线" panose="02010600030101010101" pitchFamily="2" charset="-122"/>
                        <a:ea typeface="等线" panose="02010600030101010101" pitchFamily="2" charset="-122"/>
                        <a:cs typeface="Times New Roman" panose="02020603050405020304" pitchFamily="18" charset="0"/>
                      </a:endParaRPr>
                    </a:p>
                  </a:txBody>
                  <a:tcPr marL="26856" marR="26856" marT="0" marB="0" anchor="ctr"/>
                </a:tc>
                <a:tc>
                  <a:txBody>
                    <a:bodyPr/>
                    <a:lstStyle/>
                    <a:p>
                      <a:pPr indent="0" algn="l">
                        <a:spcAft>
                          <a:spcPts val="0"/>
                        </a:spcAft>
                      </a:pPr>
                      <a:r>
                        <a:rPr lang="zh-CN" sz="1400" kern="100">
                          <a:effectLst/>
                        </a:rPr>
                        <a:t>平台和网络基础设施</a:t>
                      </a:r>
                      <a:endParaRPr lang="zh-CN" sz="1400" kern="100">
                        <a:effectLst/>
                        <a:latin typeface="等线" panose="02010600030101010101" pitchFamily="2" charset="-122"/>
                        <a:ea typeface="等线" panose="02010600030101010101" pitchFamily="2" charset="-122"/>
                        <a:cs typeface="Times New Roman" panose="02020603050405020304" pitchFamily="18" charset="0"/>
                      </a:endParaRPr>
                    </a:p>
                  </a:txBody>
                  <a:tcPr marL="26856" marR="26856" marT="0" marB="0" anchor="ctr"/>
                </a:tc>
                <a:tc>
                  <a:txBody>
                    <a:bodyPr/>
                    <a:lstStyle/>
                    <a:p>
                      <a:pPr indent="0" algn="l">
                        <a:spcAft>
                          <a:spcPts val="0"/>
                        </a:spcAft>
                      </a:pPr>
                      <a:r>
                        <a:rPr lang="zh-CN" sz="1400" kern="100">
                          <a:effectLst/>
                        </a:rPr>
                        <a:t>控制结构执行</a:t>
                      </a:r>
                      <a:endParaRPr lang="zh-CN" sz="1400" kern="100">
                        <a:effectLst/>
                        <a:latin typeface="等线" panose="02010600030101010101" pitchFamily="2" charset="-122"/>
                        <a:ea typeface="等线" panose="02010600030101010101" pitchFamily="2" charset="-122"/>
                        <a:cs typeface="Times New Roman" panose="02020603050405020304" pitchFamily="18" charset="0"/>
                      </a:endParaRPr>
                    </a:p>
                  </a:txBody>
                  <a:tcPr marL="26856" marR="26856" marT="0" marB="0" anchor="ctr"/>
                </a:tc>
                <a:extLst>
                  <a:ext uri="{0D108BD9-81ED-4DB2-BD59-A6C34878D82A}">
                    <a16:rowId xmlns:a16="http://schemas.microsoft.com/office/drawing/2014/main" val="1740228001"/>
                  </a:ext>
                </a:extLst>
              </a:tr>
              <a:tr h="632988">
                <a:tc>
                  <a:txBody>
                    <a:bodyPr/>
                    <a:lstStyle/>
                    <a:p>
                      <a:pPr indent="0" algn="ctr">
                        <a:spcAft>
                          <a:spcPts val="0"/>
                        </a:spcAft>
                      </a:pPr>
                      <a:r>
                        <a:rPr lang="zh-CN" sz="1400" kern="100" dirty="0">
                          <a:effectLst/>
                        </a:rPr>
                        <a:t>组件层</a:t>
                      </a:r>
                      <a:endParaRPr lang="zh-CN" sz="1400" kern="100" dirty="0">
                        <a:effectLst/>
                        <a:latin typeface="等线" panose="02010600030101010101" pitchFamily="2" charset="-122"/>
                        <a:ea typeface="等线" panose="02010600030101010101" pitchFamily="2" charset="-122"/>
                        <a:cs typeface="Times New Roman" panose="02020603050405020304" pitchFamily="18" charset="0"/>
                      </a:endParaRPr>
                    </a:p>
                  </a:txBody>
                  <a:tcPr marL="26856" marR="26856" marT="0" marB="0" anchor="ctr"/>
                </a:tc>
                <a:tc>
                  <a:txBody>
                    <a:bodyPr/>
                    <a:lstStyle/>
                    <a:p>
                      <a:pPr indent="0" algn="l">
                        <a:spcAft>
                          <a:spcPts val="0"/>
                        </a:spcAft>
                      </a:pPr>
                      <a:r>
                        <a:rPr lang="zh-CN" sz="1400" kern="100">
                          <a:effectLst/>
                        </a:rPr>
                        <a:t>数据结构细节</a:t>
                      </a:r>
                      <a:endParaRPr lang="zh-CN" sz="1400" kern="100">
                        <a:effectLst/>
                        <a:latin typeface="等线" panose="02010600030101010101" pitchFamily="2" charset="-122"/>
                        <a:ea typeface="等线" panose="02010600030101010101" pitchFamily="2" charset="-122"/>
                        <a:cs typeface="Times New Roman" panose="02020603050405020304" pitchFamily="18" charset="0"/>
                      </a:endParaRPr>
                    </a:p>
                  </a:txBody>
                  <a:tcPr marL="26856" marR="26856" marT="0" marB="0" anchor="ctr"/>
                </a:tc>
                <a:tc>
                  <a:txBody>
                    <a:bodyPr/>
                    <a:lstStyle/>
                    <a:p>
                      <a:pPr indent="0" algn="l">
                        <a:spcAft>
                          <a:spcPts val="0"/>
                        </a:spcAft>
                      </a:pPr>
                      <a:r>
                        <a:rPr lang="zh-CN" sz="1400" kern="100">
                          <a:effectLst/>
                        </a:rPr>
                        <a:t>安全标准</a:t>
                      </a:r>
                      <a:endParaRPr lang="zh-CN" sz="1400" kern="100">
                        <a:effectLst/>
                        <a:latin typeface="等线" panose="02010600030101010101" pitchFamily="2" charset="-122"/>
                        <a:ea typeface="等线" panose="02010600030101010101" pitchFamily="2" charset="-122"/>
                        <a:cs typeface="Times New Roman" panose="02020603050405020304" pitchFamily="18" charset="0"/>
                      </a:endParaRPr>
                    </a:p>
                  </a:txBody>
                  <a:tcPr marL="26856" marR="26856" marT="0" marB="0" anchor="ctr"/>
                </a:tc>
                <a:tc>
                  <a:txBody>
                    <a:bodyPr/>
                    <a:lstStyle/>
                    <a:p>
                      <a:pPr indent="0" algn="l">
                        <a:spcAft>
                          <a:spcPts val="0"/>
                        </a:spcAft>
                      </a:pPr>
                      <a:r>
                        <a:rPr lang="zh-CN" sz="1400" kern="100">
                          <a:effectLst/>
                        </a:rPr>
                        <a:t>安全产品和工具</a:t>
                      </a:r>
                      <a:endParaRPr lang="zh-CN" sz="1400" kern="100">
                        <a:effectLst/>
                        <a:latin typeface="等线" panose="02010600030101010101" pitchFamily="2" charset="-122"/>
                        <a:ea typeface="等线" panose="02010600030101010101" pitchFamily="2" charset="-122"/>
                        <a:cs typeface="Times New Roman" panose="02020603050405020304" pitchFamily="18" charset="0"/>
                      </a:endParaRPr>
                    </a:p>
                  </a:txBody>
                  <a:tcPr marL="26856" marR="26856" marT="0" marB="0" anchor="ctr"/>
                </a:tc>
                <a:tc>
                  <a:txBody>
                    <a:bodyPr/>
                    <a:lstStyle/>
                    <a:p>
                      <a:pPr indent="0" algn="l">
                        <a:spcAft>
                          <a:spcPts val="0"/>
                        </a:spcAft>
                      </a:pPr>
                      <a:r>
                        <a:rPr lang="zh-CN" sz="1400" kern="100" dirty="0">
                          <a:effectLst/>
                        </a:rPr>
                        <a:t>标识、功能、行为和访问控制列表（</a:t>
                      </a:r>
                      <a:r>
                        <a:rPr lang="en-US" sz="1400" kern="100" dirty="0">
                          <a:effectLst/>
                        </a:rPr>
                        <a:t>ACL</a:t>
                      </a:r>
                      <a:r>
                        <a:rPr lang="zh-CN" sz="1400" kern="100" dirty="0">
                          <a:effectLst/>
                        </a:rPr>
                        <a:t>）</a:t>
                      </a:r>
                      <a:endParaRPr lang="zh-CN" sz="1400" kern="100" dirty="0">
                        <a:effectLst/>
                        <a:latin typeface="等线" panose="02010600030101010101" pitchFamily="2" charset="-122"/>
                        <a:ea typeface="等线" panose="02010600030101010101" pitchFamily="2" charset="-122"/>
                        <a:cs typeface="Times New Roman" panose="02020603050405020304" pitchFamily="18" charset="0"/>
                      </a:endParaRPr>
                    </a:p>
                  </a:txBody>
                  <a:tcPr marL="26856" marR="26856" marT="0" marB="0" anchor="ctr"/>
                </a:tc>
                <a:tc>
                  <a:txBody>
                    <a:bodyPr/>
                    <a:lstStyle/>
                    <a:p>
                      <a:pPr indent="0" algn="l">
                        <a:spcAft>
                          <a:spcPts val="0"/>
                        </a:spcAft>
                      </a:pPr>
                      <a:r>
                        <a:rPr lang="zh-CN" sz="1400" kern="100" dirty="0">
                          <a:effectLst/>
                        </a:rPr>
                        <a:t>过程、节点、地址和协议</a:t>
                      </a:r>
                      <a:endParaRPr lang="zh-CN" sz="1400" kern="100" dirty="0">
                        <a:effectLst/>
                        <a:latin typeface="等线" panose="02010600030101010101" pitchFamily="2" charset="-122"/>
                        <a:ea typeface="等线" panose="02010600030101010101" pitchFamily="2" charset="-122"/>
                        <a:cs typeface="Times New Roman" panose="02020603050405020304" pitchFamily="18" charset="0"/>
                      </a:endParaRPr>
                    </a:p>
                  </a:txBody>
                  <a:tcPr marL="26856" marR="26856" marT="0" marB="0" anchor="ctr"/>
                </a:tc>
                <a:tc>
                  <a:txBody>
                    <a:bodyPr/>
                    <a:lstStyle/>
                    <a:p>
                      <a:pPr indent="0" algn="l">
                        <a:spcAft>
                          <a:spcPts val="0"/>
                        </a:spcAft>
                      </a:pPr>
                      <a:r>
                        <a:rPr lang="zh-CN" sz="1400" kern="100">
                          <a:effectLst/>
                        </a:rPr>
                        <a:t>安全步骤计时和顺序</a:t>
                      </a:r>
                      <a:endParaRPr lang="zh-CN" sz="1400" kern="100">
                        <a:effectLst/>
                        <a:latin typeface="等线" panose="02010600030101010101" pitchFamily="2" charset="-122"/>
                        <a:ea typeface="等线" panose="02010600030101010101" pitchFamily="2" charset="-122"/>
                        <a:cs typeface="Times New Roman" panose="02020603050405020304" pitchFamily="18" charset="0"/>
                      </a:endParaRPr>
                    </a:p>
                  </a:txBody>
                  <a:tcPr marL="26856" marR="26856" marT="0" marB="0" anchor="ctr"/>
                </a:tc>
                <a:extLst>
                  <a:ext uri="{0D108BD9-81ED-4DB2-BD59-A6C34878D82A}">
                    <a16:rowId xmlns:a16="http://schemas.microsoft.com/office/drawing/2014/main" val="3312426993"/>
                  </a:ext>
                </a:extLst>
              </a:tr>
              <a:tr h="492324">
                <a:tc>
                  <a:txBody>
                    <a:bodyPr/>
                    <a:lstStyle/>
                    <a:p>
                      <a:pPr indent="0" algn="ctr">
                        <a:spcAft>
                          <a:spcPts val="0"/>
                        </a:spcAft>
                      </a:pPr>
                      <a:r>
                        <a:rPr lang="zh-CN" sz="1400" kern="100" dirty="0">
                          <a:effectLst/>
                        </a:rPr>
                        <a:t>运营层</a:t>
                      </a:r>
                      <a:endParaRPr lang="zh-CN" sz="1400" kern="100" dirty="0">
                        <a:effectLst/>
                        <a:latin typeface="等线" panose="02010600030101010101" pitchFamily="2" charset="-122"/>
                        <a:ea typeface="等线" panose="02010600030101010101" pitchFamily="2" charset="-122"/>
                        <a:cs typeface="Times New Roman" panose="02020603050405020304" pitchFamily="18" charset="0"/>
                      </a:endParaRPr>
                    </a:p>
                  </a:txBody>
                  <a:tcPr marL="26856" marR="26856" marT="0" marB="0" anchor="ctr"/>
                </a:tc>
                <a:tc>
                  <a:txBody>
                    <a:bodyPr/>
                    <a:lstStyle/>
                    <a:p>
                      <a:pPr indent="0" algn="l">
                        <a:spcAft>
                          <a:spcPts val="0"/>
                        </a:spcAft>
                      </a:pPr>
                      <a:r>
                        <a:rPr lang="zh-CN" sz="1400" kern="100" dirty="0">
                          <a:effectLst/>
                        </a:rPr>
                        <a:t>业务连续性保障</a:t>
                      </a:r>
                      <a:endParaRPr lang="zh-CN" sz="1400" kern="100" dirty="0">
                        <a:effectLst/>
                        <a:latin typeface="等线" panose="02010600030101010101" pitchFamily="2" charset="-122"/>
                        <a:ea typeface="等线" panose="02010600030101010101" pitchFamily="2" charset="-122"/>
                        <a:cs typeface="Times New Roman" panose="02020603050405020304" pitchFamily="18" charset="0"/>
                      </a:endParaRPr>
                    </a:p>
                  </a:txBody>
                  <a:tcPr marL="26856" marR="26856" marT="0" marB="0" anchor="ctr"/>
                </a:tc>
                <a:tc>
                  <a:txBody>
                    <a:bodyPr/>
                    <a:lstStyle/>
                    <a:p>
                      <a:pPr indent="0" algn="l">
                        <a:spcAft>
                          <a:spcPts val="0"/>
                        </a:spcAft>
                      </a:pPr>
                      <a:r>
                        <a:rPr lang="zh-CN" sz="1400" kern="100" dirty="0">
                          <a:effectLst/>
                        </a:rPr>
                        <a:t>运营风险管理</a:t>
                      </a:r>
                      <a:endParaRPr lang="zh-CN" sz="1400" kern="100" dirty="0">
                        <a:effectLst/>
                        <a:latin typeface="等线" panose="02010600030101010101" pitchFamily="2" charset="-122"/>
                        <a:ea typeface="等线" panose="02010600030101010101" pitchFamily="2" charset="-122"/>
                        <a:cs typeface="Times New Roman" panose="02020603050405020304" pitchFamily="18" charset="0"/>
                      </a:endParaRPr>
                    </a:p>
                  </a:txBody>
                  <a:tcPr marL="26856" marR="26856" marT="0" marB="0" anchor="ctr"/>
                </a:tc>
                <a:tc>
                  <a:txBody>
                    <a:bodyPr/>
                    <a:lstStyle/>
                    <a:p>
                      <a:pPr indent="0" algn="l">
                        <a:spcAft>
                          <a:spcPts val="0"/>
                        </a:spcAft>
                      </a:pPr>
                      <a:r>
                        <a:rPr lang="zh-CN" sz="1400" kern="100" dirty="0">
                          <a:effectLst/>
                        </a:rPr>
                        <a:t>安全服务管理和支持</a:t>
                      </a:r>
                      <a:endParaRPr lang="zh-CN" sz="1400" kern="100" dirty="0">
                        <a:effectLst/>
                        <a:latin typeface="等线" panose="02010600030101010101" pitchFamily="2" charset="-122"/>
                        <a:ea typeface="等线" panose="02010600030101010101" pitchFamily="2" charset="-122"/>
                        <a:cs typeface="Times New Roman" panose="02020603050405020304" pitchFamily="18" charset="0"/>
                      </a:endParaRPr>
                    </a:p>
                  </a:txBody>
                  <a:tcPr marL="26856" marR="26856" marT="0" marB="0" anchor="ctr"/>
                </a:tc>
                <a:tc>
                  <a:txBody>
                    <a:bodyPr/>
                    <a:lstStyle/>
                    <a:p>
                      <a:pPr indent="0" algn="l">
                        <a:spcAft>
                          <a:spcPts val="0"/>
                        </a:spcAft>
                      </a:pPr>
                      <a:r>
                        <a:rPr lang="zh-CN" sz="1400" kern="100" dirty="0">
                          <a:effectLst/>
                        </a:rPr>
                        <a:t>应用程序和用户管理与支持</a:t>
                      </a:r>
                      <a:endParaRPr lang="zh-CN" sz="1400" kern="100" dirty="0">
                        <a:effectLst/>
                        <a:latin typeface="等线" panose="02010600030101010101" pitchFamily="2" charset="-122"/>
                        <a:ea typeface="等线" panose="02010600030101010101" pitchFamily="2" charset="-122"/>
                        <a:cs typeface="Times New Roman" panose="02020603050405020304" pitchFamily="18" charset="0"/>
                      </a:endParaRPr>
                    </a:p>
                  </a:txBody>
                  <a:tcPr marL="26856" marR="26856" marT="0" marB="0" anchor="ctr"/>
                </a:tc>
                <a:tc>
                  <a:txBody>
                    <a:bodyPr/>
                    <a:lstStyle/>
                    <a:p>
                      <a:pPr indent="0" algn="l">
                        <a:spcAft>
                          <a:spcPts val="0"/>
                        </a:spcAft>
                      </a:pPr>
                      <a:r>
                        <a:rPr lang="zh-CN" sz="1400" kern="100" dirty="0">
                          <a:effectLst/>
                        </a:rPr>
                        <a:t>站点、网络和平台的安全</a:t>
                      </a:r>
                      <a:endParaRPr lang="zh-CN" sz="1400" kern="100" dirty="0">
                        <a:effectLst/>
                        <a:latin typeface="等线" panose="02010600030101010101" pitchFamily="2" charset="-122"/>
                        <a:ea typeface="等线" panose="02010600030101010101" pitchFamily="2" charset="-122"/>
                        <a:cs typeface="Times New Roman" panose="02020603050405020304" pitchFamily="18" charset="0"/>
                      </a:endParaRPr>
                    </a:p>
                  </a:txBody>
                  <a:tcPr marL="26856" marR="26856" marT="0" marB="0" anchor="ctr"/>
                </a:tc>
                <a:tc>
                  <a:txBody>
                    <a:bodyPr/>
                    <a:lstStyle/>
                    <a:p>
                      <a:pPr indent="0" algn="l">
                        <a:spcAft>
                          <a:spcPts val="0"/>
                        </a:spcAft>
                      </a:pPr>
                      <a:r>
                        <a:rPr lang="zh-CN" sz="1400" kern="100" dirty="0">
                          <a:effectLst/>
                        </a:rPr>
                        <a:t>安全运营日程表</a:t>
                      </a:r>
                      <a:endParaRPr lang="zh-CN" sz="1400" kern="100" dirty="0">
                        <a:effectLst/>
                        <a:latin typeface="等线" panose="02010600030101010101" pitchFamily="2" charset="-122"/>
                        <a:ea typeface="等线" panose="02010600030101010101" pitchFamily="2" charset="-122"/>
                        <a:cs typeface="Times New Roman" panose="02020603050405020304" pitchFamily="18" charset="0"/>
                      </a:endParaRPr>
                    </a:p>
                  </a:txBody>
                  <a:tcPr marL="26856" marR="26856" marT="0" marB="0" anchor="ctr"/>
                </a:tc>
                <a:extLst>
                  <a:ext uri="{0D108BD9-81ED-4DB2-BD59-A6C34878D82A}">
                    <a16:rowId xmlns:a16="http://schemas.microsoft.com/office/drawing/2014/main" val="3486600253"/>
                  </a:ext>
                </a:extLst>
              </a:tr>
            </a:tbl>
          </a:graphicData>
        </a:graphic>
      </p:graphicFrame>
    </p:spTree>
    <p:extLst>
      <p:ext uri="{BB962C8B-B14F-4D97-AF65-F5344CB8AC3E}">
        <p14:creationId xmlns:p14="http://schemas.microsoft.com/office/powerpoint/2010/main" val="184214357"/>
      </p:ext>
    </p:extLst>
  </p:cSld>
  <p:clrMapOvr>
    <a:masterClrMapping/>
  </p:clrMapOvr>
  <p:transition>
    <p:fade/>
  </p:transition>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D12102D1-35CC-4141-B81E-B9FD5CD75C2A}"/>
              </a:ext>
            </a:extLst>
          </p:cNvPr>
          <p:cNvSpPr>
            <a:spLocks noGrp="1"/>
          </p:cNvSpPr>
          <p:nvPr>
            <p:ph type="title"/>
          </p:nvPr>
        </p:nvSpPr>
        <p:spPr/>
        <p:txBody>
          <a:bodyPr/>
          <a:lstStyle/>
          <a:p>
            <a:r>
              <a:rPr lang="en-US" altLang="zh-CN" dirty="0" smtClean="0"/>
              <a:t>SABSA</a:t>
            </a:r>
            <a:r>
              <a:rPr lang="zh-CN" altLang="en-US" dirty="0" smtClean="0"/>
              <a:t>模型概述</a:t>
            </a:r>
            <a:endParaRPr lang="zh-CN" altLang="en-US" dirty="0"/>
          </a:p>
        </p:txBody>
      </p:sp>
      <p:sp>
        <p:nvSpPr>
          <p:cNvPr id="3" name="内容占位符 2">
            <a:extLst>
              <a:ext uri="{FF2B5EF4-FFF2-40B4-BE49-F238E27FC236}">
                <a16:creationId xmlns:a16="http://schemas.microsoft.com/office/drawing/2014/main" id="{FFB231FA-6912-40E6-8F8B-15AD89CFD901}"/>
              </a:ext>
            </a:extLst>
          </p:cNvPr>
          <p:cNvSpPr>
            <a:spLocks noGrp="1"/>
          </p:cNvSpPr>
          <p:nvPr>
            <p:ph idx="1"/>
          </p:nvPr>
        </p:nvSpPr>
        <p:spPr>
          <a:xfrm>
            <a:off x="323528" y="1124744"/>
            <a:ext cx="5364596" cy="5580620"/>
          </a:xfrm>
        </p:spPr>
        <p:txBody>
          <a:bodyPr>
            <a:normAutofit fontScale="85000" lnSpcReduction="20000"/>
          </a:bodyPr>
          <a:lstStyle/>
          <a:p>
            <a:r>
              <a:rPr lang="zh-CN" altLang="zh-CN" dirty="0" smtClean="0"/>
              <a:t>主要特点</a:t>
            </a:r>
            <a:endParaRPr lang="en-US" altLang="zh-CN" dirty="0" smtClean="0"/>
          </a:p>
          <a:p>
            <a:pPr lvl="1"/>
            <a:r>
              <a:rPr lang="zh-CN" altLang="zh-CN" dirty="0" smtClean="0"/>
              <a:t>一切</a:t>
            </a:r>
            <a:r>
              <a:rPr lang="zh-CN" altLang="zh-CN" dirty="0"/>
              <a:t>都从业务需求的分析出发，比如说安全和风险管理，尤其是保证安全特性可以促进更多的商业</a:t>
            </a:r>
            <a:r>
              <a:rPr lang="zh-CN" altLang="zh-CN" dirty="0" smtClean="0"/>
              <a:t>机会</a:t>
            </a:r>
            <a:endParaRPr lang="en-US" altLang="zh-CN" dirty="0"/>
          </a:p>
          <a:p>
            <a:r>
              <a:rPr lang="zh-CN" altLang="zh-CN" dirty="0"/>
              <a:t>风险管理</a:t>
            </a:r>
            <a:r>
              <a:rPr lang="zh-CN" altLang="zh-CN" dirty="0" smtClean="0"/>
              <a:t>重点</a:t>
            </a:r>
            <a:endParaRPr lang="en-US" altLang="zh-CN" dirty="0" smtClean="0"/>
          </a:p>
          <a:p>
            <a:pPr lvl="1"/>
            <a:r>
              <a:rPr lang="zh-CN" altLang="zh-CN" dirty="0" smtClean="0"/>
              <a:t>主要</a:t>
            </a:r>
            <a:r>
              <a:rPr lang="zh-CN" altLang="zh-CN" dirty="0"/>
              <a:t>是达到商业机会和安全威胁之间的平衡。</a:t>
            </a:r>
            <a:endParaRPr lang="en-US" altLang="zh-CN" dirty="0"/>
          </a:p>
          <a:p>
            <a:r>
              <a:rPr lang="zh-CN" altLang="en-US" dirty="0" smtClean="0"/>
              <a:t>分层</a:t>
            </a:r>
            <a:r>
              <a:rPr lang="zh-CN" altLang="en-US" dirty="0"/>
              <a:t>模型</a:t>
            </a:r>
            <a:endParaRPr lang="en-US" altLang="zh-CN" dirty="0"/>
          </a:p>
          <a:p>
            <a:pPr lvl="1"/>
            <a:r>
              <a:rPr lang="zh-CN" altLang="zh-CN" dirty="0"/>
              <a:t>在第一层从安全的角度定义了业务需求。</a:t>
            </a:r>
            <a:endParaRPr lang="en-US" altLang="zh-CN" dirty="0"/>
          </a:p>
          <a:p>
            <a:pPr lvl="1"/>
            <a:r>
              <a:rPr lang="zh-CN" altLang="zh-CN" dirty="0"/>
              <a:t>模型的每一层在抽象方面逐层减少，细节逐层增加，它的层级都是建在其他层之上的，从策略逐渐到技术和解决方案的实施</a:t>
            </a:r>
            <a:r>
              <a:rPr lang="zh-CN" altLang="zh-CN" dirty="0" smtClean="0"/>
              <a:t>实践</a:t>
            </a:r>
            <a:endParaRPr lang="en-US" altLang="zh-CN" dirty="0"/>
          </a:p>
          <a:p>
            <a:pPr lvl="1"/>
            <a:r>
              <a:rPr lang="zh-CN" altLang="zh-CN" dirty="0"/>
              <a:t>思路上创新提出了一个包括战略、概念、设计、实施、度量和审计层次的安全链条。</a:t>
            </a:r>
            <a:endParaRPr lang="zh-CN" altLang="en-US" dirty="0"/>
          </a:p>
        </p:txBody>
      </p:sp>
      <p:sp>
        <p:nvSpPr>
          <p:cNvPr id="4" name="灯片编号占位符 3">
            <a:extLst>
              <a:ext uri="{FF2B5EF4-FFF2-40B4-BE49-F238E27FC236}">
                <a16:creationId xmlns:a16="http://schemas.microsoft.com/office/drawing/2014/main" id="{42E3B49F-5CA8-4BA4-A51B-CA7EBC807DDE}"/>
              </a:ext>
            </a:extLst>
          </p:cNvPr>
          <p:cNvSpPr>
            <a:spLocks noGrp="1"/>
          </p:cNvSpPr>
          <p:nvPr>
            <p:ph type="sldNum" sz="quarter" idx="10"/>
          </p:nvPr>
        </p:nvSpPr>
        <p:spPr/>
        <p:txBody>
          <a:bodyPr/>
          <a:lstStyle/>
          <a:p>
            <a:pPr>
              <a:defRPr/>
            </a:pPr>
            <a:fld id="{F5E0E65E-9137-4309-8D78-B392A1917D52}" type="slidenum">
              <a:rPr lang="zh-CN" altLang="en-US" smtClean="0"/>
              <a:pPr>
                <a:defRPr/>
              </a:pPr>
              <a:t>58</a:t>
            </a:fld>
            <a:endParaRPr lang="en-US" altLang="zh-CN"/>
          </a:p>
        </p:txBody>
      </p:sp>
      <p:graphicFrame>
        <p:nvGraphicFramePr>
          <p:cNvPr id="5" name="表格 4">
            <a:extLst>
              <a:ext uri="{FF2B5EF4-FFF2-40B4-BE49-F238E27FC236}">
                <a16:creationId xmlns:a16="http://schemas.microsoft.com/office/drawing/2014/main" id="{19DA1230-D9A9-4D48-A437-07B28FDE6A57}"/>
              </a:ext>
            </a:extLst>
          </p:cNvPr>
          <p:cNvGraphicFramePr>
            <a:graphicFrameLocks noGrp="1"/>
          </p:cNvGraphicFramePr>
          <p:nvPr>
            <p:extLst/>
          </p:nvPr>
        </p:nvGraphicFramePr>
        <p:xfrm>
          <a:off x="5760132" y="1196752"/>
          <a:ext cx="3204356" cy="1729740"/>
        </p:xfrm>
        <a:graphic>
          <a:graphicData uri="http://schemas.openxmlformats.org/drawingml/2006/table">
            <a:tbl>
              <a:tblPr firstRow="1" firstCol="1" bandRow="1">
                <a:tableStyleId>{5C22544A-7EE6-4342-B048-85BDC9FD1C3A}</a:tableStyleId>
              </a:tblPr>
              <a:tblGrid>
                <a:gridCol w="1230384">
                  <a:extLst>
                    <a:ext uri="{9D8B030D-6E8A-4147-A177-3AD203B41FA5}">
                      <a16:colId xmlns:a16="http://schemas.microsoft.com/office/drawing/2014/main" val="3341582460"/>
                    </a:ext>
                  </a:extLst>
                </a:gridCol>
                <a:gridCol w="1973972">
                  <a:extLst>
                    <a:ext uri="{9D8B030D-6E8A-4147-A177-3AD203B41FA5}">
                      <a16:colId xmlns:a16="http://schemas.microsoft.com/office/drawing/2014/main" val="3951942746"/>
                    </a:ext>
                  </a:extLst>
                </a:gridCol>
              </a:tblGrid>
              <a:tr h="288290">
                <a:tc>
                  <a:txBody>
                    <a:bodyPr/>
                    <a:lstStyle/>
                    <a:p>
                      <a:pPr indent="0" algn="ctr">
                        <a:spcAft>
                          <a:spcPts val="0"/>
                        </a:spcAft>
                      </a:pPr>
                      <a:r>
                        <a:rPr lang="zh-CN" sz="1400" kern="100">
                          <a:effectLst/>
                        </a:rPr>
                        <a:t>业务视图</a:t>
                      </a:r>
                      <a:endParaRPr lang="zh-CN" sz="1400" kern="100">
                        <a:effectLst/>
                        <a:latin typeface="等线" panose="02010600030101010101" pitchFamily="2" charset="-122"/>
                        <a:ea typeface="等线" panose="02010600030101010101" pitchFamily="2" charset="-122"/>
                        <a:cs typeface="Times New Roman" panose="02020603050405020304" pitchFamily="18" charset="0"/>
                      </a:endParaRPr>
                    </a:p>
                  </a:txBody>
                  <a:tcPr marL="68580" marR="68580" marT="0" marB="0" anchor="ctr"/>
                </a:tc>
                <a:tc>
                  <a:txBody>
                    <a:bodyPr/>
                    <a:lstStyle/>
                    <a:p>
                      <a:pPr indent="0" algn="ctr">
                        <a:spcAft>
                          <a:spcPts val="0"/>
                        </a:spcAft>
                      </a:pPr>
                      <a:r>
                        <a:rPr lang="zh-CN" sz="1400" kern="100" dirty="0">
                          <a:effectLst/>
                        </a:rPr>
                        <a:t>安全机构背景</a:t>
                      </a:r>
                      <a:endParaRPr lang="zh-CN" sz="1400" kern="100" dirty="0">
                        <a:effectLst/>
                        <a:latin typeface="等线" panose="02010600030101010101" pitchFamily="2" charset="-122"/>
                        <a:ea typeface="等线"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3930526689"/>
                  </a:ext>
                </a:extLst>
              </a:tr>
              <a:tr h="288290">
                <a:tc>
                  <a:txBody>
                    <a:bodyPr/>
                    <a:lstStyle/>
                    <a:p>
                      <a:pPr indent="0" algn="just">
                        <a:spcAft>
                          <a:spcPts val="0"/>
                        </a:spcAft>
                      </a:pPr>
                      <a:r>
                        <a:rPr lang="zh-CN" sz="1400" kern="100">
                          <a:effectLst/>
                        </a:rPr>
                        <a:t>架构视图</a:t>
                      </a:r>
                      <a:endParaRPr lang="zh-CN" sz="1400" kern="100">
                        <a:effectLst/>
                        <a:latin typeface="等线" panose="02010600030101010101" pitchFamily="2" charset="-122"/>
                        <a:ea typeface="等线" panose="02010600030101010101" pitchFamily="2" charset="-122"/>
                        <a:cs typeface="Times New Roman" panose="02020603050405020304" pitchFamily="18" charset="0"/>
                      </a:endParaRPr>
                    </a:p>
                  </a:txBody>
                  <a:tcPr marL="68580" marR="68580" marT="0" marB="0" anchor="ctr"/>
                </a:tc>
                <a:tc>
                  <a:txBody>
                    <a:bodyPr/>
                    <a:lstStyle/>
                    <a:p>
                      <a:pPr indent="0" algn="just">
                        <a:spcAft>
                          <a:spcPts val="0"/>
                        </a:spcAft>
                      </a:pPr>
                      <a:r>
                        <a:rPr lang="zh-CN" sz="1400" kern="100">
                          <a:effectLst/>
                        </a:rPr>
                        <a:t>概念性的安全架构</a:t>
                      </a:r>
                      <a:endParaRPr lang="zh-CN" sz="1400" kern="100">
                        <a:effectLst/>
                        <a:latin typeface="等线" panose="02010600030101010101" pitchFamily="2" charset="-122"/>
                        <a:ea typeface="等线"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2723227018"/>
                  </a:ext>
                </a:extLst>
              </a:tr>
              <a:tr h="288290">
                <a:tc>
                  <a:txBody>
                    <a:bodyPr/>
                    <a:lstStyle/>
                    <a:p>
                      <a:pPr indent="0" algn="just">
                        <a:spcAft>
                          <a:spcPts val="0"/>
                        </a:spcAft>
                      </a:pPr>
                      <a:r>
                        <a:rPr lang="zh-CN" sz="1400" kern="100">
                          <a:effectLst/>
                        </a:rPr>
                        <a:t>设计视图</a:t>
                      </a:r>
                      <a:endParaRPr lang="zh-CN" sz="1400" kern="100">
                        <a:effectLst/>
                        <a:latin typeface="等线" panose="02010600030101010101" pitchFamily="2" charset="-122"/>
                        <a:ea typeface="等线" panose="02010600030101010101" pitchFamily="2" charset="-122"/>
                        <a:cs typeface="Times New Roman" panose="02020603050405020304" pitchFamily="18" charset="0"/>
                      </a:endParaRPr>
                    </a:p>
                  </a:txBody>
                  <a:tcPr marL="68580" marR="68580" marT="0" marB="0" anchor="ctr"/>
                </a:tc>
                <a:tc>
                  <a:txBody>
                    <a:bodyPr/>
                    <a:lstStyle/>
                    <a:p>
                      <a:pPr indent="0" algn="just">
                        <a:spcAft>
                          <a:spcPts val="0"/>
                        </a:spcAft>
                      </a:pPr>
                      <a:r>
                        <a:rPr lang="zh-CN" sz="1400" kern="100">
                          <a:effectLst/>
                        </a:rPr>
                        <a:t>逻辑安全体系结构</a:t>
                      </a:r>
                      <a:endParaRPr lang="zh-CN" sz="1400" kern="100">
                        <a:effectLst/>
                        <a:latin typeface="等线" panose="02010600030101010101" pitchFamily="2" charset="-122"/>
                        <a:ea typeface="等线"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491519338"/>
                  </a:ext>
                </a:extLst>
              </a:tr>
              <a:tr h="288290">
                <a:tc>
                  <a:txBody>
                    <a:bodyPr/>
                    <a:lstStyle/>
                    <a:p>
                      <a:pPr indent="0" algn="just">
                        <a:spcAft>
                          <a:spcPts val="0"/>
                        </a:spcAft>
                      </a:pPr>
                      <a:r>
                        <a:rPr lang="zh-CN" sz="1400" kern="100">
                          <a:effectLst/>
                        </a:rPr>
                        <a:t>建设试图</a:t>
                      </a:r>
                      <a:endParaRPr lang="zh-CN" sz="1400" kern="100">
                        <a:effectLst/>
                        <a:latin typeface="等线" panose="02010600030101010101" pitchFamily="2" charset="-122"/>
                        <a:ea typeface="等线" panose="02010600030101010101" pitchFamily="2" charset="-122"/>
                        <a:cs typeface="Times New Roman" panose="02020603050405020304" pitchFamily="18" charset="0"/>
                      </a:endParaRPr>
                    </a:p>
                  </a:txBody>
                  <a:tcPr marL="68580" marR="68580" marT="0" marB="0" anchor="ctr"/>
                </a:tc>
                <a:tc>
                  <a:txBody>
                    <a:bodyPr/>
                    <a:lstStyle/>
                    <a:p>
                      <a:pPr indent="0" algn="just">
                        <a:spcAft>
                          <a:spcPts val="0"/>
                        </a:spcAft>
                      </a:pPr>
                      <a:r>
                        <a:rPr lang="zh-CN" sz="1400" kern="100">
                          <a:effectLst/>
                        </a:rPr>
                        <a:t>物理安全体系结构</a:t>
                      </a:r>
                      <a:endParaRPr lang="zh-CN" sz="1400" kern="100">
                        <a:effectLst/>
                        <a:latin typeface="等线" panose="02010600030101010101" pitchFamily="2" charset="-122"/>
                        <a:ea typeface="等线"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668765271"/>
                  </a:ext>
                </a:extLst>
              </a:tr>
              <a:tr h="288290">
                <a:tc>
                  <a:txBody>
                    <a:bodyPr/>
                    <a:lstStyle/>
                    <a:p>
                      <a:pPr indent="0" algn="just">
                        <a:spcAft>
                          <a:spcPts val="0"/>
                        </a:spcAft>
                      </a:pPr>
                      <a:r>
                        <a:rPr lang="zh-CN" sz="1400" kern="100">
                          <a:effectLst/>
                        </a:rPr>
                        <a:t>实施者视图</a:t>
                      </a:r>
                      <a:endParaRPr lang="zh-CN" sz="1400" kern="100">
                        <a:effectLst/>
                        <a:latin typeface="等线" panose="02010600030101010101" pitchFamily="2" charset="-122"/>
                        <a:ea typeface="等线" panose="02010600030101010101" pitchFamily="2" charset="-122"/>
                        <a:cs typeface="Times New Roman" panose="02020603050405020304" pitchFamily="18" charset="0"/>
                      </a:endParaRPr>
                    </a:p>
                  </a:txBody>
                  <a:tcPr marL="68580" marR="68580" marT="0" marB="0" anchor="ctr"/>
                </a:tc>
                <a:tc>
                  <a:txBody>
                    <a:bodyPr/>
                    <a:lstStyle/>
                    <a:p>
                      <a:pPr indent="0" algn="just">
                        <a:spcAft>
                          <a:spcPts val="0"/>
                        </a:spcAft>
                      </a:pPr>
                      <a:r>
                        <a:rPr lang="zh-CN" sz="1400" kern="100">
                          <a:effectLst/>
                        </a:rPr>
                        <a:t>组件的安全架构</a:t>
                      </a:r>
                      <a:endParaRPr lang="zh-CN" sz="1400" kern="100">
                        <a:effectLst/>
                        <a:latin typeface="等线" panose="02010600030101010101" pitchFamily="2" charset="-122"/>
                        <a:ea typeface="等线"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1789135297"/>
                  </a:ext>
                </a:extLst>
              </a:tr>
              <a:tr h="288290">
                <a:tc>
                  <a:txBody>
                    <a:bodyPr/>
                    <a:lstStyle/>
                    <a:p>
                      <a:pPr indent="0" algn="just">
                        <a:spcAft>
                          <a:spcPts val="0"/>
                        </a:spcAft>
                      </a:pPr>
                      <a:r>
                        <a:rPr lang="zh-CN" sz="1400" kern="100">
                          <a:effectLst/>
                        </a:rPr>
                        <a:t>服务管理视图</a:t>
                      </a:r>
                      <a:endParaRPr lang="zh-CN" sz="1400" kern="100">
                        <a:effectLst/>
                        <a:latin typeface="等线" panose="02010600030101010101" pitchFamily="2" charset="-122"/>
                        <a:ea typeface="等线" panose="02010600030101010101" pitchFamily="2" charset="-122"/>
                        <a:cs typeface="Times New Roman" panose="02020603050405020304" pitchFamily="18" charset="0"/>
                      </a:endParaRPr>
                    </a:p>
                  </a:txBody>
                  <a:tcPr marL="68580" marR="68580" marT="0" marB="0" anchor="ctr"/>
                </a:tc>
                <a:tc>
                  <a:txBody>
                    <a:bodyPr/>
                    <a:lstStyle/>
                    <a:p>
                      <a:pPr indent="0" algn="just">
                        <a:spcAft>
                          <a:spcPts val="0"/>
                        </a:spcAft>
                      </a:pPr>
                      <a:r>
                        <a:rPr lang="zh-CN" sz="1400" kern="100" dirty="0">
                          <a:effectLst/>
                        </a:rPr>
                        <a:t>安全服务管理架构</a:t>
                      </a:r>
                      <a:endParaRPr lang="zh-CN" sz="1400" kern="100" dirty="0">
                        <a:effectLst/>
                        <a:latin typeface="等线" panose="02010600030101010101" pitchFamily="2" charset="-122"/>
                        <a:ea typeface="等线"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1892543319"/>
                  </a:ext>
                </a:extLst>
              </a:tr>
            </a:tbl>
          </a:graphicData>
        </a:graphic>
      </p:graphicFrame>
      <p:graphicFrame>
        <p:nvGraphicFramePr>
          <p:cNvPr id="7" name="对象 6">
            <a:extLst>
              <a:ext uri="{FF2B5EF4-FFF2-40B4-BE49-F238E27FC236}">
                <a16:creationId xmlns:a16="http://schemas.microsoft.com/office/drawing/2014/main" id="{686E2858-6C00-4813-B52F-798E11585ADC}"/>
              </a:ext>
            </a:extLst>
          </p:cNvPr>
          <p:cNvGraphicFramePr>
            <a:graphicFrameLocks noChangeAspect="1"/>
          </p:cNvGraphicFramePr>
          <p:nvPr>
            <p:extLst/>
          </p:nvPr>
        </p:nvGraphicFramePr>
        <p:xfrm>
          <a:off x="5776172" y="3248980"/>
          <a:ext cx="3096344" cy="3350319"/>
        </p:xfrm>
        <a:graphic>
          <a:graphicData uri="http://schemas.openxmlformats.org/presentationml/2006/ole">
            <mc:AlternateContent xmlns:mc="http://schemas.openxmlformats.org/markup-compatibility/2006">
              <mc:Choice xmlns:v="urn:schemas-microsoft-com:vml" Requires="v">
                <p:oleObj spid="_x0000_s11301" name="Visio" r:id="rId3" imgW="3557551" imgH="3845474" progId="Visio.Drawing.11">
                  <p:embed/>
                </p:oleObj>
              </mc:Choice>
              <mc:Fallback>
                <p:oleObj name="Visio" r:id="rId3" imgW="3557551" imgH="3845474" progId="Visio.Drawing.11">
                  <p:embed/>
                  <p:pic>
                    <p:nvPicPr>
                      <p:cNvPr id="7" name="对象 6">
                        <a:extLst>
                          <a:ext uri="{FF2B5EF4-FFF2-40B4-BE49-F238E27FC236}">
                            <a16:creationId xmlns:a16="http://schemas.microsoft.com/office/drawing/2014/main" id="{686E2858-6C00-4813-B52F-798E11585AD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76172" y="3248980"/>
                        <a:ext cx="3096344" cy="3350319"/>
                      </a:xfrm>
                      <a:prstGeom prst="rect">
                        <a:avLst/>
                      </a:prstGeom>
                      <a:noFill/>
                    </p:spPr>
                  </p:pic>
                </p:oleObj>
              </mc:Fallback>
            </mc:AlternateContent>
          </a:graphicData>
        </a:graphic>
      </p:graphicFrame>
    </p:spTree>
    <p:extLst>
      <p:ext uri="{BB962C8B-B14F-4D97-AF65-F5344CB8AC3E}">
        <p14:creationId xmlns:p14="http://schemas.microsoft.com/office/powerpoint/2010/main" val="3063710230"/>
      </p:ext>
    </p:extLst>
  </p:cSld>
  <p:clrMapOvr>
    <a:masterClrMapping/>
  </p:clrMapOvr>
  <p:transition>
    <p:fade/>
  </p:transition>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D12102D1-35CC-4141-B81E-B9FD5CD75C2A}"/>
              </a:ext>
            </a:extLst>
          </p:cNvPr>
          <p:cNvSpPr>
            <a:spLocks noGrp="1"/>
          </p:cNvSpPr>
          <p:nvPr>
            <p:ph type="title"/>
          </p:nvPr>
        </p:nvSpPr>
        <p:spPr/>
        <p:txBody>
          <a:bodyPr/>
          <a:lstStyle/>
          <a:p>
            <a:r>
              <a:rPr lang="en-US" altLang="zh-CN" dirty="0" smtClean="0"/>
              <a:t>SABSA</a:t>
            </a:r>
            <a:r>
              <a:rPr lang="zh-CN" altLang="en-US" dirty="0" smtClean="0"/>
              <a:t>模型架构</a:t>
            </a:r>
            <a:endParaRPr lang="zh-CN" altLang="en-US" dirty="0"/>
          </a:p>
        </p:txBody>
      </p:sp>
      <p:sp>
        <p:nvSpPr>
          <p:cNvPr id="3" name="内容占位符 2">
            <a:extLst>
              <a:ext uri="{FF2B5EF4-FFF2-40B4-BE49-F238E27FC236}">
                <a16:creationId xmlns:a16="http://schemas.microsoft.com/office/drawing/2014/main" id="{FFB231FA-6912-40E6-8F8B-15AD89CFD901}"/>
              </a:ext>
            </a:extLst>
          </p:cNvPr>
          <p:cNvSpPr>
            <a:spLocks noGrp="1"/>
          </p:cNvSpPr>
          <p:nvPr>
            <p:ph idx="1"/>
          </p:nvPr>
        </p:nvSpPr>
        <p:spPr>
          <a:xfrm>
            <a:off x="533400" y="1295400"/>
            <a:ext cx="8191500" cy="5301952"/>
          </a:xfrm>
        </p:spPr>
        <p:txBody>
          <a:bodyPr>
            <a:normAutofit fontScale="92500" lnSpcReduction="20000"/>
          </a:bodyPr>
          <a:lstStyle/>
          <a:p>
            <a:r>
              <a:rPr lang="zh-CN" altLang="en-US" dirty="0" smtClean="0"/>
              <a:t>背景层（</a:t>
            </a:r>
            <a:r>
              <a:rPr lang="zh-CN" altLang="zh-CN" dirty="0" smtClean="0"/>
              <a:t>业务视图</a:t>
            </a:r>
            <a:r>
              <a:rPr lang="zh-CN" altLang="en-US" dirty="0" smtClean="0"/>
              <a:t>）</a:t>
            </a:r>
            <a:endParaRPr lang="zh-CN" altLang="zh-CN" dirty="0"/>
          </a:p>
          <a:p>
            <a:pPr lvl="1"/>
            <a:r>
              <a:rPr lang="zh-CN" altLang="zh-CN" dirty="0"/>
              <a:t>业务视图说明所有架构必须满足业务要求。了解该系统的业务需求驱动，选择合适的架构。</a:t>
            </a:r>
            <a:endParaRPr lang="en-US" altLang="zh-CN" dirty="0"/>
          </a:p>
          <a:p>
            <a:pPr lvl="1"/>
            <a:r>
              <a:rPr lang="zh-CN" altLang="zh-CN" dirty="0"/>
              <a:t>业务视图被称为背景环境的安全架构。这是安全系统必须设计、建造和经营的业务范围内的描述。</a:t>
            </a:r>
            <a:endParaRPr lang="en-US" altLang="zh-CN" dirty="0"/>
          </a:p>
          <a:p>
            <a:r>
              <a:rPr lang="zh-CN" altLang="en-US" dirty="0" smtClean="0"/>
              <a:t>概念层（</a:t>
            </a:r>
            <a:r>
              <a:rPr lang="zh-CN" altLang="zh-CN" dirty="0" smtClean="0"/>
              <a:t>架构视图</a:t>
            </a:r>
            <a:r>
              <a:rPr lang="zh-CN" altLang="en-US" dirty="0" smtClean="0"/>
              <a:t>）</a:t>
            </a:r>
            <a:endParaRPr lang="zh-CN" altLang="zh-CN" dirty="0"/>
          </a:p>
          <a:p>
            <a:pPr lvl="1"/>
            <a:r>
              <a:rPr lang="zh-CN" altLang="zh-CN" dirty="0"/>
              <a:t>架构是整体的概念，可满足企业的业务需求。</a:t>
            </a:r>
            <a:r>
              <a:rPr lang="zh-CN" altLang="en-US" dirty="0"/>
              <a:t>也</a:t>
            </a:r>
            <a:r>
              <a:rPr lang="zh-CN" altLang="zh-CN" dirty="0"/>
              <a:t>被称为概念性的安全架构。</a:t>
            </a:r>
            <a:endParaRPr lang="en-US" altLang="zh-CN" dirty="0"/>
          </a:p>
          <a:p>
            <a:pPr lvl="1"/>
            <a:r>
              <a:rPr lang="zh-CN" altLang="zh-CN" dirty="0"/>
              <a:t>定义在较低层次的抽象逻辑和物理元素的选择和组织上，确定指导原则和基本概念。</a:t>
            </a:r>
            <a:endParaRPr lang="en-US" altLang="zh-CN" dirty="0"/>
          </a:p>
          <a:p>
            <a:r>
              <a:rPr lang="zh-CN" altLang="en-US" dirty="0" smtClean="0"/>
              <a:t>逻辑层（</a:t>
            </a:r>
            <a:r>
              <a:rPr lang="zh-CN" altLang="zh-CN" dirty="0" smtClean="0"/>
              <a:t>设计视图</a:t>
            </a:r>
            <a:r>
              <a:rPr lang="zh-CN" altLang="en-US" dirty="0" smtClean="0"/>
              <a:t>）</a:t>
            </a:r>
            <a:endParaRPr lang="zh-CN" altLang="zh-CN" dirty="0"/>
          </a:p>
          <a:p>
            <a:pPr lvl="1"/>
            <a:r>
              <a:rPr lang="zh-CN" altLang="zh-CN" dirty="0"/>
              <a:t>设计是架构的具体反映，设计过程通常被称为系统工程，涉及整个系统的架构元素的识别和规范。</a:t>
            </a:r>
            <a:endParaRPr lang="en-US" altLang="zh-CN" dirty="0"/>
          </a:p>
          <a:p>
            <a:pPr lvl="1"/>
            <a:r>
              <a:rPr lang="zh-CN" altLang="zh-CN" dirty="0"/>
              <a:t>逻辑的安全架构应该反映和代表所有概念性的安全架构中的主要安全战略。</a:t>
            </a:r>
            <a:endParaRPr lang="en-US" altLang="zh-CN" dirty="0"/>
          </a:p>
        </p:txBody>
      </p:sp>
      <p:sp>
        <p:nvSpPr>
          <p:cNvPr id="4" name="灯片编号占位符 3">
            <a:extLst>
              <a:ext uri="{FF2B5EF4-FFF2-40B4-BE49-F238E27FC236}">
                <a16:creationId xmlns:a16="http://schemas.microsoft.com/office/drawing/2014/main" id="{42E3B49F-5CA8-4BA4-A51B-CA7EBC807DDE}"/>
              </a:ext>
            </a:extLst>
          </p:cNvPr>
          <p:cNvSpPr>
            <a:spLocks noGrp="1"/>
          </p:cNvSpPr>
          <p:nvPr>
            <p:ph type="sldNum" sz="quarter" idx="10"/>
          </p:nvPr>
        </p:nvSpPr>
        <p:spPr/>
        <p:txBody>
          <a:bodyPr/>
          <a:lstStyle/>
          <a:p>
            <a:pPr>
              <a:defRPr/>
            </a:pPr>
            <a:fld id="{F5E0E65E-9137-4309-8D78-B392A1917D52}" type="slidenum">
              <a:rPr lang="zh-CN" altLang="en-US" smtClean="0"/>
              <a:pPr>
                <a:defRPr/>
              </a:pPr>
              <a:t>59</a:t>
            </a:fld>
            <a:endParaRPr lang="en-US" altLang="zh-CN"/>
          </a:p>
        </p:txBody>
      </p:sp>
    </p:spTree>
    <p:extLst>
      <p:ext uri="{BB962C8B-B14F-4D97-AF65-F5344CB8AC3E}">
        <p14:creationId xmlns:p14="http://schemas.microsoft.com/office/powerpoint/2010/main" val="3201084420"/>
      </p:ext>
    </p:extLst>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信息安全问题的根源及特征</a:t>
            </a:r>
            <a:endParaRPr lang="zh-CN" altLang="en-US" dirty="0"/>
          </a:p>
        </p:txBody>
      </p:sp>
      <p:sp>
        <p:nvSpPr>
          <p:cNvPr id="3" name="内容占位符 2"/>
          <p:cNvSpPr>
            <a:spLocks noGrp="1"/>
          </p:cNvSpPr>
          <p:nvPr>
            <p:ph idx="1"/>
          </p:nvPr>
        </p:nvSpPr>
        <p:spPr/>
        <p:txBody>
          <a:bodyPr/>
          <a:lstStyle/>
          <a:p>
            <a:r>
              <a:rPr lang="zh-CN" altLang="en-US" dirty="0" smtClean="0"/>
              <a:t>信息安全问题的根源</a:t>
            </a:r>
            <a:endParaRPr lang="en-US" altLang="zh-CN" dirty="0" smtClean="0"/>
          </a:p>
          <a:p>
            <a:pPr lvl="1"/>
            <a:r>
              <a:rPr lang="zh-CN" altLang="en-US" dirty="0" smtClean="0"/>
              <a:t>内因：</a:t>
            </a:r>
            <a:r>
              <a:rPr lang="zh-CN" altLang="zh-CN" dirty="0" smtClean="0"/>
              <a:t>息系统</a:t>
            </a:r>
            <a:r>
              <a:rPr lang="zh-CN" altLang="zh-CN" dirty="0"/>
              <a:t>复杂性导致漏洞的存在</a:t>
            </a:r>
            <a:r>
              <a:rPr lang="zh-CN" altLang="zh-CN" dirty="0" smtClean="0"/>
              <a:t>不可避免</a:t>
            </a:r>
            <a:endParaRPr lang="en-US" altLang="zh-CN" dirty="0" smtClean="0"/>
          </a:p>
          <a:p>
            <a:pPr lvl="1"/>
            <a:r>
              <a:rPr lang="zh-CN" altLang="en-US" dirty="0" smtClean="0"/>
              <a:t>外因：环境因素、人为因素</a:t>
            </a:r>
            <a:endParaRPr lang="en-US" altLang="zh-CN" dirty="0" smtClean="0"/>
          </a:p>
          <a:p>
            <a:r>
              <a:rPr lang="zh-CN" altLang="en-US" dirty="0" smtClean="0"/>
              <a:t>信息安全的特征</a:t>
            </a:r>
            <a:endParaRPr lang="en-US" altLang="zh-CN" dirty="0" smtClean="0"/>
          </a:p>
          <a:p>
            <a:pPr lvl="1"/>
            <a:r>
              <a:rPr lang="zh-CN" altLang="en-US" dirty="0" smtClean="0"/>
              <a:t>系统的安全</a:t>
            </a:r>
            <a:endParaRPr lang="en-US" altLang="zh-CN" dirty="0" smtClean="0"/>
          </a:p>
          <a:p>
            <a:pPr lvl="1"/>
            <a:r>
              <a:rPr lang="zh-CN" altLang="en-US" dirty="0" smtClean="0"/>
              <a:t>动态的安全</a:t>
            </a:r>
            <a:endParaRPr lang="en-US" altLang="zh-CN" dirty="0" smtClean="0"/>
          </a:p>
          <a:p>
            <a:pPr lvl="1"/>
            <a:r>
              <a:rPr lang="zh-CN" altLang="en-US" dirty="0" smtClean="0"/>
              <a:t>无边界的安全</a:t>
            </a:r>
            <a:endParaRPr lang="en-US" altLang="zh-CN" dirty="0" smtClean="0"/>
          </a:p>
          <a:p>
            <a:pPr lvl="1"/>
            <a:r>
              <a:rPr lang="zh-CN" altLang="en-US" dirty="0" smtClean="0"/>
              <a:t>非传统的安全</a:t>
            </a:r>
            <a:endParaRPr lang="en-US" altLang="zh-CN" dirty="0" smtClean="0"/>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pPr>
                <a:defRPr/>
              </a:pPr>
              <a:t>6</a:t>
            </a:fld>
            <a:endParaRPr lang="en-US" altLang="zh-CN"/>
          </a:p>
        </p:txBody>
      </p:sp>
    </p:spTree>
    <p:extLst>
      <p:ext uri="{BB962C8B-B14F-4D97-AF65-F5344CB8AC3E}">
        <p14:creationId xmlns:p14="http://schemas.microsoft.com/office/powerpoint/2010/main" val="2609228513"/>
      </p:ext>
    </p:extLst>
  </p:cSld>
  <p:clrMapOvr>
    <a:masterClrMapping/>
  </p:clrMapOvr>
  <p:transition>
    <p:fade/>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2942C2DB-2AD4-437A-9459-AAB7C6A18F8E}"/>
              </a:ext>
            </a:extLst>
          </p:cNvPr>
          <p:cNvSpPr>
            <a:spLocks noGrp="1"/>
          </p:cNvSpPr>
          <p:nvPr>
            <p:ph type="title"/>
          </p:nvPr>
        </p:nvSpPr>
        <p:spPr/>
        <p:txBody>
          <a:bodyPr/>
          <a:lstStyle/>
          <a:p>
            <a:r>
              <a:rPr lang="en-US" altLang="zh-CN" dirty="0"/>
              <a:t>SABSA</a:t>
            </a:r>
            <a:r>
              <a:rPr lang="zh-CN" altLang="en-US" dirty="0"/>
              <a:t>模型架构</a:t>
            </a:r>
          </a:p>
        </p:txBody>
      </p:sp>
      <p:sp>
        <p:nvSpPr>
          <p:cNvPr id="3" name="内容占位符 2">
            <a:extLst>
              <a:ext uri="{FF2B5EF4-FFF2-40B4-BE49-F238E27FC236}">
                <a16:creationId xmlns:a16="http://schemas.microsoft.com/office/drawing/2014/main" id="{9D650A93-1E77-4D8C-B89A-B48CA6554A39}"/>
              </a:ext>
            </a:extLst>
          </p:cNvPr>
          <p:cNvSpPr>
            <a:spLocks noGrp="1"/>
          </p:cNvSpPr>
          <p:nvPr>
            <p:ph idx="1"/>
          </p:nvPr>
        </p:nvSpPr>
        <p:spPr/>
        <p:txBody>
          <a:bodyPr>
            <a:normAutofit fontScale="92500" lnSpcReduction="20000"/>
          </a:bodyPr>
          <a:lstStyle/>
          <a:p>
            <a:r>
              <a:rPr lang="zh-CN" altLang="en-US" dirty="0" smtClean="0"/>
              <a:t>物理层（</a:t>
            </a:r>
            <a:r>
              <a:rPr lang="zh-CN" altLang="zh-CN" dirty="0" smtClean="0"/>
              <a:t>建设视图</a:t>
            </a:r>
            <a:r>
              <a:rPr lang="zh-CN" altLang="en-US" dirty="0" smtClean="0"/>
              <a:t>）</a:t>
            </a:r>
            <a:endParaRPr lang="zh-CN" altLang="zh-CN" dirty="0"/>
          </a:p>
          <a:p>
            <a:pPr lvl="1"/>
            <a:r>
              <a:rPr lang="zh-CN" altLang="zh-CN" dirty="0"/>
              <a:t>设计是产生一套描述了系统的逻辑抽象，这些都需要形成一个物理的安全体系结构模型，该模型应描述实际的技术模式和指定的各种系统组件的详细设计。</a:t>
            </a:r>
            <a:endParaRPr lang="en-US" altLang="zh-CN" dirty="0"/>
          </a:p>
          <a:p>
            <a:pPr lvl="1"/>
            <a:r>
              <a:rPr lang="zh-CN" altLang="zh-CN" dirty="0"/>
              <a:t>如需要描述提供服务的服务器的物理安全机制和逻辑安全服务等。</a:t>
            </a:r>
            <a:endParaRPr lang="en-US" altLang="zh-CN" dirty="0"/>
          </a:p>
          <a:p>
            <a:r>
              <a:rPr lang="zh-CN" altLang="en-US" dirty="0" smtClean="0"/>
              <a:t>组件层（</a:t>
            </a:r>
            <a:r>
              <a:rPr lang="zh-CN" altLang="zh-CN" dirty="0" smtClean="0"/>
              <a:t>实施</a:t>
            </a:r>
            <a:r>
              <a:rPr lang="zh-CN" altLang="zh-CN" dirty="0"/>
              <a:t>者</a:t>
            </a:r>
            <a:r>
              <a:rPr lang="zh-CN" altLang="zh-CN" dirty="0" smtClean="0"/>
              <a:t>视图</a:t>
            </a:r>
            <a:r>
              <a:rPr lang="zh-CN" altLang="en-US" dirty="0" smtClean="0"/>
              <a:t>）</a:t>
            </a:r>
            <a:endParaRPr lang="zh-CN" altLang="zh-CN" dirty="0"/>
          </a:p>
          <a:p>
            <a:pPr lvl="1"/>
            <a:r>
              <a:rPr lang="zh-CN" altLang="zh-CN" dirty="0"/>
              <a:t>这层的模型也被称为组件安全架构。</a:t>
            </a:r>
            <a:endParaRPr lang="en-US" altLang="zh-CN" dirty="0"/>
          </a:p>
          <a:p>
            <a:r>
              <a:rPr lang="zh-CN" altLang="en-US" dirty="0" smtClean="0"/>
              <a:t>运营层（</a:t>
            </a:r>
            <a:r>
              <a:rPr lang="zh-CN" altLang="zh-CN" dirty="0" smtClean="0"/>
              <a:t>服务</a:t>
            </a:r>
            <a:r>
              <a:rPr lang="zh-CN" altLang="zh-CN" dirty="0"/>
              <a:t>和管理</a:t>
            </a:r>
            <a:r>
              <a:rPr lang="zh-CN" altLang="zh-CN" dirty="0" smtClean="0"/>
              <a:t>视图</a:t>
            </a:r>
            <a:r>
              <a:rPr lang="zh-CN" altLang="en-US" dirty="0" smtClean="0"/>
              <a:t>）</a:t>
            </a:r>
            <a:endParaRPr lang="zh-CN" altLang="zh-CN" dirty="0"/>
          </a:p>
          <a:p>
            <a:pPr lvl="1"/>
            <a:r>
              <a:rPr lang="zh-CN" altLang="zh-CN" dirty="0"/>
              <a:t>当建设完成后，需要进行运维管理。</a:t>
            </a:r>
            <a:endParaRPr lang="en-US" altLang="zh-CN" dirty="0"/>
          </a:p>
          <a:p>
            <a:pPr lvl="1"/>
            <a:r>
              <a:rPr lang="zh-CN" altLang="zh-CN" dirty="0"/>
              <a:t>保持各项服务的正常运作，保持良好的工作秩序和监测，以及按要求执行。</a:t>
            </a:r>
            <a:endParaRPr lang="en-US" altLang="zh-CN" dirty="0"/>
          </a:p>
          <a:p>
            <a:pPr lvl="1"/>
            <a:r>
              <a:rPr lang="zh-CN" altLang="en-US" dirty="0"/>
              <a:t>也</a:t>
            </a:r>
            <a:r>
              <a:rPr lang="zh-CN" altLang="zh-CN" dirty="0"/>
              <a:t>被称为服务管理安全架构。关注的焦点是安全性相关的部分。</a:t>
            </a:r>
            <a:endParaRPr lang="zh-CN" altLang="en-US" dirty="0"/>
          </a:p>
        </p:txBody>
      </p:sp>
      <p:sp>
        <p:nvSpPr>
          <p:cNvPr id="4" name="灯片编号占位符 3">
            <a:extLst>
              <a:ext uri="{FF2B5EF4-FFF2-40B4-BE49-F238E27FC236}">
                <a16:creationId xmlns:a16="http://schemas.microsoft.com/office/drawing/2014/main" id="{41EFBB60-5623-412B-BE8F-C8E5781B2B6D}"/>
              </a:ext>
            </a:extLst>
          </p:cNvPr>
          <p:cNvSpPr>
            <a:spLocks noGrp="1"/>
          </p:cNvSpPr>
          <p:nvPr>
            <p:ph type="sldNum" sz="quarter" idx="10"/>
          </p:nvPr>
        </p:nvSpPr>
        <p:spPr/>
        <p:txBody>
          <a:bodyPr/>
          <a:lstStyle/>
          <a:p>
            <a:pPr>
              <a:defRPr/>
            </a:pPr>
            <a:fld id="{F5E0E65E-9137-4309-8D78-B392A1917D52}" type="slidenum">
              <a:rPr lang="zh-CN" altLang="en-US" smtClean="0"/>
              <a:pPr>
                <a:defRPr/>
              </a:pPr>
              <a:t>60</a:t>
            </a:fld>
            <a:endParaRPr lang="en-US" altLang="zh-CN"/>
          </a:p>
        </p:txBody>
      </p:sp>
    </p:spTree>
    <p:extLst>
      <p:ext uri="{BB962C8B-B14F-4D97-AF65-F5344CB8AC3E}">
        <p14:creationId xmlns:p14="http://schemas.microsoft.com/office/powerpoint/2010/main" val="316649265"/>
      </p:ext>
    </p:extLst>
  </p:cSld>
  <p:clrMapOvr>
    <a:masterClrMapping/>
  </p:clrMapOvr>
  <p:transition>
    <p:fade/>
  </p:transition>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内容占位符 13"/>
          <p:cNvSpPr>
            <a:spLocks noGrp="1"/>
          </p:cNvSpPr>
          <p:nvPr>
            <p:ph idx="1"/>
          </p:nvPr>
        </p:nvSpPr>
        <p:spPr/>
        <p:txBody>
          <a:bodyPr/>
          <a:lstStyle/>
          <a:p>
            <a:endParaRPr lang="zh-CN" altLang="en-US" dirty="0"/>
          </a:p>
        </p:txBody>
      </p:sp>
      <p:sp>
        <p:nvSpPr>
          <p:cNvPr id="2" name="标题 1">
            <a:extLst>
              <a:ext uri="{FF2B5EF4-FFF2-40B4-BE49-F238E27FC236}">
                <a16:creationId xmlns:a16="http://schemas.microsoft.com/office/drawing/2014/main" id="{3E901EA7-2179-49A1-8C7F-5D5CFD9373A0}"/>
              </a:ext>
            </a:extLst>
          </p:cNvPr>
          <p:cNvSpPr>
            <a:spLocks noGrp="1"/>
          </p:cNvSpPr>
          <p:nvPr>
            <p:ph type="title"/>
          </p:nvPr>
        </p:nvSpPr>
        <p:spPr/>
        <p:txBody>
          <a:bodyPr/>
          <a:lstStyle/>
          <a:p>
            <a:r>
              <a:rPr lang="en-US" altLang="zh-CN" dirty="0"/>
              <a:t>SABSA</a:t>
            </a:r>
            <a:r>
              <a:rPr lang="zh-CN" altLang="en-US" dirty="0"/>
              <a:t>的</a:t>
            </a:r>
            <a:r>
              <a:rPr lang="zh-CN" altLang="en-US" dirty="0" smtClean="0"/>
              <a:t>生命周期</a:t>
            </a:r>
            <a:endParaRPr lang="zh-CN" altLang="en-US" dirty="0"/>
          </a:p>
        </p:txBody>
      </p:sp>
      <p:sp>
        <p:nvSpPr>
          <p:cNvPr id="4" name="灯片编号占位符 3">
            <a:extLst>
              <a:ext uri="{FF2B5EF4-FFF2-40B4-BE49-F238E27FC236}">
                <a16:creationId xmlns:a16="http://schemas.microsoft.com/office/drawing/2014/main" id="{D74F0348-9735-4FBE-9559-1667A4E1C0CD}"/>
              </a:ext>
            </a:extLst>
          </p:cNvPr>
          <p:cNvSpPr>
            <a:spLocks noGrp="1"/>
          </p:cNvSpPr>
          <p:nvPr>
            <p:ph type="sldNum" sz="quarter" idx="10"/>
          </p:nvPr>
        </p:nvSpPr>
        <p:spPr/>
        <p:txBody>
          <a:bodyPr/>
          <a:lstStyle/>
          <a:p>
            <a:pPr>
              <a:defRPr/>
            </a:pPr>
            <a:fld id="{F5E0E65E-9137-4309-8D78-B392A1917D52}" type="slidenum">
              <a:rPr lang="zh-CN" altLang="en-US" smtClean="0"/>
              <a:pPr>
                <a:defRPr/>
              </a:pPr>
              <a:t>61</a:t>
            </a:fld>
            <a:endParaRPr lang="en-US" altLang="zh-CN"/>
          </a:p>
        </p:txBody>
      </p:sp>
      <p:grpSp>
        <p:nvGrpSpPr>
          <p:cNvPr id="13" name="组合 12">
            <a:extLst>
              <a:ext uri="{FF2B5EF4-FFF2-40B4-BE49-F238E27FC236}">
                <a16:creationId xmlns:a16="http://schemas.microsoft.com/office/drawing/2014/main" id="{6F6FF45F-5FFD-4234-8D5B-75D4B140FA0C}"/>
              </a:ext>
            </a:extLst>
          </p:cNvPr>
          <p:cNvGrpSpPr/>
          <p:nvPr/>
        </p:nvGrpSpPr>
        <p:grpSpPr>
          <a:xfrm>
            <a:off x="533400" y="1376772"/>
            <a:ext cx="8071048" cy="4788532"/>
            <a:chOff x="2068106" y="3609020"/>
            <a:chExt cx="4232086" cy="2557190"/>
          </a:xfrm>
        </p:grpSpPr>
        <p:sp>
          <p:nvSpPr>
            <p:cNvPr id="5" name="矩形 4">
              <a:extLst>
                <a:ext uri="{FF2B5EF4-FFF2-40B4-BE49-F238E27FC236}">
                  <a16:creationId xmlns:a16="http://schemas.microsoft.com/office/drawing/2014/main" id="{64525001-F12E-4689-BEF7-5703F794CAA3}"/>
                </a:ext>
              </a:extLst>
            </p:cNvPr>
            <p:cNvSpPr/>
            <p:nvPr/>
          </p:nvSpPr>
          <p:spPr>
            <a:xfrm>
              <a:off x="3599892" y="3609020"/>
              <a:ext cx="1476164" cy="57606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t>战略与规划</a:t>
              </a:r>
            </a:p>
          </p:txBody>
        </p:sp>
        <p:sp>
          <p:nvSpPr>
            <p:cNvPr id="6" name="箭头: 圆角右 5">
              <a:extLst>
                <a:ext uri="{FF2B5EF4-FFF2-40B4-BE49-F238E27FC236}">
                  <a16:creationId xmlns:a16="http://schemas.microsoft.com/office/drawing/2014/main" id="{1E81005E-E369-4A19-8FA6-E91C44440C9C}"/>
                </a:ext>
              </a:extLst>
            </p:cNvPr>
            <p:cNvSpPr/>
            <p:nvPr/>
          </p:nvSpPr>
          <p:spPr>
            <a:xfrm rot="5400000">
              <a:off x="5012563" y="3941572"/>
              <a:ext cx="775057" cy="576064"/>
            </a:xfrm>
            <a:prstGeom prst="bentArrow">
              <a:avLst>
                <a:gd name="adj1" fmla="val 25000"/>
                <a:gd name="adj2" fmla="val 23997"/>
                <a:gd name="adj3" fmla="val 25000"/>
                <a:gd name="adj4" fmla="val 4375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7" name="矩形 6">
              <a:extLst>
                <a:ext uri="{FF2B5EF4-FFF2-40B4-BE49-F238E27FC236}">
                  <a16:creationId xmlns:a16="http://schemas.microsoft.com/office/drawing/2014/main" id="{9388B6DD-C547-413D-A4BF-BADB1B1BFC06}"/>
                </a:ext>
              </a:extLst>
            </p:cNvPr>
            <p:cNvSpPr/>
            <p:nvPr/>
          </p:nvSpPr>
          <p:spPr>
            <a:xfrm>
              <a:off x="4824028" y="4645397"/>
              <a:ext cx="1476164" cy="57606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t>设计</a:t>
              </a:r>
            </a:p>
          </p:txBody>
        </p:sp>
        <p:sp>
          <p:nvSpPr>
            <p:cNvPr id="8" name="箭头: 圆角右 7">
              <a:extLst>
                <a:ext uri="{FF2B5EF4-FFF2-40B4-BE49-F238E27FC236}">
                  <a16:creationId xmlns:a16="http://schemas.microsoft.com/office/drawing/2014/main" id="{0E779D05-5134-444F-9588-931C52EA04DA}"/>
                </a:ext>
              </a:extLst>
            </p:cNvPr>
            <p:cNvSpPr/>
            <p:nvPr/>
          </p:nvSpPr>
          <p:spPr>
            <a:xfrm rot="10800000">
              <a:off x="5112058" y="5249725"/>
              <a:ext cx="504056" cy="772470"/>
            </a:xfrm>
            <a:prstGeom prst="bentArrow">
              <a:avLst>
                <a:gd name="adj1" fmla="val 25000"/>
                <a:gd name="adj2" fmla="val 23997"/>
                <a:gd name="adj3" fmla="val 25000"/>
                <a:gd name="adj4" fmla="val 4375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9" name="矩形 8">
              <a:extLst>
                <a:ext uri="{FF2B5EF4-FFF2-40B4-BE49-F238E27FC236}">
                  <a16:creationId xmlns:a16="http://schemas.microsoft.com/office/drawing/2014/main" id="{DBC07673-36A7-490F-A13A-D5CF17BAC63F}"/>
                </a:ext>
              </a:extLst>
            </p:cNvPr>
            <p:cNvSpPr/>
            <p:nvPr/>
          </p:nvSpPr>
          <p:spPr>
            <a:xfrm>
              <a:off x="3599892" y="5590146"/>
              <a:ext cx="1476164" cy="57606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t>实施</a:t>
              </a:r>
            </a:p>
          </p:txBody>
        </p:sp>
        <p:sp>
          <p:nvSpPr>
            <p:cNvPr id="10" name="箭头: 圆角右 9">
              <a:extLst>
                <a:ext uri="{FF2B5EF4-FFF2-40B4-BE49-F238E27FC236}">
                  <a16:creationId xmlns:a16="http://schemas.microsoft.com/office/drawing/2014/main" id="{A7710B8B-4A43-46BF-A634-0427F05A888E}"/>
                </a:ext>
              </a:extLst>
            </p:cNvPr>
            <p:cNvSpPr/>
            <p:nvPr/>
          </p:nvSpPr>
          <p:spPr>
            <a:xfrm rot="16200000">
              <a:off x="2759639" y="5164649"/>
              <a:ext cx="688780" cy="880482"/>
            </a:xfrm>
            <a:prstGeom prst="bentArrow">
              <a:avLst>
                <a:gd name="adj1" fmla="val 22327"/>
                <a:gd name="adj2" fmla="val 17315"/>
                <a:gd name="adj3" fmla="val 25000"/>
                <a:gd name="adj4" fmla="val 4375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1" name="矩形 10">
              <a:extLst>
                <a:ext uri="{FF2B5EF4-FFF2-40B4-BE49-F238E27FC236}">
                  <a16:creationId xmlns:a16="http://schemas.microsoft.com/office/drawing/2014/main" id="{B5359BF9-E6A6-4AFC-978C-C20DAE2E7B51}"/>
                </a:ext>
              </a:extLst>
            </p:cNvPr>
            <p:cNvSpPr/>
            <p:nvPr/>
          </p:nvSpPr>
          <p:spPr>
            <a:xfrm>
              <a:off x="2068106" y="4684436"/>
              <a:ext cx="1476164" cy="57606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zh-CN" dirty="0"/>
                <a:t>管理与测量</a:t>
              </a:r>
              <a:endParaRPr lang="zh-CN" altLang="en-US" dirty="0"/>
            </a:p>
          </p:txBody>
        </p:sp>
        <p:sp>
          <p:nvSpPr>
            <p:cNvPr id="12" name="箭头: 圆角右 11">
              <a:extLst>
                <a:ext uri="{FF2B5EF4-FFF2-40B4-BE49-F238E27FC236}">
                  <a16:creationId xmlns:a16="http://schemas.microsoft.com/office/drawing/2014/main" id="{66ECE2A6-B503-462E-BCD0-86966ED78068}"/>
                </a:ext>
              </a:extLst>
            </p:cNvPr>
            <p:cNvSpPr/>
            <p:nvPr/>
          </p:nvSpPr>
          <p:spPr>
            <a:xfrm>
              <a:off x="2663788" y="3744843"/>
              <a:ext cx="880482" cy="880482"/>
            </a:xfrm>
            <a:prstGeom prst="bentArrow">
              <a:avLst>
                <a:gd name="adj1" fmla="val 17448"/>
                <a:gd name="adj2" fmla="val 17315"/>
                <a:gd name="adj3" fmla="val 25000"/>
                <a:gd name="adj4" fmla="val 4375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Tree>
    <p:extLst>
      <p:ext uri="{BB962C8B-B14F-4D97-AF65-F5344CB8AC3E}">
        <p14:creationId xmlns:p14="http://schemas.microsoft.com/office/powerpoint/2010/main" val="1323103223"/>
      </p:ext>
    </p:extLst>
  </p:cSld>
  <p:clrMapOvr>
    <a:masterClrMapping/>
  </p:clrMapOvr>
  <p:transition>
    <p:fade/>
  </p:transition>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33400" y="260350"/>
            <a:ext cx="7711008" cy="487363"/>
          </a:xfrm>
        </p:spPr>
        <p:txBody>
          <a:bodyPr/>
          <a:lstStyle/>
          <a:p>
            <a:r>
              <a:rPr lang="zh-CN" altLang="en-US" dirty="0" smtClean="0"/>
              <a:t>知识子域：信息安全保障工作内容与方法</a:t>
            </a:r>
            <a:endParaRPr lang="zh-CN" altLang="en-US" dirty="0"/>
          </a:p>
        </p:txBody>
      </p:sp>
      <p:sp>
        <p:nvSpPr>
          <p:cNvPr id="3" name="内容占位符 2"/>
          <p:cNvSpPr>
            <a:spLocks noGrp="1"/>
          </p:cNvSpPr>
          <p:nvPr>
            <p:ph idx="1"/>
          </p:nvPr>
        </p:nvSpPr>
        <p:spPr/>
        <p:txBody>
          <a:bodyPr/>
          <a:lstStyle/>
          <a:p>
            <a:r>
              <a:rPr lang="zh-CN" altLang="en-US" dirty="0" smtClean="0"/>
              <a:t>信息安全保障工作内容</a:t>
            </a:r>
            <a:endParaRPr lang="zh-CN" altLang="en-US" dirty="0"/>
          </a:p>
          <a:p>
            <a:pPr lvl="1"/>
            <a:r>
              <a:rPr lang="zh-CN" altLang="en-US" dirty="0"/>
              <a:t>理解标准化的作用和价值；</a:t>
            </a:r>
          </a:p>
          <a:p>
            <a:pPr lvl="1"/>
            <a:r>
              <a:rPr lang="zh-CN" altLang="en-US" dirty="0" smtClean="0"/>
              <a:t>了解</a:t>
            </a:r>
            <a:r>
              <a:rPr lang="zh-CN" altLang="en-US" dirty="0"/>
              <a:t>信息安全应急处置工作在信息安全保障中的重要性；</a:t>
            </a:r>
          </a:p>
          <a:p>
            <a:pPr lvl="1"/>
            <a:r>
              <a:rPr lang="zh-CN" altLang="en-US" dirty="0" smtClean="0"/>
              <a:t>了解</a:t>
            </a:r>
            <a:r>
              <a:rPr lang="zh-CN" altLang="en-US" dirty="0"/>
              <a:t>实施信息安全等级保护的重要性及等级保护的作用；</a:t>
            </a:r>
          </a:p>
          <a:p>
            <a:pPr lvl="1"/>
            <a:r>
              <a:rPr lang="zh-CN" altLang="en-US" dirty="0" smtClean="0"/>
              <a:t>理解</a:t>
            </a:r>
            <a:r>
              <a:rPr lang="zh-CN" altLang="en-US" dirty="0"/>
              <a:t>信息安全风险评估在信息安全保障中的重要性和作用；</a:t>
            </a:r>
          </a:p>
          <a:p>
            <a:pPr lvl="1"/>
            <a:r>
              <a:rPr lang="zh-CN" altLang="en-US" dirty="0" smtClean="0"/>
              <a:t>了解</a:t>
            </a:r>
            <a:r>
              <a:rPr lang="zh-CN" altLang="en-US" dirty="0"/>
              <a:t>灾难备份工作在信息安全保障中的重要性和作用；</a:t>
            </a:r>
          </a:p>
          <a:p>
            <a:pPr lvl="1"/>
            <a:r>
              <a:rPr lang="zh-CN" altLang="en-US" dirty="0" smtClean="0"/>
              <a:t>理解</a:t>
            </a:r>
            <a:r>
              <a:rPr lang="zh-CN" altLang="en-US" dirty="0"/>
              <a:t>人才在信息安全保障工作的重要性；</a:t>
            </a:r>
          </a:p>
          <a:p>
            <a:endParaRPr lang="zh-CN" altLang="en-US" dirty="0"/>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pPr>
                <a:defRPr/>
              </a:pPr>
              <a:t>62</a:t>
            </a:fld>
            <a:endParaRPr lang="en-US" altLang="zh-CN"/>
          </a:p>
        </p:txBody>
      </p:sp>
    </p:spTree>
    <p:extLst>
      <p:ext uri="{BB962C8B-B14F-4D97-AF65-F5344CB8AC3E}">
        <p14:creationId xmlns:p14="http://schemas.microsoft.com/office/powerpoint/2010/main" val="1446655447"/>
      </p:ext>
    </p:extLst>
  </p:cSld>
  <p:clrMapOvr>
    <a:masterClrMapping/>
  </p:clrMapOvr>
  <p:transition>
    <p:fade/>
  </p:transition>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6"/>
          <p:cNvSpPr>
            <a:spLocks noGrp="1" noChangeArrowheads="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a:solidFill>
                  <a:schemeClr val="tx1"/>
                </a:solidFill>
                <a:latin typeface="Arial" charset="0"/>
                <a:ea typeface="黑体" pitchFamily="49" charset="-122"/>
              </a:defRPr>
            </a:lvl1pPr>
            <a:lvl2pPr marL="742950" indent="-285750" eaLnBrk="0" hangingPunct="0">
              <a:defRPr sz="3200">
                <a:solidFill>
                  <a:schemeClr val="tx1"/>
                </a:solidFill>
                <a:latin typeface="Arial" charset="0"/>
                <a:ea typeface="黑体" pitchFamily="49" charset="-122"/>
              </a:defRPr>
            </a:lvl2pPr>
            <a:lvl3pPr marL="1143000" indent="-228600" eaLnBrk="0" hangingPunct="0">
              <a:defRPr sz="3200">
                <a:solidFill>
                  <a:schemeClr val="tx1"/>
                </a:solidFill>
                <a:latin typeface="Arial" charset="0"/>
                <a:ea typeface="黑体" pitchFamily="49" charset="-122"/>
              </a:defRPr>
            </a:lvl3pPr>
            <a:lvl4pPr marL="1600200" indent="-228600" eaLnBrk="0" hangingPunct="0">
              <a:defRPr sz="3200">
                <a:solidFill>
                  <a:schemeClr val="tx1"/>
                </a:solidFill>
                <a:latin typeface="Arial" charset="0"/>
                <a:ea typeface="黑体" pitchFamily="49" charset="-122"/>
              </a:defRPr>
            </a:lvl4pPr>
            <a:lvl5pPr marL="2057400" indent="-228600" eaLnBrk="0" hangingPunct="0">
              <a:defRPr sz="3200">
                <a:solidFill>
                  <a:schemeClr val="tx1"/>
                </a:solidFill>
                <a:latin typeface="Arial" charset="0"/>
                <a:ea typeface="黑体" pitchFamily="49" charset="-122"/>
              </a:defRPr>
            </a:lvl5pPr>
            <a:lvl6pPr marL="2514600" indent="-228600" eaLnBrk="0" fontAlgn="base" hangingPunct="0">
              <a:spcBef>
                <a:spcPct val="0"/>
              </a:spcBef>
              <a:spcAft>
                <a:spcPct val="0"/>
              </a:spcAft>
              <a:defRPr sz="3200">
                <a:solidFill>
                  <a:schemeClr val="tx1"/>
                </a:solidFill>
                <a:latin typeface="Arial" charset="0"/>
                <a:ea typeface="黑体" pitchFamily="49" charset="-122"/>
              </a:defRPr>
            </a:lvl6pPr>
            <a:lvl7pPr marL="2971800" indent="-228600" eaLnBrk="0" fontAlgn="base" hangingPunct="0">
              <a:spcBef>
                <a:spcPct val="0"/>
              </a:spcBef>
              <a:spcAft>
                <a:spcPct val="0"/>
              </a:spcAft>
              <a:defRPr sz="3200">
                <a:solidFill>
                  <a:schemeClr val="tx1"/>
                </a:solidFill>
                <a:latin typeface="Arial" charset="0"/>
                <a:ea typeface="黑体" pitchFamily="49" charset="-122"/>
              </a:defRPr>
            </a:lvl7pPr>
            <a:lvl8pPr marL="3429000" indent="-228600" eaLnBrk="0" fontAlgn="base" hangingPunct="0">
              <a:spcBef>
                <a:spcPct val="0"/>
              </a:spcBef>
              <a:spcAft>
                <a:spcPct val="0"/>
              </a:spcAft>
              <a:defRPr sz="3200">
                <a:solidFill>
                  <a:schemeClr val="tx1"/>
                </a:solidFill>
                <a:latin typeface="Arial" charset="0"/>
                <a:ea typeface="黑体" pitchFamily="49" charset="-122"/>
              </a:defRPr>
            </a:lvl8pPr>
            <a:lvl9pPr marL="3886200" indent="-228600" eaLnBrk="0" fontAlgn="base" hangingPunct="0">
              <a:spcBef>
                <a:spcPct val="0"/>
              </a:spcBef>
              <a:spcAft>
                <a:spcPct val="0"/>
              </a:spcAft>
              <a:defRPr sz="3200">
                <a:solidFill>
                  <a:schemeClr val="tx1"/>
                </a:solidFill>
                <a:latin typeface="Arial" charset="0"/>
                <a:ea typeface="黑体" pitchFamily="49" charset="-122"/>
              </a:defRPr>
            </a:lvl9pPr>
          </a:lstStyle>
          <a:p>
            <a:pPr eaLnBrk="1" hangingPunct="1"/>
            <a:fld id="{02B57F5E-BB90-4246-BC79-F5793CDBCD60}" type="slidenum">
              <a:rPr lang="zh-CN" altLang="en-US" sz="1000" smtClean="0">
                <a:ea typeface="宋体" pitchFamily="2" charset="-122"/>
              </a:rPr>
              <a:pPr eaLnBrk="1" hangingPunct="1"/>
              <a:t>63</a:t>
            </a:fld>
            <a:endParaRPr lang="en-US" altLang="zh-CN" sz="1000" smtClean="0">
              <a:ea typeface="宋体" pitchFamily="2" charset="-122"/>
            </a:endParaRPr>
          </a:p>
        </p:txBody>
      </p:sp>
      <p:sp>
        <p:nvSpPr>
          <p:cNvPr id="5123" name="Rectangle 3"/>
          <p:cNvSpPr>
            <a:spLocks noGrp="1" noChangeArrowheads="1"/>
          </p:cNvSpPr>
          <p:nvPr>
            <p:ph type="body" idx="1"/>
          </p:nvPr>
        </p:nvSpPr>
        <p:spPr>
          <a:xfrm>
            <a:off x="539751" y="1233487"/>
            <a:ext cx="8244718" cy="5272087"/>
          </a:xfrm>
        </p:spPr>
        <p:txBody>
          <a:bodyPr>
            <a:normAutofit/>
          </a:bodyPr>
          <a:lstStyle/>
          <a:p>
            <a:pPr lvl="0"/>
            <a:r>
              <a:rPr lang="zh-CN" altLang="en-US" dirty="0" smtClean="0"/>
              <a:t>意义</a:t>
            </a:r>
            <a:endParaRPr lang="en-US" altLang="zh-CN" dirty="0" smtClean="0"/>
          </a:p>
          <a:p>
            <a:pPr lvl="1"/>
            <a:r>
              <a:rPr lang="zh-CN" altLang="zh-CN" dirty="0"/>
              <a:t>政府进行宏观管理的重要依据，同时也是保护国家利益、促进产业发展的重要手段</a:t>
            </a:r>
            <a:r>
              <a:rPr lang="zh-CN" altLang="zh-CN" dirty="0" smtClean="0"/>
              <a:t>之一</a:t>
            </a:r>
            <a:endParaRPr lang="en-US" altLang="zh-CN" dirty="0" smtClean="0"/>
          </a:p>
          <a:p>
            <a:pPr lvl="1"/>
            <a:r>
              <a:rPr lang="zh-CN" altLang="zh-CN" dirty="0"/>
              <a:t>解决信息安全产品和系统在设计、研发、生产、建设、使用、测评中的一致性、可靠性、可控性、先进性和符合性的技术规范与</a:t>
            </a:r>
            <a:r>
              <a:rPr lang="zh-CN" altLang="zh-CN" dirty="0" smtClean="0"/>
              <a:t>依据</a:t>
            </a:r>
            <a:endParaRPr lang="en-US" altLang="zh-CN" dirty="0" smtClean="0"/>
          </a:p>
          <a:p>
            <a:pPr lvl="0"/>
            <a:r>
              <a:rPr lang="zh-CN" altLang="en-US" dirty="0" smtClean="0"/>
              <a:t>实践历程</a:t>
            </a:r>
            <a:endParaRPr lang="en-US" altLang="zh-CN" dirty="0" smtClean="0"/>
          </a:p>
          <a:p>
            <a:pPr lvl="1"/>
            <a:r>
              <a:rPr lang="en-US" altLang="zh-CN" dirty="0"/>
              <a:t>2002</a:t>
            </a:r>
            <a:r>
              <a:rPr lang="zh-CN" altLang="zh-CN" dirty="0"/>
              <a:t>年</a:t>
            </a:r>
            <a:r>
              <a:rPr lang="en-US" altLang="zh-CN" dirty="0"/>
              <a:t>4</a:t>
            </a:r>
            <a:r>
              <a:rPr lang="zh-CN" altLang="zh-CN" dirty="0"/>
              <a:t>月</a:t>
            </a:r>
            <a:r>
              <a:rPr lang="zh-CN" altLang="zh-CN" dirty="0" smtClean="0"/>
              <a:t>，全国</a:t>
            </a:r>
            <a:r>
              <a:rPr lang="zh-CN" altLang="zh-CN" dirty="0"/>
              <a:t>信息安全标准化技术委员会（简称“信安标委”，委员会编号为</a:t>
            </a:r>
            <a:r>
              <a:rPr lang="en-US" altLang="zh-CN" dirty="0"/>
              <a:t>TC260</a:t>
            </a:r>
            <a:r>
              <a:rPr lang="zh-CN" altLang="zh-CN" dirty="0"/>
              <a:t>）正式</a:t>
            </a:r>
            <a:r>
              <a:rPr lang="zh-CN" altLang="zh-CN" dirty="0" smtClean="0"/>
              <a:t>成立</a:t>
            </a:r>
            <a:endParaRPr lang="en-US" altLang="zh-CN" dirty="0" smtClean="0"/>
          </a:p>
          <a:p>
            <a:pPr lvl="1"/>
            <a:r>
              <a:rPr lang="zh-CN" altLang="en-US" dirty="0" smtClean="0"/>
              <a:t>形成我国</a:t>
            </a:r>
            <a:r>
              <a:rPr lang="zh-CN" altLang="en-US" dirty="0"/>
              <a:t>信息安全标准体系框架，并以该标准体系框架作为指导</a:t>
            </a:r>
            <a:r>
              <a:rPr lang="zh-CN" altLang="en-US" dirty="0" smtClean="0"/>
              <a:t>我国配套</a:t>
            </a:r>
            <a:r>
              <a:rPr lang="zh-CN" altLang="en-US" dirty="0"/>
              <a:t>标准的研究制定</a:t>
            </a:r>
            <a:r>
              <a:rPr lang="zh-CN" altLang="en-US" dirty="0" smtClean="0"/>
              <a:t>工作</a:t>
            </a:r>
            <a:endParaRPr lang="en-US" altLang="zh-CN" dirty="0" smtClean="0"/>
          </a:p>
          <a:p>
            <a:pPr lvl="1"/>
            <a:endParaRPr lang="zh-CN" altLang="zh-CN" dirty="0"/>
          </a:p>
        </p:txBody>
      </p:sp>
      <p:sp>
        <p:nvSpPr>
          <p:cNvPr id="5124" name="标题 4"/>
          <p:cNvSpPr>
            <a:spLocks noGrp="1"/>
          </p:cNvSpPr>
          <p:nvPr>
            <p:ph type="title"/>
          </p:nvPr>
        </p:nvSpPr>
        <p:spPr>
          <a:xfrm>
            <a:off x="1116013" y="260350"/>
            <a:ext cx="4716128" cy="487363"/>
          </a:xfrm>
        </p:spPr>
        <p:txBody>
          <a:bodyPr/>
          <a:lstStyle/>
          <a:p>
            <a:r>
              <a:rPr lang="zh-CN" altLang="en-US" dirty="0" smtClean="0"/>
              <a:t>信息安全标准化</a:t>
            </a:r>
          </a:p>
        </p:txBody>
      </p:sp>
      <p:sp>
        <p:nvSpPr>
          <p:cNvPr id="5125" name="灯片编号占位符 1"/>
          <p:cNvSpPr txBox="1">
            <a:spLocks noGrp="1"/>
          </p:cNvSpPr>
          <p:nvPr/>
        </p:nvSpPr>
        <p:spPr bwMode="gray">
          <a:xfrm>
            <a:off x="4191000" y="6505575"/>
            <a:ext cx="8382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a:solidFill>
                  <a:schemeClr val="tx1"/>
                </a:solidFill>
                <a:latin typeface="Arial" charset="0"/>
                <a:ea typeface="黑体" pitchFamily="49" charset="-122"/>
              </a:defRPr>
            </a:lvl1pPr>
            <a:lvl2pPr marL="742950" indent="-285750" eaLnBrk="0" hangingPunct="0">
              <a:defRPr sz="3200">
                <a:solidFill>
                  <a:schemeClr val="tx1"/>
                </a:solidFill>
                <a:latin typeface="Arial" charset="0"/>
                <a:ea typeface="黑体" pitchFamily="49" charset="-122"/>
              </a:defRPr>
            </a:lvl2pPr>
            <a:lvl3pPr marL="1143000" indent="-228600" eaLnBrk="0" hangingPunct="0">
              <a:defRPr sz="3200">
                <a:solidFill>
                  <a:schemeClr val="tx1"/>
                </a:solidFill>
                <a:latin typeface="Arial" charset="0"/>
                <a:ea typeface="黑体" pitchFamily="49" charset="-122"/>
              </a:defRPr>
            </a:lvl3pPr>
            <a:lvl4pPr marL="1600200" indent="-228600" eaLnBrk="0" hangingPunct="0">
              <a:defRPr sz="3200">
                <a:solidFill>
                  <a:schemeClr val="tx1"/>
                </a:solidFill>
                <a:latin typeface="Arial" charset="0"/>
                <a:ea typeface="黑体" pitchFamily="49" charset="-122"/>
              </a:defRPr>
            </a:lvl4pPr>
            <a:lvl5pPr marL="2057400" indent="-228600" eaLnBrk="0" hangingPunct="0">
              <a:defRPr sz="3200">
                <a:solidFill>
                  <a:schemeClr val="tx1"/>
                </a:solidFill>
                <a:latin typeface="Arial" charset="0"/>
                <a:ea typeface="黑体" pitchFamily="49" charset="-122"/>
              </a:defRPr>
            </a:lvl5pPr>
            <a:lvl6pPr marL="2514600" indent="-228600" eaLnBrk="0" fontAlgn="base" hangingPunct="0">
              <a:spcBef>
                <a:spcPct val="0"/>
              </a:spcBef>
              <a:spcAft>
                <a:spcPct val="0"/>
              </a:spcAft>
              <a:defRPr sz="3200">
                <a:solidFill>
                  <a:schemeClr val="tx1"/>
                </a:solidFill>
                <a:latin typeface="Arial" charset="0"/>
                <a:ea typeface="黑体" pitchFamily="49" charset="-122"/>
              </a:defRPr>
            </a:lvl6pPr>
            <a:lvl7pPr marL="2971800" indent="-228600" eaLnBrk="0" fontAlgn="base" hangingPunct="0">
              <a:spcBef>
                <a:spcPct val="0"/>
              </a:spcBef>
              <a:spcAft>
                <a:spcPct val="0"/>
              </a:spcAft>
              <a:defRPr sz="3200">
                <a:solidFill>
                  <a:schemeClr val="tx1"/>
                </a:solidFill>
                <a:latin typeface="Arial" charset="0"/>
                <a:ea typeface="黑体" pitchFamily="49" charset="-122"/>
              </a:defRPr>
            </a:lvl7pPr>
            <a:lvl8pPr marL="3429000" indent="-228600" eaLnBrk="0" fontAlgn="base" hangingPunct="0">
              <a:spcBef>
                <a:spcPct val="0"/>
              </a:spcBef>
              <a:spcAft>
                <a:spcPct val="0"/>
              </a:spcAft>
              <a:defRPr sz="3200">
                <a:solidFill>
                  <a:schemeClr val="tx1"/>
                </a:solidFill>
                <a:latin typeface="Arial" charset="0"/>
                <a:ea typeface="黑体" pitchFamily="49" charset="-122"/>
              </a:defRPr>
            </a:lvl8pPr>
            <a:lvl9pPr marL="3886200" indent="-228600" eaLnBrk="0" fontAlgn="base" hangingPunct="0">
              <a:spcBef>
                <a:spcPct val="0"/>
              </a:spcBef>
              <a:spcAft>
                <a:spcPct val="0"/>
              </a:spcAft>
              <a:defRPr sz="3200">
                <a:solidFill>
                  <a:schemeClr val="tx1"/>
                </a:solidFill>
                <a:latin typeface="Arial" charset="0"/>
                <a:ea typeface="黑体" pitchFamily="49" charset="-122"/>
              </a:defRPr>
            </a:lvl9pPr>
          </a:lstStyle>
          <a:p>
            <a:pPr algn="ctr" eaLnBrk="1" hangingPunct="1"/>
            <a:fld id="{EFAB4A9A-4C7B-4AD7-A2AD-E0439BD7DDD0}" type="slidenum">
              <a:rPr lang="zh-CN" altLang="en-US" sz="1000">
                <a:ea typeface="宋体" pitchFamily="2" charset="-122"/>
              </a:rPr>
              <a:pPr algn="ctr" eaLnBrk="1" hangingPunct="1"/>
              <a:t>63</a:t>
            </a:fld>
            <a:endParaRPr lang="en-US" altLang="zh-CN" sz="1000">
              <a:ea typeface="宋体" pitchFamily="2" charset="-122"/>
            </a:endParaRPr>
          </a:p>
        </p:txBody>
      </p:sp>
    </p:spTree>
    <p:extLst>
      <p:ext uri="{BB962C8B-B14F-4D97-AF65-F5344CB8AC3E}">
        <p14:creationId xmlns:p14="http://schemas.microsoft.com/office/powerpoint/2010/main" val="3633725242"/>
      </p:ext>
    </p:extLst>
  </p:cSld>
  <p:clrMapOvr>
    <a:masterClrMapping/>
  </p:clrMapOvr>
  <p:transition>
    <p:fade/>
  </p:transition>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信息</a:t>
            </a:r>
            <a:r>
              <a:rPr lang="zh-CN" altLang="en-US" dirty="0"/>
              <a:t>安全应急处理与信息通报 </a:t>
            </a:r>
          </a:p>
        </p:txBody>
      </p:sp>
      <p:sp>
        <p:nvSpPr>
          <p:cNvPr id="3" name="内容占位符 2"/>
          <p:cNvSpPr>
            <a:spLocks noGrp="1"/>
          </p:cNvSpPr>
          <p:nvPr>
            <p:ph idx="1"/>
          </p:nvPr>
        </p:nvSpPr>
        <p:spPr/>
        <p:txBody>
          <a:bodyPr>
            <a:normAutofit lnSpcReduction="10000"/>
          </a:bodyPr>
          <a:lstStyle/>
          <a:p>
            <a:r>
              <a:rPr lang="zh-CN" altLang="en-US" dirty="0" smtClean="0"/>
              <a:t>意义</a:t>
            </a:r>
            <a:endParaRPr lang="en-US" altLang="zh-CN" dirty="0" smtClean="0"/>
          </a:p>
          <a:p>
            <a:pPr lvl="1"/>
            <a:r>
              <a:rPr lang="zh-CN" altLang="en-US" dirty="0"/>
              <a:t>有利于提高基础信息网络与重要信息系统的信息安全防范、保障</a:t>
            </a:r>
            <a:r>
              <a:rPr lang="zh-CN" altLang="en-US" dirty="0" smtClean="0"/>
              <a:t>能力</a:t>
            </a:r>
            <a:endParaRPr lang="en-US" altLang="zh-CN" dirty="0" smtClean="0"/>
          </a:p>
          <a:p>
            <a:pPr lvl="1"/>
            <a:r>
              <a:rPr lang="zh-CN" altLang="en-US" dirty="0"/>
              <a:t>助于加强国家网络与信息安全应急处置工作</a:t>
            </a:r>
            <a:endParaRPr lang="en-US" altLang="zh-CN" dirty="0" smtClean="0"/>
          </a:p>
          <a:p>
            <a:r>
              <a:rPr lang="zh-CN" altLang="en-US" dirty="0" smtClean="0"/>
              <a:t>实践历程</a:t>
            </a:r>
            <a:endParaRPr lang="en-US" altLang="zh-CN" dirty="0" smtClean="0"/>
          </a:p>
          <a:p>
            <a:pPr lvl="1"/>
            <a:r>
              <a:rPr lang="zh-CN" altLang="zh-CN" dirty="0" smtClean="0"/>
              <a:t>我国</a:t>
            </a:r>
            <a:r>
              <a:rPr lang="zh-CN" altLang="zh-CN" dirty="0"/>
              <a:t>的应急响应机构包括</a:t>
            </a:r>
            <a:r>
              <a:rPr lang="en-US" altLang="zh-CN" dirty="0"/>
              <a:t>CNCERT/CC</a:t>
            </a:r>
            <a:r>
              <a:rPr lang="zh-CN" altLang="zh-CN" dirty="0"/>
              <a:t>、中国教育和科研计算机网紧急响应组</a:t>
            </a:r>
            <a:r>
              <a:rPr lang="zh-CN" altLang="zh-CN" dirty="0" smtClean="0"/>
              <a:t>（</a:t>
            </a:r>
            <a:r>
              <a:rPr lang="en-US" altLang="zh-CN" dirty="0" smtClean="0"/>
              <a:t>CCERT</a:t>
            </a:r>
            <a:r>
              <a:rPr lang="zh-CN" altLang="zh-CN" dirty="0" smtClean="0"/>
              <a:t>）</a:t>
            </a:r>
            <a:r>
              <a:rPr lang="zh-CN" altLang="en-US" dirty="0"/>
              <a:t>、国家计算机病毒应急处理中心、国家计算机网络入侵防范中心、国家</a:t>
            </a:r>
            <a:r>
              <a:rPr lang="en-US" altLang="zh-CN" dirty="0"/>
              <a:t>863</a:t>
            </a:r>
            <a:r>
              <a:rPr lang="zh-CN" altLang="en-US" dirty="0"/>
              <a:t>计划反计算机入侵和防病毒</a:t>
            </a:r>
            <a:r>
              <a:rPr lang="zh-CN" altLang="en-US" dirty="0" smtClean="0"/>
              <a:t>研究中心</a:t>
            </a:r>
            <a:endParaRPr lang="en-US" altLang="zh-CN" dirty="0" smtClean="0"/>
          </a:p>
          <a:p>
            <a:pPr lvl="1"/>
            <a:r>
              <a:rPr lang="zh-CN" altLang="en-US" dirty="0"/>
              <a:t>根据“谁主管、谁负责；谁经营，谁负责”的原则，采用分类、分级的处理方式，规范网络与信息安全的预警和通报</a:t>
            </a:r>
            <a:r>
              <a:rPr lang="zh-CN" altLang="en-US" dirty="0" smtClean="0"/>
              <a:t>工作</a:t>
            </a:r>
            <a:endParaRPr lang="zh-CN" altLang="en-US" dirty="0"/>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pPr>
                <a:defRPr/>
              </a:pPr>
              <a:t>64</a:t>
            </a:fld>
            <a:endParaRPr lang="en-US" altLang="zh-CN"/>
          </a:p>
        </p:txBody>
      </p:sp>
    </p:spTree>
    <p:extLst>
      <p:ext uri="{BB962C8B-B14F-4D97-AF65-F5344CB8AC3E}">
        <p14:creationId xmlns:p14="http://schemas.microsoft.com/office/powerpoint/2010/main" val="1241492499"/>
      </p:ext>
    </p:extLst>
  </p:cSld>
  <p:clrMapOvr>
    <a:masterClrMapping/>
  </p:clrMapOvr>
  <p:transition>
    <p:fade/>
  </p:transition>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信息</a:t>
            </a:r>
            <a:r>
              <a:rPr lang="zh-CN" altLang="en-US" dirty="0"/>
              <a:t>安全等级保护 </a:t>
            </a:r>
          </a:p>
        </p:txBody>
      </p:sp>
      <p:sp>
        <p:nvSpPr>
          <p:cNvPr id="3" name="内容占位符 2"/>
          <p:cNvSpPr>
            <a:spLocks noGrp="1"/>
          </p:cNvSpPr>
          <p:nvPr>
            <p:ph idx="1"/>
          </p:nvPr>
        </p:nvSpPr>
        <p:spPr/>
        <p:txBody>
          <a:bodyPr/>
          <a:lstStyle/>
          <a:p>
            <a:r>
              <a:rPr lang="zh-CN" altLang="en-US" dirty="0" smtClean="0"/>
              <a:t>意义</a:t>
            </a:r>
            <a:endParaRPr lang="en-US" altLang="zh-CN" dirty="0" smtClean="0"/>
          </a:p>
          <a:p>
            <a:pPr lvl="1"/>
            <a:r>
              <a:rPr lang="zh-CN" altLang="en-US" dirty="0"/>
              <a:t>保障信息安全与信息化建设相</a:t>
            </a:r>
            <a:r>
              <a:rPr lang="zh-CN" altLang="en-US" dirty="0" smtClean="0"/>
              <a:t>协调</a:t>
            </a:r>
            <a:endParaRPr lang="en-US" altLang="zh-CN" dirty="0" smtClean="0"/>
          </a:p>
          <a:p>
            <a:pPr lvl="1"/>
            <a:r>
              <a:rPr lang="zh-CN" altLang="zh-CN" dirty="0"/>
              <a:t>重点保障基础信息网络和关系国家安全、经济命脉、社会稳定等方面的重要信息系统的安全</a:t>
            </a:r>
            <a:endParaRPr lang="en-US" altLang="zh-CN" dirty="0" smtClean="0"/>
          </a:p>
          <a:p>
            <a:r>
              <a:rPr lang="zh-CN" altLang="en-US" dirty="0" smtClean="0"/>
              <a:t>实践历程</a:t>
            </a:r>
            <a:endParaRPr lang="en-US" altLang="zh-CN" dirty="0" smtClean="0"/>
          </a:p>
          <a:p>
            <a:pPr lvl="1"/>
            <a:r>
              <a:rPr lang="zh-CN" altLang="en-US" dirty="0" smtClean="0"/>
              <a:t>制定准则</a:t>
            </a:r>
            <a:r>
              <a:rPr lang="zh-CN" altLang="en-US" dirty="0"/>
              <a:t>、规范和标准</a:t>
            </a:r>
            <a:endParaRPr lang="en-US" altLang="zh-CN" dirty="0" smtClean="0"/>
          </a:p>
          <a:p>
            <a:pPr lvl="1"/>
            <a:r>
              <a:rPr lang="zh-CN" altLang="en-US" dirty="0" smtClean="0"/>
              <a:t>强化制度</a:t>
            </a:r>
            <a:endParaRPr lang="en-US" altLang="zh-CN" dirty="0" smtClean="0"/>
          </a:p>
          <a:p>
            <a:pPr lvl="1"/>
            <a:r>
              <a:rPr lang="zh-CN" altLang="zh-CN" dirty="0" smtClean="0"/>
              <a:t>基础调研</a:t>
            </a:r>
            <a:endParaRPr lang="en-US" altLang="zh-CN" dirty="0" smtClean="0"/>
          </a:p>
          <a:p>
            <a:pPr lvl="1"/>
            <a:r>
              <a:rPr lang="zh-CN" altLang="en-US" dirty="0" smtClean="0"/>
              <a:t>组织</a:t>
            </a:r>
            <a:r>
              <a:rPr lang="zh-CN" altLang="zh-CN" dirty="0" smtClean="0"/>
              <a:t>试点</a:t>
            </a:r>
            <a:endParaRPr lang="en-US" altLang="zh-CN" dirty="0" smtClean="0"/>
          </a:p>
          <a:p>
            <a:pPr lvl="1"/>
            <a:r>
              <a:rPr lang="zh-CN" altLang="zh-CN" dirty="0" smtClean="0"/>
              <a:t>快速</a:t>
            </a:r>
            <a:r>
              <a:rPr lang="zh-CN" altLang="zh-CN" dirty="0"/>
              <a:t>推进</a:t>
            </a:r>
            <a:endParaRPr lang="zh-CN" altLang="en-US" dirty="0"/>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pPr>
                <a:defRPr/>
              </a:pPr>
              <a:t>65</a:t>
            </a:fld>
            <a:endParaRPr lang="en-US" altLang="zh-CN"/>
          </a:p>
        </p:txBody>
      </p:sp>
    </p:spTree>
    <p:extLst>
      <p:ext uri="{BB962C8B-B14F-4D97-AF65-F5344CB8AC3E}">
        <p14:creationId xmlns:p14="http://schemas.microsoft.com/office/powerpoint/2010/main" val="2512114588"/>
      </p:ext>
    </p:extLst>
  </p:cSld>
  <p:clrMapOvr>
    <a:masterClrMapping/>
  </p:clrMapOvr>
  <p:transition>
    <p:fade/>
  </p:transition>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信息</a:t>
            </a:r>
            <a:r>
              <a:rPr lang="zh-CN" altLang="en-US" dirty="0"/>
              <a:t>安全风险评估</a:t>
            </a:r>
          </a:p>
        </p:txBody>
      </p:sp>
      <p:sp>
        <p:nvSpPr>
          <p:cNvPr id="3" name="内容占位符 2"/>
          <p:cNvSpPr>
            <a:spLocks noGrp="1"/>
          </p:cNvSpPr>
          <p:nvPr>
            <p:ph idx="1"/>
          </p:nvPr>
        </p:nvSpPr>
        <p:spPr/>
        <p:txBody>
          <a:bodyPr/>
          <a:lstStyle/>
          <a:p>
            <a:r>
              <a:rPr lang="zh-CN" altLang="en-US" dirty="0" smtClean="0"/>
              <a:t>意义</a:t>
            </a:r>
            <a:endParaRPr lang="en-US" altLang="zh-CN" dirty="0" smtClean="0"/>
          </a:p>
          <a:p>
            <a:pPr lvl="1"/>
            <a:r>
              <a:rPr lang="zh-CN" altLang="en-US" dirty="0"/>
              <a:t>信息安全建设的起点和</a:t>
            </a:r>
            <a:r>
              <a:rPr lang="zh-CN" altLang="en-US" dirty="0" smtClean="0"/>
              <a:t>基础</a:t>
            </a:r>
            <a:endParaRPr lang="en-US" altLang="zh-CN" dirty="0" smtClean="0"/>
          </a:p>
          <a:p>
            <a:pPr lvl="1"/>
            <a:r>
              <a:rPr lang="zh-CN" altLang="zh-CN" dirty="0"/>
              <a:t>信息安全建设和管理的科学</a:t>
            </a:r>
            <a:r>
              <a:rPr lang="zh-CN" altLang="zh-CN" dirty="0" smtClean="0"/>
              <a:t>方法</a:t>
            </a:r>
            <a:endParaRPr lang="en-US" altLang="zh-CN" dirty="0" smtClean="0"/>
          </a:p>
          <a:p>
            <a:pPr lvl="1"/>
            <a:r>
              <a:rPr lang="zh-CN" altLang="zh-CN" dirty="0" smtClean="0"/>
              <a:t>倡导适度</a:t>
            </a:r>
            <a:r>
              <a:rPr lang="zh-CN" altLang="zh-CN" dirty="0"/>
              <a:t>安全</a:t>
            </a:r>
            <a:endParaRPr lang="en-US" altLang="zh-CN" dirty="0"/>
          </a:p>
          <a:p>
            <a:r>
              <a:rPr lang="zh-CN" altLang="en-US" dirty="0" smtClean="0"/>
              <a:t>实践历程</a:t>
            </a:r>
            <a:endParaRPr lang="en-US" altLang="zh-CN" dirty="0" smtClean="0"/>
          </a:p>
          <a:p>
            <a:pPr lvl="1"/>
            <a:r>
              <a:rPr lang="en-US" altLang="zh-CN" dirty="0"/>
              <a:t>2003</a:t>
            </a:r>
            <a:r>
              <a:rPr lang="zh-CN" altLang="zh-CN" dirty="0"/>
              <a:t>年，国信办成立课题组，启动了信息安全风险评估</a:t>
            </a:r>
            <a:r>
              <a:rPr lang="zh-CN" altLang="zh-CN" dirty="0" smtClean="0"/>
              <a:t>工作</a:t>
            </a:r>
            <a:endParaRPr lang="en-US" altLang="zh-CN" dirty="0" smtClean="0"/>
          </a:p>
          <a:p>
            <a:pPr lvl="1"/>
            <a:r>
              <a:rPr lang="en-US" altLang="zh-CN" dirty="0"/>
              <a:t>2005</a:t>
            </a:r>
            <a:r>
              <a:rPr lang="zh-CN" altLang="zh-CN" dirty="0" smtClean="0"/>
              <a:t>年，</a:t>
            </a:r>
            <a:r>
              <a:rPr lang="zh-CN" altLang="zh-CN" dirty="0"/>
              <a:t>国务院信息</a:t>
            </a:r>
            <a:r>
              <a:rPr lang="zh-CN" altLang="zh-CN" dirty="0" smtClean="0"/>
              <a:t>办组织</a:t>
            </a:r>
            <a:r>
              <a:rPr lang="zh-CN" altLang="zh-CN" dirty="0"/>
              <a:t>开展了国家基础信息网络和重要信息系统信息安全风险评估试点</a:t>
            </a:r>
            <a:r>
              <a:rPr lang="zh-CN" altLang="zh-CN" dirty="0" smtClean="0"/>
              <a:t>工作</a:t>
            </a:r>
            <a:endParaRPr lang="en-US" altLang="zh-CN" dirty="0" smtClean="0"/>
          </a:p>
          <a:p>
            <a:pPr lvl="1"/>
            <a:r>
              <a:rPr lang="en-US" altLang="zh-CN" dirty="0"/>
              <a:t>2006</a:t>
            </a:r>
            <a:r>
              <a:rPr lang="zh-CN" altLang="zh-CN" dirty="0"/>
              <a:t>年起，</a:t>
            </a:r>
            <a:r>
              <a:rPr lang="zh-CN" altLang="zh-CN" dirty="0" smtClean="0"/>
              <a:t>每年都</a:t>
            </a:r>
            <a:r>
              <a:rPr lang="zh-CN" altLang="zh-CN" dirty="0"/>
              <a:t>组织风险评估专控队伍对全国基础信息网络和重要信息系统进行</a:t>
            </a:r>
            <a:r>
              <a:rPr lang="zh-CN" altLang="zh-CN" dirty="0" smtClean="0"/>
              <a:t>检查</a:t>
            </a:r>
            <a:endParaRPr lang="zh-CN" altLang="en-US" dirty="0"/>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pPr>
                <a:defRPr/>
              </a:pPr>
              <a:t>66</a:t>
            </a:fld>
            <a:endParaRPr lang="en-US" altLang="zh-CN"/>
          </a:p>
        </p:txBody>
      </p:sp>
    </p:spTree>
    <p:extLst>
      <p:ext uri="{BB962C8B-B14F-4D97-AF65-F5344CB8AC3E}">
        <p14:creationId xmlns:p14="http://schemas.microsoft.com/office/powerpoint/2010/main" val="3273714441"/>
      </p:ext>
    </p:extLst>
  </p:cSld>
  <p:clrMapOvr>
    <a:masterClrMapping/>
  </p:clrMapOvr>
  <p:transition>
    <p:fade/>
  </p:transition>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灾难恢复</a:t>
            </a:r>
            <a:endParaRPr lang="zh-CN" altLang="en-US" dirty="0"/>
          </a:p>
        </p:txBody>
      </p:sp>
      <p:sp>
        <p:nvSpPr>
          <p:cNvPr id="3" name="内容占位符 2"/>
          <p:cNvSpPr>
            <a:spLocks noGrp="1"/>
          </p:cNvSpPr>
          <p:nvPr>
            <p:ph idx="1"/>
          </p:nvPr>
        </p:nvSpPr>
        <p:spPr/>
        <p:txBody>
          <a:bodyPr/>
          <a:lstStyle/>
          <a:p>
            <a:r>
              <a:rPr lang="zh-CN" altLang="en-US" dirty="0" smtClean="0"/>
              <a:t>意义</a:t>
            </a:r>
            <a:endParaRPr lang="en-US" altLang="zh-CN" dirty="0" smtClean="0"/>
          </a:p>
          <a:p>
            <a:pPr lvl="1"/>
            <a:r>
              <a:rPr lang="zh-CN" altLang="en-US" dirty="0"/>
              <a:t>保持业务连续运作的需要，长期可持续发展的</a:t>
            </a:r>
            <a:r>
              <a:rPr lang="zh-CN" altLang="en-US" dirty="0" smtClean="0"/>
              <a:t>要求</a:t>
            </a:r>
            <a:endParaRPr lang="en-US" altLang="zh-CN" dirty="0" smtClean="0"/>
          </a:p>
          <a:p>
            <a:pPr lvl="1"/>
            <a:r>
              <a:rPr lang="zh-CN" altLang="en-US" dirty="0"/>
              <a:t>对</a:t>
            </a:r>
            <a:r>
              <a:rPr lang="zh-CN" altLang="en-US" dirty="0" smtClean="0"/>
              <a:t>现有</a:t>
            </a:r>
            <a:r>
              <a:rPr lang="zh-CN" altLang="en-US" dirty="0"/>
              <a:t>信息系统安全保护的延伸，是信息安全综合保障的最后一道防线</a:t>
            </a:r>
            <a:endParaRPr lang="en-US" altLang="zh-CN" dirty="0" smtClean="0"/>
          </a:p>
          <a:p>
            <a:r>
              <a:rPr lang="zh-CN" altLang="en-US" dirty="0" smtClean="0"/>
              <a:t>实践历程</a:t>
            </a:r>
            <a:endParaRPr lang="en-US" altLang="zh-CN" dirty="0" smtClean="0"/>
          </a:p>
          <a:p>
            <a:pPr lvl="1"/>
            <a:r>
              <a:rPr lang="en-US" altLang="zh-CN" dirty="0"/>
              <a:t>2000</a:t>
            </a:r>
            <a:r>
              <a:rPr lang="zh-CN" altLang="en-US" dirty="0"/>
              <a:t>年的“千年虫”事件和</a:t>
            </a:r>
            <a:r>
              <a:rPr lang="en-US" altLang="zh-CN" dirty="0"/>
              <a:t>2001</a:t>
            </a:r>
            <a:r>
              <a:rPr lang="zh-CN" altLang="en-US" dirty="0"/>
              <a:t>年的“</a:t>
            </a:r>
            <a:r>
              <a:rPr lang="en-US" altLang="zh-CN" dirty="0"/>
              <a:t>9•11”</a:t>
            </a:r>
            <a:r>
              <a:rPr lang="zh-CN" altLang="en-US" dirty="0"/>
              <a:t>事件引发了国内对信息系统灾难</a:t>
            </a:r>
            <a:r>
              <a:rPr lang="zh-CN" altLang="en-US" dirty="0" smtClean="0"/>
              <a:t>的关注</a:t>
            </a:r>
            <a:endParaRPr lang="en-US" altLang="zh-CN" dirty="0" smtClean="0"/>
          </a:p>
          <a:p>
            <a:pPr lvl="1"/>
            <a:r>
              <a:rPr lang="en-US" altLang="zh-CN" dirty="0"/>
              <a:t>2004</a:t>
            </a:r>
            <a:r>
              <a:rPr lang="zh-CN" altLang="en-US" dirty="0"/>
              <a:t>年</a:t>
            </a:r>
            <a:r>
              <a:rPr lang="en-US" altLang="zh-CN" dirty="0"/>
              <a:t>9</a:t>
            </a:r>
            <a:r>
              <a:rPr lang="zh-CN" altLang="en-US" dirty="0"/>
              <a:t>月，国信办印发了</a:t>
            </a:r>
            <a:r>
              <a:rPr lang="en-US" altLang="zh-CN" dirty="0"/>
              <a:t>《</a:t>
            </a:r>
            <a:r>
              <a:rPr lang="zh-CN" altLang="en-US" dirty="0"/>
              <a:t>关于做好重要信息系统灾难备份工作的通知</a:t>
            </a:r>
            <a:r>
              <a:rPr lang="en-US" altLang="zh-CN" dirty="0"/>
              <a:t>》</a:t>
            </a:r>
            <a:r>
              <a:rPr lang="zh-CN" altLang="en-US" dirty="0"/>
              <a:t>（信安通</a:t>
            </a:r>
            <a:r>
              <a:rPr lang="en-US" altLang="zh-CN" dirty="0"/>
              <a:t>[2004]11</a:t>
            </a:r>
            <a:r>
              <a:rPr lang="zh-CN" altLang="en-US" dirty="0"/>
              <a:t>号）</a:t>
            </a:r>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pPr>
                <a:defRPr/>
              </a:pPr>
              <a:t>67</a:t>
            </a:fld>
            <a:endParaRPr lang="en-US" altLang="zh-CN"/>
          </a:p>
        </p:txBody>
      </p:sp>
    </p:spTree>
    <p:extLst>
      <p:ext uri="{BB962C8B-B14F-4D97-AF65-F5344CB8AC3E}">
        <p14:creationId xmlns:p14="http://schemas.microsoft.com/office/powerpoint/2010/main" val="4151453208"/>
      </p:ext>
    </p:extLst>
  </p:cSld>
  <p:clrMapOvr>
    <a:masterClrMapping/>
  </p:clrMapOvr>
  <p:transition>
    <p:fade/>
  </p:transition>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人才队伍建设</a:t>
            </a:r>
            <a:endParaRPr lang="zh-CN" altLang="en-US" dirty="0"/>
          </a:p>
        </p:txBody>
      </p:sp>
      <p:sp>
        <p:nvSpPr>
          <p:cNvPr id="3" name="内容占位符 2"/>
          <p:cNvSpPr>
            <a:spLocks noGrp="1"/>
          </p:cNvSpPr>
          <p:nvPr>
            <p:ph idx="1"/>
          </p:nvPr>
        </p:nvSpPr>
        <p:spPr/>
        <p:txBody>
          <a:bodyPr/>
          <a:lstStyle/>
          <a:p>
            <a:r>
              <a:rPr lang="zh-CN" altLang="en-US" dirty="0" smtClean="0"/>
              <a:t>意义</a:t>
            </a:r>
            <a:endParaRPr lang="en-US" altLang="zh-CN" dirty="0" smtClean="0"/>
          </a:p>
          <a:p>
            <a:pPr lvl="1"/>
            <a:r>
              <a:rPr lang="zh-CN" altLang="en-US" dirty="0"/>
              <a:t>人是最核心、最活跃的因素，信息安全保障工作最终也是通过人来落实的</a:t>
            </a:r>
            <a:endParaRPr lang="en-US" altLang="zh-CN" dirty="0" smtClean="0"/>
          </a:p>
          <a:p>
            <a:r>
              <a:rPr lang="zh-CN" altLang="en-US" dirty="0" smtClean="0"/>
              <a:t>实践历程</a:t>
            </a:r>
            <a:endParaRPr lang="en-US" altLang="zh-CN" dirty="0" smtClean="0"/>
          </a:p>
          <a:p>
            <a:pPr lvl="1"/>
            <a:r>
              <a:rPr lang="en-US" altLang="zh-CN" dirty="0" smtClean="0"/>
              <a:t>1999</a:t>
            </a:r>
            <a:r>
              <a:rPr lang="zh-CN" altLang="en-US" dirty="0" smtClean="0"/>
              <a:t>年，高校设立信息安全本科专业</a:t>
            </a:r>
            <a:endParaRPr lang="en-US" altLang="zh-CN" dirty="0" smtClean="0"/>
          </a:p>
          <a:p>
            <a:pPr lvl="1"/>
            <a:r>
              <a:rPr lang="zh-CN" altLang="en-US" dirty="0" smtClean="0"/>
              <a:t>信息</a:t>
            </a:r>
            <a:r>
              <a:rPr lang="zh-CN" altLang="en-US" dirty="0"/>
              <a:t>安全专业教育</a:t>
            </a:r>
            <a:r>
              <a:rPr lang="zh-CN" altLang="en-US" dirty="0" smtClean="0"/>
              <a:t>已</a:t>
            </a:r>
            <a:r>
              <a:rPr lang="zh-CN" altLang="en-US" dirty="0"/>
              <a:t>经</a:t>
            </a:r>
            <a:r>
              <a:rPr lang="zh-CN" altLang="en-US" dirty="0" smtClean="0"/>
              <a:t>形成</a:t>
            </a:r>
            <a:r>
              <a:rPr lang="zh-CN" altLang="en-US" dirty="0"/>
              <a:t>了从专科、本科、硕士、博士到博士后的正规高等教育人才培养</a:t>
            </a:r>
            <a:r>
              <a:rPr lang="zh-CN" altLang="en-US" dirty="0" smtClean="0"/>
              <a:t>体系</a:t>
            </a:r>
            <a:endParaRPr lang="en-US" altLang="zh-CN" dirty="0" smtClean="0"/>
          </a:p>
          <a:p>
            <a:pPr lvl="1"/>
            <a:r>
              <a:rPr lang="zh-CN" altLang="en-US" dirty="0" smtClean="0"/>
              <a:t>信息安全专业人才缺口较大</a:t>
            </a:r>
            <a:endParaRPr lang="en-US" altLang="zh-CN" dirty="0" smtClean="0"/>
          </a:p>
          <a:p>
            <a:pPr lvl="1"/>
            <a:endParaRPr lang="zh-CN" altLang="en-US" dirty="0"/>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pPr>
                <a:defRPr/>
              </a:pPr>
              <a:t>68</a:t>
            </a:fld>
            <a:endParaRPr lang="en-US" altLang="zh-CN"/>
          </a:p>
        </p:txBody>
      </p:sp>
    </p:spTree>
    <p:extLst>
      <p:ext uri="{BB962C8B-B14F-4D97-AF65-F5344CB8AC3E}">
        <p14:creationId xmlns:p14="http://schemas.microsoft.com/office/powerpoint/2010/main" val="3506390504"/>
      </p:ext>
    </p:extLst>
  </p:cSld>
  <p:clrMapOvr>
    <a:masterClrMapping/>
  </p:clrMapOvr>
  <p:transition>
    <p:fade/>
  </p:transition>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33400" y="260350"/>
            <a:ext cx="7783016" cy="487363"/>
          </a:xfrm>
        </p:spPr>
        <p:txBody>
          <a:bodyPr/>
          <a:lstStyle/>
          <a:p>
            <a:r>
              <a:rPr lang="zh-CN" altLang="en-US" dirty="0" smtClean="0"/>
              <a:t>知识子域：信息安全保障工作内容和方法</a:t>
            </a:r>
            <a:endParaRPr lang="zh-CN" altLang="en-US" dirty="0"/>
          </a:p>
        </p:txBody>
      </p:sp>
      <p:sp>
        <p:nvSpPr>
          <p:cNvPr id="3" name="内容占位符 2"/>
          <p:cNvSpPr>
            <a:spLocks noGrp="1"/>
          </p:cNvSpPr>
          <p:nvPr>
            <p:ph idx="1"/>
          </p:nvPr>
        </p:nvSpPr>
        <p:spPr/>
        <p:txBody>
          <a:bodyPr/>
          <a:lstStyle/>
          <a:p>
            <a:r>
              <a:rPr lang="zh-CN" altLang="en-US" dirty="0"/>
              <a:t>信息安全保障工作方法</a:t>
            </a:r>
          </a:p>
          <a:p>
            <a:pPr lvl="1"/>
            <a:r>
              <a:rPr lang="zh-CN" altLang="en-US" dirty="0"/>
              <a:t>了解确定信息安全保障需求的</a:t>
            </a:r>
            <a:r>
              <a:rPr lang="zh-CN" altLang="en-US" dirty="0" smtClean="0"/>
              <a:t>作用、方法和原则；</a:t>
            </a:r>
            <a:endParaRPr lang="zh-CN" altLang="en-US" dirty="0"/>
          </a:p>
          <a:p>
            <a:pPr lvl="1"/>
            <a:r>
              <a:rPr lang="zh-CN" altLang="en-US" dirty="0" smtClean="0"/>
              <a:t>了解</a:t>
            </a:r>
            <a:r>
              <a:rPr lang="zh-CN" altLang="en-US" dirty="0"/>
              <a:t>信息安全方案的</a:t>
            </a:r>
            <a:r>
              <a:rPr lang="zh-CN" altLang="en-US" dirty="0" smtClean="0"/>
              <a:t>作用、主要内容和主要原则；</a:t>
            </a:r>
            <a:endParaRPr lang="zh-CN" altLang="en-US" dirty="0"/>
          </a:p>
          <a:p>
            <a:pPr lvl="1"/>
            <a:r>
              <a:rPr lang="zh-CN" altLang="en-US" dirty="0" smtClean="0"/>
              <a:t>了解</a:t>
            </a:r>
            <a:r>
              <a:rPr lang="zh-CN" altLang="en-US" dirty="0"/>
              <a:t>信息安全方案实施的主要原则；</a:t>
            </a:r>
          </a:p>
          <a:p>
            <a:pPr lvl="1"/>
            <a:r>
              <a:rPr lang="zh-CN" altLang="en-US" dirty="0"/>
              <a:t>了解信息安全测评的</a:t>
            </a:r>
            <a:r>
              <a:rPr lang="zh-CN" altLang="en-US" dirty="0" smtClean="0"/>
              <a:t>概念及信息技术产品、信息系统安全、服务商资质、信息安全专业人员资质测评方法；</a:t>
            </a:r>
            <a:endParaRPr lang="zh-CN" altLang="en-US" dirty="0"/>
          </a:p>
          <a:p>
            <a:pPr lvl="1"/>
            <a:r>
              <a:rPr lang="zh-CN" altLang="en-US" dirty="0" smtClean="0"/>
              <a:t>了解</a:t>
            </a:r>
            <a:r>
              <a:rPr lang="zh-CN" altLang="en-US" dirty="0"/>
              <a:t>信息系统安全监测与维护的意义；</a:t>
            </a:r>
          </a:p>
          <a:p>
            <a:endParaRPr lang="zh-CN" altLang="en-US" dirty="0"/>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pPr>
                <a:defRPr/>
              </a:pPr>
              <a:t>69</a:t>
            </a:fld>
            <a:endParaRPr lang="en-US" altLang="zh-CN"/>
          </a:p>
        </p:txBody>
      </p:sp>
    </p:spTree>
    <p:extLst>
      <p:ext uri="{BB962C8B-B14F-4D97-AF65-F5344CB8AC3E}">
        <p14:creationId xmlns:p14="http://schemas.microsoft.com/office/powerpoint/2010/main" val="3387354796"/>
      </p:ext>
    </p:extLst>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587370B5-41D4-48DF-AAF8-7E2E75B6C88A}"/>
              </a:ext>
            </a:extLst>
          </p:cNvPr>
          <p:cNvSpPr>
            <a:spLocks noGrp="1"/>
          </p:cNvSpPr>
          <p:nvPr>
            <p:ph type="title"/>
          </p:nvPr>
        </p:nvSpPr>
        <p:spPr/>
        <p:txBody>
          <a:bodyPr/>
          <a:lstStyle/>
          <a:p>
            <a:r>
              <a:rPr lang="zh-CN" altLang="zh-CN" dirty="0"/>
              <a:t>信息</a:t>
            </a:r>
            <a:r>
              <a:rPr lang="zh-CN" altLang="zh-CN" dirty="0" smtClean="0"/>
              <a:t>安全</a:t>
            </a:r>
            <a:r>
              <a:rPr lang="zh-CN" altLang="en-US" dirty="0" smtClean="0"/>
              <a:t>属性</a:t>
            </a:r>
            <a:endParaRPr lang="zh-CN" altLang="en-US" dirty="0"/>
          </a:p>
        </p:txBody>
      </p:sp>
      <p:sp>
        <p:nvSpPr>
          <p:cNvPr id="3" name="内容占位符 2">
            <a:extLst>
              <a:ext uri="{FF2B5EF4-FFF2-40B4-BE49-F238E27FC236}">
                <a16:creationId xmlns:a16="http://schemas.microsoft.com/office/drawing/2014/main" id="{A5028562-D330-433E-89FA-89762AA5A0B6}"/>
              </a:ext>
            </a:extLst>
          </p:cNvPr>
          <p:cNvSpPr>
            <a:spLocks noGrp="1"/>
          </p:cNvSpPr>
          <p:nvPr>
            <p:ph idx="1"/>
          </p:nvPr>
        </p:nvSpPr>
        <p:spPr>
          <a:xfrm>
            <a:off x="533400" y="1295400"/>
            <a:ext cx="8143056" cy="5105400"/>
          </a:xfrm>
        </p:spPr>
        <p:txBody>
          <a:bodyPr/>
          <a:lstStyle/>
          <a:p>
            <a:r>
              <a:rPr lang="zh-CN" altLang="en-US" dirty="0" smtClean="0"/>
              <a:t>基本属性</a:t>
            </a:r>
            <a:endParaRPr lang="en-US" altLang="zh-CN" dirty="0" smtClean="0"/>
          </a:p>
          <a:p>
            <a:pPr lvl="1"/>
            <a:r>
              <a:rPr lang="zh-CN" altLang="en-US" dirty="0" smtClean="0"/>
              <a:t>保密性</a:t>
            </a:r>
            <a:endParaRPr lang="en-US" altLang="zh-CN" dirty="0" smtClean="0"/>
          </a:p>
          <a:p>
            <a:pPr lvl="1"/>
            <a:r>
              <a:rPr lang="zh-CN" altLang="en-US" dirty="0" smtClean="0"/>
              <a:t>完整性</a:t>
            </a:r>
            <a:endParaRPr lang="en-US" altLang="zh-CN" dirty="0" smtClean="0"/>
          </a:p>
          <a:p>
            <a:pPr lvl="1"/>
            <a:r>
              <a:rPr lang="zh-CN" altLang="en-US" dirty="0" smtClean="0"/>
              <a:t>可用性</a:t>
            </a:r>
            <a:endParaRPr lang="en-US" altLang="zh-CN" dirty="0" smtClean="0"/>
          </a:p>
          <a:p>
            <a:r>
              <a:rPr lang="zh-CN" altLang="en-US" dirty="0" smtClean="0"/>
              <a:t>其他属性</a:t>
            </a:r>
            <a:endParaRPr lang="en-US" altLang="zh-CN" dirty="0" smtClean="0"/>
          </a:p>
          <a:p>
            <a:pPr lvl="1"/>
            <a:r>
              <a:rPr lang="zh-CN" altLang="zh-CN" dirty="0" smtClean="0"/>
              <a:t>真实性</a:t>
            </a:r>
            <a:endParaRPr lang="en-US" altLang="zh-CN" dirty="0" smtClean="0"/>
          </a:p>
          <a:p>
            <a:pPr lvl="1"/>
            <a:r>
              <a:rPr lang="zh-CN" altLang="zh-CN" dirty="0" smtClean="0"/>
              <a:t>可</a:t>
            </a:r>
            <a:r>
              <a:rPr lang="zh-CN" altLang="zh-CN" dirty="0"/>
              <a:t>问责</a:t>
            </a:r>
            <a:r>
              <a:rPr lang="zh-CN" altLang="zh-CN" dirty="0" smtClean="0"/>
              <a:t>性</a:t>
            </a:r>
            <a:endParaRPr lang="en-US" altLang="zh-CN" dirty="0" smtClean="0"/>
          </a:p>
          <a:p>
            <a:pPr lvl="1"/>
            <a:r>
              <a:rPr lang="zh-CN" altLang="zh-CN" dirty="0" smtClean="0"/>
              <a:t>不可否认性</a:t>
            </a:r>
            <a:endParaRPr lang="en-US" altLang="zh-CN" dirty="0" smtClean="0"/>
          </a:p>
          <a:p>
            <a:pPr lvl="1"/>
            <a:r>
              <a:rPr lang="zh-CN" altLang="zh-CN" dirty="0" smtClean="0"/>
              <a:t>可靠性</a:t>
            </a:r>
            <a:endParaRPr lang="zh-CN" altLang="en-US" dirty="0"/>
          </a:p>
        </p:txBody>
      </p:sp>
      <p:sp>
        <p:nvSpPr>
          <p:cNvPr id="4" name="灯片编号占位符 3">
            <a:extLst>
              <a:ext uri="{FF2B5EF4-FFF2-40B4-BE49-F238E27FC236}">
                <a16:creationId xmlns:a16="http://schemas.microsoft.com/office/drawing/2014/main" id="{296716DE-9055-4C9C-8C6F-203A7AAE402E}"/>
              </a:ext>
            </a:extLst>
          </p:cNvPr>
          <p:cNvSpPr>
            <a:spLocks noGrp="1"/>
          </p:cNvSpPr>
          <p:nvPr>
            <p:ph type="sldNum" sz="quarter" idx="10"/>
          </p:nvPr>
        </p:nvSpPr>
        <p:spPr/>
        <p:txBody>
          <a:bodyPr/>
          <a:lstStyle/>
          <a:p>
            <a:pPr>
              <a:defRPr/>
            </a:pPr>
            <a:fld id="{F5E0E65E-9137-4309-8D78-B392A1917D52}" type="slidenum">
              <a:rPr lang="zh-CN" altLang="en-US" smtClean="0"/>
              <a:pPr>
                <a:defRPr/>
              </a:pPr>
              <a:t>7</a:t>
            </a:fld>
            <a:endParaRPr lang="en-US" altLang="zh-CN"/>
          </a:p>
        </p:txBody>
      </p:sp>
      <p:pic>
        <p:nvPicPr>
          <p:cNvPr id="5" name="图片 4">
            <a:extLst>
              <a:ext uri="{FF2B5EF4-FFF2-40B4-BE49-F238E27FC236}">
                <a16:creationId xmlns:a16="http://schemas.microsoft.com/office/drawing/2014/main" id="{8DCB8391-EB9C-41E2-830B-29A50BA993E5}"/>
              </a:ext>
            </a:extLst>
          </p:cNvPr>
          <p:cNvPicPr/>
          <p:nvPr/>
        </p:nvPicPr>
        <p:blipFill>
          <a:blip r:embed="rId3" cstate="print">
            <a:extLst>
              <a:ext uri="{28A0092B-C50C-407E-A947-70E740481C1C}">
                <a14:useLocalDpi xmlns:a14="http://schemas.microsoft.com/office/drawing/2010/main" val="0"/>
              </a:ext>
            </a:extLst>
          </a:blip>
          <a:stretch>
            <a:fillRect/>
          </a:stretch>
        </p:blipFill>
        <p:spPr>
          <a:xfrm>
            <a:off x="4082632" y="1448780"/>
            <a:ext cx="4356484" cy="4464496"/>
          </a:xfrm>
          <a:prstGeom prst="rect">
            <a:avLst/>
          </a:prstGeom>
        </p:spPr>
      </p:pic>
    </p:spTree>
    <p:extLst>
      <p:ext uri="{BB962C8B-B14F-4D97-AF65-F5344CB8AC3E}">
        <p14:creationId xmlns:p14="http://schemas.microsoft.com/office/powerpoint/2010/main" val="3043490531"/>
      </p:ext>
    </p:extLst>
  </p:cSld>
  <p:clrMapOvr>
    <a:masterClrMapping/>
  </p:clrMapOvr>
  <p:transition>
    <p:fade/>
  </p:transition>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信息安全需求</a:t>
            </a:r>
            <a:endParaRPr lang="zh-CN" altLang="en-US" dirty="0"/>
          </a:p>
        </p:txBody>
      </p:sp>
      <p:sp>
        <p:nvSpPr>
          <p:cNvPr id="3" name="内容占位符 2"/>
          <p:cNvSpPr>
            <a:spLocks noGrp="1"/>
          </p:cNvSpPr>
          <p:nvPr>
            <p:ph idx="1"/>
          </p:nvPr>
        </p:nvSpPr>
        <p:spPr/>
        <p:txBody>
          <a:bodyPr/>
          <a:lstStyle/>
          <a:p>
            <a:r>
              <a:rPr lang="zh-CN" altLang="en-US" dirty="0"/>
              <a:t>信息安全需求是安全方案设计和安全措施实施的依据</a:t>
            </a:r>
          </a:p>
          <a:p>
            <a:r>
              <a:rPr lang="zh-CN" altLang="en-US" dirty="0"/>
              <a:t>准确地提取安全</a:t>
            </a:r>
            <a:r>
              <a:rPr lang="zh-CN" altLang="en-US" dirty="0" smtClean="0"/>
              <a:t>需求一方面</a:t>
            </a:r>
            <a:r>
              <a:rPr lang="zh-CN" altLang="en-US" dirty="0"/>
              <a:t>可以保证安全措施可以全面覆盖信息系统面临的风险，是安全防护能力达到业务目标和法规政策的要求的</a:t>
            </a:r>
            <a:r>
              <a:rPr lang="zh-CN" altLang="en-US" dirty="0" smtClean="0"/>
              <a:t>基础，另一方面</a:t>
            </a:r>
            <a:r>
              <a:rPr lang="zh-CN" altLang="en-US" dirty="0"/>
              <a:t>可以提高安全措施的针对性，避免不必要的安全投入，防止浪费</a:t>
            </a:r>
          </a:p>
          <a:p>
            <a:endParaRPr lang="zh-CN" altLang="en-US" dirty="0"/>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pPr>
                <a:defRPr/>
              </a:pPr>
              <a:t>70</a:t>
            </a:fld>
            <a:endParaRPr lang="en-US" altLang="zh-CN"/>
          </a:p>
        </p:txBody>
      </p:sp>
      <p:grpSp>
        <p:nvGrpSpPr>
          <p:cNvPr id="6" name="组合 5"/>
          <p:cNvGrpSpPr/>
          <p:nvPr/>
        </p:nvGrpSpPr>
        <p:grpSpPr>
          <a:xfrm>
            <a:off x="2375756" y="4581128"/>
            <a:ext cx="4392488" cy="1740381"/>
            <a:chOff x="1957321" y="2525945"/>
            <a:chExt cx="4610166" cy="1992409"/>
          </a:xfrm>
        </p:grpSpPr>
        <p:sp>
          <p:nvSpPr>
            <p:cNvPr id="7" name="AutoShape 3"/>
            <p:cNvSpPr>
              <a:spLocks noChangeArrowheads="1"/>
            </p:cNvSpPr>
            <p:nvPr/>
          </p:nvSpPr>
          <p:spPr bwMode="auto">
            <a:xfrm>
              <a:off x="4052888" y="3248980"/>
              <a:ext cx="546100" cy="576263"/>
            </a:xfrm>
            <a:prstGeom prst="downArrow">
              <a:avLst>
                <a:gd name="adj1" fmla="val 50000"/>
                <a:gd name="adj2" fmla="val 26381"/>
              </a:avLst>
            </a:prstGeom>
            <a:gradFill rotWithShape="1">
              <a:gsLst>
                <a:gs pos="0">
                  <a:srgbClr val="99CCFF"/>
                </a:gs>
                <a:gs pos="100000">
                  <a:srgbClr val="E3F1FF"/>
                </a:gs>
              </a:gsLst>
              <a:lin ang="5400000" scaled="1"/>
            </a:gradFill>
            <a:ln w="38100" algn="ctr">
              <a:solidFill>
                <a:srgbClr val="3366FF"/>
              </a:solidFill>
              <a:miter lim="800000"/>
              <a:headEnd/>
              <a:tailEnd/>
            </a:ln>
          </p:spPr>
          <p:txBody>
            <a:bodyPr wrap="none" anchor="ctr"/>
            <a:lstStyle/>
            <a:p>
              <a:endParaRPr lang="zh-CN" altLang="zh-CN" sz="2400">
                <a:ea typeface="宋体" pitchFamily="2" charset="-122"/>
              </a:endParaRPr>
            </a:p>
          </p:txBody>
        </p:sp>
        <p:sp>
          <p:nvSpPr>
            <p:cNvPr id="8" name="AutoShape 5"/>
            <p:cNvSpPr>
              <a:spLocks noChangeArrowheads="1"/>
            </p:cNvSpPr>
            <p:nvPr/>
          </p:nvSpPr>
          <p:spPr bwMode="auto">
            <a:xfrm>
              <a:off x="5029200" y="2525945"/>
              <a:ext cx="1538287" cy="649288"/>
            </a:xfrm>
            <a:prstGeom prst="roundRect">
              <a:avLst>
                <a:gd name="adj" fmla="val 16667"/>
              </a:avLst>
            </a:prstGeom>
            <a:gradFill rotWithShape="1">
              <a:gsLst>
                <a:gs pos="0">
                  <a:srgbClr val="99CCFF"/>
                </a:gs>
                <a:gs pos="100000">
                  <a:srgbClr val="E3F1FF"/>
                </a:gs>
              </a:gsLst>
              <a:lin ang="5400000" scaled="1"/>
            </a:gradFill>
            <a:ln w="38100">
              <a:solidFill>
                <a:srgbClr val="3366FF"/>
              </a:solidFill>
              <a:round/>
              <a:headEnd/>
              <a:tailEnd/>
            </a:ln>
          </p:spPr>
          <p:txBody>
            <a:bodyPr anchor="ctr"/>
            <a:lstStyle/>
            <a:p>
              <a:pPr algn="ctr"/>
              <a:r>
                <a:rPr lang="zh-CN" altLang="en-US" sz="1800" b="1" dirty="0">
                  <a:solidFill>
                    <a:srgbClr val="0000CC"/>
                  </a:solidFill>
                  <a:ea typeface="宋体" pitchFamily="2" charset="-122"/>
                </a:rPr>
                <a:t>风险评估</a:t>
              </a:r>
            </a:p>
          </p:txBody>
        </p:sp>
        <p:sp>
          <p:nvSpPr>
            <p:cNvPr id="9" name="AutoShape 5"/>
            <p:cNvSpPr>
              <a:spLocks noChangeArrowheads="1"/>
            </p:cNvSpPr>
            <p:nvPr/>
          </p:nvSpPr>
          <p:spPr bwMode="auto">
            <a:xfrm>
              <a:off x="1957321" y="2525945"/>
              <a:ext cx="1538287" cy="649288"/>
            </a:xfrm>
            <a:prstGeom prst="roundRect">
              <a:avLst>
                <a:gd name="adj" fmla="val 16667"/>
              </a:avLst>
            </a:prstGeom>
            <a:gradFill rotWithShape="1">
              <a:gsLst>
                <a:gs pos="0">
                  <a:srgbClr val="99CCFF"/>
                </a:gs>
                <a:gs pos="100000">
                  <a:srgbClr val="E3F1FF"/>
                </a:gs>
              </a:gsLst>
              <a:lin ang="5400000" scaled="1"/>
            </a:gradFill>
            <a:ln w="38100">
              <a:solidFill>
                <a:srgbClr val="3366FF"/>
              </a:solidFill>
              <a:round/>
              <a:headEnd/>
              <a:tailEnd/>
            </a:ln>
          </p:spPr>
          <p:txBody>
            <a:bodyPr anchor="ctr"/>
            <a:lstStyle/>
            <a:p>
              <a:pPr algn="ctr"/>
              <a:r>
                <a:rPr lang="zh-CN" altLang="en-US" sz="1800" b="1">
                  <a:solidFill>
                    <a:srgbClr val="0000CC"/>
                  </a:solidFill>
                  <a:ea typeface="宋体" pitchFamily="2" charset="-122"/>
                </a:rPr>
                <a:t>法规符合性</a:t>
              </a:r>
            </a:p>
          </p:txBody>
        </p:sp>
        <p:sp>
          <p:nvSpPr>
            <p:cNvPr id="10" name="AutoShape 5"/>
            <p:cNvSpPr>
              <a:spLocks noChangeArrowheads="1"/>
            </p:cNvSpPr>
            <p:nvPr/>
          </p:nvSpPr>
          <p:spPr bwMode="auto">
            <a:xfrm>
              <a:off x="3490913" y="2528900"/>
              <a:ext cx="1538287" cy="649288"/>
            </a:xfrm>
            <a:prstGeom prst="roundRect">
              <a:avLst>
                <a:gd name="adj" fmla="val 16667"/>
              </a:avLst>
            </a:prstGeom>
            <a:gradFill rotWithShape="1">
              <a:gsLst>
                <a:gs pos="0">
                  <a:srgbClr val="99CCFF"/>
                </a:gs>
                <a:gs pos="100000">
                  <a:srgbClr val="E3F1FF"/>
                </a:gs>
              </a:gsLst>
              <a:lin ang="5400000" scaled="1"/>
            </a:gradFill>
            <a:ln w="38100">
              <a:solidFill>
                <a:srgbClr val="3366FF"/>
              </a:solidFill>
              <a:round/>
              <a:headEnd/>
              <a:tailEnd/>
            </a:ln>
          </p:spPr>
          <p:txBody>
            <a:bodyPr anchor="ctr"/>
            <a:lstStyle/>
            <a:p>
              <a:pPr algn="ctr"/>
              <a:r>
                <a:rPr lang="zh-CN" altLang="en-US" b="1" dirty="0" smtClean="0">
                  <a:solidFill>
                    <a:srgbClr val="0000CC"/>
                  </a:solidFill>
                </a:rPr>
                <a:t>业务需求</a:t>
              </a:r>
              <a:endParaRPr lang="zh-CN" altLang="en-US" sz="1800" b="1" dirty="0">
                <a:solidFill>
                  <a:srgbClr val="0000CC"/>
                </a:solidFill>
                <a:ea typeface="宋体" pitchFamily="2" charset="-122"/>
              </a:endParaRPr>
            </a:p>
          </p:txBody>
        </p:sp>
        <p:sp>
          <p:nvSpPr>
            <p:cNvPr id="11" name="AutoShape 5"/>
            <p:cNvSpPr>
              <a:spLocks noChangeArrowheads="1"/>
            </p:cNvSpPr>
            <p:nvPr/>
          </p:nvSpPr>
          <p:spPr bwMode="auto">
            <a:xfrm>
              <a:off x="2843808" y="3869066"/>
              <a:ext cx="3194865" cy="649288"/>
            </a:xfrm>
            <a:prstGeom prst="roundRect">
              <a:avLst>
                <a:gd name="adj" fmla="val 16667"/>
              </a:avLst>
            </a:prstGeom>
            <a:gradFill rotWithShape="1">
              <a:gsLst>
                <a:gs pos="0">
                  <a:srgbClr val="99CCFF"/>
                </a:gs>
                <a:gs pos="100000">
                  <a:srgbClr val="E3F1FF"/>
                </a:gs>
              </a:gsLst>
              <a:lin ang="5400000" scaled="1"/>
            </a:gradFill>
            <a:ln w="38100">
              <a:solidFill>
                <a:srgbClr val="3366FF"/>
              </a:solidFill>
              <a:round/>
              <a:headEnd/>
              <a:tailEnd/>
            </a:ln>
          </p:spPr>
          <p:txBody>
            <a:bodyPr anchor="ctr"/>
            <a:lstStyle/>
            <a:p>
              <a:pPr algn="ctr"/>
              <a:r>
                <a:rPr lang="zh-CN" altLang="en-US" sz="1800" b="1" dirty="0" smtClean="0">
                  <a:solidFill>
                    <a:srgbClr val="0000CC"/>
                  </a:solidFill>
                  <a:ea typeface="宋体" pitchFamily="2" charset="-122"/>
                </a:rPr>
                <a:t>信息系统安全保障需求描述</a:t>
              </a:r>
              <a:endParaRPr lang="zh-CN" altLang="en-US" sz="1800" b="1" dirty="0">
                <a:solidFill>
                  <a:srgbClr val="0000CC"/>
                </a:solidFill>
                <a:ea typeface="宋体" pitchFamily="2" charset="-122"/>
              </a:endParaRPr>
            </a:p>
          </p:txBody>
        </p:sp>
      </p:grpSp>
    </p:spTree>
    <p:extLst>
      <p:ext uri="{BB962C8B-B14F-4D97-AF65-F5344CB8AC3E}">
        <p14:creationId xmlns:p14="http://schemas.microsoft.com/office/powerpoint/2010/main" val="110128449"/>
      </p:ext>
    </p:extLst>
  </p:cSld>
  <p:clrMapOvr>
    <a:masterClrMapping/>
  </p:clrMapOvr>
  <p:transition>
    <p:fade/>
  </p:transition>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标准化的安全保障需求文档</a:t>
            </a:r>
            <a:r>
              <a:rPr lang="en-US" altLang="zh-CN" dirty="0"/>
              <a:t>-ISPP</a:t>
            </a:r>
            <a:endParaRPr lang="zh-CN" altLang="en-US" dirty="0"/>
          </a:p>
        </p:txBody>
      </p:sp>
      <p:sp>
        <p:nvSpPr>
          <p:cNvPr id="3" name="内容占位符 2"/>
          <p:cNvSpPr>
            <a:spLocks noGrp="1"/>
          </p:cNvSpPr>
          <p:nvPr>
            <p:ph idx="1"/>
          </p:nvPr>
        </p:nvSpPr>
        <p:spPr>
          <a:xfrm>
            <a:off x="514350" y="1268760"/>
            <a:ext cx="8191500" cy="5105400"/>
          </a:xfrm>
        </p:spPr>
        <p:txBody>
          <a:bodyPr/>
          <a:lstStyle/>
          <a:p>
            <a:r>
              <a:rPr lang="zh-CN" altLang="en-US" dirty="0">
                <a:latin typeface="黑体" pitchFamily="49" charset="-122"/>
              </a:rPr>
              <a:t>信息系统安全保障的具体需求由</a:t>
            </a:r>
            <a:r>
              <a:rPr lang="zh-CN" altLang="en-US" u="sng" dirty="0">
                <a:solidFill>
                  <a:srgbClr val="FF3300"/>
                </a:solidFill>
              </a:rPr>
              <a:t>信息系统保护轮廓</a:t>
            </a:r>
            <a:r>
              <a:rPr lang="en-US" altLang="zh-CN" u="sng" dirty="0">
                <a:solidFill>
                  <a:srgbClr val="FF3300"/>
                </a:solidFill>
              </a:rPr>
              <a:t>(</a:t>
            </a:r>
            <a:r>
              <a:rPr lang="en-US" altLang="zh-CN" u="sng" dirty="0">
                <a:solidFill>
                  <a:srgbClr val="FF3300"/>
                </a:solidFill>
                <a:latin typeface="黑体" pitchFamily="49" charset="-122"/>
              </a:rPr>
              <a:t>ISPP)</a:t>
            </a:r>
            <a:r>
              <a:rPr lang="zh-CN" altLang="en-US" dirty="0" smtClean="0">
                <a:latin typeface="黑体" pitchFamily="49" charset="-122"/>
              </a:rPr>
              <a:t>确定</a:t>
            </a:r>
            <a:endParaRPr lang="en-US" altLang="zh-CN" dirty="0" smtClean="0">
              <a:latin typeface="黑体" pitchFamily="49" charset="-122"/>
            </a:endParaRPr>
          </a:p>
          <a:p>
            <a:pPr lvl="1"/>
            <a:r>
              <a:rPr lang="zh-CN" altLang="en-US" dirty="0">
                <a:latin typeface="黑体" pitchFamily="49" charset="-122"/>
              </a:rPr>
              <a:t>信息系统保护轮廓（</a:t>
            </a:r>
            <a:r>
              <a:rPr lang="en-US" altLang="zh-CN" dirty="0">
                <a:latin typeface="黑体" pitchFamily="49" charset="-122"/>
              </a:rPr>
              <a:t>ISPP</a:t>
            </a:r>
            <a:r>
              <a:rPr lang="zh-CN" altLang="en-US" dirty="0">
                <a:latin typeface="黑体" pitchFamily="49" charset="-122"/>
              </a:rPr>
              <a:t>）是根据组织机构使命和所处的运行环境，从组织机构的策略和风险的实际情况出发，对具体信息系统安全保障需求和能力进行具体描述。</a:t>
            </a:r>
          </a:p>
          <a:p>
            <a:pPr lvl="1"/>
            <a:r>
              <a:rPr lang="zh-CN" altLang="en-US" dirty="0">
                <a:latin typeface="黑体" pitchFamily="49" charset="-122"/>
              </a:rPr>
              <a:t>表达一类产品或系统的安全目的和要求。</a:t>
            </a:r>
          </a:p>
          <a:p>
            <a:pPr lvl="1"/>
            <a:r>
              <a:rPr lang="en-US" altLang="zh-CN" dirty="0">
                <a:latin typeface="黑体" pitchFamily="49" charset="-122"/>
              </a:rPr>
              <a:t>ISPP</a:t>
            </a:r>
            <a:r>
              <a:rPr lang="zh-CN" altLang="en-US" dirty="0">
                <a:latin typeface="黑体" pitchFamily="49" charset="-122"/>
              </a:rPr>
              <a:t>是从信息系统的</a:t>
            </a:r>
            <a:r>
              <a:rPr lang="zh-CN" altLang="en-US" dirty="0">
                <a:solidFill>
                  <a:srgbClr val="FF0000"/>
                </a:solidFill>
                <a:latin typeface="黑体" pitchFamily="49" charset="-122"/>
              </a:rPr>
              <a:t>所有者（用户）</a:t>
            </a:r>
            <a:r>
              <a:rPr lang="zh-CN" altLang="en-US" dirty="0">
                <a:latin typeface="黑体" pitchFamily="49" charset="-122"/>
              </a:rPr>
              <a:t>的角度规范化、结构化的描述信息系统安全保障需求。</a:t>
            </a:r>
          </a:p>
          <a:p>
            <a:pPr marL="0" indent="0">
              <a:buNone/>
            </a:pPr>
            <a:endParaRPr lang="en-US" altLang="zh-CN" dirty="0" smtClean="0">
              <a:latin typeface="黑体" pitchFamily="49" charset="-122"/>
            </a:endParaRPr>
          </a:p>
          <a:p>
            <a:pPr marL="0" indent="0">
              <a:buNone/>
            </a:pPr>
            <a:endParaRPr lang="zh-CN" altLang="en-US" dirty="0">
              <a:latin typeface="黑体" pitchFamily="49" charset="-122"/>
            </a:endParaRPr>
          </a:p>
          <a:p>
            <a:endParaRPr lang="zh-CN" altLang="en-US" dirty="0"/>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pPr>
                <a:defRPr/>
              </a:pPr>
              <a:t>71</a:t>
            </a:fld>
            <a:endParaRPr lang="en-US" altLang="zh-CN"/>
          </a:p>
        </p:txBody>
      </p:sp>
    </p:spTree>
    <p:extLst>
      <p:ext uri="{BB962C8B-B14F-4D97-AF65-F5344CB8AC3E}">
        <p14:creationId xmlns:p14="http://schemas.microsoft.com/office/powerpoint/2010/main" val="2986359754"/>
      </p:ext>
    </p:extLst>
  </p:cSld>
  <p:clrMapOvr>
    <a:masterClrMapping/>
  </p:clrMapOvr>
  <p:transition>
    <p:fade/>
  </p:transition>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规范化保障需求</a:t>
            </a:r>
          </a:p>
        </p:txBody>
      </p:sp>
      <p:sp>
        <p:nvSpPr>
          <p:cNvPr id="3" name="内容占位符 2"/>
          <p:cNvSpPr>
            <a:spLocks noGrp="1"/>
          </p:cNvSpPr>
          <p:nvPr>
            <p:ph idx="1"/>
          </p:nvPr>
        </p:nvSpPr>
        <p:spPr/>
        <p:txBody>
          <a:bodyPr/>
          <a:lstStyle/>
          <a:p>
            <a:pPr marL="363538" indent="-363538"/>
            <a:r>
              <a:rPr lang="en-US" altLang="zh-CN" dirty="0" smtClean="0"/>
              <a:t>ISPP</a:t>
            </a:r>
            <a:r>
              <a:rPr lang="zh-CN" altLang="en-US" dirty="0"/>
              <a:t>引言</a:t>
            </a:r>
          </a:p>
          <a:p>
            <a:pPr marL="363538" indent="-363538"/>
            <a:r>
              <a:rPr lang="zh-CN" altLang="en-US" dirty="0"/>
              <a:t>信息系统描述</a:t>
            </a:r>
          </a:p>
          <a:p>
            <a:pPr marL="363538" indent="-363538"/>
            <a:r>
              <a:rPr lang="zh-CN" altLang="en-US" dirty="0"/>
              <a:t>信息系统安全环境</a:t>
            </a:r>
          </a:p>
          <a:p>
            <a:pPr marL="363538" indent="-363538"/>
            <a:r>
              <a:rPr lang="zh-CN" altLang="en-US" dirty="0"/>
              <a:t>安全保障目的</a:t>
            </a:r>
          </a:p>
          <a:p>
            <a:pPr marL="363538" indent="-363538"/>
            <a:r>
              <a:rPr lang="zh-CN" altLang="en-US" dirty="0"/>
              <a:t>安全保障要求</a:t>
            </a:r>
          </a:p>
          <a:p>
            <a:pPr marL="363538" indent="-363538"/>
            <a:r>
              <a:rPr lang="en-US" altLang="zh-CN" dirty="0"/>
              <a:t>ISPP</a:t>
            </a:r>
            <a:r>
              <a:rPr lang="zh-CN" altLang="en-US" dirty="0"/>
              <a:t>应用注解</a:t>
            </a:r>
          </a:p>
          <a:p>
            <a:pPr marL="363538" indent="-363538"/>
            <a:r>
              <a:rPr lang="zh-CN" altLang="en-US" dirty="0"/>
              <a:t>符合性声明</a:t>
            </a:r>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pPr>
                <a:defRPr/>
              </a:pPr>
              <a:t>72</a:t>
            </a:fld>
            <a:endParaRPr lang="en-US" altLang="zh-CN"/>
          </a:p>
        </p:txBody>
      </p:sp>
      <p:sp>
        <p:nvSpPr>
          <p:cNvPr id="5" name="爆炸形 2 4"/>
          <p:cNvSpPr/>
          <p:nvPr/>
        </p:nvSpPr>
        <p:spPr>
          <a:xfrm>
            <a:off x="4191000" y="1052736"/>
            <a:ext cx="5349552" cy="3455764"/>
          </a:xfrm>
          <a:prstGeom prst="irregularSeal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zh-CN" sz="2800" dirty="0"/>
              <a:t>规范化、结构化信息系统安全保障具体需求</a:t>
            </a:r>
            <a:endParaRPr lang="zh-CN" altLang="en-US" sz="2800" dirty="0"/>
          </a:p>
        </p:txBody>
      </p:sp>
      <p:pic>
        <p:nvPicPr>
          <p:cNvPr id="6" name="Picture 5" descr="j0299125"/>
          <p:cNvPicPr>
            <a:picLocks noChangeAspect="1" noChangeArrowheads="1"/>
          </p:cNvPicPr>
          <p:nvPr/>
        </p:nvPicPr>
        <p:blipFill>
          <a:blip r:embed="rId2" cstate="print">
            <a:extLst>
              <a:ext uri="{28A0092B-C50C-407E-A947-70E740481C1C}">
                <a14:useLocalDpi xmlns:a14="http://schemas.microsoft.com/office/drawing/2010/main" val="0"/>
              </a:ext>
            </a:extLst>
          </a:blip>
          <a:srcRect b="60071"/>
          <a:stretch>
            <a:fillRect/>
          </a:stretch>
        </p:blipFill>
        <p:spPr bwMode="auto">
          <a:xfrm>
            <a:off x="6156325" y="4508500"/>
            <a:ext cx="1692275" cy="1108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43344497"/>
      </p:ext>
    </p:extLst>
  </p:cSld>
  <p:clrMapOvr>
    <a:masterClrMapping/>
  </p:clrMapOvr>
  <p:transition>
    <p:fade/>
  </p:transition>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信息安全保障解决方案制定的原则</a:t>
            </a:r>
          </a:p>
        </p:txBody>
      </p:sp>
      <p:sp>
        <p:nvSpPr>
          <p:cNvPr id="3" name="内容占位符 2"/>
          <p:cNvSpPr>
            <a:spLocks noGrp="1"/>
          </p:cNvSpPr>
          <p:nvPr>
            <p:ph idx="1"/>
          </p:nvPr>
        </p:nvSpPr>
        <p:spPr/>
        <p:txBody>
          <a:bodyPr/>
          <a:lstStyle/>
          <a:p>
            <a:r>
              <a:rPr lang="zh-CN" altLang="en-US" dirty="0"/>
              <a:t>以风险评估和法规要求得出的安全需求为依据</a:t>
            </a:r>
            <a:endParaRPr lang="en-US" altLang="zh-CN" dirty="0"/>
          </a:p>
          <a:p>
            <a:pPr lvl="1"/>
            <a:r>
              <a:rPr lang="zh-CN" altLang="en-US" dirty="0"/>
              <a:t>考虑系统的业务功能和价值</a:t>
            </a:r>
            <a:endParaRPr lang="en-US" altLang="zh-CN" dirty="0"/>
          </a:p>
          <a:p>
            <a:pPr lvl="1"/>
            <a:r>
              <a:rPr lang="zh-CN" altLang="en-US" dirty="0"/>
              <a:t>考虑系统风险哪些是必须处置的，哪些是可接受的</a:t>
            </a:r>
            <a:endParaRPr lang="en-US" altLang="zh-CN" dirty="0"/>
          </a:p>
          <a:p>
            <a:r>
              <a:rPr lang="zh-CN" altLang="en-US" dirty="0"/>
              <a:t>贴合实际具有可实施性</a:t>
            </a:r>
            <a:endParaRPr lang="en-US" altLang="zh-CN" dirty="0"/>
          </a:p>
          <a:p>
            <a:pPr lvl="1"/>
            <a:r>
              <a:rPr lang="zh-CN" altLang="en-US" dirty="0"/>
              <a:t>可接受的成本</a:t>
            </a:r>
            <a:endParaRPr lang="en-US" altLang="zh-CN" dirty="0"/>
          </a:p>
          <a:p>
            <a:pPr lvl="1"/>
            <a:r>
              <a:rPr lang="zh-CN" altLang="en-US" dirty="0"/>
              <a:t>合理的进度</a:t>
            </a:r>
            <a:endParaRPr lang="en-US" altLang="zh-CN" dirty="0"/>
          </a:p>
          <a:p>
            <a:pPr lvl="1"/>
            <a:r>
              <a:rPr lang="zh-CN" altLang="en-US" dirty="0"/>
              <a:t>技术可实现性</a:t>
            </a:r>
            <a:endParaRPr lang="en-US" altLang="zh-CN" dirty="0"/>
          </a:p>
          <a:p>
            <a:pPr lvl="1"/>
            <a:r>
              <a:rPr lang="zh-CN" altLang="en-US" dirty="0"/>
              <a:t>组织管理和文化的可接受性</a:t>
            </a:r>
          </a:p>
          <a:p>
            <a:endParaRPr lang="zh-CN" altLang="en-US" dirty="0"/>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pPr>
                <a:defRPr/>
              </a:pPr>
              <a:t>73</a:t>
            </a:fld>
            <a:endParaRPr lang="en-US" altLang="zh-CN"/>
          </a:p>
        </p:txBody>
      </p:sp>
    </p:spTree>
    <p:extLst>
      <p:ext uri="{BB962C8B-B14F-4D97-AF65-F5344CB8AC3E}">
        <p14:creationId xmlns:p14="http://schemas.microsoft.com/office/powerpoint/2010/main" val="1625242350"/>
      </p:ext>
    </p:extLst>
  </p:cSld>
  <p:clrMapOvr>
    <a:masterClrMapping/>
  </p:clrMapOvr>
  <p:transition>
    <p:fade/>
  </p:transition>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33400" y="260350"/>
            <a:ext cx="7494984" cy="487363"/>
          </a:xfrm>
        </p:spPr>
        <p:txBody>
          <a:bodyPr/>
          <a:lstStyle/>
          <a:p>
            <a:r>
              <a:rPr lang="zh-CN" altLang="zh-CN" dirty="0"/>
              <a:t>规范化、结构化信息系统安全保障</a:t>
            </a:r>
            <a:r>
              <a:rPr lang="zh-CN" altLang="en-US" dirty="0"/>
              <a:t>方案</a:t>
            </a:r>
          </a:p>
        </p:txBody>
      </p:sp>
      <p:sp>
        <p:nvSpPr>
          <p:cNvPr id="3" name="内容占位符 2"/>
          <p:cNvSpPr>
            <a:spLocks noGrp="1"/>
          </p:cNvSpPr>
          <p:nvPr>
            <p:ph idx="1"/>
          </p:nvPr>
        </p:nvSpPr>
        <p:spPr/>
        <p:txBody>
          <a:bodyPr/>
          <a:lstStyle/>
          <a:p>
            <a:r>
              <a:rPr lang="zh-CN" altLang="en-US" dirty="0"/>
              <a:t>信息系统安全目标（</a:t>
            </a:r>
            <a:r>
              <a:rPr lang="en-US" altLang="zh-CN" dirty="0"/>
              <a:t>ISST</a:t>
            </a:r>
            <a:r>
              <a:rPr lang="zh-CN" altLang="en-US" dirty="0"/>
              <a:t>）是根据信息系统保护轮廓（</a:t>
            </a:r>
            <a:r>
              <a:rPr lang="en-US" altLang="zh-CN" dirty="0"/>
              <a:t>ISPP</a:t>
            </a:r>
            <a:r>
              <a:rPr lang="zh-CN" altLang="en-US" dirty="0"/>
              <a:t>）编制的信息系统安全保障</a:t>
            </a:r>
            <a:r>
              <a:rPr lang="zh-CN" altLang="en-US" dirty="0" smtClean="0"/>
              <a:t>方案，从</a:t>
            </a:r>
            <a:r>
              <a:rPr lang="zh-CN" altLang="en-US" dirty="0"/>
              <a:t>信息系统安全保障的</a:t>
            </a:r>
            <a:r>
              <a:rPr lang="zh-CN" altLang="en-US" dirty="0">
                <a:solidFill>
                  <a:srgbClr val="FF0000"/>
                </a:solidFill>
              </a:rPr>
              <a:t>建设方（厂商</a:t>
            </a:r>
            <a:r>
              <a:rPr lang="zh-CN" altLang="en-US" dirty="0" smtClean="0">
                <a:solidFill>
                  <a:srgbClr val="FF0000"/>
                </a:solidFill>
              </a:rPr>
              <a:t>）</a:t>
            </a:r>
            <a:r>
              <a:rPr lang="zh-CN" altLang="en-US" dirty="0" smtClean="0"/>
              <a:t>的角度</a:t>
            </a:r>
            <a:r>
              <a:rPr lang="zh-CN" altLang="en-US" dirty="0"/>
              <a:t>制定</a:t>
            </a:r>
          </a:p>
          <a:p>
            <a:pPr lvl="1"/>
            <a:r>
              <a:rPr lang="zh-CN" altLang="en-US" dirty="0" smtClean="0"/>
              <a:t>信息系统</a:t>
            </a:r>
            <a:r>
              <a:rPr lang="zh-CN" altLang="en-US" dirty="0"/>
              <a:t>描述</a:t>
            </a:r>
          </a:p>
          <a:p>
            <a:pPr lvl="1"/>
            <a:r>
              <a:rPr lang="zh-CN" altLang="en-US" dirty="0"/>
              <a:t>信息系统安全环境</a:t>
            </a:r>
          </a:p>
          <a:p>
            <a:pPr lvl="1"/>
            <a:r>
              <a:rPr lang="zh-CN" altLang="en-US" dirty="0"/>
              <a:t>安全保障目的</a:t>
            </a:r>
          </a:p>
          <a:p>
            <a:pPr lvl="1"/>
            <a:r>
              <a:rPr lang="zh-CN" altLang="en-US" dirty="0"/>
              <a:t>安全保障要求</a:t>
            </a:r>
          </a:p>
          <a:p>
            <a:pPr lvl="1"/>
            <a:r>
              <a:rPr lang="zh-CN" altLang="en-US" dirty="0"/>
              <a:t>信息系统概要规范</a:t>
            </a:r>
          </a:p>
          <a:p>
            <a:pPr lvl="1"/>
            <a:r>
              <a:rPr lang="en-US" altLang="zh-CN" dirty="0"/>
              <a:t>ISPP</a:t>
            </a:r>
            <a:r>
              <a:rPr lang="zh-CN" altLang="en-US" dirty="0"/>
              <a:t>声明</a:t>
            </a:r>
          </a:p>
          <a:p>
            <a:pPr lvl="1"/>
            <a:r>
              <a:rPr lang="zh-CN" altLang="en-US" dirty="0"/>
              <a:t>符合性</a:t>
            </a:r>
            <a:r>
              <a:rPr lang="zh-CN" altLang="en-US" dirty="0" smtClean="0"/>
              <a:t>声明</a:t>
            </a:r>
          </a:p>
          <a:p>
            <a:endParaRPr lang="zh-CN" altLang="en-US" dirty="0"/>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pPr>
                <a:defRPr/>
              </a:pPr>
              <a:t>74</a:t>
            </a:fld>
            <a:endParaRPr lang="en-US" altLang="zh-CN"/>
          </a:p>
        </p:txBody>
      </p:sp>
    </p:spTree>
    <p:extLst>
      <p:ext uri="{BB962C8B-B14F-4D97-AF65-F5344CB8AC3E}">
        <p14:creationId xmlns:p14="http://schemas.microsoft.com/office/powerpoint/2010/main" val="3534990053"/>
      </p:ext>
    </p:extLst>
  </p:cSld>
  <p:clrMapOvr>
    <a:masterClrMapping/>
  </p:clrMapOvr>
  <p:transition>
    <p:fade/>
  </p:transition>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信息</a:t>
            </a:r>
            <a:r>
              <a:rPr lang="zh-CN" altLang="en-US" dirty="0"/>
              <a:t>安全</a:t>
            </a:r>
            <a:r>
              <a:rPr lang="zh-CN" altLang="en-US" dirty="0" smtClean="0"/>
              <a:t>测评</a:t>
            </a:r>
            <a:endParaRPr lang="zh-CN" altLang="en-US" dirty="0"/>
          </a:p>
        </p:txBody>
      </p:sp>
      <p:sp>
        <p:nvSpPr>
          <p:cNvPr id="3" name="内容占位符 2"/>
          <p:cNvSpPr>
            <a:spLocks noGrp="1"/>
          </p:cNvSpPr>
          <p:nvPr>
            <p:ph idx="1"/>
          </p:nvPr>
        </p:nvSpPr>
        <p:spPr/>
        <p:txBody>
          <a:bodyPr/>
          <a:lstStyle/>
          <a:p>
            <a:pPr>
              <a:lnSpc>
                <a:spcPct val="115000"/>
              </a:lnSpc>
            </a:pPr>
            <a:r>
              <a:rPr lang="zh-CN" altLang="en-US" dirty="0">
                <a:latin typeface="黑体" pitchFamily="49" charset="-122"/>
              </a:rPr>
              <a:t>信息安全</a:t>
            </a:r>
            <a:r>
              <a:rPr lang="zh-CN" altLang="en-US" dirty="0" smtClean="0">
                <a:latin typeface="黑体" pitchFamily="49" charset="-122"/>
              </a:rPr>
              <a:t>测评</a:t>
            </a:r>
            <a:endParaRPr lang="en-US" altLang="zh-CN" dirty="0" smtClean="0">
              <a:latin typeface="黑体" pitchFamily="49" charset="-122"/>
            </a:endParaRPr>
          </a:p>
          <a:p>
            <a:pPr lvl="1">
              <a:lnSpc>
                <a:spcPct val="115000"/>
              </a:lnSpc>
            </a:pPr>
            <a:r>
              <a:rPr lang="zh-CN" altLang="en-US" dirty="0" smtClean="0">
                <a:latin typeface="黑体" pitchFamily="49" charset="-122"/>
              </a:rPr>
              <a:t>依据</a:t>
            </a:r>
            <a:r>
              <a:rPr lang="zh-CN" altLang="en-US" dirty="0">
                <a:latin typeface="黑体" pitchFamily="49" charset="-122"/>
              </a:rPr>
              <a:t>相关标准，从安全技术、功能、机制等角度对信息技术产品、信息系统、服务提供商以及人员进行测试和</a:t>
            </a:r>
            <a:r>
              <a:rPr lang="zh-CN" altLang="en-US" dirty="0" smtClean="0">
                <a:latin typeface="黑体" pitchFamily="49" charset="-122"/>
              </a:rPr>
              <a:t>评估</a:t>
            </a:r>
            <a:endParaRPr lang="en-US" altLang="zh-CN" dirty="0" smtClean="0">
              <a:latin typeface="黑体" pitchFamily="49" charset="-122"/>
            </a:endParaRPr>
          </a:p>
          <a:p>
            <a:pPr>
              <a:lnSpc>
                <a:spcPct val="115000"/>
              </a:lnSpc>
            </a:pPr>
            <a:r>
              <a:rPr lang="zh-CN" altLang="en-US" dirty="0" smtClean="0">
                <a:latin typeface="黑体" pitchFamily="49" charset="-122"/>
              </a:rPr>
              <a:t>测评对象</a:t>
            </a:r>
            <a:endParaRPr lang="en-US" altLang="zh-CN" dirty="0" smtClean="0">
              <a:latin typeface="黑体" pitchFamily="49" charset="-122"/>
            </a:endParaRPr>
          </a:p>
          <a:p>
            <a:pPr lvl="1">
              <a:lnSpc>
                <a:spcPct val="115000"/>
              </a:lnSpc>
            </a:pPr>
            <a:r>
              <a:rPr lang="zh-CN" altLang="en-US" dirty="0" smtClean="0">
                <a:latin typeface="黑体" pitchFamily="49" charset="-122"/>
              </a:rPr>
              <a:t>信息</a:t>
            </a:r>
            <a:r>
              <a:rPr lang="zh-CN" altLang="en-US" dirty="0">
                <a:latin typeface="黑体" pitchFamily="49" charset="-122"/>
              </a:rPr>
              <a:t>产品安全测评</a:t>
            </a:r>
          </a:p>
          <a:p>
            <a:pPr lvl="1">
              <a:lnSpc>
                <a:spcPct val="115000"/>
              </a:lnSpc>
            </a:pPr>
            <a:r>
              <a:rPr lang="zh-CN" altLang="en-US" dirty="0" smtClean="0">
                <a:latin typeface="黑体" pitchFamily="49" charset="-122"/>
              </a:rPr>
              <a:t>信</a:t>
            </a:r>
            <a:r>
              <a:rPr lang="zh-CN" altLang="en-US" dirty="0">
                <a:latin typeface="黑体" pitchFamily="49" charset="-122"/>
              </a:rPr>
              <a:t>息系统安全测评</a:t>
            </a:r>
          </a:p>
          <a:p>
            <a:pPr lvl="1">
              <a:lnSpc>
                <a:spcPct val="115000"/>
              </a:lnSpc>
            </a:pPr>
            <a:r>
              <a:rPr lang="zh-CN" altLang="en-US" dirty="0" smtClean="0">
                <a:latin typeface="黑体" pitchFamily="49" charset="-122"/>
              </a:rPr>
              <a:t>服</a:t>
            </a:r>
            <a:r>
              <a:rPr lang="zh-CN" altLang="en-US" dirty="0">
                <a:latin typeface="黑体" pitchFamily="49" charset="-122"/>
              </a:rPr>
              <a:t>务商资质测评</a:t>
            </a:r>
          </a:p>
          <a:p>
            <a:pPr lvl="1">
              <a:lnSpc>
                <a:spcPct val="115000"/>
              </a:lnSpc>
            </a:pPr>
            <a:r>
              <a:rPr lang="zh-CN" altLang="en-US" dirty="0" smtClean="0">
                <a:latin typeface="黑体" pitchFamily="49" charset="-122"/>
              </a:rPr>
              <a:t>信</a:t>
            </a:r>
            <a:r>
              <a:rPr lang="zh-CN" altLang="en-US" dirty="0">
                <a:latin typeface="黑体" pitchFamily="49" charset="-122"/>
              </a:rPr>
              <a:t>息安全人员资质测评</a:t>
            </a:r>
          </a:p>
          <a:p>
            <a:endParaRPr lang="zh-CN" altLang="en-US" dirty="0"/>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pPr>
                <a:defRPr/>
              </a:pPr>
              <a:t>75</a:t>
            </a:fld>
            <a:endParaRPr lang="en-US" altLang="zh-CN"/>
          </a:p>
        </p:txBody>
      </p:sp>
    </p:spTree>
    <p:extLst>
      <p:ext uri="{BB962C8B-B14F-4D97-AF65-F5344CB8AC3E}">
        <p14:creationId xmlns:p14="http://schemas.microsoft.com/office/powerpoint/2010/main" val="838366069"/>
      </p:ext>
    </p:extLst>
  </p:cSld>
  <p:clrMapOvr>
    <a:masterClrMapping/>
  </p:clrMapOvr>
  <p:transition>
    <p:fade/>
  </p:transition>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系统安全监控维护的意义</a:t>
            </a:r>
          </a:p>
        </p:txBody>
      </p:sp>
      <p:sp>
        <p:nvSpPr>
          <p:cNvPr id="3" name="内容占位符 2"/>
          <p:cNvSpPr>
            <a:spLocks noGrp="1"/>
          </p:cNvSpPr>
          <p:nvPr>
            <p:ph idx="1"/>
          </p:nvPr>
        </p:nvSpPr>
        <p:spPr/>
        <p:txBody>
          <a:bodyPr/>
          <a:lstStyle/>
          <a:p>
            <a:r>
              <a:rPr lang="zh-CN" altLang="en-US" dirty="0"/>
              <a:t>风险是动态变化的，信息系统安全保障需要覆盖信息系统的整个生命周期，形成持续改进的信息系统安全保障能力（技术</a:t>
            </a:r>
            <a:r>
              <a:rPr lang="en-US" altLang="zh-CN" dirty="0"/>
              <a:t>/</a:t>
            </a:r>
            <a:r>
              <a:rPr lang="zh-CN" altLang="en-US" dirty="0"/>
              <a:t>管理</a:t>
            </a:r>
            <a:r>
              <a:rPr lang="en-US" altLang="zh-CN" dirty="0"/>
              <a:t>/</a:t>
            </a:r>
            <a:r>
              <a:rPr lang="zh-CN" altLang="en-US" dirty="0"/>
              <a:t>工程能力）</a:t>
            </a:r>
          </a:p>
          <a:p>
            <a:endParaRPr lang="zh-CN" altLang="en-US" dirty="0"/>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pPr>
                <a:defRPr/>
              </a:pPr>
              <a:t>76</a:t>
            </a:fld>
            <a:endParaRPr lang="en-US" altLang="zh-CN"/>
          </a:p>
        </p:txBody>
      </p:sp>
      <p:grpSp>
        <p:nvGrpSpPr>
          <p:cNvPr id="5" name="组合 4"/>
          <p:cNvGrpSpPr/>
          <p:nvPr/>
        </p:nvGrpSpPr>
        <p:grpSpPr>
          <a:xfrm>
            <a:off x="346075" y="3681028"/>
            <a:ext cx="7502289" cy="3011878"/>
            <a:chOff x="346075" y="3258801"/>
            <a:chExt cx="7800582" cy="3434105"/>
          </a:xfrm>
        </p:grpSpPr>
        <p:pic>
          <p:nvPicPr>
            <p:cNvPr id="6" name="Picture 3" descr="Document"/>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73435" y="5006413"/>
              <a:ext cx="914708" cy="16864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4" descr="large gold skewed arrow"/>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2213040">
              <a:off x="1474689" y="3608363"/>
              <a:ext cx="6671968" cy="16495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6"/>
            <p:cNvSpPr>
              <a:spLocks noChangeArrowheads="1"/>
            </p:cNvSpPr>
            <p:nvPr/>
          </p:nvSpPr>
          <p:spPr bwMode="auto">
            <a:xfrm>
              <a:off x="2189254" y="4828533"/>
              <a:ext cx="3066822" cy="1021126"/>
            </a:xfrm>
            <a:prstGeom prst="rect">
              <a:avLst/>
            </a:prstGeom>
            <a:gradFill rotWithShape="1">
              <a:gsLst>
                <a:gs pos="0">
                  <a:schemeClr val="hlink">
                    <a:gamma/>
                    <a:shade val="92157"/>
                    <a:invGamma/>
                  </a:schemeClr>
                </a:gs>
                <a:gs pos="100000">
                  <a:schemeClr val="hlink"/>
                </a:gs>
              </a:gsLst>
              <a:lin ang="5400000" scaled="1"/>
            </a:gradFill>
            <a:ln w="25400">
              <a:solidFill>
                <a:srgbClr val="333300"/>
              </a:solidFill>
              <a:miter lim="800000"/>
              <a:headEnd/>
              <a:tailEnd/>
            </a:ln>
            <a:effectLst/>
          </p:spPr>
          <p:txBody>
            <a:bodyPr wrap="none" anchor="ctr"/>
            <a:lstStyle/>
            <a:p>
              <a:pPr algn="ctr">
                <a:defRPr/>
              </a:pPr>
              <a:r>
                <a:rPr lang="zh-CN" altLang="en-US" sz="2000" b="1" dirty="0">
                  <a:ea typeface="楷体_GB2312" pitchFamily="49" charset="-122"/>
                </a:rPr>
                <a:t>持续的风险评估是</a:t>
              </a:r>
            </a:p>
            <a:p>
              <a:pPr algn="ctr">
                <a:defRPr/>
              </a:pPr>
              <a:r>
                <a:rPr lang="zh-CN" altLang="en-US" sz="2000" b="1" dirty="0">
                  <a:ea typeface="楷体_GB2312" pitchFamily="49" charset="-122"/>
                </a:rPr>
                <a:t>信息安全保障的一</a:t>
              </a:r>
            </a:p>
            <a:p>
              <a:pPr algn="ctr">
                <a:defRPr/>
              </a:pPr>
              <a:r>
                <a:rPr lang="zh-CN" altLang="en-US" sz="2000" b="1" dirty="0">
                  <a:ea typeface="楷体_GB2312" pitchFamily="49" charset="-122"/>
                </a:rPr>
                <a:t>项基础性工作</a:t>
              </a:r>
              <a:endParaRPr lang="en-US" altLang="zh-CN" sz="2000" b="1" dirty="0">
                <a:ea typeface="楷体_GB2312" pitchFamily="49" charset="-122"/>
              </a:endParaRPr>
            </a:p>
          </p:txBody>
        </p:sp>
        <p:sp>
          <p:nvSpPr>
            <p:cNvPr id="9" name="Rectangle 8"/>
            <p:cNvSpPr>
              <a:spLocks noChangeArrowheads="1"/>
            </p:cNvSpPr>
            <p:nvPr/>
          </p:nvSpPr>
          <p:spPr bwMode="auto">
            <a:xfrm>
              <a:off x="3108095" y="3258801"/>
              <a:ext cx="3405155" cy="1282777"/>
            </a:xfrm>
            <a:prstGeom prst="rect">
              <a:avLst/>
            </a:prstGeom>
            <a:gradFill rotWithShape="1">
              <a:gsLst>
                <a:gs pos="0">
                  <a:schemeClr val="hlink">
                    <a:gamma/>
                    <a:shade val="92157"/>
                    <a:invGamma/>
                  </a:schemeClr>
                </a:gs>
                <a:gs pos="100000">
                  <a:schemeClr val="hlink"/>
                </a:gs>
              </a:gsLst>
              <a:lin ang="5400000" scaled="1"/>
            </a:gradFill>
            <a:ln w="25400">
              <a:solidFill>
                <a:srgbClr val="333300"/>
              </a:solidFill>
              <a:miter lim="800000"/>
              <a:headEnd/>
              <a:tailEnd/>
            </a:ln>
            <a:effectLst/>
          </p:spPr>
          <p:txBody>
            <a:bodyPr wrap="none" anchor="ctr"/>
            <a:lstStyle/>
            <a:p>
              <a:pPr algn="ctr">
                <a:defRPr/>
              </a:pPr>
              <a:r>
                <a:rPr lang="zh-CN" altLang="en-US" sz="2000" b="1" dirty="0">
                  <a:ea typeface="楷体_GB2312" pitchFamily="49" charset="-122"/>
                </a:rPr>
                <a:t>持续的风险评估为新</a:t>
              </a:r>
            </a:p>
            <a:p>
              <a:pPr algn="ctr">
                <a:defRPr/>
              </a:pPr>
              <a:r>
                <a:rPr lang="zh-CN" altLang="en-US" sz="2000" b="1" dirty="0">
                  <a:ea typeface="楷体_GB2312" pitchFamily="49" charset="-122"/>
                </a:rPr>
                <a:t>的安全决策和需求提供</a:t>
              </a:r>
            </a:p>
            <a:p>
              <a:pPr algn="ctr">
                <a:defRPr/>
              </a:pPr>
              <a:r>
                <a:rPr lang="zh-CN" altLang="en-US" sz="2000" b="1" dirty="0">
                  <a:ea typeface="楷体_GB2312" pitchFamily="49" charset="-122"/>
                </a:rPr>
                <a:t>重要依据</a:t>
              </a:r>
              <a:endParaRPr lang="en-US" altLang="zh-CN" sz="2000" b="1" dirty="0">
                <a:ea typeface="楷体_GB2312" pitchFamily="49" charset="-122"/>
              </a:endParaRPr>
            </a:p>
          </p:txBody>
        </p:sp>
        <p:sp>
          <p:nvSpPr>
            <p:cNvPr id="10" name="Text Box 9"/>
            <p:cNvSpPr txBox="1">
              <a:spLocks noChangeArrowheads="1"/>
            </p:cNvSpPr>
            <p:nvPr/>
          </p:nvSpPr>
          <p:spPr bwMode="auto">
            <a:xfrm>
              <a:off x="346075" y="4172246"/>
              <a:ext cx="1501992" cy="369332"/>
            </a:xfrm>
            <a:prstGeom prst="rect">
              <a:avLst/>
            </a:prstGeom>
            <a:noFill/>
            <a:ln w="9525">
              <a:noFill/>
              <a:miter lim="800000"/>
              <a:headEnd/>
              <a:tailEnd/>
            </a:ln>
            <a:effectLst/>
          </p:spPr>
          <p:txBody>
            <a:bodyPr wrap="square">
              <a:spAutoFit/>
            </a:bodyPr>
            <a:lstStyle/>
            <a:p>
              <a:pPr algn="ctr">
                <a:spcBef>
                  <a:spcPct val="50000"/>
                </a:spcBef>
                <a:defRPr/>
              </a:pPr>
              <a:r>
                <a:rPr lang="zh-CN" altLang="en-US" b="1" dirty="0">
                  <a:effectLst>
                    <a:outerShdw blurRad="38100" dist="38100" dir="2700000" algn="tl">
                      <a:srgbClr val="C0C0C0"/>
                    </a:outerShdw>
                  </a:effectLst>
                  <a:latin typeface="Franklin Gothic Medium" pitchFamily="34" charset="0"/>
                  <a:ea typeface="黑体" pitchFamily="2" charset="-122"/>
                </a:rPr>
                <a:t>风险评估</a:t>
              </a:r>
            </a:p>
          </p:txBody>
        </p:sp>
      </p:grpSp>
    </p:spTree>
    <p:extLst>
      <p:ext uri="{BB962C8B-B14F-4D97-AF65-F5344CB8AC3E}">
        <p14:creationId xmlns:p14="http://schemas.microsoft.com/office/powerpoint/2010/main" val="993248037"/>
      </p:ext>
    </p:extLst>
  </p:cSld>
  <p:clrMapOvr>
    <a:masterClrMapping/>
  </p:clrMapOvr>
  <p:transition>
    <p:fade/>
  </p:transition>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知识子域：信息安全风险管理</a:t>
            </a:r>
            <a:endParaRPr lang="zh-CN" altLang="en-US" dirty="0"/>
          </a:p>
        </p:txBody>
      </p:sp>
      <p:sp>
        <p:nvSpPr>
          <p:cNvPr id="3" name="内容占位符 2"/>
          <p:cNvSpPr>
            <a:spLocks noGrp="1"/>
          </p:cNvSpPr>
          <p:nvPr>
            <p:ph idx="1"/>
          </p:nvPr>
        </p:nvSpPr>
        <p:spPr/>
        <p:txBody>
          <a:bodyPr/>
          <a:lstStyle/>
          <a:p>
            <a:r>
              <a:rPr lang="zh-CN" altLang="en-US" dirty="0"/>
              <a:t>风险管理概念</a:t>
            </a:r>
          </a:p>
          <a:p>
            <a:pPr lvl="1"/>
            <a:r>
              <a:rPr lang="zh-CN" altLang="en-US" dirty="0"/>
              <a:t>理解风险管理的概念、目的和意义；</a:t>
            </a:r>
          </a:p>
          <a:p>
            <a:pPr lvl="1"/>
            <a:r>
              <a:rPr lang="zh-CN" altLang="en-US" dirty="0" smtClean="0"/>
              <a:t>了解</a:t>
            </a:r>
            <a:r>
              <a:rPr lang="zh-CN" altLang="en-US" dirty="0"/>
              <a:t>风险管理中威胁、脆弱性、防护措施、资产、影响</a:t>
            </a:r>
            <a:r>
              <a:rPr lang="zh-CN" altLang="en-US" dirty="0" smtClean="0"/>
              <a:t>、风险</a:t>
            </a:r>
            <a:r>
              <a:rPr lang="zh-CN" altLang="en-US" dirty="0"/>
              <a:t>等风险管理要素及相互关系；</a:t>
            </a:r>
          </a:p>
          <a:p>
            <a:pPr lvl="1"/>
            <a:r>
              <a:rPr lang="zh-CN" altLang="en-US" dirty="0"/>
              <a:t>了解在风险管理中相关的角色及职责；</a:t>
            </a:r>
          </a:p>
          <a:p>
            <a:pPr lvl="1"/>
            <a:r>
              <a:rPr lang="zh-CN" altLang="en-US" dirty="0"/>
              <a:t>了解风险管理与其他信息安全保障工作的关系；</a:t>
            </a:r>
          </a:p>
          <a:p>
            <a:r>
              <a:rPr lang="zh-CN" altLang="en-US" dirty="0"/>
              <a:t>风险管理常用模型</a:t>
            </a:r>
          </a:p>
          <a:p>
            <a:pPr lvl="1"/>
            <a:r>
              <a:rPr lang="zh-CN" altLang="en-US" dirty="0"/>
              <a:t>了解</a:t>
            </a:r>
            <a:r>
              <a:rPr lang="en-US" altLang="zh-CN" dirty="0"/>
              <a:t>COSO</a:t>
            </a:r>
            <a:r>
              <a:rPr lang="zh-CN" altLang="en-US" dirty="0"/>
              <a:t>、</a:t>
            </a:r>
            <a:r>
              <a:rPr lang="en-US" altLang="zh-CN" dirty="0"/>
              <a:t>ITIL</a:t>
            </a:r>
            <a:r>
              <a:rPr lang="zh-CN" altLang="en-US" dirty="0"/>
              <a:t>、</a:t>
            </a:r>
            <a:r>
              <a:rPr lang="en-US" altLang="zh-CN" dirty="0" err="1"/>
              <a:t>Cobit</a:t>
            </a:r>
            <a:r>
              <a:rPr lang="zh-CN" altLang="en-US" dirty="0"/>
              <a:t>、</a:t>
            </a:r>
            <a:r>
              <a:rPr lang="en-US" altLang="zh-CN" dirty="0"/>
              <a:t>ISMS</a:t>
            </a:r>
            <a:r>
              <a:rPr lang="zh-CN" altLang="en-US" dirty="0"/>
              <a:t>等风险管理中常使用的模型构成及适用范围</a:t>
            </a:r>
            <a:r>
              <a:rPr lang="en-US" altLang="zh-CN" dirty="0"/>
              <a:t>;</a:t>
            </a:r>
          </a:p>
          <a:p>
            <a:endParaRPr lang="zh-CN" altLang="en-US" dirty="0"/>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pPr>
                <a:defRPr/>
              </a:pPr>
              <a:t>77</a:t>
            </a:fld>
            <a:endParaRPr lang="en-US" altLang="zh-CN"/>
          </a:p>
        </p:txBody>
      </p:sp>
    </p:spTree>
    <p:extLst>
      <p:ext uri="{BB962C8B-B14F-4D97-AF65-F5344CB8AC3E}">
        <p14:creationId xmlns:p14="http://schemas.microsoft.com/office/powerpoint/2010/main" val="3787518405"/>
      </p:ext>
    </p:extLst>
  </p:cSld>
  <p:clrMapOvr>
    <a:masterClrMapping/>
  </p:clrMapOvr>
  <p:transition>
    <p:fade/>
  </p:transition>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信息安全风险管理</a:t>
            </a:r>
            <a:endParaRPr lang="zh-CN" altLang="en-US" dirty="0"/>
          </a:p>
        </p:txBody>
      </p:sp>
      <p:sp>
        <p:nvSpPr>
          <p:cNvPr id="3" name="内容占位符 2"/>
          <p:cNvSpPr>
            <a:spLocks noGrp="1"/>
          </p:cNvSpPr>
          <p:nvPr>
            <p:ph idx="1"/>
          </p:nvPr>
        </p:nvSpPr>
        <p:spPr/>
        <p:txBody>
          <a:bodyPr/>
          <a:lstStyle/>
          <a:p>
            <a:r>
              <a:rPr lang="zh-CN" altLang="en-US" dirty="0" smtClean="0"/>
              <a:t>基本概念</a:t>
            </a:r>
            <a:endParaRPr lang="en-US" altLang="zh-CN" dirty="0" smtClean="0"/>
          </a:p>
          <a:p>
            <a:pPr lvl="1"/>
            <a:r>
              <a:rPr lang="zh-CN" altLang="en-US" dirty="0" smtClean="0"/>
              <a:t>风险</a:t>
            </a:r>
            <a:endParaRPr lang="en-US" altLang="zh-CN" dirty="0" smtClean="0"/>
          </a:p>
          <a:p>
            <a:pPr lvl="2"/>
            <a:r>
              <a:rPr lang="zh-CN" altLang="en-US" dirty="0" smtClean="0"/>
              <a:t>不确定性</a:t>
            </a:r>
            <a:r>
              <a:rPr lang="zh-CN" altLang="en-US" dirty="0"/>
              <a:t>对目标的</a:t>
            </a:r>
            <a:r>
              <a:rPr lang="zh-CN" altLang="en-US" dirty="0" smtClean="0"/>
              <a:t>影响（</a:t>
            </a:r>
            <a:r>
              <a:rPr lang="en-US" altLang="zh-CN" dirty="0" smtClean="0"/>
              <a:t>ISO 31000</a:t>
            </a:r>
            <a:r>
              <a:rPr lang="zh-CN" altLang="en-US" dirty="0" smtClean="0"/>
              <a:t>）</a:t>
            </a:r>
            <a:endParaRPr lang="en-US" altLang="zh-CN" dirty="0" smtClean="0"/>
          </a:p>
          <a:p>
            <a:pPr lvl="2"/>
            <a:r>
              <a:rPr lang="zh-CN" altLang="zh-CN" dirty="0"/>
              <a:t>事态的概率及其结果的</a:t>
            </a:r>
            <a:r>
              <a:rPr lang="zh-CN" altLang="zh-CN" dirty="0" smtClean="0"/>
              <a:t>组合</a:t>
            </a:r>
            <a:r>
              <a:rPr lang="zh-CN" altLang="en-US" dirty="0" smtClean="0"/>
              <a:t>（</a:t>
            </a:r>
            <a:r>
              <a:rPr lang="en-US" altLang="zh-CN" dirty="0" smtClean="0"/>
              <a:t>GB/T 22081</a:t>
            </a:r>
            <a:r>
              <a:rPr lang="zh-CN" altLang="en-US" dirty="0" smtClean="0"/>
              <a:t>）</a:t>
            </a:r>
            <a:endParaRPr lang="en-US" altLang="zh-CN" dirty="0" smtClean="0"/>
          </a:p>
          <a:p>
            <a:pPr lvl="1"/>
            <a:r>
              <a:rPr lang="zh-CN" altLang="en-US" dirty="0" smtClean="0"/>
              <a:t>风险管理：</a:t>
            </a:r>
            <a:r>
              <a:rPr lang="zh-CN" altLang="zh-CN" dirty="0"/>
              <a:t>风险管理是风险的识别、评估和</a:t>
            </a:r>
            <a:r>
              <a:rPr lang="zh-CN" altLang="zh-CN" dirty="0" smtClean="0"/>
              <a:t>优化</a:t>
            </a:r>
            <a:r>
              <a:rPr lang="zh-CN" altLang="en-US" dirty="0" smtClean="0"/>
              <a:t>，</a:t>
            </a:r>
            <a:r>
              <a:rPr lang="zh-CN" altLang="zh-CN" dirty="0" smtClean="0"/>
              <a:t>然后</a:t>
            </a:r>
            <a:r>
              <a:rPr lang="zh-CN" altLang="zh-CN" dirty="0"/>
              <a:t>协调和经济地应用资源以最小化监测和控制不良事件的可能性及影响，最大限度地实现业务</a:t>
            </a:r>
            <a:r>
              <a:rPr lang="zh-CN" altLang="zh-CN" dirty="0" smtClean="0"/>
              <a:t>。</a:t>
            </a:r>
            <a:endParaRPr lang="en-US" altLang="zh-CN" dirty="0" smtClean="0"/>
          </a:p>
          <a:p>
            <a:r>
              <a:rPr lang="zh-CN" altLang="en-US" dirty="0" smtClean="0"/>
              <a:t>风险管理的价值</a:t>
            </a:r>
            <a:endParaRPr lang="en-US" altLang="zh-CN" dirty="0" smtClean="0"/>
          </a:p>
          <a:p>
            <a:pPr lvl="1"/>
            <a:r>
              <a:rPr lang="zh-CN" altLang="en-US" dirty="0" smtClean="0"/>
              <a:t>是</a:t>
            </a:r>
            <a:r>
              <a:rPr lang="zh-CN" altLang="zh-CN" dirty="0" smtClean="0"/>
              <a:t>管理</a:t>
            </a:r>
            <a:r>
              <a:rPr lang="zh-CN" altLang="zh-CN" dirty="0"/>
              <a:t>信息安全风险的过程，是所有信息系统安全保障工作的</a:t>
            </a:r>
            <a:r>
              <a:rPr lang="zh-CN" altLang="zh-CN" dirty="0" smtClean="0"/>
              <a:t>总称</a:t>
            </a:r>
            <a:endParaRPr lang="en-US" altLang="zh-CN" dirty="0" smtClean="0"/>
          </a:p>
          <a:p>
            <a:pPr lvl="1"/>
            <a:r>
              <a:rPr lang="zh-CN" altLang="zh-CN" dirty="0"/>
              <a:t>基于风险的思想是所有信息系统安全保障工作的核心思想</a:t>
            </a:r>
            <a:endParaRPr lang="en-US" altLang="zh-CN" dirty="0" smtClean="0"/>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pPr>
                <a:defRPr/>
              </a:pPr>
              <a:t>78</a:t>
            </a:fld>
            <a:endParaRPr lang="en-US" altLang="zh-CN"/>
          </a:p>
        </p:txBody>
      </p:sp>
    </p:spTree>
    <p:extLst>
      <p:ext uri="{BB962C8B-B14F-4D97-AF65-F5344CB8AC3E}">
        <p14:creationId xmlns:p14="http://schemas.microsoft.com/office/powerpoint/2010/main" val="2278198813"/>
      </p:ext>
    </p:extLst>
  </p:cSld>
  <p:clrMapOvr>
    <a:masterClrMapping/>
  </p:clrMapOvr>
  <p:transition>
    <p:fade/>
  </p:transition>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风险管理各要素及相互关系</a:t>
            </a:r>
            <a:endParaRPr lang="zh-CN" altLang="en-US" dirty="0"/>
          </a:p>
        </p:txBody>
      </p:sp>
      <p:sp>
        <p:nvSpPr>
          <p:cNvPr id="3" name="内容占位符 2"/>
          <p:cNvSpPr>
            <a:spLocks noGrp="1"/>
          </p:cNvSpPr>
          <p:nvPr>
            <p:ph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pPr>
                <a:defRPr/>
              </a:pPr>
              <a:t>79</a:t>
            </a:fld>
            <a:endParaRPr lang="en-US" altLang="zh-CN"/>
          </a:p>
        </p:txBody>
      </p:sp>
      <p:pic>
        <p:nvPicPr>
          <p:cNvPr id="5" name="图片 4"/>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15616" y="1295400"/>
            <a:ext cx="7524836" cy="5013920"/>
          </a:xfrm>
          <a:prstGeom prst="rect">
            <a:avLst/>
          </a:prstGeom>
          <a:noFill/>
          <a:ln>
            <a:noFill/>
          </a:ln>
        </p:spPr>
      </p:pic>
    </p:spTree>
    <p:extLst>
      <p:ext uri="{BB962C8B-B14F-4D97-AF65-F5344CB8AC3E}">
        <p14:creationId xmlns:p14="http://schemas.microsoft.com/office/powerpoint/2010/main" val="2212504709"/>
      </p:ext>
    </p:extLst>
  </p:cSld>
  <p:clrMapOvr>
    <a:masterClrMapping/>
  </p:clrMapOvr>
  <p:transition>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知识子域：信息安全概念</a:t>
            </a:r>
            <a:endParaRPr lang="zh-CN" altLang="en-US" dirty="0"/>
          </a:p>
        </p:txBody>
      </p:sp>
      <p:sp>
        <p:nvSpPr>
          <p:cNvPr id="3" name="内容占位符 2"/>
          <p:cNvSpPr>
            <a:spLocks noGrp="1"/>
          </p:cNvSpPr>
          <p:nvPr>
            <p:ph idx="1"/>
          </p:nvPr>
        </p:nvSpPr>
        <p:spPr/>
        <p:txBody>
          <a:bodyPr/>
          <a:lstStyle/>
          <a:p>
            <a:r>
              <a:rPr lang="zh-CN" altLang="en-US" dirty="0"/>
              <a:t>信息安全视角</a:t>
            </a:r>
          </a:p>
          <a:p>
            <a:pPr lvl="1"/>
            <a:r>
              <a:rPr lang="zh-CN" altLang="en-US" dirty="0"/>
              <a:t>了解国家视角对信息安全关注点（网络战、关键基础设施保护、法律建设与标准化）相关概念；</a:t>
            </a:r>
          </a:p>
          <a:p>
            <a:pPr lvl="1"/>
            <a:r>
              <a:rPr lang="zh-CN" altLang="en-US" dirty="0"/>
              <a:t>了解企业视角对信息安全关注点（业务连续性管理、资产保护、合规性）相关概念；</a:t>
            </a:r>
          </a:p>
          <a:p>
            <a:pPr lvl="1"/>
            <a:r>
              <a:rPr lang="zh-CN" altLang="en-US" dirty="0"/>
              <a:t>了解个人视角对信息安全关注点（隐私保护、个人资产保护、社会工程学）相关概念</a:t>
            </a:r>
            <a:r>
              <a:rPr lang="zh-CN" altLang="en-US" dirty="0" smtClean="0"/>
              <a:t>；</a:t>
            </a:r>
            <a:endParaRPr lang="zh-CN" altLang="en-US" dirty="0"/>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pPr>
                <a:defRPr/>
              </a:pPr>
              <a:t>8</a:t>
            </a:fld>
            <a:endParaRPr lang="en-US" altLang="zh-CN"/>
          </a:p>
        </p:txBody>
      </p:sp>
    </p:spTree>
    <p:extLst>
      <p:ext uri="{BB962C8B-B14F-4D97-AF65-F5344CB8AC3E}">
        <p14:creationId xmlns:p14="http://schemas.microsoft.com/office/powerpoint/2010/main" val="1100718875"/>
      </p:ext>
    </p:extLst>
  </p:cSld>
  <p:clrMapOvr>
    <a:masterClrMapping/>
  </p:clrMapOvr>
  <p:transition>
    <p:fade/>
  </p:transition>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风险管理常用模型</a:t>
            </a:r>
            <a:r>
              <a:rPr lang="en-US" altLang="zh-CN" dirty="0" smtClean="0"/>
              <a:t>-COSO</a:t>
            </a:r>
            <a:r>
              <a:rPr lang="zh-CN" altLang="en-US" dirty="0" smtClean="0"/>
              <a:t>框架</a:t>
            </a:r>
            <a:endParaRPr lang="zh-CN" altLang="en-US" dirty="0"/>
          </a:p>
        </p:txBody>
      </p:sp>
      <p:sp>
        <p:nvSpPr>
          <p:cNvPr id="3" name="内容占位符 2"/>
          <p:cNvSpPr>
            <a:spLocks noGrp="1"/>
          </p:cNvSpPr>
          <p:nvPr>
            <p:ph idx="1"/>
          </p:nvPr>
        </p:nvSpPr>
        <p:spPr/>
        <p:txBody>
          <a:bodyPr/>
          <a:lstStyle/>
          <a:p>
            <a:r>
              <a:rPr lang="zh-CN" altLang="en-US" dirty="0" smtClean="0"/>
              <a:t>四个类别</a:t>
            </a:r>
            <a:endParaRPr lang="en-US" altLang="zh-CN" dirty="0" smtClean="0"/>
          </a:p>
          <a:p>
            <a:pPr lvl="1"/>
            <a:r>
              <a:rPr lang="zh-CN" altLang="en-US" dirty="0" smtClean="0"/>
              <a:t>战略</a:t>
            </a:r>
            <a:endParaRPr lang="en-US" altLang="zh-CN" dirty="0" smtClean="0"/>
          </a:p>
          <a:p>
            <a:pPr lvl="1"/>
            <a:r>
              <a:rPr lang="zh-CN" altLang="en-US" dirty="0" smtClean="0"/>
              <a:t>运作</a:t>
            </a:r>
            <a:endParaRPr lang="en-US" altLang="zh-CN" dirty="0" smtClean="0"/>
          </a:p>
          <a:p>
            <a:pPr lvl="1"/>
            <a:r>
              <a:rPr lang="zh-CN" altLang="en-US" dirty="0" smtClean="0"/>
              <a:t>报告</a:t>
            </a:r>
            <a:endParaRPr lang="en-US" altLang="zh-CN" dirty="0" smtClean="0"/>
          </a:p>
          <a:p>
            <a:pPr lvl="1"/>
            <a:r>
              <a:rPr lang="zh-CN" altLang="en-US" dirty="0" smtClean="0"/>
              <a:t>合规性</a:t>
            </a:r>
            <a:endParaRPr lang="en-US" altLang="zh-CN" dirty="0"/>
          </a:p>
          <a:p>
            <a:r>
              <a:rPr lang="zh-CN" altLang="en-US" dirty="0" smtClean="0"/>
              <a:t>八个框架组件</a:t>
            </a:r>
            <a:endParaRPr lang="en-US" altLang="zh-CN" dirty="0" smtClean="0"/>
          </a:p>
          <a:p>
            <a:pPr lvl="1"/>
            <a:r>
              <a:rPr lang="zh-CN" altLang="zh-CN" dirty="0"/>
              <a:t>内部</a:t>
            </a:r>
            <a:r>
              <a:rPr lang="zh-CN" altLang="zh-CN" dirty="0" smtClean="0"/>
              <a:t>控制</a:t>
            </a:r>
            <a:endParaRPr lang="en-US" altLang="zh-CN" dirty="0" smtClean="0"/>
          </a:p>
          <a:p>
            <a:pPr lvl="1"/>
            <a:r>
              <a:rPr lang="zh-CN" altLang="zh-CN" dirty="0"/>
              <a:t>内部</a:t>
            </a:r>
            <a:r>
              <a:rPr lang="zh-CN" altLang="zh-CN" dirty="0" smtClean="0"/>
              <a:t>环境</a:t>
            </a:r>
            <a:endParaRPr lang="en-US" altLang="zh-CN" dirty="0" smtClean="0"/>
          </a:p>
          <a:p>
            <a:pPr lvl="1"/>
            <a:r>
              <a:rPr lang="zh-CN" altLang="zh-CN" dirty="0"/>
              <a:t>目标</a:t>
            </a:r>
            <a:r>
              <a:rPr lang="zh-CN" altLang="zh-CN" dirty="0" smtClean="0"/>
              <a:t>设定</a:t>
            </a:r>
            <a:endParaRPr lang="en-US" altLang="zh-CN" dirty="0" smtClean="0"/>
          </a:p>
          <a:p>
            <a:pPr lvl="1"/>
            <a:r>
              <a:rPr lang="zh-CN" altLang="zh-CN" dirty="0"/>
              <a:t>事件</a:t>
            </a:r>
            <a:r>
              <a:rPr lang="zh-CN" altLang="zh-CN" dirty="0" smtClean="0"/>
              <a:t>识别</a:t>
            </a:r>
            <a:endParaRPr lang="en-US" altLang="zh-CN" dirty="0" smtClean="0"/>
          </a:p>
          <a:p>
            <a:pPr lvl="1"/>
            <a:r>
              <a:rPr lang="en-US" altLang="zh-CN" dirty="0" smtClean="0"/>
              <a:t>……</a:t>
            </a:r>
            <a:endParaRPr lang="zh-CN" altLang="en-US" dirty="0"/>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pPr>
                <a:defRPr/>
              </a:pPr>
              <a:t>80</a:t>
            </a:fld>
            <a:endParaRPr lang="en-US" altLang="zh-CN"/>
          </a:p>
        </p:txBody>
      </p:sp>
      <p:graphicFrame>
        <p:nvGraphicFramePr>
          <p:cNvPr id="10" name="对象 9"/>
          <p:cNvGraphicFramePr>
            <a:graphicFrameLocks noChangeAspect="1"/>
          </p:cNvGraphicFramePr>
          <p:nvPr>
            <p:extLst>
              <p:ext uri="{D42A27DB-BD31-4B8C-83A1-F6EECF244321}">
                <p14:modId xmlns:p14="http://schemas.microsoft.com/office/powerpoint/2010/main" val="2041347149"/>
              </p:ext>
            </p:extLst>
          </p:nvPr>
        </p:nvGraphicFramePr>
        <p:xfrm>
          <a:off x="4499992" y="1306353"/>
          <a:ext cx="4374975" cy="4572508"/>
        </p:xfrm>
        <a:graphic>
          <a:graphicData uri="http://schemas.openxmlformats.org/presentationml/2006/ole">
            <mc:AlternateContent xmlns:mc="http://schemas.openxmlformats.org/markup-compatibility/2006">
              <mc:Choice xmlns:v="urn:schemas-microsoft-com:vml" Requires="v">
                <p:oleObj spid="_x0000_s13328" name="Visio" r:id="rId3" imgW="3857249" imgH="4097949" progId="Visio.Drawing.11">
                  <p:embed/>
                </p:oleObj>
              </mc:Choice>
              <mc:Fallback>
                <p:oleObj name="Visio" r:id="rId3" imgW="3857249" imgH="4097949" progId="Visio.Drawing.11">
                  <p:embed/>
                  <p:pic>
                    <p:nvPicPr>
                      <p:cNvPr id="0" name="Object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99992" y="1306353"/>
                        <a:ext cx="4374975" cy="4572508"/>
                      </a:xfrm>
                      <a:prstGeom prst="rect">
                        <a:avLst/>
                      </a:prstGeom>
                      <a:noFill/>
                    </p:spPr>
                  </p:pic>
                </p:oleObj>
              </mc:Fallback>
            </mc:AlternateContent>
          </a:graphicData>
        </a:graphic>
      </p:graphicFrame>
    </p:spTree>
    <p:extLst>
      <p:ext uri="{BB962C8B-B14F-4D97-AF65-F5344CB8AC3E}">
        <p14:creationId xmlns:p14="http://schemas.microsoft.com/office/powerpoint/2010/main" val="1363382332"/>
      </p:ext>
    </p:extLst>
  </p:cSld>
  <p:clrMapOvr>
    <a:masterClrMapping/>
  </p:clrMapOvr>
  <p:transition>
    <p:fade/>
  </p:transition>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风险管理常用模型</a:t>
            </a:r>
            <a:r>
              <a:rPr lang="en-US" altLang="zh-CN" dirty="0" smtClean="0"/>
              <a:t>-ITIL</a:t>
            </a:r>
            <a:endParaRPr lang="zh-CN" altLang="en-US" dirty="0"/>
          </a:p>
        </p:txBody>
      </p:sp>
      <p:sp>
        <p:nvSpPr>
          <p:cNvPr id="3" name="内容占位符 2"/>
          <p:cNvSpPr>
            <a:spLocks noGrp="1"/>
          </p:cNvSpPr>
          <p:nvPr>
            <p:ph idx="1"/>
          </p:nvPr>
        </p:nvSpPr>
        <p:spPr/>
        <p:txBody>
          <a:bodyPr/>
          <a:lstStyle/>
          <a:p>
            <a:r>
              <a:rPr lang="zh-CN" altLang="en-US" dirty="0" smtClean="0"/>
              <a:t>五个生命周期</a:t>
            </a:r>
            <a:endParaRPr lang="en-US" altLang="zh-CN" dirty="0" smtClean="0"/>
          </a:p>
          <a:p>
            <a:pPr lvl="1"/>
            <a:r>
              <a:rPr lang="zh-CN" altLang="en-US" dirty="0" smtClean="0"/>
              <a:t>服务战略</a:t>
            </a:r>
            <a:endParaRPr lang="en-US" altLang="zh-CN" dirty="0" smtClean="0"/>
          </a:p>
          <a:p>
            <a:pPr lvl="1"/>
            <a:r>
              <a:rPr lang="zh-CN" altLang="en-US" dirty="0" smtClean="0"/>
              <a:t>服务设计</a:t>
            </a:r>
            <a:endParaRPr lang="en-US" altLang="zh-CN" dirty="0" smtClean="0"/>
          </a:p>
          <a:p>
            <a:pPr lvl="1"/>
            <a:r>
              <a:rPr lang="zh-CN" altLang="en-US" dirty="0" smtClean="0"/>
              <a:t>服务转换</a:t>
            </a:r>
            <a:endParaRPr lang="en-US" altLang="zh-CN" dirty="0" smtClean="0"/>
          </a:p>
          <a:p>
            <a:pPr lvl="1"/>
            <a:r>
              <a:rPr lang="zh-CN" altLang="en-US" dirty="0" smtClean="0"/>
              <a:t>服务运营</a:t>
            </a:r>
            <a:endParaRPr lang="en-US" altLang="zh-CN" dirty="0" smtClean="0"/>
          </a:p>
          <a:p>
            <a:pPr lvl="1"/>
            <a:r>
              <a:rPr lang="zh-CN" altLang="en-US" dirty="0" smtClean="0"/>
              <a:t>服务改进</a:t>
            </a:r>
            <a:endParaRPr lang="zh-CN" altLang="en-US" dirty="0"/>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pPr>
                <a:defRPr/>
              </a:pPr>
              <a:t>81</a:t>
            </a:fld>
            <a:endParaRPr lang="en-US" altLang="zh-CN"/>
          </a:p>
        </p:txBody>
      </p:sp>
      <p:sp>
        <p:nvSpPr>
          <p:cNvPr id="5"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6" name="对象 5"/>
          <p:cNvGraphicFramePr>
            <a:graphicFrameLocks noChangeAspect="1"/>
          </p:cNvGraphicFramePr>
          <p:nvPr>
            <p:extLst>
              <p:ext uri="{D42A27DB-BD31-4B8C-83A1-F6EECF244321}">
                <p14:modId xmlns:p14="http://schemas.microsoft.com/office/powerpoint/2010/main" val="2476630924"/>
              </p:ext>
            </p:extLst>
          </p:nvPr>
        </p:nvGraphicFramePr>
        <p:xfrm>
          <a:off x="3922746" y="1376772"/>
          <a:ext cx="4814629" cy="4673812"/>
        </p:xfrm>
        <a:graphic>
          <a:graphicData uri="http://schemas.openxmlformats.org/presentationml/2006/ole">
            <mc:AlternateContent xmlns:mc="http://schemas.openxmlformats.org/markup-compatibility/2006">
              <mc:Choice xmlns:v="urn:schemas-microsoft-com:vml" Requires="v">
                <p:oleObj spid="_x0000_s14347" name="Visio" r:id="rId3" imgW="5378290" imgH="5206985" progId="Visio.Drawing.11">
                  <p:embed/>
                </p:oleObj>
              </mc:Choice>
              <mc:Fallback>
                <p:oleObj name="Visio" r:id="rId3" imgW="5378290" imgH="5206985" progId="Visio.Drawing.11">
                  <p:embed/>
                  <p:pic>
                    <p:nvPicPr>
                      <p:cNvPr id="0" name="Objec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22746" y="1376772"/>
                        <a:ext cx="4814629" cy="4673812"/>
                      </a:xfrm>
                      <a:prstGeom prst="rect">
                        <a:avLst/>
                      </a:prstGeom>
                      <a:noFill/>
                    </p:spPr>
                  </p:pic>
                </p:oleObj>
              </mc:Fallback>
            </mc:AlternateContent>
          </a:graphicData>
        </a:graphic>
      </p:graphicFrame>
    </p:spTree>
    <p:extLst>
      <p:ext uri="{BB962C8B-B14F-4D97-AF65-F5344CB8AC3E}">
        <p14:creationId xmlns:p14="http://schemas.microsoft.com/office/powerpoint/2010/main" val="1746729439"/>
      </p:ext>
    </p:extLst>
  </p:cSld>
  <p:clrMapOvr>
    <a:masterClrMapping/>
  </p:clrMapOvr>
  <p:transition>
    <p:fade/>
  </p:transition>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风险管理常用模型</a:t>
            </a:r>
            <a:r>
              <a:rPr lang="en-US" altLang="zh-CN" dirty="0" smtClean="0"/>
              <a:t>-COBIT</a:t>
            </a:r>
            <a:endParaRPr lang="zh-CN" altLang="en-US" dirty="0"/>
          </a:p>
        </p:txBody>
      </p:sp>
      <p:sp>
        <p:nvSpPr>
          <p:cNvPr id="3" name="内容占位符 2"/>
          <p:cNvSpPr>
            <a:spLocks noGrp="1"/>
          </p:cNvSpPr>
          <p:nvPr>
            <p:ph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pPr>
                <a:defRPr/>
              </a:pPr>
              <a:t>82</a:t>
            </a:fld>
            <a:endParaRPr lang="en-US" altLang="zh-CN"/>
          </a:p>
        </p:txBody>
      </p:sp>
      <p:pic>
        <p:nvPicPr>
          <p:cNvPr id="5" name="图片 4"/>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33400" y="1295400"/>
            <a:ext cx="8191499" cy="5105400"/>
          </a:xfrm>
          <a:prstGeom prst="rect">
            <a:avLst/>
          </a:prstGeom>
          <a:noFill/>
          <a:ln>
            <a:noFill/>
          </a:ln>
        </p:spPr>
      </p:pic>
    </p:spTree>
    <p:extLst>
      <p:ext uri="{BB962C8B-B14F-4D97-AF65-F5344CB8AC3E}">
        <p14:creationId xmlns:p14="http://schemas.microsoft.com/office/powerpoint/2010/main" val="2605986898"/>
      </p:ext>
    </p:extLst>
  </p:cSld>
  <p:clrMapOvr>
    <a:masterClrMapping/>
  </p:clrMapOvr>
  <p:transition>
    <p:fade/>
  </p:transition>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知识子域：信息安全风险管理</a:t>
            </a:r>
            <a:endParaRPr lang="zh-CN" altLang="en-US" dirty="0"/>
          </a:p>
        </p:txBody>
      </p:sp>
      <p:sp>
        <p:nvSpPr>
          <p:cNvPr id="3" name="内容占位符 2"/>
          <p:cNvSpPr>
            <a:spLocks noGrp="1"/>
          </p:cNvSpPr>
          <p:nvPr>
            <p:ph idx="1"/>
          </p:nvPr>
        </p:nvSpPr>
        <p:spPr/>
        <p:txBody>
          <a:bodyPr/>
          <a:lstStyle/>
          <a:p>
            <a:r>
              <a:rPr lang="zh-CN" altLang="en-US" dirty="0" smtClean="0"/>
              <a:t>信息</a:t>
            </a:r>
            <a:r>
              <a:rPr lang="zh-CN" altLang="en-US" dirty="0"/>
              <a:t>安全风险管理过程	</a:t>
            </a:r>
          </a:p>
          <a:p>
            <a:pPr lvl="1"/>
            <a:r>
              <a:rPr lang="zh-CN" altLang="en-US" dirty="0" smtClean="0"/>
              <a:t>理解</a:t>
            </a:r>
            <a:r>
              <a:rPr lang="zh-CN" altLang="en-US" dirty="0"/>
              <a:t>风险管理背景建立、风险评估、风险处理、批准监督四个基本步骤及贯穿是个基本步骤的监控审查和沟通咨询的工作内容</a:t>
            </a:r>
          </a:p>
          <a:p>
            <a:endParaRPr lang="zh-CN" altLang="en-US" dirty="0"/>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pPr>
                <a:defRPr/>
              </a:pPr>
              <a:t>83</a:t>
            </a:fld>
            <a:endParaRPr lang="en-US" altLang="zh-CN"/>
          </a:p>
        </p:txBody>
      </p:sp>
    </p:spTree>
    <p:extLst>
      <p:ext uri="{BB962C8B-B14F-4D97-AF65-F5344CB8AC3E}">
        <p14:creationId xmlns:p14="http://schemas.microsoft.com/office/powerpoint/2010/main" val="4112976727"/>
      </p:ext>
    </p:extLst>
  </p:cSld>
  <p:clrMapOvr>
    <a:masterClrMapping/>
  </p:clrMapOvr>
  <p:transition>
    <p:fade/>
  </p:transition>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p:txBody>
          <a:bodyPr/>
          <a:lstStyle/>
          <a:p>
            <a:r>
              <a:rPr lang="zh-CN" altLang="en-US" smtClean="0"/>
              <a:t>信息安全风险管理工作内容</a:t>
            </a:r>
            <a:endParaRPr lang="en-US" altLang="zh-CN" smtClean="0"/>
          </a:p>
        </p:txBody>
      </p:sp>
      <p:pic>
        <p:nvPicPr>
          <p:cNvPr id="1581067" name="Picture 11" descr="GEL Rounded Square aquamarine"/>
          <p:cNvPicPr>
            <a:picLocks noChangeAspect="1" noChangeArrowheads="1"/>
          </p:cNvPicPr>
          <p:nvPr/>
        </p:nvPicPr>
        <p:blipFill>
          <a:blip r:embed="rId2" cstate="print"/>
          <a:srcRect/>
          <a:stretch>
            <a:fillRect/>
          </a:stretch>
        </p:blipFill>
        <p:spPr bwMode="auto">
          <a:xfrm>
            <a:off x="3432175" y="2187575"/>
            <a:ext cx="1878013" cy="685800"/>
          </a:xfrm>
          <a:prstGeom prst="rect">
            <a:avLst/>
          </a:prstGeom>
          <a:noFill/>
          <a:ln w="9525">
            <a:noFill/>
            <a:miter lim="800000"/>
            <a:headEnd/>
            <a:tailEnd/>
          </a:ln>
        </p:spPr>
      </p:pic>
      <p:sp>
        <p:nvSpPr>
          <p:cNvPr id="1581070" name="Rectangle 14"/>
          <p:cNvSpPr>
            <a:spLocks noChangeAspect="1" noChangeArrowheads="1"/>
          </p:cNvSpPr>
          <p:nvPr/>
        </p:nvSpPr>
        <p:spPr bwMode="auto">
          <a:xfrm>
            <a:off x="3702050" y="2263775"/>
            <a:ext cx="1422400" cy="461665"/>
          </a:xfrm>
          <a:prstGeom prst="rect">
            <a:avLst/>
          </a:prstGeom>
          <a:noFill/>
          <a:ln w="9525">
            <a:noFill/>
            <a:miter lim="800000"/>
            <a:headEnd/>
            <a:tailEnd/>
          </a:ln>
          <a:effectLst/>
        </p:spPr>
        <p:txBody>
          <a:bodyPr>
            <a:spAutoFit/>
          </a:bodyPr>
          <a:lstStyle/>
          <a:p>
            <a:pPr algn="ctr">
              <a:defRPr/>
            </a:pPr>
            <a:r>
              <a:rPr lang="zh-CN" altLang="en-US" sz="2400" b="1" smtClean="0">
                <a:solidFill>
                  <a:schemeClr val="tx2"/>
                </a:solidFill>
                <a:effectLst>
                  <a:outerShdw blurRad="38100" dist="38100" dir="2700000" algn="tl">
                    <a:srgbClr val="C0C0C0"/>
                  </a:outerShdw>
                </a:effectLst>
                <a:latin typeface="Arial" charset="0"/>
              </a:rPr>
              <a:t>背景</a:t>
            </a:r>
            <a:r>
              <a:rPr lang="zh-CN" altLang="en-US" sz="2400" b="1">
                <a:solidFill>
                  <a:schemeClr val="tx2"/>
                </a:solidFill>
                <a:effectLst>
                  <a:outerShdw blurRad="38100" dist="38100" dir="2700000" algn="tl">
                    <a:srgbClr val="C0C0C0"/>
                  </a:outerShdw>
                </a:effectLst>
              </a:rPr>
              <a:t>建立</a:t>
            </a:r>
            <a:endParaRPr lang="en-US" altLang="zh-CN" sz="2400" b="1" dirty="0">
              <a:solidFill>
                <a:schemeClr val="tx2"/>
              </a:solidFill>
              <a:effectLst>
                <a:outerShdw blurRad="38100" dist="38100" dir="2700000" algn="tl">
                  <a:srgbClr val="C0C0C0"/>
                </a:outerShdw>
              </a:effectLst>
            </a:endParaRPr>
          </a:p>
        </p:txBody>
      </p:sp>
      <p:pic>
        <p:nvPicPr>
          <p:cNvPr id="41989" name="Picture 15" descr="GEL Rounded Square aquamarine"/>
          <p:cNvPicPr>
            <a:picLocks noChangeAspect="1" noChangeArrowheads="1"/>
          </p:cNvPicPr>
          <p:nvPr/>
        </p:nvPicPr>
        <p:blipFill>
          <a:blip r:embed="rId2" cstate="print"/>
          <a:srcRect/>
          <a:stretch>
            <a:fillRect/>
          </a:stretch>
        </p:blipFill>
        <p:spPr bwMode="auto">
          <a:xfrm>
            <a:off x="3432175" y="3178175"/>
            <a:ext cx="1878013" cy="685800"/>
          </a:xfrm>
          <a:prstGeom prst="rect">
            <a:avLst/>
          </a:prstGeom>
          <a:noFill/>
          <a:ln w="9525">
            <a:noFill/>
            <a:miter lim="800000"/>
            <a:headEnd/>
            <a:tailEnd/>
          </a:ln>
        </p:spPr>
      </p:pic>
      <p:sp>
        <p:nvSpPr>
          <p:cNvPr id="1581072" name="Rectangle 16"/>
          <p:cNvSpPr>
            <a:spLocks noChangeAspect="1" noChangeArrowheads="1"/>
          </p:cNvSpPr>
          <p:nvPr/>
        </p:nvSpPr>
        <p:spPr bwMode="auto">
          <a:xfrm>
            <a:off x="3702050" y="3252788"/>
            <a:ext cx="1422400" cy="461962"/>
          </a:xfrm>
          <a:prstGeom prst="rect">
            <a:avLst/>
          </a:prstGeom>
          <a:noFill/>
          <a:ln w="9525">
            <a:noFill/>
            <a:miter lim="800000"/>
            <a:headEnd/>
            <a:tailEnd/>
          </a:ln>
          <a:effectLst/>
        </p:spPr>
        <p:txBody>
          <a:bodyPr>
            <a:spAutoFit/>
          </a:bodyPr>
          <a:lstStyle/>
          <a:p>
            <a:pPr algn="ctr">
              <a:defRPr/>
            </a:pPr>
            <a:r>
              <a:rPr lang="zh-CN" altLang="en-US" sz="2400" b="1">
                <a:solidFill>
                  <a:schemeClr val="tx2"/>
                </a:solidFill>
                <a:effectLst>
                  <a:outerShdw blurRad="38100" dist="38100" dir="2700000" algn="tl">
                    <a:srgbClr val="C0C0C0"/>
                  </a:outerShdw>
                </a:effectLst>
                <a:latin typeface="Arial" charset="0"/>
              </a:rPr>
              <a:t>风险评估</a:t>
            </a:r>
            <a:endParaRPr lang="en-US" altLang="zh-CN" sz="2800" b="1">
              <a:solidFill>
                <a:schemeClr val="tx2"/>
              </a:solidFill>
              <a:effectLst>
                <a:outerShdw blurRad="38100" dist="38100" dir="2700000" algn="tl">
                  <a:srgbClr val="C0C0C0"/>
                </a:outerShdw>
              </a:effectLst>
              <a:latin typeface="Arial" charset="0"/>
            </a:endParaRPr>
          </a:p>
        </p:txBody>
      </p:sp>
      <p:pic>
        <p:nvPicPr>
          <p:cNvPr id="41991" name="Picture 17" descr="GEL Rounded Square aquamarine"/>
          <p:cNvPicPr>
            <a:picLocks noChangeAspect="1" noChangeArrowheads="1"/>
          </p:cNvPicPr>
          <p:nvPr/>
        </p:nvPicPr>
        <p:blipFill>
          <a:blip r:embed="rId2" cstate="print"/>
          <a:srcRect/>
          <a:stretch>
            <a:fillRect/>
          </a:stretch>
        </p:blipFill>
        <p:spPr bwMode="auto">
          <a:xfrm>
            <a:off x="3432175" y="4168775"/>
            <a:ext cx="1878013" cy="685800"/>
          </a:xfrm>
          <a:prstGeom prst="rect">
            <a:avLst/>
          </a:prstGeom>
          <a:noFill/>
          <a:ln w="9525">
            <a:noFill/>
            <a:miter lim="800000"/>
            <a:headEnd/>
            <a:tailEnd/>
          </a:ln>
        </p:spPr>
      </p:pic>
      <p:sp>
        <p:nvSpPr>
          <p:cNvPr id="1581074" name="Rectangle 18"/>
          <p:cNvSpPr>
            <a:spLocks noChangeAspect="1" noChangeArrowheads="1"/>
          </p:cNvSpPr>
          <p:nvPr/>
        </p:nvSpPr>
        <p:spPr bwMode="auto">
          <a:xfrm>
            <a:off x="3702050" y="4244975"/>
            <a:ext cx="1422400" cy="461963"/>
          </a:xfrm>
          <a:prstGeom prst="rect">
            <a:avLst/>
          </a:prstGeom>
          <a:noFill/>
          <a:ln w="9525">
            <a:noFill/>
            <a:miter lim="800000"/>
            <a:headEnd/>
            <a:tailEnd/>
          </a:ln>
          <a:effectLst/>
        </p:spPr>
        <p:txBody>
          <a:bodyPr>
            <a:spAutoFit/>
          </a:bodyPr>
          <a:lstStyle/>
          <a:p>
            <a:pPr algn="ctr">
              <a:defRPr/>
            </a:pPr>
            <a:r>
              <a:rPr lang="zh-CN" altLang="en-US" sz="2400" b="1">
                <a:solidFill>
                  <a:schemeClr val="tx2"/>
                </a:solidFill>
                <a:effectLst>
                  <a:outerShdw blurRad="38100" dist="38100" dir="2700000" algn="tl">
                    <a:srgbClr val="C0C0C0"/>
                  </a:outerShdw>
                </a:effectLst>
                <a:latin typeface="Arial" charset="0"/>
              </a:rPr>
              <a:t>风险处理</a:t>
            </a:r>
            <a:endParaRPr lang="en-US" altLang="zh-CN" sz="2800" b="1">
              <a:solidFill>
                <a:schemeClr val="tx2"/>
              </a:solidFill>
              <a:effectLst>
                <a:outerShdw blurRad="38100" dist="38100" dir="2700000" algn="tl">
                  <a:srgbClr val="C0C0C0"/>
                </a:outerShdw>
              </a:effectLst>
              <a:latin typeface="Arial" charset="0"/>
            </a:endParaRPr>
          </a:p>
        </p:txBody>
      </p:sp>
      <p:pic>
        <p:nvPicPr>
          <p:cNvPr id="41993" name="Picture 19" descr="GEL Rounded Square aquamarine"/>
          <p:cNvPicPr>
            <a:picLocks noChangeAspect="1" noChangeArrowheads="1"/>
          </p:cNvPicPr>
          <p:nvPr/>
        </p:nvPicPr>
        <p:blipFill>
          <a:blip r:embed="rId2" cstate="print"/>
          <a:srcRect/>
          <a:stretch>
            <a:fillRect/>
          </a:stretch>
        </p:blipFill>
        <p:spPr bwMode="auto">
          <a:xfrm>
            <a:off x="3432175" y="5160963"/>
            <a:ext cx="1878013" cy="684212"/>
          </a:xfrm>
          <a:prstGeom prst="rect">
            <a:avLst/>
          </a:prstGeom>
          <a:noFill/>
          <a:ln w="9525">
            <a:noFill/>
            <a:miter lim="800000"/>
            <a:headEnd/>
            <a:tailEnd/>
          </a:ln>
        </p:spPr>
      </p:pic>
      <p:sp>
        <p:nvSpPr>
          <p:cNvPr id="1581076" name="Rectangle 20"/>
          <p:cNvSpPr>
            <a:spLocks noChangeAspect="1" noChangeArrowheads="1"/>
          </p:cNvSpPr>
          <p:nvPr/>
        </p:nvSpPr>
        <p:spPr bwMode="auto">
          <a:xfrm>
            <a:off x="3702050" y="5235575"/>
            <a:ext cx="1422400" cy="461963"/>
          </a:xfrm>
          <a:prstGeom prst="rect">
            <a:avLst/>
          </a:prstGeom>
          <a:noFill/>
          <a:ln w="9525">
            <a:noFill/>
            <a:miter lim="800000"/>
            <a:headEnd/>
            <a:tailEnd/>
          </a:ln>
          <a:effectLst/>
        </p:spPr>
        <p:txBody>
          <a:bodyPr>
            <a:spAutoFit/>
          </a:bodyPr>
          <a:lstStyle/>
          <a:p>
            <a:pPr algn="ctr">
              <a:defRPr/>
            </a:pPr>
            <a:r>
              <a:rPr lang="zh-CN" altLang="en-US" sz="2400" b="1">
                <a:solidFill>
                  <a:schemeClr val="tx2"/>
                </a:solidFill>
                <a:effectLst>
                  <a:outerShdw blurRad="38100" dist="38100" dir="2700000" algn="tl">
                    <a:srgbClr val="C0C0C0"/>
                  </a:outerShdw>
                </a:effectLst>
                <a:latin typeface="Arial" charset="0"/>
              </a:rPr>
              <a:t>批准监督</a:t>
            </a:r>
            <a:endParaRPr lang="en-US" altLang="zh-CN" sz="2800" b="1">
              <a:solidFill>
                <a:schemeClr val="tx2"/>
              </a:solidFill>
              <a:effectLst>
                <a:outerShdw blurRad="38100" dist="38100" dir="2700000" algn="tl">
                  <a:srgbClr val="C0C0C0"/>
                </a:outerShdw>
              </a:effectLst>
              <a:latin typeface="Arial" charset="0"/>
            </a:endParaRPr>
          </a:p>
        </p:txBody>
      </p:sp>
      <p:grpSp>
        <p:nvGrpSpPr>
          <p:cNvPr id="2" name="Group 24"/>
          <p:cNvGrpSpPr>
            <a:grpSpLocks/>
          </p:cNvGrpSpPr>
          <p:nvPr/>
        </p:nvGrpSpPr>
        <p:grpSpPr bwMode="auto">
          <a:xfrm>
            <a:off x="1912938" y="2616200"/>
            <a:ext cx="839787" cy="3000375"/>
            <a:chOff x="1228" y="1117"/>
            <a:chExt cx="563" cy="1786"/>
          </a:xfrm>
        </p:grpSpPr>
        <p:pic>
          <p:nvPicPr>
            <p:cNvPr id="42013" name="Picture 21" descr="GEL Rounded Column carrot"/>
            <p:cNvPicPr>
              <a:picLocks noChangeAspect="1" noChangeArrowheads="1"/>
            </p:cNvPicPr>
            <p:nvPr/>
          </p:nvPicPr>
          <p:blipFill>
            <a:blip r:embed="rId3" cstate="print"/>
            <a:srcRect/>
            <a:stretch>
              <a:fillRect/>
            </a:stretch>
          </p:blipFill>
          <p:spPr bwMode="auto">
            <a:xfrm>
              <a:off x="1228" y="1117"/>
              <a:ext cx="563" cy="1786"/>
            </a:xfrm>
            <a:prstGeom prst="rect">
              <a:avLst/>
            </a:prstGeom>
            <a:noFill/>
            <a:ln w="9525">
              <a:noFill/>
              <a:miter lim="800000"/>
              <a:headEnd/>
              <a:tailEnd/>
            </a:ln>
          </p:spPr>
        </p:pic>
        <p:sp>
          <p:nvSpPr>
            <p:cNvPr id="42014" name="Text Box 22"/>
            <p:cNvSpPr txBox="1">
              <a:spLocks noChangeArrowheads="1"/>
            </p:cNvSpPr>
            <p:nvPr/>
          </p:nvSpPr>
          <p:spPr bwMode="auto">
            <a:xfrm>
              <a:off x="1392" y="1270"/>
              <a:ext cx="309" cy="1497"/>
            </a:xfrm>
            <a:prstGeom prst="rect">
              <a:avLst/>
            </a:prstGeom>
            <a:noFill/>
            <a:ln w="9525">
              <a:noFill/>
              <a:miter lim="800000"/>
              <a:headEnd/>
              <a:tailEnd/>
            </a:ln>
          </p:spPr>
          <p:txBody>
            <a:bodyPr vert="eaVert">
              <a:spAutoFit/>
            </a:bodyPr>
            <a:lstStyle/>
            <a:p>
              <a:pPr>
                <a:spcBef>
                  <a:spcPct val="50000"/>
                </a:spcBef>
              </a:pPr>
              <a:endParaRPr lang="zh-CN" altLang="en-US"/>
            </a:p>
          </p:txBody>
        </p:sp>
        <p:sp>
          <p:nvSpPr>
            <p:cNvPr id="42015" name="Text Box 23"/>
            <p:cNvSpPr txBox="1">
              <a:spLocks noChangeArrowheads="1"/>
            </p:cNvSpPr>
            <p:nvPr/>
          </p:nvSpPr>
          <p:spPr bwMode="auto">
            <a:xfrm>
              <a:off x="1309" y="1588"/>
              <a:ext cx="392" cy="907"/>
            </a:xfrm>
            <a:prstGeom prst="rect">
              <a:avLst/>
            </a:prstGeom>
            <a:noFill/>
            <a:ln w="9525">
              <a:noFill/>
              <a:miter lim="800000"/>
              <a:headEnd/>
              <a:tailEnd/>
            </a:ln>
          </p:spPr>
          <p:txBody>
            <a:bodyPr vert="eaVert">
              <a:spAutoFit/>
            </a:bodyPr>
            <a:lstStyle/>
            <a:p>
              <a:pPr>
                <a:spcBef>
                  <a:spcPct val="50000"/>
                </a:spcBef>
              </a:pPr>
              <a:r>
                <a:rPr lang="zh-CN" altLang="en-US" sz="2600" b="1"/>
                <a:t>监控审查</a:t>
              </a:r>
              <a:endParaRPr lang="en-US" altLang="zh-CN" sz="2600" b="1"/>
            </a:p>
          </p:txBody>
        </p:sp>
      </p:grpSp>
      <p:grpSp>
        <p:nvGrpSpPr>
          <p:cNvPr id="3" name="Group 25"/>
          <p:cNvGrpSpPr>
            <a:grpSpLocks/>
          </p:cNvGrpSpPr>
          <p:nvPr/>
        </p:nvGrpSpPr>
        <p:grpSpPr bwMode="auto">
          <a:xfrm>
            <a:off x="6140450" y="2616200"/>
            <a:ext cx="841375" cy="3000375"/>
            <a:chOff x="1228" y="1117"/>
            <a:chExt cx="563" cy="1786"/>
          </a:xfrm>
        </p:grpSpPr>
        <p:pic>
          <p:nvPicPr>
            <p:cNvPr id="42010" name="Picture 26" descr="GEL Rounded Column carrot"/>
            <p:cNvPicPr>
              <a:picLocks noChangeAspect="1" noChangeArrowheads="1"/>
            </p:cNvPicPr>
            <p:nvPr/>
          </p:nvPicPr>
          <p:blipFill>
            <a:blip r:embed="rId3" cstate="print"/>
            <a:srcRect/>
            <a:stretch>
              <a:fillRect/>
            </a:stretch>
          </p:blipFill>
          <p:spPr bwMode="auto">
            <a:xfrm>
              <a:off x="1228" y="1117"/>
              <a:ext cx="563" cy="1786"/>
            </a:xfrm>
            <a:prstGeom prst="rect">
              <a:avLst/>
            </a:prstGeom>
            <a:noFill/>
            <a:ln w="9525">
              <a:noFill/>
              <a:miter lim="800000"/>
              <a:headEnd/>
              <a:tailEnd/>
            </a:ln>
          </p:spPr>
        </p:pic>
        <p:sp>
          <p:nvSpPr>
            <p:cNvPr id="42011" name="Text Box 27"/>
            <p:cNvSpPr txBox="1">
              <a:spLocks noChangeArrowheads="1"/>
            </p:cNvSpPr>
            <p:nvPr/>
          </p:nvSpPr>
          <p:spPr bwMode="auto">
            <a:xfrm>
              <a:off x="1392" y="1270"/>
              <a:ext cx="309" cy="1497"/>
            </a:xfrm>
            <a:prstGeom prst="rect">
              <a:avLst/>
            </a:prstGeom>
            <a:noFill/>
            <a:ln w="9525">
              <a:noFill/>
              <a:miter lim="800000"/>
              <a:headEnd/>
              <a:tailEnd/>
            </a:ln>
          </p:spPr>
          <p:txBody>
            <a:bodyPr vert="eaVert">
              <a:spAutoFit/>
            </a:bodyPr>
            <a:lstStyle/>
            <a:p>
              <a:pPr>
                <a:spcBef>
                  <a:spcPct val="50000"/>
                </a:spcBef>
              </a:pPr>
              <a:endParaRPr lang="zh-CN" altLang="en-US"/>
            </a:p>
          </p:txBody>
        </p:sp>
        <p:sp>
          <p:nvSpPr>
            <p:cNvPr id="42012" name="Text Box 28"/>
            <p:cNvSpPr txBox="1">
              <a:spLocks noChangeArrowheads="1"/>
            </p:cNvSpPr>
            <p:nvPr/>
          </p:nvSpPr>
          <p:spPr bwMode="auto">
            <a:xfrm>
              <a:off x="1309" y="1588"/>
              <a:ext cx="392" cy="907"/>
            </a:xfrm>
            <a:prstGeom prst="rect">
              <a:avLst/>
            </a:prstGeom>
            <a:noFill/>
            <a:ln w="9525">
              <a:noFill/>
              <a:miter lim="800000"/>
              <a:headEnd/>
              <a:tailEnd/>
            </a:ln>
          </p:spPr>
          <p:txBody>
            <a:bodyPr vert="eaVert">
              <a:spAutoFit/>
            </a:bodyPr>
            <a:lstStyle/>
            <a:p>
              <a:pPr>
                <a:spcBef>
                  <a:spcPct val="50000"/>
                </a:spcBef>
              </a:pPr>
              <a:r>
                <a:rPr lang="zh-CN" altLang="en-US" sz="2600" b="1"/>
                <a:t>沟通咨询</a:t>
              </a:r>
              <a:endParaRPr lang="en-US" altLang="zh-CN" sz="2600" b="1"/>
            </a:p>
          </p:txBody>
        </p:sp>
      </p:grpSp>
      <p:sp>
        <p:nvSpPr>
          <p:cNvPr id="41997" name="AutoShape 29"/>
          <p:cNvSpPr>
            <a:spLocks noChangeArrowheads="1"/>
          </p:cNvSpPr>
          <p:nvPr/>
        </p:nvSpPr>
        <p:spPr bwMode="auto">
          <a:xfrm>
            <a:off x="4176713" y="2873375"/>
            <a:ext cx="406400" cy="304800"/>
          </a:xfrm>
          <a:prstGeom prst="downArrow">
            <a:avLst>
              <a:gd name="adj1" fmla="val 50000"/>
              <a:gd name="adj2" fmla="val 25000"/>
            </a:avLst>
          </a:prstGeom>
          <a:solidFill>
            <a:srgbClr val="00B8FF"/>
          </a:solidFill>
          <a:ln w="9525">
            <a:solidFill>
              <a:schemeClr val="tx1"/>
            </a:solidFill>
            <a:miter lim="800000"/>
            <a:headEnd/>
            <a:tailEnd/>
          </a:ln>
        </p:spPr>
        <p:txBody>
          <a:bodyPr vert="eaVert" wrap="none" anchor="ctr"/>
          <a:lstStyle/>
          <a:p>
            <a:endParaRPr lang="zh-CN" altLang="en-US"/>
          </a:p>
        </p:txBody>
      </p:sp>
      <p:sp>
        <p:nvSpPr>
          <p:cNvPr id="41998" name="AutoShape 30"/>
          <p:cNvSpPr>
            <a:spLocks noChangeArrowheads="1"/>
          </p:cNvSpPr>
          <p:nvPr/>
        </p:nvSpPr>
        <p:spPr bwMode="auto">
          <a:xfrm>
            <a:off x="4176713" y="3865563"/>
            <a:ext cx="406400" cy="303212"/>
          </a:xfrm>
          <a:prstGeom prst="downArrow">
            <a:avLst>
              <a:gd name="adj1" fmla="val 50000"/>
              <a:gd name="adj2" fmla="val 25000"/>
            </a:avLst>
          </a:prstGeom>
          <a:solidFill>
            <a:srgbClr val="00B8FF"/>
          </a:solidFill>
          <a:ln w="9525">
            <a:solidFill>
              <a:schemeClr val="tx1"/>
            </a:solidFill>
            <a:miter lim="800000"/>
            <a:headEnd/>
            <a:tailEnd/>
          </a:ln>
        </p:spPr>
        <p:txBody>
          <a:bodyPr vert="eaVert" wrap="none" anchor="ctr"/>
          <a:lstStyle/>
          <a:p>
            <a:endParaRPr lang="zh-CN" altLang="en-US"/>
          </a:p>
        </p:txBody>
      </p:sp>
      <p:sp>
        <p:nvSpPr>
          <p:cNvPr id="41999" name="AutoShape 31"/>
          <p:cNvSpPr>
            <a:spLocks noChangeArrowheads="1"/>
          </p:cNvSpPr>
          <p:nvPr/>
        </p:nvSpPr>
        <p:spPr bwMode="auto">
          <a:xfrm>
            <a:off x="4176713" y="4856163"/>
            <a:ext cx="406400" cy="304800"/>
          </a:xfrm>
          <a:prstGeom prst="downArrow">
            <a:avLst>
              <a:gd name="adj1" fmla="val 50000"/>
              <a:gd name="adj2" fmla="val 25000"/>
            </a:avLst>
          </a:prstGeom>
          <a:solidFill>
            <a:srgbClr val="00B8FF"/>
          </a:solidFill>
          <a:ln w="9525">
            <a:solidFill>
              <a:schemeClr val="tx1"/>
            </a:solidFill>
            <a:miter lim="800000"/>
            <a:headEnd/>
            <a:tailEnd/>
          </a:ln>
        </p:spPr>
        <p:txBody>
          <a:bodyPr vert="eaVert" wrap="none" anchor="ctr"/>
          <a:lstStyle/>
          <a:p>
            <a:endParaRPr lang="zh-CN" altLang="en-US"/>
          </a:p>
        </p:txBody>
      </p:sp>
      <p:sp>
        <p:nvSpPr>
          <p:cNvPr id="42000" name="AutoShape 32"/>
          <p:cNvSpPr>
            <a:spLocks noChangeArrowheads="1"/>
          </p:cNvSpPr>
          <p:nvPr/>
        </p:nvSpPr>
        <p:spPr bwMode="auto">
          <a:xfrm rot="-5400000">
            <a:off x="2897982" y="2407443"/>
            <a:ext cx="457200" cy="474663"/>
          </a:xfrm>
          <a:prstGeom prst="downArrow">
            <a:avLst>
              <a:gd name="adj1" fmla="val 50000"/>
              <a:gd name="adj2" fmla="val 29199"/>
            </a:avLst>
          </a:prstGeom>
          <a:solidFill>
            <a:srgbClr val="00B8FF"/>
          </a:solidFill>
          <a:ln w="9525">
            <a:solidFill>
              <a:schemeClr val="tx1"/>
            </a:solidFill>
            <a:miter lim="800000"/>
            <a:headEnd/>
            <a:tailEnd/>
          </a:ln>
        </p:spPr>
        <p:txBody>
          <a:bodyPr vert="eaVert" wrap="none" anchor="ctr"/>
          <a:lstStyle/>
          <a:p>
            <a:endParaRPr lang="zh-CN" altLang="en-US"/>
          </a:p>
        </p:txBody>
      </p:sp>
      <p:sp>
        <p:nvSpPr>
          <p:cNvPr id="42001" name="AutoShape 34"/>
          <p:cNvSpPr>
            <a:spLocks noChangeArrowheads="1"/>
          </p:cNvSpPr>
          <p:nvPr/>
        </p:nvSpPr>
        <p:spPr bwMode="auto">
          <a:xfrm rot="5400000">
            <a:off x="2831307" y="5304631"/>
            <a:ext cx="457200" cy="474663"/>
          </a:xfrm>
          <a:prstGeom prst="downArrow">
            <a:avLst>
              <a:gd name="adj1" fmla="val 50000"/>
              <a:gd name="adj2" fmla="val 29199"/>
            </a:avLst>
          </a:prstGeom>
          <a:solidFill>
            <a:srgbClr val="00B8FF"/>
          </a:solidFill>
          <a:ln w="9525">
            <a:solidFill>
              <a:schemeClr val="tx1"/>
            </a:solidFill>
            <a:miter lim="800000"/>
            <a:headEnd/>
            <a:tailEnd/>
          </a:ln>
        </p:spPr>
        <p:txBody>
          <a:bodyPr vert="eaVert" wrap="none" anchor="ctr"/>
          <a:lstStyle/>
          <a:p>
            <a:endParaRPr lang="zh-CN" altLang="en-US"/>
          </a:p>
        </p:txBody>
      </p:sp>
      <p:sp>
        <p:nvSpPr>
          <p:cNvPr id="42002" name="AutoShape 35"/>
          <p:cNvSpPr>
            <a:spLocks noChangeArrowheads="1"/>
          </p:cNvSpPr>
          <p:nvPr/>
        </p:nvSpPr>
        <p:spPr bwMode="auto">
          <a:xfrm>
            <a:off x="2822575" y="3406775"/>
            <a:ext cx="609600" cy="304800"/>
          </a:xfrm>
          <a:prstGeom prst="leftRightArrow">
            <a:avLst>
              <a:gd name="adj1" fmla="val 50000"/>
              <a:gd name="adj2" fmla="val 45000"/>
            </a:avLst>
          </a:prstGeom>
          <a:solidFill>
            <a:srgbClr val="00B8FF"/>
          </a:solidFill>
          <a:ln w="9525">
            <a:solidFill>
              <a:schemeClr val="tx1"/>
            </a:solidFill>
            <a:miter lim="800000"/>
            <a:headEnd/>
            <a:tailEnd/>
          </a:ln>
        </p:spPr>
        <p:txBody>
          <a:bodyPr wrap="none" anchor="ctr"/>
          <a:lstStyle/>
          <a:p>
            <a:endParaRPr lang="zh-CN" altLang="en-US"/>
          </a:p>
        </p:txBody>
      </p:sp>
      <p:sp>
        <p:nvSpPr>
          <p:cNvPr id="42003" name="AutoShape 36"/>
          <p:cNvSpPr>
            <a:spLocks noChangeArrowheads="1"/>
          </p:cNvSpPr>
          <p:nvPr/>
        </p:nvSpPr>
        <p:spPr bwMode="auto">
          <a:xfrm>
            <a:off x="2822575" y="4473575"/>
            <a:ext cx="609600" cy="304800"/>
          </a:xfrm>
          <a:prstGeom prst="leftRightArrow">
            <a:avLst>
              <a:gd name="adj1" fmla="val 50000"/>
              <a:gd name="adj2" fmla="val 45000"/>
            </a:avLst>
          </a:prstGeom>
          <a:solidFill>
            <a:srgbClr val="00B8FF"/>
          </a:solidFill>
          <a:ln w="9525">
            <a:solidFill>
              <a:schemeClr val="tx1"/>
            </a:solidFill>
            <a:miter lim="800000"/>
            <a:headEnd/>
            <a:tailEnd/>
          </a:ln>
        </p:spPr>
        <p:txBody>
          <a:bodyPr wrap="none" anchor="ctr"/>
          <a:lstStyle/>
          <a:p>
            <a:endParaRPr lang="zh-CN" altLang="en-US"/>
          </a:p>
        </p:txBody>
      </p:sp>
      <p:sp>
        <p:nvSpPr>
          <p:cNvPr id="42004" name="AutoShape 37"/>
          <p:cNvSpPr>
            <a:spLocks noChangeArrowheads="1"/>
          </p:cNvSpPr>
          <p:nvPr/>
        </p:nvSpPr>
        <p:spPr bwMode="auto">
          <a:xfrm>
            <a:off x="5395913" y="2568575"/>
            <a:ext cx="608012" cy="304800"/>
          </a:xfrm>
          <a:prstGeom prst="leftRightArrow">
            <a:avLst>
              <a:gd name="adj1" fmla="val 50000"/>
              <a:gd name="adj2" fmla="val 44883"/>
            </a:avLst>
          </a:prstGeom>
          <a:solidFill>
            <a:srgbClr val="00B8FF"/>
          </a:solidFill>
          <a:ln w="9525">
            <a:solidFill>
              <a:schemeClr val="tx1"/>
            </a:solidFill>
            <a:miter lim="800000"/>
            <a:headEnd/>
            <a:tailEnd/>
          </a:ln>
        </p:spPr>
        <p:txBody>
          <a:bodyPr wrap="none" anchor="ctr"/>
          <a:lstStyle/>
          <a:p>
            <a:endParaRPr lang="zh-CN" altLang="en-US"/>
          </a:p>
        </p:txBody>
      </p:sp>
      <p:sp>
        <p:nvSpPr>
          <p:cNvPr id="42005" name="AutoShape 38"/>
          <p:cNvSpPr>
            <a:spLocks noChangeArrowheads="1"/>
          </p:cNvSpPr>
          <p:nvPr/>
        </p:nvSpPr>
        <p:spPr bwMode="auto">
          <a:xfrm>
            <a:off x="5395913" y="3330575"/>
            <a:ext cx="609600" cy="306388"/>
          </a:xfrm>
          <a:prstGeom prst="leftRightArrow">
            <a:avLst>
              <a:gd name="adj1" fmla="val 50000"/>
              <a:gd name="adj2" fmla="val 44767"/>
            </a:avLst>
          </a:prstGeom>
          <a:solidFill>
            <a:srgbClr val="00B8FF"/>
          </a:solidFill>
          <a:ln w="9525">
            <a:solidFill>
              <a:schemeClr val="tx1"/>
            </a:solidFill>
            <a:miter lim="800000"/>
            <a:headEnd/>
            <a:tailEnd/>
          </a:ln>
        </p:spPr>
        <p:txBody>
          <a:bodyPr wrap="none" anchor="ctr"/>
          <a:lstStyle/>
          <a:p>
            <a:endParaRPr lang="zh-CN" altLang="en-US"/>
          </a:p>
        </p:txBody>
      </p:sp>
      <p:sp>
        <p:nvSpPr>
          <p:cNvPr id="42006" name="AutoShape 39"/>
          <p:cNvSpPr>
            <a:spLocks noChangeArrowheads="1"/>
          </p:cNvSpPr>
          <p:nvPr/>
        </p:nvSpPr>
        <p:spPr bwMode="auto">
          <a:xfrm>
            <a:off x="5395913" y="4168775"/>
            <a:ext cx="608012" cy="306388"/>
          </a:xfrm>
          <a:prstGeom prst="leftRightArrow">
            <a:avLst>
              <a:gd name="adj1" fmla="val 50000"/>
              <a:gd name="adj2" fmla="val 44650"/>
            </a:avLst>
          </a:prstGeom>
          <a:solidFill>
            <a:srgbClr val="00B8FF"/>
          </a:solidFill>
          <a:ln w="9525">
            <a:solidFill>
              <a:schemeClr val="tx1"/>
            </a:solidFill>
            <a:miter lim="800000"/>
            <a:headEnd/>
            <a:tailEnd/>
          </a:ln>
        </p:spPr>
        <p:txBody>
          <a:bodyPr wrap="none" anchor="ctr"/>
          <a:lstStyle/>
          <a:p>
            <a:endParaRPr lang="zh-CN" altLang="en-US"/>
          </a:p>
        </p:txBody>
      </p:sp>
      <p:sp>
        <p:nvSpPr>
          <p:cNvPr id="42007" name="AutoShape 40"/>
          <p:cNvSpPr>
            <a:spLocks noChangeArrowheads="1"/>
          </p:cNvSpPr>
          <p:nvPr/>
        </p:nvSpPr>
        <p:spPr bwMode="auto">
          <a:xfrm>
            <a:off x="5395913" y="5083175"/>
            <a:ext cx="609600" cy="306388"/>
          </a:xfrm>
          <a:prstGeom prst="leftRightArrow">
            <a:avLst>
              <a:gd name="adj1" fmla="val 50000"/>
              <a:gd name="adj2" fmla="val 44767"/>
            </a:avLst>
          </a:prstGeom>
          <a:solidFill>
            <a:srgbClr val="00B8FF"/>
          </a:solidFill>
          <a:ln w="9525">
            <a:solidFill>
              <a:schemeClr val="tx1"/>
            </a:solidFill>
            <a:miter lim="800000"/>
            <a:headEnd/>
            <a:tailEnd/>
          </a:ln>
        </p:spPr>
        <p:txBody>
          <a:bodyPr wrap="none" anchor="ctr"/>
          <a:lstStyle/>
          <a:p>
            <a:endParaRPr lang="zh-CN" altLang="en-US"/>
          </a:p>
        </p:txBody>
      </p:sp>
      <p:sp>
        <p:nvSpPr>
          <p:cNvPr id="30" name="Rectangle 3"/>
          <p:cNvSpPr txBox="1">
            <a:spLocks noChangeArrowheads="1"/>
          </p:cNvSpPr>
          <p:nvPr/>
        </p:nvSpPr>
        <p:spPr bwMode="gray">
          <a:xfrm>
            <a:off x="287524" y="1326468"/>
            <a:ext cx="8750300" cy="914400"/>
          </a:xfrm>
          <a:prstGeom prst="rect">
            <a:avLst/>
          </a:prstGeom>
          <a:noFill/>
          <a:ln w="9525">
            <a:noFill/>
            <a:miter lim="800000"/>
            <a:headEnd/>
            <a:tailEnd/>
          </a:ln>
        </p:spPr>
        <p:txBody>
          <a:bodyPr/>
          <a:lstStyle/>
          <a:p>
            <a:pPr marL="342900" indent="-342900" eaLnBrk="0" hangingPunct="0">
              <a:spcBef>
                <a:spcPct val="20000"/>
              </a:spcBef>
              <a:buClr>
                <a:srgbClr val="3399FF"/>
              </a:buClr>
              <a:buFont typeface="Wingdings" pitchFamily="2" charset="2"/>
              <a:buChar char="v"/>
              <a:defRPr/>
            </a:pPr>
            <a:r>
              <a:rPr lang="en-US" altLang="zh-CN" sz="2400" dirty="0">
                <a:latin typeface="Arial Narrow" pitchFamily="34" charset="0"/>
                <a:ea typeface="+mn-ea"/>
              </a:rPr>
              <a:t>GB/Z 24364</a:t>
            </a:r>
            <a:r>
              <a:rPr lang="en-US" altLang="zh-CN" sz="2400">
                <a:latin typeface="Arial Narrow" pitchFamily="34" charset="0"/>
                <a:ea typeface="+mn-ea"/>
              </a:rPr>
              <a:t>《</a:t>
            </a:r>
            <a:r>
              <a:rPr lang="zh-CN" altLang="en-US" sz="2400">
                <a:latin typeface="Arial Narrow" pitchFamily="34" charset="0"/>
                <a:ea typeface="+mn-ea"/>
              </a:rPr>
              <a:t>信息安全风险管理指南</a:t>
            </a:r>
            <a:r>
              <a:rPr lang="en-US" altLang="zh-CN" sz="2400">
                <a:latin typeface="Arial Narrow" pitchFamily="34" charset="0"/>
                <a:ea typeface="+mn-ea"/>
              </a:rPr>
              <a:t>》</a:t>
            </a:r>
            <a:r>
              <a:rPr lang="zh-CN" altLang="en-US" sz="2400">
                <a:latin typeface="Arial Narrow" pitchFamily="34" charset="0"/>
                <a:ea typeface="+mn-ea"/>
              </a:rPr>
              <a:t>：四</a:t>
            </a:r>
            <a:r>
              <a:rPr lang="zh-CN" altLang="en-US" sz="2400" dirty="0">
                <a:latin typeface="Arial Narrow" pitchFamily="34" charset="0"/>
                <a:ea typeface="+mn-ea"/>
              </a:rPr>
              <a:t>个阶段，两</a:t>
            </a:r>
            <a:r>
              <a:rPr lang="zh-CN" altLang="en-US" sz="2400">
                <a:latin typeface="Arial Narrow" pitchFamily="34" charset="0"/>
                <a:ea typeface="+mn-ea"/>
              </a:rPr>
              <a:t>个贯穿</a:t>
            </a:r>
            <a:r>
              <a:rPr lang="en-US" altLang="zh-CN" sz="2400">
                <a:latin typeface="Arial Narrow" pitchFamily="34" charset="0"/>
                <a:ea typeface="+mn-ea"/>
              </a:rPr>
              <a:t>      </a:t>
            </a:r>
            <a:endParaRPr lang="zh-CN" altLang="en-US" sz="2400" dirty="0">
              <a:latin typeface="Arial Narrow" pitchFamily="34" charset="0"/>
              <a:ea typeface="+mn-ea"/>
            </a:endParaRPr>
          </a:p>
        </p:txBody>
      </p:sp>
      <p:sp>
        <p:nvSpPr>
          <p:cNvPr id="42009" name="灯片编号占位符 4"/>
          <p:cNvSpPr>
            <a:spLocks noGrp="1"/>
          </p:cNvSpPr>
          <p:nvPr>
            <p:ph type="sldNum" sz="quarter" idx="10"/>
          </p:nvPr>
        </p:nvSpPr>
        <p:spPr>
          <a:noFill/>
        </p:spPr>
        <p:txBody>
          <a:bodyPr/>
          <a:lstStyle/>
          <a:p>
            <a:fld id="{B23E4452-7881-4C3C-B055-967F78EE260F}" type="slidenum">
              <a:rPr lang="zh-CN" altLang="en-US" smtClean="0">
                <a:latin typeface="Arial" pitchFamily="34" charset="0"/>
              </a:rPr>
              <a:pPr/>
              <a:t>84</a:t>
            </a:fld>
            <a:endParaRPr lang="en-US" altLang="zh-CN" smtClean="0">
              <a:latin typeface="Arial" pitchFamily="34" charset="0"/>
            </a:endParaRPr>
          </a:p>
        </p:txBody>
      </p:sp>
    </p:spTree>
    <p:extLst>
      <p:ext uri="{BB962C8B-B14F-4D97-AF65-F5344CB8AC3E}">
        <p14:creationId xmlns:p14="http://schemas.microsoft.com/office/powerpoint/2010/main" val="866320752"/>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grpId="0" nodeType="clickEffect">
                                  <p:stCondLst>
                                    <p:cond delay="0"/>
                                  </p:stCondLst>
                                  <p:childTnLst>
                                    <p:animScale>
                                      <p:cBhvr>
                                        <p:cTn id="6" dur="2000" fill="hold"/>
                                        <p:tgtEl>
                                          <p:spTgt spid="1581070"/>
                                        </p:tgtEl>
                                      </p:cBhvr>
                                      <p:by x="120000" y="120000"/>
                                    </p:animScale>
                                  </p:childTnLst>
                                </p:cTn>
                              </p:par>
                              <p:par>
                                <p:cTn id="7" presetID="6" presetClass="emph" presetSubtype="0" fill="hold" nodeType="withEffect">
                                  <p:stCondLst>
                                    <p:cond delay="0"/>
                                  </p:stCondLst>
                                  <p:childTnLst>
                                    <p:animScale>
                                      <p:cBhvr>
                                        <p:cTn id="8" dur="2000" fill="hold"/>
                                        <p:tgtEl>
                                          <p:spTgt spid="1581067"/>
                                        </p:tgtEl>
                                      </p:cBhvr>
                                      <p:by x="120000" y="12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81070" grpId="0"/>
    </p:bld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背景建立</a:t>
            </a:r>
            <a:endParaRPr lang="zh-CN" altLang="en-US" dirty="0"/>
          </a:p>
        </p:txBody>
      </p:sp>
      <p:sp>
        <p:nvSpPr>
          <p:cNvPr id="3" name="内容占位符 2"/>
          <p:cNvSpPr>
            <a:spLocks noGrp="1"/>
          </p:cNvSpPr>
          <p:nvPr>
            <p:ph idx="1"/>
          </p:nvPr>
        </p:nvSpPr>
        <p:spPr/>
        <p:txBody>
          <a:bodyPr/>
          <a:lstStyle/>
          <a:p>
            <a:pPr>
              <a:spcBef>
                <a:spcPts val="1500"/>
              </a:spcBef>
              <a:defRPr/>
            </a:pPr>
            <a:r>
              <a:rPr lang="zh-CN" altLang="en-US" dirty="0"/>
              <a:t>背景建立是信息安全风险管理的第一步骤，确定风险管理的对象和范围，确立实施风险管理的准备，进行相关信息的调查和分析</a:t>
            </a:r>
            <a:endParaRPr lang="en-US" altLang="zh-CN" dirty="0"/>
          </a:p>
          <a:p>
            <a:pPr lvl="1" eaLnBrk="1" hangingPunct="1">
              <a:spcBef>
                <a:spcPts val="1500"/>
              </a:spcBef>
              <a:defRPr/>
            </a:pPr>
            <a:r>
              <a:rPr lang="zh-CN" altLang="zh-CN" sz="2400" dirty="0"/>
              <a:t>风险管理准备：确定对象、组建团队、制定计划、获得支持</a:t>
            </a:r>
            <a:endParaRPr lang="en-US" altLang="zh-CN" sz="2400" dirty="0"/>
          </a:p>
          <a:p>
            <a:pPr lvl="1" eaLnBrk="1" hangingPunct="1">
              <a:spcBef>
                <a:spcPts val="1500"/>
              </a:spcBef>
              <a:defRPr/>
            </a:pPr>
            <a:r>
              <a:rPr lang="zh-CN" altLang="zh-CN" sz="2400" dirty="0"/>
              <a:t>信息系统调查：信息系统的业务目标、技术和管理上的特点</a:t>
            </a:r>
            <a:endParaRPr lang="en-US" altLang="zh-CN" sz="2400" dirty="0"/>
          </a:p>
          <a:p>
            <a:pPr lvl="1" eaLnBrk="1" hangingPunct="1">
              <a:spcBef>
                <a:spcPts val="1500"/>
              </a:spcBef>
              <a:defRPr/>
            </a:pPr>
            <a:r>
              <a:rPr lang="zh-CN" altLang="zh-CN" sz="2400" dirty="0"/>
              <a:t>信息系统分析：信息系统的体系结构、关键要素</a:t>
            </a:r>
          </a:p>
          <a:p>
            <a:pPr lvl="1" eaLnBrk="1" hangingPunct="1">
              <a:spcBef>
                <a:spcPts val="1500"/>
              </a:spcBef>
              <a:defRPr/>
            </a:pPr>
            <a:r>
              <a:rPr lang="zh-CN" altLang="zh-CN" sz="2400" dirty="0"/>
              <a:t>信息安全分析：分析安全要求、分析安全环境</a:t>
            </a:r>
            <a:endParaRPr lang="zh-CN" altLang="en-US" sz="2400" dirty="0"/>
          </a:p>
          <a:p>
            <a:endParaRPr lang="zh-CN" altLang="en-US" dirty="0"/>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pPr>
                <a:defRPr/>
              </a:pPr>
              <a:t>85</a:t>
            </a:fld>
            <a:endParaRPr lang="en-US" altLang="zh-CN"/>
          </a:p>
        </p:txBody>
      </p:sp>
    </p:spTree>
    <p:extLst>
      <p:ext uri="{BB962C8B-B14F-4D97-AF65-F5344CB8AC3E}">
        <p14:creationId xmlns:p14="http://schemas.microsoft.com/office/powerpoint/2010/main" val="71940004"/>
      </p:ext>
    </p:extLst>
  </p:cSld>
  <p:clrMapOvr>
    <a:masterClrMapping/>
  </p:clrMapOvr>
  <p:transition>
    <p:fade/>
  </p:transition>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风险评估</a:t>
            </a:r>
            <a:endParaRPr lang="zh-CN" altLang="en-US" dirty="0"/>
          </a:p>
        </p:txBody>
      </p:sp>
      <p:sp>
        <p:nvSpPr>
          <p:cNvPr id="3" name="内容占位符 2"/>
          <p:cNvSpPr>
            <a:spLocks noGrp="1"/>
          </p:cNvSpPr>
          <p:nvPr>
            <p:ph idx="1"/>
          </p:nvPr>
        </p:nvSpPr>
        <p:spPr/>
        <p:txBody>
          <a:bodyPr/>
          <a:lstStyle/>
          <a:p>
            <a:r>
              <a:rPr lang="zh-CN" altLang="en-US" dirty="0"/>
              <a:t>信息安全风险管理要依靠风险评估的结果来确定随后的风险处理和批准监督活动</a:t>
            </a:r>
          </a:p>
          <a:p>
            <a:pPr lvl="1"/>
            <a:r>
              <a:rPr lang="zh-CN" altLang="en-US" dirty="0"/>
              <a:t>风险评估准备：制定风险评估方案、选择评估方法</a:t>
            </a:r>
          </a:p>
          <a:p>
            <a:pPr lvl="1"/>
            <a:r>
              <a:rPr lang="zh-CN" altLang="en-US" dirty="0"/>
              <a:t>风险要素识别：发现系统存在的威胁、脆弱性和控制措施</a:t>
            </a:r>
          </a:p>
          <a:p>
            <a:pPr lvl="1"/>
            <a:r>
              <a:rPr lang="zh-CN" altLang="en-US" dirty="0"/>
              <a:t>风险分析：判断风险发生的可能性和影响的程度</a:t>
            </a:r>
          </a:p>
          <a:p>
            <a:pPr lvl="1"/>
            <a:r>
              <a:rPr lang="zh-CN" altLang="en-US" dirty="0"/>
              <a:t>风险结果判定：综合分析结果判定风险等级</a:t>
            </a:r>
          </a:p>
          <a:p>
            <a:endParaRPr lang="zh-CN" altLang="en-US" dirty="0"/>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pPr>
                <a:defRPr/>
              </a:pPr>
              <a:t>86</a:t>
            </a:fld>
            <a:endParaRPr lang="en-US" altLang="zh-CN"/>
          </a:p>
        </p:txBody>
      </p:sp>
    </p:spTree>
    <p:extLst>
      <p:ext uri="{BB962C8B-B14F-4D97-AF65-F5344CB8AC3E}">
        <p14:creationId xmlns:p14="http://schemas.microsoft.com/office/powerpoint/2010/main" val="2427330342"/>
      </p:ext>
    </p:extLst>
  </p:cSld>
  <p:clrMapOvr>
    <a:masterClrMapping/>
  </p:clrMapOvr>
  <p:transition>
    <p:fade/>
  </p:transition>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风险处理</a:t>
            </a:r>
            <a:endParaRPr lang="zh-CN" altLang="en-US" dirty="0"/>
          </a:p>
        </p:txBody>
      </p:sp>
      <p:sp>
        <p:nvSpPr>
          <p:cNvPr id="3" name="内容占位符 2"/>
          <p:cNvSpPr>
            <a:spLocks noGrp="1"/>
          </p:cNvSpPr>
          <p:nvPr>
            <p:ph idx="1"/>
          </p:nvPr>
        </p:nvSpPr>
        <p:spPr/>
        <p:txBody>
          <a:bodyPr/>
          <a:lstStyle/>
          <a:p>
            <a:r>
              <a:rPr lang="zh-CN" altLang="en-US" dirty="0"/>
              <a:t>风险处理是为了将风险始终控制在可接受的范围内。</a:t>
            </a:r>
          </a:p>
          <a:p>
            <a:pPr lvl="1"/>
            <a:r>
              <a:rPr lang="zh-CN" altLang="en-US" dirty="0"/>
              <a:t>现存风险判断：判断信息系统中哪些风险可以接受，哪些不可以</a:t>
            </a:r>
          </a:p>
          <a:p>
            <a:pPr lvl="1"/>
            <a:r>
              <a:rPr lang="zh-CN" altLang="en-US" dirty="0"/>
              <a:t>处理目标确认：不可接受的风险需要控制到怎样的程度</a:t>
            </a:r>
          </a:p>
          <a:p>
            <a:pPr lvl="1"/>
            <a:r>
              <a:rPr lang="zh-CN" altLang="en-US" dirty="0"/>
              <a:t>处理措施选择：选择风险处理方式，确定风险控制措施</a:t>
            </a:r>
          </a:p>
          <a:p>
            <a:pPr lvl="1"/>
            <a:r>
              <a:rPr lang="zh-CN" altLang="en-US" dirty="0"/>
              <a:t>处理措施实施：制定具体安全方案，部署控制措施</a:t>
            </a:r>
          </a:p>
          <a:p>
            <a:endParaRPr lang="zh-CN" altLang="en-US" dirty="0"/>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pPr>
                <a:defRPr/>
              </a:pPr>
              <a:t>87</a:t>
            </a:fld>
            <a:endParaRPr lang="en-US" altLang="zh-CN"/>
          </a:p>
        </p:txBody>
      </p:sp>
    </p:spTree>
    <p:extLst>
      <p:ext uri="{BB962C8B-B14F-4D97-AF65-F5344CB8AC3E}">
        <p14:creationId xmlns:p14="http://schemas.microsoft.com/office/powerpoint/2010/main" val="2933229164"/>
      </p:ext>
    </p:extLst>
  </p:cSld>
  <p:clrMapOvr>
    <a:masterClrMapping/>
  </p:clrMapOvr>
  <p:transition>
    <p:fade/>
  </p:transition>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批准监督</a:t>
            </a:r>
            <a:endParaRPr lang="zh-CN" altLang="en-US" dirty="0"/>
          </a:p>
        </p:txBody>
      </p:sp>
      <p:sp>
        <p:nvSpPr>
          <p:cNvPr id="3" name="内容占位符 2"/>
          <p:cNvSpPr>
            <a:spLocks noGrp="1"/>
          </p:cNvSpPr>
          <p:nvPr>
            <p:ph idx="1"/>
          </p:nvPr>
        </p:nvSpPr>
        <p:spPr/>
        <p:txBody>
          <a:bodyPr/>
          <a:lstStyle/>
          <a:p>
            <a:r>
              <a:rPr lang="zh-CN" altLang="en-US" dirty="0"/>
              <a:t>批准：是指机构的决策层依据风险评估和风险处理的结果是否满足信息系统的安全要求，做出是否认可风险管理活动的决定</a:t>
            </a:r>
          </a:p>
          <a:p>
            <a:endParaRPr lang="zh-CN" altLang="en-US" dirty="0"/>
          </a:p>
          <a:p>
            <a:r>
              <a:rPr lang="zh-CN" altLang="en-US" dirty="0"/>
              <a:t>监督：是指检查机构及其信息系统以及信息安全相关的环境有无变化，监督变化因素是否有可能引入新风险</a:t>
            </a:r>
          </a:p>
          <a:p>
            <a:endParaRPr lang="zh-CN" altLang="en-US" dirty="0"/>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pPr>
                <a:defRPr/>
              </a:pPr>
              <a:t>88</a:t>
            </a:fld>
            <a:endParaRPr lang="en-US" altLang="zh-CN"/>
          </a:p>
        </p:txBody>
      </p:sp>
    </p:spTree>
    <p:extLst>
      <p:ext uri="{BB962C8B-B14F-4D97-AF65-F5344CB8AC3E}">
        <p14:creationId xmlns:p14="http://schemas.microsoft.com/office/powerpoint/2010/main" val="3066113029"/>
      </p:ext>
    </p:extLst>
  </p:cSld>
  <p:clrMapOvr>
    <a:masterClrMapping/>
  </p:clrMapOvr>
  <p:transition>
    <p:fade/>
  </p:transition>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监控审查</a:t>
            </a:r>
            <a:endParaRPr lang="zh-CN" altLang="en-US" dirty="0"/>
          </a:p>
        </p:txBody>
      </p:sp>
      <p:sp>
        <p:nvSpPr>
          <p:cNvPr id="3" name="内容占位符 2"/>
          <p:cNvSpPr>
            <a:spLocks noGrp="1"/>
          </p:cNvSpPr>
          <p:nvPr>
            <p:ph idx="1"/>
          </p:nvPr>
        </p:nvSpPr>
        <p:spPr/>
        <p:txBody>
          <a:bodyPr/>
          <a:lstStyle/>
          <a:p>
            <a:r>
              <a:rPr lang="zh-CN" altLang="en-US" dirty="0"/>
              <a:t>监控与审查可以及时发现已经出现或即将出现的变化、偏差和延误等问题，并采取适当的措施进行控制和纠正，从而减少因此造成的损失，保证信息安全风险管理主循环的有效性</a:t>
            </a:r>
          </a:p>
          <a:p>
            <a:endParaRPr lang="zh-CN" altLang="en-US" dirty="0"/>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pPr>
                <a:defRPr/>
              </a:pPr>
              <a:t>89</a:t>
            </a:fld>
            <a:endParaRPr lang="en-US" altLang="zh-CN"/>
          </a:p>
        </p:txBody>
      </p:sp>
      <p:sp>
        <p:nvSpPr>
          <p:cNvPr id="5" name="爆炸形 1 4"/>
          <p:cNvSpPr/>
          <p:nvPr/>
        </p:nvSpPr>
        <p:spPr>
          <a:xfrm>
            <a:off x="1007604" y="3176972"/>
            <a:ext cx="7596844" cy="2916324"/>
          </a:xfrm>
          <a:prstGeom prst="irregularSeal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smtClean="0"/>
              <a:t>类似信息系统工程中的监理</a:t>
            </a:r>
            <a:endParaRPr lang="zh-CN" altLang="en-US" sz="2400" dirty="0"/>
          </a:p>
        </p:txBody>
      </p:sp>
    </p:spTree>
    <p:extLst>
      <p:ext uri="{BB962C8B-B14F-4D97-AF65-F5344CB8AC3E}">
        <p14:creationId xmlns:p14="http://schemas.microsoft.com/office/powerpoint/2010/main" val="2671399652"/>
      </p:ext>
    </p:extLst>
  </p:cSld>
  <p:clrMapOvr>
    <a:masterClrMapping/>
  </p:clrMapOvr>
  <p:transition>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8E1D18F5-CB4F-44F0-BD47-DE1CCE75FF4C}"/>
              </a:ext>
            </a:extLst>
          </p:cNvPr>
          <p:cNvSpPr>
            <a:spLocks noGrp="1"/>
          </p:cNvSpPr>
          <p:nvPr>
            <p:ph type="title"/>
          </p:nvPr>
        </p:nvSpPr>
        <p:spPr/>
        <p:txBody>
          <a:bodyPr/>
          <a:lstStyle/>
          <a:p>
            <a:r>
              <a:rPr lang="zh-CN" altLang="zh-CN" dirty="0"/>
              <a:t>信息安全视角</a:t>
            </a:r>
            <a:endParaRPr lang="zh-CN" altLang="en-US" dirty="0"/>
          </a:p>
        </p:txBody>
      </p:sp>
      <p:sp>
        <p:nvSpPr>
          <p:cNvPr id="4" name="灯片编号占位符 3">
            <a:extLst>
              <a:ext uri="{FF2B5EF4-FFF2-40B4-BE49-F238E27FC236}">
                <a16:creationId xmlns:a16="http://schemas.microsoft.com/office/drawing/2014/main" id="{B774BD55-2D98-42C7-AAF3-56B6BA42ABF2}"/>
              </a:ext>
            </a:extLst>
          </p:cNvPr>
          <p:cNvSpPr>
            <a:spLocks noGrp="1"/>
          </p:cNvSpPr>
          <p:nvPr>
            <p:ph type="sldNum" sz="quarter" idx="10"/>
          </p:nvPr>
        </p:nvSpPr>
        <p:spPr/>
        <p:txBody>
          <a:bodyPr/>
          <a:lstStyle/>
          <a:p>
            <a:pPr>
              <a:defRPr/>
            </a:pPr>
            <a:fld id="{F5E0E65E-9137-4309-8D78-B392A1917D52}" type="slidenum">
              <a:rPr lang="zh-CN" altLang="en-US" smtClean="0"/>
              <a:pPr>
                <a:defRPr/>
              </a:pPr>
              <a:t>9</a:t>
            </a:fld>
            <a:endParaRPr lang="en-US" altLang="zh-CN"/>
          </a:p>
        </p:txBody>
      </p:sp>
      <p:graphicFrame>
        <p:nvGraphicFramePr>
          <p:cNvPr id="5" name="图示 4">
            <a:extLst>
              <a:ext uri="{FF2B5EF4-FFF2-40B4-BE49-F238E27FC236}">
                <a16:creationId xmlns:a16="http://schemas.microsoft.com/office/drawing/2014/main" id="{99022F74-6853-45A2-8C90-78503F84F91F}"/>
              </a:ext>
            </a:extLst>
          </p:cNvPr>
          <p:cNvGraphicFramePr/>
          <p:nvPr>
            <p:extLst/>
          </p:nvPr>
        </p:nvGraphicFramePr>
        <p:xfrm>
          <a:off x="359532" y="1232756"/>
          <a:ext cx="8568952" cy="486054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654357202"/>
      </p:ext>
    </p:extLst>
  </p:cSld>
  <p:clrMapOvr>
    <a:masterClrMapping/>
  </p:clrMapOvr>
  <p:transition>
    <p:fade/>
  </p:transition>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沟通咨询</a:t>
            </a:r>
            <a:endParaRPr lang="zh-CN" altLang="en-US" dirty="0"/>
          </a:p>
        </p:txBody>
      </p:sp>
      <p:sp>
        <p:nvSpPr>
          <p:cNvPr id="3" name="内容占位符 2"/>
          <p:cNvSpPr>
            <a:spLocks noGrp="1"/>
          </p:cNvSpPr>
          <p:nvPr>
            <p:ph idx="1"/>
          </p:nvPr>
        </p:nvSpPr>
        <p:spPr/>
        <p:txBody>
          <a:bodyPr/>
          <a:lstStyle/>
          <a:p>
            <a:r>
              <a:rPr lang="zh-CN" altLang="en-US" dirty="0"/>
              <a:t>通过畅通的交流和充分的沟通，保持行动的协调和一致；通过有效的培训和方便的咨询，保证行动者具有足够的知识和技能，就是沟通咨询的意义所在</a:t>
            </a:r>
          </a:p>
          <a:p>
            <a:endParaRPr lang="zh-CN" altLang="en-US" dirty="0"/>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pPr>
                <a:defRPr/>
              </a:pPr>
              <a:t>90</a:t>
            </a:fld>
            <a:endParaRPr lang="en-US" altLang="zh-CN"/>
          </a:p>
        </p:txBody>
      </p:sp>
      <p:graphicFrame>
        <p:nvGraphicFramePr>
          <p:cNvPr id="5" name="Group 55"/>
          <p:cNvGraphicFramePr>
            <a:graphicFrameLocks noGrp="1"/>
          </p:cNvGraphicFramePr>
          <p:nvPr>
            <p:extLst>
              <p:ext uri="{D42A27DB-BD31-4B8C-83A1-F6EECF244321}">
                <p14:modId xmlns:p14="http://schemas.microsoft.com/office/powerpoint/2010/main" val="2583461530"/>
              </p:ext>
            </p:extLst>
          </p:nvPr>
        </p:nvGraphicFramePr>
        <p:xfrm>
          <a:off x="758720" y="3176972"/>
          <a:ext cx="7740859" cy="3132348"/>
        </p:xfrm>
        <a:graphic>
          <a:graphicData uri="http://schemas.openxmlformats.org/drawingml/2006/table">
            <a:tbl>
              <a:tblPr/>
              <a:tblGrid>
                <a:gridCol w="7740859">
                  <a:extLst>
                    <a:ext uri="{9D8B030D-6E8A-4147-A177-3AD203B41FA5}">
                      <a16:colId xmlns:a16="http://schemas.microsoft.com/office/drawing/2014/main" val="20000"/>
                    </a:ext>
                  </a:extLst>
                </a:gridCol>
              </a:tblGrid>
              <a:tr h="653494">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zh-CN" altLang="en-US" sz="2500" b="1" i="0" u="none" strike="noStrike" cap="none" normalizeH="0" baseline="0" dirty="0" smtClean="0">
                          <a:ln>
                            <a:noFill/>
                          </a:ln>
                          <a:solidFill>
                            <a:schemeClr val="tx1"/>
                          </a:solidFill>
                          <a:effectLst/>
                          <a:latin typeface="Arial" charset="0"/>
                          <a:ea typeface="宋体" pitchFamily="2" charset="-122"/>
                        </a:rPr>
                        <a:t>沟通咨询</a:t>
                      </a:r>
                      <a:endParaRPr kumimoji="0" lang="en-US" altLang="zh-CN" sz="2500" b="1" i="0" u="none" strike="noStrike" cap="none" normalizeH="0" baseline="0" dirty="0" smtClean="0">
                        <a:ln>
                          <a:noFill/>
                        </a:ln>
                        <a:solidFill>
                          <a:schemeClr val="tx1"/>
                        </a:solidFill>
                        <a:effectLst/>
                        <a:latin typeface="Arial" charset="0"/>
                        <a:ea typeface="宋体" pitchFamily="2" charset="-122"/>
                      </a:endParaRPr>
                    </a:p>
                  </a:txBody>
                  <a:tcPr marL="86019" marR="86019" marT="48386" marB="48386" anchor="ct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extLst>
                  <a:ext uri="{0D108BD9-81ED-4DB2-BD59-A6C34878D82A}">
                    <a16:rowId xmlns:a16="http://schemas.microsoft.com/office/drawing/2014/main" val="10000"/>
                  </a:ext>
                </a:extLst>
              </a:tr>
              <a:tr h="1501847">
                <a:tc>
                  <a:txBody>
                    <a:bodyPr/>
                    <a:lstStyle/>
                    <a:p>
                      <a:pPr marL="0" marR="0" lvl="0" indent="0" algn="l" defTabSz="914400" rtl="0" eaLnBrk="1" fontAlgn="base" latinLnBrk="0" hangingPunct="1">
                        <a:lnSpc>
                          <a:spcPct val="100000"/>
                        </a:lnSpc>
                        <a:spcBef>
                          <a:spcPct val="20000"/>
                        </a:spcBef>
                        <a:spcAft>
                          <a:spcPct val="0"/>
                        </a:spcAft>
                        <a:buClrTx/>
                        <a:buSzTx/>
                        <a:buFontTx/>
                        <a:buChar char="•"/>
                        <a:tabLst/>
                      </a:pPr>
                      <a:r>
                        <a:rPr kumimoji="0" lang="zh-CN" altLang="en-US" sz="2300" b="0" i="0" u="none" strike="noStrike" cap="none" normalizeH="0" baseline="0" smtClean="0">
                          <a:ln>
                            <a:noFill/>
                          </a:ln>
                          <a:solidFill>
                            <a:schemeClr val="tx1"/>
                          </a:solidFill>
                          <a:effectLst/>
                          <a:latin typeface="Arial" charset="0"/>
                          <a:ea typeface="宋体" pitchFamily="2" charset="-122"/>
                        </a:rPr>
                        <a:t>  与</a:t>
                      </a:r>
                      <a:r>
                        <a:rPr kumimoji="0" lang="zh-CN" altLang="en-US" sz="2300" b="1" i="0" u="none" strike="noStrike" cap="none" normalizeH="0" baseline="0" smtClean="0">
                          <a:ln>
                            <a:noFill/>
                          </a:ln>
                          <a:solidFill>
                            <a:schemeClr val="tx1"/>
                          </a:solidFill>
                          <a:effectLst/>
                          <a:latin typeface="Arial" charset="0"/>
                          <a:ea typeface="宋体" pitchFamily="2" charset="-122"/>
                        </a:rPr>
                        <a:t>领导</a:t>
                      </a:r>
                      <a:r>
                        <a:rPr kumimoji="0" lang="zh-CN" altLang="en-US" sz="2300" b="0" i="0" u="none" strike="noStrike" cap="none" normalizeH="0" baseline="0" smtClean="0">
                          <a:ln>
                            <a:noFill/>
                          </a:ln>
                          <a:solidFill>
                            <a:schemeClr val="tx1"/>
                          </a:solidFill>
                          <a:effectLst/>
                          <a:latin typeface="Arial" charset="0"/>
                          <a:ea typeface="宋体" pitchFamily="2" charset="-122"/>
                        </a:rPr>
                        <a:t>沟通，以得到理解和批准</a:t>
                      </a:r>
                    </a:p>
                    <a:p>
                      <a:pPr marL="0" marR="0" lvl="0" indent="0" algn="l" defTabSz="914400" rtl="0" eaLnBrk="1" fontAlgn="base" latinLnBrk="0" hangingPunct="1">
                        <a:lnSpc>
                          <a:spcPct val="100000"/>
                        </a:lnSpc>
                        <a:spcBef>
                          <a:spcPct val="20000"/>
                        </a:spcBef>
                        <a:spcAft>
                          <a:spcPct val="0"/>
                        </a:spcAft>
                        <a:buClrTx/>
                        <a:buSzTx/>
                        <a:buFontTx/>
                        <a:buChar char="•"/>
                        <a:tabLst/>
                      </a:pPr>
                      <a:r>
                        <a:rPr kumimoji="0" lang="zh-CN" altLang="en-US" sz="2300" b="1" i="0" u="none" strike="noStrike" cap="none" normalizeH="0" baseline="0" smtClean="0">
                          <a:ln>
                            <a:noFill/>
                          </a:ln>
                          <a:solidFill>
                            <a:schemeClr val="tx1"/>
                          </a:solidFill>
                          <a:effectLst/>
                          <a:latin typeface="Arial" charset="0"/>
                          <a:ea typeface="宋体" pitchFamily="2" charset="-122"/>
                        </a:rPr>
                        <a:t>  单位内部各有关部门相互</a:t>
                      </a:r>
                      <a:r>
                        <a:rPr kumimoji="0" lang="zh-CN" altLang="en-US" sz="2300" b="0" i="0" u="none" strike="noStrike" cap="none" normalizeH="0" baseline="0" smtClean="0">
                          <a:ln>
                            <a:noFill/>
                          </a:ln>
                          <a:solidFill>
                            <a:schemeClr val="tx1"/>
                          </a:solidFill>
                          <a:effectLst/>
                          <a:latin typeface="Arial" charset="0"/>
                          <a:ea typeface="宋体" pitchFamily="2" charset="-122"/>
                        </a:rPr>
                        <a:t>沟通，以得到理解和协作</a:t>
                      </a:r>
                    </a:p>
                    <a:p>
                      <a:pPr marL="0" marR="0" lvl="0" indent="0" algn="l" defTabSz="914400" rtl="0" eaLnBrk="1" fontAlgn="base" latinLnBrk="0" hangingPunct="1">
                        <a:lnSpc>
                          <a:spcPct val="100000"/>
                        </a:lnSpc>
                        <a:spcBef>
                          <a:spcPct val="20000"/>
                        </a:spcBef>
                        <a:spcAft>
                          <a:spcPct val="0"/>
                        </a:spcAft>
                        <a:buClrTx/>
                        <a:buSzTx/>
                        <a:buFontTx/>
                        <a:buChar char="•"/>
                        <a:tabLst/>
                      </a:pPr>
                      <a:r>
                        <a:rPr kumimoji="0" lang="zh-CN" altLang="en-US" sz="2300" b="0" i="0" u="none" strike="noStrike" cap="none" normalizeH="0" baseline="0" smtClean="0">
                          <a:ln>
                            <a:noFill/>
                          </a:ln>
                          <a:solidFill>
                            <a:schemeClr val="tx1"/>
                          </a:solidFill>
                          <a:effectLst/>
                          <a:latin typeface="Arial" charset="0"/>
                          <a:ea typeface="宋体" pitchFamily="2" charset="-122"/>
                        </a:rPr>
                        <a:t>  与</a:t>
                      </a:r>
                      <a:r>
                        <a:rPr kumimoji="0" lang="zh-CN" altLang="en-US" sz="2300" b="1" i="0" u="none" strike="noStrike" cap="none" normalizeH="0" baseline="0" smtClean="0">
                          <a:ln>
                            <a:noFill/>
                          </a:ln>
                          <a:solidFill>
                            <a:schemeClr val="tx1"/>
                          </a:solidFill>
                          <a:effectLst/>
                          <a:latin typeface="Arial" charset="0"/>
                          <a:ea typeface="宋体" pitchFamily="2" charset="-122"/>
                        </a:rPr>
                        <a:t>支持单位和系统用户</a:t>
                      </a:r>
                      <a:r>
                        <a:rPr kumimoji="0" lang="zh-CN" altLang="en-US" sz="2300" b="0" i="0" u="none" strike="noStrike" cap="none" normalizeH="0" baseline="0" smtClean="0">
                          <a:ln>
                            <a:noFill/>
                          </a:ln>
                          <a:solidFill>
                            <a:schemeClr val="tx1"/>
                          </a:solidFill>
                          <a:effectLst/>
                          <a:latin typeface="Arial" charset="0"/>
                          <a:ea typeface="宋体" pitchFamily="2" charset="-122"/>
                        </a:rPr>
                        <a:t>沟通，以得到了解和支持</a:t>
                      </a:r>
                    </a:p>
                  </a:txBody>
                  <a:tcPr marL="86019" marR="86019" marT="48386" marB="48386" anchor="ct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extLst>
                  <a:ext uri="{0D108BD9-81ED-4DB2-BD59-A6C34878D82A}">
                    <a16:rowId xmlns:a16="http://schemas.microsoft.com/office/drawing/2014/main" val="10001"/>
                  </a:ext>
                </a:extLst>
              </a:tr>
              <a:tr h="977007">
                <a:tc>
                  <a:txBody>
                    <a:bodyPr/>
                    <a:lstStyle/>
                    <a:p>
                      <a:pPr marL="0" marR="0" lvl="0" indent="0" algn="l" defTabSz="914400" rtl="0" eaLnBrk="1" fontAlgn="base" latinLnBrk="0" hangingPunct="1">
                        <a:lnSpc>
                          <a:spcPct val="100000"/>
                        </a:lnSpc>
                        <a:spcBef>
                          <a:spcPct val="20000"/>
                        </a:spcBef>
                        <a:spcAft>
                          <a:spcPct val="0"/>
                        </a:spcAft>
                        <a:buClrTx/>
                        <a:buSzTx/>
                        <a:buFontTx/>
                        <a:buChar char="•"/>
                        <a:tabLst/>
                      </a:pPr>
                      <a:r>
                        <a:rPr kumimoji="0" lang="en-US" altLang="zh-CN" sz="2300" b="0" i="0" u="none" strike="noStrike" cap="none" normalizeH="0" baseline="0" dirty="0" smtClean="0">
                          <a:ln>
                            <a:noFill/>
                          </a:ln>
                          <a:solidFill>
                            <a:schemeClr val="tx1"/>
                          </a:solidFill>
                          <a:effectLst/>
                          <a:latin typeface="Arial" charset="0"/>
                          <a:ea typeface="宋体" pitchFamily="2" charset="-122"/>
                        </a:rPr>
                        <a:t>  </a:t>
                      </a:r>
                      <a:r>
                        <a:rPr kumimoji="0" lang="zh-CN" altLang="zh-CN" sz="2300" b="0" i="0" u="none" strike="noStrike" cap="none" normalizeH="0" baseline="0" dirty="0" smtClean="0">
                          <a:ln>
                            <a:noFill/>
                          </a:ln>
                          <a:solidFill>
                            <a:schemeClr val="tx1"/>
                          </a:solidFill>
                          <a:effectLst/>
                          <a:latin typeface="Arial" charset="0"/>
                          <a:ea typeface="宋体" pitchFamily="2" charset="-122"/>
                        </a:rPr>
                        <a:t>为所有层面的相关人员提供咨询和培训等，以提高人员的安全意识、知识和技能</a:t>
                      </a:r>
                    </a:p>
                  </a:txBody>
                  <a:tcPr marL="86019" marR="86019" marT="48386" marB="48386" anchor="ct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3797892102"/>
      </p:ext>
    </p:extLst>
  </p:cSld>
  <p:clrMapOvr>
    <a:masterClrMapping/>
  </p:clrMapOvr>
  <p:transition>
    <p:fade/>
  </p:transition>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总结</a:t>
            </a:r>
            <a:endParaRPr lang="zh-CN" altLang="en-US" dirty="0"/>
          </a:p>
        </p:txBody>
      </p:sp>
      <p:sp>
        <p:nvSpPr>
          <p:cNvPr id="3" name="内容占位符 2"/>
          <p:cNvSpPr>
            <a:spLocks noGrp="1"/>
          </p:cNvSpPr>
          <p:nvPr>
            <p:ph idx="1"/>
          </p:nvPr>
        </p:nvSpPr>
        <p:spPr/>
        <p:txBody>
          <a:bodyPr/>
          <a:lstStyle/>
          <a:p>
            <a:r>
              <a:rPr lang="zh-CN" altLang="en-US" dirty="0" smtClean="0"/>
              <a:t>信息安全概念</a:t>
            </a:r>
            <a:endParaRPr lang="en-US" altLang="zh-CN" dirty="0" smtClean="0"/>
          </a:p>
          <a:p>
            <a:r>
              <a:rPr lang="zh-CN" altLang="en-US" dirty="0" smtClean="0"/>
              <a:t>信息安全保障框架</a:t>
            </a:r>
            <a:endParaRPr lang="en-US" altLang="zh-CN" dirty="0" smtClean="0"/>
          </a:p>
          <a:p>
            <a:pPr lvl="1"/>
            <a:r>
              <a:rPr lang="en-US" altLang="zh-CN" dirty="0" smtClean="0"/>
              <a:t>PPDR</a:t>
            </a:r>
            <a:r>
              <a:rPr lang="zh-CN" altLang="en-US" dirty="0" smtClean="0"/>
              <a:t>、</a:t>
            </a:r>
            <a:r>
              <a:rPr lang="en-US" altLang="zh-CN" dirty="0" smtClean="0"/>
              <a:t>IATF</a:t>
            </a:r>
            <a:r>
              <a:rPr lang="zh-CN" altLang="en-US" dirty="0" smtClean="0"/>
              <a:t>、</a:t>
            </a:r>
            <a:r>
              <a:rPr lang="zh-CN" altLang="en-US" dirty="0"/>
              <a:t>信息系统安全保障评估</a:t>
            </a:r>
            <a:r>
              <a:rPr lang="zh-CN" altLang="en-US" dirty="0" smtClean="0"/>
              <a:t>框架、舍伍德的商业应用安全架构</a:t>
            </a:r>
            <a:endParaRPr lang="en-US" altLang="zh-CN" dirty="0" smtClean="0"/>
          </a:p>
          <a:p>
            <a:r>
              <a:rPr lang="zh-CN" altLang="en-US" dirty="0" smtClean="0"/>
              <a:t>信息安全保障工作</a:t>
            </a:r>
            <a:endParaRPr lang="en-US" altLang="zh-CN" dirty="0" smtClean="0"/>
          </a:p>
          <a:p>
            <a:r>
              <a:rPr lang="zh-CN" altLang="en-US" dirty="0" smtClean="0"/>
              <a:t>信息安全风险管理</a:t>
            </a:r>
            <a:endParaRPr lang="en-US" altLang="zh-CN" dirty="0" smtClean="0"/>
          </a:p>
          <a:p>
            <a:pPr lvl="1"/>
            <a:r>
              <a:rPr lang="zh-CN" altLang="en-US" dirty="0" smtClean="0"/>
              <a:t>风险管理的概念、要素</a:t>
            </a:r>
            <a:endParaRPr lang="en-US" altLang="zh-CN" dirty="0" smtClean="0"/>
          </a:p>
          <a:p>
            <a:pPr lvl="1"/>
            <a:r>
              <a:rPr lang="zh-CN" altLang="en-US" dirty="0" smtClean="0"/>
              <a:t>风险管理工作过程</a:t>
            </a:r>
            <a:endParaRPr lang="zh-CN" altLang="en-US" dirty="0"/>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pPr>
                <a:defRPr/>
              </a:pPr>
              <a:t>91</a:t>
            </a:fld>
            <a:endParaRPr lang="en-US" altLang="zh-CN"/>
          </a:p>
        </p:txBody>
      </p:sp>
    </p:spTree>
    <p:extLst>
      <p:ext uri="{BB962C8B-B14F-4D97-AF65-F5344CB8AC3E}">
        <p14:creationId xmlns:p14="http://schemas.microsoft.com/office/powerpoint/2010/main" val="3948932224"/>
      </p:ext>
    </p:extLst>
  </p:cSld>
  <p:clrMapOvr>
    <a:masterClrMapping/>
  </p:clrMapOvr>
  <p:transition>
    <p:fade/>
  </p:transition>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2"/>
          <p:cNvSpPr>
            <a:spLocks noGrp="1" noChangeArrowheads="1"/>
          </p:cNvSpPr>
          <p:nvPr>
            <p:ph type="ctrTitle"/>
          </p:nvPr>
        </p:nvSpPr>
        <p:spPr>
          <a:xfrm>
            <a:off x="1066800" y="2732088"/>
            <a:ext cx="6889750" cy="685800"/>
          </a:xfrm>
        </p:spPr>
        <p:txBody>
          <a:bodyPr/>
          <a:lstStyle/>
          <a:p>
            <a:pPr eaLnBrk="1" hangingPunct="1"/>
            <a:r>
              <a:rPr lang="zh-CN" altLang="en-US" sz="3200"/>
              <a:t>谢谢，请提问题！</a:t>
            </a:r>
          </a:p>
        </p:txBody>
      </p:sp>
      <p:sp>
        <p:nvSpPr>
          <p:cNvPr id="101379" name="副标题 4"/>
          <p:cNvSpPr>
            <a:spLocks noGrp="1"/>
          </p:cNvSpPr>
          <p:nvPr>
            <p:ph type="subTitle" idx="1"/>
          </p:nvPr>
        </p:nvSpPr>
        <p:spPr>
          <a:xfrm>
            <a:off x="2195513" y="4581525"/>
            <a:ext cx="5638800" cy="381000"/>
          </a:xfrm>
        </p:spPr>
        <p:txBody>
          <a:bodyPr/>
          <a:lstStyle/>
          <a:p>
            <a:pPr eaLnBrk="1" hangingPunct="1"/>
            <a:endParaRPr lang="zh-CN" altLang="en-US"/>
          </a:p>
        </p:txBody>
      </p:sp>
    </p:spTree>
    <p:extLst>
      <p:ext uri="{BB962C8B-B14F-4D97-AF65-F5344CB8AC3E}">
        <p14:creationId xmlns:p14="http://schemas.microsoft.com/office/powerpoint/2010/main" val="2818946854"/>
      </p:ext>
    </p:extLst>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sx272TGp_report_light">
  <a:themeElements>
    <a:clrScheme name="sx272TGp_report_light 3">
      <a:dk1>
        <a:srgbClr val="000000"/>
      </a:dk1>
      <a:lt1>
        <a:srgbClr val="FFFFFF"/>
      </a:lt1>
      <a:dk2>
        <a:srgbClr val="003366"/>
      </a:dk2>
      <a:lt2>
        <a:srgbClr val="C0C0C0"/>
      </a:lt2>
      <a:accent1>
        <a:srgbClr val="A5A5A5"/>
      </a:accent1>
      <a:accent2>
        <a:srgbClr val="449CD8"/>
      </a:accent2>
      <a:accent3>
        <a:srgbClr val="FFFFFF"/>
      </a:accent3>
      <a:accent4>
        <a:srgbClr val="000000"/>
      </a:accent4>
      <a:accent5>
        <a:srgbClr val="CFCFCF"/>
      </a:accent5>
      <a:accent6>
        <a:srgbClr val="3D8DC4"/>
      </a:accent6>
      <a:hlink>
        <a:srgbClr val="19B3B3"/>
      </a:hlink>
      <a:folHlink>
        <a:srgbClr val="855ADA"/>
      </a:folHlink>
    </a:clrScheme>
    <a:fontScheme name="sx272TGp_report_light">
      <a:majorFont>
        <a:latin typeface="黑体"/>
        <a:ea typeface="黑体"/>
        <a:cs typeface=""/>
      </a:majorFont>
      <a:minorFont>
        <a:latin typeface="黑体"/>
        <a:ea typeface="黑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sx272TGp_report_light 1">
        <a:dk1>
          <a:srgbClr val="000000"/>
        </a:dk1>
        <a:lt1>
          <a:srgbClr val="FFFFFF"/>
        </a:lt1>
        <a:dk2>
          <a:srgbClr val="003366"/>
        </a:dk2>
        <a:lt2>
          <a:srgbClr val="C0C0C0"/>
        </a:lt2>
        <a:accent1>
          <a:srgbClr val="4EA7EA"/>
        </a:accent1>
        <a:accent2>
          <a:srgbClr val="93C052"/>
        </a:accent2>
        <a:accent3>
          <a:srgbClr val="FFFFFF"/>
        </a:accent3>
        <a:accent4>
          <a:srgbClr val="000000"/>
        </a:accent4>
        <a:accent5>
          <a:srgbClr val="B2D0F3"/>
        </a:accent5>
        <a:accent6>
          <a:srgbClr val="85AE49"/>
        </a:accent6>
        <a:hlink>
          <a:srgbClr val="9999FF"/>
        </a:hlink>
        <a:folHlink>
          <a:srgbClr val="855ADA"/>
        </a:folHlink>
      </a:clrScheme>
      <a:clrMap bg1="lt1" tx1="dk1" bg2="lt2" tx2="dk2" accent1="accent1" accent2="accent2" accent3="accent3" accent4="accent4" accent5="accent5" accent6="accent6" hlink="hlink" folHlink="folHlink"/>
    </a:extraClrScheme>
    <a:extraClrScheme>
      <a:clrScheme name="sx272TGp_report_light 2">
        <a:dk1>
          <a:srgbClr val="000000"/>
        </a:dk1>
        <a:lt1>
          <a:srgbClr val="FFFFFF"/>
        </a:lt1>
        <a:dk2>
          <a:srgbClr val="003366"/>
        </a:dk2>
        <a:lt2>
          <a:srgbClr val="C0C0C0"/>
        </a:lt2>
        <a:accent1>
          <a:srgbClr val="DF6521"/>
        </a:accent1>
        <a:accent2>
          <a:srgbClr val="D7D03B"/>
        </a:accent2>
        <a:accent3>
          <a:srgbClr val="FFFFFF"/>
        </a:accent3>
        <a:accent4>
          <a:srgbClr val="000000"/>
        </a:accent4>
        <a:accent5>
          <a:srgbClr val="ECB8AB"/>
        </a:accent5>
        <a:accent6>
          <a:srgbClr val="C3BC35"/>
        </a:accent6>
        <a:hlink>
          <a:srgbClr val="188FB4"/>
        </a:hlink>
        <a:folHlink>
          <a:srgbClr val="A98FD9"/>
        </a:folHlink>
      </a:clrScheme>
      <a:clrMap bg1="lt1" tx1="dk1" bg2="lt2" tx2="dk2" accent1="accent1" accent2="accent2" accent3="accent3" accent4="accent4" accent5="accent5" accent6="accent6" hlink="hlink" folHlink="folHlink"/>
    </a:extraClrScheme>
    <a:extraClrScheme>
      <a:clrScheme name="sx272TGp_report_light 3">
        <a:dk1>
          <a:srgbClr val="000000"/>
        </a:dk1>
        <a:lt1>
          <a:srgbClr val="FFFFFF"/>
        </a:lt1>
        <a:dk2>
          <a:srgbClr val="003366"/>
        </a:dk2>
        <a:lt2>
          <a:srgbClr val="C0C0C0"/>
        </a:lt2>
        <a:accent1>
          <a:srgbClr val="A5A5A5"/>
        </a:accent1>
        <a:accent2>
          <a:srgbClr val="449CD8"/>
        </a:accent2>
        <a:accent3>
          <a:srgbClr val="FFFFFF"/>
        </a:accent3>
        <a:accent4>
          <a:srgbClr val="000000"/>
        </a:accent4>
        <a:accent5>
          <a:srgbClr val="CFCFCF"/>
        </a:accent5>
        <a:accent6>
          <a:srgbClr val="3D8DC4"/>
        </a:accent6>
        <a:hlink>
          <a:srgbClr val="19B3B3"/>
        </a:hlink>
        <a:folHlink>
          <a:srgbClr val="855ADA"/>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16572</TotalTime>
  <Words>7097</Words>
  <Application>Microsoft Office PowerPoint</Application>
  <PresentationFormat>全屏显示(4:3)</PresentationFormat>
  <Paragraphs>877</Paragraphs>
  <Slides>92</Slides>
  <Notes>4</Notes>
  <HiddenSlides>0</HiddenSlides>
  <MMClips>0</MMClips>
  <ScaleCrop>false</ScaleCrop>
  <HeadingPairs>
    <vt:vector size="8" baseType="variant">
      <vt:variant>
        <vt:lpstr>已用的字体</vt:lpstr>
      </vt:variant>
      <vt:variant>
        <vt:i4>10</vt:i4>
      </vt:variant>
      <vt:variant>
        <vt:lpstr>主题</vt:lpstr>
      </vt:variant>
      <vt:variant>
        <vt:i4>1</vt:i4>
      </vt:variant>
      <vt:variant>
        <vt:lpstr>嵌入 OLE 服务器</vt:lpstr>
      </vt:variant>
      <vt:variant>
        <vt:i4>2</vt:i4>
      </vt:variant>
      <vt:variant>
        <vt:lpstr>幻灯片标题</vt:lpstr>
      </vt:variant>
      <vt:variant>
        <vt:i4>92</vt:i4>
      </vt:variant>
    </vt:vector>
  </HeadingPairs>
  <TitlesOfParts>
    <vt:vector size="105" baseType="lpstr">
      <vt:lpstr>等线</vt:lpstr>
      <vt:lpstr>仿宋_GB2312</vt:lpstr>
      <vt:lpstr>黑体</vt:lpstr>
      <vt:lpstr>楷体_GB2312</vt:lpstr>
      <vt:lpstr>宋体</vt:lpstr>
      <vt:lpstr>Arial</vt:lpstr>
      <vt:lpstr>Arial Narrow</vt:lpstr>
      <vt:lpstr>Franklin Gothic Medium</vt:lpstr>
      <vt:lpstr>Times New Roman</vt:lpstr>
      <vt:lpstr>Wingdings</vt:lpstr>
      <vt:lpstr>sx272TGp_report_light</vt:lpstr>
      <vt:lpstr>Microsoft Visio 2003-2010 绘图</vt:lpstr>
      <vt:lpstr>Visio</vt:lpstr>
      <vt:lpstr>信息安全保障</vt:lpstr>
      <vt:lpstr>课程内容</vt:lpstr>
      <vt:lpstr>知识子域：信息安全保障基础</vt:lpstr>
      <vt:lpstr>对信息安全的定义</vt:lpstr>
      <vt:lpstr>信息安全问题</vt:lpstr>
      <vt:lpstr>信息安全问题的根源及特征</vt:lpstr>
      <vt:lpstr>信息安全属性</vt:lpstr>
      <vt:lpstr>知识子域：信息安全概念</vt:lpstr>
      <vt:lpstr>信息安全视角</vt:lpstr>
      <vt:lpstr>国家视角</vt:lpstr>
      <vt:lpstr>国家视角</vt:lpstr>
      <vt:lpstr>国家视角</vt:lpstr>
      <vt:lpstr>商业视角</vt:lpstr>
      <vt:lpstr>商业视角</vt:lpstr>
      <vt:lpstr>商业视角</vt:lpstr>
      <vt:lpstr>个人视角</vt:lpstr>
      <vt:lpstr>个人视角</vt:lpstr>
      <vt:lpstr>知识子域：信息安全概念</vt:lpstr>
      <vt:lpstr>信息安全发展阶段</vt:lpstr>
      <vt:lpstr>通信安全</vt:lpstr>
      <vt:lpstr>计算机安全</vt:lpstr>
      <vt:lpstr>网络安全</vt:lpstr>
      <vt:lpstr>网络空间安全</vt:lpstr>
      <vt:lpstr>威胁情报与态势感知</vt:lpstr>
      <vt:lpstr>威胁情报分析案例</vt:lpstr>
      <vt:lpstr>态势感知</vt:lpstr>
      <vt:lpstr>《国家网络空间安全战略》</vt:lpstr>
      <vt:lpstr>知识子域：安全保障框架</vt:lpstr>
      <vt:lpstr>基于时间的PDR与PPDR模型</vt:lpstr>
      <vt:lpstr>基于时间的PDR与PPDR模型</vt:lpstr>
      <vt:lpstr>基于时间的PDR与PPDR模型</vt:lpstr>
      <vt:lpstr>基于时间的PDR与PPDR模型</vt:lpstr>
      <vt:lpstr>基于时间的PDR与PPDR模型</vt:lpstr>
      <vt:lpstr>基于时间的PDR与PPDR模型</vt:lpstr>
      <vt:lpstr>知识子域：信息安全保障框架</vt:lpstr>
      <vt:lpstr>信息保障技术框架</vt:lpstr>
      <vt:lpstr>信息保障技术框架</vt:lpstr>
      <vt:lpstr>信息保障技术框架-核心要素</vt:lpstr>
      <vt:lpstr>信息保障技术框架-焦点领域</vt:lpstr>
      <vt:lpstr>信息保障技术框架-焦点领域</vt:lpstr>
      <vt:lpstr>信息保障技术框架-焦点领域</vt:lpstr>
      <vt:lpstr>信息保障技术框架-焦点领域</vt:lpstr>
      <vt:lpstr>信息保障技术框架示例</vt:lpstr>
      <vt:lpstr>知识子域：信息安全保障框架</vt:lpstr>
      <vt:lpstr>信息系统安全保障评估框架</vt:lpstr>
      <vt:lpstr>信息系统安全保障评估框架</vt:lpstr>
      <vt:lpstr>信息系统安全保障评估框架</vt:lpstr>
      <vt:lpstr>信息系统安全保障评估框架</vt:lpstr>
      <vt:lpstr>信息系统安全保障评估框架</vt:lpstr>
      <vt:lpstr>信息系统安全保障评估框架</vt:lpstr>
      <vt:lpstr>信息系统安全保障评估框架</vt:lpstr>
      <vt:lpstr>信息系统安全保障评估框架</vt:lpstr>
      <vt:lpstr>信息系统安全保障评估框架</vt:lpstr>
      <vt:lpstr>信息系统安全保障评估框架</vt:lpstr>
      <vt:lpstr>知识子域：安全保障框架</vt:lpstr>
      <vt:lpstr>企业安全架构</vt:lpstr>
      <vt:lpstr>舍伍德的商业应用安全架构</vt:lpstr>
      <vt:lpstr>SABSA模型概述</vt:lpstr>
      <vt:lpstr>SABSA模型架构</vt:lpstr>
      <vt:lpstr>SABSA模型架构</vt:lpstr>
      <vt:lpstr>SABSA的生命周期</vt:lpstr>
      <vt:lpstr>知识子域：信息安全保障工作内容与方法</vt:lpstr>
      <vt:lpstr>信息安全标准化</vt:lpstr>
      <vt:lpstr>信息安全应急处理与信息通报 </vt:lpstr>
      <vt:lpstr>信息安全等级保护 </vt:lpstr>
      <vt:lpstr>信息安全风险评估</vt:lpstr>
      <vt:lpstr>灾难恢复</vt:lpstr>
      <vt:lpstr>人才队伍建设</vt:lpstr>
      <vt:lpstr>知识子域：信息安全保障工作内容和方法</vt:lpstr>
      <vt:lpstr>信息安全需求</vt:lpstr>
      <vt:lpstr>标准化的安全保障需求文档-ISPP</vt:lpstr>
      <vt:lpstr>规范化保障需求</vt:lpstr>
      <vt:lpstr>信息安全保障解决方案制定的原则</vt:lpstr>
      <vt:lpstr>规范化、结构化信息系统安全保障方案</vt:lpstr>
      <vt:lpstr>信息安全测评</vt:lpstr>
      <vt:lpstr>系统安全监控维护的意义</vt:lpstr>
      <vt:lpstr>知识子域：信息安全风险管理</vt:lpstr>
      <vt:lpstr>信息安全风险管理</vt:lpstr>
      <vt:lpstr>风险管理各要素及相互关系</vt:lpstr>
      <vt:lpstr>风险管理常用模型-COSO框架</vt:lpstr>
      <vt:lpstr>风险管理常用模型-ITIL</vt:lpstr>
      <vt:lpstr>风险管理常用模型-COBIT</vt:lpstr>
      <vt:lpstr>知识子域：信息安全风险管理</vt:lpstr>
      <vt:lpstr>信息安全风险管理工作内容</vt:lpstr>
      <vt:lpstr>背景建立</vt:lpstr>
      <vt:lpstr>风险评估</vt:lpstr>
      <vt:lpstr>风险处理</vt:lpstr>
      <vt:lpstr>批准监督</vt:lpstr>
      <vt:lpstr>监控审查</vt:lpstr>
      <vt:lpstr>沟通咨询</vt:lpstr>
      <vt:lpstr>总结</vt:lpstr>
      <vt:lpstr>谢谢，请提问题！</vt:lpstr>
    </vt:vector>
  </TitlesOfParts>
  <Company>中国信息安全测评中心:cisp运营中心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ThemeGallery PowerTemplate</dc:title>
  <dc:creator>樊山; 沈传宁</dc:creator>
  <cp:lastModifiedBy>shencn</cp:lastModifiedBy>
  <cp:revision>911</cp:revision>
  <dcterms:created xsi:type="dcterms:W3CDTF">2009-02-11T06:13:22Z</dcterms:created>
  <dcterms:modified xsi:type="dcterms:W3CDTF">2017-11-07T08:22:33Z</dcterms:modified>
</cp:coreProperties>
</file>