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sldIdLst>
    <p:sldId id="1091" r:id="rId2"/>
    <p:sldId id="1150" r:id="rId3"/>
    <p:sldId id="1092" r:id="rId4"/>
    <p:sldId id="1093" r:id="rId5"/>
    <p:sldId id="1094" r:id="rId6"/>
    <p:sldId id="1095" r:id="rId7"/>
    <p:sldId id="1096" r:id="rId8"/>
    <p:sldId id="1097" r:id="rId9"/>
    <p:sldId id="1098" r:id="rId10"/>
    <p:sldId id="1099" r:id="rId11"/>
    <p:sldId id="1100" r:id="rId12"/>
    <p:sldId id="1151" r:id="rId13"/>
    <p:sldId id="1102" r:id="rId14"/>
    <p:sldId id="1152" r:id="rId15"/>
    <p:sldId id="1103" r:id="rId16"/>
    <p:sldId id="1104" r:id="rId17"/>
    <p:sldId id="1105" r:id="rId18"/>
    <p:sldId id="1106" r:id="rId19"/>
    <p:sldId id="1107" r:id="rId20"/>
    <p:sldId id="1108" r:id="rId21"/>
    <p:sldId id="1109" r:id="rId22"/>
    <p:sldId id="1110" r:id="rId23"/>
    <p:sldId id="1111" r:id="rId24"/>
    <p:sldId id="1112" r:id="rId25"/>
    <p:sldId id="1113" r:id="rId26"/>
    <p:sldId id="1114" r:id="rId27"/>
    <p:sldId id="1115" r:id="rId28"/>
    <p:sldId id="1116" r:id="rId29"/>
    <p:sldId id="1117" r:id="rId30"/>
    <p:sldId id="1118" r:id="rId31"/>
    <p:sldId id="1119" r:id="rId32"/>
    <p:sldId id="1120" r:id="rId33"/>
    <p:sldId id="1121" r:id="rId34"/>
    <p:sldId id="1122" r:id="rId35"/>
    <p:sldId id="1123" r:id="rId36"/>
    <p:sldId id="1124" r:id="rId37"/>
    <p:sldId id="1125" r:id="rId38"/>
    <p:sldId id="1126" r:id="rId39"/>
    <p:sldId id="1127" r:id="rId40"/>
    <p:sldId id="1128" r:id="rId41"/>
    <p:sldId id="1129" r:id="rId42"/>
    <p:sldId id="1130" r:id="rId43"/>
    <p:sldId id="1131" r:id="rId44"/>
    <p:sldId id="1132" r:id="rId45"/>
    <p:sldId id="1133" r:id="rId46"/>
    <p:sldId id="1134" r:id="rId47"/>
    <p:sldId id="1135" r:id="rId48"/>
    <p:sldId id="1136" r:id="rId49"/>
    <p:sldId id="1137" r:id="rId50"/>
    <p:sldId id="1138" r:id="rId51"/>
    <p:sldId id="1139" r:id="rId52"/>
    <p:sldId id="1140" r:id="rId53"/>
    <p:sldId id="1141" r:id="rId54"/>
    <p:sldId id="1142" r:id="rId55"/>
    <p:sldId id="1143" r:id="rId56"/>
    <p:sldId id="1144" r:id="rId57"/>
    <p:sldId id="1145" r:id="rId58"/>
    <p:sldId id="1146" r:id="rId59"/>
    <p:sldId id="1147" r:id="rId60"/>
    <p:sldId id="1148" r:id="rId61"/>
    <p:sldId id="1149" r:id="rId62"/>
    <p:sldId id="1089" r:id="rId63"/>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08000"/>
    <a:srgbClr val="FF9900"/>
    <a:srgbClr val="5F5F5F"/>
    <a:srgbClr val="FFCC00"/>
    <a:srgbClr val="6666FF"/>
    <a:srgbClr val="0033CC"/>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83569" autoAdjust="0"/>
  </p:normalViewPr>
  <p:slideViewPr>
    <p:cSldViewPr>
      <p:cViewPr varScale="1">
        <p:scale>
          <a:sx n="62" d="100"/>
          <a:sy n="62" d="100"/>
        </p:scale>
        <p:origin x="1422" y="30"/>
      </p:cViewPr>
      <p:guideLst>
        <p:guide orient="horz" pos="2160"/>
        <p:guide pos="2880"/>
      </p:guideLst>
    </p:cSldViewPr>
  </p:slideViewPr>
  <p:outlineViewPr>
    <p:cViewPr>
      <p:scale>
        <a:sx n="33" d="100"/>
        <a:sy n="33" d="100"/>
      </p:scale>
      <p:origin x="0" y="3210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97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zh-CN" altLang="en-US"/>
          </a:p>
        </p:txBody>
      </p:sp>
      <p:sp>
        <p:nvSpPr>
          <p:cNvPr id="159747"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ltLang="zh-CN"/>
          </a:p>
        </p:txBody>
      </p:sp>
      <p:sp>
        <p:nvSpPr>
          <p:cNvPr id="23142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9"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159750"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ltLang="zh-CN"/>
          </a:p>
        </p:txBody>
      </p:sp>
      <p:sp>
        <p:nvSpPr>
          <p:cNvPr id="159751"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mn-ea"/>
              </a:defRPr>
            </a:lvl1pPr>
          </a:lstStyle>
          <a:p>
            <a:pPr>
              <a:defRPr/>
            </a:pPr>
            <a:fld id="{7A1ED033-5F5C-4572-AE4B-7CFF71C657D2}" type="slidenum">
              <a:rPr lang="zh-CN" altLang="en-US"/>
              <a:pPr>
                <a:defRPr/>
              </a:pPr>
              <a:t>‹#›</a:t>
            </a:fld>
            <a:endParaRPr lang="en-US" altLang="zh-CN"/>
          </a:p>
        </p:txBody>
      </p:sp>
    </p:spTree>
    <p:extLst>
      <p:ext uri="{BB962C8B-B14F-4D97-AF65-F5344CB8AC3E}">
        <p14:creationId xmlns:p14="http://schemas.microsoft.com/office/powerpoint/2010/main" val="7526408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13</a:t>
            </a:fld>
            <a:endParaRPr lang="en-US" altLang="zh-CN"/>
          </a:p>
        </p:txBody>
      </p:sp>
    </p:spTree>
    <p:extLst>
      <p:ext uri="{BB962C8B-B14F-4D97-AF65-F5344CB8AC3E}">
        <p14:creationId xmlns:p14="http://schemas.microsoft.com/office/powerpoint/2010/main" val="18714308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bg bwMode="gray">
      <p:bgPr>
        <a:solidFill>
          <a:schemeClr val="accent2"/>
        </a:solidFill>
        <a:effectLst/>
      </p:bgPr>
    </p:bg>
    <p:spTree>
      <p:nvGrpSpPr>
        <p:cNvPr id="1" name=""/>
        <p:cNvGrpSpPr/>
        <p:nvPr/>
      </p:nvGrpSpPr>
      <p:grpSpPr>
        <a:xfrm>
          <a:off x="0" y="0"/>
          <a:ext cx="0" cy="0"/>
          <a:chOff x="0" y="0"/>
          <a:chExt cx="0" cy="0"/>
        </a:xfrm>
      </p:grpSpPr>
      <p:sp>
        <p:nvSpPr>
          <p:cNvPr id="4" name="Rectangle 102"/>
          <p:cNvSpPr>
            <a:spLocks noChangeArrowheads="1"/>
          </p:cNvSpPr>
          <p:nvPr/>
        </p:nvSpPr>
        <p:spPr bwMode="gray">
          <a:xfrm>
            <a:off x="0" y="0"/>
            <a:ext cx="9144000" cy="30686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en-US"/>
          </a:p>
        </p:txBody>
      </p:sp>
      <p:sp>
        <p:nvSpPr>
          <p:cNvPr id="5" name="AutoShape 103"/>
          <p:cNvSpPr>
            <a:spLocks noChangeArrowheads="1"/>
          </p:cNvSpPr>
          <p:nvPr/>
        </p:nvSpPr>
        <p:spPr bwMode="gray">
          <a:xfrm>
            <a:off x="2819400" y="3113088"/>
            <a:ext cx="5867400" cy="838200"/>
          </a:xfrm>
          <a:prstGeom prst="roundRect">
            <a:avLst>
              <a:gd name="adj" fmla="val 50000"/>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6" name="Rectangle 105"/>
          <p:cNvSpPr>
            <a:spLocks noChangeArrowheads="1"/>
          </p:cNvSpPr>
          <p:nvPr/>
        </p:nvSpPr>
        <p:spPr bwMode="gray">
          <a:xfrm>
            <a:off x="7696200" y="1741488"/>
            <a:ext cx="533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7" name="Rectangle 106"/>
          <p:cNvSpPr>
            <a:spLocks noChangeArrowheads="1"/>
          </p:cNvSpPr>
          <p:nvPr/>
        </p:nvSpPr>
        <p:spPr bwMode="gray">
          <a:xfrm>
            <a:off x="6934200" y="1131888"/>
            <a:ext cx="914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8" name="Rectangle 107"/>
          <p:cNvSpPr>
            <a:spLocks noChangeArrowheads="1"/>
          </p:cNvSpPr>
          <p:nvPr/>
        </p:nvSpPr>
        <p:spPr bwMode="gray">
          <a:xfrm>
            <a:off x="8077200" y="141288"/>
            <a:ext cx="914400" cy="1524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9" name="Rectangle 108"/>
          <p:cNvSpPr>
            <a:spLocks noChangeArrowheads="1"/>
          </p:cNvSpPr>
          <p:nvPr/>
        </p:nvSpPr>
        <p:spPr bwMode="gray">
          <a:xfrm>
            <a:off x="6553200" y="7508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 name="Rectangle 110"/>
          <p:cNvSpPr>
            <a:spLocks noChangeArrowheads="1"/>
          </p:cNvSpPr>
          <p:nvPr/>
        </p:nvSpPr>
        <p:spPr bwMode="gray">
          <a:xfrm>
            <a:off x="6324600" y="28844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 name="Rectangle 114"/>
          <p:cNvSpPr>
            <a:spLocks noChangeArrowheads="1"/>
          </p:cNvSpPr>
          <p:nvPr/>
        </p:nvSpPr>
        <p:spPr bwMode="gray">
          <a:xfrm>
            <a:off x="38100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2" name="Rectangle 120"/>
          <p:cNvSpPr>
            <a:spLocks noChangeArrowheads="1"/>
          </p:cNvSpPr>
          <p:nvPr/>
        </p:nvSpPr>
        <p:spPr bwMode="gray">
          <a:xfrm>
            <a:off x="42672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3" name="Rectangle 124"/>
          <p:cNvSpPr>
            <a:spLocks noChangeArrowheads="1"/>
          </p:cNvSpPr>
          <p:nvPr/>
        </p:nvSpPr>
        <p:spPr bwMode="gray">
          <a:xfrm>
            <a:off x="44958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4" name="Rectangle 126"/>
          <p:cNvSpPr>
            <a:spLocks noChangeArrowheads="1"/>
          </p:cNvSpPr>
          <p:nvPr/>
        </p:nvSpPr>
        <p:spPr bwMode="gray">
          <a:xfrm>
            <a:off x="47244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5" name="Group 211"/>
          <p:cNvGrpSpPr>
            <a:grpSpLocks/>
          </p:cNvGrpSpPr>
          <p:nvPr/>
        </p:nvGrpSpPr>
        <p:grpSpPr bwMode="auto">
          <a:xfrm>
            <a:off x="4724400" y="1741488"/>
            <a:ext cx="1295400" cy="838200"/>
            <a:chOff x="2976" y="1440"/>
            <a:chExt cx="816" cy="528"/>
          </a:xfrm>
        </p:grpSpPr>
        <p:sp>
          <p:nvSpPr>
            <p:cNvPr id="16" name="Rectangle 104"/>
            <p:cNvSpPr>
              <a:spLocks noChangeArrowheads="1"/>
            </p:cNvSpPr>
            <p:nvPr/>
          </p:nvSpPr>
          <p:spPr bwMode="gray">
            <a:xfrm>
              <a:off x="3120"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7" name="Rectangle 125"/>
            <p:cNvSpPr>
              <a:spLocks noChangeArrowheads="1"/>
            </p:cNvSpPr>
            <p:nvPr/>
          </p:nvSpPr>
          <p:spPr bwMode="gray">
            <a:xfrm>
              <a:off x="297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8" name="Rectangle 127"/>
            <p:cNvSpPr>
              <a:spLocks noChangeArrowheads="1"/>
            </p:cNvSpPr>
            <p:nvPr/>
          </p:nvSpPr>
          <p:spPr bwMode="gray">
            <a:xfrm>
              <a:off x="3120"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9" name="Rectangle 128"/>
            <p:cNvSpPr>
              <a:spLocks noChangeArrowheads="1"/>
            </p:cNvSpPr>
            <p:nvPr/>
          </p:nvSpPr>
          <p:spPr bwMode="gray">
            <a:xfrm>
              <a:off x="3120"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0" name="Rectangle 129"/>
            <p:cNvSpPr>
              <a:spLocks noChangeArrowheads="1"/>
            </p:cNvSpPr>
            <p:nvPr/>
          </p:nvSpPr>
          <p:spPr bwMode="gray">
            <a:xfrm>
              <a:off x="3120"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1" name="Rectangle 130"/>
            <p:cNvSpPr>
              <a:spLocks noChangeArrowheads="1"/>
            </p:cNvSpPr>
            <p:nvPr/>
          </p:nvSpPr>
          <p:spPr bwMode="gray">
            <a:xfrm>
              <a:off x="3264"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2" name="Rectangle 131"/>
            <p:cNvSpPr>
              <a:spLocks noChangeArrowheads="1"/>
            </p:cNvSpPr>
            <p:nvPr/>
          </p:nvSpPr>
          <p:spPr bwMode="gray">
            <a:xfrm>
              <a:off x="3264"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3" name="Rectangle 132"/>
            <p:cNvSpPr>
              <a:spLocks noChangeArrowheads="1"/>
            </p:cNvSpPr>
            <p:nvPr/>
          </p:nvSpPr>
          <p:spPr bwMode="gray">
            <a:xfrm>
              <a:off x="3408"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4" name="Rectangle 133"/>
            <p:cNvSpPr>
              <a:spLocks noChangeArrowheads="1"/>
            </p:cNvSpPr>
            <p:nvPr/>
          </p:nvSpPr>
          <p:spPr bwMode="gray">
            <a:xfrm>
              <a:off x="3408"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5" name="Rectangle 134"/>
            <p:cNvSpPr>
              <a:spLocks noChangeArrowheads="1"/>
            </p:cNvSpPr>
            <p:nvPr/>
          </p:nvSpPr>
          <p:spPr bwMode="gray">
            <a:xfrm>
              <a:off x="3408"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6" name="Rectangle 135"/>
            <p:cNvSpPr>
              <a:spLocks noChangeArrowheads="1"/>
            </p:cNvSpPr>
            <p:nvPr/>
          </p:nvSpPr>
          <p:spPr bwMode="gray">
            <a:xfrm>
              <a:off x="3408"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7" name="Rectangle 136"/>
            <p:cNvSpPr>
              <a:spLocks noChangeArrowheads="1"/>
            </p:cNvSpPr>
            <p:nvPr/>
          </p:nvSpPr>
          <p:spPr bwMode="gray">
            <a:xfrm>
              <a:off x="3552"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8" name="Rectangle 137"/>
            <p:cNvSpPr>
              <a:spLocks noChangeArrowheads="1"/>
            </p:cNvSpPr>
            <p:nvPr/>
          </p:nvSpPr>
          <p:spPr bwMode="gray">
            <a:xfrm>
              <a:off x="3552"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9" name="Rectangle 138"/>
            <p:cNvSpPr>
              <a:spLocks noChangeArrowheads="1"/>
            </p:cNvSpPr>
            <p:nvPr/>
          </p:nvSpPr>
          <p:spPr bwMode="gray">
            <a:xfrm>
              <a:off x="3696"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0" name="Rectangle 139"/>
            <p:cNvSpPr>
              <a:spLocks noChangeArrowheads="1"/>
            </p:cNvSpPr>
            <p:nvPr/>
          </p:nvSpPr>
          <p:spPr bwMode="gray">
            <a:xfrm>
              <a:off x="369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1" name="Rectangle 140"/>
            <p:cNvSpPr>
              <a:spLocks noChangeArrowheads="1"/>
            </p:cNvSpPr>
            <p:nvPr/>
          </p:nvSpPr>
          <p:spPr bwMode="gray">
            <a:xfrm>
              <a:off x="3696"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32" name="Group 212"/>
          <p:cNvGrpSpPr>
            <a:grpSpLocks/>
          </p:cNvGrpSpPr>
          <p:nvPr/>
        </p:nvGrpSpPr>
        <p:grpSpPr bwMode="auto">
          <a:xfrm>
            <a:off x="3352800" y="1970088"/>
            <a:ext cx="1295400" cy="609600"/>
            <a:chOff x="2112" y="1584"/>
            <a:chExt cx="816" cy="384"/>
          </a:xfrm>
        </p:grpSpPr>
        <p:sp>
          <p:nvSpPr>
            <p:cNvPr id="33" name="Rectangle 112"/>
            <p:cNvSpPr>
              <a:spLocks noChangeArrowheads="1"/>
            </p:cNvSpPr>
            <p:nvPr/>
          </p:nvSpPr>
          <p:spPr bwMode="gray">
            <a:xfrm>
              <a:off x="2400"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4" name="Rectangle 113"/>
            <p:cNvSpPr>
              <a:spLocks noChangeArrowheads="1"/>
            </p:cNvSpPr>
            <p:nvPr/>
          </p:nvSpPr>
          <p:spPr bwMode="gray">
            <a:xfrm>
              <a:off x="2400"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5" name="Rectangle 115"/>
            <p:cNvSpPr>
              <a:spLocks noChangeArrowheads="1"/>
            </p:cNvSpPr>
            <p:nvPr/>
          </p:nvSpPr>
          <p:spPr bwMode="gray">
            <a:xfrm>
              <a:off x="2544"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6" name="Rectangle 116"/>
            <p:cNvSpPr>
              <a:spLocks noChangeArrowheads="1"/>
            </p:cNvSpPr>
            <p:nvPr/>
          </p:nvSpPr>
          <p:spPr bwMode="gray">
            <a:xfrm>
              <a:off x="2544"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7" name="Rectangle 117"/>
            <p:cNvSpPr>
              <a:spLocks noChangeArrowheads="1"/>
            </p:cNvSpPr>
            <p:nvPr/>
          </p:nvSpPr>
          <p:spPr bwMode="gray">
            <a:xfrm>
              <a:off x="2544"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8" name="Rectangle 118"/>
            <p:cNvSpPr>
              <a:spLocks noChangeArrowheads="1"/>
            </p:cNvSpPr>
            <p:nvPr/>
          </p:nvSpPr>
          <p:spPr bwMode="gray">
            <a:xfrm>
              <a:off x="2688"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9" name="Rectangle 119"/>
            <p:cNvSpPr>
              <a:spLocks noChangeArrowheads="1"/>
            </p:cNvSpPr>
            <p:nvPr/>
          </p:nvSpPr>
          <p:spPr bwMode="gray">
            <a:xfrm>
              <a:off x="2688"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0" name="Rectangle 121"/>
            <p:cNvSpPr>
              <a:spLocks noChangeArrowheads="1"/>
            </p:cNvSpPr>
            <p:nvPr/>
          </p:nvSpPr>
          <p:spPr bwMode="gray">
            <a:xfrm>
              <a:off x="2832"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1" name="Rectangle 122"/>
            <p:cNvSpPr>
              <a:spLocks noChangeArrowheads="1"/>
            </p:cNvSpPr>
            <p:nvPr/>
          </p:nvSpPr>
          <p:spPr bwMode="gray">
            <a:xfrm>
              <a:off x="2832"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2" name="Rectangle 123"/>
            <p:cNvSpPr>
              <a:spLocks noChangeArrowheads="1"/>
            </p:cNvSpPr>
            <p:nvPr/>
          </p:nvSpPr>
          <p:spPr bwMode="gray">
            <a:xfrm>
              <a:off x="283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3" name="Rectangle 141"/>
            <p:cNvSpPr>
              <a:spLocks noChangeArrowheads="1"/>
            </p:cNvSpPr>
            <p:nvPr/>
          </p:nvSpPr>
          <p:spPr bwMode="gray">
            <a:xfrm>
              <a:off x="2256"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4" name="Rectangle 142"/>
            <p:cNvSpPr>
              <a:spLocks noChangeArrowheads="1"/>
            </p:cNvSpPr>
            <p:nvPr/>
          </p:nvSpPr>
          <p:spPr bwMode="gray">
            <a:xfrm>
              <a:off x="211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45" name="Group 143"/>
          <p:cNvGrpSpPr>
            <a:grpSpLocks/>
          </p:cNvGrpSpPr>
          <p:nvPr/>
        </p:nvGrpSpPr>
        <p:grpSpPr bwMode="auto">
          <a:xfrm>
            <a:off x="762000" y="3570288"/>
            <a:ext cx="1905000" cy="762000"/>
            <a:chOff x="2112" y="1632"/>
            <a:chExt cx="1680" cy="672"/>
          </a:xfrm>
        </p:grpSpPr>
        <p:sp>
          <p:nvSpPr>
            <p:cNvPr id="46" name="Rectangle 144"/>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7" name="Rectangle 145"/>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8" name="Rectangle 146"/>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9" name="Rectangle 147"/>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0" name="Rectangle 148"/>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1" name="Rectangle 149"/>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2" name="Rectangle 150"/>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3" name="Rectangle 151"/>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4" name="Rectangle 152"/>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5" name="Rectangle 153"/>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6" name="Rectangle 154"/>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7" name="Rectangle 155"/>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8" name="Rectangle 156"/>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9" name="Rectangle 157"/>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0" name="Rectangle 158"/>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1" name="Rectangle 159"/>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2" name="Rectangle 160"/>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3" name="Rectangle 161"/>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4" name="Rectangle 162"/>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5" name="Rectangle 163"/>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6" name="Rectangle 164"/>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7" name="Rectangle 165"/>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8" name="Rectangle 166"/>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9" name="Rectangle 167"/>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0" name="Rectangle 168"/>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1" name="Rectangle 169"/>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2" name="Rectangle 170"/>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3" name="Rectangle 171"/>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4" name="Rectangle 172"/>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5" name="Rectangle 173"/>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6" name="Rectangle 174"/>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77" name="Group 175"/>
          <p:cNvGrpSpPr>
            <a:grpSpLocks/>
          </p:cNvGrpSpPr>
          <p:nvPr/>
        </p:nvGrpSpPr>
        <p:grpSpPr bwMode="auto">
          <a:xfrm>
            <a:off x="5486400" y="827088"/>
            <a:ext cx="2667000" cy="1066800"/>
            <a:chOff x="2112" y="1632"/>
            <a:chExt cx="1680" cy="672"/>
          </a:xfrm>
        </p:grpSpPr>
        <p:sp>
          <p:nvSpPr>
            <p:cNvPr id="78" name="Rectangle 176"/>
            <p:cNvSpPr>
              <a:spLocks noChangeArrowheads="1"/>
            </p:cNvSpPr>
            <p:nvPr userDrawn="1"/>
          </p:nvSpPr>
          <p:spPr bwMode="gray">
            <a:xfrm>
              <a:off x="2400"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9" name="Rectangle 177"/>
            <p:cNvSpPr>
              <a:spLocks noChangeArrowheads="1"/>
            </p:cNvSpPr>
            <p:nvPr userDrawn="1"/>
          </p:nvSpPr>
          <p:spPr bwMode="gray">
            <a:xfrm>
              <a:off x="2400"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0" name="Rectangle 178"/>
            <p:cNvSpPr>
              <a:spLocks noChangeArrowheads="1"/>
            </p:cNvSpPr>
            <p:nvPr userDrawn="1"/>
          </p:nvSpPr>
          <p:spPr bwMode="gray">
            <a:xfrm>
              <a:off x="2400"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1" name="Rectangle 179"/>
            <p:cNvSpPr>
              <a:spLocks noChangeArrowheads="1"/>
            </p:cNvSpPr>
            <p:nvPr userDrawn="1"/>
          </p:nvSpPr>
          <p:spPr bwMode="gray">
            <a:xfrm>
              <a:off x="2544"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2" name="Rectangle 180"/>
            <p:cNvSpPr>
              <a:spLocks noChangeArrowheads="1"/>
            </p:cNvSpPr>
            <p:nvPr userDrawn="1"/>
          </p:nvSpPr>
          <p:spPr bwMode="gray">
            <a:xfrm>
              <a:off x="2544"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3" name="Rectangle 181"/>
            <p:cNvSpPr>
              <a:spLocks noChangeArrowheads="1"/>
            </p:cNvSpPr>
            <p:nvPr userDrawn="1"/>
          </p:nvSpPr>
          <p:spPr bwMode="gray">
            <a:xfrm>
              <a:off x="2544"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4" name="Rectangle 182"/>
            <p:cNvSpPr>
              <a:spLocks noChangeArrowheads="1"/>
            </p:cNvSpPr>
            <p:nvPr userDrawn="1"/>
          </p:nvSpPr>
          <p:spPr bwMode="gray">
            <a:xfrm>
              <a:off x="2688"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5" name="Rectangle 183"/>
            <p:cNvSpPr>
              <a:spLocks noChangeArrowheads="1"/>
            </p:cNvSpPr>
            <p:nvPr userDrawn="1"/>
          </p:nvSpPr>
          <p:spPr bwMode="gray">
            <a:xfrm>
              <a:off x="2688"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6" name="Rectangle 184"/>
            <p:cNvSpPr>
              <a:spLocks noChangeArrowheads="1"/>
            </p:cNvSpPr>
            <p:nvPr userDrawn="1"/>
          </p:nvSpPr>
          <p:spPr bwMode="gray">
            <a:xfrm>
              <a:off x="2688"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7" name="Rectangle 185"/>
            <p:cNvSpPr>
              <a:spLocks noChangeArrowheads="1"/>
            </p:cNvSpPr>
            <p:nvPr userDrawn="1"/>
          </p:nvSpPr>
          <p:spPr bwMode="gray">
            <a:xfrm>
              <a:off x="2832"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8" name="Rectangle 186"/>
            <p:cNvSpPr>
              <a:spLocks noChangeArrowheads="1"/>
            </p:cNvSpPr>
            <p:nvPr userDrawn="1"/>
          </p:nvSpPr>
          <p:spPr bwMode="gray">
            <a:xfrm>
              <a:off x="2832"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9" name="Rectangle 187"/>
            <p:cNvSpPr>
              <a:spLocks noChangeArrowheads="1"/>
            </p:cNvSpPr>
            <p:nvPr userDrawn="1"/>
          </p:nvSpPr>
          <p:spPr bwMode="gray">
            <a:xfrm>
              <a:off x="283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0" name="Rectangle 188"/>
            <p:cNvSpPr>
              <a:spLocks noChangeArrowheads="1"/>
            </p:cNvSpPr>
            <p:nvPr userDrawn="1"/>
          </p:nvSpPr>
          <p:spPr bwMode="gray">
            <a:xfrm>
              <a:off x="2832"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1" name="Rectangle 189"/>
            <p:cNvSpPr>
              <a:spLocks noChangeArrowheads="1"/>
            </p:cNvSpPr>
            <p:nvPr userDrawn="1"/>
          </p:nvSpPr>
          <p:spPr bwMode="gray">
            <a:xfrm>
              <a:off x="297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2" name="Rectangle 190"/>
            <p:cNvSpPr>
              <a:spLocks noChangeArrowheads="1"/>
            </p:cNvSpPr>
            <p:nvPr userDrawn="1"/>
          </p:nvSpPr>
          <p:spPr bwMode="gray">
            <a:xfrm>
              <a:off x="2976"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3" name="Rectangle 191"/>
            <p:cNvSpPr>
              <a:spLocks noChangeArrowheads="1"/>
            </p:cNvSpPr>
            <p:nvPr userDrawn="1"/>
          </p:nvSpPr>
          <p:spPr bwMode="gray">
            <a:xfrm>
              <a:off x="3120"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4" name="Rectangle 192"/>
            <p:cNvSpPr>
              <a:spLocks noChangeArrowheads="1"/>
            </p:cNvSpPr>
            <p:nvPr userDrawn="1"/>
          </p:nvSpPr>
          <p:spPr bwMode="gray">
            <a:xfrm>
              <a:off x="3120"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5" name="Rectangle 193"/>
            <p:cNvSpPr>
              <a:spLocks noChangeArrowheads="1"/>
            </p:cNvSpPr>
            <p:nvPr userDrawn="1"/>
          </p:nvSpPr>
          <p:spPr bwMode="gray">
            <a:xfrm>
              <a:off x="3120"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6" name="Rectangle 194"/>
            <p:cNvSpPr>
              <a:spLocks noChangeArrowheads="1"/>
            </p:cNvSpPr>
            <p:nvPr userDrawn="1"/>
          </p:nvSpPr>
          <p:spPr bwMode="gray">
            <a:xfrm>
              <a:off x="3264"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7" name="Rectangle 195"/>
            <p:cNvSpPr>
              <a:spLocks noChangeArrowheads="1"/>
            </p:cNvSpPr>
            <p:nvPr userDrawn="1"/>
          </p:nvSpPr>
          <p:spPr bwMode="gray">
            <a:xfrm>
              <a:off x="3264"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8" name="Rectangle 196"/>
            <p:cNvSpPr>
              <a:spLocks noChangeArrowheads="1"/>
            </p:cNvSpPr>
            <p:nvPr userDrawn="1"/>
          </p:nvSpPr>
          <p:spPr bwMode="gray">
            <a:xfrm>
              <a:off x="3408"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9" name="Rectangle 197"/>
            <p:cNvSpPr>
              <a:spLocks noChangeArrowheads="1"/>
            </p:cNvSpPr>
            <p:nvPr userDrawn="1"/>
          </p:nvSpPr>
          <p:spPr bwMode="gray">
            <a:xfrm>
              <a:off x="3408"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0" name="Rectangle 198"/>
            <p:cNvSpPr>
              <a:spLocks noChangeArrowheads="1"/>
            </p:cNvSpPr>
            <p:nvPr userDrawn="1"/>
          </p:nvSpPr>
          <p:spPr bwMode="gray">
            <a:xfrm>
              <a:off x="3408"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1" name="Rectangle 199"/>
            <p:cNvSpPr>
              <a:spLocks noChangeArrowheads="1"/>
            </p:cNvSpPr>
            <p:nvPr userDrawn="1"/>
          </p:nvSpPr>
          <p:spPr bwMode="gray">
            <a:xfrm>
              <a:off x="3408"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 name="Rectangle 200"/>
            <p:cNvSpPr>
              <a:spLocks noChangeArrowheads="1"/>
            </p:cNvSpPr>
            <p:nvPr userDrawn="1"/>
          </p:nvSpPr>
          <p:spPr bwMode="gray">
            <a:xfrm>
              <a:off x="3552"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 name="Rectangle 201"/>
            <p:cNvSpPr>
              <a:spLocks noChangeArrowheads="1"/>
            </p:cNvSpPr>
            <p:nvPr userDrawn="1"/>
          </p:nvSpPr>
          <p:spPr bwMode="gray">
            <a:xfrm>
              <a:off x="3552"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 name="Rectangle 202"/>
            <p:cNvSpPr>
              <a:spLocks noChangeArrowheads="1"/>
            </p:cNvSpPr>
            <p:nvPr userDrawn="1"/>
          </p:nvSpPr>
          <p:spPr bwMode="gray">
            <a:xfrm>
              <a:off x="3696"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 name="Rectangle 203"/>
            <p:cNvSpPr>
              <a:spLocks noChangeArrowheads="1"/>
            </p:cNvSpPr>
            <p:nvPr userDrawn="1"/>
          </p:nvSpPr>
          <p:spPr bwMode="gray">
            <a:xfrm>
              <a:off x="369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 name="Rectangle 204"/>
            <p:cNvSpPr>
              <a:spLocks noChangeArrowheads="1"/>
            </p:cNvSpPr>
            <p:nvPr userDrawn="1"/>
          </p:nvSpPr>
          <p:spPr bwMode="gray">
            <a:xfrm>
              <a:off x="3696"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7" name="Rectangle 205"/>
            <p:cNvSpPr>
              <a:spLocks noChangeArrowheads="1"/>
            </p:cNvSpPr>
            <p:nvPr userDrawn="1"/>
          </p:nvSpPr>
          <p:spPr bwMode="gray">
            <a:xfrm>
              <a:off x="2256"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8" name="Rectangle 206"/>
            <p:cNvSpPr>
              <a:spLocks noChangeArrowheads="1"/>
            </p:cNvSpPr>
            <p:nvPr userDrawn="1"/>
          </p:nvSpPr>
          <p:spPr bwMode="gray">
            <a:xfrm>
              <a:off x="211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9" name="AutoShape 207"/>
          <p:cNvSpPr>
            <a:spLocks noChangeArrowheads="1"/>
          </p:cNvSpPr>
          <p:nvPr/>
        </p:nvSpPr>
        <p:spPr bwMode="gray">
          <a:xfrm>
            <a:off x="533400" y="2655888"/>
            <a:ext cx="7696200" cy="838200"/>
          </a:xfrm>
          <a:prstGeom prst="roundRect">
            <a:avLst>
              <a:gd name="adj" fmla="val 5000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110" name="Rectangle 208"/>
          <p:cNvSpPr>
            <a:spLocks noChangeArrowheads="1"/>
          </p:cNvSpPr>
          <p:nvPr/>
        </p:nvSpPr>
        <p:spPr bwMode="gray">
          <a:xfrm>
            <a:off x="2057400" y="42560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1" name="Rectangle 209"/>
          <p:cNvSpPr>
            <a:spLocks noChangeArrowheads="1"/>
          </p:cNvSpPr>
          <p:nvPr/>
        </p:nvSpPr>
        <p:spPr bwMode="gray">
          <a:xfrm>
            <a:off x="1752600" y="4789488"/>
            <a:ext cx="228600" cy="2286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2" name="Rectangle 210"/>
          <p:cNvSpPr>
            <a:spLocks noChangeArrowheads="1"/>
          </p:cNvSpPr>
          <p:nvPr/>
        </p:nvSpPr>
        <p:spPr bwMode="gray">
          <a:xfrm>
            <a:off x="1524000" y="4941888"/>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3074" name="Rectangle 2"/>
          <p:cNvSpPr>
            <a:spLocks noGrp="1" noChangeArrowheads="1"/>
          </p:cNvSpPr>
          <p:nvPr>
            <p:ph type="ctrTitle"/>
          </p:nvPr>
        </p:nvSpPr>
        <p:spPr>
          <a:xfrm>
            <a:off x="1066800" y="2732088"/>
            <a:ext cx="6629400" cy="685800"/>
          </a:xfrm>
        </p:spPr>
        <p:txBody>
          <a:bodyPr/>
          <a:lstStyle>
            <a:lvl1pPr>
              <a:defRPr sz="3600">
                <a:solidFill>
                  <a:schemeClr val="tx2"/>
                </a:solidFill>
              </a:defRPr>
            </a:lvl1pPr>
          </a:lstStyle>
          <a:p>
            <a:r>
              <a:rPr lang="zh-CN" altLang="en-US"/>
              <a:t>单击此处编辑母版标题样式</a:t>
            </a:r>
          </a:p>
        </p:txBody>
      </p:sp>
      <p:sp>
        <p:nvSpPr>
          <p:cNvPr id="3075" name="Rectangle 3"/>
          <p:cNvSpPr>
            <a:spLocks noGrp="1" noChangeArrowheads="1"/>
          </p:cNvSpPr>
          <p:nvPr>
            <p:ph type="subTitle" idx="1"/>
          </p:nvPr>
        </p:nvSpPr>
        <p:spPr>
          <a:xfrm>
            <a:off x="2819400" y="3494088"/>
            <a:ext cx="5638800" cy="381000"/>
          </a:xfrm>
        </p:spPr>
        <p:txBody>
          <a:bodyPr/>
          <a:lstStyle>
            <a:lvl1pPr marL="0" indent="0" algn="ctr">
              <a:buFont typeface="Wingdings" pitchFamily="2" charset="2"/>
              <a:buNone/>
              <a:defRPr sz="2400">
                <a:solidFill>
                  <a:schemeClr val="bg1"/>
                </a:solidFill>
              </a:defRPr>
            </a:lvl1pPr>
          </a:lstStyle>
          <a:p>
            <a:r>
              <a:rPr lang="zh-CN" altLang="en-US"/>
              <a:t>单击此处编辑母版副标题样式</a:t>
            </a:r>
          </a:p>
        </p:txBody>
      </p:sp>
      <p:pic>
        <p:nvPicPr>
          <p:cNvPr id="114" name="图片 1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6286" y="1436688"/>
            <a:ext cx="2933429" cy="1129492"/>
          </a:xfrm>
          <a:prstGeom prst="rect">
            <a:avLst/>
          </a:prstGeom>
        </p:spPr>
      </p:pic>
    </p:spTree>
    <p:extLst>
      <p:ext uri="{BB962C8B-B14F-4D97-AF65-F5344CB8AC3E}">
        <p14:creationId xmlns:p14="http://schemas.microsoft.com/office/powerpoint/2010/main" val="309306794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6"/>
          <p:cNvSpPr>
            <a:spLocks noGrp="1" noChangeArrowheads="1"/>
          </p:cNvSpPr>
          <p:nvPr>
            <p:ph type="sldNum" sz="quarter" idx="10"/>
          </p:nvPr>
        </p:nvSpPr>
        <p:spPr>
          <a:ln/>
        </p:spPr>
        <p:txBody>
          <a:bodyPr/>
          <a:lstStyle>
            <a:lvl1pPr>
              <a:defRPr/>
            </a:lvl1pPr>
          </a:lstStyle>
          <a:p>
            <a:pPr>
              <a:defRPr/>
            </a:pPr>
            <a:fld id="{F5E0E65E-9137-4309-8D78-B392A1917D52}" type="slidenum">
              <a:rPr lang="zh-CN" altLang="en-US"/>
              <a:pPr>
                <a:defRPr/>
              </a:pPr>
              <a:t>‹#›</a:t>
            </a:fld>
            <a:endParaRPr lang="en-US" altLang="zh-CN"/>
          </a:p>
        </p:txBody>
      </p:sp>
    </p:spTree>
    <p:extLst>
      <p:ext uri="{BB962C8B-B14F-4D97-AF65-F5344CB8AC3E}">
        <p14:creationId xmlns:p14="http://schemas.microsoft.com/office/powerpoint/2010/main" val="189531329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1026" name="Rectangle 118"/>
          <p:cNvSpPr>
            <a:spLocks noChangeArrowheads="1"/>
          </p:cNvSpPr>
          <p:nvPr/>
        </p:nvSpPr>
        <p:spPr bwMode="gray">
          <a:xfrm>
            <a:off x="8010525" y="0"/>
            <a:ext cx="1133475" cy="104457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7" name="Rectangle 119"/>
          <p:cNvSpPr>
            <a:spLocks noChangeArrowheads="1"/>
          </p:cNvSpPr>
          <p:nvPr/>
        </p:nvSpPr>
        <p:spPr bwMode="gray">
          <a:xfrm>
            <a:off x="0" y="0"/>
            <a:ext cx="8008938" cy="10445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028" name="Group 120"/>
          <p:cNvGrpSpPr>
            <a:grpSpLocks/>
          </p:cNvGrpSpPr>
          <p:nvPr/>
        </p:nvGrpSpPr>
        <p:grpSpPr bwMode="auto">
          <a:xfrm>
            <a:off x="6877050" y="152400"/>
            <a:ext cx="1905000" cy="762000"/>
            <a:chOff x="2112" y="1632"/>
            <a:chExt cx="1680" cy="672"/>
          </a:xfrm>
        </p:grpSpPr>
        <p:sp>
          <p:nvSpPr>
            <p:cNvPr id="1037" name="Rectangle 121"/>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8" name="Rectangle 122"/>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9" name="Rectangle 123"/>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0" name="Rectangle 124"/>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1" name="Rectangle 125"/>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2" name="Rectangle 126"/>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3" name="Rectangle 127"/>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4" name="Rectangle 128"/>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5" name="Rectangle 129"/>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6" name="Rectangle 130"/>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7" name="Rectangle 131"/>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8" name="Rectangle 132"/>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9" name="Rectangle 133"/>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0" name="Rectangle 134"/>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1" name="Rectangle 135"/>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2" name="Rectangle 136"/>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3" name="Rectangle 137"/>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4" name="Rectangle 138"/>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5" name="Rectangle 139"/>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6" name="Rectangle 140"/>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7" name="Rectangle 141"/>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8" name="Rectangle 142"/>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9" name="Rectangle 143"/>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0" name="Rectangle 144"/>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1" name="Rectangle 145"/>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2" name="Rectangle 146"/>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3" name="Rectangle 147"/>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4" name="Rectangle 148"/>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5" name="Rectangle 149"/>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6" name="Rectangle 150"/>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7" name="Rectangle 151"/>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29" name="Rectangle 152"/>
          <p:cNvSpPr>
            <a:spLocks noChangeArrowheads="1"/>
          </p:cNvSpPr>
          <p:nvPr/>
        </p:nvSpPr>
        <p:spPr bwMode="gray">
          <a:xfrm>
            <a:off x="6553200" y="76200"/>
            <a:ext cx="228600" cy="381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0" name="Rectangle 153"/>
          <p:cNvSpPr>
            <a:spLocks noChangeArrowheads="1"/>
          </p:cNvSpPr>
          <p:nvPr/>
        </p:nvSpPr>
        <p:spPr bwMode="gray">
          <a:xfrm>
            <a:off x="6705600" y="228600"/>
            <a:ext cx="228600" cy="152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1" name="Rectangle 154"/>
          <p:cNvSpPr>
            <a:spLocks noChangeArrowheads="1"/>
          </p:cNvSpPr>
          <p:nvPr/>
        </p:nvSpPr>
        <p:spPr bwMode="gray">
          <a:xfrm>
            <a:off x="6858000" y="304800"/>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2" name="Rectangle 3"/>
          <p:cNvSpPr>
            <a:spLocks noGrp="1" noChangeArrowheads="1"/>
          </p:cNvSpPr>
          <p:nvPr>
            <p:ph type="body" idx="1"/>
          </p:nvPr>
        </p:nvSpPr>
        <p:spPr bwMode="gray">
          <a:xfrm>
            <a:off x="533400" y="1295400"/>
            <a:ext cx="81915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6"/>
          <p:cNvSpPr>
            <a:spLocks noGrp="1" noChangeArrowheads="1"/>
          </p:cNvSpPr>
          <p:nvPr>
            <p:ph type="sldNum" sz="quarter" idx="4"/>
          </p:nvPr>
        </p:nvSpPr>
        <p:spPr bwMode="gray">
          <a:xfrm>
            <a:off x="4191000" y="6505575"/>
            <a:ext cx="838200" cy="261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ea typeface="宋体" pitchFamily="2" charset="-122"/>
              </a:defRPr>
            </a:lvl1pPr>
          </a:lstStyle>
          <a:p>
            <a:pPr>
              <a:defRPr/>
            </a:pPr>
            <a:fld id="{DCFB4DC4-41B9-4E61-AD6F-4DDEA2B45915}" type="slidenum">
              <a:rPr lang="zh-CN" altLang="en-US"/>
              <a:pPr>
                <a:defRPr/>
              </a:pPr>
              <a:t>‹#›</a:t>
            </a:fld>
            <a:endParaRPr lang="en-US" altLang="zh-CN"/>
          </a:p>
        </p:txBody>
      </p:sp>
      <p:sp>
        <p:nvSpPr>
          <p:cNvPr id="1035" name="Rectangle 2"/>
          <p:cNvSpPr>
            <a:spLocks noGrp="1" noChangeArrowheads="1"/>
          </p:cNvSpPr>
          <p:nvPr>
            <p:ph type="title"/>
          </p:nvPr>
        </p:nvSpPr>
        <p:spPr bwMode="gray">
          <a:xfrm>
            <a:off x="533400" y="260350"/>
            <a:ext cx="7096125"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p>
        </p:txBody>
      </p:sp>
    </p:spTree>
  </p:cSld>
  <p:clrMap bg1="lt1" tx1="dk1" bg2="lt2" tx2="dk2" accent1="accent1" accent2="accent2" accent3="accent3" accent4="accent4" accent5="accent5" accent6="accent6" hlink="hlink" folHlink="folHlink"/>
  <p:sldLayoutIdLst>
    <p:sldLayoutId id="2147483788" r:id="rId1"/>
    <p:sldLayoutId id="2147483786" r:id="rId2"/>
  </p:sldLayoutIdLst>
  <p:transition>
    <p:fade/>
  </p:transition>
  <p:hf hdr="0" ftr="0"/>
  <p:txStyles>
    <p:titleStyle>
      <a:lvl1pPr algn="l" rtl="0" eaLnBrk="0" fontAlgn="base" hangingPunct="0">
        <a:spcBef>
          <a:spcPct val="0"/>
        </a:spcBef>
        <a:spcAft>
          <a:spcPct val="0"/>
        </a:spcAft>
        <a:defRPr sz="3200" b="1">
          <a:solidFill>
            <a:srgbClr val="FFFFFF"/>
          </a:solidFill>
          <a:latin typeface="+mj-lt"/>
          <a:ea typeface="+mj-ea"/>
          <a:cs typeface="+mj-cs"/>
        </a:defRPr>
      </a:lvl1pPr>
      <a:lvl2pPr algn="l" rtl="0" eaLnBrk="0" fontAlgn="base" hangingPunct="0">
        <a:spcBef>
          <a:spcPct val="0"/>
        </a:spcBef>
        <a:spcAft>
          <a:spcPct val="0"/>
        </a:spcAft>
        <a:defRPr sz="3200" b="1">
          <a:solidFill>
            <a:srgbClr val="FFFFFF"/>
          </a:solidFill>
          <a:latin typeface="黑体" pitchFamily="2" charset="-122"/>
          <a:ea typeface="黑体" pitchFamily="2" charset="-122"/>
        </a:defRPr>
      </a:lvl2pPr>
      <a:lvl3pPr algn="l" rtl="0" eaLnBrk="0" fontAlgn="base" hangingPunct="0">
        <a:spcBef>
          <a:spcPct val="0"/>
        </a:spcBef>
        <a:spcAft>
          <a:spcPct val="0"/>
        </a:spcAft>
        <a:defRPr sz="3200" b="1">
          <a:solidFill>
            <a:srgbClr val="FFFFFF"/>
          </a:solidFill>
          <a:latin typeface="黑体" pitchFamily="2" charset="-122"/>
          <a:ea typeface="黑体" pitchFamily="2" charset="-122"/>
        </a:defRPr>
      </a:lvl3pPr>
      <a:lvl4pPr algn="l" rtl="0" eaLnBrk="0" fontAlgn="base" hangingPunct="0">
        <a:spcBef>
          <a:spcPct val="0"/>
        </a:spcBef>
        <a:spcAft>
          <a:spcPct val="0"/>
        </a:spcAft>
        <a:defRPr sz="3200" b="1">
          <a:solidFill>
            <a:srgbClr val="FFFFFF"/>
          </a:solidFill>
          <a:latin typeface="黑体" pitchFamily="2" charset="-122"/>
          <a:ea typeface="黑体" pitchFamily="2" charset="-122"/>
        </a:defRPr>
      </a:lvl4pPr>
      <a:lvl5pPr algn="l" rtl="0" eaLnBrk="0" fontAlgn="base" hangingPunct="0">
        <a:spcBef>
          <a:spcPct val="0"/>
        </a:spcBef>
        <a:spcAft>
          <a:spcPct val="0"/>
        </a:spcAft>
        <a:defRPr sz="3200" b="1">
          <a:solidFill>
            <a:srgbClr val="FFFFFF"/>
          </a:solidFill>
          <a:latin typeface="黑体" pitchFamily="2" charset="-122"/>
          <a:ea typeface="黑体" pitchFamily="2" charset="-122"/>
        </a:defRPr>
      </a:lvl5pPr>
      <a:lvl6pPr marL="457200" algn="l" rtl="0" fontAlgn="base">
        <a:spcBef>
          <a:spcPct val="0"/>
        </a:spcBef>
        <a:spcAft>
          <a:spcPct val="0"/>
        </a:spcAft>
        <a:defRPr sz="3200" b="1">
          <a:solidFill>
            <a:srgbClr val="FFFFFF"/>
          </a:solidFill>
          <a:latin typeface="黑体" pitchFamily="2" charset="-122"/>
          <a:ea typeface="黑体" pitchFamily="2" charset="-122"/>
        </a:defRPr>
      </a:lvl6pPr>
      <a:lvl7pPr marL="914400" algn="l" rtl="0" fontAlgn="base">
        <a:spcBef>
          <a:spcPct val="0"/>
        </a:spcBef>
        <a:spcAft>
          <a:spcPct val="0"/>
        </a:spcAft>
        <a:defRPr sz="3200" b="1">
          <a:solidFill>
            <a:srgbClr val="FFFFFF"/>
          </a:solidFill>
          <a:latin typeface="黑体" pitchFamily="2" charset="-122"/>
          <a:ea typeface="黑体" pitchFamily="2" charset="-122"/>
        </a:defRPr>
      </a:lvl7pPr>
      <a:lvl8pPr marL="1371600" algn="l" rtl="0" fontAlgn="base">
        <a:spcBef>
          <a:spcPct val="0"/>
        </a:spcBef>
        <a:spcAft>
          <a:spcPct val="0"/>
        </a:spcAft>
        <a:defRPr sz="3200" b="1">
          <a:solidFill>
            <a:srgbClr val="FFFFFF"/>
          </a:solidFill>
          <a:latin typeface="黑体" pitchFamily="2" charset="-122"/>
          <a:ea typeface="黑体" pitchFamily="2" charset="-122"/>
        </a:defRPr>
      </a:lvl8pPr>
      <a:lvl9pPr marL="1828800" algn="l" rtl="0" fontAlgn="base">
        <a:spcBef>
          <a:spcPct val="0"/>
        </a:spcBef>
        <a:spcAft>
          <a:spcPct val="0"/>
        </a:spcAft>
        <a:defRPr sz="3200" b="1">
          <a:solidFill>
            <a:srgbClr val="FFFFFF"/>
          </a:solidFill>
          <a:latin typeface="黑体" pitchFamily="2" charset="-122"/>
          <a:ea typeface="黑体" pitchFamily="2" charset="-122"/>
        </a:defRPr>
      </a:lvl9pPr>
    </p:titleStyle>
    <p:bodyStyle>
      <a:lvl1pPr marL="342900" indent="-342900" algn="l" rtl="0" eaLnBrk="0" fontAlgn="base" hangingPunct="0">
        <a:spcBef>
          <a:spcPct val="20000"/>
        </a:spcBef>
        <a:spcAft>
          <a:spcPct val="0"/>
        </a:spcAft>
        <a:buClr>
          <a:srgbClr val="3399FF"/>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emf"/><Relationship Id="rId4" Type="http://schemas.openxmlformats.org/officeDocument/2006/relationships/oleObject" Target="NUL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NUL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6.emf"/><Relationship Id="rId4" Type="http://schemas.openxmlformats.org/officeDocument/2006/relationships/image" Target="../media/image5.emf"/></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NUL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8.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NUL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2.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NUL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1066800" y="2732088"/>
            <a:ext cx="6889750" cy="685800"/>
          </a:xfrm>
        </p:spPr>
        <p:txBody>
          <a:bodyPr/>
          <a:lstStyle/>
          <a:p>
            <a:pPr algn="ctr" eaLnBrk="1" hangingPunct="1"/>
            <a:r>
              <a:rPr lang="zh-CN" altLang="en-US" sz="3200" dirty="0"/>
              <a:t>信息安全工程</a:t>
            </a:r>
            <a:endParaRPr lang="en-US" altLang="zh-CN" sz="3200" dirty="0" smtClean="0"/>
          </a:p>
        </p:txBody>
      </p:sp>
      <p:sp>
        <p:nvSpPr>
          <p:cNvPr id="14340" name="副标题 4"/>
          <p:cNvSpPr>
            <a:spLocks noGrp="1"/>
          </p:cNvSpPr>
          <p:nvPr>
            <p:ph type="subTitle" idx="1"/>
          </p:nvPr>
        </p:nvSpPr>
        <p:spPr>
          <a:xfrm>
            <a:off x="2195513" y="5020084"/>
            <a:ext cx="5638800" cy="965200"/>
          </a:xfrm>
        </p:spPr>
        <p:txBody>
          <a:bodyPr/>
          <a:lstStyle/>
          <a:p>
            <a:pPr eaLnBrk="1" hangingPunct="1"/>
            <a:r>
              <a:rPr lang="zh-CN" altLang="en-US" dirty="0" smtClean="0"/>
              <a:t>讲师姓名 机构名称</a:t>
            </a:r>
          </a:p>
        </p:txBody>
      </p:sp>
      <p:sp>
        <p:nvSpPr>
          <p:cNvPr id="5" name="副标题 4"/>
          <p:cNvSpPr txBox="1">
            <a:spLocks/>
          </p:cNvSpPr>
          <p:nvPr/>
        </p:nvSpPr>
        <p:spPr bwMode="gray">
          <a:xfrm>
            <a:off x="2671763" y="3536950"/>
            <a:ext cx="6184900"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rtl="0" eaLnBrk="0" fontAlgn="base" hangingPunct="0">
              <a:spcBef>
                <a:spcPct val="20000"/>
              </a:spcBef>
              <a:spcAft>
                <a:spcPct val="0"/>
              </a:spcAft>
              <a:buClr>
                <a:srgbClr val="3399FF"/>
              </a:buClr>
              <a:buFont typeface="Wingdings" pitchFamily="2" charset="2"/>
              <a:buNone/>
              <a:defRPr sz="2400">
                <a:solidFill>
                  <a:schemeClr val="bg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a:lstStyle>
          <a:p>
            <a:pPr eaLnBrk="1" hangingPunct="1">
              <a:spcBef>
                <a:spcPts val="900"/>
              </a:spcBef>
              <a:defRPr/>
            </a:pPr>
            <a:r>
              <a:rPr lang="zh-CN" altLang="en-US" sz="1700" dirty="0" smtClean="0">
                <a:latin typeface="+mn-ea"/>
              </a:rPr>
              <a:t>版本：</a:t>
            </a:r>
            <a:r>
              <a:rPr lang="en-US" altLang="zh-CN" sz="1700" dirty="0">
                <a:latin typeface="+mn-ea"/>
              </a:rPr>
              <a:t>4</a:t>
            </a:r>
            <a:r>
              <a:rPr lang="en-US" altLang="zh-CN" sz="1700" dirty="0" smtClean="0">
                <a:latin typeface="+mn-ea"/>
              </a:rPr>
              <a:t>.0</a:t>
            </a:r>
          </a:p>
        </p:txBody>
      </p:sp>
    </p:spTree>
    <p:extLst>
      <p:ext uri="{BB962C8B-B14F-4D97-AF65-F5344CB8AC3E}">
        <p14:creationId xmlns:p14="http://schemas.microsoft.com/office/powerpoint/2010/main" val="709501461"/>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信息安全工程理论基础</a:t>
            </a:r>
            <a:r>
              <a:rPr lang="en-US" altLang="zh-CN" dirty="0" smtClean="0"/>
              <a:t>-</a:t>
            </a:r>
            <a:r>
              <a:rPr lang="zh-CN" altLang="en-US" dirty="0" smtClean="0"/>
              <a:t>质量管理</a:t>
            </a:r>
            <a:endParaRPr lang="zh-CN" altLang="en-US" dirty="0"/>
          </a:p>
        </p:txBody>
      </p:sp>
      <p:sp>
        <p:nvSpPr>
          <p:cNvPr id="3" name="内容占位符 2"/>
          <p:cNvSpPr>
            <a:spLocks noGrp="1"/>
          </p:cNvSpPr>
          <p:nvPr>
            <p:ph idx="1"/>
          </p:nvPr>
        </p:nvSpPr>
        <p:spPr/>
        <p:txBody>
          <a:bodyPr/>
          <a:lstStyle/>
          <a:p>
            <a:r>
              <a:rPr lang="zh-CN" altLang="en-US" dirty="0"/>
              <a:t>质量管理基本概念</a:t>
            </a:r>
          </a:p>
          <a:p>
            <a:pPr lvl="1"/>
            <a:r>
              <a:rPr lang="zh-CN" altLang="en-US" dirty="0"/>
              <a:t>质量：是一组固有特性满足要求的程度</a:t>
            </a:r>
          </a:p>
          <a:p>
            <a:pPr lvl="1"/>
            <a:r>
              <a:rPr lang="zh-CN" altLang="en-US" dirty="0"/>
              <a:t>治理管理：为了实现质量目标，而进行的所有管理性质的活动</a:t>
            </a:r>
          </a:p>
          <a:p>
            <a:r>
              <a:rPr lang="zh-CN" altLang="en-US" dirty="0"/>
              <a:t>质量管理体系</a:t>
            </a:r>
          </a:p>
          <a:p>
            <a:pPr lvl="1"/>
            <a:r>
              <a:rPr lang="zh-CN" altLang="en-US" dirty="0"/>
              <a:t>指挥和控制一个组织质量相关的管理体系</a:t>
            </a:r>
          </a:p>
          <a:p>
            <a:pPr lvl="1"/>
            <a:r>
              <a:rPr lang="zh-CN" altLang="en-US" dirty="0"/>
              <a:t>国际标准</a:t>
            </a:r>
            <a:r>
              <a:rPr lang="en-US" altLang="zh-CN" dirty="0"/>
              <a:t>ISO9000</a:t>
            </a:r>
            <a:r>
              <a:rPr lang="zh-CN" altLang="en-US" dirty="0"/>
              <a:t>系列</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10</a:t>
            </a:fld>
            <a:endParaRPr lang="en-US" altLang="zh-CN"/>
          </a:p>
        </p:txBody>
      </p:sp>
    </p:spTree>
    <p:extLst>
      <p:ext uri="{BB962C8B-B14F-4D97-AF65-F5344CB8AC3E}">
        <p14:creationId xmlns:p14="http://schemas.microsoft.com/office/powerpoint/2010/main" val="97429191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ISO9000</a:t>
            </a:r>
            <a:r>
              <a:rPr lang="zh-CN" altLang="en-US" dirty="0"/>
              <a:t>规范质量管理的四个方面</a:t>
            </a:r>
          </a:p>
        </p:txBody>
      </p:sp>
      <p:sp>
        <p:nvSpPr>
          <p:cNvPr id="3" name="内容占位符 2"/>
          <p:cNvSpPr>
            <a:spLocks noGrp="1"/>
          </p:cNvSpPr>
          <p:nvPr>
            <p:ph idx="1"/>
          </p:nvPr>
        </p:nvSpPr>
        <p:spPr/>
        <p:txBody>
          <a:bodyPr/>
          <a:lstStyle/>
          <a:p>
            <a:pPr>
              <a:lnSpc>
                <a:spcPct val="80000"/>
              </a:lnSpc>
            </a:pPr>
            <a:r>
              <a:rPr lang="zh-CN" altLang="zh-CN" dirty="0"/>
              <a:t>机构</a:t>
            </a:r>
          </a:p>
          <a:p>
            <a:pPr lvl="1">
              <a:lnSpc>
                <a:spcPct val="80000"/>
              </a:lnSpc>
            </a:pPr>
            <a:r>
              <a:rPr lang="zh-CN" altLang="zh-CN" dirty="0"/>
              <a:t>标准明确规定了为保证产品质量而必须建立的管理机构及职责权限</a:t>
            </a:r>
          </a:p>
          <a:p>
            <a:pPr>
              <a:lnSpc>
                <a:spcPct val="80000"/>
              </a:lnSpc>
            </a:pPr>
            <a:r>
              <a:rPr lang="zh-CN" altLang="zh-CN" dirty="0"/>
              <a:t>程序</a:t>
            </a:r>
          </a:p>
          <a:p>
            <a:pPr lvl="1">
              <a:lnSpc>
                <a:spcPct val="80000"/>
              </a:lnSpc>
            </a:pPr>
            <a:r>
              <a:rPr lang="zh-CN" altLang="zh-CN" dirty="0"/>
              <a:t>对组织的产品生产必须制定规章制度、技术标准、质量手册、质量体系和操作检查程序，并使之文件化</a:t>
            </a:r>
          </a:p>
          <a:p>
            <a:pPr>
              <a:lnSpc>
                <a:spcPct val="80000"/>
              </a:lnSpc>
            </a:pPr>
            <a:r>
              <a:rPr lang="zh-CN" altLang="zh-CN" dirty="0"/>
              <a:t>过程</a:t>
            </a:r>
          </a:p>
          <a:p>
            <a:pPr lvl="1">
              <a:lnSpc>
                <a:spcPct val="80000"/>
              </a:lnSpc>
            </a:pPr>
            <a:r>
              <a:rPr lang="zh-CN" altLang="zh-CN" dirty="0"/>
              <a:t>质量控制是对生产的全部过程加以控制，是面的控制，不是点的控制</a:t>
            </a:r>
          </a:p>
          <a:p>
            <a:pPr>
              <a:lnSpc>
                <a:spcPct val="80000"/>
              </a:lnSpc>
            </a:pPr>
            <a:r>
              <a:rPr lang="zh-CN" altLang="zh-CN" dirty="0"/>
              <a:t>总结</a:t>
            </a:r>
          </a:p>
          <a:p>
            <a:pPr lvl="1">
              <a:lnSpc>
                <a:spcPct val="80000"/>
              </a:lnSpc>
            </a:pPr>
            <a:r>
              <a:rPr lang="zh-CN" altLang="zh-CN" dirty="0"/>
              <a:t>不断地总结、评价质量管理体系，不断地改进质量管理体系，使质量管理呈螺旋式升</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11</a:t>
            </a:fld>
            <a:endParaRPr lang="en-US" altLang="zh-CN"/>
          </a:p>
        </p:txBody>
      </p:sp>
    </p:spTree>
    <p:extLst>
      <p:ext uri="{BB962C8B-B14F-4D97-AF65-F5344CB8AC3E}">
        <p14:creationId xmlns:p14="http://schemas.microsoft.com/office/powerpoint/2010/main" val="274004391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3400" y="260350"/>
            <a:ext cx="7422976" cy="487363"/>
          </a:xfrm>
        </p:spPr>
        <p:txBody>
          <a:bodyPr/>
          <a:lstStyle/>
          <a:p>
            <a:r>
              <a:rPr lang="zh-CN" altLang="en-US" dirty="0"/>
              <a:t>信息安全工程理论基础</a:t>
            </a:r>
            <a:r>
              <a:rPr lang="en-US" altLang="zh-CN" dirty="0"/>
              <a:t>-</a:t>
            </a:r>
            <a:r>
              <a:rPr lang="zh-CN" altLang="en-US" dirty="0"/>
              <a:t>能力成熟度模型</a:t>
            </a:r>
          </a:p>
        </p:txBody>
      </p:sp>
      <p:sp>
        <p:nvSpPr>
          <p:cNvPr id="3" name="内容占位符 2"/>
          <p:cNvSpPr>
            <a:spLocks noGrp="1"/>
          </p:cNvSpPr>
          <p:nvPr>
            <p:ph idx="1"/>
          </p:nvPr>
        </p:nvSpPr>
        <p:spPr/>
        <p:txBody>
          <a:bodyPr/>
          <a:lstStyle/>
          <a:p>
            <a:r>
              <a:rPr lang="zh-CN" altLang="en-US" dirty="0"/>
              <a:t>能力成熟度模型（</a:t>
            </a:r>
            <a:r>
              <a:rPr lang="en-US" altLang="zh-CN" dirty="0"/>
              <a:t>Capability Maturity Model</a:t>
            </a:r>
            <a:r>
              <a:rPr lang="zh-CN" altLang="en-US" dirty="0"/>
              <a:t>）</a:t>
            </a:r>
          </a:p>
          <a:p>
            <a:pPr lvl="1"/>
            <a:r>
              <a:rPr lang="zh-CN" altLang="en-US" dirty="0"/>
              <a:t>一种衡量工程实施能力的方法</a:t>
            </a:r>
          </a:p>
          <a:p>
            <a:pPr lvl="1"/>
            <a:r>
              <a:rPr lang="zh-CN" altLang="en-US" dirty="0"/>
              <a:t>建立在统计过程控制理论基础上的</a:t>
            </a:r>
          </a:p>
          <a:p>
            <a:r>
              <a:rPr lang="zh-CN" altLang="en-US" dirty="0"/>
              <a:t>能力成熟度模型基础</a:t>
            </a:r>
          </a:p>
          <a:p>
            <a:pPr lvl="1"/>
            <a:r>
              <a:rPr lang="zh-CN" altLang="en-US" dirty="0">
                <a:solidFill>
                  <a:srgbClr val="FF3300"/>
                </a:solidFill>
              </a:rPr>
              <a:t>现代统计过程控制理论</a:t>
            </a:r>
            <a:r>
              <a:rPr lang="zh-CN" altLang="en-US" dirty="0"/>
              <a:t>表明通过强调生产过程的高质量和在过程中组织实施的成熟性可以低成本地生产出高质量产品；</a:t>
            </a:r>
          </a:p>
          <a:p>
            <a:pPr lvl="1"/>
            <a:r>
              <a:rPr lang="zh-CN" altLang="en-US" dirty="0"/>
              <a:t>所有成功企业的共同特点是都具有一组</a:t>
            </a:r>
            <a:r>
              <a:rPr lang="zh-CN" altLang="en-US" dirty="0">
                <a:solidFill>
                  <a:srgbClr val="FF3300"/>
                </a:solidFill>
              </a:rPr>
              <a:t>严格定义</a:t>
            </a:r>
            <a:r>
              <a:rPr lang="zh-CN" altLang="en-US" dirty="0"/>
              <a:t>、</a:t>
            </a:r>
            <a:r>
              <a:rPr lang="zh-CN" altLang="en-US" dirty="0">
                <a:solidFill>
                  <a:srgbClr val="FF3300"/>
                </a:solidFill>
              </a:rPr>
              <a:t>管理完善</a:t>
            </a:r>
            <a:r>
              <a:rPr lang="zh-CN" altLang="en-US" dirty="0"/>
              <a:t>、</a:t>
            </a:r>
            <a:r>
              <a:rPr lang="zh-CN" altLang="en-US" dirty="0">
                <a:solidFill>
                  <a:srgbClr val="FF3300"/>
                </a:solidFill>
              </a:rPr>
              <a:t>可测可控</a:t>
            </a:r>
            <a:r>
              <a:rPr lang="zh-CN" altLang="en-US" dirty="0"/>
              <a:t>从而</a:t>
            </a:r>
            <a:r>
              <a:rPr lang="zh-CN" altLang="en-US" dirty="0">
                <a:solidFill>
                  <a:srgbClr val="FF3300"/>
                </a:solidFill>
              </a:rPr>
              <a:t>高度有效</a:t>
            </a:r>
            <a:r>
              <a:rPr lang="zh-CN" altLang="en-US" dirty="0"/>
              <a:t>的业务过程；</a:t>
            </a:r>
          </a:p>
          <a:p>
            <a:pPr lvl="1"/>
            <a:r>
              <a:rPr lang="en-US" altLang="zh-CN" dirty="0"/>
              <a:t>CMM</a:t>
            </a:r>
            <a:r>
              <a:rPr lang="zh-CN" altLang="en-US" dirty="0"/>
              <a:t>模型抽取了这样一组好的工程实践并定义了过程的“能力”</a:t>
            </a:r>
            <a:r>
              <a:rPr lang="zh-CN" altLang="en-US" dirty="0" smtClean="0"/>
              <a:t>；</a:t>
            </a:r>
            <a:endParaRPr lang="en-US" altLang="zh-CN"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12</a:t>
            </a:fld>
            <a:endParaRPr lang="en-US" altLang="zh-CN"/>
          </a:p>
        </p:txBody>
      </p:sp>
    </p:spTree>
    <p:extLst>
      <p:ext uri="{BB962C8B-B14F-4D97-AF65-F5344CB8AC3E}">
        <p14:creationId xmlns:p14="http://schemas.microsoft.com/office/powerpoint/2010/main" val="121044848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能力成熟度模型基本思想</a:t>
            </a:r>
            <a:endParaRPr lang="zh-CN" altLang="en-US" dirty="0"/>
          </a:p>
        </p:txBody>
      </p:sp>
      <p:sp>
        <p:nvSpPr>
          <p:cNvPr id="3" name="内容占位符 2"/>
          <p:cNvSpPr>
            <a:spLocks noGrp="1"/>
          </p:cNvSpPr>
          <p:nvPr>
            <p:ph idx="1"/>
          </p:nvPr>
        </p:nvSpPr>
        <p:spPr/>
        <p:txBody>
          <a:bodyPr/>
          <a:lstStyle/>
          <a:p>
            <a:r>
              <a:rPr lang="zh-CN" altLang="zh-CN" dirty="0"/>
              <a:t>工程实施组织的能力成熟度等级越高，系统的风险越低</a:t>
            </a:r>
          </a:p>
          <a:p>
            <a:r>
              <a:rPr lang="zh-CN" altLang="zh-CN" dirty="0"/>
              <a:t>CMM为工程的过程能力提供了一个阶梯式的改进框架</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13</a:t>
            </a:fld>
            <a:endParaRPr lang="en-US" altLang="zh-CN"/>
          </a:p>
        </p:txBody>
      </p:sp>
      <p:graphicFrame>
        <p:nvGraphicFramePr>
          <p:cNvPr id="5" name="对象 -2147482623"/>
          <p:cNvGraphicFramePr>
            <a:graphicFrameLocks noChangeAspect="1"/>
          </p:cNvGraphicFramePr>
          <p:nvPr>
            <p:extLst/>
          </p:nvPr>
        </p:nvGraphicFramePr>
        <p:xfrm>
          <a:off x="179947" y="3206646"/>
          <a:ext cx="3996742" cy="3171825"/>
        </p:xfrm>
        <a:graphic>
          <a:graphicData uri="http://schemas.openxmlformats.org/presentationml/2006/ole">
            <mc:AlternateContent xmlns:mc="http://schemas.openxmlformats.org/markup-compatibility/2006">
              <mc:Choice xmlns:v="urn:schemas-microsoft-com:vml" Requires="v">
                <p:oleObj spid="_x0000_s2059" r:id="rId4" imgW="4883760" imgH="2731680" progId="">
                  <p:embed/>
                </p:oleObj>
              </mc:Choice>
              <mc:Fallback>
                <p:oleObj r:id="rId4" imgW="4883760" imgH="2731680" progId="">
                  <p:embed/>
                  <p:pic>
                    <p:nvPicPr>
                      <p:cNvPr id="5" name="对象 -21474826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947" y="3206646"/>
                        <a:ext cx="3996742" cy="3171825"/>
                      </a:xfrm>
                      <a:prstGeom prst="rect">
                        <a:avLst/>
                      </a:prstGeom>
                      <a:noFill/>
                      <a:ln>
                        <a:noFill/>
                      </a:ln>
                      <a:extLst/>
                    </p:spPr>
                  </p:pic>
                </p:oleObj>
              </mc:Fallback>
            </mc:AlternateContent>
          </a:graphicData>
        </a:graphic>
      </p:graphicFrame>
      <p:grpSp>
        <p:nvGrpSpPr>
          <p:cNvPr id="67" name="组合 66"/>
          <p:cNvGrpSpPr/>
          <p:nvPr/>
        </p:nvGrpSpPr>
        <p:grpSpPr>
          <a:xfrm>
            <a:off x="4283968" y="3118155"/>
            <a:ext cx="4788459" cy="2745715"/>
            <a:chOff x="4283968" y="3118155"/>
            <a:chExt cx="4788459" cy="2745715"/>
          </a:xfrm>
        </p:grpSpPr>
        <p:sp>
          <p:nvSpPr>
            <p:cNvPr id="7" name="Rectangle 4"/>
            <p:cNvSpPr>
              <a:spLocks noChangeArrowheads="1"/>
            </p:cNvSpPr>
            <p:nvPr/>
          </p:nvSpPr>
          <p:spPr bwMode="auto">
            <a:xfrm>
              <a:off x="4283968" y="4248077"/>
              <a:ext cx="970923" cy="681227"/>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dirty="0" smtClean="0">
                  <a:solidFill>
                    <a:srgbClr val="0000CC"/>
                  </a:solidFill>
                  <a:sym typeface="黑体" panose="02010609060101010101" pitchFamily="49" charset="-122"/>
                </a:rPr>
                <a:t>能力</a:t>
              </a:r>
              <a:r>
                <a:rPr lang="zh-CN" altLang="en-US" sz="1600" dirty="0">
                  <a:solidFill>
                    <a:srgbClr val="0000CC"/>
                  </a:solidFill>
                  <a:sym typeface="黑体" panose="02010609060101010101" pitchFamily="49" charset="-122"/>
                </a:rPr>
                <a:t>成熟模型</a:t>
              </a:r>
              <a:endParaRPr lang="zh-CN" altLang="en-US" sz="1600" dirty="0">
                <a:solidFill>
                  <a:srgbClr val="000000"/>
                </a:solidFill>
              </a:endParaRPr>
            </a:p>
          </p:txBody>
        </p:sp>
        <p:sp>
          <p:nvSpPr>
            <p:cNvPr id="9" name="Rectangle 6"/>
            <p:cNvSpPr>
              <a:spLocks noChangeArrowheads="1"/>
            </p:cNvSpPr>
            <p:nvPr/>
          </p:nvSpPr>
          <p:spPr bwMode="auto">
            <a:xfrm>
              <a:off x="6976868" y="3149528"/>
              <a:ext cx="2095559" cy="525106"/>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600" dirty="0">
                  <a:solidFill>
                    <a:srgbClr val="0000CC"/>
                  </a:solidFill>
                  <a:sym typeface="黑体" panose="02010609060101010101" pitchFamily="49" charset="-122"/>
                </a:rPr>
                <a:t>SW-CMM</a:t>
              </a:r>
            </a:p>
            <a:p>
              <a:pPr algn="ctr"/>
              <a:r>
                <a:rPr lang="zh-CN" altLang="en-US" sz="1600" dirty="0">
                  <a:solidFill>
                    <a:srgbClr val="0000CC"/>
                  </a:solidFill>
                  <a:sym typeface="黑体" panose="02010609060101010101" pitchFamily="49" charset="-122"/>
                </a:rPr>
                <a:t>软件能力成熟模型</a:t>
              </a:r>
              <a:endParaRPr lang="zh-CN" altLang="en-US" sz="1600" dirty="0">
                <a:solidFill>
                  <a:srgbClr val="000000"/>
                </a:solidFill>
              </a:endParaRPr>
            </a:p>
          </p:txBody>
        </p:sp>
        <p:sp>
          <p:nvSpPr>
            <p:cNvPr id="10" name="Rectangle 7"/>
            <p:cNvSpPr>
              <a:spLocks noChangeArrowheads="1"/>
            </p:cNvSpPr>
            <p:nvPr/>
          </p:nvSpPr>
          <p:spPr bwMode="auto">
            <a:xfrm>
              <a:off x="6976868" y="3818668"/>
              <a:ext cx="2095559" cy="726456"/>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600" dirty="0">
                  <a:solidFill>
                    <a:srgbClr val="0000CC"/>
                  </a:solidFill>
                  <a:sym typeface="黑体" panose="02010609060101010101" pitchFamily="49" charset="-122"/>
                </a:rPr>
                <a:t>SE-CMM</a:t>
              </a:r>
            </a:p>
            <a:p>
              <a:pPr algn="ctr"/>
              <a:r>
                <a:rPr lang="zh-CN" altLang="en-US" sz="1600" dirty="0">
                  <a:solidFill>
                    <a:srgbClr val="0000CC"/>
                  </a:solidFill>
                  <a:sym typeface="黑体" panose="02010609060101010101" pitchFamily="49" charset="-122"/>
                </a:rPr>
                <a:t>系统工程能力成熟模型</a:t>
              </a:r>
              <a:endParaRPr lang="zh-CN" altLang="en-US" sz="1600" dirty="0">
                <a:solidFill>
                  <a:srgbClr val="000000"/>
                </a:solidFill>
              </a:endParaRPr>
            </a:p>
          </p:txBody>
        </p:sp>
        <p:sp>
          <p:nvSpPr>
            <p:cNvPr id="11" name="Rectangle 8"/>
            <p:cNvSpPr>
              <a:spLocks noChangeArrowheads="1"/>
            </p:cNvSpPr>
            <p:nvPr/>
          </p:nvSpPr>
          <p:spPr bwMode="auto">
            <a:xfrm>
              <a:off x="6960134" y="4679908"/>
              <a:ext cx="2095559" cy="713652"/>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600" dirty="0">
                  <a:solidFill>
                    <a:srgbClr val="0000CC"/>
                  </a:solidFill>
                  <a:sym typeface="黑体" panose="02010609060101010101" pitchFamily="49" charset="-122"/>
                </a:rPr>
                <a:t>SSE-CMM</a:t>
              </a:r>
            </a:p>
            <a:p>
              <a:pPr algn="ctr"/>
              <a:r>
                <a:rPr lang="zh-CN" altLang="en-US" sz="1600" dirty="0">
                  <a:solidFill>
                    <a:srgbClr val="0000CC"/>
                  </a:solidFill>
                  <a:sym typeface="黑体" panose="02010609060101010101" pitchFamily="49" charset="-122"/>
                </a:rPr>
                <a:t>信息系统安全工程能力成熟模型</a:t>
              </a:r>
              <a:endParaRPr lang="zh-CN" altLang="en-US" sz="1600" dirty="0">
                <a:solidFill>
                  <a:srgbClr val="000000"/>
                </a:solidFill>
              </a:endParaRPr>
            </a:p>
          </p:txBody>
        </p:sp>
        <p:sp>
          <p:nvSpPr>
            <p:cNvPr id="17" name="Oval 14"/>
            <p:cNvSpPr>
              <a:spLocks noChangeArrowheads="1"/>
            </p:cNvSpPr>
            <p:nvPr/>
          </p:nvSpPr>
          <p:spPr bwMode="auto">
            <a:xfrm>
              <a:off x="5388368" y="3118155"/>
              <a:ext cx="1321934" cy="557080"/>
            </a:xfrm>
            <a:prstGeom prst="ellipse">
              <a:avLst/>
            </a:prstGeom>
            <a:gradFill rotWithShape="1">
              <a:gsLst>
                <a:gs pos="0">
                  <a:srgbClr val="99CCFF"/>
                </a:gs>
                <a:gs pos="100000">
                  <a:srgbClr val="E3F1FF"/>
                </a:gs>
              </a:gsLst>
              <a:lin ang="5400000" scaled="1"/>
            </a:gradFill>
            <a:ln w="38100">
              <a:solidFill>
                <a:srgbClr val="3366FF"/>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dirty="0" smtClean="0">
                  <a:solidFill>
                    <a:srgbClr val="0000CC"/>
                  </a:solidFill>
                  <a:sym typeface="黑体" panose="02010609060101010101" pitchFamily="49" charset="-122"/>
                </a:rPr>
                <a:t>软件</a:t>
              </a:r>
              <a:endParaRPr lang="en-US" altLang="zh-CN" sz="1600" dirty="0" smtClean="0">
                <a:solidFill>
                  <a:srgbClr val="0000CC"/>
                </a:solidFill>
                <a:sym typeface="黑体" panose="02010609060101010101" pitchFamily="49" charset="-122"/>
              </a:endParaRPr>
            </a:p>
            <a:p>
              <a:pPr algn="ctr"/>
              <a:r>
                <a:rPr lang="zh-CN" altLang="en-US" sz="1600" dirty="0" smtClean="0">
                  <a:solidFill>
                    <a:srgbClr val="0000CC"/>
                  </a:solidFill>
                  <a:sym typeface="黑体" panose="02010609060101010101" pitchFamily="49" charset="-122"/>
                </a:rPr>
                <a:t>工程</a:t>
              </a:r>
              <a:endParaRPr lang="zh-CN" altLang="en-US" sz="1600" dirty="0">
                <a:solidFill>
                  <a:srgbClr val="0000CC"/>
                </a:solidFill>
                <a:sym typeface="黑体" panose="02010609060101010101" pitchFamily="49" charset="-122"/>
              </a:endParaRPr>
            </a:p>
          </p:txBody>
        </p:sp>
        <p:sp>
          <p:nvSpPr>
            <p:cNvPr id="18" name="Oval 15"/>
            <p:cNvSpPr>
              <a:spLocks noChangeArrowheads="1"/>
            </p:cNvSpPr>
            <p:nvPr/>
          </p:nvSpPr>
          <p:spPr bwMode="auto">
            <a:xfrm>
              <a:off x="5433120" y="3873387"/>
              <a:ext cx="1362016" cy="593559"/>
            </a:xfrm>
            <a:prstGeom prst="ellipse">
              <a:avLst/>
            </a:prstGeom>
            <a:gradFill rotWithShape="1">
              <a:gsLst>
                <a:gs pos="0">
                  <a:srgbClr val="99CCFF"/>
                </a:gs>
                <a:gs pos="100000">
                  <a:srgbClr val="E3F1FF"/>
                </a:gs>
              </a:gsLst>
              <a:lin ang="5400000" scaled="1"/>
            </a:gradFill>
            <a:ln w="38100">
              <a:solidFill>
                <a:srgbClr val="3366FF"/>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dirty="0" smtClean="0">
                  <a:solidFill>
                    <a:srgbClr val="0000CC"/>
                  </a:solidFill>
                  <a:sym typeface="黑体" panose="02010609060101010101" pitchFamily="49" charset="-122"/>
                </a:rPr>
                <a:t>传统</a:t>
              </a:r>
              <a:endParaRPr lang="en-US" altLang="zh-CN" sz="1600" dirty="0" smtClean="0">
                <a:solidFill>
                  <a:srgbClr val="0000CC"/>
                </a:solidFill>
                <a:sym typeface="黑体" panose="02010609060101010101" pitchFamily="49" charset="-122"/>
              </a:endParaRPr>
            </a:p>
            <a:p>
              <a:pPr algn="ctr"/>
              <a:r>
                <a:rPr lang="zh-CN" altLang="en-US" sz="1600" dirty="0" smtClean="0">
                  <a:solidFill>
                    <a:srgbClr val="0000CC"/>
                  </a:solidFill>
                  <a:sym typeface="黑体" panose="02010609060101010101" pitchFamily="49" charset="-122"/>
                </a:rPr>
                <a:t>制造业</a:t>
              </a:r>
              <a:endParaRPr lang="zh-CN" altLang="en-US" sz="1600" dirty="0">
                <a:solidFill>
                  <a:srgbClr val="0000CC"/>
                </a:solidFill>
                <a:sym typeface="黑体" panose="02010609060101010101" pitchFamily="49" charset="-122"/>
              </a:endParaRPr>
            </a:p>
          </p:txBody>
        </p:sp>
        <p:sp>
          <p:nvSpPr>
            <p:cNvPr id="19" name="Oval 16"/>
            <p:cNvSpPr>
              <a:spLocks noChangeArrowheads="1"/>
            </p:cNvSpPr>
            <p:nvPr/>
          </p:nvSpPr>
          <p:spPr bwMode="auto">
            <a:xfrm>
              <a:off x="5552196" y="4761148"/>
              <a:ext cx="1191569" cy="498836"/>
            </a:xfrm>
            <a:prstGeom prst="ellipse">
              <a:avLst/>
            </a:prstGeom>
            <a:gradFill rotWithShape="1">
              <a:gsLst>
                <a:gs pos="0">
                  <a:srgbClr val="99CCFF"/>
                </a:gs>
                <a:gs pos="100000">
                  <a:srgbClr val="E3F1FF"/>
                </a:gs>
              </a:gsLst>
              <a:lin ang="5400000" scaled="1"/>
            </a:gradFill>
            <a:ln w="38100">
              <a:solidFill>
                <a:srgbClr val="3366FF"/>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dirty="0" smtClean="0">
                  <a:solidFill>
                    <a:srgbClr val="0000CC"/>
                  </a:solidFill>
                  <a:sym typeface="黑体" panose="02010609060101010101" pitchFamily="49" charset="-122"/>
                </a:rPr>
                <a:t>安全</a:t>
              </a:r>
              <a:endParaRPr lang="en-US" altLang="zh-CN" sz="1600" dirty="0" smtClean="0">
                <a:solidFill>
                  <a:srgbClr val="0000CC"/>
                </a:solidFill>
                <a:sym typeface="黑体" panose="02010609060101010101" pitchFamily="49" charset="-122"/>
              </a:endParaRPr>
            </a:p>
            <a:p>
              <a:pPr algn="ctr"/>
              <a:r>
                <a:rPr lang="zh-CN" altLang="en-US" sz="1600" dirty="0" smtClean="0">
                  <a:solidFill>
                    <a:srgbClr val="0000CC"/>
                  </a:solidFill>
                  <a:sym typeface="黑体" panose="02010609060101010101" pitchFamily="49" charset="-122"/>
                </a:rPr>
                <a:t>工程</a:t>
              </a:r>
              <a:endParaRPr lang="zh-CN" altLang="en-US" sz="1600" dirty="0">
                <a:solidFill>
                  <a:srgbClr val="0000CC"/>
                </a:solidFill>
                <a:sym typeface="黑体" panose="02010609060101010101" pitchFamily="49" charset="-122"/>
              </a:endParaRPr>
            </a:p>
          </p:txBody>
        </p:sp>
        <p:sp>
          <p:nvSpPr>
            <p:cNvPr id="23" name="Oval 20"/>
            <p:cNvSpPr>
              <a:spLocks noChangeArrowheads="1"/>
            </p:cNvSpPr>
            <p:nvPr/>
          </p:nvSpPr>
          <p:spPr bwMode="auto">
            <a:xfrm>
              <a:off x="5700561" y="5517542"/>
              <a:ext cx="1009741" cy="346328"/>
            </a:xfrm>
            <a:prstGeom prst="ellipse">
              <a:avLst/>
            </a:prstGeom>
            <a:gradFill rotWithShape="1">
              <a:gsLst>
                <a:gs pos="0">
                  <a:srgbClr val="99CCFF"/>
                </a:gs>
                <a:gs pos="100000">
                  <a:srgbClr val="E3F1FF"/>
                </a:gs>
              </a:gsLst>
              <a:lin ang="5400000" scaled="1"/>
            </a:gradFill>
            <a:ln w="38100">
              <a:solidFill>
                <a:srgbClr val="3366FF"/>
              </a:solidFill>
              <a:bevel/>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600" dirty="0" smtClean="0">
                  <a:solidFill>
                    <a:srgbClr val="0000CC"/>
                  </a:solidFill>
                  <a:sym typeface="黑体" panose="02010609060101010101" pitchFamily="49" charset="-122"/>
                </a:rPr>
                <a:t>……</a:t>
              </a:r>
              <a:endParaRPr lang="zh-CN" altLang="en-US" sz="1600" dirty="0">
                <a:solidFill>
                  <a:srgbClr val="0000CC"/>
                </a:solidFill>
                <a:sym typeface="黑体" panose="02010609060101010101" pitchFamily="49" charset="-122"/>
              </a:endParaRPr>
            </a:p>
          </p:txBody>
        </p:sp>
        <p:sp>
          <p:nvSpPr>
            <p:cNvPr id="24" name="Rectangle 21"/>
            <p:cNvSpPr>
              <a:spLocks noChangeArrowheads="1"/>
            </p:cNvSpPr>
            <p:nvPr/>
          </p:nvSpPr>
          <p:spPr bwMode="auto">
            <a:xfrm>
              <a:off x="6965521" y="5574803"/>
              <a:ext cx="2094391" cy="237784"/>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600" dirty="0" smtClean="0">
                  <a:solidFill>
                    <a:srgbClr val="0000CC"/>
                  </a:solidFill>
                  <a:sym typeface="黑体" panose="02010609060101010101" pitchFamily="49" charset="-122"/>
                </a:rPr>
                <a:t>……</a:t>
              </a:r>
              <a:endParaRPr lang="zh-CN" altLang="en-US" sz="1600" dirty="0">
                <a:solidFill>
                  <a:srgbClr val="0000CC"/>
                </a:solidFill>
                <a:sym typeface="黑体" panose="02010609060101010101" pitchFamily="49" charset="-122"/>
              </a:endParaRPr>
            </a:p>
          </p:txBody>
        </p:sp>
        <p:cxnSp>
          <p:nvCxnSpPr>
            <p:cNvPr id="29" name="直接箭头连接符 28"/>
            <p:cNvCxnSpPr>
              <a:stCxn id="7" idx="2"/>
              <a:endCxn id="23" idx="2"/>
            </p:cNvCxnSpPr>
            <p:nvPr/>
          </p:nvCxnSpPr>
          <p:spPr>
            <a:xfrm>
              <a:off x="4769430" y="4929304"/>
              <a:ext cx="931131" cy="7614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a:stCxn id="7" idx="0"/>
              <a:endCxn id="17" idx="2"/>
            </p:cNvCxnSpPr>
            <p:nvPr/>
          </p:nvCxnSpPr>
          <p:spPr>
            <a:xfrm flipV="1">
              <a:off x="4769430" y="3396695"/>
              <a:ext cx="618938" cy="8513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7" idx="3"/>
              <a:endCxn id="18" idx="2"/>
            </p:cNvCxnSpPr>
            <p:nvPr/>
          </p:nvCxnSpPr>
          <p:spPr>
            <a:xfrm flipV="1">
              <a:off x="5254891" y="4170167"/>
              <a:ext cx="178229" cy="4185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a:stCxn id="7" idx="3"/>
              <a:endCxn id="19" idx="2"/>
            </p:cNvCxnSpPr>
            <p:nvPr/>
          </p:nvCxnSpPr>
          <p:spPr>
            <a:xfrm>
              <a:off x="5254891" y="4588691"/>
              <a:ext cx="297305" cy="4218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a:stCxn id="23" idx="6"/>
              <a:endCxn id="24" idx="1"/>
            </p:cNvCxnSpPr>
            <p:nvPr/>
          </p:nvCxnSpPr>
          <p:spPr>
            <a:xfrm>
              <a:off x="6710302" y="5690706"/>
              <a:ext cx="255219" cy="29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直接箭头连接符 61"/>
            <p:cNvCxnSpPr>
              <a:stCxn id="19" idx="6"/>
              <a:endCxn id="11" idx="1"/>
            </p:cNvCxnSpPr>
            <p:nvPr/>
          </p:nvCxnSpPr>
          <p:spPr>
            <a:xfrm>
              <a:off x="6743765" y="5010566"/>
              <a:ext cx="216369" cy="261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直接箭头连接符 63"/>
            <p:cNvCxnSpPr>
              <a:stCxn id="18" idx="6"/>
              <a:endCxn id="10" idx="1"/>
            </p:cNvCxnSpPr>
            <p:nvPr/>
          </p:nvCxnSpPr>
          <p:spPr>
            <a:xfrm>
              <a:off x="6795136" y="4170167"/>
              <a:ext cx="181732" cy="117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直接箭头连接符 65"/>
            <p:cNvCxnSpPr>
              <a:stCxn id="17" idx="6"/>
              <a:endCxn id="9" idx="1"/>
            </p:cNvCxnSpPr>
            <p:nvPr/>
          </p:nvCxnSpPr>
          <p:spPr>
            <a:xfrm>
              <a:off x="6710302" y="3396695"/>
              <a:ext cx="266566" cy="153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3996077"/>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知识子域：信息安全工程</a:t>
            </a:r>
            <a:endParaRPr lang="zh-CN" altLang="en-US" dirty="0"/>
          </a:p>
        </p:txBody>
      </p:sp>
      <p:sp>
        <p:nvSpPr>
          <p:cNvPr id="3" name="内容占位符 2"/>
          <p:cNvSpPr>
            <a:spLocks noGrp="1"/>
          </p:cNvSpPr>
          <p:nvPr>
            <p:ph idx="1"/>
          </p:nvPr>
        </p:nvSpPr>
        <p:spPr/>
        <p:txBody>
          <a:bodyPr/>
          <a:lstStyle/>
          <a:p>
            <a:r>
              <a:rPr lang="zh-CN" altLang="en-US" dirty="0"/>
              <a:t>信息系统</a:t>
            </a:r>
            <a:r>
              <a:rPr lang="zh-CN" altLang="en-US" dirty="0" smtClean="0"/>
              <a:t>安全工程</a:t>
            </a:r>
            <a:endParaRPr lang="en-US" altLang="zh-CN" dirty="0" smtClean="0"/>
          </a:p>
          <a:p>
            <a:pPr lvl="1"/>
            <a:r>
              <a:rPr lang="zh-CN" altLang="zh-CN" dirty="0"/>
              <a:t>了解信息系统安全工程（</a:t>
            </a:r>
            <a:r>
              <a:rPr lang="en-US" altLang="zh-CN" dirty="0"/>
              <a:t>ISSE</a:t>
            </a:r>
            <a:r>
              <a:rPr lang="zh-CN" altLang="zh-CN" dirty="0"/>
              <a:t>）与系统工程</a:t>
            </a:r>
            <a:r>
              <a:rPr lang="en-US" altLang="zh-CN" dirty="0"/>
              <a:t>(SE)</a:t>
            </a:r>
            <a:r>
              <a:rPr lang="zh-CN" altLang="zh-CN" dirty="0"/>
              <a:t>工作内容的区别；</a:t>
            </a:r>
          </a:p>
          <a:p>
            <a:pPr lvl="1"/>
            <a:r>
              <a:rPr lang="zh-CN" altLang="zh-CN" dirty="0"/>
              <a:t>理解确定信息保护需求、确定系统安全要求、设计系统安全架构、开发详细安全设计、实现系统安全、评估信息保护有效性这六个</a:t>
            </a:r>
            <a:r>
              <a:rPr lang="zh-CN" altLang="zh-CN" dirty="0" smtClean="0"/>
              <a:t>阶段主要</a:t>
            </a:r>
            <a:r>
              <a:rPr lang="zh-CN" altLang="zh-CN" dirty="0"/>
              <a:t>工作</a:t>
            </a:r>
            <a:r>
              <a:rPr lang="zh-CN" altLang="zh-CN" dirty="0" smtClean="0"/>
              <a:t>内容</a:t>
            </a:r>
            <a:r>
              <a:rPr lang="zh-CN" altLang="en-US" dirty="0" smtClean="0"/>
              <a:t>。</a:t>
            </a:r>
            <a:endParaRPr lang="zh-CN" altLang="zh-CN" dirty="0"/>
          </a:p>
          <a:p>
            <a:endParaRPr lang="zh-CN" altLang="en-US" b="1"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14</a:t>
            </a:fld>
            <a:endParaRPr lang="en-US" altLang="zh-CN"/>
          </a:p>
        </p:txBody>
      </p:sp>
    </p:spTree>
    <p:extLst>
      <p:ext uri="{BB962C8B-B14F-4D97-AF65-F5344CB8AC3E}">
        <p14:creationId xmlns:p14="http://schemas.microsoft.com/office/powerpoint/2010/main" val="894119330"/>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信息系统安全工程（</a:t>
            </a:r>
            <a:r>
              <a:rPr lang="en-US" altLang="zh-CN" dirty="0" smtClean="0"/>
              <a:t>ISSE</a:t>
            </a:r>
            <a:r>
              <a:rPr lang="zh-CN" altLang="en-US" dirty="0" smtClean="0"/>
              <a:t>）</a:t>
            </a:r>
            <a:endParaRPr lang="zh-CN" altLang="en-US" dirty="0"/>
          </a:p>
        </p:txBody>
      </p:sp>
      <p:sp>
        <p:nvSpPr>
          <p:cNvPr id="3" name="内容占位符 2"/>
          <p:cNvSpPr>
            <a:spLocks noGrp="1"/>
          </p:cNvSpPr>
          <p:nvPr>
            <p:ph idx="1"/>
          </p:nvPr>
        </p:nvSpPr>
        <p:spPr/>
        <p:txBody>
          <a:bodyPr/>
          <a:lstStyle/>
          <a:p>
            <a:r>
              <a:rPr lang="zh-CN" altLang="zh-CN" dirty="0"/>
              <a:t>美国军方在</a:t>
            </a:r>
            <a:r>
              <a:rPr lang="en-US" altLang="zh-CN" dirty="0"/>
              <a:t>20</a:t>
            </a:r>
            <a:r>
              <a:rPr lang="zh-CN" altLang="zh-CN" dirty="0"/>
              <a:t>世纪</a:t>
            </a:r>
            <a:r>
              <a:rPr lang="en-US" altLang="zh-CN" dirty="0"/>
              <a:t>90</a:t>
            </a:r>
            <a:r>
              <a:rPr lang="zh-CN" altLang="zh-CN" dirty="0"/>
              <a:t>年代初发布的信息安全工程</a:t>
            </a:r>
            <a:r>
              <a:rPr lang="zh-CN" altLang="zh-CN" dirty="0" smtClean="0"/>
              <a:t>方法</a:t>
            </a:r>
            <a:endParaRPr lang="en-US" altLang="zh-CN" dirty="0" smtClean="0"/>
          </a:p>
          <a:p>
            <a:r>
              <a:rPr lang="zh-CN" altLang="zh-CN" dirty="0" smtClean="0"/>
              <a:t>通过</a:t>
            </a:r>
            <a:r>
              <a:rPr lang="zh-CN" altLang="zh-CN" dirty="0"/>
              <a:t>实施系统工程过程来满足信息保护的</a:t>
            </a:r>
            <a:r>
              <a:rPr lang="zh-CN" altLang="zh-CN" dirty="0" smtClean="0"/>
              <a:t>需求</a:t>
            </a:r>
            <a:endParaRPr lang="en-US" altLang="zh-CN" dirty="0" smtClean="0"/>
          </a:p>
          <a:p>
            <a:r>
              <a:rPr lang="zh-CN" altLang="zh-CN" dirty="0" smtClean="0"/>
              <a:t>有助于</a:t>
            </a:r>
            <a:r>
              <a:rPr lang="zh-CN" altLang="zh-CN" dirty="0"/>
              <a:t>开发可满足用户安全需求的系统产品和过程解决</a:t>
            </a:r>
            <a:r>
              <a:rPr lang="zh-CN" altLang="zh-CN" dirty="0" smtClean="0"/>
              <a:t>方案</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15</a:t>
            </a:fld>
            <a:endParaRPr lang="en-US" altLang="zh-CN"/>
          </a:p>
        </p:txBody>
      </p:sp>
    </p:spTree>
    <p:extLst>
      <p:ext uri="{BB962C8B-B14F-4D97-AF65-F5344CB8AC3E}">
        <p14:creationId xmlns:p14="http://schemas.microsoft.com/office/powerpoint/2010/main" val="3882577430"/>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信息系统安全工程流程</a:t>
            </a:r>
            <a:endParaRPr lang="zh-CN" altLang="en-US" dirty="0"/>
          </a:p>
        </p:txBody>
      </p:sp>
      <p:sp>
        <p:nvSpPr>
          <p:cNvPr id="3" name="内容占位符 2"/>
          <p:cNvSpPr>
            <a:spLocks noGrp="1"/>
          </p:cNvSpPr>
          <p:nvPr>
            <p:ph idx="1"/>
          </p:nvPr>
        </p:nvSpPr>
        <p:spPr/>
        <p:txBody>
          <a:bodyPr/>
          <a:lstStyle/>
          <a:p>
            <a:r>
              <a:rPr lang="zh-CN" altLang="zh-CN" dirty="0"/>
              <a:t>将系统工程思想应用于信息安全领域，在系统生命周期的各阶段充分考虑和实施安全措施</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16</a:t>
            </a:fld>
            <a:endParaRPr lang="en-US" altLang="zh-CN"/>
          </a:p>
        </p:txBody>
      </p:sp>
      <p:graphicFrame>
        <p:nvGraphicFramePr>
          <p:cNvPr id="5" name="对象 5"/>
          <p:cNvGraphicFramePr>
            <a:graphicFrameLocks noChangeAspect="1"/>
          </p:cNvGraphicFramePr>
          <p:nvPr/>
        </p:nvGraphicFramePr>
        <p:xfrm>
          <a:off x="271463" y="2368550"/>
          <a:ext cx="4446587" cy="3671888"/>
        </p:xfrm>
        <a:graphic>
          <a:graphicData uri="http://schemas.openxmlformats.org/presentationml/2006/ole">
            <mc:AlternateContent xmlns:mc="http://schemas.openxmlformats.org/markup-compatibility/2006">
              <mc:Choice xmlns:v="urn:schemas-microsoft-com:vml" Requires="v">
                <p:oleObj spid="_x0000_s3092" r:id="rId3" imgW="5358240" imgH="4425120" progId="">
                  <p:embed/>
                </p:oleObj>
              </mc:Choice>
              <mc:Fallback>
                <p:oleObj r:id="rId3" imgW="5358240" imgH="4425120" progId="">
                  <p:embed/>
                  <p:pic>
                    <p:nvPicPr>
                      <p:cNvPr id="5" name="对象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463" y="2368550"/>
                        <a:ext cx="4446587" cy="36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对象 -2147482621"/>
          <p:cNvGraphicFramePr>
            <a:graphicFrameLocks noChangeAspect="1"/>
          </p:cNvGraphicFramePr>
          <p:nvPr/>
        </p:nvGraphicFramePr>
        <p:xfrm>
          <a:off x="4962525" y="2309813"/>
          <a:ext cx="3940175" cy="3730625"/>
        </p:xfrm>
        <a:graphic>
          <a:graphicData uri="http://schemas.openxmlformats.org/presentationml/2006/ole">
            <mc:AlternateContent xmlns:mc="http://schemas.openxmlformats.org/markup-compatibility/2006">
              <mc:Choice xmlns:v="urn:schemas-microsoft-com:vml" Requires="v">
                <p:oleObj spid="_x0000_s3093" r:id="rId3" imgW="5370120" imgH="5277240" progId="">
                  <p:embed/>
                </p:oleObj>
              </mc:Choice>
              <mc:Fallback>
                <p:oleObj r:id="rId3" imgW="5370120" imgH="5277240" progId="">
                  <p:embed/>
                  <p:pic>
                    <p:nvPicPr>
                      <p:cNvPr id="6" name="对象 -21474826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62525" y="2309813"/>
                        <a:ext cx="3940175" cy="373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7" name="文本框 4"/>
          <p:cNvSpPr>
            <a:spLocks noChangeArrowheads="1"/>
          </p:cNvSpPr>
          <p:nvPr/>
        </p:nvSpPr>
        <p:spPr bwMode="auto">
          <a:xfrm>
            <a:off x="885825" y="6040438"/>
            <a:ext cx="21558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solidFill>
                  <a:srgbClr val="000000"/>
                </a:solidFill>
                <a:sym typeface="黑体" panose="02010609060101010101" pitchFamily="49" charset="-122"/>
              </a:rPr>
              <a:t>系统工程实施过程</a:t>
            </a:r>
          </a:p>
        </p:txBody>
      </p:sp>
      <p:sp>
        <p:nvSpPr>
          <p:cNvPr id="8" name="文本框 6"/>
          <p:cNvSpPr>
            <a:spLocks noChangeArrowheads="1"/>
          </p:cNvSpPr>
          <p:nvPr/>
        </p:nvSpPr>
        <p:spPr bwMode="auto">
          <a:xfrm>
            <a:off x="5454650" y="6040438"/>
            <a:ext cx="295751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solidFill>
                  <a:srgbClr val="000000"/>
                </a:solidFill>
                <a:sym typeface="黑体" panose="02010609060101010101" pitchFamily="49" charset="-122"/>
              </a:rPr>
              <a:t>信息安全工程实施过程</a:t>
            </a:r>
          </a:p>
        </p:txBody>
      </p:sp>
    </p:spTree>
    <p:extLst>
      <p:ext uri="{BB962C8B-B14F-4D97-AF65-F5344CB8AC3E}">
        <p14:creationId xmlns:p14="http://schemas.microsoft.com/office/powerpoint/2010/main" val="1402722248"/>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发掘信息保护需求</a:t>
            </a:r>
            <a:endParaRPr lang="zh-CN" altLang="en-US" dirty="0"/>
          </a:p>
        </p:txBody>
      </p:sp>
      <p:sp>
        <p:nvSpPr>
          <p:cNvPr id="3" name="内容占位符 2"/>
          <p:cNvSpPr>
            <a:spLocks noGrp="1"/>
          </p:cNvSpPr>
          <p:nvPr>
            <p:ph idx="1"/>
          </p:nvPr>
        </p:nvSpPr>
        <p:spPr/>
        <p:txBody>
          <a:bodyPr/>
          <a:lstStyle/>
          <a:p>
            <a:pPr marL="342900" lvl="1" indent="-342900">
              <a:buClr>
                <a:srgbClr val="3399FF"/>
              </a:buClr>
              <a:buFont typeface="Wingdings" pitchFamily="2" charset="2"/>
              <a:buChar char="v"/>
            </a:pPr>
            <a:r>
              <a:rPr lang="zh-CN" altLang="en-US" sz="2800" dirty="0" smtClean="0"/>
              <a:t>了解组织机构的业务和使命</a:t>
            </a:r>
            <a:endParaRPr lang="en-US" altLang="zh-CN" sz="2800" dirty="0" smtClean="0"/>
          </a:p>
          <a:p>
            <a:pPr marL="342900" lvl="1" indent="-342900">
              <a:buClr>
                <a:srgbClr val="3399FF"/>
              </a:buClr>
              <a:buFont typeface="Wingdings" pitchFamily="2" charset="2"/>
              <a:buChar char="v"/>
            </a:pPr>
            <a:r>
              <a:rPr lang="zh-CN" altLang="en-US" sz="2800" dirty="0" smtClean="0"/>
              <a:t>确定</a:t>
            </a:r>
            <a:r>
              <a:rPr lang="zh-CN" altLang="en-US" sz="2800" dirty="0"/>
              <a:t>信息系统面临</a:t>
            </a:r>
            <a:r>
              <a:rPr lang="zh-CN" altLang="en-US" sz="2800" dirty="0" smtClean="0"/>
              <a:t>的风险</a:t>
            </a:r>
            <a:endParaRPr lang="en-US" altLang="zh-CN" sz="2800" dirty="0"/>
          </a:p>
          <a:p>
            <a:r>
              <a:rPr lang="zh-CN" altLang="en-US" dirty="0" smtClean="0"/>
              <a:t>识别</a:t>
            </a:r>
            <a:r>
              <a:rPr lang="zh-CN" altLang="en-US" dirty="0"/>
              <a:t>适用的保护策略</a:t>
            </a:r>
            <a:endParaRPr lang="en-US"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17</a:t>
            </a:fld>
            <a:endParaRPr lang="en-US" altLang="zh-CN"/>
          </a:p>
        </p:txBody>
      </p:sp>
      <p:grpSp>
        <p:nvGrpSpPr>
          <p:cNvPr id="11" name="组合 10"/>
          <p:cNvGrpSpPr/>
          <p:nvPr/>
        </p:nvGrpSpPr>
        <p:grpSpPr>
          <a:xfrm>
            <a:off x="911287" y="3017532"/>
            <a:ext cx="7870825" cy="3259443"/>
            <a:chOff x="911287" y="3017532"/>
            <a:chExt cx="7870825" cy="3259443"/>
          </a:xfrm>
        </p:grpSpPr>
        <p:sp>
          <p:nvSpPr>
            <p:cNvPr id="5" name="Freeform 3"/>
            <p:cNvSpPr>
              <a:spLocks/>
            </p:cNvSpPr>
            <p:nvPr/>
          </p:nvSpPr>
          <p:spPr bwMode="auto">
            <a:xfrm>
              <a:off x="4680012" y="3832225"/>
              <a:ext cx="4102100" cy="1460500"/>
            </a:xfrm>
            <a:custGeom>
              <a:avLst/>
              <a:gdLst>
                <a:gd name="T0" fmla="*/ 2048 w 2175"/>
                <a:gd name="T1" fmla="*/ 1013 h 1259"/>
                <a:gd name="T2" fmla="*/ 2096 w 2175"/>
                <a:gd name="T3" fmla="*/ 1013 h 1259"/>
                <a:gd name="T4" fmla="*/ 2152 w 2175"/>
                <a:gd name="T5" fmla="*/ 1013 h 1259"/>
                <a:gd name="T6" fmla="*/ 2174 w 2175"/>
                <a:gd name="T7" fmla="*/ 1013 h 1259"/>
                <a:gd name="T8" fmla="*/ 2133 w 2175"/>
                <a:gd name="T9" fmla="*/ 1036 h 1259"/>
                <a:gd name="T10" fmla="*/ 1985 w 2175"/>
                <a:gd name="T11" fmla="*/ 1120 h 1259"/>
                <a:gd name="T12" fmla="*/ 1812 w 2175"/>
                <a:gd name="T13" fmla="*/ 1219 h 1259"/>
                <a:gd name="T14" fmla="*/ 1745 w 2175"/>
                <a:gd name="T15" fmla="*/ 1257 h 1259"/>
                <a:gd name="T16" fmla="*/ 1703 w 2175"/>
                <a:gd name="T17" fmla="*/ 1234 h 1259"/>
                <a:gd name="T18" fmla="*/ 1555 w 2175"/>
                <a:gd name="T19" fmla="*/ 1150 h 1259"/>
                <a:gd name="T20" fmla="*/ 1381 w 2175"/>
                <a:gd name="T21" fmla="*/ 1051 h 1259"/>
                <a:gd name="T22" fmla="*/ 1314 w 2175"/>
                <a:gd name="T23" fmla="*/ 1013 h 1259"/>
                <a:gd name="T24" fmla="*/ 1327 w 2175"/>
                <a:gd name="T25" fmla="*/ 1013 h 1259"/>
                <a:gd name="T26" fmla="*/ 1377 w 2175"/>
                <a:gd name="T27" fmla="*/ 1013 h 1259"/>
                <a:gd name="T28" fmla="*/ 1436 w 2175"/>
                <a:gd name="T29" fmla="*/ 1013 h 1259"/>
                <a:gd name="T30" fmla="*/ 1458 w 2175"/>
                <a:gd name="T31" fmla="*/ 1013 h 1259"/>
                <a:gd name="T32" fmla="*/ 1459 w 2175"/>
                <a:gd name="T33" fmla="*/ 1006 h 1259"/>
                <a:gd name="T34" fmla="*/ 1458 w 2175"/>
                <a:gd name="T35" fmla="*/ 980 h 1259"/>
                <a:gd name="T36" fmla="*/ 1452 w 2175"/>
                <a:gd name="T37" fmla="*/ 934 h 1259"/>
                <a:gd name="T38" fmla="*/ 1432 w 2175"/>
                <a:gd name="T39" fmla="*/ 863 h 1259"/>
                <a:gd name="T40" fmla="*/ 1391 w 2175"/>
                <a:gd name="T41" fmla="*/ 777 h 1259"/>
                <a:gd name="T42" fmla="*/ 1317 w 2175"/>
                <a:gd name="T43" fmla="*/ 690 h 1259"/>
                <a:gd name="T44" fmla="*/ 1215 w 2175"/>
                <a:gd name="T45" fmla="*/ 617 h 1259"/>
                <a:gd name="T46" fmla="*/ 1094 w 2175"/>
                <a:gd name="T47" fmla="*/ 578 h 1259"/>
                <a:gd name="T48" fmla="*/ 966 w 2175"/>
                <a:gd name="T49" fmla="*/ 572 h 1259"/>
                <a:gd name="T50" fmla="*/ 855 w 2175"/>
                <a:gd name="T51" fmla="*/ 597 h 1259"/>
                <a:gd name="T52" fmla="*/ 763 w 2175"/>
                <a:gd name="T53" fmla="*/ 645 h 1259"/>
                <a:gd name="T54" fmla="*/ 693 w 2175"/>
                <a:gd name="T55" fmla="*/ 702 h 1259"/>
                <a:gd name="T56" fmla="*/ 643 w 2175"/>
                <a:gd name="T57" fmla="*/ 762 h 1259"/>
                <a:gd name="T58" fmla="*/ 610 w 2175"/>
                <a:gd name="T59" fmla="*/ 817 h 1259"/>
                <a:gd name="T60" fmla="*/ 593 w 2175"/>
                <a:gd name="T61" fmla="*/ 860 h 1259"/>
                <a:gd name="T62" fmla="*/ 586 w 2175"/>
                <a:gd name="T63" fmla="*/ 876 h 1259"/>
                <a:gd name="T64" fmla="*/ 556 w 2175"/>
                <a:gd name="T65" fmla="*/ 860 h 1259"/>
                <a:gd name="T66" fmla="*/ 449 w 2175"/>
                <a:gd name="T67" fmla="*/ 800 h 1259"/>
                <a:gd name="T68" fmla="*/ 325 w 2175"/>
                <a:gd name="T69" fmla="*/ 730 h 1259"/>
                <a:gd name="T70" fmla="*/ 276 w 2175"/>
                <a:gd name="T71" fmla="*/ 703 h 1259"/>
                <a:gd name="T72" fmla="*/ 249 w 2175"/>
                <a:gd name="T73" fmla="*/ 717 h 1259"/>
                <a:gd name="T74" fmla="*/ 155 w 2175"/>
                <a:gd name="T75" fmla="*/ 771 h 1259"/>
                <a:gd name="T76" fmla="*/ 44 w 2175"/>
                <a:gd name="T77" fmla="*/ 834 h 1259"/>
                <a:gd name="T78" fmla="*/ 1 w 2175"/>
                <a:gd name="T79" fmla="*/ 858 h 1259"/>
                <a:gd name="T80" fmla="*/ 2 w 2175"/>
                <a:gd name="T81" fmla="*/ 847 h 1259"/>
                <a:gd name="T82" fmla="*/ 9 w 2175"/>
                <a:gd name="T83" fmla="*/ 808 h 1259"/>
                <a:gd name="T84" fmla="*/ 25 w 2175"/>
                <a:gd name="T85" fmla="*/ 741 h 1259"/>
                <a:gd name="T86" fmla="*/ 58 w 2175"/>
                <a:gd name="T87" fmla="*/ 646 h 1259"/>
                <a:gd name="T88" fmla="*/ 112 w 2175"/>
                <a:gd name="T89" fmla="*/ 531 h 1259"/>
                <a:gd name="T90" fmla="*/ 196 w 2175"/>
                <a:gd name="T91" fmla="*/ 405 h 1259"/>
                <a:gd name="T92" fmla="*/ 308 w 2175"/>
                <a:gd name="T93" fmla="*/ 279 h 1259"/>
                <a:gd name="T94" fmla="*/ 445 w 2175"/>
                <a:gd name="T95" fmla="*/ 170 h 1259"/>
                <a:gd name="T96" fmla="*/ 606 w 2175"/>
                <a:gd name="T97" fmla="*/ 83 h 1259"/>
                <a:gd name="T98" fmla="*/ 790 w 2175"/>
                <a:gd name="T99" fmla="*/ 24 h 1259"/>
                <a:gd name="T100" fmla="*/ 994 w 2175"/>
                <a:gd name="T101" fmla="*/ 0 h 1259"/>
                <a:gd name="T102" fmla="*/ 1212 w 2175"/>
                <a:gd name="T103" fmla="*/ 22 h 1259"/>
                <a:gd name="T104" fmla="*/ 1429 w 2175"/>
                <a:gd name="T105" fmla="*/ 91 h 1259"/>
                <a:gd name="T106" fmla="*/ 1624 w 2175"/>
                <a:gd name="T107" fmla="*/ 205 h 1259"/>
                <a:gd name="T108" fmla="*/ 1787 w 2175"/>
                <a:gd name="T109" fmla="*/ 353 h 1259"/>
                <a:gd name="T110" fmla="*/ 1906 w 2175"/>
                <a:gd name="T111" fmla="*/ 520 h 1259"/>
                <a:gd name="T112" fmla="*/ 1983 w 2175"/>
                <a:gd name="T113" fmla="*/ 692 h 1259"/>
                <a:gd name="T114" fmla="*/ 2020 w 2175"/>
                <a:gd name="T115" fmla="*/ 848 h 1259"/>
                <a:gd name="T116" fmla="*/ 2030 w 2175"/>
                <a:gd name="T117" fmla="*/ 966 h 1259"/>
                <a:gd name="T118" fmla="*/ 2034 w 2175"/>
                <a:gd name="T119" fmla="*/ 1012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75" h="1259">
                  <a:moveTo>
                    <a:pt x="2034" y="1013"/>
                  </a:moveTo>
                  <a:lnTo>
                    <a:pt x="2034" y="1013"/>
                  </a:lnTo>
                  <a:lnTo>
                    <a:pt x="2035" y="1013"/>
                  </a:lnTo>
                  <a:lnTo>
                    <a:pt x="2037" y="1013"/>
                  </a:lnTo>
                  <a:lnTo>
                    <a:pt x="2039" y="1013"/>
                  </a:lnTo>
                  <a:lnTo>
                    <a:pt x="2041" y="1013"/>
                  </a:lnTo>
                  <a:lnTo>
                    <a:pt x="2044" y="1013"/>
                  </a:lnTo>
                  <a:lnTo>
                    <a:pt x="2048" y="1013"/>
                  </a:lnTo>
                  <a:lnTo>
                    <a:pt x="2052" y="1013"/>
                  </a:lnTo>
                  <a:lnTo>
                    <a:pt x="2056" y="1013"/>
                  </a:lnTo>
                  <a:lnTo>
                    <a:pt x="2061" y="1013"/>
                  </a:lnTo>
                  <a:lnTo>
                    <a:pt x="2067" y="1013"/>
                  </a:lnTo>
                  <a:lnTo>
                    <a:pt x="2073" y="1013"/>
                  </a:lnTo>
                  <a:lnTo>
                    <a:pt x="2080" y="1013"/>
                  </a:lnTo>
                  <a:lnTo>
                    <a:pt x="2088" y="1013"/>
                  </a:lnTo>
                  <a:lnTo>
                    <a:pt x="2096" y="1013"/>
                  </a:lnTo>
                  <a:lnTo>
                    <a:pt x="2104" y="1013"/>
                  </a:lnTo>
                  <a:lnTo>
                    <a:pt x="2113" y="1013"/>
                  </a:lnTo>
                  <a:lnTo>
                    <a:pt x="2120" y="1013"/>
                  </a:lnTo>
                  <a:lnTo>
                    <a:pt x="2128" y="1013"/>
                  </a:lnTo>
                  <a:lnTo>
                    <a:pt x="2135" y="1013"/>
                  </a:lnTo>
                  <a:lnTo>
                    <a:pt x="2141" y="1013"/>
                  </a:lnTo>
                  <a:lnTo>
                    <a:pt x="2147" y="1013"/>
                  </a:lnTo>
                  <a:lnTo>
                    <a:pt x="2152" y="1013"/>
                  </a:lnTo>
                  <a:lnTo>
                    <a:pt x="2157" y="1013"/>
                  </a:lnTo>
                  <a:lnTo>
                    <a:pt x="2161" y="1013"/>
                  </a:lnTo>
                  <a:lnTo>
                    <a:pt x="2164" y="1013"/>
                  </a:lnTo>
                  <a:lnTo>
                    <a:pt x="2167" y="1013"/>
                  </a:lnTo>
                  <a:lnTo>
                    <a:pt x="2170" y="1013"/>
                  </a:lnTo>
                  <a:lnTo>
                    <a:pt x="2172" y="1013"/>
                  </a:lnTo>
                  <a:lnTo>
                    <a:pt x="2173" y="1013"/>
                  </a:lnTo>
                  <a:lnTo>
                    <a:pt x="2174" y="1013"/>
                  </a:lnTo>
                  <a:lnTo>
                    <a:pt x="2173" y="1013"/>
                  </a:lnTo>
                  <a:lnTo>
                    <a:pt x="2171" y="1014"/>
                  </a:lnTo>
                  <a:lnTo>
                    <a:pt x="2166" y="1017"/>
                  </a:lnTo>
                  <a:lnTo>
                    <a:pt x="2161" y="1020"/>
                  </a:lnTo>
                  <a:lnTo>
                    <a:pt x="2153" y="1025"/>
                  </a:lnTo>
                  <a:lnTo>
                    <a:pt x="2144" y="1030"/>
                  </a:lnTo>
                  <a:lnTo>
                    <a:pt x="2133" y="1036"/>
                  </a:lnTo>
                  <a:lnTo>
                    <a:pt x="2120" y="1043"/>
                  </a:lnTo>
                  <a:lnTo>
                    <a:pt x="2106" y="1051"/>
                  </a:lnTo>
                  <a:lnTo>
                    <a:pt x="2090" y="1060"/>
                  </a:lnTo>
                  <a:lnTo>
                    <a:pt x="2072" y="1070"/>
                  </a:lnTo>
                  <a:lnTo>
                    <a:pt x="2053" y="1081"/>
                  </a:lnTo>
                  <a:lnTo>
                    <a:pt x="2032" y="1093"/>
                  </a:lnTo>
                  <a:lnTo>
                    <a:pt x="2010" y="1106"/>
                  </a:lnTo>
                  <a:lnTo>
                    <a:pt x="1985" y="1120"/>
                  </a:lnTo>
                  <a:lnTo>
                    <a:pt x="1959" y="1135"/>
                  </a:lnTo>
                  <a:lnTo>
                    <a:pt x="1933" y="1150"/>
                  </a:lnTo>
                  <a:lnTo>
                    <a:pt x="1909" y="1164"/>
                  </a:lnTo>
                  <a:lnTo>
                    <a:pt x="1886" y="1177"/>
                  </a:lnTo>
                  <a:lnTo>
                    <a:pt x="1865" y="1189"/>
                  </a:lnTo>
                  <a:lnTo>
                    <a:pt x="1846" y="1200"/>
                  </a:lnTo>
                  <a:lnTo>
                    <a:pt x="1828" y="1210"/>
                  </a:lnTo>
                  <a:lnTo>
                    <a:pt x="1812" y="1219"/>
                  </a:lnTo>
                  <a:lnTo>
                    <a:pt x="1798" y="1227"/>
                  </a:lnTo>
                  <a:lnTo>
                    <a:pt x="1786" y="1234"/>
                  </a:lnTo>
                  <a:lnTo>
                    <a:pt x="1775" y="1240"/>
                  </a:lnTo>
                  <a:lnTo>
                    <a:pt x="1765" y="1246"/>
                  </a:lnTo>
                  <a:lnTo>
                    <a:pt x="1758" y="1250"/>
                  </a:lnTo>
                  <a:lnTo>
                    <a:pt x="1752" y="1253"/>
                  </a:lnTo>
                  <a:lnTo>
                    <a:pt x="1748" y="1256"/>
                  </a:lnTo>
                  <a:lnTo>
                    <a:pt x="1745" y="1257"/>
                  </a:lnTo>
                  <a:lnTo>
                    <a:pt x="1744" y="1258"/>
                  </a:lnTo>
                  <a:lnTo>
                    <a:pt x="1744" y="1257"/>
                  </a:lnTo>
                  <a:lnTo>
                    <a:pt x="1741" y="1256"/>
                  </a:lnTo>
                  <a:lnTo>
                    <a:pt x="1737" y="1253"/>
                  </a:lnTo>
                  <a:lnTo>
                    <a:pt x="1731" y="1250"/>
                  </a:lnTo>
                  <a:lnTo>
                    <a:pt x="1723" y="1246"/>
                  </a:lnTo>
                  <a:lnTo>
                    <a:pt x="1714" y="1240"/>
                  </a:lnTo>
                  <a:lnTo>
                    <a:pt x="1703" y="1234"/>
                  </a:lnTo>
                  <a:lnTo>
                    <a:pt x="1690" y="1227"/>
                  </a:lnTo>
                  <a:lnTo>
                    <a:pt x="1676" y="1219"/>
                  </a:lnTo>
                  <a:lnTo>
                    <a:pt x="1660" y="1210"/>
                  </a:lnTo>
                  <a:lnTo>
                    <a:pt x="1642" y="1200"/>
                  </a:lnTo>
                  <a:lnTo>
                    <a:pt x="1623" y="1189"/>
                  </a:lnTo>
                  <a:lnTo>
                    <a:pt x="1602" y="1177"/>
                  </a:lnTo>
                  <a:lnTo>
                    <a:pt x="1579" y="1164"/>
                  </a:lnTo>
                  <a:lnTo>
                    <a:pt x="1555" y="1150"/>
                  </a:lnTo>
                  <a:lnTo>
                    <a:pt x="1529" y="1135"/>
                  </a:lnTo>
                  <a:lnTo>
                    <a:pt x="1503" y="1120"/>
                  </a:lnTo>
                  <a:lnTo>
                    <a:pt x="1478" y="1106"/>
                  </a:lnTo>
                  <a:lnTo>
                    <a:pt x="1455" y="1093"/>
                  </a:lnTo>
                  <a:lnTo>
                    <a:pt x="1434" y="1081"/>
                  </a:lnTo>
                  <a:lnTo>
                    <a:pt x="1415" y="1070"/>
                  </a:lnTo>
                  <a:lnTo>
                    <a:pt x="1397" y="1060"/>
                  </a:lnTo>
                  <a:lnTo>
                    <a:pt x="1381" y="1051"/>
                  </a:lnTo>
                  <a:lnTo>
                    <a:pt x="1367" y="1043"/>
                  </a:lnTo>
                  <a:lnTo>
                    <a:pt x="1354" y="1036"/>
                  </a:lnTo>
                  <a:lnTo>
                    <a:pt x="1343" y="1030"/>
                  </a:lnTo>
                  <a:lnTo>
                    <a:pt x="1334" y="1025"/>
                  </a:lnTo>
                  <a:lnTo>
                    <a:pt x="1326" y="1020"/>
                  </a:lnTo>
                  <a:lnTo>
                    <a:pt x="1320" y="1017"/>
                  </a:lnTo>
                  <a:lnTo>
                    <a:pt x="1316" y="1014"/>
                  </a:lnTo>
                  <a:lnTo>
                    <a:pt x="1314" y="1013"/>
                  </a:lnTo>
                  <a:lnTo>
                    <a:pt x="1313" y="1013"/>
                  </a:lnTo>
                  <a:lnTo>
                    <a:pt x="1314" y="1013"/>
                  </a:lnTo>
                  <a:lnTo>
                    <a:pt x="1315" y="1013"/>
                  </a:lnTo>
                  <a:lnTo>
                    <a:pt x="1317" y="1013"/>
                  </a:lnTo>
                  <a:lnTo>
                    <a:pt x="1320" y="1013"/>
                  </a:lnTo>
                  <a:lnTo>
                    <a:pt x="1323" y="1013"/>
                  </a:lnTo>
                  <a:lnTo>
                    <a:pt x="1327" y="1013"/>
                  </a:lnTo>
                  <a:lnTo>
                    <a:pt x="1331" y="1013"/>
                  </a:lnTo>
                  <a:lnTo>
                    <a:pt x="1336" y="1013"/>
                  </a:lnTo>
                  <a:lnTo>
                    <a:pt x="1341" y="1013"/>
                  </a:lnTo>
                  <a:lnTo>
                    <a:pt x="1347" y="1013"/>
                  </a:lnTo>
                  <a:lnTo>
                    <a:pt x="1354" y="1013"/>
                  </a:lnTo>
                  <a:lnTo>
                    <a:pt x="1361" y="1013"/>
                  </a:lnTo>
                  <a:lnTo>
                    <a:pt x="1369" y="1013"/>
                  </a:lnTo>
                  <a:lnTo>
                    <a:pt x="1377" y="1013"/>
                  </a:lnTo>
                  <a:lnTo>
                    <a:pt x="1386" y="1013"/>
                  </a:lnTo>
                  <a:lnTo>
                    <a:pt x="1395" y="1013"/>
                  </a:lnTo>
                  <a:lnTo>
                    <a:pt x="1403" y="1013"/>
                  </a:lnTo>
                  <a:lnTo>
                    <a:pt x="1411" y="1013"/>
                  </a:lnTo>
                  <a:lnTo>
                    <a:pt x="1418" y="1013"/>
                  </a:lnTo>
                  <a:lnTo>
                    <a:pt x="1424" y="1013"/>
                  </a:lnTo>
                  <a:lnTo>
                    <a:pt x="1430" y="1013"/>
                  </a:lnTo>
                  <a:lnTo>
                    <a:pt x="1436" y="1013"/>
                  </a:lnTo>
                  <a:lnTo>
                    <a:pt x="1440" y="1013"/>
                  </a:lnTo>
                  <a:lnTo>
                    <a:pt x="1445" y="1013"/>
                  </a:lnTo>
                  <a:lnTo>
                    <a:pt x="1448" y="1013"/>
                  </a:lnTo>
                  <a:lnTo>
                    <a:pt x="1452" y="1013"/>
                  </a:lnTo>
                  <a:lnTo>
                    <a:pt x="1454" y="1013"/>
                  </a:lnTo>
                  <a:lnTo>
                    <a:pt x="1456" y="1013"/>
                  </a:lnTo>
                  <a:lnTo>
                    <a:pt x="1458" y="1013"/>
                  </a:lnTo>
                  <a:lnTo>
                    <a:pt x="1459" y="1013"/>
                  </a:lnTo>
                  <a:lnTo>
                    <a:pt x="1459" y="1012"/>
                  </a:lnTo>
                  <a:lnTo>
                    <a:pt x="1459" y="1011"/>
                  </a:lnTo>
                  <a:lnTo>
                    <a:pt x="1459" y="1010"/>
                  </a:lnTo>
                  <a:lnTo>
                    <a:pt x="1459" y="1009"/>
                  </a:lnTo>
                  <a:lnTo>
                    <a:pt x="1459" y="1007"/>
                  </a:lnTo>
                  <a:lnTo>
                    <a:pt x="1459" y="1006"/>
                  </a:lnTo>
                  <a:lnTo>
                    <a:pt x="1458" y="1003"/>
                  </a:lnTo>
                  <a:lnTo>
                    <a:pt x="1458" y="1001"/>
                  </a:lnTo>
                  <a:lnTo>
                    <a:pt x="1458" y="998"/>
                  </a:lnTo>
                  <a:lnTo>
                    <a:pt x="1458" y="995"/>
                  </a:lnTo>
                  <a:lnTo>
                    <a:pt x="1458" y="992"/>
                  </a:lnTo>
                  <a:lnTo>
                    <a:pt x="1458" y="988"/>
                  </a:lnTo>
                  <a:lnTo>
                    <a:pt x="1458" y="985"/>
                  </a:lnTo>
                  <a:lnTo>
                    <a:pt x="1458" y="980"/>
                  </a:lnTo>
                  <a:lnTo>
                    <a:pt x="1458" y="976"/>
                  </a:lnTo>
                  <a:lnTo>
                    <a:pt x="1457" y="971"/>
                  </a:lnTo>
                  <a:lnTo>
                    <a:pt x="1457" y="966"/>
                  </a:lnTo>
                  <a:lnTo>
                    <a:pt x="1456" y="961"/>
                  </a:lnTo>
                  <a:lnTo>
                    <a:pt x="1456" y="955"/>
                  </a:lnTo>
                  <a:lnTo>
                    <a:pt x="1454" y="948"/>
                  </a:lnTo>
                  <a:lnTo>
                    <a:pt x="1453" y="942"/>
                  </a:lnTo>
                  <a:lnTo>
                    <a:pt x="1452" y="934"/>
                  </a:lnTo>
                  <a:lnTo>
                    <a:pt x="1450" y="927"/>
                  </a:lnTo>
                  <a:lnTo>
                    <a:pt x="1448" y="919"/>
                  </a:lnTo>
                  <a:lnTo>
                    <a:pt x="1446" y="911"/>
                  </a:lnTo>
                  <a:lnTo>
                    <a:pt x="1444" y="902"/>
                  </a:lnTo>
                  <a:lnTo>
                    <a:pt x="1441" y="893"/>
                  </a:lnTo>
                  <a:lnTo>
                    <a:pt x="1438" y="883"/>
                  </a:lnTo>
                  <a:lnTo>
                    <a:pt x="1435" y="873"/>
                  </a:lnTo>
                  <a:lnTo>
                    <a:pt x="1432" y="863"/>
                  </a:lnTo>
                  <a:lnTo>
                    <a:pt x="1429" y="853"/>
                  </a:lnTo>
                  <a:lnTo>
                    <a:pt x="1425" y="842"/>
                  </a:lnTo>
                  <a:lnTo>
                    <a:pt x="1421" y="831"/>
                  </a:lnTo>
                  <a:lnTo>
                    <a:pt x="1416" y="820"/>
                  </a:lnTo>
                  <a:lnTo>
                    <a:pt x="1411" y="809"/>
                  </a:lnTo>
                  <a:lnTo>
                    <a:pt x="1405" y="798"/>
                  </a:lnTo>
                  <a:lnTo>
                    <a:pt x="1398" y="787"/>
                  </a:lnTo>
                  <a:lnTo>
                    <a:pt x="1391" y="777"/>
                  </a:lnTo>
                  <a:lnTo>
                    <a:pt x="1384" y="766"/>
                  </a:lnTo>
                  <a:lnTo>
                    <a:pt x="1376" y="755"/>
                  </a:lnTo>
                  <a:lnTo>
                    <a:pt x="1368" y="744"/>
                  </a:lnTo>
                  <a:lnTo>
                    <a:pt x="1359" y="733"/>
                  </a:lnTo>
                  <a:lnTo>
                    <a:pt x="1349" y="723"/>
                  </a:lnTo>
                  <a:lnTo>
                    <a:pt x="1339" y="712"/>
                  </a:lnTo>
                  <a:lnTo>
                    <a:pt x="1329" y="701"/>
                  </a:lnTo>
                  <a:lnTo>
                    <a:pt x="1317" y="690"/>
                  </a:lnTo>
                  <a:lnTo>
                    <a:pt x="1306" y="680"/>
                  </a:lnTo>
                  <a:lnTo>
                    <a:pt x="1294" y="669"/>
                  </a:lnTo>
                  <a:lnTo>
                    <a:pt x="1282" y="659"/>
                  </a:lnTo>
                  <a:lnTo>
                    <a:pt x="1269" y="650"/>
                  </a:lnTo>
                  <a:lnTo>
                    <a:pt x="1256" y="641"/>
                  </a:lnTo>
                  <a:lnTo>
                    <a:pt x="1243" y="633"/>
                  </a:lnTo>
                  <a:lnTo>
                    <a:pt x="1229" y="625"/>
                  </a:lnTo>
                  <a:lnTo>
                    <a:pt x="1215" y="617"/>
                  </a:lnTo>
                  <a:lnTo>
                    <a:pt x="1201" y="611"/>
                  </a:lnTo>
                  <a:lnTo>
                    <a:pt x="1187" y="604"/>
                  </a:lnTo>
                  <a:lnTo>
                    <a:pt x="1172" y="599"/>
                  </a:lnTo>
                  <a:lnTo>
                    <a:pt x="1157" y="594"/>
                  </a:lnTo>
                  <a:lnTo>
                    <a:pt x="1142" y="589"/>
                  </a:lnTo>
                  <a:lnTo>
                    <a:pt x="1126" y="585"/>
                  </a:lnTo>
                  <a:lnTo>
                    <a:pt x="1110" y="581"/>
                  </a:lnTo>
                  <a:lnTo>
                    <a:pt x="1094" y="578"/>
                  </a:lnTo>
                  <a:lnTo>
                    <a:pt x="1077" y="576"/>
                  </a:lnTo>
                  <a:lnTo>
                    <a:pt x="1060" y="574"/>
                  </a:lnTo>
                  <a:lnTo>
                    <a:pt x="1044" y="572"/>
                  </a:lnTo>
                  <a:lnTo>
                    <a:pt x="1028" y="571"/>
                  </a:lnTo>
                  <a:lnTo>
                    <a:pt x="1012" y="571"/>
                  </a:lnTo>
                  <a:lnTo>
                    <a:pt x="997" y="571"/>
                  </a:lnTo>
                  <a:lnTo>
                    <a:pt x="981" y="571"/>
                  </a:lnTo>
                  <a:lnTo>
                    <a:pt x="966" y="572"/>
                  </a:lnTo>
                  <a:lnTo>
                    <a:pt x="951" y="574"/>
                  </a:lnTo>
                  <a:lnTo>
                    <a:pt x="937" y="576"/>
                  </a:lnTo>
                  <a:lnTo>
                    <a:pt x="923" y="578"/>
                  </a:lnTo>
                  <a:lnTo>
                    <a:pt x="909" y="581"/>
                  </a:lnTo>
                  <a:lnTo>
                    <a:pt x="895" y="584"/>
                  </a:lnTo>
                  <a:lnTo>
                    <a:pt x="881" y="588"/>
                  </a:lnTo>
                  <a:lnTo>
                    <a:pt x="868" y="592"/>
                  </a:lnTo>
                  <a:lnTo>
                    <a:pt x="855" y="597"/>
                  </a:lnTo>
                  <a:lnTo>
                    <a:pt x="842" y="603"/>
                  </a:lnTo>
                  <a:lnTo>
                    <a:pt x="830" y="608"/>
                  </a:lnTo>
                  <a:lnTo>
                    <a:pt x="818" y="614"/>
                  </a:lnTo>
                  <a:lnTo>
                    <a:pt x="806" y="620"/>
                  </a:lnTo>
                  <a:lnTo>
                    <a:pt x="795" y="626"/>
                  </a:lnTo>
                  <a:lnTo>
                    <a:pt x="784" y="632"/>
                  </a:lnTo>
                  <a:lnTo>
                    <a:pt x="773" y="638"/>
                  </a:lnTo>
                  <a:lnTo>
                    <a:pt x="763" y="645"/>
                  </a:lnTo>
                  <a:lnTo>
                    <a:pt x="753" y="651"/>
                  </a:lnTo>
                  <a:lnTo>
                    <a:pt x="743" y="658"/>
                  </a:lnTo>
                  <a:lnTo>
                    <a:pt x="734" y="665"/>
                  </a:lnTo>
                  <a:lnTo>
                    <a:pt x="725" y="672"/>
                  </a:lnTo>
                  <a:lnTo>
                    <a:pt x="716" y="679"/>
                  </a:lnTo>
                  <a:lnTo>
                    <a:pt x="708" y="687"/>
                  </a:lnTo>
                  <a:lnTo>
                    <a:pt x="700" y="694"/>
                  </a:lnTo>
                  <a:lnTo>
                    <a:pt x="693" y="702"/>
                  </a:lnTo>
                  <a:lnTo>
                    <a:pt x="685" y="709"/>
                  </a:lnTo>
                  <a:lnTo>
                    <a:pt x="679" y="717"/>
                  </a:lnTo>
                  <a:lnTo>
                    <a:pt x="672" y="725"/>
                  </a:lnTo>
                  <a:lnTo>
                    <a:pt x="666" y="732"/>
                  </a:lnTo>
                  <a:lnTo>
                    <a:pt x="660" y="740"/>
                  </a:lnTo>
                  <a:lnTo>
                    <a:pt x="654" y="747"/>
                  </a:lnTo>
                  <a:lnTo>
                    <a:pt x="648" y="755"/>
                  </a:lnTo>
                  <a:lnTo>
                    <a:pt x="643" y="762"/>
                  </a:lnTo>
                  <a:lnTo>
                    <a:pt x="638" y="769"/>
                  </a:lnTo>
                  <a:lnTo>
                    <a:pt x="633" y="776"/>
                  </a:lnTo>
                  <a:lnTo>
                    <a:pt x="629" y="783"/>
                  </a:lnTo>
                  <a:lnTo>
                    <a:pt x="625" y="790"/>
                  </a:lnTo>
                  <a:lnTo>
                    <a:pt x="621" y="797"/>
                  </a:lnTo>
                  <a:lnTo>
                    <a:pt x="617" y="804"/>
                  </a:lnTo>
                  <a:lnTo>
                    <a:pt x="614" y="811"/>
                  </a:lnTo>
                  <a:lnTo>
                    <a:pt x="610" y="817"/>
                  </a:lnTo>
                  <a:lnTo>
                    <a:pt x="608" y="824"/>
                  </a:lnTo>
                  <a:lnTo>
                    <a:pt x="605" y="830"/>
                  </a:lnTo>
                  <a:lnTo>
                    <a:pt x="602" y="836"/>
                  </a:lnTo>
                  <a:lnTo>
                    <a:pt x="600" y="842"/>
                  </a:lnTo>
                  <a:lnTo>
                    <a:pt x="598" y="847"/>
                  </a:lnTo>
                  <a:lnTo>
                    <a:pt x="596" y="851"/>
                  </a:lnTo>
                  <a:lnTo>
                    <a:pt x="594" y="856"/>
                  </a:lnTo>
                  <a:lnTo>
                    <a:pt x="593" y="860"/>
                  </a:lnTo>
                  <a:lnTo>
                    <a:pt x="591" y="863"/>
                  </a:lnTo>
                  <a:lnTo>
                    <a:pt x="590" y="866"/>
                  </a:lnTo>
                  <a:lnTo>
                    <a:pt x="589" y="869"/>
                  </a:lnTo>
                  <a:lnTo>
                    <a:pt x="588" y="871"/>
                  </a:lnTo>
                  <a:lnTo>
                    <a:pt x="587" y="873"/>
                  </a:lnTo>
                  <a:lnTo>
                    <a:pt x="586" y="874"/>
                  </a:lnTo>
                  <a:lnTo>
                    <a:pt x="586" y="875"/>
                  </a:lnTo>
                  <a:lnTo>
                    <a:pt x="586" y="876"/>
                  </a:lnTo>
                  <a:lnTo>
                    <a:pt x="585" y="876"/>
                  </a:lnTo>
                  <a:lnTo>
                    <a:pt x="583" y="875"/>
                  </a:lnTo>
                  <a:lnTo>
                    <a:pt x="580" y="873"/>
                  </a:lnTo>
                  <a:lnTo>
                    <a:pt x="576" y="871"/>
                  </a:lnTo>
                  <a:lnTo>
                    <a:pt x="570" y="868"/>
                  </a:lnTo>
                  <a:lnTo>
                    <a:pt x="564" y="864"/>
                  </a:lnTo>
                  <a:lnTo>
                    <a:pt x="556" y="860"/>
                  </a:lnTo>
                  <a:lnTo>
                    <a:pt x="547" y="854"/>
                  </a:lnTo>
                  <a:lnTo>
                    <a:pt x="537" y="849"/>
                  </a:lnTo>
                  <a:lnTo>
                    <a:pt x="525" y="842"/>
                  </a:lnTo>
                  <a:lnTo>
                    <a:pt x="512" y="835"/>
                  </a:lnTo>
                  <a:lnTo>
                    <a:pt x="498" y="827"/>
                  </a:lnTo>
                  <a:lnTo>
                    <a:pt x="483" y="819"/>
                  </a:lnTo>
                  <a:lnTo>
                    <a:pt x="467" y="810"/>
                  </a:lnTo>
                  <a:lnTo>
                    <a:pt x="449" y="800"/>
                  </a:lnTo>
                  <a:lnTo>
                    <a:pt x="431" y="789"/>
                  </a:lnTo>
                  <a:lnTo>
                    <a:pt x="412" y="779"/>
                  </a:lnTo>
                  <a:lnTo>
                    <a:pt x="394" y="769"/>
                  </a:lnTo>
                  <a:lnTo>
                    <a:pt x="378" y="760"/>
                  </a:lnTo>
                  <a:lnTo>
                    <a:pt x="363" y="751"/>
                  </a:lnTo>
                  <a:lnTo>
                    <a:pt x="349" y="743"/>
                  </a:lnTo>
                  <a:lnTo>
                    <a:pt x="336" y="736"/>
                  </a:lnTo>
                  <a:lnTo>
                    <a:pt x="325" y="730"/>
                  </a:lnTo>
                  <a:lnTo>
                    <a:pt x="315" y="724"/>
                  </a:lnTo>
                  <a:lnTo>
                    <a:pt x="306" y="719"/>
                  </a:lnTo>
                  <a:lnTo>
                    <a:pt x="298" y="715"/>
                  </a:lnTo>
                  <a:lnTo>
                    <a:pt x="291" y="711"/>
                  </a:lnTo>
                  <a:lnTo>
                    <a:pt x="286" y="708"/>
                  </a:lnTo>
                  <a:lnTo>
                    <a:pt x="281" y="705"/>
                  </a:lnTo>
                  <a:lnTo>
                    <a:pt x="278" y="704"/>
                  </a:lnTo>
                  <a:lnTo>
                    <a:pt x="276" y="703"/>
                  </a:lnTo>
                  <a:lnTo>
                    <a:pt x="276" y="702"/>
                  </a:lnTo>
                  <a:lnTo>
                    <a:pt x="275" y="703"/>
                  </a:lnTo>
                  <a:lnTo>
                    <a:pt x="274" y="704"/>
                  </a:lnTo>
                  <a:lnTo>
                    <a:pt x="271" y="705"/>
                  </a:lnTo>
                  <a:lnTo>
                    <a:pt x="267" y="707"/>
                  </a:lnTo>
                  <a:lnTo>
                    <a:pt x="262" y="710"/>
                  </a:lnTo>
                  <a:lnTo>
                    <a:pt x="256" y="713"/>
                  </a:lnTo>
                  <a:lnTo>
                    <a:pt x="249" y="717"/>
                  </a:lnTo>
                  <a:lnTo>
                    <a:pt x="241" y="722"/>
                  </a:lnTo>
                  <a:lnTo>
                    <a:pt x="232" y="727"/>
                  </a:lnTo>
                  <a:lnTo>
                    <a:pt x="222" y="733"/>
                  </a:lnTo>
                  <a:lnTo>
                    <a:pt x="211" y="739"/>
                  </a:lnTo>
                  <a:lnTo>
                    <a:pt x="198" y="746"/>
                  </a:lnTo>
                  <a:lnTo>
                    <a:pt x="185" y="754"/>
                  </a:lnTo>
                  <a:lnTo>
                    <a:pt x="170" y="762"/>
                  </a:lnTo>
                  <a:lnTo>
                    <a:pt x="155" y="771"/>
                  </a:lnTo>
                  <a:lnTo>
                    <a:pt x="138" y="780"/>
                  </a:lnTo>
                  <a:lnTo>
                    <a:pt x="121" y="790"/>
                  </a:lnTo>
                  <a:lnTo>
                    <a:pt x="106" y="799"/>
                  </a:lnTo>
                  <a:lnTo>
                    <a:pt x="91" y="807"/>
                  </a:lnTo>
                  <a:lnTo>
                    <a:pt x="78" y="815"/>
                  </a:lnTo>
                  <a:lnTo>
                    <a:pt x="65" y="822"/>
                  </a:lnTo>
                  <a:lnTo>
                    <a:pt x="54" y="828"/>
                  </a:lnTo>
                  <a:lnTo>
                    <a:pt x="44" y="834"/>
                  </a:lnTo>
                  <a:lnTo>
                    <a:pt x="35" y="839"/>
                  </a:lnTo>
                  <a:lnTo>
                    <a:pt x="27" y="844"/>
                  </a:lnTo>
                  <a:lnTo>
                    <a:pt x="20" y="847"/>
                  </a:lnTo>
                  <a:lnTo>
                    <a:pt x="14" y="851"/>
                  </a:lnTo>
                  <a:lnTo>
                    <a:pt x="9" y="854"/>
                  </a:lnTo>
                  <a:lnTo>
                    <a:pt x="5" y="856"/>
                  </a:lnTo>
                  <a:lnTo>
                    <a:pt x="2" y="857"/>
                  </a:lnTo>
                  <a:lnTo>
                    <a:pt x="1" y="858"/>
                  </a:lnTo>
                  <a:lnTo>
                    <a:pt x="0" y="858"/>
                  </a:lnTo>
                  <a:lnTo>
                    <a:pt x="0" y="856"/>
                  </a:lnTo>
                  <a:lnTo>
                    <a:pt x="1" y="855"/>
                  </a:lnTo>
                  <a:lnTo>
                    <a:pt x="1" y="853"/>
                  </a:lnTo>
                  <a:lnTo>
                    <a:pt x="2" y="850"/>
                  </a:lnTo>
                  <a:lnTo>
                    <a:pt x="2" y="847"/>
                  </a:lnTo>
                  <a:lnTo>
                    <a:pt x="3" y="844"/>
                  </a:lnTo>
                  <a:lnTo>
                    <a:pt x="3" y="840"/>
                  </a:lnTo>
                  <a:lnTo>
                    <a:pt x="4" y="836"/>
                  </a:lnTo>
                  <a:lnTo>
                    <a:pt x="5" y="831"/>
                  </a:lnTo>
                  <a:lnTo>
                    <a:pt x="6" y="826"/>
                  </a:lnTo>
                  <a:lnTo>
                    <a:pt x="7" y="821"/>
                  </a:lnTo>
                  <a:lnTo>
                    <a:pt x="8" y="815"/>
                  </a:lnTo>
                  <a:lnTo>
                    <a:pt x="9" y="808"/>
                  </a:lnTo>
                  <a:lnTo>
                    <a:pt x="10" y="801"/>
                  </a:lnTo>
                  <a:lnTo>
                    <a:pt x="12" y="794"/>
                  </a:lnTo>
                  <a:lnTo>
                    <a:pt x="13" y="786"/>
                  </a:lnTo>
                  <a:lnTo>
                    <a:pt x="15" y="778"/>
                  </a:lnTo>
                  <a:lnTo>
                    <a:pt x="17" y="769"/>
                  </a:lnTo>
                  <a:lnTo>
                    <a:pt x="20" y="760"/>
                  </a:lnTo>
                  <a:lnTo>
                    <a:pt x="22" y="751"/>
                  </a:lnTo>
                  <a:lnTo>
                    <a:pt x="25" y="741"/>
                  </a:lnTo>
                  <a:lnTo>
                    <a:pt x="28" y="730"/>
                  </a:lnTo>
                  <a:lnTo>
                    <a:pt x="32" y="719"/>
                  </a:lnTo>
                  <a:lnTo>
                    <a:pt x="35" y="708"/>
                  </a:lnTo>
                  <a:lnTo>
                    <a:pt x="39" y="697"/>
                  </a:lnTo>
                  <a:lnTo>
                    <a:pt x="44" y="685"/>
                  </a:lnTo>
                  <a:lnTo>
                    <a:pt x="48" y="672"/>
                  </a:lnTo>
                  <a:lnTo>
                    <a:pt x="53" y="659"/>
                  </a:lnTo>
                  <a:lnTo>
                    <a:pt x="58" y="646"/>
                  </a:lnTo>
                  <a:lnTo>
                    <a:pt x="63" y="632"/>
                  </a:lnTo>
                  <a:lnTo>
                    <a:pt x="69" y="618"/>
                  </a:lnTo>
                  <a:lnTo>
                    <a:pt x="75" y="604"/>
                  </a:lnTo>
                  <a:lnTo>
                    <a:pt x="81" y="590"/>
                  </a:lnTo>
                  <a:lnTo>
                    <a:pt x="88" y="575"/>
                  </a:lnTo>
                  <a:lnTo>
                    <a:pt x="96" y="560"/>
                  </a:lnTo>
                  <a:lnTo>
                    <a:pt x="104" y="546"/>
                  </a:lnTo>
                  <a:lnTo>
                    <a:pt x="112" y="531"/>
                  </a:lnTo>
                  <a:lnTo>
                    <a:pt x="121" y="515"/>
                  </a:lnTo>
                  <a:lnTo>
                    <a:pt x="130" y="500"/>
                  </a:lnTo>
                  <a:lnTo>
                    <a:pt x="140" y="485"/>
                  </a:lnTo>
                  <a:lnTo>
                    <a:pt x="150" y="469"/>
                  </a:lnTo>
                  <a:lnTo>
                    <a:pt x="161" y="453"/>
                  </a:lnTo>
                  <a:lnTo>
                    <a:pt x="172" y="437"/>
                  </a:lnTo>
                  <a:lnTo>
                    <a:pt x="184" y="421"/>
                  </a:lnTo>
                  <a:lnTo>
                    <a:pt x="196" y="405"/>
                  </a:lnTo>
                  <a:lnTo>
                    <a:pt x="209" y="388"/>
                  </a:lnTo>
                  <a:lnTo>
                    <a:pt x="222" y="372"/>
                  </a:lnTo>
                  <a:lnTo>
                    <a:pt x="235" y="356"/>
                  </a:lnTo>
                  <a:lnTo>
                    <a:pt x="249" y="340"/>
                  </a:lnTo>
                  <a:lnTo>
                    <a:pt x="263" y="324"/>
                  </a:lnTo>
                  <a:lnTo>
                    <a:pt x="278" y="309"/>
                  </a:lnTo>
                  <a:lnTo>
                    <a:pt x="293" y="294"/>
                  </a:lnTo>
                  <a:lnTo>
                    <a:pt x="308" y="279"/>
                  </a:lnTo>
                  <a:lnTo>
                    <a:pt x="324" y="264"/>
                  </a:lnTo>
                  <a:lnTo>
                    <a:pt x="340" y="250"/>
                  </a:lnTo>
                  <a:lnTo>
                    <a:pt x="357" y="236"/>
                  </a:lnTo>
                  <a:lnTo>
                    <a:pt x="374" y="222"/>
                  </a:lnTo>
                  <a:lnTo>
                    <a:pt x="391" y="209"/>
                  </a:lnTo>
                  <a:lnTo>
                    <a:pt x="408" y="196"/>
                  </a:lnTo>
                  <a:lnTo>
                    <a:pt x="426" y="183"/>
                  </a:lnTo>
                  <a:lnTo>
                    <a:pt x="445" y="170"/>
                  </a:lnTo>
                  <a:lnTo>
                    <a:pt x="464" y="158"/>
                  </a:lnTo>
                  <a:lnTo>
                    <a:pt x="483" y="146"/>
                  </a:lnTo>
                  <a:lnTo>
                    <a:pt x="502" y="134"/>
                  </a:lnTo>
                  <a:lnTo>
                    <a:pt x="522" y="123"/>
                  </a:lnTo>
                  <a:lnTo>
                    <a:pt x="543" y="113"/>
                  </a:lnTo>
                  <a:lnTo>
                    <a:pt x="563" y="102"/>
                  </a:lnTo>
                  <a:lnTo>
                    <a:pt x="584" y="93"/>
                  </a:lnTo>
                  <a:lnTo>
                    <a:pt x="606" y="83"/>
                  </a:lnTo>
                  <a:lnTo>
                    <a:pt x="627" y="74"/>
                  </a:lnTo>
                  <a:lnTo>
                    <a:pt x="649" y="66"/>
                  </a:lnTo>
                  <a:lnTo>
                    <a:pt x="672" y="58"/>
                  </a:lnTo>
                  <a:lnTo>
                    <a:pt x="695" y="50"/>
                  </a:lnTo>
                  <a:lnTo>
                    <a:pt x="718" y="43"/>
                  </a:lnTo>
                  <a:lnTo>
                    <a:pt x="741" y="36"/>
                  </a:lnTo>
                  <a:lnTo>
                    <a:pt x="765" y="30"/>
                  </a:lnTo>
                  <a:lnTo>
                    <a:pt x="790" y="24"/>
                  </a:lnTo>
                  <a:lnTo>
                    <a:pt x="814" y="19"/>
                  </a:lnTo>
                  <a:lnTo>
                    <a:pt x="839" y="14"/>
                  </a:lnTo>
                  <a:lnTo>
                    <a:pt x="864" y="10"/>
                  </a:lnTo>
                  <a:lnTo>
                    <a:pt x="890" y="6"/>
                  </a:lnTo>
                  <a:lnTo>
                    <a:pt x="915" y="4"/>
                  </a:lnTo>
                  <a:lnTo>
                    <a:pt x="941" y="2"/>
                  </a:lnTo>
                  <a:lnTo>
                    <a:pt x="967" y="1"/>
                  </a:lnTo>
                  <a:lnTo>
                    <a:pt x="994" y="0"/>
                  </a:lnTo>
                  <a:lnTo>
                    <a:pt x="1020" y="0"/>
                  </a:lnTo>
                  <a:lnTo>
                    <a:pt x="1047" y="1"/>
                  </a:lnTo>
                  <a:lnTo>
                    <a:pt x="1074" y="3"/>
                  </a:lnTo>
                  <a:lnTo>
                    <a:pt x="1101" y="6"/>
                  </a:lnTo>
                  <a:lnTo>
                    <a:pt x="1128" y="9"/>
                  </a:lnTo>
                  <a:lnTo>
                    <a:pt x="1156" y="13"/>
                  </a:lnTo>
                  <a:lnTo>
                    <a:pt x="1184" y="17"/>
                  </a:lnTo>
                  <a:lnTo>
                    <a:pt x="1212" y="22"/>
                  </a:lnTo>
                  <a:lnTo>
                    <a:pt x="1240" y="29"/>
                  </a:lnTo>
                  <a:lnTo>
                    <a:pt x="1268" y="35"/>
                  </a:lnTo>
                  <a:lnTo>
                    <a:pt x="1296" y="43"/>
                  </a:lnTo>
                  <a:lnTo>
                    <a:pt x="1323" y="51"/>
                  </a:lnTo>
                  <a:lnTo>
                    <a:pt x="1350" y="60"/>
                  </a:lnTo>
                  <a:lnTo>
                    <a:pt x="1377" y="70"/>
                  </a:lnTo>
                  <a:lnTo>
                    <a:pt x="1403" y="80"/>
                  </a:lnTo>
                  <a:lnTo>
                    <a:pt x="1429" y="91"/>
                  </a:lnTo>
                  <a:lnTo>
                    <a:pt x="1455" y="103"/>
                  </a:lnTo>
                  <a:lnTo>
                    <a:pt x="1480" y="115"/>
                  </a:lnTo>
                  <a:lnTo>
                    <a:pt x="1505" y="128"/>
                  </a:lnTo>
                  <a:lnTo>
                    <a:pt x="1530" y="142"/>
                  </a:lnTo>
                  <a:lnTo>
                    <a:pt x="1554" y="157"/>
                  </a:lnTo>
                  <a:lnTo>
                    <a:pt x="1577" y="172"/>
                  </a:lnTo>
                  <a:lnTo>
                    <a:pt x="1601" y="188"/>
                  </a:lnTo>
                  <a:lnTo>
                    <a:pt x="1624" y="205"/>
                  </a:lnTo>
                  <a:lnTo>
                    <a:pt x="1647" y="222"/>
                  </a:lnTo>
                  <a:lnTo>
                    <a:pt x="1669" y="240"/>
                  </a:lnTo>
                  <a:lnTo>
                    <a:pt x="1690" y="258"/>
                  </a:lnTo>
                  <a:lnTo>
                    <a:pt x="1711" y="277"/>
                  </a:lnTo>
                  <a:lnTo>
                    <a:pt x="1731" y="296"/>
                  </a:lnTo>
                  <a:lnTo>
                    <a:pt x="1750" y="315"/>
                  </a:lnTo>
                  <a:lnTo>
                    <a:pt x="1769" y="334"/>
                  </a:lnTo>
                  <a:lnTo>
                    <a:pt x="1787" y="353"/>
                  </a:lnTo>
                  <a:lnTo>
                    <a:pt x="1804" y="373"/>
                  </a:lnTo>
                  <a:lnTo>
                    <a:pt x="1821" y="393"/>
                  </a:lnTo>
                  <a:lnTo>
                    <a:pt x="1837" y="414"/>
                  </a:lnTo>
                  <a:lnTo>
                    <a:pt x="1852" y="435"/>
                  </a:lnTo>
                  <a:lnTo>
                    <a:pt x="1867" y="456"/>
                  </a:lnTo>
                  <a:lnTo>
                    <a:pt x="1881" y="477"/>
                  </a:lnTo>
                  <a:lnTo>
                    <a:pt x="1894" y="498"/>
                  </a:lnTo>
                  <a:lnTo>
                    <a:pt x="1906" y="520"/>
                  </a:lnTo>
                  <a:lnTo>
                    <a:pt x="1918" y="542"/>
                  </a:lnTo>
                  <a:lnTo>
                    <a:pt x="1929" y="564"/>
                  </a:lnTo>
                  <a:lnTo>
                    <a:pt x="1940" y="586"/>
                  </a:lnTo>
                  <a:lnTo>
                    <a:pt x="1950" y="608"/>
                  </a:lnTo>
                  <a:lnTo>
                    <a:pt x="1959" y="629"/>
                  </a:lnTo>
                  <a:lnTo>
                    <a:pt x="1968" y="650"/>
                  </a:lnTo>
                  <a:lnTo>
                    <a:pt x="1976" y="671"/>
                  </a:lnTo>
                  <a:lnTo>
                    <a:pt x="1983" y="692"/>
                  </a:lnTo>
                  <a:lnTo>
                    <a:pt x="1990" y="712"/>
                  </a:lnTo>
                  <a:lnTo>
                    <a:pt x="1996" y="732"/>
                  </a:lnTo>
                  <a:lnTo>
                    <a:pt x="2002" y="752"/>
                  </a:lnTo>
                  <a:lnTo>
                    <a:pt x="2007" y="772"/>
                  </a:lnTo>
                  <a:lnTo>
                    <a:pt x="2011" y="791"/>
                  </a:lnTo>
                  <a:lnTo>
                    <a:pt x="2015" y="810"/>
                  </a:lnTo>
                  <a:lnTo>
                    <a:pt x="2018" y="829"/>
                  </a:lnTo>
                  <a:lnTo>
                    <a:pt x="2020" y="848"/>
                  </a:lnTo>
                  <a:lnTo>
                    <a:pt x="2022" y="866"/>
                  </a:lnTo>
                  <a:lnTo>
                    <a:pt x="2024" y="884"/>
                  </a:lnTo>
                  <a:lnTo>
                    <a:pt x="2025" y="901"/>
                  </a:lnTo>
                  <a:lnTo>
                    <a:pt x="2026" y="916"/>
                  </a:lnTo>
                  <a:lnTo>
                    <a:pt x="2027" y="930"/>
                  </a:lnTo>
                  <a:lnTo>
                    <a:pt x="2028" y="943"/>
                  </a:lnTo>
                  <a:lnTo>
                    <a:pt x="2029" y="955"/>
                  </a:lnTo>
                  <a:lnTo>
                    <a:pt x="2030" y="966"/>
                  </a:lnTo>
                  <a:lnTo>
                    <a:pt x="2031" y="976"/>
                  </a:lnTo>
                  <a:lnTo>
                    <a:pt x="2032" y="985"/>
                  </a:lnTo>
                  <a:lnTo>
                    <a:pt x="2032" y="992"/>
                  </a:lnTo>
                  <a:lnTo>
                    <a:pt x="2033" y="998"/>
                  </a:lnTo>
                  <a:lnTo>
                    <a:pt x="2033" y="1003"/>
                  </a:lnTo>
                  <a:lnTo>
                    <a:pt x="2034" y="1007"/>
                  </a:lnTo>
                  <a:lnTo>
                    <a:pt x="2034" y="1010"/>
                  </a:lnTo>
                  <a:lnTo>
                    <a:pt x="2034" y="1012"/>
                  </a:lnTo>
                  <a:lnTo>
                    <a:pt x="2034" y="1013"/>
                  </a:lnTo>
                  <a:close/>
                </a:path>
              </a:pathLst>
            </a:custGeom>
            <a:solidFill>
              <a:srgbClr val="008000"/>
            </a:solidFill>
            <a:ln w="6350" cap="flat">
              <a:solidFill>
                <a:srgbClr val="000000"/>
              </a:solidFill>
              <a:prstDash val="solid"/>
              <a:round/>
              <a:headEnd/>
              <a:tailEnd/>
            </a:ln>
            <a:effectLst>
              <a:outerShdw dist="57150" dir="2700000" algn="ctr" rotWithShape="0">
                <a:srgbClr val="888888">
                  <a:alpha val="50000"/>
                </a:srgbClr>
              </a:outerShdw>
            </a:effectLst>
          </p:spPr>
          <p:txBody>
            <a:bodyPr anchor="ctr">
              <a:spAutoFit/>
            </a:bodyPr>
            <a:lstStyle/>
            <a:p>
              <a:endParaRPr lang="zh-CN" altLang="en-US"/>
            </a:p>
          </p:txBody>
        </p:sp>
        <p:sp>
          <p:nvSpPr>
            <p:cNvPr id="6" name="Freeform 4"/>
            <p:cNvSpPr>
              <a:spLocks/>
            </p:cNvSpPr>
            <p:nvPr/>
          </p:nvSpPr>
          <p:spPr bwMode="auto">
            <a:xfrm>
              <a:off x="4389499" y="4816475"/>
              <a:ext cx="4113213" cy="1460500"/>
            </a:xfrm>
            <a:custGeom>
              <a:avLst/>
              <a:gdLst>
                <a:gd name="T0" fmla="*/ 723 w 2181"/>
                <a:gd name="T1" fmla="*/ 279 h 1259"/>
                <a:gd name="T2" fmla="*/ 720 w 2181"/>
                <a:gd name="T3" fmla="*/ 248 h 1259"/>
                <a:gd name="T4" fmla="*/ 724 w 2181"/>
                <a:gd name="T5" fmla="*/ 245 h 1259"/>
                <a:gd name="T6" fmla="*/ 753 w 2181"/>
                <a:gd name="T7" fmla="*/ 245 h 1259"/>
                <a:gd name="T8" fmla="*/ 807 w 2181"/>
                <a:gd name="T9" fmla="*/ 245 h 1259"/>
                <a:gd name="T10" fmla="*/ 848 w 2181"/>
                <a:gd name="T11" fmla="*/ 245 h 1259"/>
                <a:gd name="T12" fmla="*/ 861 w 2181"/>
                <a:gd name="T13" fmla="*/ 245 h 1259"/>
                <a:gd name="T14" fmla="*/ 820 w 2181"/>
                <a:gd name="T15" fmla="*/ 222 h 1259"/>
                <a:gd name="T16" fmla="*/ 697 w 2181"/>
                <a:gd name="T17" fmla="*/ 152 h 1259"/>
                <a:gd name="T18" fmla="*/ 533 w 2181"/>
                <a:gd name="T19" fmla="*/ 58 h 1259"/>
                <a:gd name="T20" fmla="*/ 445 w 2181"/>
                <a:gd name="T21" fmla="*/ 8 h 1259"/>
                <a:gd name="T22" fmla="*/ 424 w 2181"/>
                <a:gd name="T23" fmla="*/ 5 h 1259"/>
                <a:gd name="T24" fmla="*/ 347 w 2181"/>
                <a:gd name="T25" fmla="*/ 48 h 1259"/>
                <a:gd name="T26" fmla="*/ 190 w 2181"/>
                <a:gd name="T27" fmla="*/ 138 h 1259"/>
                <a:gd name="T28" fmla="*/ 54 w 2181"/>
                <a:gd name="T29" fmla="*/ 215 h 1259"/>
                <a:gd name="T30" fmla="*/ 1 w 2181"/>
                <a:gd name="T31" fmla="*/ 245 h 1259"/>
                <a:gd name="T32" fmla="*/ 10 w 2181"/>
                <a:gd name="T33" fmla="*/ 245 h 1259"/>
                <a:gd name="T34" fmla="*/ 47 w 2181"/>
                <a:gd name="T35" fmla="*/ 245 h 1259"/>
                <a:gd name="T36" fmla="*/ 103 w 2181"/>
                <a:gd name="T37" fmla="*/ 245 h 1259"/>
                <a:gd name="T38" fmla="*/ 137 w 2181"/>
                <a:gd name="T39" fmla="*/ 245 h 1259"/>
                <a:gd name="T40" fmla="*/ 144 w 2181"/>
                <a:gd name="T41" fmla="*/ 247 h 1259"/>
                <a:gd name="T42" fmla="*/ 147 w 2181"/>
                <a:gd name="T43" fmla="*/ 288 h 1259"/>
                <a:gd name="T44" fmla="*/ 153 w 2181"/>
                <a:gd name="T45" fmla="*/ 381 h 1259"/>
                <a:gd name="T46" fmla="*/ 180 w 2181"/>
                <a:gd name="T47" fmla="*/ 514 h 1259"/>
                <a:gd name="T48" fmla="*/ 245 w 2181"/>
                <a:gd name="T49" fmla="*/ 677 h 1259"/>
                <a:gd name="T50" fmla="*/ 350 w 2181"/>
                <a:gd name="T51" fmla="*/ 855 h 1259"/>
                <a:gd name="T52" fmla="*/ 499 w 2181"/>
                <a:gd name="T53" fmla="*/ 1010 h 1259"/>
                <a:gd name="T54" fmla="*/ 688 w 2181"/>
                <a:gd name="T55" fmla="*/ 1138 h 1259"/>
                <a:gd name="T56" fmla="*/ 894 w 2181"/>
                <a:gd name="T57" fmla="*/ 1221 h 1259"/>
                <a:gd name="T58" fmla="*/ 1111 w 2181"/>
                <a:gd name="T59" fmla="*/ 1256 h 1259"/>
                <a:gd name="T60" fmla="*/ 1328 w 2181"/>
                <a:gd name="T61" fmla="*/ 1245 h 1259"/>
                <a:gd name="T62" fmla="*/ 1539 w 2181"/>
                <a:gd name="T63" fmla="*/ 1187 h 1259"/>
                <a:gd name="T64" fmla="*/ 1733 w 2181"/>
                <a:gd name="T65" fmla="*/ 1088 h 1259"/>
                <a:gd name="T66" fmla="*/ 1896 w 2181"/>
                <a:gd name="T67" fmla="*/ 955 h 1259"/>
                <a:gd name="T68" fmla="*/ 2023 w 2181"/>
                <a:gd name="T69" fmla="*/ 796 h 1259"/>
                <a:gd name="T70" fmla="*/ 2109 w 2181"/>
                <a:gd name="T71" fmla="*/ 646 h 1259"/>
                <a:gd name="T72" fmla="*/ 2152 w 2181"/>
                <a:gd name="T73" fmla="*/ 512 h 1259"/>
                <a:gd name="T74" fmla="*/ 2173 w 2181"/>
                <a:gd name="T75" fmla="*/ 425 h 1259"/>
                <a:gd name="T76" fmla="*/ 2180 w 2181"/>
                <a:gd name="T77" fmla="*/ 396 h 1259"/>
                <a:gd name="T78" fmla="*/ 2153 w 2181"/>
                <a:gd name="T79" fmla="*/ 411 h 1259"/>
                <a:gd name="T80" fmla="*/ 2073 w 2181"/>
                <a:gd name="T81" fmla="*/ 457 h 1259"/>
                <a:gd name="T82" fmla="*/ 1966 w 2181"/>
                <a:gd name="T83" fmla="*/ 518 h 1259"/>
                <a:gd name="T84" fmla="*/ 1909 w 2181"/>
                <a:gd name="T85" fmla="*/ 551 h 1259"/>
                <a:gd name="T86" fmla="*/ 1895 w 2181"/>
                <a:gd name="T87" fmla="*/ 553 h 1259"/>
                <a:gd name="T88" fmla="*/ 1840 w 2181"/>
                <a:gd name="T89" fmla="*/ 521 h 1259"/>
                <a:gd name="T90" fmla="*/ 1727 w 2181"/>
                <a:gd name="T91" fmla="*/ 457 h 1259"/>
                <a:gd name="T92" fmla="*/ 1629 w 2181"/>
                <a:gd name="T93" fmla="*/ 402 h 1259"/>
                <a:gd name="T94" fmla="*/ 1591 w 2181"/>
                <a:gd name="T95" fmla="*/ 380 h 1259"/>
                <a:gd name="T96" fmla="*/ 1586 w 2181"/>
                <a:gd name="T97" fmla="*/ 391 h 1259"/>
                <a:gd name="T98" fmla="*/ 1568 w 2181"/>
                <a:gd name="T99" fmla="*/ 433 h 1259"/>
                <a:gd name="T100" fmla="*/ 1534 w 2181"/>
                <a:gd name="T101" fmla="*/ 500 h 1259"/>
                <a:gd name="T102" fmla="*/ 1467 w 2181"/>
                <a:gd name="T103" fmla="*/ 571 h 1259"/>
                <a:gd name="T104" fmla="*/ 1367 w 2181"/>
                <a:gd name="T105" fmla="*/ 642 h 1259"/>
                <a:gd name="T106" fmla="*/ 1243 w 2181"/>
                <a:gd name="T107" fmla="*/ 681 h 1259"/>
                <a:gd name="T108" fmla="*/ 1099 w 2181"/>
                <a:gd name="T109" fmla="*/ 679 h 1259"/>
                <a:gd name="T110" fmla="*/ 961 w 2181"/>
                <a:gd name="T111" fmla="*/ 638 h 1259"/>
                <a:gd name="T112" fmla="*/ 855 w 2181"/>
                <a:gd name="T113" fmla="*/ 563 h 1259"/>
                <a:gd name="T114" fmla="*/ 782 w 2181"/>
                <a:gd name="T115" fmla="*/ 464 h 1259"/>
                <a:gd name="T116" fmla="*/ 739 w 2181"/>
                <a:gd name="T117" fmla="*/ 376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1" h="1259">
                  <a:moveTo>
                    <a:pt x="729" y="331"/>
                  </a:moveTo>
                  <a:lnTo>
                    <a:pt x="728" y="321"/>
                  </a:lnTo>
                  <a:lnTo>
                    <a:pt x="727" y="311"/>
                  </a:lnTo>
                  <a:lnTo>
                    <a:pt x="726" y="302"/>
                  </a:lnTo>
                  <a:lnTo>
                    <a:pt x="725" y="294"/>
                  </a:lnTo>
                  <a:lnTo>
                    <a:pt x="724" y="286"/>
                  </a:lnTo>
                  <a:lnTo>
                    <a:pt x="723" y="279"/>
                  </a:lnTo>
                  <a:lnTo>
                    <a:pt x="722" y="273"/>
                  </a:lnTo>
                  <a:lnTo>
                    <a:pt x="722" y="267"/>
                  </a:lnTo>
                  <a:lnTo>
                    <a:pt x="721" y="262"/>
                  </a:lnTo>
                  <a:lnTo>
                    <a:pt x="721" y="257"/>
                  </a:lnTo>
                  <a:lnTo>
                    <a:pt x="720" y="254"/>
                  </a:lnTo>
                  <a:lnTo>
                    <a:pt x="720" y="251"/>
                  </a:lnTo>
                  <a:lnTo>
                    <a:pt x="720" y="248"/>
                  </a:lnTo>
                  <a:lnTo>
                    <a:pt x="719" y="247"/>
                  </a:lnTo>
                  <a:lnTo>
                    <a:pt x="719" y="246"/>
                  </a:lnTo>
                  <a:lnTo>
                    <a:pt x="719" y="245"/>
                  </a:lnTo>
                  <a:lnTo>
                    <a:pt x="720" y="245"/>
                  </a:lnTo>
                  <a:lnTo>
                    <a:pt x="722" y="245"/>
                  </a:lnTo>
                  <a:lnTo>
                    <a:pt x="724" y="245"/>
                  </a:lnTo>
                  <a:lnTo>
                    <a:pt x="726" y="245"/>
                  </a:lnTo>
                  <a:lnTo>
                    <a:pt x="729" y="245"/>
                  </a:lnTo>
                  <a:lnTo>
                    <a:pt x="733" y="245"/>
                  </a:lnTo>
                  <a:lnTo>
                    <a:pt x="737" y="245"/>
                  </a:lnTo>
                  <a:lnTo>
                    <a:pt x="742" y="245"/>
                  </a:lnTo>
                  <a:lnTo>
                    <a:pt x="747" y="245"/>
                  </a:lnTo>
                  <a:lnTo>
                    <a:pt x="753" y="245"/>
                  </a:lnTo>
                  <a:lnTo>
                    <a:pt x="759" y="245"/>
                  </a:lnTo>
                  <a:lnTo>
                    <a:pt x="766" y="245"/>
                  </a:lnTo>
                  <a:lnTo>
                    <a:pt x="774" y="245"/>
                  </a:lnTo>
                  <a:lnTo>
                    <a:pt x="782" y="245"/>
                  </a:lnTo>
                  <a:lnTo>
                    <a:pt x="790" y="245"/>
                  </a:lnTo>
                  <a:lnTo>
                    <a:pt x="799" y="245"/>
                  </a:lnTo>
                  <a:lnTo>
                    <a:pt x="807" y="245"/>
                  </a:lnTo>
                  <a:lnTo>
                    <a:pt x="814" y="245"/>
                  </a:lnTo>
                  <a:lnTo>
                    <a:pt x="821" y="245"/>
                  </a:lnTo>
                  <a:lnTo>
                    <a:pt x="828" y="245"/>
                  </a:lnTo>
                  <a:lnTo>
                    <a:pt x="833" y="245"/>
                  </a:lnTo>
                  <a:lnTo>
                    <a:pt x="839" y="245"/>
                  </a:lnTo>
                  <a:lnTo>
                    <a:pt x="843" y="245"/>
                  </a:lnTo>
                  <a:lnTo>
                    <a:pt x="848" y="245"/>
                  </a:lnTo>
                  <a:lnTo>
                    <a:pt x="851" y="245"/>
                  </a:lnTo>
                  <a:lnTo>
                    <a:pt x="854" y="245"/>
                  </a:lnTo>
                  <a:lnTo>
                    <a:pt x="857" y="245"/>
                  </a:lnTo>
                  <a:lnTo>
                    <a:pt x="859" y="245"/>
                  </a:lnTo>
                  <a:lnTo>
                    <a:pt x="860" y="245"/>
                  </a:lnTo>
                  <a:lnTo>
                    <a:pt x="861" y="245"/>
                  </a:lnTo>
                  <a:lnTo>
                    <a:pt x="860" y="245"/>
                  </a:lnTo>
                  <a:lnTo>
                    <a:pt x="858" y="243"/>
                  </a:lnTo>
                  <a:lnTo>
                    <a:pt x="854" y="241"/>
                  </a:lnTo>
                  <a:lnTo>
                    <a:pt x="848" y="238"/>
                  </a:lnTo>
                  <a:lnTo>
                    <a:pt x="840" y="233"/>
                  </a:lnTo>
                  <a:lnTo>
                    <a:pt x="831" y="228"/>
                  </a:lnTo>
                  <a:lnTo>
                    <a:pt x="820" y="222"/>
                  </a:lnTo>
                  <a:lnTo>
                    <a:pt x="807" y="215"/>
                  </a:lnTo>
                  <a:lnTo>
                    <a:pt x="793" y="207"/>
                  </a:lnTo>
                  <a:lnTo>
                    <a:pt x="777" y="198"/>
                  </a:lnTo>
                  <a:lnTo>
                    <a:pt x="760" y="187"/>
                  </a:lnTo>
                  <a:lnTo>
                    <a:pt x="740" y="176"/>
                  </a:lnTo>
                  <a:lnTo>
                    <a:pt x="719" y="164"/>
                  </a:lnTo>
                  <a:lnTo>
                    <a:pt x="697" y="152"/>
                  </a:lnTo>
                  <a:lnTo>
                    <a:pt x="672" y="138"/>
                  </a:lnTo>
                  <a:lnTo>
                    <a:pt x="646" y="123"/>
                  </a:lnTo>
                  <a:lnTo>
                    <a:pt x="620" y="108"/>
                  </a:lnTo>
                  <a:lnTo>
                    <a:pt x="596" y="94"/>
                  </a:lnTo>
                  <a:lnTo>
                    <a:pt x="573" y="81"/>
                  </a:lnTo>
                  <a:lnTo>
                    <a:pt x="552" y="69"/>
                  </a:lnTo>
                  <a:lnTo>
                    <a:pt x="533" y="58"/>
                  </a:lnTo>
                  <a:lnTo>
                    <a:pt x="515" y="48"/>
                  </a:lnTo>
                  <a:lnTo>
                    <a:pt x="500" y="39"/>
                  </a:lnTo>
                  <a:lnTo>
                    <a:pt x="485" y="31"/>
                  </a:lnTo>
                  <a:lnTo>
                    <a:pt x="473" y="24"/>
                  </a:lnTo>
                  <a:lnTo>
                    <a:pt x="462" y="18"/>
                  </a:lnTo>
                  <a:lnTo>
                    <a:pt x="453" y="12"/>
                  </a:lnTo>
                  <a:lnTo>
                    <a:pt x="445" y="8"/>
                  </a:lnTo>
                  <a:lnTo>
                    <a:pt x="439" y="5"/>
                  </a:lnTo>
                  <a:lnTo>
                    <a:pt x="435" y="2"/>
                  </a:lnTo>
                  <a:lnTo>
                    <a:pt x="432" y="1"/>
                  </a:lnTo>
                  <a:lnTo>
                    <a:pt x="432" y="0"/>
                  </a:lnTo>
                  <a:lnTo>
                    <a:pt x="431" y="1"/>
                  </a:lnTo>
                  <a:lnTo>
                    <a:pt x="428" y="2"/>
                  </a:lnTo>
                  <a:lnTo>
                    <a:pt x="424" y="5"/>
                  </a:lnTo>
                  <a:lnTo>
                    <a:pt x="418" y="8"/>
                  </a:lnTo>
                  <a:lnTo>
                    <a:pt x="410" y="12"/>
                  </a:lnTo>
                  <a:lnTo>
                    <a:pt x="401" y="18"/>
                  </a:lnTo>
                  <a:lnTo>
                    <a:pt x="390" y="24"/>
                  </a:lnTo>
                  <a:lnTo>
                    <a:pt x="378" y="31"/>
                  </a:lnTo>
                  <a:lnTo>
                    <a:pt x="363" y="39"/>
                  </a:lnTo>
                  <a:lnTo>
                    <a:pt x="347" y="48"/>
                  </a:lnTo>
                  <a:lnTo>
                    <a:pt x="330" y="58"/>
                  </a:lnTo>
                  <a:lnTo>
                    <a:pt x="310" y="69"/>
                  </a:lnTo>
                  <a:lnTo>
                    <a:pt x="289" y="81"/>
                  </a:lnTo>
                  <a:lnTo>
                    <a:pt x="266" y="94"/>
                  </a:lnTo>
                  <a:lnTo>
                    <a:pt x="242" y="108"/>
                  </a:lnTo>
                  <a:lnTo>
                    <a:pt x="216" y="123"/>
                  </a:lnTo>
                  <a:lnTo>
                    <a:pt x="190" y="138"/>
                  </a:lnTo>
                  <a:lnTo>
                    <a:pt x="165" y="152"/>
                  </a:lnTo>
                  <a:lnTo>
                    <a:pt x="142" y="164"/>
                  </a:lnTo>
                  <a:lnTo>
                    <a:pt x="121" y="176"/>
                  </a:lnTo>
                  <a:lnTo>
                    <a:pt x="102" y="187"/>
                  </a:lnTo>
                  <a:lnTo>
                    <a:pt x="84" y="198"/>
                  </a:lnTo>
                  <a:lnTo>
                    <a:pt x="68" y="207"/>
                  </a:lnTo>
                  <a:lnTo>
                    <a:pt x="54" y="215"/>
                  </a:lnTo>
                  <a:lnTo>
                    <a:pt x="41" y="222"/>
                  </a:lnTo>
                  <a:lnTo>
                    <a:pt x="30" y="228"/>
                  </a:lnTo>
                  <a:lnTo>
                    <a:pt x="21" y="233"/>
                  </a:lnTo>
                  <a:lnTo>
                    <a:pt x="13" y="238"/>
                  </a:lnTo>
                  <a:lnTo>
                    <a:pt x="8" y="241"/>
                  </a:lnTo>
                  <a:lnTo>
                    <a:pt x="3" y="243"/>
                  </a:lnTo>
                  <a:lnTo>
                    <a:pt x="1" y="245"/>
                  </a:lnTo>
                  <a:lnTo>
                    <a:pt x="0" y="245"/>
                  </a:lnTo>
                  <a:lnTo>
                    <a:pt x="1" y="245"/>
                  </a:lnTo>
                  <a:lnTo>
                    <a:pt x="3" y="245"/>
                  </a:lnTo>
                  <a:lnTo>
                    <a:pt x="4" y="245"/>
                  </a:lnTo>
                  <a:lnTo>
                    <a:pt x="7" y="245"/>
                  </a:lnTo>
                  <a:lnTo>
                    <a:pt x="10" y="245"/>
                  </a:lnTo>
                  <a:lnTo>
                    <a:pt x="14" y="245"/>
                  </a:lnTo>
                  <a:lnTo>
                    <a:pt x="18" y="245"/>
                  </a:lnTo>
                  <a:lnTo>
                    <a:pt x="23" y="245"/>
                  </a:lnTo>
                  <a:lnTo>
                    <a:pt x="28" y="245"/>
                  </a:lnTo>
                  <a:lnTo>
                    <a:pt x="34" y="245"/>
                  </a:lnTo>
                  <a:lnTo>
                    <a:pt x="40" y="245"/>
                  </a:lnTo>
                  <a:lnTo>
                    <a:pt x="47" y="245"/>
                  </a:lnTo>
                  <a:lnTo>
                    <a:pt x="55" y="245"/>
                  </a:lnTo>
                  <a:lnTo>
                    <a:pt x="63" y="245"/>
                  </a:lnTo>
                  <a:lnTo>
                    <a:pt x="72" y="245"/>
                  </a:lnTo>
                  <a:lnTo>
                    <a:pt x="81" y="245"/>
                  </a:lnTo>
                  <a:lnTo>
                    <a:pt x="89" y="245"/>
                  </a:lnTo>
                  <a:lnTo>
                    <a:pt x="96" y="245"/>
                  </a:lnTo>
                  <a:lnTo>
                    <a:pt x="103" y="245"/>
                  </a:lnTo>
                  <a:lnTo>
                    <a:pt x="110" y="245"/>
                  </a:lnTo>
                  <a:lnTo>
                    <a:pt x="116" y="245"/>
                  </a:lnTo>
                  <a:lnTo>
                    <a:pt x="121" y="245"/>
                  </a:lnTo>
                  <a:lnTo>
                    <a:pt x="126" y="245"/>
                  </a:lnTo>
                  <a:lnTo>
                    <a:pt x="130" y="245"/>
                  </a:lnTo>
                  <a:lnTo>
                    <a:pt x="134" y="245"/>
                  </a:lnTo>
                  <a:lnTo>
                    <a:pt x="137" y="245"/>
                  </a:lnTo>
                  <a:lnTo>
                    <a:pt x="139" y="245"/>
                  </a:lnTo>
                  <a:lnTo>
                    <a:pt x="141" y="245"/>
                  </a:lnTo>
                  <a:lnTo>
                    <a:pt x="143" y="245"/>
                  </a:lnTo>
                  <a:lnTo>
                    <a:pt x="144" y="245"/>
                  </a:lnTo>
                  <a:lnTo>
                    <a:pt x="144" y="246"/>
                  </a:lnTo>
                  <a:lnTo>
                    <a:pt x="144" y="247"/>
                  </a:lnTo>
                  <a:lnTo>
                    <a:pt x="144" y="250"/>
                  </a:lnTo>
                  <a:lnTo>
                    <a:pt x="144" y="254"/>
                  </a:lnTo>
                  <a:lnTo>
                    <a:pt x="145" y="259"/>
                  </a:lnTo>
                  <a:lnTo>
                    <a:pt x="145" y="264"/>
                  </a:lnTo>
                  <a:lnTo>
                    <a:pt x="146" y="271"/>
                  </a:lnTo>
                  <a:lnTo>
                    <a:pt x="146" y="279"/>
                  </a:lnTo>
                  <a:lnTo>
                    <a:pt x="147" y="288"/>
                  </a:lnTo>
                  <a:lnTo>
                    <a:pt x="147" y="298"/>
                  </a:lnTo>
                  <a:lnTo>
                    <a:pt x="148" y="309"/>
                  </a:lnTo>
                  <a:lnTo>
                    <a:pt x="149" y="322"/>
                  </a:lnTo>
                  <a:lnTo>
                    <a:pt x="150" y="335"/>
                  </a:lnTo>
                  <a:lnTo>
                    <a:pt x="151" y="349"/>
                  </a:lnTo>
                  <a:lnTo>
                    <a:pt x="152" y="364"/>
                  </a:lnTo>
                  <a:lnTo>
                    <a:pt x="153" y="381"/>
                  </a:lnTo>
                  <a:lnTo>
                    <a:pt x="154" y="398"/>
                  </a:lnTo>
                  <a:lnTo>
                    <a:pt x="157" y="416"/>
                  </a:lnTo>
                  <a:lnTo>
                    <a:pt x="160" y="434"/>
                  </a:lnTo>
                  <a:lnTo>
                    <a:pt x="164" y="453"/>
                  </a:lnTo>
                  <a:lnTo>
                    <a:pt x="168" y="473"/>
                  </a:lnTo>
                  <a:lnTo>
                    <a:pt x="174" y="493"/>
                  </a:lnTo>
                  <a:lnTo>
                    <a:pt x="180" y="514"/>
                  </a:lnTo>
                  <a:lnTo>
                    <a:pt x="187" y="535"/>
                  </a:lnTo>
                  <a:lnTo>
                    <a:pt x="195" y="557"/>
                  </a:lnTo>
                  <a:lnTo>
                    <a:pt x="203" y="580"/>
                  </a:lnTo>
                  <a:lnTo>
                    <a:pt x="212" y="603"/>
                  </a:lnTo>
                  <a:lnTo>
                    <a:pt x="223" y="627"/>
                  </a:lnTo>
                  <a:lnTo>
                    <a:pt x="233" y="652"/>
                  </a:lnTo>
                  <a:lnTo>
                    <a:pt x="245" y="677"/>
                  </a:lnTo>
                  <a:lnTo>
                    <a:pt x="257" y="702"/>
                  </a:lnTo>
                  <a:lnTo>
                    <a:pt x="271" y="728"/>
                  </a:lnTo>
                  <a:lnTo>
                    <a:pt x="285" y="755"/>
                  </a:lnTo>
                  <a:lnTo>
                    <a:pt x="300" y="781"/>
                  </a:lnTo>
                  <a:lnTo>
                    <a:pt x="316" y="806"/>
                  </a:lnTo>
                  <a:lnTo>
                    <a:pt x="332" y="831"/>
                  </a:lnTo>
                  <a:lnTo>
                    <a:pt x="350" y="855"/>
                  </a:lnTo>
                  <a:lnTo>
                    <a:pt x="369" y="878"/>
                  </a:lnTo>
                  <a:lnTo>
                    <a:pt x="388" y="902"/>
                  </a:lnTo>
                  <a:lnTo>
                    <a:pt x="408" y="924"/>
                  </a:lnTo>
                  <a:lnTo>
                    <a:pt x="430" y="947"/>
                  </a:lnTo>
                  <a:lnTo>
                    <a:pt x="452" y="968"/>
                  </a:lnTo>
                  <a:lnTo>
                    <a:pt x="475" y="989"/>
                  </a:lnTo>
                  <a:lnTo>
                    <a:pt x="499" y="1010"/>
                  </a:lnTo>
                  <a:lnTo>
                    <a:pt x="524" y="1030"/>
                  </a:lnTo>
                  <a:lnTo>
                    <a:pt x="549" y="1050"/>
                  </a:lnTo>
                  <a:lnTo>
                    <a:pt x="576" y="1069"/>
                  </a:lnTo>
                  <a:lnTo>
                    <a:pt x="603" y="1087"/>
                  </a:lnTo>
                  <a:lnTo>
                    <a:pt x="631" y="1105"/>
                  </a:lnTo>
                  <a:lnTo>
                    <a:pt x="660" y="1122"/>
                  </a:lnTo>
                  <a:lnTo>
                    <a:pt x="688" y="1138"/>
                  </a:lnTo>
                  <a:lnTo>
                    <a:pt x="717" y="1152"/>
                  </a:lnTo>
                  <a:lnTo>
                    <a:pt x="746" y="1166"/>
                  </a:lnTo>
                  <a:lnTo>
                    <a:pt x="775" y="1179"/>
                  </a:lnTo>
                  <a:lnTo>
                    <a:pt x="805" y="1191"/>
                  </a:lnTo>
                  <a:lnTo>
                    <a:pt x="834" y="1202"/>
                  </a:lnTo>
                  <a:lnTo>
                    <a:pt x="864" y="1212"/>
                  </a:lnTo>
                  <a:lnTo>
                    <a:pt x="894" y="1221"/>
                  </a:lnTo>
                  <a:lnTo>
                    <a:pt x="925" y="1229"/>
                  </a:lnTo>
                  <a:lnTo>
                    <a:pt x="955" y="1236"/>
                  </a:lnTo>
                  <a:lnTo>
                    <a:pt x="986" y="1242"/>
                  </a:lnTo>
                  <a:lnTo>
                    <a:pt x="1017" y="1247"/>
                  </a:lnTo>
                  <a:lnTo>
                    <a:pt x="1048" y="1251"/>
                  </a:lnTo>
                  <a:lnTo>
                    <a:pt x="1080" y="1254"/>
                  </a:lnTo>
                  <a:lnTo>
                    <a:pt x="1111" y="1256"/>
                  </a:lnTo>
                  <a:lnTo>
                    <a:pt x="1143" y="1257"/>
                  </a:lnTo>
                  <a:lnTo>
                    <a:pt x="1174" y="1258"/>
                  </a:lnTo>
                  <a:lnTo>
                    <a:pt x="1205" y="1257"/>
                  </a:lnTo>
                  <a:lnTo>
                    <a:pt x="1236" y="1255"/>
                  </a:lnTo>
                  <a:lnTo>
                    <a:pt x="1267" y="1253"/>
                  </a:lnTo>
                  <a:lnTo>
                    <a:pt x="1298" y="1249"/>
                  </a:lnTo>
                  <a:lnTo>
                    <a:pt x="1328" y="1245"/>
                  </a:lnTo>
                  <a:lnTo>
                    <a:pt x="1359" y="1239"/>
                  </a:lnTo>
                  <a:lnTo>
                    <a:pt x="1389" y="1233"/>
                  </a:lnTo>
                  <a:lnTo>
                    <a:pt x="1419" y="1226"/>
                  </a:lnTo>
                  <a:lnTo>
                    <a:pt x="1449" y="1217"/>
                  </a:lnTo>
                  <a:lnTo>
                    <a:pt x="1479" y="1208"/>
                  </a:lnTo>
                  <a:lnTo>
                    <a:pt x="1509" y="1198"/>
                  </a:lnTo>
                  <a:lnTo>
                    <a:pt x="1539" y="1187"/>
                  </a:lnTo>
                  <a:lnTo>
                    <a:pt x="1568" y="1175"/>
                  </a:lnTo>
                  <a:lnTo>
                    <a:pt x="1598" y="1162"/>
                  </a:lnTo>
                  <a:lnTo>
                    <a:pt x="1626" y="1149"/>
                  </a:lnTo>
                  <a:lnTo>
                    <a:pt x="1654" y="1135"/>
                  </a:lnTo>
                  <a:lnTo>
                    <a:pt x="1681" y="1120"/>
                  </a:lnTo>
                  <a:lnTo>
                    <a:pt x="1708" y="1104"/>
                  </a:lnTo>
                  <a:lnTo>
                    <a:pt x="1733" y="1088"/>
                  </a:lnTo>
                  <a:lnTo>
                    <a:pt x="1758" y="1071"/>
                  </a:lnTo>
                  <a:lnTo>
                    <a:pt x="1783" y="1053"/>
                  </a:lnTo>
                  <a:lnTo>
                    <a:pt x="1807" y="1035"/>
                  </a:lnTo>
                  <a:lnTo>
                    <a:pt x="1830" y="1016"/>
                  </a:lnTo>
                  <a:lnTo>
                    <a:pt x="1852" y="996"/>
                  </a:lnTo>
                  <a:lnTo>
                    <a:pt x="1874" y="976"/>
                  </a:lnTo>
                  <a:lnTo>
                    <a:pt x="1896" y="955"/>
                  </a:lnTo>
                  <a:lnTo>
                    <a:pt x="1916" y="933"/>
                  </a:lnTo>
                  <a:lnTo>
                    <a:pt x="1936" y="911"/>
                  </a:lnTo>
                  <a:lnTo>
                    <a:pt x="1955" y="888"/>
                  </a:lnTo>
                  <a:lnTo>
                    <a:pt x="1973" y="864"/>
                  </a:lnTo>
                  <a:lnTo>
                    <a:pt x="1991" y="841"/>
                  </a:lnTo>
                  <a:lnTo>
                    <a:pt x="2008" y="818"/>
                  </a:lnTo>
                  <a:lnTo>
                    <a:pt x="2023" y="796"/>
                  </a:lnTo>
                  <a:lnTo>
                    <a:pt x="2038" y="774"/>
                  </a:lnTo>
                  <a:lnTo>
                    <a:pt x="2052" y="752"/>
                  </a:lnTo>
                  <a:lnTo>
                    <a:pt x="2065" y="730"/>
                  </a:lnTo>
                  <a:lnTo>
                    <a:pt x="2077" y="709"/>
                  </a:lnTo>
                  <a:lnTo>
                    <a:pt x="2089" y="688"/>
                  </a:lnTo>
                  <a:lnTo>
                    <a:pt x="2099" y="667"/>
                  </a:lnTo>
                  <a:lnTo>
                    <a:pt x="2109" y="646"/>
                  </a:lnTo>
                  <a:lnTo>
                    <a:pt x="2117" y="626"/>
                  </a:lnTo>
                  <a:lnTo>
                    <a:pt x="2125" y="606"/>
                  </a:lnTo>
                  <a:lnTo>
                    <a:pt x="2132" y="586"/>
                  </a:lnTo>
                  <a:lnTo>
                    <a:pt x="2138" y="567"/>
                  </a:lnTo>
                  <a:lnTo>
                    <a:pt x="2143" y="548"/>
                  </a:lnTo>
                  <a:lnTo>
                    <a:pt x="2147" y="529"/>
                  </a:lnTo>
                  <a:lnTo>
                    <a:pt x="2152" y="512"/>
                  </a:lnTo>
                  <a:lnTo>
                    <a:pt x="2155" y="496"/>
                  </a:lnTo>
                  <a:lnTo>
                    <a:pt x="2159" y="481"/>
                  </a:lnTo>
                  <a:lnTo>
                    <a:pt x="2162" y="467"/>
                  </a:lnTo>
                  <a:lnTo>
                    <a:pt x="2165" y="455"/>
                  </a:lnTo>
                  <a:lnTo>
                    <a:pt x="2168" y="444"/>
                  </a:lnTo>
                  <a:lnTo>
                    <a:pt x="2171" y="434"/>
                  </a:lnTo>
                  <a:lnTo>
                    <a:pt x="2173" y="425"/>
                  </a:lnTo>
                  <a:lnTo>
                    <a:pt x="2175" y="417"/>
                  </a:lnTo>
                  <a:lnTo>
                    <a:pt x="2176" y="410"/>
                  </a:lnTo>
                  <a:lnTo>
                    <a:pt x="2178" y="405"/>
                  </a:lnTo>
                  <a:lnTo>
                    <a:pt x="2179" y="401"/>
                  </a:lnTo>
                  <a:lnTo>
                    <a:pt x="2179" y="398"/>
                  </a:lnTo>
                  <a:lnTo>
                    <a:pt x="2180" y="396"/>
                  </a:lnTo>
                  <a:lnTo>
                    <a:pt x="2179" y="396"/>
                  </a:lnTo>
                  <a:lnTo>
                    <a:pt x="2178" y="397"/>
                  </a:lnTo>
                  <a:lnTo>
                    <a:pt x="2175" y="398"/>
                  </a:lnTo>
                  <a:lnTo>
                    <a:pt x="2171" y="401"/>
                  </a:lnTo>
                  <a:lnTo>
                    <a:pt x="2166" y="403"/>
                  </a:lnTo>
                  <a:lnTo>
                    <a:pt x="2160" y="407"/>
                  </a:lnTo>
                  <a:lnTo>
                    <a:pt x="2153" y="411"/>
                  </a:lnTo>
                  <a:lnTo>
                    <a:pt x="2145" y="416"/>
                  </a:lnTo>
                  <a:lnTo>
                    <a:pt x="2136" y="421"/>
                  </a:lnTo>
                  <a:lnTo>
                    <a:pt x="2125" y="427"/>
                  </a:lnTo>
                  <a:lnTo>
                    <a:pt x="2114" y="433"/>
                  </a:lnTo>
                  <a:lnTo>
                    <a:pt x="2101" y="441"/>
                  </a:lnTo>
                  <a:lnTo>
                    <a:pt x="2088" y="448"/>
                  </a:lnTo>
                  <a:lnTo>
                    <a:pt x="2073" y="457"/>
                  </a:lnTo>
                  <a:lnTo>
                    <a:pt x="2057" y="466"/>
                  </a:lnTo>
                  <a:lnTo>
                    <a:pt x="2040" y="476"/>
                  </a:lnTo>
                  <a:lnTo>
                    <a:pt x="2023" y="485"/>
                  </a:lnTo>
                  <a:lnTo>
                    <a:pt x="2007" y="494"/>
                  </a:lnTo>
                  <a:lnTo>
                    <a:pt x="1992" y="503"/>
                  </a:lnTo>
                  <a:lnTo>
                    <a:pt x="1979" y="511"/>
                  </a:lnTo>
                  <a:lnTo>
                    <a:pt x="1966" y="518"/>
                  </a:lnTo>
                  <a:lnTo>
                    <a:pt x="1955" y="524"/>
                  </a:lnTo>
                  <a:lnTo>
                    <a:pt x="1944" y="530"/>
                  </a:lnTo>
                  <a:lnTo>
                    <a:pt x="1935" y="536"/>
                  </a:lnTo>
                  <a:lnTo>
                    <a:pt x="1927" y="540"/>
                  </a:lnTo>
                  <a:lnTo>
                    <a:pt x="1920" y="544"/>
                  </a:lnTo>
                  <a:lnTo>
                    <a:pt x="1914" y="548"/>
                  </a:lnTo>
                  <a:lnTo>
                    <a:pt x="1909" y="551"/>
                  </a:lnTo>
                  <a:lnTo>
                    <a:pt x="1905" y="553"/>
                  </a:lnTo>
                  <a:lnTo>
                    <a:pt x="1902" y="554"/>
                  </a:lnTo>
                  <a:lnTo>
                    <a:pt x="1901" y="555"/>
                  </a:lnTo>
                  <a:lnTo>
                    <a:pt x="1900" y="556"/>
                  </a:lnTo>
                  <a:lnTo>
                    <a:pt x="1900" y="555"/>
                  </a:lnTo>
                  <a:lnTo>
                    <a:pt x="1898" y="554"/>
                  </a:lnTo>
                  <a:lnTo>
                    <a:pt x="1895" y="553"/>
                  </a:lnTo>
                  <a:lnTo>
                    <a:pt x="1890" y="550"/>
                  </a:lnTo>
                  <a:lnTo>
                    <a:pt x="1885" y="547"/>
                  </a:lnTo>
                  <a:lnTo>
                    <a:pt x="1878" y="543"/>
                  </a:lnTo>
                  <a:lnTo>
                    <a:pt x="1870" y="539"/>
                  </a:lnTo>
                  <a:lnTo>
                    <a:pt x="1861" y="534"/>
                  </a:lnTo>
                  <a:lnTo>
                    <a:pt x="1851" y="528"/>
                  </a:lnTo>
                  <a:lnTo>
                    <a:pt x="1840" y="521"/>
                  </a:lnTo>
                  <a:lnTo>
                    <a:pt x="1827" y="514"/>
                  </a:lnTo>
                  <a:lnTo>
                    <a:pt x="1813" y="506"/>
                  </a:lnTo>
                  <a:lnTo>
                    <a:pt x="1798" y="498"/>
                  </a:lnTo>
                  <a:lnTo>
                    <a:pt x="1782" y="488"/>
                  </a:lnTo>
                  <a:lnTo>
                    <a:pt x="1764" y="478"/>
                  </a:lnTo>
                  <a:lnTo>
                    <a:pt x="1745" y="468"/>
                  </a:lnTo>
                  <a:lnTo>
                    <a:pt x="1727" y="457"/>
                  </a:lnTo>
                  <a:lnTo>
                    <a:pt x="1709" y="447"/>
                  </a:lnTo>
                  <a:lnTo>
                    <a:pt x="1693" y="438"/>
                  </a:lnTo>
                  <a:lnTo>
                    <a:pt x="1678" y="429"/>
                  </a:lnTo>
                  <a:lnTo>
                    <a:pt x="1664" y="421"/>
                  </a:lnTo>
                  <a:lnTo>
                    <a:pt x="1651" y="414"/>
                  </a:lnTo>
                  <a:lnTo>
                    <a:pt x="1639" y="408"/>
                  </a:lnTo>
                  <a:lnTo>
                    <a:pt x="1629" y="402"/>
                  </a:lnTo>
                  <a:lnTo>
                    <a:pt x="1620" y="397"/>
                  </a:lnTo>
                  <a:lnTo>
                    <a:pt x="1612" y="392"/>
                  </a:lnTo>
                  <a:lnTo>
                    <a:pt x="1606" y="388"/>
                  </a:lnTo>
                  <a:lnTo>
                    <a:pt x="1600" y="385"/>
                  </a:lnTo>
                  <a:lnTo>
                    <a:pt x="1596" y="383"/>
                  </a:lnTo>
                  <a:lnTo>
                    <a:pt x="1593" y="381"/>
                  </a:lnTo>
                  <a:lnTo>
                    <a:pt x="1591" y="380"/>
                  </a:lnTo>
                  <a:lnTo>
                    <a:pt x="1590" y="380"/>
                  </a:lnTo>
                  <a:lnTo>
                    <a:pt x="1590" y="381"/>
                  </a:lnTo>
                  <a:lnTo>
                    <a:pt x="1589" y="383"/>
                  </a:lnTo>
                  <a:lnTo>
                    <a:pt x="1588" y="385"/>
                  </a:lnTo>
                  <a:lnTo>
                    <a:pt x="1587" y="388"/>
                  </a:lnTo>
                  <a:lnTo>
                    <a:pt x="1586" y="391"/>
                  </a:lnTo>
                  <a:lnTo>
                    <a:pt x="1584" y="395"/>
                  </a:lnTo>
                  <a:lnTo>
                    <a:pt x="1582" y="400"/>
                  </a:lnTo>
                  <a:lnTo>
                    <a:pt x="1580" y="405"/>
                  </a:lnTo>
                  <a:lnTo>
                    <a:pt x="1577" y="411"/>
                  </a:lnTo>
                  <a:lnTo>
                    <a:pt x="1574" y="418"/>
                  </a:lnTo>
                  <a:lnTo>
                    <a:pt x="1571" y="425"/>
                  </a:lnTo>
                  <a:lnTo>
                    <a:pt x="1568" y="433"/>
                  </a:lnTo>
                  <a:lnTo>
                    <a:pt x="1564" y="441"/>
                  </a:lnTo>
                  <a:lnTo>
                    <a:pt x="1561" y="450"/>
                  </a:lnTo>
                  <a:lnTo>
                    <a:pt x="1556" y="460"/>
                  </a:lnTo>
                  <a:lnTo>
                    <a:pt x="1552" y="470"/>
                  </a:lnTo>
                  <a:lnTo>
                    <a:pt x="1547" y="480"/>
                  </a:lnTo>
                  <a:lnTo>
                    <a:pt x="1541" y="490"/>
                  </a:lnTo>
                  <a:lnTo>
                    <a:pt x="1534" y="500"/>
                  </a:lnTo>
                  <a:lnTo>
                    <a:pt x="1526" y="510"/>
                  </a:lnTo>
                  <a:lnTo>
                    <a:pt x="1518" y="520"/>
                  </a:lnTo>
                  <a:lnTo>
                    <a:pt x="1510" y="530"/>
                  </a:lnTo>
                  <a:lnTo>
                    <a:pt x="1500" y="541"/>
                  </a:lnTo>
                  <a:lnTo>
                    <a:pt x="1490" y="551"/>
                  </a:lnTo>
                  <a:lnTo>
                    <a:pt x="1479" y="561"/>
                  </a:lnTo>
                  <a:lnTo>
                    <a:pt x="1467" y="571"/>
                  </a:lnTo>
                  <a:lnTo>
                    <a:pt x="1455" y="581"/>
                  </a:lnTo>
                  <a:lnTo>
                    <a:pt x="1442" y="592"/>
                  </a:lnTo>
                  <a:lnTo>
                    <a:pt x="1428" y="602"/>
                  </a:lnTo>
                  <a:lnTo>
                    <a:pt x="1414" y="612"/>
                  </a:lnTo>
                  <a:lnTo>
                    <a:pt x="1399" y="623"/>
                  </a:lnTo>
                  <a:lnTo>
                    <a:pt x="1383" y="633"/>
                  </a:lnTo>
                  <a:lnTo>
                    <a:pt x="1367" y="642"/>
                  </a:lnTo>
                  <a:lnTo>
                    <a:pt x="1350" y="650"/>
                  </a:lnTo>
                  <a:lnTo>
                    <a:pt x="1333" y="657"/>
                  </a:lnTo>
                  <a:lnTo>
                    <a:pt x="1316" y="664"/>
                  </a:lnTo>
                  <a:lnTo>
                    <a:pt x="1298" y="670"/>
                  </a:lnTo>
                  <a:lnTo>
                    <a:pt x="1280" y="674"/>
                  </a:lnTo>
                  <a:lnTo>
                    <a:pt x="1262" y="678"/>
                  </a:lnTo>
                  <a:lnTo>
                    <a:pt x="1243" y="681"/>
                  </a:lnTo>
                  <a:lnTo>
                    <a:pt x="1223" y="684"/>
                  </a:lnTo>
                  <a:lnTo>
                    <a:pt x="1204" y="685"/>
                  </a:lnTo>
                  <a:lnTo>
                    <a:pt x="1184" y="686"/>
                  </a:lnTo>
                  <a:lnTo>
                    <a:pt x="1163" y="685"/>
                  </a:lnTo>
                  <a:lnTo>
                    <a:pt x="1142" y="684"/>
                  </a:lnTo>
                  <a:lnTo>
                    <a:pt x="1121" y="682"/>
                  </a:lnTo>
                  <a:lnTo>
                    <a:pt x="1099" y="679"/>
                  </a:lnTo>
                  <a:lnTo>
                    <a:pt x="1077" y="675"/>
                  </a:lnTo>
                  <a:lnTo>
                    <a:pt x="1056" y="671"/>
                  </a:lnTo>
                  <a:lnTo>
                    <a:pt x="1036" y="666"/>
                  </a:lnTo>
                  <a:lnTo>
                    <a:pt x="1016" y="660"/>
                  </a:lnTo>
                  <a:lnTo>
                    <a:pt x="997" y="654"/>
                  </a:lnTo>
                  <a:lnTo>
                    <a:pt x="979" y="646"/>
                  </a:lnTo>
                  <a:lnTo>
                    <a:pt x="961" y="638"/>
                  </a:lnTo>
                  <a:lnTo>
                    <a:pt x="944" y="630"/>
                  </a:lnTo>
                  <a:lnTo>
                    <a:pt x="928" y="620"/>
                  </a:lnTo>
                  <a:lnTo>
                    <a:pt x="912" y="610"/>
                  </a:lnTo>
                  <a:lnTo>
                    <a:pt x="897" y="599"/>
                  </a:lnTo>
                  <a:lnTo>
                    <a:pt x="882" y="588"/>
                  </a:lnTo>
                  <a:lnTo>
                    <a:pt x="869" y="576"/>
                  </a:lnTo>
                  <a:lnTo>
                    <a:pt x="855" y="563"/>
                  </a:lnTo>
                  <a:lnTo>
                    <a:pt x="843" y="549"/>
                  </a:lnTo>
                  <a:lnTo>
                    <a:pt x="831" y="535"/>
                  </a:lnTo>
                  <a:lnTo>
                    <a:pt x="820" y="520"/>
                  </a:lnTo>
                  <a:lnTo>
                    <a:pt x="809" y="506"/>
                  </a:lnTo>
                  <a:lnTo>
                    <a:pt x="800" y="492"/>
                  </a:lnTo>
                  <a:lnTo>
                    <a:pt x="790" y="478"/>
                  </a:lnTo>
                  <a:lnTo>
                    <a:pt x="782" y="464"/>
                  </a:lnTo>
                  <a:lnTo>
                    <a:pt x="774" y="451"/>
                  </a:lnTo>
                  <a:lnTo>
                    <a:pt x="766" y="438"/>
                  </a:lnTo>
                  <a:lnTo>
                    <a:pt x="760" y="425"/>
                  </a:lnTo>
                  <a:lnTo>
                    <a:pt x="754" y="413"/>
                  </a:lnTo>
                  <a:lnTo>
                    <a:pt x="748" y="400"/>
                  </a:lnTo>
                  <a:lnTo>
                    <a:pt x="744" y="388"/>
                  </a:lnTo>
                  <a:lnTo>
                    <a:pt x="739" y="376"/>
                  </a:lnTo>
                  <a:lnTo>
                    <a:pt x="736" y="365"/>
                  </a:lnTo>
                  <a:lnTo>
                    <a:pt x="733" y="353"/>
                  </a:lnTo>
                  <a:lnTo>
                    <a:pt x="731" y="342"/>
                  </a:lnTo>
                  <a:lnTo>
                    <a:pt x="729" y="331"/>
                  </a:lnTo>
                  <a:close/>
                </a:path>
              </a:pathLst>
            </a:custGeom>
            <a:solidFill>
              <a:srgbClr val="FF0000"/>
            </a:solidFill>
            <a:ln w="6350" cap="flat">
              <a:solidFill>
                <a:srgbClr val="000000"/>
              </a:solidFill>
              <a:prstDash val="solid"/>
              <a:round/>
              <a:headEnd/>
              <a:tailEnd/>
            </a:ln>
            <a:effectLst>
              <a:outerShdw dist="57150" dir="2700000" algn="ctr" rotWithShape="0">
                <a:srgbClr val="888888">
                  <a:alpha val="50000"/>
                </a:srgbClr>
              </a:outerShdw>
            </a:effectLst>
          </p:spPr>
          <p:txBody>
            <a:bodyPr anchor="ctr">
              <a:spAutoFit/>
            </a:bodyPr>
            <a:lstStyle/>
            <a:p>
              <a:endParaRPr lang="zh-CN" altLang="en-US"/>
            </a:p>
          </p:txBody>
        </p:sp>
        <p:sp>
          <p:nvSpPr>
            <p:cNvPr id="7" name="Text Box 5"/>
            <p:cNvSpPr txBox="1">
              <a:spLocks noChangeArrowheads="1"/>
            </p:cNvSpPr>
            <p:nvPr/>
          </p:nvSpPr>
          <p:spPr bwMode="auto">
            <a:xfrm>
              <a:off x="5722999" y="3940175"/>
              <a:ext cx="18716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b="1"/>
                <a:t>合理性</a:t>
              </a:r>
            </a:p>
          </p:txBody>
        </p:sp>
        <p:sp>
          <p:nvSpPr>
            <p:cNvPr id="8" name="Text Box 6"/>
            <p:cNvSpPr txBox="1">
              <a:spLocks noChangeArrowheads="1"/>
            </p:cNvSpPr>
            <p:nvPr/>
          </p:nvSpPr>
          <p:spPr bwMode="auto">
            <a:xfrm>
              <a:off x="5686487" y="5734050"/>
              <a:ext cx="18716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b="1"/>
                <a:t>符合性</a:t>
              </a:r>
            </a:p>
          </p:txBody>
        </p:sp>
        <p:pic>
          <p:nvPicPr>
            <p:cNvPr id="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1287" y="3544888"/>
              <a:ext cx="2247900" cy="255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AutoShape 8"/>
            <p:cNvSpPr>
              <a:spLocks noChangeArrowheads="1"/>
            </p:cNvSpPr>
            <p:nvPr/>
          </p:nvSpPr>
          <p:spPr bwMode="auto">
            <a:xfrm>
              <a:off x="2787457" y="3017532"/>
              <a:ext cx="2305050" cy="1223963"/>
            </a:xfrm>
            <a:prstGeom prst="cloudCallout">
              <a:avLst>
                <a:gd name="adj1" fmla="val -43750"/>
                <a:gd name="adj2" fmla="val 70000"/>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b="1" dirty="0"/>
                <a:t>安全工程建设的需求从哪里来？</a:t>
              </a:r>
            </a:p>
          </p:txBody>
        </p:sp>
      </p:grpSp>
    </p:spTree>
    <p:extLst>
      <p:ext uri="{BB962C8B-B14F-4D97-AF65-F5344CB8AC3E}">
        <p14:creationId xmlns:p14="http://schemas.microsoft.com/office/powerpoint/2010/main" val="1810211420"/>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发掘信息保护需求</a:t>
            </a:r>
            <a:r>
              <a:rPr lang="en-US" altLang="zh-CN" dirty="0" smtClean="0"/>
              <a:t>-</a:t>
            </a:r>
            <a:r>
              <a:rPr lang="zh-CN" altLang="en-US" dirty="0" smtClean="0"/>
              <a:t>主要工作</a:t>
            </a:r>
            <a:endParaRPr lang="zh-CN" altLang="en-US" dirty="0"/>
          </a:p>
        </p:txBody>
      </p:sp>
      <p:sp>
        <p:nvSpPr>
          <p:cNvPr id="3" name="内容占位符 2"/>
          <p:cNvSpPr>
            <a:spLocks noGrp="1"/>
          </p:cNvSpPr>
          <p:nvPr>
            <p:ph idx="1"/>
          </p:nvPr>
        </p:nvSpPr>
        <p:spPr>
          <a:xfrm>
            <a:off x="533399" y="1295400"/>
            <a:ext cx="4254625" cy="5105400"/>
          </a:xfrm>
        </p:spPr>
        <p:txBody>
          <a:bodyPr/>
          <a:lstStyle/>
          <a:p>
            <a:r>
              <a:rPr lang="zh-CN" altLang="en-US" dirty="0"/>
              <a:t>界定范围</a:t>
            </a:r>
          </a:p>
          <a:p>
            <a:r>
              <a:rPr lang="zh-CN" altLang="en-US" dirty="0"/>
              <a:t>分析</a:t>
            </a:r>
            <a:r>
              <a:rPr lang="zh-CN" altLang="en-US" dirty="0" smtClean="0"/>
              <a:t>业务、使命</a:t>
            </a:r>
            <a:endParaRPr lang="zh-CN" altLang="en-US" dirty="0"/>
          </a:p>
          <a:p>
            <a:r>
              <a:rPr lang="zh-CN" altLang="en-US" dirty="0" smtClean="0"/>
              <a:t>识别约束</a:t>
            </a:r>
            <a:endParaRPr lang="en-US" altLang="zh-CN" dirty="0" smtClean="0"/>
          </a:p>
          <a:p>
            <a:pPr lvl="1"/>
            <a:r>
              <a:rPr lang="zh-CN" altLang="en-US" dirty="0" smtClean="0"/>
              <a:t>法律</a:t>
            </a:r>
            <a:endParaRPr lang="en-US" altLang="zh-CN" dirty="0" smtClean="0"/>
          </a:p>
          <a:p>
            <a:pPr lvl="1"/>
            <a:r>
              <a:rPr lang="zh-CN" altLang="en-US" dirty="0" smtClean="0"/>
              <a:t>法规</a:t>
            </a:r>
            <a:endParaRPr lang="en-US" altLang="zh-CN" dirty="0" smtClean="0"/>
          </a:p>
          <a:p>
            <a:pPr lvl="1"/>
            <a:r>
              <a:rPr lang="zh-CN" altLang="en-US" dirty="0" smtClean="0"/>
              <a:t>政策</a:t>
            </a:r>
            <a:endParaRPr lang="en-US" altLang="zh-CN" dirty="0" smtClean="0"/>
          </a:p>
          <a:p>
            <a:pPr lvl="1"/>
            <a:r>
              <a:rPr lang="zh-CN" altLang="en-US" dirty="0" smtClean="0"/>
              <a:t>合同</a:t>
            </a:r>
            <a:endParaRPr lang="en-US" altLang="zh-CN" dirty="0" smtClean="0"/>
          </a:p>
          <a:p>
            <a:r>
              <a:rPr lang="zh-CN" altLang="en-US" dirty="0" smtClean="0"/>
              <a:t>识别</a:t>
            </a:r>
            <a:r>
              <a:rPr lang="zh-CN" altLang="en-US" dirty="0"/>
              <a:t>风险</a:t>
            </a:r>
          </a:p>
          <a:p>
            <a:r>
              <a:rPr lang="zh-CN" altLang="en-US" dirty="0"/>
              <a:t>记录需求</a:t>
            </a:r>
          </a:p>
          <a:p>
            <a:r>
              <a:rPr lang="zh-CN" altLang="en-US" dirty="0" smtClean="0"/>
              <a:t>获得客户对需求的认可</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18</a:t>
            </a:fld>
            <a:endParaRPr lang="en-US" altLang="zh-CN"/>
          </a:p>
        </p:txBody>
      </p:sp>
      <p:grpSp>
        <p:nvGrpSpPr>
          <p:cNvPr id="7" name="组合 6"/>
          <p:cNvGrpSpPr/>
          <p:nvPr/>
        </p:nvGrpSpPr>
        <p:grpSpPr>
          <a:xfrm>
            <a:off x="4824028" y="1628800"/>
            <a:ext cx="3900872" cy="4644516"/>
            <a:chOff x="4824028" y="1628800"/>
            <a:chExt cx="3900872" cy="4644516"/>
          </a:xfrm>
        </p:grpSpPr>
        <p:sp>
          <p:nvSpPr>
            <p:cNvPr id="8" name="矩形 7"/>
            <p:cNvSpPr/>
            <p:nvPr/>
          </p:nvSpPr>
          <p:spPr>
            <a:xfrm>
              <a:off x="5724128" y="1916832"/>
              <a:ext cx="2279104" cy="5400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rPr>
                <a:t>任务信息</a:t>
              </a:r>
              <a:endParaRPr lang="zh-CN" altLang="en-US" sz="2400" dirty="0">
                <a:solidFill>
                  <a:schemeClr val="tx1"/>
                </a:solidFill>
              </a:endParaRPr>
            </a:p>
          </p:txBody>
        </p:sp>
        <p:sp>
          <p:nvSpPr>
            <p:cNvPr id="9" name="矩形 8"/>
            <p:cNvSpPr/>
            <p:nvPr/>
          </p:nvSpPr>
          <p:spPr>
            <a:xfrm>
              <a:off x="5112060" y="3004579"/>
              <a:ext cx="1507976" cy="5400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rPr>
                <a:t>风险</a:t>
              </a:r>
              <a:endParaRPr lang="zh-CN" altLang="en-US" sz="2400" dirty="0">
                <a:solidFill>
                  <a:schemeClr val="tx1"/>
                </a:solidFill>
              </a:endParaRPr>
            </a:p>
          </p:txBody>
        </p:sp>
        <p:sp>
          <p:nvSpPr>
            <p:cNvPr id="10" name="矩形 9"/>
            <p:cNvSpPr/>
            <p:nvPr/>
          </p:nvSpPr>
          <p:spPr>
            <a:xfrm>
              <a:off x="7031124" y="2998484"/>
              <a:ext cx="1440160" cy="5400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rPr>
                <a:t>约束</a:t>
              </a:r>
              <a:endParaRPr lang="zh-CN" altLang="en-US" sz="2400" dirty="0">
                <a:solidFill>
                  <a:schemeClr val="tx1"/>
                </a:solidFill>
              </a:endParaRPr>
            </a:p>
          </p:txBody>
        </p:sp>
        <p:sp>
          <p:nvSpPr>
            <p:cNvPr id="11" name="矩形 10"/>
            <p:cNvSpPr/>
            <p:nvPr/>
          </p:nvSpPr>
          <p:spPr>
            <a:xfrm>
              <a:off x="6192180" y="3969060"/>
              <a:ext cx="2279104" cy="5400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rPr>
                <a:t>信息保护策略</a:t>
              </a:r>
              <a:endParaRPr lang="zh-CN" altLang="en-US" sz="2400" dirty="0">
                <a:solidFill>
                  <a:schemeClr val="tx1"/>
                </a:solidFill>
              </a:endParaRPr>
            </a:p>
          </p:txBody>
        </p:sp>
        <p:sp>
          <p:nvSpPr>
            <p:cNvPr id="12" name="矩形 11"/>
            <p:cNvSpPr/>
            <p:nvPr/>
          </p:nvSpPr>
          <p:spPr>
            <a:xfrm>
              <a:off x="6192180" y="5337212"/>
              <a:ext cx="2279104" cy="5400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rPr>
                <a:t>系统保护需求</a:t>
              </a:r>
              <a:endParaRPr lang="zh-CN" altLang="en-US" sz="2400" dirty="0">
                <a:solidFill>
                  <a:schemeClr val="tx1"/>
                </a:solidFill>
              </a:endParaRPr>
            </a:p>
          </p:txBody>
        </p:sp>
        <p:cxnSp>
          <p:nvCxnSpPr>
            <p:cNvPr id="13" name="直接箭头连接符 12"/>
            <p:cNvCxnSpPr>
              <a:stCxn id="8" idx="2"/>
              <a:endCxn id="9" idx="0"/>
            </p:cNvCxnSpPr>
            <p:nvPr/>
          </p:nvCxnSpPr>
          <p:spPr>
            <a:xfrm flipH="1">
              <a:off x="5866048" y="2456892"/>
              <a:ext cx="997632" cy="5476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a:xfrm>
              <a:off x="6840252" y="2384884"/>
              <a:ext cx="936104" cy="613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a:endCxn id="11" idx="0"/>
            </p:cNvCxnSpPr>
            <p:nvPr/>
          </p:nvCxnSpPr>
          <p:spPr>
            <a:xfrm>
              <a:off x="5866048" y="3538544"/>
              <a:ext cx="1465684" cy="4305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stCxn id="10" idx="2"/>
              <a:endCxn id="11" idx="0"/>
            </p:cNvCxnSpPr>
            <p:nvPr/>
          </p:nvCxnSpPr>
          <p:spPr>
            <a:xfrm flipH="1">
              <a:off x="7331732" y="3538544"/>
              <a:ext cx="419472" cy="4305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a:stCxn id="11" idx="2"/>
            </p:cNvCxnSpPr>
            <p:nvPr/>
          </p:nvCxnSpPr>
          <p:spPr>
            <a:xfrm>
              <a:off x="7331732" y="4509120"/>
              <a:ext cx="0" cy="8280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824028" y="1628800"/>
              <a:ext cx="3900872" cy="46445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5472100" y="4844238"/>
              <a:ext cx="3132348" cy="1232520"/>
            </a:xfrm>
            <a:prstGeom prst="rect">
              <a:avLst/>
            </a:prstGeom>
            <a:noFill/>
            <a:ln>
              <a:solidFill>
                <a:schemeClr val="accent1">
                  <a:shade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rPr>
                <a:t>系统需求</a:t>
              </a:r>
              <a:endParaRPr lang="en-US" altLang="zh-CN" sz="2000" dirty="0" smtClean="0">
                <a:solidFill>
                  <a:schemeClr val="tx1"/>
                </a:solidFill>
              </a:endParaRPr>
            </a:p>
            <a:p>
              <a:pPr algn="ctr"/>
              <a:endParaRPr lang="en-US" altLang="zh-CN" sz="2000" dirty="0" smtClean="0">
                <a:solidFill>
                  <a:schemeClr val="tx1"/>
                </a:solidFill>
              </a:endParaRPr>
            </a:p>
            <a:p>
              <a:pPr algn="ctr"/>
              <a:endParaRPr lang="zh-CN" altLang="en-US" sz="2000" dirty="0">
                <a:solidFill>
                  <a:schemeClr val="tx1"/>
                </a:solidFill>
              </a:endParaRPr>
            </a:p>
          </p:txBody>
        </p:sp>
      </p:grpSp>
    </p:spTree>
    <p:extLst>
      <p:ext uri="{BB962C8B-B14F-4D97-AF65-F5344CB8AC3E}">
        <p14:creationId xmlns:p14="http://schemas.microsoft.com/office/powerpoint/2010/main" val="365894481"/>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发掘保护需求</a:t>
            </a:r>
            <a:r>
              <a:rPr lang="en-US" altLang="zh-CN" dirty="0" smtClean="0"/>
              <a:t>-</a:t>
            </a:r>
            <a:r>
              <a:rPr lang="zh-CN" altLang="en-US" dirty="0" smtClean="0"/>
              <a:t>识别风险</a:t>
            </a:r>
            <a:endParaRPr lang="zh-CN" altLang="en-US" dirty="0"/>
          </a:p>
        </p:txBody>
      </p:sp>
      <p:sp>
        <p:nvSpPr>
          <p:cNvPr id="3" name="内容占位符 2"/>
          <p:cNvSpPr>
            <a:spLocks noGrp="1"/>
          </p:cNvSpPr>
          <p:nvPr>
            <p:ph idx="1"/>
          </p:nvPr>
        </p:nvSpPr>
        <p:spPr/>
        <p:txBody>
          <a:bodyPr/>
          <a:lstStyle/>
          <a:p>
            <a:r>
              <a:rPr lang="zh-CN" altLang="en-US" dirty="0" smtClean="0"/>
              <a:t>识别风险是发掘信息保护需求阶段工作的关键</a:t>
            </a:r>
            <a:endParaRPr lang="en-US" altLang="zh-CN" dirty="0" smtClean="0"/>
          </a:p>
          <a:p>
            <a:pPr lvl="1"/>
            <a:r>
              <a:rPr lang="zh-CN" altLang="en-US" dirty="0" smtClean="0"/>
              <a:t>一切</a:t>
            </a:r>
            <a:r>
              <a:rPr lang="zh-CN" altLang="en-US" dirty="0"/>
              <a:t>工程皆有</a:t>
            </a:r>
            <a:r>
              <a:rPr lang="zh-CN" altLang="en-US" dirty="0" smtClean="0"/>
              <a:t>需求，</a:t>
            </a:r>
            <a:r>
              <a:rPr lang="zh-CN" altLang="en-US" dirty="0"/>
              <a:t>需求与风险的一致性越强，则需求越</a:t>
            </a:r>
            <a:r>
              <a:rPr lang="zh-CN" altLang="en-US" dirty="0" smtClean="0"/>
              <a:t>准确</a:t>
            </a:r>
            <a:endParaRPr lang="en-US" altLang="zh-CN" dirty="0" smtClean="0"/>
          </a:p>
          <a:p>
            <a:pPr lvl="1"/>
            <a:r>
              <a:rPr lang="zh-CN" altLang="en-US" dirty="0"/>
              <a:t>信息安全工程的需求应从风险评估结果分析中得出</a:t>
            </a:r>
          </a:p>
          <a:p>
            <a:r>
              <a:rPr lang="zh-CN" altLang="en-US" dirty="0" smtClean="0"/>
              <a:t>识别风险工作方式</a:t>
            </a:r>
            <a:endParaRPr lang="en-US" altLang="zh-CN" dirty="0" smtClean="0"/>
          </a:p>
          <a:p>
            <a:pPr lvl="1"/>
            <a:r>
              <a:rPr lang="zh-CN" altLang="en-US" dirty="0" smtClean="0"/>
              <a:t>与</a:t>
            </a:r>
            <a:r>
              <a:rPr lang="zh-CN" altLang="en-US" dirty="0"/>
              <a:t>客户进行沟通，并结合安全工程师专业知识</a:t>
            </a:r>
            <a:endParaRPr lang="en-US" altLang="zh-CN" dirty="0"/>
          </a:p>
          <a:p>
            <a:pPr lvl="1"/>
            <a:r>
              <a:rPr lang="zh-CN" altLang="zh-CN" dirty="0"/>
              <a:t>为每一个信息域指定信息受到的危害的度量准则和可能的危害事件</a:t>
            </a:r>
            <a:endParaRPr lang="en-US" altLang="zh-CN" dirty="0"/>
          </a:p>
          <a:p>
            <a:pPr lvl="1"/>
            <a:r>
              <a:rPr lang="zh-CN" altLang="zh-CN" dirty="0"/>
              <a:t>服务的强度要与信息威胁的等级相</a:t>
            </a:r>
            <a:r>
              <a:rPr lang="zh-CN" altLang="zh-CN" dirty="0" smtClean="0"/>
              <a:t>适应</a:t>
            </a:r>
            <a:endParaRPr lang="en-US" altLang="zh-CN"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19</a:t>
            </a:fld>
            <a:endParaRPr lang="en-US" altLang="zh-CN"/>
          </a:p>
        </p:txBody>
      </p:sp>
    </p:spTree>
    <p:extLst>
      <p:ext uri="{BB962C8B-B14F-4D97-AF65-F5344CB8AC3E}">
        <p14:creationId xmlns:p14="http://schemas.microsoft.com/office/powerpoint/2010/main" val="258167975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课程内容</a:t>
            </a:r>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a:t>
            </a:fld>
            <a:endParaRPr lang="en-US" altLang="zh-CN"/>
          </a:p>
        </p:txBody>
      </p:sp>
      <p:sp>
        <p:nvSpPr>
          <p:cNvPr id="6" name="Rectangle 5"/>
          <p:cNvSpPr>
            <a:spLocks noChangeArrowheads="1"/>
          </p:cNvSpPr>
          <p:nvPr/>
        </p:nvSpPr>
        <p:spPr bwMode="auto">
          <a:xfrm>
            <a:off x="5017670" y="2717433"/>
            <a:ext cx="436339" cy="124705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sz="2000" b="1"/>
          </a:p>
        </p:txBody>
      </p:sp>
      <p:sp>
        <p:nvSpPr>
          <p:cNvPr id="14" name="Rectangle 13"/>
          <p:cNvSpPr>
            <a:spLocks noChangeArrowheads="1"/>
          </p:cNvSpPr>
          <p:nvPr/>
        </p:nvSpPr>
        <p:spPr bwMode="auto">
          <a:xfrm>
            <a:off x="5017670" y="3964485"/>
            <a:ext cx="436339" cy="124705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sz="2000" b="1"/>
          </a:p>
        </p:txBody>
      </p:sp>
      <p:sp>
        <p:nvSpPr>
          <p:cNvPr id="21" name="Rectangle 20"/>
          <p:cNvSpPr>
            <a:spLocks noChangeArrowheads="1"/>
          </p:cNvSpPr>
          <p:nvPr/>
        </p:nvSpPr>
        <p:spPr bwMode="auto">
          <a:xfrm rot="10800000">
            <a:off x="1673589" y="3753036"/>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信息安全保障</a:t>
            </a:r>
            <a:endParaRPr lang="zh-CN" altLang="en-US" sz="2000" b="1" dirty="0"/>
          </a:p>
        </p:txBody>
      </p:sp>
      <p:sp>
        <p:nvSpPr>
          <p:cNvPr id="30" name="Rectangle 30"/>
          <p:cNvSpPr>
            <a:spLocks noChangeArrowheads="1"/>
          </p:cNvSpPr>
          <p:nvPr/>
        </p:nvSpPr>
        <p:spPr bwMode="auto">
          <a:xfrm>
            <a:off x="5623189" y="3736013"/>
            <a:ext cx="2181696" cy="665095"/>
          </a:xfrm>
          <a:prstGeom prst="rect">
            <a:avLst/>
          </a:prstGeom>
          <a:solidFill>
            <a:schemeClr val="accent2"/>
          </a:solidFill>
          <a:ln w="38100">
            <a:solidFill>
              <a:srgbClr val="FFFFFF"/>
            </a:solidFill>
            <a:miter lim="800000"/>
            <a:headEnd/>
            <a:tailEnd/>
          </a:ln>
          <a:effec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信息安全工程</a:t>
            </a:r>
            <a:endParaRPr lang="zh-CN" altLang="en-US" sz="2000" b="1" dirty="0"/>
          </a:p>
        </p:txBody>
      </p:sp>
      <p:sp>
        <p:nvSpPr>
          <p:cNvPr id="38" name="Line 43"/>
          <p:cNvSpPr>
            <a:spLocks noChangeShapeType="1"/>
          </p:cNvSpPr>
          <p:nvPr/>
        </p:nvSpPr>
        <p:spPr bwMode="auto">
          <a:xfrm flipH="1">
            <a:off x="4323234" y="1958459"/>
            <a:ext cx="32742"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43"/>
          <p:cNvSpPr>
            <a:spLocks noChangeShapeType="1"/>
          </p:cNvSpPr>
          <p:nvPr/>
        </p:nvSpPr>
        <p:spPr bwMode="auto">
          <a:xfrm flipH="1">
            <a:off x="8110084" y="1880828"/>
            <a:ext cx="35726" cy="451997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43"/>
          <p:cNvSpPr>
            <a:spLocks noChangeShapeType="1"/>
          </p:cNvSpPr>
          <p:nvPr/>
        </p:nvSpPr>
        <p:spPr bwMode="auto">
          <a:xfrm flipH="1">
            <a:off x="827584" y="1958458"/>
            <a:ext cx="72008"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Rectangle 47"/>
          <p:cNvSpPr>
            <a:spLocks noChangeArrowheads="1"/>
          </p:cNvSpPr>
          <p:nvPr/>
        </p:nvSpPr>
        <p:spPr bwMode="auto">
          <a:xfrm>
            <a:off x="2059526" y="5938509"/>
            <a:ext cx="10920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知识域</a:t>
            </a:r>
          </a:p>
        </p:txBody>
      </p:sp>
      <p:sp>
        <p:nvSpPr>
          <p:cNvPr id="42" name="Rectangle 51"/>
          <p:cNvSpPr>
            <a:spLocks noChangeArrowheads="1"/>
          </p:cNvSpPr>
          <p:nvPr/>
        </p:nvSpPr>
        <p:spPr bwMode="auto">
          <a:xfrm>
            <a:off x="5676128" y="5938509"/>
            <a:ext cx="17286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知识子域</a:t>
            </a:r>
          </a:p>
        </p:txBody>
      </p:sp>
      <p:cxnSp>
        <p:nvCxnSpPr>
          <p:cNvPr id="8" name="直接连接符 7"/>
          <p:cNvCxnSpPr>
            <a:stCxn id="21" idx="1"/>
            <a:endCxn id="30" idx="1"/>
          </p:cNvCxnSpPr>
          <p:nvPr/>
        </p:nvCxnSpPr>
        <p:spPr>
          <a:xfrm flipV="1">
            <a:off x="4057963" y="4068561"/>
            <a:ext cx="1565226" cy="1971"/>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8989761"/>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确定系统安全要求</a:t>
            </a:r>
            <a:endParaRPr lang="zh-CN" altLang="en-US" dirty="0"/>
          </a:p>
        </p:txBody>
      </p:sp>
      <p:sp>
        <p:nvSpPr>
          <p:cNvPr id="3" name="内容占位符 2"/>
          <p:cNvSpPr>
            <a:spLocks noGrp="1"/>
          </p:cNvSpPr>
          <p:nvPr>
            <p:ph idx="1"/>
          </p:nvPr>
        </p:nvSpPr>
        <p:spPr/>
        <p:txBody>
          <a:bodyPr/>
          <a:lstStyle/>
          <a:p>
            <a:r>
              <a:rPr lang="zh-CN" altLang="zh-CN" dirty="0" smtClean="0"/>
              <a:t>考虑</a:t>
            </a:r>
            <a:r>
              <a:rPr lang="zh-CN" altLang="zh-CN" dirty="0"/>
              <a:t>一个或多个可满足客户表达的信息保护需求</a:t>
            </a:r>
            <a:r>
              <a:rPr lang="zh-CN" altLang="zh-CN" dirty="0" smtClean="0"/>
              <a:t>，</a:t>
            </a:r>
            <a:r>
              <a:rPr lang="zh-CN" altLang="en-US" dirty="0" smtClean="0"/>
              <a:t>形成</a:t>
            </a:r>
            <a:r>
              <a:rPr lang="zh-CN" altLang="zh-CN" dirty="0" smtClean="0"/>
              <a:t>解决方案</a:t>
            </a:r>
            <a:r>
              <a:rPr lang="zh-CN" altLang="en-US" dirty="0" smtClean="0"/>
              <a:t>集</a:t>
            </a:r>
            <a:endParaRPr lang="en-US" altLang="zh-CN" dirty="0" smtClean="0"/>
          </a:p>
          <a:p>
            <a:r>
              <a:rPr lang="zh-CN" altLang="en-US" dirty="0" smtClean="0"/>
              <a:t>解决方案集定义以下概念：</a:t>
            </a:r>
            <a:endParaRPr lang="zh-CN" altLang="zh-CN" dirty="0"/>
          </a:p>
          <a:p>
            <a:pPr lvl="1"/>
            <a:r>
              <a:rPr lang="zh-CN" altLang="zh-CN" dirty="0" smtClean="0"/>
              <a:t>系统安全背景</a:t>
            </a:r>
            <a:endParaRPr lang="zh-CN" altLang="zh-CN" dirty="0"/>
          </a:p>
          <a:p>
            <a:pPr lvl="1"/>
            <a:r>
              <a:rPr lang="zh-CN" altLang="zh-CN" dirty="0" smtClean="0"/>
              <a:t>安全</a:t>
            </a:r>
            <a:r>
              <a:rPr lang="zh-CN" altLang="zh-CN" dirty="0"/>
              <a:t>操作概念</a:t>
            </a:r>
          </a:p>
          <a:p>
            <a:pPr lvl="1"/>
            <a:r>
              <a:rPr lang="zh-CN" altLang="zh-CN" dirty="0" smtClean="0"/>
              <a:t>系统安全要求</a:t>
            </a:r>
            <a:r>
              <a:rPr lang="zh-CN" altLang="en-US" dirty="0" smtClean="0"/>
              <a:t>（</a:t>
            </a:r>
            <a:r>
              <a:rPr lang="zh-CN" altLang="zh-CN" dirty="0" smtClean="0"/>
              <a:t>基线</a:t>
            </a:r>
            <a:r>
              <a:rPr lang="zh-CN" altLang="en-US" dirty="0" smtClean="0"/>
              <a:t>）</a:t>
            </a:r>
            <a:endParaRPr lang="zh-CN"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20</a:t>
            </a:fld>
            <a:endParaRPr lang="en-US" altLang="zh-CN"/>
          </a:p>
        </p:txBody>
      </p:sp>
      <p:graphicFrame>
        <p:nvGraphicFramePr>
          <p:cNvPr id="5" name="对象 -2147482620"/>
          <p:cNvGraphicFramePr>
            <a:graphicFrameLocks noChangeAspect="1"/>
          </p:cNvGraphicFramePr>
          <p:nvPr>
            <p:extLst/>
          </p:nvPr>
        </p:nvGraphicFramePr>
        <p:xfrm>
          <a:off x="5436096" y="1988840"/>
          <a:ext cx="3432175" cy="2827337"/>
        </p:xfrm>
        <a:graphic>
          <a:graphicData uri="http://schemas.openxmlformats.org/presentationml/2006/ole">
            <mc:AlternateContent xmlns:mc="http://schemas.openxmlformats.org/markup-compatibility/2006">
              <mc:Choice xmlns:v="urn:schemas-microsoft-com:vml" Requires="v">
                <p:oleObj spid="_x0000_s4107" r:id="rId3" imgW="3911760" imgH="2711520" progId="">
                  <p:embed/>
                </p:oleObj>
              </mc:Choice>
              <mc:Fallback>
                <p:oleObj r:id="rId3" imgW="3911760" imgH="2711520" progId="">
                  <p:embed/>
                  <p:pic>
                    <p:nvPicPr>
                      <p:cNvPr id="5" name="对象 -21474826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6096" y="1988840"/>
                        <a:ext cx="3432175" cy="282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3436847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系统安全背景</a:t>
            </a:r>
            <a:endParaRPr lang="zh-CN" altLang="en-US" dirty="0"/>
          </a:p>
        </p:txBody>
      </p:sp>
      <p:sp>
        <p:nvSpPr>
          <p:cNvPr id="3" name="内容占位符 2"/>
          <p:cNvSpPr>
            <a:spLocks noGrp="1"/>
          </p:cNvSpPr>
          <p:nvPr>
            <p:ph idx="1"/>
          </p:nvPr>
        </p:nvSpPr>
        <p:spPr/>
        <p:txBody>
          <a:bodyPr/>
          <a:lstStyle/>
          <a:p>
            <a:r>
              <a:rPr lang="zh-CN" altLang="zh-CN" dirty="0" smtClean="0"/>
              <a:t>定义</a:t>
            </a:r>
            <a:r>
              <a:rPr lang="zh-CN" altLang="zh-CN" dirty="0"/>
              <a:t>系统边界和与</a:t>
            </a:r>
            <a:r>
              <a:rPr lang="en-US" altLang="zh-CN" dirty="0"/>
              <a:t>SE</a:t>
            </a:r>
            <a:r>
              <a:rPr lang="zh-CN" altLang="zh-CN" dirty="0"/>
              <a:t>的</a:t>
            </a:r>
            <a:r>
              <a:rPr lang="zh-CN" altLang="zh-CN" dirty="0" smtClean="0"/>
              <a:t>接口</a:t>
            </a:r>
            <a:endParaRPr lang="en-US" altLang="zh-CN" dirty="0" smtClean="0"/>
          </a:p>
          <a:p>
            <a:r>
              <a:rPr lang="zh-CN" altLang="zh-CN" dirty="0" smtClean="0"/>
              <a:t>为</a:t>
            </a:r>
            <a:r>
              <a:rPr lang="zh-CN" altLang="zh-CN" dirty="0"/>
              <a:t>目标或外部系统分配</a:t>
            </a:r>
            <a:r>
              <a:rPr lang="zh-CN" altLang="zh-CN" dirty="0" smtClean="0"/>
              <a:t>安全功能</a:t>
            </a:r>
            <a:endParaRPr lang="en-US" altLang="zh-CN" dirty="0" smtClean="0"/>
          </a:p>
          <a:p>
            <a:r>
              <a:rPr lang="zh-CN" altLang="zh-CN" dirty="0" smtClean="0"/>
              <a:t>识别</a:t>
            </a:r>
            <a:r>
              <a:rPr lang="zh-CN" altLang="zh-CN" dirty="0"/>
              <a:t>目标和外部系统之间的数据流以及与这些流相关联的保护</a:t>
            </a:r>
            <a:r>
              <a:rPr lang="zh-CN" altLang="zh-CN" dirty="0" smtClean="0"/>
              <a:t>需求</a:t>
            </a:r>
            <a:endParaRPr lang="en-US" altLang="zh-CN" dirty="0" smtClean="0"/>
          </a:p>
          <a:p>
            <a:r>
              <a:rPr lang="zh-CN" altLang="zh-CN" dirty="0" smtClean="0"/>
              <a:t>信息管理</a:t>
            </a:r>
            <a:r>
              <a:rPr lang="zh-CN" altLang="zh-CN" dirty="0"/>
              <a:t>需求和信息保护需求分配给目标系统和外部</a:t>
            </a:r>
            <a:r>
              <a:rPr lang="zh-CN" altLang="zh-CN" dirty="0" smtClean="0"/>
              <a:t>系统</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21</a:t>
            </a:fld>
            <a:endParaRPr lang="en-US" altLang="zh-CN"/>
          </a:p>
        </p:txBody>
      </p:sp>
      <p:grpSp>
        <p:nvGrpSpPr>
          <p:cNvPr id="5" name="Group 4"/>
          <p:cNvGrpSpPr>
            <a:grpSpLocks/>
          </p:cNvGrpSpPr>
          <p:nvPr/>
        </p:nvGrpSpPr>
        <p:grpSpPr bwMode="auto">
          <a:xfrm>
            <a:off x="1716087" y="3998912"/>
            <a:ext cx="6626225" cy="2401888"/>
            <a:chOff x="0" y="0"/>
            <a:chExt cx="4174" cy="1513"/>
          </a:xfrm>
        </p:grpSpPr>
        <p:grpSp>
          <p:nvGrpSpPr>
            <p:cNvPr id="6" name="Group 5"/>
            <p:cNvGrpSpPr>
              <a:grpSpLocks/>
            </p:cNvGrpSpPr>
            <p:nvPr/>
          </p:nvGrpSpPr>
          <p:grpSpPr bwMode="auto">
            <a:xfrm>
              <a:off x="2343" y="0"/>
              <a:ext cx="1831" cy="1513"/>
              <a:chOff x="0" y="0"/>
              <a:chExt cx="1831" cy="1513"/>
            </a:xfrm>
          </p:grpSpPr>
          <p:sp>
            <p:nvSpPr>
              <p:cNvPr id="9" name="Freeform 6"/>
              <p:cNvSpPr>
                <a:spLocks noChangeArrowheads="1"/>
              </p:cNvSpPr>
              <p:nvPr/>
            </p:nvSpPr>
            <p:spPr bwMode="auto">
              <a:xfrm>
                <a:off x="0" y="0"/>
                <a:ext cx="1831" cy="1513"/>
              </a:xfrm>
              <a:custGeom>
                <a:avLst/>
                <a:gdLst>
                  <a:gd name="T0" fmla="*/ 289 w 1831"/>
                  <a:gd name="T1" fmla="*/ 72 h 1513"/>
                  <a:gd name="T2" fmla="*/ 393 w 1831"/>
                  <a:gd name="T3" fmla="*/ 48 h 1513"/>
                  <a:gd name="T4" fmla="*/ 570 w 1831"/>
                  <a:gd name="T5" fmla="*/ 8 h 1513"/>
                  <a:gd name="T6" fmla="*/ 682 w 1831"/>
                  <a:gd name="T7" fmla="*/ 0 h 1513"/>
                  <a:gd name="T8" fmla="*/ 771 w 1831"/>
                  <a:gd name="T9" fmla="*/ 8 h 1513"/>
                  <a:gd name="T10" fmla="*/ 899 w 1831"/>
                  <a:gd name="T11" fmla="*/ 104 h 1513"/>
                  <a:gd name="T12" fmla="*/ 1027 w 1831"/>
                  <a:gd name="T13" fmla="*/ 200 h 1513"/>
                  <a:gd name="T14" fmla="*/ 1092 w 1831"/>
                  <a:gd name="T15" fmla="*/ 248 h 1513"/>
                  <a:gd name="T16" fmla="*/ 1156 w 1831"/>
                  <a:gd name="T17" fmla="*/ 304 h 1513"/>
                  <a:gd name="T18" fmla="*/ 1308 w 1831"/>
                  <a:gd name="T19" fmla="*/ 368 h 1513"/>
                  <a:gd name="T20" fmla="*/ 1381 w 1831"/>
                  <a:gd name="T21" fmla="*/ 424 h 1513"/>
                  <a:gd name="T22" fmla="*/ 1405 w 1831"/>
                  <a:gd name="T23" fmla="*/ 456 h 1513"/>
                  <a:gd name="T24" fmla="*/ 1453 w 1831"/>
                  <a:gd name="T25" fmla="*/ 568 h 1513"/>
                  <a:gd name="T26" fmla="*/ 1509 w 1831"/>
                  <a:gd name="T27" fmla="*/ 680 h 1513"/>
                  <a:gd name="T28" fmla="*/ 1637 w 1831"/>
                  <a:gd name="T29" fmla="*/ 888 h 1513"/>
                  <a:gd name="T30" fmla="*/ 1677 w 1831"/>
                  <a:gd name="T31" fmla="*/ 944 h 1513"/>
                  <a:gd name="T32" fmla="*/ 1718 w 1831"/>
                  <a:gd name="T33" fmla="*/ 968 h 1513"/>
                  <a:gd name="T34" fmla="*/ 1830 w 1831"/>
                  <a:gd name="T35" fmla="*/ 968 h 1513"/>
                  <a:gd name="T36" fmla="*/ 1830 w 1831"/>
                  <a:gd name="T37" fmla="*/ 1496 h 1513"/>
                  <a:gd name="T38" fmla="*/ 1742 w 1831"/>
                  <a:gd name="T39" fmla="*/ 1496 h 1513"/>
                  <a:gd name="T40" fmla="*/ 1485 w 1831"/>
                  <a:gd name="T41" fmla="*/ 1512 h 1513"/>
                  <a:gd name="T42" fmla="*/ 1348 w 1831"/>
                  <a:gd name="T43" fmla="*/ 1512 h 1513"/>
                  <a:gd name="T44" fmla="*/ 1204 w 1831"/>
                  <a:gd name="T45" fmla="*/ 1480 h 1513"/>
                  <a:gd name="T46" fmla="*/ 1059 w 1831"/>
                  <a:gd name="T47" fmla="*/ 1440 h 1513"/>
                  <a:gd name="T48" fmla="*/ 931 w 1831"/>
                  <a:gd name="T49" fmla="*/ 1384 h 1513"/>
                  <a:gd name="T50" fmla="*/ 835 w 1831"/>
                  <a:gd name="T51" fmla="*/ 1352 h 1513"/>
                  <a:gd name="T52" fmla="*/ 730 w 1831"/>
                  <a:gd name="T53" fmla="*/ 1344 h 1513"/>
                  <a:gd name="T54" fmla="*/ 626 w 1831"/>
                  <a:gd name="T55" fmla="*/ 1352 h 1513"/>
                  <a:gd name="T56" fmla="*/ 522 w 1831"/>
                  <a:gd name="T57" fmla="*/ 1368 h 1513"/>
                  <a:gd name="T58" fmla="*/ 458 w 1831"/>
                  <a:gd name="T59" fmla="*/ 1360 h 1513"/>
                  <a:gd name="T60" fmla="*/ 417 w 1831"/>
                  <a:gd name="T61" fmla="*/ 1352 h 1513"/>
                  <a:gd name="T62" fmla="*/ 345 w 1831"/>
                  <a:gd name="T63" fmla="*/ 1352 h 1513"/>
                  <a:gd name="T64" fmla="*/ 217 w 1831"/>
                  <a:gd name="T65" fmla="*/ 1376 h 1513"/>
                  <a:gd name="T66" fmla="*/ 153 w 1831"/>
                  <a:gd name="T67" fmla="*/ 1360 h 1513"/>
                  <a:gd name="T68" fmla="*/ 136 w 1831"/>
                  <a:gd name="T69" fmla="*/ 1320 h 1513"/>
                  <a:gd name="T70" fmla="*/ 144 w 1831"/>
                  <a:gd name="T71" fmla="*/ 1288 h 1513"/>
                  <a:gd name="T72" fmla="*/ 169 w 1831"/>
                  <a:gd name="T73" fmla="*/ 1232 h 1513"/>
                  <a:gd name="T74" fmla="*/ 281 w 1831"/>
                  <a:gd name="T75" fmla="*/ 1144 h 1513"/>
                  <a:gd name="T76" fmla="*/ 658 w 1831"/>
                  <a:gd name="T77" fmla="*/ 1144 h 1513"/>
                  <a:gd name="T78" fmla="*/ 658 w 1831"/>
                  <a:gd name="T79" fmla="*/ 1080 h 1513"/>
                  <a:gd name="T80" fmla="*/ 803 w 1831"/>
                  <a:gd name="T81" fmla="*/ 1048 h 1513"/>
                  <a:gd name="T82" fmla="*/ 907 w 1831"/>
                  <a:gd name="T83" fmla="*/ 960 h 1513"/>
                  <a:gd name="T84" fmla="*/ 979 w 1831"/>
                  <a:gd name="T85" fmla="*/ 832 h 1513"/>
                  <a:gd name="T86" fmla="*/ 995 w 1831"/>
                  <a:gd name="T87" fmla="*/ 680 h 1513"/>
                  <a:gd name="T88" fmla="*/ 963 w 1831"/>
                  <a:gd name="T89" fmla="*/ 600 h 1513"/>
                  <a:gd name="T90" fmla="*/ 915 w 1831"/>
                  <a:gd name="T91" fmla="*/ 528 h 1513"/>
                  <a:gd name="T92" fmla="*/ 771 w 1831"/>
                  <a:gd name="T93" fmla="*/ 424 h 1513"/>
                  <a:gd name="T94" fmla="*/ 714 w 1831"/>
                  <a:gd name="T95" fmla="*/ 376 h 1513"/>
                  <a:gd name="T96" fmla="*/ 674 w 1831"/>
                  <a:gd name="T97" fmla="*/ 328 h 1513"/>
                  <a:gd name="T98" fmla="*/ 658 w 1831"/>
                  <a:gd name="T99" fmla="*/ 336 h 1513"/>
                  <a:gd name="T100" fmla="*/ 658 w 1831"/>
                  <a:gd name="T101" fmla="*/ 296 h 1513"/>
                  <a:gd name="T102" fmla="*/ 32 w 1831"/>
                  <a:gd name="T103" fmla="*/ 296 h 1513"/>
                  <a:gd name="T104" fmla="*/ 8 w 1831"/>
                  <a:gd name="T105" fmla="*/ 264 h 1513"/>
                  <a:gd name="T106" fmla="*/ 0 w 1831"/>
                  <a:gd name="T107" fmla="*/ 224 h 1513"/>
                  <a:gd name="T108" fmla="*/ 16 w 1831"/>
                  <a:gd name="T109" fmla="*/ 184 h 1513"/>
                  <a:gd name="T110" fmla="*/ 56 w 1831"/>
                  <a:gd name="T111" fmla="*/ 160 h 1513"/>
                  <a:gd name="T112" fmla="*/ 225 w 1831"/>
                  <a:gd name="T113" fmla="*/ 120 h 1513"/>
                  <a:gd name="T114" fmla="*/ 289 w 1831"/>
                  <a:gd name="T115" fmla="*/ 72 h 1513"/>
                  <a:gd name="T116" fmla="*/ 289 w 1831"/>
                  <a:gd name="T117" fmla="*/ 72 h 15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831"/>
                  <a:gd name="T178" fmla="*/ 0 h 1513"/>
                  <a:gd name="T179" fmla="*/ 1831 w 1831"/>
                  <a:gd name="T180" fmla="*/ 1513 h 15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831" h="1513">
                    <a:moveTo>
                      <a:pt x="289" y="72"/>
                    </a:moveTo>
                    <a:lnTo>
                      <a:pt x="393" y="48"/>
                    </a:lnTo>
                    <a:lnTo>
                      <a:pt x="570" y="8"/>
                    </a:lnTo>
                    <a:lnTo>
                      <a:pt x="682" y="0"/>
                    </a:lnTo>
                    <a:lnTo>
                      <a:pt x="771" y="8"/>
                    </a:lnTo>
                    <a:lnTo>
                      <a:pt x="899" y="104"/>
                    </a:lnTo>
                    <a:lnTo>
                      <a:pt x="1027" y="200"/>
                    </a:lnTo>
                    <a:lnTo>
                      <a:pt x="1092" y="248"/>
                    </a:lnTo>
                    <a:lnTo>
                      <a:pt x="1156" y="304"/>
                    </a:lnTo>
                    <a:lnTo>
                      <a:pt x="1308" y="368"/>
                    </a:lnTo>
                    <a:lnTo>
                      <a:pt x="1381" y="424"/>
                    </a:lnTo>
                    <a:lnTo>
                      <a:pt x="1405" y="456"/>
                    </a:lnTo>
                    <a:lnTo>
                      <a:pt x="1453" y="568"/>
                    </a:lnTo>
                    <a:lnTo>
                      <a:pt x="1509" y="680"/>
                    </a:lnTo>
                    <a:lnTo>
                      <a:pt x="1637" y="888"/>
                    </a:lnTo>
                    <a:lnTo>
                      <a:pt x="1677" y="944"/>
                    </a:lnTo>
                    <a:lnTo>
                      <a:pt x="1718" y="968"/>
                    </a:lnTo>
                    <a:lnTo>
                      <a:pt x="1830" y="968"/>
                    </a:lnTo>
                    <a:lnTo>
                      <a:pt x="1830" y="1496"/>
                    </a:lnTo>
                    <a:lnTo>
                      <a:pt x="1742" y="1496"/>
                    </a:lnTo>
                    <a:lnTo>
                      <a:pt x="1485" y="1512"/>
                    </a:lnTo>
                    <a:lnTo>
                      <a:pt x="1348" y="1512"/>
                    </a:lnTo>
                    <a:lnTo>
                      <a:pt x="1204" y="1480"/>
                    </a:lnTo>
                    <a:lnTo>
                      <a:pt x="1059" y="1440"/>
                    </a:lnTo>
                    <a:lnTo>
                      <a:pt x="931" y="1384"/>
                    </a:lnTo>
                    <a:lnTo>
                      <a:pt x="835" y="1352"/>
                    </a:lnTo>
                    <a:lnTo>
                      <a:pt x="730" y="1344"/>
                    </a:lnTo>
                    <a:lnTo>
                      <a:pt x="626" y="1352"/>
                    </a:lnTo>
                    <a:lnTo>
                      <a:pt x="522" y="1368"/>
                    </a:lnTo>
                    <a:lnTo>
                      <a:pt x="458" y="1360"/>
                    </a:lnTo>
                    <a:lnTo>
                      <a:pt x="417" y="1352"/>
                    </a:lnTo>
                    <a:lnTo>
                      <a:pt x="345" y="1352"/>
                    </a:lnTo>
                    <a:lnTo>
                      <a:pt x="217" y="1376"/>
                    </a:lnTo>
                    <a:lnTo>
                      <a:pt x="153" y="1360"/>
                    </a:lnTo>
                    <a:lnTo>
                      <a:pt x="136" y="1320"/>
                    </a:lnTo>
                    <a:lnTo>
                      <a:pt x="144" y="1288"/>
                    </a:lnTo>
                    <a:lnTo>
                      <a:pt x="169" y="1232"/>
                    </a:lnTo>
                    <a:lnTo>
                      <a:pt x="281" y="1144"/>
                    </a:lnTo>
                    <a:lnTo>
                      <a:pt x="658" y="1144"/>
                    </a:lnTo>
                    <a:lnTo>
                      <a:pt x="658" y="1080"/>
                    </a:lnTo>
                    <a:lnTo>
                      <a:pt x="803" y="1048"/>
                    </a:lnTo>
                    <a:lnTo>
                      <a:pt x="907" y="960"/>
                    </a:lnTo>
                    <a:lnTo>
                      <a:pt x="979" y="832"/>
                    </a:lnTo>
                    <a:lnTo>
                      <a:pt x="995" y="680"/>
                    </a:lnTo>
                    <a:lnTo>
                      <a:pt x="963" y="600"/>
                    </a:lnTo>
                    <a:lnTo>
                      <a:pt x="915" y="528"/>
                    </a:lnTo>
                    <a:lnTo>
                      <a:pt x="771" y="424"/>
                    </a:lnTo>
                    <a:lnTo>
                      <a:pt x="714" y="376"/>
                    </a:lnTo>
                    <a:lnTo>
                      <a:pt x="674" y="328"/>
                    </a:lnTo>
                    <a:lnTo>
                      <a:pt x="658" y="336"/>
                    </a:lnTo>
                    <a:lnTo>
                      <a:pt x="658" y="296"/>
                    </a:lnTo>
                    <a:lnTo>
                      <a:pt x="32" y="296"/>
                    </a:lnTo>
                    <a:lnTo>
                      <a:pt x="8" y="264"/>
                    </a:lnTo>
                    <a:lnTo>
                      <a:pt x="0" y="224"/>
                    </a:lnTo>
                    <a:lnTo>
                      <a:pt x="16" y="184"/>
                    </a:lnTo>
                    <a:lnTo>
                      <a:pt x="56" y="160"/>
                    </a:lnTo>
                    <a:lnTo>
                      <a:pt x="225" y="120"/>
                    </a:lnTo>
                    <a:lnTo>
                      <a:pt x="289" y="72"/>
                    </a:lnTo>
                    <a:close/>
                  </a:path>
                </a:pathLst>
              </a:custGeom>
              <a:solidFill>
                <a:srgbClr val="EEEEEE"/>
              </a:solidFill>
              <a:ln w="3175" cap="flat" cmpd="sng">
                <a:solidFill>
                  <a:srgbClr val="000000"/>
                </a:solidFill>
                <a:bevel/>
                <a:headEnd/>
                <a:tailEnd/>
              </a:ln>
            </p:spPr>
            <p:txBody>
              <a:bodyPr wrap="none" anchor="ctr">
                <a:spAutoFit/>
              </a:bodyPr>
              <a:lstStyle/>
              <a:p>
                <a:endParaRPr lang="zh-CN" altLang="en-US"/>
              </a:p>
            </p:txBody>
          </p:sp>
          <p:sp>
            <p:nvSpPr>
              <p:cNvPr id="10" name="Freeform 7"/>
              <p:cNvSpPr>
                <a:spLocks noChangeArrowheads="1"/>
              </p:cNvSpPr>
              <p:nvPr/>
            </p:nvSpPr>
            <p:spPr bwMode="auto">
              <a:xfrm>
                <a:off x="658" y="328"/>
                <a:ext cx="346" cy="489"/>
              </a:xfrm>
              <a:custGeom>
                <a:avLst/>
                <a:gdLst>
                  <a:gd name="T0" fmla="*/ 16 w 346"/>
                  <a:gd name="T1" fmla="*/ 0 h 489"/>
                  <a:gd name="T2" fmla="*/ 56 w 346"/>
                  <a:gd name="T3" fmla="*/ 48 h 489"/>
                  <a:gd name="T4" fmla="*/ 185 w 346"/>
                  <a:gd name="T5" fmla="*/ 152 h 489"/>
                  <a:gd name="T6" fmla="*/ 273 w 346"/>
                  <a:gd name="T7" fmla="*/ 208 h 489"/>
                  <a:gd name="T8" fmla="*/ 321 w 346"/>
                  <a:gd name="T9" fmla="*/ 288 h 489"/>
                  <a:gd name="T10" fmla="*/ 345 w 346"/>
                  <a:gd name="T11" fmla="*/ 360 h 489"/>
                  <a:gd name="T12" fmla="*/ 321 w 346"/>
                  <a:gd name="T13" fmla="*/ 488 h 489"/>
                  <a:gd name="T14" fmla="*/ 305 w 346"/>
                  <a:gd name="T15" fmla="*/ 480 h 489"/>
                  <a:gd name="T16" fmla="*/ 241 w 346"/>
                  <a:gd name="T17" fmla="*/ 416 h 489"/>
                  <a:gd name="T18" fmla="*/ 201 w 346"/>
                  <a:gd name="T19" fmla="*/ 352 h 489"/>
                  <a:gd name="T20" fmla="*/ 161 w 346"/>
                  <a:gd name="T21" fmla="*/ 272 h 489"/>
                  <a:gd name="T22" fmla="*/ 137 w 346"/>
                  <a:gd name="T23" fmla="*/ 192 h 489"/>
                  <a:gd name="T24" fmla="*/ 0 w 346"/>
                  <a:gd name="T25" fmla="*/ 120 h 489"/>
                  <a:gd name="T26" fmla="*/ 0 w 346"/>
                  <a:gd name="T27" fmla="*/ 8 h 489"/>
                  <a:gd name="T28" fmla="*/ 16 w 346"/>
                  <a:gd name="T29" fmla="*/ 0 h 489"/>
                  <a:gd name="T30" fmla="*/ 16 w 346"/>
                  <a:gd name="T31" fmla="*/ 0 h 48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46"/>
                  <a:gd name="T49" fmla="*/ 0 h 489"/>
                  <a:gd name="T50" fmla="*/ 346 w 346"/>
                  <a:gd name="T51" fmla="*/ 489 h 48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46" h="489">
                    <a:moveTo>
                      <a:pt x="16" y="0"/>
                    </a:moveTo>
                    <a:lnTo>
                      <a:pt x="56" y="48"/>
                    </a:lnTo>
                    <a:lnTo>
                      <a:pt x="185" y="152"/>
                    </a:lnTo>
                    <a:lnTo>
                      <a:pt x="273" y="208"/>
                    </a:lnTo>
                    <a:lnTo>
                      <a:pt x="321" y="288"/>
                    </a:lnTo>
                    <a:lnTo>
                      <a:pt x="345" y="360"/>
                    </a:lnTo>
                    <a:lnTo>
                      <a:pt x="321" y="488"/>
                    </a:lnTo>
                    <a:lnTo>
                      <a:pt x="305" y="480"/>
                    </a:lnTo>
                    <a:lnTo>
                      <a:pt x="241" y="416"/>
                    </a:lnTo>
                    <a:lnTo>
                      <a:pt x="201" y="352"/>
                    </a:lnTo>
                    <a:lnTo>
                      <a:pt x="161" y="272"/>
                    </a:lnTo>
                    <a:lnTo>
                      <a:pt x="137" y="192"/>
                    </a:lnTo>
                    <a:lnTo>
                      <a:pt x="0" y="120"/>
                    </a:lnTo>
                    <a:lnTo>
                      <a:pt x="0" y="8"/>
                    </a:lnTo>
                    <a:lnTo>
                      <a:pt x="16" y="0"/>
                    </a:lnTo>
                    <a:close/>
                  </a:path>
                </a:pathLst>
              </a:custGeom>
              <a:solidFill>
                <a:srgbClr val="EEEEEE"/>
              </a:solidFill>
              <a:ln w="3175" cap="flat" cmpd="sng">
                <a:solidFill>
                  <a:srgbClr val="000000"/>
                </a:solidFill>
                <a:bevel/>
                <a:headEnd/>
                <a:tailEnd/>
              </a:ln>
            </p:spPr>
            <p:txBody>
              <a:bodyPr wrap="none" anchor="ctr">
                <a:spAutoFit/>
              </a:bodyPr>
              <a:lstStyle/>
              <a:p>
                <a:endParaRPr lang="zh-CN" altLang="en-US"/>
              </a:p>
            </p:txBody>
          </p:sp>
          <p:sp>
            <p:nvSpPr>
              <p:cNvPr id="11" name="Freeform 8"/>
              <p:cNvSpPr>
                <a:spLocks noChangeArrowheads="1"/>
              </p:cNvSpPr>
              <p:nvPr/>
            </p:nvSpPr>
            <p:spPr bwMode="auto">
              <a:xfrm>
                <a:off x="241" y="104"/>
                <a:ext cx="852" cy="249"/>
              </a:xfrm>
              <a:custGeom>
                <a:avLst/>
                <a:gdLst>
                  <a:gd name="T0" fmla="*/ 851 w 852"/>
                  <a:gd name="T1" fmla="*/ 248 h 249"/>
                  <a:gd name="T2" fmla="*/ 562 w 852"/>
                  <a:gd name="T3" fmla="*/ 32 h 249"/>
                  <a:gd name="T4" fmla="*/ 513 w 852"/>
                  <a:gd name="T5" fmla="*/ 8 h 249"/>
                  <a:gd name="T6" fmla="*/ 441 w 852"/>
                  <a:gd name="T7" fmla="*/ 0 h 249"/>
                  <a:gd name="T8" fmla="*/ 369 w 852"/>
                  <a:gd name="T9" fmla="*/ 0 h 249"/>
                  <a:gd name="T10" fmla="*/ 184 w 852"/>
                  <a:gd name="T11" fmla="*/ 8 h 249"/>
                  <a:gd name="T12" fmla="*/ 0 w 852"/>
                  <a:gd name="T13" fmla="*/ 16 h 249"/>
                  <a:gd name="T14" fmla="*/ 0 60000 65536"/>
                  <a:gd name="T15" fmla="*/ 0 60000 65536"/>
                  <a:gd name="T16" fmla="*/ 0 60000 65536"/>
                  <a:gd name="T17" fmla="*/ 0 60000 65536"/>
                  <a:gd name="T18" fmla="*/ 0 60000 65536"/>
                  <a:gd name="T19" fmla="*/ 0 60000 65536"/>
                  <a:gd name="T20" fmla="*/ 0 60000 65536"/>
                  <a:gd name="T21" fmla="*/ 0 w 852"/>
                  <a:gd name="T22" fmla="*/ 0 h 249"/>
                  <a:gd name="T23" fmla="*/ 852 w 852"/>
                  <a:gd name="T24" fmla="*/ 249 h 2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52" h="249">
                    <a:moveTo>
                      <a:pt x="851" y="248"/>
                    </a:moveTo>
                    <a:lnTo>
                      <a:pt x="562" y="32"/>
                    </a:lnTo>
                    <a:lnTo>
                      <a:pt x="513" y="8"/>
                    </a:lnTo>
                    <a:lnTo>
                      <a:pt x="441" y="0"/>
                    </a:lnTo>
                    <a:lnTo>
                      <a:pt x="369" y="0"/>
                    </a:lnTo>
                    <a:lnTo>
                      <a:pt x="184" y="8"/>
                    </a:lnTo>
                    <a:lnTo>
                      <a:pt x="0" y="16"/>
                    </a:lnTo>
                  </a:path>
                </a:pathLst>
              </a:custGeom>
              <a:solidFill>
                <a:srgbClr val="EEEEEE"/>
              </a:solidFill>
              <a:ln w="3175" cap="flat" cmpd="sng">
                <a:solidFill>
                  <a:srgbClr val="000000"/>
                </a:solidFill>
                <a:bevel/>
                <a:headEnd/>
                <a:tailEnd/>
              </a:ln>
            </p:spPr>
            <p:txBody>
              <a:bodyPr wrap="none" anchor="ctr">
                <a:spAutoFit/>
              </a:bodyPr>
              <a:lstStyle/>
              <a:p>
                <a:endParaRPr lang="zh-CN" altLang="en-US"/>
              </a:p>
            </p:txBody>
          </p:sp>
        </p:grpSp>
        <p:sp>
          <p:nvSpPr>
            <p:cNvPr id="7" name="Rectangle 9"/>
            <p:cNvSpPr>
              <a:spLocks noChangeArrowheads="1"/>
            </p:cNvSpPr>
            <p:nvPr/>
          </p:nvSpPr>
          <p:spPr bwMode="auto">
            <a:xfrm>
              <a:off x="0" y="287"/>
              <a:ext cx="3014" cy="872"/>
            </a:xfrm>
            <a:prstGeom prst="rect">
              <a:avLst/>
            </a:prstGeom>
            <a:solidFill>
              <a:schemeClr val="accent2"/>
            </a:solidFill>
            <a:ln w="3175">
              <a:solidFill>
                <a:srgbClr val="3333FF"/>
              </a:solidFill>
              <a:miter lim="800000"/>
              <a:headEnd/>
              <a:tailEnd/>
            </a:ln>
          </p:spPr>
          <p:txBody>
            <a:bodyPr anchor="ct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8" name="Rectangle 10"/>
            <p:cNvSpPr>
              <a:spLocks noChangeArrowheads="1"/>
            </p:cNvSpPr>
            <p:nvPr/>
          </p:nvSpPr>
          <p:spPr bwMode="auto">
            <a:xfrm>
              <a:off x="68" y="451"/>
              <a:ext cx="2858"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400" b="1" dirty="0">
                  <a:solidFill>
                    <a:schemeClr val="bg1"/>
                  </a:solidFill>
                  <a:sym typeface="黑体" panose="02010609060101010101" pitchFamily="49" charset="-122"/>
                </a:rPr>
                <a:t>我们保障的目标是：业务安全，而不是简单的</a:t>
              </a:r>
              <a:r>
                <a:rPr lang="en-US" altLang="zh-CN" sz="2400" b="1" dirty="0">
                  <a:solidFill>
                    <a:schemeClr val="bg1"/>
                  </a:solidFill>
                  <a:sym typeface="黑体" panose="02010609060101010101" pitchFamily="49" charset="-122"/>
                </a:rPr>
                <a:t>IT</a:t>
              </a:r>
              <a:r>
                <a:rPr lang="zh-CN" altLang="en-US" sz="2400" b="1" dirty="0">
                  <a:solidFill>
                    <a:schemeClr val="bg1"/>
                  </a:solidFill>
                  <a:sym typeface="黑体" panose="02010609060101010101" pitchFamily="49" charset="-122"/>
                </a:rPr>
                <a:t>安全</a:t>
              </a:r>
            </a:p>
          </p:txBody>
        </p:sp>
      </p:grpSp>
    </p:spTree>
    <p:extLst>
      <p:ext uri="{BB962C8B-B14F-4D97-AF65-F5344CB8AC3E}">
        <p14:creationId xmlns:p14="http://schemas.microsoft.com/office/powerpoint/2010/main" val="13639222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安全操作概念</a:t>
            </a:r>
            <a:endParaRPr lang="zh-CN" altLang="en-US" dirty="0"/>
          </a:p>
        </p:txBody>
      </p:sp>
      <p:sp>
        <p:nvSpPr>
          <p:cNvPr id="3" name="内容占位符 2"/>
          <p:cNvSpPr>
            <a:spLocks noGrp="1"/>
          </p:cNvSpPr>
          <p:nvPr>
            <p:ph idx="1"/>
          </p:nvPr>
        </p:nvSpPr>
        <p:spPr/>
        <p:txBody>
          <a:bodyPr/>
          <a:lstStyle/>
          <a:p>
            <a:r>
              <a:rPr lang="zh-CN" altLang="zh-CN" dirty="0"/>
              <a:t>用户的角度描述了系统在支持任务时将执行哪些信息管理和信息保护</a:t>
            </a:r>
            <a:r>
              <a:rPr lang="zh-CN" altLang="zh-CN" dirty="0" smtClean="0"/>
              <a:t>功能</a:t>
            </a:r>
            <a:endParaRPr lang="en-US" altLang="zh-CN" dirty="0" smtClean="0"/>
          </a:p>
          <a:p>
            <a:r>
              <a:rPr lang="zh-CN" altLang="zh-CN" dirty="0"/>
              <a:t>确定任务或业务需求对其他系统及其提供的产品和服务的依赖</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22</a:t>
            </a:fld>
            <a:endParaRPr lang="en-US" altLang="zh-CN"/>
          </a:p>
        </p:txBody>
      </p:sp>
      <p:grpSp>
        <p:nvGrpSpPr>
          <p:cNvPr id="5" name="Group 5"/>
          <p:cNvGrpSpPr>
            <a:grpSpLocks/>
          </p:cNvGrpSpPr>
          <p:nvPr/>
        </p:nvGrpSpPr>
        <p:grpSpPr bwMode="auto">
          <a:xfrm>
            <a:off x="1583668" y="3377568"/>
            <a:ext cx="6263989" cy="3023232"/>
            <a:chOff x="158" y="1253"/>
            <a:chExt cx="2789" cy="2653"/>
          </a:xfrm>
        </p:grpSpPr>
        <p:pic>
          <p:nvPicPr>
            <p:cNvPr id="6" name="Picture 6" descr="08072001242205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4" y="2849"/>
              <a:ext cx="1057" cy="105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ad66427f3add4cc3b47408a0c85830fe"/>
            <p:cNvPicPr>
              <a:picLocks noChangeAspect="1" noChangeArrowheads="1"/>
            </p:cNvPicPr>
            <p:nvPr/>
          </p:nvPicPr>
          <p:blipFill>
            <a:blip r:embed="rId3" cstate="print">
              <a:extLst>
                <a:ext uri="{28A0092B-C50C-407E-A947-70E740481C1C}">
                  <a14:useLocalDpi xmlns:a14="http://schemas.microsoft.com/office/drawing/2010/main" val="0"/>
                </a:ext>
              </a:extLst>
            </a:blip>
            <a:srcRect r="72702" b="57660"/>
            <a:stretch>
              <a:fillRect/>
            </a:stretch>
          </p:blipFill>
          <p:spPr bwMode="auto">
            <a:xfrm>
              <a:off x="158" y="1253"/>
              <a:ext cx="1149" cy="1157"/>
            </a:xfrm>
            <a:prstGeom prst="rect">
              <a:avLst/>
            </a:prstGeom>
            <a:noFill/>
            <a:extLst>
              <a:ext uri="{909E8E84-426E-40DD-AFC4-6F175D3DCCD1}">
                <a14:hiddenFill xmlns:a14="http://schemas.microsoft.com/office/drawing/2010/main">
                  <a:solidFill>
                    <a:srgbClr val="FFFFFF"/>
                  </a:solidFill>
                </a14:hiddenFill>
              </a:ext>
            </a:extLst>
          </p:spPr>
        </p:pic>
        <p:sp>
          <p:nvSpPr>
            <p:cNvPr id="8" name="Line 8"/>
            <p:cNvSpPr>
              <a:spLocks noChangeShapeType="1"/>
            </p:cNvSpPr>
            <p:nvPr/>
          </p:nvSpPr>
          <p:spPr bwMode="auto">
            <a:xfrm flipH="1" flipV="1">
              <a:off x="612" y="2478"/>
              <a:ext cx="522" cy="58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 name="Line 9"/>
            <p:cNvSpPr>
              <a:spLocks noChangeShapeType="1"/>
            </p:cNvSpPr>
            <p:nvPr/>
          </p:nvSpPr>
          <p:spPr bwMode="auto">
            <a:xfrm flipV="1">
              <a:off x="1995" y="2432"/>
              <a:ext cx="522" cy="6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 name="Text Box 10"/>
            <p:cNvSpPr txBox="1">
              <a:spLocks noChangeArrowheads="1"/>
            </p:cNvSpPr>
            <p:nvPr/>
          </p:nvSpPr>
          <p:spPr bwMode="auto">
            <a:xfrm>
              <a:off x="824" y="3067"/>
              <a:ext cx="219" cy="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zh-CN" altLang="en-US" b="1"/>
                <a:t>高风险</a:t>
              </a:r>
            </a:p>
          </p:txBody>
        </p:sp>
        <p:sp>
          <p:nvSpPr>
            <p:cNvPr id="11" name="Text Box 11"/>
            <p:cNvSpPr txBox="1">
              <a:spLocks noChangeArrowheads="1"/>
            </p:cNvSpPr>
            <p:nvPr/>
          </p:nvSpPr>
          <p:spPr bwMode="auto">
            <a:xfrm>
              <a:off x="2110" y="3090"/>
              <a:ext cx="220" cy="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zh-CN" altLang="en-US" b="1"/>
                <a:t>低风险</a:t>
              </a:r>
            </a:p>
          </p:txBody>
        </p:sp>
        <p:pic>
          <p:nvPicPr>
            <p:cNvPr id="12" name="Picture 12" descr="OA"/>
            <p:cNvPicPr>
              <a:picLocks noChangeAspect="1" noChangeArrowheads="1"/>
            </p:cNvPicPr>
            <p:nvPr/>
          </p:nvPicPr>
          <p:blipFill>
            <a:blip r:embed="rId4" cstate="print">
              <a:extLst>
                <a:ext uri="{28A0092B-C50C-407E-A947-70E740481C1C}">
                  <a14:useLocalDpi xmlns:a14="http://schemas.microsoft.com/office/drawing/2010/main" val="0"/>
                </a:ext>
              </a:extLst>
            </a:blip>
            <a:srcRect l="5124" t="19881" r="37924" b="25706"/>
            <a:stretch>
              <a:fillRect/>
            </a:stretch>
          </p:blipFill>
          <p:spPr bwMode="auto">
            <a:xfrm>
              <a:off x="1655" y="1366"/>
              <a:ext cx="1292" cy="98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264246933"/>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系统安全要求</a:t>
            </a:r>
            <a:endParaRPr lang="zh-CN" altLang="en-US" dirty="0"/>
          </a:p>
        </p:txBody>
      </p:sp>
      <p:sp>
        <p:nvSpPr>
          <p:cNvPr id="3" name="内容占位符 2"/>
          <p:cNvSpPr>
            <a:spLocks noGrp="1"/>
          </p:cNvSpPr>
          <p:nvPr>
            <p:ph idx="1"/>
          </p:nvPr>
        </p:nvSpPr>
        <p:spPr/>
        <p:txBody>
          <a:bodyPr/>
          <a:lstStyle/>
          <a:p>
            <a:r>
              <a:rPr lang="zh-CN" altLang="zh-CN" dirty="0"/>
              <a:t>规定出系统必须完成的</a:t>
            </a:r>
            <a:r>
              <a:rPr lang="zh-CN" altLang="zh-CN" dirty="0" smtClean="0"/>
              <a:t>事情</a:t>
            </a:r>
            <a:endParaRPr lang="en-US" altLang="zh-CN" dirty="0" smtClean="0"/>
          </a:p>
          <a:p>
            <a:pPr lvl="1"/>
            <a:r>
              <a:rPr lang="zh-CN" altLang="en-US" dirty="0" smtClean="0"/>
              <a:t>明确</a:t>
            </a:r>
            <a:r>
              <a:rPr lang="zh-CN" altLang="en-US" dirty="0"/>
              <a:t>定义</a:t>
            </a:r>
            <a:r>
              <a:rPr lang="zh-CN" altLang="en-US" dirty="0" smtClean="0"/>
              <a:t>功能要求（不考虑</a:t>
            </a:r>
            <a:r>
              <a:rPr lang="zh-CN" altLang="zh-CN" dirty="0" smtClean="0"/>
              <a:t>其</a:t>
            </a:r>
            <a:r>
              <a:rPr lang="zh-CN" altLang="zh-CN" dirty="0"/>
              <a:t>设计或实现</a:t>
            </a:r>
            <a:r>
              <a:rPr lang="zh-CN" altLang="en-US" dirty="0" smtClean="0"/>
              <a:t>）</a:t>
            </a:r>
            <a:endParaRPr lang="en-US" altLang="zh-CN" dirty="0" smtClean="0"/>
          </a:p>
          <a:p>
            <a:pPr lvl="1"/>
            <a:r>
              <a:rPr lang="zh-CN" altLang="en-US" dirty="0" smtClean="0"/>
              <a:t>包括</a:t>
            </a:r>
            <a:r>
              <a:rPr lang="zh-CN" altLang="zh-CN" dirty="0" smtClean="0"/>
              <a:t>数量</a:t>
            </a:r>
            <a:r>
              <a:rPr lang="zh-CN" altLang="zh-CN" dirty="0"/>
              <a:t>（多少</a:t>
            </a:r>
            <a:r>
              <a:rPr lang="zh-CN" altLang="zh-CN" dirty="0" smtClean="0"/>
              <a:t>）</a:t>
            </a:r>
            <a:r>
              <a:rPr lang="zh-CN" altLang="en-US" dirty="0" smtClean="0"/>
              <a:t>、数</a:t>
            </a:r>
            <a:r>
              <a:rPr lang="zh-CN" altLang="zh-CN" dirty="0" smtClean="0"/>
              <a:t>量</a:t>
            </a:r>
            <a:r>
              <a:rPr lang="zh-CN" altLang="zh-CN" dirty="0"/>
              <a:t>（多</a:t>
            </a:r>
            <a:r>
              <a:rPr lang="zh-CN" altLang="zh-CN" dirty="0" smtClean="0"/>
              <a:t>好</a:t>
            </a:r>
            <a:r>
              <a:rPr lang="zh-CN" altLang="en-US" dirty="0" smtClean="0"/>
              <a:t>）、</a:t>
            </a:r>
            <a:r>
              <a:rPr lang="zh-CN" altLang="zh-CN" dirty="0" smtClean="0"/>
              <a:t>覆盖</a:t>
            </a:r>
            <a:r>
              <a:rPr lang="zh-CN" altLang="zh-CN" dirty="0"/>
              <a:t>（多远</a:t>
            </a:r>
            <a:r>
              <a:rPr lang="zh-CN" altLang="zh-CN" dirty="0" smtClean="0"/>
              <a:t>）</a:t>
            </a:r>
            <a:r>
              <a:rPr lang="zh-CN" altLang="en-US" dirty="0" smtClean="0"/>
              <a:t>、</a:t>
            </a:r>
            <a:r>
              <a:rPr lang="zh-CN" altLang="zh-CN" dirty="0" smtClean="0"/>
              <a:t>时间表</a:t>
            </a:r>
            <a:r>
              <a:rPr lang="zh-CN" altLang="zh-CN" dirty="0"/>
              <a:t>（何时和多长</a:t>
            </a:r>
            <a:r>
              <a:rPr lang="zh-CN" altLang="zh-CN" dirty="0" smtClean="0"/>
              <a:t>）</a:t>
            </a:r>
            <a:r>
              <a:rPr lang="zh-CN" altLang="en-US" dirty="0" smtClean="0"/>
              <a:t>、</a:t>
            </a:r>
            <a:r>
              <a:rPr lang="zh-CN" altLang="zh-CN" dirty="0" smtClean="0"/>
              <a:t>可用性</a:t>
            </a:r>
            <a:r>
              <a:rPr lang="zh-CN" altLang="zh-CN" dirty="0"/>
              <a:t>（多久</a:t>
            </a:r>
            <a:r>
              <a:rPr lang="zh-CN" altLang="zh-CN" dirty="0" smtClean="0"/>
              <a:t>）</a:t>
            </a:r>
            <a:r>
              <a:rPr lang="zh-CN" altLang="en-US" dirty="0" smtClean="0"/>
              <a:t>等</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23</a:t>
            </a:fld>
            <a:endParaRPr lang="en-US" altLang="zh-CN"/>
          </a:p>
        </p:txBody>
      </p:sp>
    </p:spTree>
    <p:extLst>
      <p:ext uri="{BB962C8B-B14F-4D97-AF65-F5344CB8AC3E}">
        <p14:creationId xmlns:p14="http://schemas.microsoft.com/office/powerpoint/2010/main" val="359746729"/>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zh-CN" altLang="en-US" dirty="0" smtClean="0"/>
              <a:t>设计系统安全体系结构</a:t>
            </a:r>
          </a:p>
        </p:txBody>
      </p:sp>
      <p:sp>
        <p:nvSpPr>
          <p:cNvPr id="30723"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完成安全功能的分析和分配</a:t>
            </a:r>
          </a:p>
          <a:p>
            <a:r>
              <a:rPr lang="zh-CN" altLang="en-US" dirty="0" smtClean="0"/>
              <a:t>主要活动</a:t>
            </a:r>
          </a:p>
          <a:p>
            <a:pPr lvl="1"/>
            <a:r>
              <a:rPr lang="zh-CN" altLang="en-US" dirty="0" smtClean="0"/>
              <a:t>设计并分析系统安全体系结构</a:t>
            </a:r>
          </a:p>
          <a:p>
            <a:pPr lvl="1"/>
            <a:r>
              <a:rPr lang="zh-CN" altLang="en-US" dirty="0" smtClean="0"/>
              <a:t>向体系结构分配安全服务</a:t>
            </a:r>
            <a:endParaRPr lang="en-US" dirty="0" smtClean="0"/>
          </a:p>
          <a:p>
            <a:pPr lvl="1"/>
            <a:r>
              <a:rPr lang="zh-CN" altLang="en-US" dirty="0" smtClean="0"/>
              <a:t>选择安全机制类别</a:t>
            </a:r>
          </a:p>
          <a:p>
            <a:pPr>
              <a:buFont typeface="Wingdings" panose="05000000000000000000" pitchFamily="2" charset="2"/>
              <a:buNone/>
            </a:pPr>
            <a:endParaRPr lang="zh-CN" altLang="en-US" dirty="0" smtClean="0"/>
          </a:p>
        </p:txBody>
      </p:sp>
      <p:graphicFrame>
        <p:nvGraphicFramePr>
          <p:cNvPr id="30724" name="对象 -2147482619"/>
          <p:cNvGraphicFramePr>
            <a:graphicFrameLocks noChangeAspect="1"/>
          </p:cNvGraphicFramePr>
          <p:nvPr/>
        </p:nvGraphicFramePr>
        <p:xfrm>
          <a:off x="1050925" y="4238625"/>
          <a:ext cx="6578600" cy="2266950"/>
        </p:xfrm>
        <a:graphic>
          <a:graphicData uri="http://schemas.openxmlformats.org/presentationml/2006/ole">
            <mc:AlternateContent xmlns:mc="http://schemas.openxmlformats.org/markup-compatibility/2006">
              <mc:Choice xmlns:v="urn:schemas-microsoft-com:vml" Requires="v">
                <p:oleObj spid="_x0000_s5131" r:id="rId3" imgW="5832360" imgH="3023640" progId="">
                  <p:embed/>
                </p:oleObj>
              </mc:Choice>
              <mc:Fallback>
                <p:oleObj r:id="rId3" imgW="5832360" imgH="3023640" progId="">
                  <p:embed/>
                  <p:pic>
                    <p:nvPicPr>
                      <p:cNvPr id="30724" name="对象 -21474826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0925" y="4238625"/>
                        <a:ext cx="6578600"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30725"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4A7E0544-7C39-4B83-8E7B-975FDAD944B0}"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24</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921413067"/>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zh-CN" smtClean="0"/>
              <a:t>设计系统安全体系结构</a:t>
            </a:r>
          </a:p>
        </p:txBody>
      </p:sp>
      <p:sp>
        <p:nvSpPr>
          <p:cNvPr id="31747"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mtClean="0"/>
              <a:t>根据安全需求有针对性地设计安全措施是非常必要的</a:t>
            </a:r>
          </a:p>
          <a:p>
            <a:pPr lvl="1"/>
            <a:r>
              <a:rPr lang="zh-CN" altLang="en-US" smtClean="0"/>
              <a:t>安全设计要依据安全需求</a:t>
            </a:r>
          </a:p>
          <a:p>
            <a:pPr lvl="1"/>
            <a:r>
              <a:rPr lang="zh-CN" altLang="en-US" smtClean="0"/>
              <a:t>安全设计要具备可行性和一定的前瞻性</a:t>
            </a:r>
          </a:p>
          <a:p>
            <a:pPr lvl="1"/>
            <a:r>
              <a:rPr lang="zh-CN" altLang="en-US" smtClean="0"/>
              <a:t>达到风险</a:t>
            </a:r>
            <a:r>
              <a:rPr lang="en-US" altLang="zh-CN" smtClean="0">
                <a:latin typeface="Arial" panose="020B0604020202020204" pitchFamily="34" charset="0"/>
                <a:sym typeface="Arial" panose="020B0604020202020204" pitchFamily="34" charset="0"/>
              </a:rPr>
              <a:t>—</a:t>
            </a:r>
            <a:r>
              <a:rPr lang="zh-CN" altLang="en-US" smtClean="0"/>
              <a:t>需求</a:t>
            </a:r>
            <a:r>
              <a:rPr lang="en-US" altLang="zh-CN" smtClean="0">
                <a:latin typeface="Arial" panose="020B0604020202020204" pitchFamily="34" charset="0"/>
                <a:sym typeface="Arial" panose="020B0604020202020204" pitchFamily="34" charset="0"/>
              </a:rPr>
              <a:t>—</a:t>
            </a:r>
            <a:r>
              <a:rPr lang="zh-CN" altLang="en-US" smtClean="0"/>
              <a:t>设计的一致性和协调性</a:t>
            </a:r>
          </a:p>
        </p:txBody>
      </p:sp>
      <p:sp>
        <p:nvSpPr>
          <p:cNvPr id="31748"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95953E24-3DBE-4F65-8F78-8CE7BB5D90A5}"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25</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904225746"/>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zh-CN" altLang="en-US" dirty="0" smtClean="0"/>
              <a:t>开发详细安全设计</a:t>
            </a:r>
          </a:p>
        </p:txBody>
      </p:sp>
      <p:sp>
        <p:nvSpPr>
          <p:cNvPr id="32771"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做出合理的设计决策</a:t>
            </a:r>
          </a:p>
          <a:p>
            <a:r>
              <a:rPr lang="zh-CN" altLang="en-US" dirty="0" smtClean="0"/>
              <a:t>阶段的主要活动</a:t>
            </a:r>
          </a:p>
          <a:p>
            <a:pPr lvl="1"/>
            <a:r>
              <a:rPr lang="zh-CN" altLang="en-US" dirty="0" smtClean="0"/>
              <a:t>进行均衡取舍研究</a:t>
            </a:r>
            <a:endParaRPr lang="en-US" dirty="0" smtClean="0"/>
          </a:p>
          <a:p>
            <a:pPr lvl="2"/>
            <a:r>
              <a:rPr lang="zh-CN" altLang="en-US" dirty="0" smtClean="0"/>
              <a:t>考虑优先级、成本、进度、性能以及残余安全风险</a:t>
            </a:r>
          </a:p>
          <a:p>
            <a:pPr lvl="1"/>
            <a:r>
              <a:rPr lang="zh-CN" altLang="en-US" dirty="0" smtClean="0"/>
              <a:t>定义系统安全设计元素</a:t>
            </a:r>
            <a:endParaRPr lang="en-US" dirty="0" smtClean="0"/>
          </a:p>
          <a:p>
            <a:pPr lvl="2"/>
            <a:r>
              <a:rPr lang="zh-CN" altLang="en-US" dirty="0" smtClean="0"/>
              <a:t>向系统安全设计元素分配安全机制</a:t>
            </a:r>
          </a:p>
          <a:p>
            <a:pPr lvl="2"/>
            <a:r>
              <a:rPr lang="zh-CN" altLang="en-US" dirty="0" smtClean="0"/>
              <a:t>识别备选的商用或政府所提供的现有安全产品，并识别需要定制的安全产品</a:t>
            </a:r>
          </a:p>
          <a:p>
            <a:pPr lvl="2"/>
            <a:r>
              <a:rPr lang="zh-CN" altLang="en-US" dirty="0" smtClean="0"/>
              <a:t>检验并最终确定设计元素和系统接口，包括内部及外部接口</a:t>
            </a:r>
          </a:p>
          <a:p>
            <a:pPr lvl="2"/>
            <a:r>
              <a:rPr lang="zh-CN" altLang="en-US" dirty="0" smtClean="0"/>
              <a:t>制定安全规范，如编制安全编码规范等</a:t>
            </a:r>
          </a:p>
        </p:txBody>
      </p:sp>
      <p:sp>
        <p:nvSpPr>
          <p:cNvPr id="32772"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395DD184-929D-49CF-8843-C9C872AD97A0}"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26</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824562762"/>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标题 1"/>
          <p:cNvSpPr>
            <a:spLocks noGrp="1" noChangeArrowheads="1"/>
          </p:cNvSpPr>
          <p:nvPr>
            <p:ph type="title"/>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mtClean="0"/>
              <a:t>信息安全工程实施</a:t>
            </a:r>
            <a:r>
              <a:rPr lang="en-US" altLang="zh-CN" smtClean="0"/>
              <a:t>-</a:t>
            </a:r>
            <a:r>
              <a:rPr lang="zh-CN" altLang="en-US" smtClean="0"/>
              <a:t>实现系统安全</a:t>
            </a:r>
          </a:p>
        </p:txBody>
      </p:sp>
      <p:sp>
        <p:nvSpPr>
          <p:cNvPr id="33795" name="内容占位符 2"/>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zh-CN" dirty="0"/>
              <a:t>使系统从设计转入运行</a:t>
            </a:r>
          </a:p>
          <a:p>
            <a:pPr lvl="1"/>
            <a:r>
              <a:rPr lang="zh-CN" dirty="0" smtClean="0"/>
              <a:t>获取、集成、配置、测试、编制文档和培训</a:t>
            </a:r>
            <a:endParaRPr lang="en-US" altLang="zh-CN" dirty="0" smtClean="0"/>
          </a:p>
          <a:p>
            <a:r>
              <a:rPr lang="zh-CN" dirty="0" smtClean="0"/>
              <a:t>阶段</a:t>
            </a:r>
            <a:r>
              <a:rPr lang="zh-CN" altLang="en-US" dirty="0" smtClean="0"/>
              <a:t>活动</a:t>
            </a:r>
            <a:endParaRPr lang="zh-CN" dirty="0" smtClean="0"/>
          </a:p>
          <a:p>
            <a:pPr lvl="1"/>
            <a:r>
              <a:rPr lang="zh-CN" altLang="en-US" dirty="0" smtClean="0"/>
              <a:t>系统获取（</a:t>
            </a:r>
            <a:r>
              <a:rPr lang="zh-CN" altLang="zh-CN" dirty="0"/>
              <a:t>选择特定</a:t>
            </a:r>
            <a:r>
              <a:rPr lang="zh-CN" altLang="zh-CN" dirty="0" smtClean="0"/>
              <a:t>产品集成</a:t>
            </a:r>
            <a:r>
              <a:rPr lang="zh-CN" altLang="zh-CN" dirty="0"/>
              <a:t>到安全解决</a:t>
            </a:r>
            <a:r>
              <a:rPr lang="zh-CN" altLang="zh-CN" dirty="0" smtClean="0"/>
              <a:t>方案</a:t>
            </a:r>
            <a:r>
              <a:rPr lang="zh-CN" altLang="en-US" dirty="0" smtClean="0"/>
              <a:t>中）</a:t>
            </a:r>
            <a:endParaRPr lang="zh-CN" dirty="0" smtClean="0"/>
          </a:p>
          <a:p>
            <a:pPr lvl="1"/>
            <a:r>
              <a:rPr lang="zh-CN" altLang="en-US" dirty="0" smtClean="0"/>
              <a:t>系统</a:t>
            </a:r>
            <a:r>
              <a:rPr lang="zh-CN" dirty="0" smtClean="0"/>
              <a:t>测试</a:t>
            </a:r>
          </a:p>
          <a:p>
            <a:pPr lvl="2"/>
            <a:endParaRPr lang="zh-CN" altLang="zh-CN" dirty="0" smtClean="0"/>
          </a:p>
        </p:txBody>
      </p:sp>
      <p:sp>
        <p:nvSpPr>
          <p:cNvPr id="33796"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2E234D7B-2C02-4B99-B75A-85016DF1FAC4}"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27</a:t>
            </a:fld>
            <a:endParaRPr lang="en-US" altLang="zh-CN" sz="1000">
              <a:latin typeface="Arial" panose="020B0604020202020204" pitchFamily="34" charset="0"/>
              <a:ea typeface="宋体" panose="02010600030101010101" pitchFamily="2" charset="-122"/>
            </a:endParaRPr>
          </a:p>
        </p:txBody>
      </p:sp>
      <p:grpSp>
        <p:nvGrpSpPr>
          <p:cNvPr id="5" name="Group 4"/>
          <p:cNvGrpSpPr>
            <a:grpSpLocks/>
          </p:cNvGrpSpPr>
          <p:nvPr/>
        </p:nvGrpSpPr>
        <p:grpSpPr bwMode="auto">
          <a:xfrm>
            <a:off x="1655676" y="5121188"/>
            <a:ext cx="5688012" cy="1042988"/>
            <a:chOff x="0" y="0"/>
            <a:chExt cx="3674" cy="432"/>
          </a:xfrm>
        </p:grpSpPr>
        <p:sp>
          <p:nvSpPr>
            <p:cNvPr id="6" name="Text Box 5"/>
            <p:cNvSpPr>
              <a:spLocks noChangeArrowheads="1"/>
            </p:cNvSpPr>
            <p:nvPr/>
          </p:nvSpPr>
          <p:spPr bwMode="auto">
            <a:xfrm>
              <a:off x="0" y="0"/>
              <a:ext cx="648" cy="432"/>
            </a:xfrm>
            <a:prstGeom prst="rect">
              <a:avLst/>
            </a:prstGeom>
            <a:solidFill>
              <a:schemeClr val="accent2"/>
            </a:solidFill>
            <a:ln w="6350">
              <a:solidFill>
                <a:srgbClr val="000000"/>
              </a:solidFill>
              <a:miter lim="800000"/>
              <a:headEnd/>
              <a:tailEnd/>
            </a:ln>
          </p:spPr>
          <p:txBody>
            <a:bodyPr lIns="45720" rIns="45720"/>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1000"/>
                </a:lnSpc>
              </a:pPr>
              <a:endParaRPr lang="zh-CN" altLang="zh-CN" sz="1000" b="1">
                <a:solidFill>
                  <a:srgbClr val="000000"/>
                </a:solidFill>
                <a:sym typeface="Arial" panose="020B0604020202020204" pitchFamily="34" charset="0"/>
              </a:endParaRPr>
            </a:p>
          </p:txBody>
        </p:sp>
        <p:sp>
          <p:nvSpPr>
            <p:cNvPr id="7" name="Freeform 6"/>
            <p:cNvSpPr>
              <a:spLocks noChangeArrowheads="1"/>
            </p:cNvSpPr>
            <p:nvPr/>
          </p:nvSpPr>
          <p:spPr bwMode="auto">
            <a:xfrm>
              <a:off x="720" y="64"/>
              <a:ext cx="217" cy="289"/>
            </a:xfrm>
            <a:custGeom>
              <a:avLst/>
              <a:gdLst>
                <a:gd name="T0" fmla="*/ 0 w 217"/>
                <a:gd name="T1" fmla="*/ 58 h 289"/>
                <a:gd name="T2" fmla="*/ 72 w 217"/>
                <a:gd name="T3" fmla="*/ 58 h 289"/>
                <a:gd name="T4" fmla="*/ 72 w 217"/>
                <a:gd name="T5" fmla="*/ 0 h 289"/>
                <a:gd name="T6" fmla="*/ 216 w 217"/>
                <a:gd name="T7" fmla="*/ 144 h 289"/>
                <a:gd name="T8" fmla="*/ 72 w 217"/>
                <a:gd name="T9" fmla="*/ 288 h 289"/>
                <a:gd name="T10" fmla="*/ 72 w 217"/>
                <a:gd name="T11" fmla="*/ 230 h 289"/>
                <a:gd name="T12" fmla="*/ 0 w 217"/>
                <a:gd name="T13" fmla="*/ 230 h 289"/>
                <a:gd name="T14" fmla="*/ 0 w 217"/>
                <a:gd name="T15" fmla="*/ 230 h 289"/>
                <a:gd name="T16" fmla="*/ 0 w 217"/>
                <a:gd name="T17" fmla="*/ 144 h 289"/>
                <a:gd name="T18" fmla="*/ 0 w 217"/>
                <a:gd name="T19" fmla="*/ 58 h 289"/>
                <a:gd name="T20" fmla="*/ 0 w 217"/>
                <a:gd name="T21" fmla="*/ 58 h 2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7"/>
                <a:gd name="T34" fmla="*/ 0 h 289"/>
                <a:gd name="T35" fmla="*/ 217 w 217"/>
                <a:gd name="T36" fmla="*/ 289 h 28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7" h="289">
                  <a:moveTo>
                    <a:pt x="0" y="58"/>
                  </a:moveTo>
                  <a:lnTo>
                    <a:pt x="72" y="58"/>
                  </a:lnTo>
                  <a:lnTo>
                    <a:pt x="72" y="0"/>
                  </a:lnTo>
                  <a:lnTo>
                    <a:pt x="216" y="144"/>
                  </a:lnTo>
                  <a:lnTo>
                    <a:pt x="72" y="288"/>
                  </a:lnTo>
                  <a:lnTo>
                    <a:pt x="72" y="230"/>
                  </a:lnTo>
                  <a:lnTo>
                    <a:pt x="0" y="230"/>
                  </a:lnTo>
                  <a:lnTo>
                    <a:pt x="0" y="144"/>
                  </a:lnTo>
                  <a:lnTo>
                    <a:pt x="0" y="58"/>
                  </a:lnTo>
                  <a:close/>
                </a:path>
              </a:pathLst>
            </a:custGeom>
            <a:solidFill>
              <a:srgbClr val="BBBBBB"/>
            </a:solidFill>
            <a:ln w="6350" cap="flat" cmpd="sng">
              <a:solidFill>
                <a:srgbClr val="000000"/>
              </a:solidFill>
              <a:bevel/>
              <a:headEnd/>
              <a:tailEnd/>
            </a:ln>
          </p:spPr>
          <p:txBody>
            <a:bodyPr wrap="none" anchor="ctr">
              <a:spAutoFit/>
            </a:bodyPr>
            <a:lstStyle/>
            <a:p>
              <a:endParaRPr lang="zh-CN" altLang="en-US"/>
            </a:p>
          </p:txBody>
        </p:sp>
        <p:sp>
          <p:nvSpPr>
            <p:cNvPr id="8" name="Text Box 7"/>
            <p:cNvSpPr>
              <a:spLocks noChangeArrowheads="1"/>
            </p:cNvSpPr>
            <p:nvPr/>
          </p:nvSpPr>
          <p:spPr bwMode="auto">
            <a:xfrm>
              <a:off x="1004" y="0"/>
              <a:ext cx="648" cy="432"/>
            </a:xfrm>
            <a:prstGeom prst="rect">
              <a:avLst/>
            </a:prstGeom>
            <a:solidFill>
              <a:schemeClr val="accent2"/>
            </a:solidFill>
            <a:ln w="6350">
              <a:solidFill>
                <a:srgbClr val="000000"/>
              </a:solidFill>
              <a:miter lim="800000"/>
              <a:headEnd/>
              <a:tailEnd/>
            </a:ln>
          </p:spPr>
          <p:txBody>
            <a:bodyPr lIns="45720" rIns="45720"/>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1000"/>
                </a:lnSpc>
              </a:pPr>
              <a:endParaRPr lang="zh-CN" altLang="zh-CN" sz="1000" b="1">
                <a:solidFill>
                  <a:srgbClr val="000000"/>
                </a:solidFill>
                <a:sym typeface="Arial" panose="020B0604020202020204" pitchFamily="34" charset="0"/>
              </a:endParaRPr>
            </a:p>
          </p:txBody>
        </p:sp>
        <p:sp>
          <p:nvSpPr>
            <p:cNvPr id="9" name="Freeform 8"/>
            <p:cNvSpPr>
              <a:spLocks noChangeArrowheads="1"/>
            </p:cNvSpPr>
            <p:nvPr/>
          </p:nvSpPr>
          <p:spPr bwMode="auto">
            <a:xfrm>
              <a:off x="1728" y="64"/>
              <a:ext cx="217" cy="289"/>
            </a:xfrm>
            <a:custGeom>
              <a:avLst/>
              <a:gdLst>
                <a:gd name="T0" fmla="*/ 0 w 217"/>
                <a:gd name="T1" fmla="*/ 58 h 289"/>
                <a:gd name="T2" fmla="*/ 72 w 217"/>
                <a:gd name="T3" fmla="*/ 58 h 289"/>
                <a:gd name="T4" fmla="*/ 72 w 217"/>
                <a:gd name="T5" fmla="*/ 0 h 289"/>
                <a:gd name="T6" fmla="*/ 216 w 217"/>
                <a:gd name="T7" fmla="*/ 144 h 289"/>
                <a:gd name="T8" fmla="*/ 72 w 217"/>
                <a:gd name="T9" fmla="*/ 288 h 289"/>
                <a:gd name="T10" fmla="*/ 72 w 217"/>
                <a:gd name="T11" fmla="*/ 230 h 289"/>
                <a:gd name="T12" fmla="*/ 0 w 217"/>
                <a:gd name="T13" fmla="*/ 230 h 289"/>
                <a:gd name="T14" fmla="*/ 0 w 217"/>
                <a:gd name="T15" fmla="*/ 230 h 289"/>
                <a:gd name="T16" fmla="*/ 0 w 217"/>
                <a:gd name="T17" fmla="*/ 144 h 289"/>
                <a:gd name="T18" fmla="*/ 0 w 217"/>
                <a:gd name="T19" fmla="*/ 58 h 289"/>
                <a:gd name="T20" fmla="*/ 0 w 217"/>
                <a:gd name="T21" fmla="*/ 58 h 2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7"/>
                <a:gd name="T34" fmla="*/ 0 h 289"/>
                <a:gd name="T35" fmla="*/ 217 w 217"/>
                <a:gd name="T36" fmla="*/ 289 h 28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7" h="289">
                  <a:moveTo>
                    <a:pt x="0" y="58"/>
                  </a:moveTo>
                  <a:lnTo>
                    <a:pt x="72" y="58"/>
                  </a:lnTo>
                  <a:lnTo>
                    <a:pt x="72" y="0"/>
                  </a:lnTo>
                  <a:lnTo>
                    <a:pt x="216" y="144"/>
                  </a:lnTo>
                  <a:lnTo>
                    <a:pt x="72" y="288"/>
                  </a:lnTo>
                  <a:lnTo>
                    <a:pt x="72" y="230"/>
                  </a:lnTo>
                  <a:lnTo>
                    <a:pt x="0" y="230"/>
                  </a:lnTo>
                  <a:lnTo>
                    <a:pt x="0" y="144"/>
                  </a:lnTo>
                  <a:lnTo>
                    <a:pt x="0" y="58"/>
                  </a:lnTo>
                  <a:close/>
                </a:path>
              </a:pathLst>
            </a:custGeom>
            <a:solidFill>
              <a:srgbClr val="BBBBBB"/>
            </a:solidFill>
            <a:ln w="6350" cap="flat" cmpd="sng">
              <a:solidFill>
                <a:srgbClr val="000000"/>
              </a:solidFill>
              <a:bevel/>
              <a:headEnd/>
              <a:tailEnd/>
            </a:ln>
          </p:spPr>
          <p:txBody>
            <a:bodyPr wrap="none" anchor="ctr">
              <a:spAutoFit/>
            </a:bodyPr>
            <a:lstStyle/>
            <a:p>
              <a:endParaRPr lang="zh-CN" altLang="en-US"/>
            </a:p>
          </p:txBody>
        </p:sp>
        <p:sp>
          <p:nvSpPr>
            <p:cNvPr id="10" name="Text Box 9"/>
            <p:cNvSpPr>
              <a:spLocks noChangeArrowheads="1"/>
            </p:cNvSpPr>
            <p:nvPr/>
          </p:nvSpPr>
          <p:spPr bwMode="auto">
            <a:xfrm>
              <a:off x="2016" y="0"/>
              <a:ext cx="648" cy="432"/>
            </a:xfrm>
            <a:prstGeom prst="rect">
              <a:avLst/>
            </a:prstGeom>
            <a:solidFill>
              <a:schemeClr val="accent2"/>
            </a:solidFill>
            <a:ln w="6350">
              <a:solidFill>
                <a:srgbClr val="000000"/>
              </a:solidFill>
              <a:miter lim="800000"/>
              <a:headEnd/>
              <a:tailEnd/>
            </a:ln>
          </p:spPr>
          <p:txBody>
            <a:bodyPr lIns="45720" rIns="45720"/>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1000"/>
                </a:lnSpc>
              </a:pPr>
              <a:endParaRPr lang="zh-CN" altLang="zh-CN" sz="1000" b="1">
                <a:solidFill>
                  <a:srgbClr val="000000"/>
                </a:solidFill>
                <a:sym typeface="Arial" panose="020B0604020202020204" pitchFamily="34" charset="0"/>
              </a:endParaRPr>
            </a:p>
          </p:txBody>
        </p:sp>
        <p:sp>
          <p:nvSpPr>
            <p:cNvPr id="11" name="Freeform 10"/>
            <p:cNvSpPr>
              <a:spLocks noChangeArrowheads="1"/>
            </p:cNvSpPr>
            <p:nvPr/>
          </p:nvSpPr>
          <p:spPr bwMode="auto">
            <a:xfrm>
              <a:off x="2736" y="64"/>
              <a:ext cx="217" cy="289"/>
            </a:xfrm>
            <a:custGeom>
              <a:avLst/>
              <a:gdLst>
                <a:gd name="T0" fmla="*/ 0 w 217"/>
                <a:gd name="T1" fmla="*/ 58 h 289"/>
                <a:gd name="T2" fmla="*/ 72 w 217"/>
                <a:gd name="T3" fmla="*/ 58 h 289"/>
                <a:gd name="T4" fmla="*/ 72 w 217"/>
                <a:gd name="T5" fmla="*/ 0 h 289"/>
                <a:gd name="T6" fmla="*/ 216 w 217"/>
                <a:gd name="T7" fmla="*/ 144 h 289"/>
                <a:gd name="T8" fmla="*/ 72 w 217"/>
                <a:gd name="T9" fmla="*/ 288 h 289"/>
                <a:gd name="T10" fmla="*/ 72 w 217"/>
                <a:gd name="T11" fmla="*/ 230 h 289"/>
                <a:gd name="T12" fmla="*/ 0 w 217"/>
                <a:gd name="T13" fmla="*/ 230 h 289"/>
                <a:gd name="T14" fmla="*/ 0 w 217"/>
                <a:gd name="T15" fmla="*/ 230 h 289"/>
                <a:gd name="T16" fmla="*/ 0 w 217"/>
                <a:gd name="T17" fmla="*/ 144 h 289"/>
                <a:gd name="T18" fmla="*/ 0 w 217"/>
                <a:gd name="T19" fmla="*/ 58 h 289"/>
                <a:gd name="T20" fmla="*/ 0 w 217"/>
                <a:gd name="T21" fmla="*/ 58 h 2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17"/>
                <a:gd name="T34" fmla="*/ 0 h 289"/>
                <a:gd name="T35" fmla="*/ 217 w 217"/>
                <a:gd name="T36" fmla="*/ 289 h 28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7" h="289">
                  <a:moveTo>
                    <a:pt x="0" y="58"/>
                  </a:moveTo>
                  <a:lnTo>
                    <a:pt x="72" y="58"/>
                  </a:lnTo>
                  <a:lnTo>
                    <a:pt x="72" y="0"/>
                  </a:lnTo>
                  <a:lnTo>
                    <a:pt x="216" y="144"/>
                  </a:lnTo>
                  <a:lnTo>
                    <a:pt x="72" y="288"/>
                  </a:lnTo>
                  <a:lnTo>
                    <a:pt x="72" y="230"/>
                  </a:lnTo>
                  <a:lnTo>
                    <a:pt x="0" y="230"/>
                  </a:lnTo>
                  <a:lnTo>
                    <a:pt x="0" y="144"/>
                  </a:lnTo>
                  <a:lnTo>
                    <a:pt x="0" y="58"/>
                  </a:lnTo>
                  <a:close/>
                </a:path>
              </a:pathLst>
            </a:custGeom>
            <a:solidFill>
              <a:srgbClr val="BBBBBB"/>
            </a:solidFill>
            <a:ln w="6350" cap="flat" cmpd="sng">
              <a:solidFill>
                <a:srgbClr val="000000"/>
              </a:solidFill>
              <a:bevel/>
              <a:headEnd/>
              <a:tailEnd/>
            </a:ln>
          </p:spPr>
          <p:txBody>
            <a:bodyPr wrap="none" anchor="ctr">
              <a:spAutoFit/>
            </a:bodyPr>
            <a:lstStyle/>
            <a:p>
              <a:endParaRPr lang="zh-CN" altLang="en-US"/>
            </a:p>
          </p:txBody>
        </p:sp>
        <p:sp>
          <p:nvSpPr>
            <p:cNvPr id="12" name="Text Box 11"/>
            <p:cNvSpPr>
              <a:spLocks noChangeArrowheads="1"/>
            </p:cNvSpPr>
            <p:nvPr/>
          </p:nvSpPr>
          <p:spPr bwMode="auto">
            <a:xfrm>
              <a:off x="3024" y="0"/>
              <a:ext cx="648" cy="432"/>
            </a:xfrm>
            <a:prstGeom prst="rect">
              <a:avLst/>
            </a:prstGeom>
            <a:solidFill>
              <a:schemeClr val="accent2"/>
            </a:solidFill>
            <a:ln w="6350">
              <a:solidFill>
                <a:srgbClr val="000000"/>
              </a:solidFill>
              <a:miter lim="800000"/>
              <a:headEnd/>
              <a:tailEnd/>
            </a:ln>
          </p:spPr>
          <p:txBody>
            <a:bodyPr lIns="45720" rIns="45720"/>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1000"/>
                </a:lnSpc>
              </a:pPr>
              <a:endParaRPr lang="zh-CN" altLang="zh-CN" sz="1000" b="1">
                <a:solidFill>
                  <a:srgbClr val="000000"/>
                </a:solidFill>
                <a:sym typeface="Arial" panose="020B0604020202020204" pitchFamily="34" charset="0"/>
              </a:endParaRPr>
            </a:p>
          </p:txBody>
        </p:sp>
        <p:sp>
          <p:nvSpPr>
            <p:cNvPr id="13" name="Text Box 12"/>
            <p:cNvSpPr>
              <a:spLocks noChangeArrowheads="1"/>
            </p:cNvSpPr>
            <p:nvPr/>
          </p:nvSpPr>
          <p:spPr bwMode="auto">
            <a:xfrm>
              <a:off x="68" y="45"/>
              <a:ext cx="567"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400" b="1">
                  <a:solidFill>
                    <a:schemeClr val="bg1"/>
                  </a:solidFill>
                  <a:ea typeface="楷体_GB2312" pitchFamily="1" charset="-122"/>
                </a:rPr>
                <a:t>风险</a:t>
              </a:r>
            </a:p>
          </p:txBody>
        </p:sp>
        <p:sp>
          <p:nvSpPr>
            <p:cNvPr id="14" name="Text Box 13"/>
            <p:cNvSpPr>
              <a:spLocks noChangeArrowheads="1"/>
            </p:cNvSpPr>
            <p:nvPr/>
          </p:nvSpPr>
          <p:spPr bwMode="auto">
            <a:xfrm>
              <a:off x="1088" y="90"/>
              <a:ext cx="567"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400" b="1">
                  <a:solidFill>
                    <a:schemeClr val="bg1"/>
                  </a:solidFill>
                  <a:ea typeface="楷体_GB2312" pitchFamily="1" charset="-122"/>
                </a:rPr>
                <a:t>需求</a:t>
              </a:r>
            </a:p>
          </p:txBody>
        </p:sp>
        <p:sp>
          <p:nvSpPr>
            <p:cNvPr id="15" name="Text Box 14"/>
            <p:cNvSpPr>
              <a:spLocks noChangeArrowheads="1"/>
            </p:cNvSpPr>
            <p:nvPr/>
          </p:nvSpPr>
          <p:spPr bwMode="auto">
            <a:xfrm>
              <a:off x="2109" y="68"/>
              <a:ext cx="567"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400" b="1">
                  <a:solidFill>
                    <a:schemeClr val="bg1"/>
                  </a:solidFill>
                  <a:ea typeface="楷体_GB2312" pitchFamily="1" charset="-122"/>
                </a:rPr>
                <a:t>设计</a:t>
              </a:r>
            </a:p>
          </p:txBody>
        </p:sp>
        <p:sp>
          <p:nvSpPr>
            <p:cNvPr id="16" name="Text Box 15"/>
            <p:cNvSpPr>
              <a:spLocks noChangeArrowheads="1"/>
            </p:cNvSpPr>
            <p:nvPr/>
          </p:nvSpPr>
          <p:spPr bwMode="auto">
            <a:xfrm>
              <a:off x="3107" y="68"/>
              <a:ext cx="567"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50000"/>
                </a:spcBef>
              </a:pPr>
              <a:r>
                <a:rPr lang="zh-CN" altLang="en-US" sz="2400" b="1">
                  <a:solidFill>
                    <a:schemeClr val="bg1"/>
                  </a:solidFill>
                  <a:ea typeface="楷体_GB2312" pitchFamily="1" charset="-122"/>
                </a:rPr>
                <a:t>实施</a:t>
              </a:r>
            </a:p>
          </p:txBody>
        </p:sp>
      </p:grpSp>
    </p:spTree>
    <p:extLst>
      <p:ext uri="{BB962C8B-B14F-4D97-AF65-F5344CB8AC3E}">
        <p14:creationId xmlns:p14="http://schemas.microsoft.com/office/powerpoint/2010/main" val="302189659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zh-CN" altLang="en-US" dirty="0" smtClean="0"/>
              <a:t>评估信息保护有效性</a:t>
            </a:r>
          </a:p>
        </p:txBody>
      </p:sp>
      <p:sp>
        <p:nvSpPr>
          <p:cNvPr id="35843"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zh-CN" dirty="0"/>
              <a:t>活动跨越了整个</a:t>
            </a:r>
            <a:r>
              <a:rPr lang="en-US" altLang="zh-CN" dirty="0"/>
              <a:t>ISSE</a:t>
            </a:r>
            <a:r>
              <a:rPr lang="zh-CN" altLang="zh-CN" dirty="0"/>
              <a:t>过程</a:t>
            </a:r>
            <a:endParaRPr lang="en-US" altLang="zh-CN" dirty="0" smtClean="0"/>
          </a:p>
          <a:p>
            <a:r>
              <a:rPr lang="zh-CN" dirty="0" smtClean="0"/>
              <a:t>信息安全工作需要覆盖系统全生命周期</a:t>
            </a:r>
          </a:p>
          <a:p>
            <a:pPr lvl="1"/>
            <a:r>
              <a:rPr lang="zh-CN" dirty="0" smtClean="0"/>
              <a:t>信息安全工作不是一劳永逸的，需要在全生命周期予以重视</a:t>
            </a:r>
          </a:p>
          <a:p>
            <a:pPr lvl="1"/>
            <a:r>
              <a:rPr lang="zh-CN" dirty="0" smtClean="0"/>
              <a:t>要与风险管理、安全保障等思想相结合，综合认识信息安全问题是覆盖全生命周期</a:t>
            </a:r>
          </a:p>
          <a:p>
            <a:r>
              <a:rPr lang="zh-CN" dirty="0" smtClean="0"/>
              <a:t>持续的风险评估和风险控制是保障系统安全的必要工作 </a:t>
            </a:r>
          </a:p>
          <a:p>
            <a:pPr lvl="1"/>
            <a:r>
              <a:rPr lang="zh-CN" dirty="0" smtClean="0"/>
              <a:t>持续的风险评估是信息安全保障的一项基础性工作</a:t>
            </a:r>
          </a:p>
          <a:p>
            <a:pPr lvl="1"/>
            <a:r>
              <a:rPr lang="zh-CN" dirty="0" smtClean="0"/>
              <a:t>持续的风险评估为新的安全决策和需求提供重要依据</a:t>
            </a:r>
          </a:p>
        </p:txBody>
      </p:sp>
      <p:sp>
        <p:nvSpPr>
          <p:cNvPr id="35844"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31C2A059-424F-4901-8A41-AC983B5A5F93}"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28</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463606302"/>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标题 1"/>
          <p:cNvSpPr>
            <a:spLocks noGrp="1" noChangeArrowheads="1"/>
          </p:cNvSpPr>
          <p:nvPr>
            <p:ph type="title"/>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支持认证和认可的活动</a:t>
            </a:r>
          </a:p>
        </p:txBody>
      </p:sp>
      <p:sp>
        <p:nvSpPr>
          <p:cNvPr id="2" name="内容占位符 1"/>
          <p:cNvSpPr>
            <a:spLocks noGrp="1"/>
          </p:cNvSpPr>
          <p:nvPr>
            <p:ph idx="1"/>
          </p:nvPr>
        </p:nvSpPr>
        <p:spPr/>
        <p:txBody>
          <a:bodyPr/>
          <a:lstStyle/>
          <a:p>
            <a:endParaRPr lang="zh-CN" altLang="en-US"/>
          </a:p>
        </p:txBody>
      </p:sp>
      <p:pic>
        <p:nvPicPr>
          <p:cNvPr id="37891"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750" y="1317625"/>
            <a:ext cx="7362825" cy="524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37892"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2D2C4010-0398-4B09-BF0E-1F58AF8C28DB}"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29</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4144219620"/>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知识子域：信息安全工程</a:t>
            </a:r>
            <a:endParaRPr lang="zh-CN" altLang="en-US" dirty="0"/>
          </a:p>
        </p:txBody>
      </p:sp>
      <p:sp>
        <p:nvSpPr>
          <p:cNvPr id="3" name="内容占位符 2"/>
          <p:cNvSpPr>
            <a:spLocks noGrp="1"/>
          </p:cNvSpPr>
          <p:nvPr>
            <p:ph idx="1"/>
          </p:nvPr>
        </p:nvSpPr>
        <p:spPr/>
        <p:txBody>
          <a:bodyPr/>
          <a:lstStyle/>
          <a:p>
            <a:r>
              <a:rPr lang="zh-CN" altLang="en-US" dirty="0" smtClean="0"/>
              <a:t>信息安全工程</a:t>
            </a:r>
            <a:r>
              <a:rPr lang="zh-CN" altLang="en-US" dirty="0"/>
              <a:t>基础</a:t>
            </a:r>
          </a:p>
          <a:p>
            <a:pPr lvl="1"/>
            <a:r>
              <a:rPr lang="zh-CN" altLang="en-US" dirty="0"/>
              <a:t>理解信息安全工程</a:t>
            </a:r>
            <a:r>
              <a:rPr lang="zh-CN" altLang="en-US" dirty="0" smtClean="0"/>
              <a:t>的基本概念</a:t>
            </a:r>
            <a:r>
              <a:rPr lang="zh-CN" altLang="en-US" dirty="0"/>
              <a:t>及信息安全工程的必要性；</a:t>
            </a:r>
          </a:p>
          <a:p>
            <a:r>
              <a:rPr lang="zh-CN" altLang="en-US" dirty="0" smtClean="0"/>
              <a:t>信息</a:t>
            </a:r>
            <a:r>
              <a:rPr lang="zh-CN" altLang="en-US" dirty="0"/>
              <a:t>安全工程理论基础</a:t>
            </a:r>
          </a:p>
          <a:p>
            <a:pPr lvl="1"/>
            <a:r>
              <a:rPr lang="zh-CN" altLang="en-US" dirty="0"/>
              <a:t>了解系统工程思想、项目管理方法、质量管理体系、能力成熟度模型等信息安全工程基础理论；</a:t>
            </a:r>
          </a:p>
          <a:p>
            <a:pPr lvl="1"/>
            <a:r>
              <a:rPr lang="zh-CN" altLang="en-US" dirty="0"/>
              <a:t>理解能力成熟度模型的基本思想及相关概念；</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a:t>
            </a:fld>
            <a:endParaRPr lang="en-US" altLang="zh-CN"/>
          </a:p>
        </p:txBody>
      </p:sp>
    </p:spTree>
    <p:extLst>
      <p:ext uri="{BB962C8B-B14F-4D97-AF65-F5344CB8AC3E}">
        <p14:creationId xmlns:p14="http://schemas.microsoft.com/office/powerpoint/2010/main" val="4028881716"/>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知识子域：信息安全工程</a:t>
            </a:r>
            <a:endParaRPr lang="zh-CN" altLang="en-US" dirty="0"/>
          </a:p>
        </p:txBody>
      </p:sp>
      <p:sp>
        <p:nvSpPr>
          <p:cNvPr id="3" name="内容占位符 2"/>
          <p:cNvSpPr>
            <a:spLocks noGrp="1"/>
          </p:cNvSpPr>
          <p:nvPr>
            <p:ph idx="1"/>
          </p:nvPr>
        </p:nvSpPr>
        <p:spPr/>
        <p:txBody>
          <a:bodyPr/>
          <a:lstStyle/>
          <a:p>
            <a:r>
              <a:rPr lang="zh-CN" altLang="en-US" dirty="0"/>
              <a:t>安全工程能力成熟度模型</a:t>
            </a:r>
          </a:p>
          <a:p>
            <a:pPr lvl="1"/>
            <a:r>
              <a:rPr lang="zh-CN" altLang="en-US" dirty="0"/>
              <a:t>理解安全工程能力成熟度模型及域维、能力维相关概念；</a:t>
            </a:r>
          </a:p>
          <a:p>
            <a:pPr lvl="1"/>
            <a:r>
              <a:rPr lang="zh-CN" altLang="en-US" dirty="0"/>
              <a:t>掌握风险过程包括的评估威胁、评估脆弱性、评估影响及评估安全风险这四个过程区域及其基本实施；</a:t>
            </a:r>
          </a:p>
          <a:p>
            <a:pPr lvl="1"/>
            <a:r>
              <a:rPr lang="zh-CN" altLang="en-US" dirty="0"/>
              <a:t>掌握工程过程包括的确定安全需求、提供安全输入、管理安全控制、监控安全态势及协调安全五个过程区域及其基本实施；</a:t>
            </a:r>
          </a:p>
          <a:p>
            <a:pPr lvl="1"/>
            <a:r>
              <a:rPr lang="zh-CN" altLang="en-US" dirty="0"/>
              <a:t>掌握保证过程中验证和证实安全及建立保证论据两个过程区域及其基本实施；</a:t>
            </a:r>
          </a:p>
          <a:p>
            <a:pPr lvl="1"/>
            <a:r>
              <a:rPr lang="zh-CN" altLang="en-US" dirty="0"/>
              <a:t>掌握</a:t>
            </a:r>
            <a:r>
              <a:rPr lang="en-US" altLang="zh-CN" dirty="0"/>
              <a:t>0~5</a:t>
            </a:r>
            <a:r>
              <a:rPr lang="zh-CN" altLang="en-US" dirty="0"/>
              <a:t>级不同成熟度级别的应具有的公共特征；</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30</a:t>
            </a:fld>
            <a:endParaRPr lang="en-US" altLang="zh-CN"/>
          </a:p>
        </p:txBody>
      </p:sp>
    </p:spTree>
    <p:extLst>
      <p:ext uri="{BB962C8B-B14F-4D97-AF65-F5344CB8AC3E}">
        <p14:creationId xmlns:p14="http://schemas.microsoft.com/office/powerpoint/2010/main" val="572612449"/>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系统安全工程能力成熟度模型</a:t>
            </a:r>
            <a:endParaRPr lang="en-US" dirty="0" smtClean="0"/>
          </a:p>
        </p:txBody>
      </p:sp>
      <p:sp>
        <p:nvSpPr>
          <p:cNvPr id="51203"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marL="342900" lvl="1" indent="-342900">
              <a:buClr>
                <a:srgbClr val="3399FF"/>
              </a:buClr>
              <a:buFont typeface="Wingdings" pitchFamily="2" charset="2"/>
              <a:buChar char="v"/>
            </a:pPr>
            <a:r>
              <a:rPr lang="zh-CN" altLang="en-US" dirty="0" smtClean="0"/>
              <a:t>什么</a:t>
            </a:r>
            <a:r>
              <a:rPr lang="zh-CN" altLang="en-US" dirty="0"/>
              <a:t>是系统安全工程能力成熟</a:t>
            </a:r>
            <a:r>
              <a:rPr lang="zh-CN" altLang="en-US" dirty="0" smtClean="0"/>
              <a:t>模型（SSE-CMM）</a:t>
            </a:r>
          </a:p>
          <a:p>
            <a:pPr lvl="1"/>
            <a:r>
              <a:rPr lang="zh-CN" altLang="zh-CN" dirty="0"/>
              <a:t>一种衡量</a:t>
            </a:r>
            <a:r>
              <a:rPr lang="en-US" altLang="zh-CN" dirty="0"/>
              <a:t>SSE</a:t>
            </a:r>
            <a:r>
              <a:rPr lang="zh-CN" altLang="zh-CN" dirty="0"/>
              <a:t>实施能力的方法</a:t>
            </a:r>
            <a:endParaRPr lang="en-US" altLang="zh-CN" dirty="0" smtClean="0"/>
          </a:p>
          <a:p>
            <a:pPr lvl="1"/>
            <a:r>
              <a:rPr lang="zh-CN" altLang="en-US" dirty="0" smtClean="0"/>
              <a:t>为信息安全工程过程改进建立一个框架模型</a:t>
            </a:r>
          </a:p>
          <a:p>
            <a:r>
              <a:rPr lang="en-US" altLang="zh-CN" dirty="0" smtClean="0"/>
              <a:t>SSE-CM</a:t>
            </a:r>
            <a:r>
              <a:rPr lang="zh-CN" altLang="en-US" dirty="0" smtClean="0"/>
              <a:t>描述了一个组织的</a:t>
            </a:r>
            <a:r>
              <a:rPr lang="zh-CN" altLang="en-US" b="1" dirty="0" smtClean="0">
                <a:solidFill>
                  <a:srgbClr val="FF0000"/>
                </a:solidFill>
              </a:rPr>
              <a:t>系统安全工程过程</a:t>
            </a:r>
            <a:r>
              <a:rPr lang="zh-CN" altLang="en-US" dirty="0" smtClean="0"/>
              <a:t>必须包含的</a:t>
            </a:r>
            <a:r>
              <a:rPr lang="zh-CN" altLang="en-US" b="1" dirty="0" smtClean="0">
                <a:solidFill>
                  <a:srgbClr val="FF0000"/>
                </a:solidFill>
              </a:rPr>
              <a:t>基本特征</a:t>
            </a:r>
            <a:endParaRPr lang="zh-CN" altLang="en-US" dirty="0" smtClean="0"/>
          </a:p>
          <a:p>
            <a:pPr lvl="1"/>
            <a:r>
              <a:rPr lang="zh-CN" altLang="en-US" dirty="0" smtClean="0"/>
              <a:t>这些特征是完善的安全工程</a:t>
            </a:r>
            <a:r>
              <a:rPr lang="zh-CN" altLang="en-US" b="1" dirty="0" smtClean="0">
                <a:solidFill>
                  <a:srgbClr val="FF0000"/>
                </a:solidFill>
              </a:rPr>
              <a:t>保证</a:t>
            </a:r>
            <a:endParaRPr lang="zh-CN" altLang="en-US" dirty="0" smtClean="0"/>
          </a:p>
          <a:p>
            <a:pPr lvl="1"/>
            <a:r>
              <a:rPr lang="zh-CN" altLang="en-US" dirty="0" smtClean="0"/>
              <a:t>也是系统安全工程实施的</a:t>
            </a:r>
            <a:r>
              <a:rPr lang="zh-CN" altLang="en-US" dirty="0" smtClean="0">
                <a:solidFill>
                  <a:srgbClr val="FF0000"/>
                </a:solidFill>
              </a:rPr>
              <a:t>度量标准</a:t>
            </a:r>
            <a:endParaRPr lang="zh-CN" altLang="en-US" dirty="0" smtClean="0"/>
          </a:p>
          <a:p>
            <a:pPr lvl="1"/>
            <a:r>
              <a:rPr lang="zh-CN" altLang="en-US" dirty="0" smtClean="0"/>
              <a:t>还是一个易于理解的评估系统安全工程实施的</a:t>
            </a:r>
            <a:r>
              <a:rPr lang="zh-CN" altLang="en-US" dirty="0" smtClean="0">
                <a:solidFill>
                  <a:srgbClr val="FF0000"/>
                </a:solidFill>
              </a:rPr>
              <a:t>框架</a:t>
            </a:r>
            <a:endParaRPr lang="zh-CN" altLang="en-US" dirty="0" smtClean="0"/>
          </a:p>
        </p:txBody>
      </p:sp>
      <p:sp>
        <p:nvSpPr>
          <p:cNvPr id="51204"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BE53CBE2-612C-4353-A582-6474E7652BD6}"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31</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586732406"/>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en-US" altLang="zh-CN" smtClean="0"/>
              <a:t>SSE-CMM</a:t>
            </a:r>
            <a:r>
              <a:rPr lang="zh-CN" altLang="en-US" smtClean="0"/>
              <a:t>的作用</a:t>
            </a:r>
          </a:p>
        </p:txBody>
      </p:sp>
      <p:sp>
        <p:nvSpPr>
          <p:cNvPr id="52227"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zh-CN" altLang="en-US" dirty="0" smtClean="0">
                <a:solidFill>
                  <a:srgbClr val="FF0000"/>
                </a:solidFill>
              </a:rPr>
              <a:t>获取组织</a:t>
            </a:r>
            <a:r>
              <a:rPr lang="zh-CN" altLang="en-US" dirty="0" smtClean="0"/>
              <a:t>（系统、产品的采购方）</a:t>
            </a:r>
          </a:p>
          <a:p>
            <a:pPr lvl="1">
              <a:lnSpc>
                <a:spcPct val="90000"/>
              </a:lnSpc>
            </a:pPr>
            <a:r>
              <a:rPr lang="zh-CN" altLang="en-US" dirty="0" smtClean="0"/>
              <a:t>帮助选择合格的投标者，以统一的标准对安全工程过程进行监管提高工程实施质量，减少争议</a:t>
            </a:r>
          </a:p>
          <a:p>
            <a:pPr>
              <a:lnSpc>
                <a:spcPct val="90000"/>
              </a:lnSpc>
            </a:pPr>
            <a:r>
              <a:rPr lang="zh-CN" altLang="en-US" dirty="0" smtClean="0">
                <a:solidFill>
                  <a:srgbClr val="FF3300"/>
                </a:solidFill>
              </a:rPr>
              <a:t>工程组织</a:t>
            </a:r>
            <a:r>
              <a:rPr lang="zh-CN" altLang="en-US" dirty="0" smtClean="0"/>
              <a:t>（系统开发和集成商）</a:t>
            </a:r>
            <a:endParaRPr lang="en-US" dirty="0" smtClean="0"/>
          </a:p>
          <a:p>
            <a:pPr lvl="1">
              <a:lnSpc>
                <a:spcPct val="90000"/>
              </a:lnSpc>
            </a:pPr>
            <a:r>
              <a:rPr lang="zh-CN" altLang="en-US" dirty="0" smtClean="0"/>
              <a:t>通过可重复、可预测的过程减少返工、提高质量、降低成本；改进安全工程实施能力；获得证明安全工程实施能力的资质</a:t>
            </a:r>
          </a:p>
          <a:p>
            <a:pPr>
              <a:lnSpc>
                <a:spcPct val="90000"/>
              </a:lnSpc>
            </a:pPr>
            <a:r>
              <a:rPr lang="zh-CN" altLang="en-US" dirty="0" smtClean="0">
                <a:solidFill>
                  <a:srgbClr val="FF3300"/>
                </a:solidFill>
              </a:rPr>
              <a:t>认证评估组织</a:t>
            </a:r>
            <a:endParaRPr lang="en-US" dirty="0" smtClean="0">
              <a:solidFill>
                <a:srgbClr val="FF3300"/>
              </a:solidFill>
            </a:endParaRPr>
          </a:p>
          <a:p>
            <a:pPr lvl="1">
              <a:lnSpc>
                <a:spcPct val="90000"/>
              </a:lnSpc>
            </a:pPr>
            <a:r>
              <a:rPr lang="zh-CN" altLang="en-US" dirty="0" smtClean="0"/>
              <a:t>获得独立于系统和产品的可重用的过程评估标准，用来确定被评估者将安全工程集成在系统工程之中，并且其系统安全工程是可信的</a:t>
            </a:r>
          </a:p>
        </p:txBody>
      </p:sp>
      <p:sp>
        <p:nvSpPr>
          <p:cNvPr id="52228"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62B39730-E85B-4F05-B445-0B87CFB41B59}"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32</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165736199"/>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en-US" altLang="zh-CN" smtClean="0"/>
              <a:t>SSE-CMM</a:t>
            </a:r>
            <a:r>
              <a:rPr lang="zh-CN" altLang="en-US" smtClean="0"/>
              <a:t>体系结构</a:t>
            </a:r>
          </a:p>
        </p:txBody>
      </p:sp>
      <p:sp>
        <p:nvSpPr>
          <p:cNvPr id="2" name="内容占位符 1"/>
          <p:cNvSpPr>
            <a:spLocks noGrp="1"/>
          </p:cNvSpPr>
          <p:nvPr>
            <p:ph idx="1"/>
          </p:nvPr>
        </p:nvSpPr>
        <p:spPr/>
        <p:txBody>
          <a:bodyPr/>
          <a:lstStyle/>
          <a:p>
            <a:r>
              <a:rPr lang="zh-CN" altLang="en-US" sz="2600" dirty="0">
                <a:solidFill>
                  <a:srgbClr val="000000"/>
                </a:solidFill>
                <a:latin typeface="黑体" panose="02010609060101010101" pitchFamily="49" charset="-122"/>
                <a:ea typeface="黑体" panose="02010609060101010101" pitchFamily="49" charset="-122"/>
                <a:sym typeface="黑体" panose="02010609060101010101" pitchFamily="49" charset="-122"/>
              </a:rPr>
              <a:t>“域维” 由所有定义的安全工程过程区</a:t>
            </a:r>
            <a:r>
              <a:rPr lang="zh-CN" altLang="en-US" sz="2600" dirty="0" smtClean="0">
                <a:solidFill>
                  <a:srgbClr val="000000"/>
                </a:solidFill>
                <a:latin typeface="黑体" panose="02010609060101010101" pitchFamily="49" charset="-122"/>
                <a:ea typeface="黑体" panose="02010609060101010101" pitchFamily="49" charset="-122"/>
                <a:sym typeface="黑体" panose="02010609060101010101" pitchFamily="49" charset="-122"/>
              </a:rPr>
              <a:t>构成</a:t>
            </a:r>
            <a:endParaRPr lang="zh-CN" altLang="en-US" sz="2600" dirty="0">
              <a:solidFill>
                <a:srgbClr val="000000"/>
              </a:solidFill>
              <a:latin typeface="黑体" panose="02010609060101010101" pitchFamily="49" charset="-122"/>
              <a:ea typeface="黑体" panose="02010609060101010101" pitchFamily="49" charset="-122"/>
              <a:sym typeface="黑体" panose="02010609060101010101" pitchFamily="49" charset="-122"/>
            </a:endParaRPr>
          </a:p>
          <a:p>
            <a:r>
              <a:rPr lang="zh-CN" altLang="en-US" sz="2600" dirty="0">
                <a:solidFill>
                  <a:srgbClr val="000000"/>
                </a:solidFill>
                <a:latin typeface="黑体" panose="02010609060101010101" pitchFamily="49" charset="-122"/>
                <a:ea typeface="黑体" panose="02010609060101010101" pitchFamily="49" charset="-122"/>
                <a:sym typeface="黑体" panose="02010609060101010101" pitchFamily="49" charset="-122"/>
              </a:rPr>
              <a:t>“能力维”代表组织实施这一过程的</a:t>
            </a:r>
            <a:r>
              <a:rPr lang="zh-CN" altLang="en-US" sz="2600" dirty="0" smtClean="0">
                <a:solidFill>
                  <a:srgbClr val="000000"/>
                </a:solidFill>
                <a:latin typeface="黑体" panose="02010609060101010101" pitchFamily="49" charset="-122"/>
                <a:ea typeface="黑体" panose="02010609060101010101" pitchFamily="49" charset="-122"/>
                <a:sym typeface="黑体" panose="02010609060101010101" pitchFamily="49" charset="-122"/>
              </a:rPr>
              <a:t>能力</a:t>
            </a:r>
            <a:endParaRPr lang="zh-CN" altLang="en-US" sz="2600" dirty="0">
              <a:solidFill>
                <a:srgbClr val="000000"/>
              </a:solidFill>
              <a:latin typeface="黑体" panose="02010609060101010101" pitchFamily="49" charset="-122"/>
              <a:ea typeface="黑体" panose="02010609060101010101" pitchFamily="49" charset="-122"/>
              <a:sym typeface="黑体" panose="02010609060101010101" pitchFamily="49" charset="-122"/>
            </a:endParaRPr>
          </a:p>
          <a:p>
            <a:endParaRPr lang="zh-CN" altLang="en-US" dirty="0"/>
          </a:p>
        </p:txBody>
      </p:sp>
      <p:grpSp>
        <p:nvGrpSpPr>
          <p:cNvPr id="55299" name="Group 4"/>
          <p:cNvGrpSpPr>
            <a:grpSpLocks/>
          </p:cNvGrpSpPr>
          <p:nvPr/>
        </p:nvGrpSpPr>
        <p:grpSpPr bwMode="auto">
          <a:xfrm>
            <a:off x="1116013" y="2492896"/>
            <a:ext cx="6084280" cy="4143648"/>
            <a:chOff x="0" y="0"/>
            <a:chExt cx="2873" cy="2083"/>
          </a:xfrm>
        </p:grpSpPr>
        <p:sp>
          <p:nvSpPr>
            <p:cNvPr id="55302" name="Rectangle 5"/>
            <p:cNvSpPr>
              <a:spLocks noChangeArrowheads="1"/>
            </p:cNvSpPr>
            <p:nvPr/>
          </p:nvSpPr>
          <p:spPr bwMode="auto">
            <a:xfrm rot="-5400000">
              <a:off x="-927" y="927"/>
              <a:ext cx="1952"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400">
                  <a:solidFill>
                    <a:srgbClr val="000000"/>
                  </a:solidFill>
                  <a:latin typeface="Times New Roman" panose="02020603050405020304" pitchFamily="18" charset="0"/>
                  <a:sym typeface="Times New Roman" panose="02020603050405020304" pitchFamily="18" charset="0"/>
                </a:rPr>
                <a:t>能力维（</a:t>
              </a:r>
              <a:r>
                <a:rPr lang="en-US" altLang="zh-CN" sz="1400">
                  <a:solidFill>
                    <a:srgbClr val="000000"/>
                  </a:solidFill>
                  <a:latin typeface="Times New Roman" panose="02020603050405020304" pitchFamily="18" charset="0"/>
                  <a:sym typeface="Times New Roman" panose="02020603050405020304" pitchFamily="18" charset="0"/>
                </a:rPr>
                <a:t>Capability Dimension</a:t>
              </a:r>
              <a:r>
                <a:rPr lang="zh-CN" altLang="en-US" sz="1400">
                  <a:solidFill>
                    <a:srgbClr val="000000"/>
                  </a:solidFill>
                  <a:latin typeface="Times New Roman" panose="02020603050405020304" pitchFamily="18" charset="0"/>
                  <a:sym typeface="Times New Roman" panose="02020603050405020304" pitchFamily="18" charset="0"/>
                </a:rPr>
                <a:t>）</a:t>
              </a:r>
              <a:endParaRPr lang="zh-CN" altLang="en-US" sz="1400">
                <a:solidFill>
                  <a:srgbClr val="000000"/>
                </a:solidFill>
                <a:sym typeface="黑体" panose="02010609060101010101" pitchFamily="49" charset="-122"/>
              </a:endParaRPr>
            </a:p>
          </p:txBody>
        </p:sp>
        <p:sp>
          <p:nvSpPr>
            <p:cNvPr id="55303" name="Rectangle 6"/>
            <p:cNvSpPr>
              <a:spLocks noChangeArrowheads="1"/>
            </p:cNvSpPr>
            <p:nvPr/>
          </p:nvSpPr>
          <p:spPr bwMode="auto">
            <a:xfrm>
              <a:off x="1101" y="1897"/>
              <a:ext cx="994"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400">
                  <a:solidFill>
                    <a:srgbClr val="000000"/>
                  </a:solidFill>
                  <a:latin typeface="Times New Roman" panose="02020603050405020304" pitchFamily="18" charset="0"/>
                  <a:sym typeface="Times New Roman" panose="02020603050405020304" pitchFamily="18" charset="0"/>
                </a:rPr>
                <a:t>域维（</a:t>
              </a:r>
              <a:r>
                <a:rPr lang="en-US" altLang="zh-CN" sz="1400">
                  <a:solidFill>
                    <a:srgbClr val="000000"/>
                  </a:solidFill>
                  <a:latin typeface="Times New Roman" panose="02020603050405020304" pitchFamily="18" charset="0"/>
                  <a:sym typeface="Times New Roman" panose="02020603050405020304" pitchFamily="18" charset="0"/>
                </a:rPr>
                <a:t>Domain Dimension</a:t>
              </a:r>
              <a:r>
                <a:rPr lang="zh-CN" altLang="en-US" sz="1400">
                  <a:solidFill>
                    <a:srgbClr val="000000"/>
                  </a:solidFill>
                  <a:latin typeface="Times New Roman" panose="02020603050405020304" pitchFamily="18" charset="0"/>
                  <a:sym typeface="Times New Roman" panose="02020603050405020304" pitchFamily="18" charset="0"/>
                </a:rPr>
                <a:t>）</a:t>
              </a:r>
            </a:p>
            <a:p>
              <a:pPr algn="ctr"/>
              <a:endParaRPr lang="zh-CN" altLang="en-US" sz="1400">
                <a:solidFill>
                  <a:srgbClr val="000000"/>
                </a:solidFill>
                <a:latin typeface="Times New Roman" panose="02020603050405020304" pitchFamily="18" charset="0"/>
                <a:sym typeface="Times New Roman" panose="02020603050405020304" pitchFamily="18" charset="0"/>
              </a:endParaRPr>
            </a:p>
          </p:txBody>
        </p:sp>
        <p:grpSp>
          <p:nvGrpSpPr>
            <p:cNvPr id="55304" name="Group 7"/>
            <p:cNvGrpSpPr>
              <a:grpSpLocks/>
            </p:cNvGrpSpPr>
            <p:nvPr/>
          </p:nvGrpSpPr>
          <p:grpSpPr bwMode="auto">
            <a:xfrm>
              <a:off x="315" y="91"/>
              <a:ext cx="2558" cy="1750"/>
              <a:chOff x="0" y="0"/>
              <a:chExt cx="2558" cy="1750"/>
            </a:xfrm>
          </p:grpSpPr>
          <p:grpSp>
            <p:nvGrpSpPr>
              <p:cNvPr id="55307" name="Group 8"/>
              <p:cNvGrpSpPr>
                <a:grpSpLocks/>
              </p:cNvGrpSpPr>
              <p:nvPr/>
            </p:nvGrpSpPr>
            <p:grpSpPr bwMode="auto">
              <a:xfrm>
                <a:off x="1066" y="144"/>
                <a:ext cx="261" cy="1585"/>
                <a:chOff x="0" y="0"/>
                <a:chExt cx="261" cy="1585"/>
              </a:xfrm>
            </p:grpSpPr>
            <p:grpSp>
              <p:nvGrpSpPr>
                <p:cNvPr id="55340" name="Group 9"/>
                <p:cNvGrpSpPr>
                  <a:grpSpLocks/>
                </p:cNvGrpSpPr>
                <p:nvPr/>
              </p:nvGrpSpPr>
              <p:grpSpPr bwMode="auto">
                <a:xfrm>
                  <a:off x="0" y="0"/>
                  <a:ext cx="261" cy="1585"/>
                  <a:chOff x="0" y="0"/>
                  <a:chExt cx="261" cy="1585"/>
                </a:xfrm>
              </p:grpSpPr>
              <p:sp>
                <p:nvSpPr>
                  <p:cNvPr id="55342" name="Rectangle 10"/>
                  <p:cNvSpPr>
                    <a:spLocks noChangeArrowheads="1"/>
                  </p:cNvSpPr>
                  <p:nvPr/>
                </p:nvSpPr>
                <p:spPr bwMode="auto">
                  <a:xfrm>
                    <a:off x="0" y="0"/>
                    <a:ext cx="260" cy="1584"/>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43" name="Rectangle 11"/>
                  <p:cNvSpPr>
                    <a:spLocks noChangeArrowheads="1"/>
                  </p:cNvSpPr>
                  <p:nvPr/>
                </p:nvSpPr>
                <p:spPr bwMode="auto">
                  <a:xfrm>
                    <a:off x="0" y="0"/>
                    <a:ext cx="260" cy="1584"/>
                  </a:xfrm>
                  <a:prstGeom prst="rect">
                    <a:avLst/>
                  </a:prstGeom>
                  <a:solidFill>
                    <a:srgbClr val="FFFF00"/>
                  </a:solidFill>
                  <a:ln w="0">
                    <a:solidFill>
                      <a:srgbClr val="FFFFFF"/>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44" name="Rectangle 12"/>
                  <p:cNvSpPr>
                    <a:spLocks noChangeArrowheads="1"/>
                  </p:cNvSpPr>
                  <p:nvPr/>
                </p:nvSpPr>
                <p:spPr bwMode="auto">
                  <a:xfrm>
                    <a:off x="0" y="0"/>
                    <a:ext cx="261" cy="1585"/>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45" name="Rectangle 13"/>
                  <p:cNvSpPr>
                    <a:spLocks noChangeArrowheads="1"/>
                  </p:cNvSpPr>
                  <p:nvPr/>
                </p:nvSpPr>
                <p:spPr bwMode="auto">
                  <a:xfrm>
                    <a:off x="0" y="0"/>
                    <a:ext cx="260" cy="1584"/>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grpSp>
            <p:sp>
              <p:nvSpPr>
                <p:cNvPr id="55341" name="Rectangle 14"/>
                <p:cNvSpPr>
                  <a:spLocks noChangeArrowheads="1"/>
                </p:cNvSpPr>
                <p:nvPr/>
              </p:nvSpPr>
              <p:spPr bwMode="auto">
                <a:xfrm>
                  <a:off x="0" y="0"/>
                  <a:ext cx="261" cy="158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grpSp>
          <p:grpSp>
            <p:nvGrpSpPr>
              <p:cNvPr id="55308" name="Group 15"/>
              <p:cNvGrpSpPr>
                <a:grpSpLocks/>
              </p:cNvGrpSpPr>
              <p:nvPr/>
            </p:nvGrpSpPr>
            <p:grpSpPr bwMode="auto">
              <a:xfrm>
                <a:off x="29" y="720"/>
                <a:ext cx="2336" cy="145"/>
                <a:chOff x="0" y="0"/>
                <a:chExt cx="2336" cy="145"/>
              </a:xfrm>
            </p:grpSpPr>
            <p:grpSp>
              <p:nvGrpSpPr>
                <p:cNvPr id="55334" name="Group 16"/>
                <p:cNvGrpSpPr>
                  <a:grpSpLocks/>
                </p:cNvGrpSpPr>
                <p:nvPr/>
              </p:nvGrpSpPr>
              <p:grpSpPr bwMode="auto">
                <a:xfrm>
                  <a:off x="0" y="0"/>
                  <a:ext cx="2336" cy="145"/>
                  <a:chOff x="0" y="0"/>
                  <a:chExt cx="2336" cy="145"/>
                </a:xfrm>
              </p:grpSpPr>
              <p:sp>
                <p:nvSpPr>
                  <p:cNvPr id="55336" name="Rectangle 17"/>
                  <p:cNvSpPr>
                    <a:spLocks noChangeArrowheads="1"/>
                  </p:cNvSpPr>
                  <p:nvPr/>
                </p:nvSpPr>
                <p:spPr bwMode="auto">
                  <a:xfrm>
                    <a:off x="0" y="0"/>
                    <a:ext cx="2335" cy="144"/>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37" name="Rectangle 18"/>
                  <p:cNvSpPr>
                    <a:spLocks noChangeArrowheads="1"/>
                  </p:cNvSpPr>
                  <p:nvPr/>
                </p:nvSpPr>
                <p:spPr bwMode="auto">
                  <a:xfrm>
                    <a:off x="0" y="0"/>
                    <a:ext cx="2335" cy="144"/>
                  </a:xfrm>
                  <a:prstGeom prst="rect">
                    <a:avLst/>
                  </a:prstGeom>
                  <a:solidFill>
                    <a:srgbClr val="FFFF00"/>
                  </a:solidFill>
                  <a:ln w="0">
                    <a:solidFill>
                      <a:srgbClr val="FFFFFF"/>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38" name="Rectangle 19"/>
                  <p:cNvSpPr>
                    <a:spLocks noChangeArrowheads="1"/>
                  </p:cNvSpPr>
                  <p:nvPr/>
                </p:nvSpPr>
                <p:spPr bwMode="auto">
                  <a:xfrm>
                    <a:off x="0" y="0"/>
                    <a:ext cx="2336" cy="145"/>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39" name="Rectangle 20"/>
                  <p:cNvSpPr>
                    <a:spLocks noChangeArrowheads="1"/>
                  </p:cNvSpPr>
                  <p:nvPr/>
                </p:nvSpPr>
                <p:spPr bwMode="auto">
                  <a:xfrm>
                    <a:off x="0" y="0"/>
                    <a:ext cx="2335" cy="144"/>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grpSp>
            <p:sp>
              <p:nvSpPr>
                <p:cNvPr id="55335" name="Rectangle 21"/>
                <p:cNvSpPr>
                  <a:spLocks noChangeArrowheads="1"/>
                </p:cNvSpPr>
                <p:nvPr/>
              </p:nvSpPr>
              <p:spPr bwMode="auto">
                <a:xfrm>
                  <a:off x="0" y="0"/>
                  <a:ext cx="2336" cy="14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grpSp>
          <p:grpSp>
            <p:nvGrpSpPr>
              <p:cNvPr id="55309" name="Group 22"/>
              <p:cNvGrpSpPr>
                <a:grpSpLocks/>
              </p:cNvGrpSpPr>
              <p:nvPr/>
            </p:nvGrpSpPr>
            <p:grpSpPr bwMode="auto">
              <a:xfrm>
                <a:off x="29" y="1707"/>
                <a:ext cx="2529" cy="43"/>
                <a:chOff x="0" y="0"/>
                <a:chExt cx="2529" cy="43"/>
              </a:xfrm>
            </p:grpSpPr>
            <p:sp>
              <p:nvSpPr>
                <p:cNvPr id="55332" name="Line 23"/>
                <p:cNvSpPr>
                  <a:spLocks noChangeShapeType="1"/>
                </p:cNvSpPr>
                <p:nvPr/>
              </p:nvSpPr>
              <p:spPr bwMode="auto">
                <a:xfrm>
                  <a:off x="0" y="21"/>
                  <a:ext cx="2474" cy="1"/>
                </a:xfrm>
                <a:prstGeom prst="line">
                  <a:avLst/>
                </a:prstGeom>
                <a:noFill/>
                <a:ln w="17463">
                  <a:solidFill>
                    <a:srgbClr val="402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333" name="Freeform 24"/>
                <p:cNvSpPr>
                  <a:spLocks noChangeArrowheads="1"/>
                </p:cNvSpPr>
                <p:nvPr/>
              </p:nvSpPr>
              <p:spPr bwMode="auto">
                <a:xfrm>
                  <a:off x="2471" y="0"/>
                  <a:ext cx="58" cy="43"/>
                </a:xfrm>
                <a:custGeom>
                  <a:avLst/>
                  <a:gdLst>
                    <a:gd name="T0" fmla="*/ 0 w 58"/>
                    <a:gd name="T1" fmla="*/ 43 h 43"/>
                    <a:gd name="T2" fmla="*/ 58 w 58"/>
                    <a:gd name="T3" fmla="*/ 21 h 43"/>
                    <a:gd name="T4" fmla="*/ 0 w 58"/>
                    <a:gd name="T5" fmla="*/ 0 h 43"/>
                    <a:gd name="T6" fmla="*/ 0 w 58"/>
                    <a:gd name="T7" fmla="*/ 43 h 43"/>
                    <a:gd name="T8" fmla="*/ 0 60000 65536"/>
                    <a:gd name="T9" fmla="*/ 0 60000 65536"/>
                    <a:gd name="T10" fmla="*/ 0 60000 65536"/>
                    <a:gd name="T11" fmla="*/ 0 60000 65536"/>
                    <a:gd name="T12" fmla="*/ 0 w 58"/>
                    <a:gd name="T13" fmla="*/ 0 h 43"/>
                    <a:gd name="T14" fmla="*/ 58 w 58"/>
                    <a:gd name="T15" fmla="*/ 43 h 43"/>
                  </a:gdLst>
                  <a:ahLst/>
                  <a:cxnLst>
                    <a:cxn ang="T8">
                      <a:pos x="T0" y="T1"/>
                    </a:cxn>
                    <a:cxn ang="T9">
                      <a:pos x="T2" y="T3"/>
                    </a:cxn>
                    <a:cxn ang="T10">
                      <a:pos x="T4" y="T5"/>
                    </a:cxn>
                    <a:cxn ang="T11">
                      <a:pos x="T6" y="T7"/>
                    </a:cxn>
                  </a:cxnLst>
                  <a:rect l="T12" t="T13" r="T14" b="T15"/>
                  <a:pathLst>
                    <a:path w="58" h="43">
                      <a:moveTo>
                        <a:pt x="0" y="43"/>
                      </a:moveTo>
                      <a:lnTo>
                        <a:pt x="58" y="21"/>
                      </a:lnTo>
                      <a:lnTo>
                        <a:pt x="0" y="0"/>
                      </a:lnTo>
                      <a:lnTo>
                        <a:pt x="0" y="43"/>
                      </a:lnTo>
                      <a:close/>
                    </a:path>
                  </a:pathLst>
                </a:custGeom>
                <a:solidFill>
                  <a:srgbClr val="402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55310" name="Group 25"/>
              <p:cNvGrpSpPr>
                <a:grpSpLocks/>
              </p:cNvGrpSpPr>
              <p:nvPr/>
            </p:nvGrpSpPr>
            <p:grpSpPr bwMode="auto">
              <a:xfrm>
                <a:off x="0" y="0"/>
                <a:ext cx="58" cy="1728"/>
                <a:chOff x="0" y="0"/>
                <a:chExt cx="58" cy="1728"/>
              </a:xfrm>
            </p:grpSpPr>
            <p:sp>
              <p:nvSpPr>
                <p:cNvPr id="55330" name="Line 26"/>
                <p:cNvSpPr>
                  <a:spLocks noChangeShapeType="1"/>
                </p:cNvSpPr>
                <p:nvPr/>
              </p:nvSpPr>
              <p:spPr bwMode="auto">
                <a:xfrm flipV="1">
                  <a:off x="29" y="41"/>
                  <a:ext cx="1" cy="1687"/>
                </a:xfrm>
                <a:prstGeom prst="line">
                  <a:avLst/>
                </a:prstGeom>
                <a:noFill/>
                <a:ln w="17463">
                  <a:solidFill>
                    <a:srgbClr val="402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331" name="Freeform 27"/>
                <p:cNvSpPr>
                  <a:spLocks noChangeArrowheads="1"/>
                </p:cNvSpPr>
                <p:nvPr/>
              </p:nvSpPr>
              <p:spPr bwMode="auto">
                <a:xfrm>
                  <a:off x="0" y="0"/>
                  <a:ext cx="58" cy="43"/>
                </a:xfrm>
                <a:custGeom>
                  <a:avLst/>
                  <a:gdLst>
                    <a:gd name="T0" fmla="*/ 58 w 58"/>
                    <a:gd name="T1" fmla="*/ 43 h 43"/>
                    <a:gd name="T2" fmla="*/ 29 w 58"/>
                    <a:gd name="T3" fmla="*/ 0 h 43"/>
                    <a:gd name="T4" fmla="*/ 0 w 58"/>
                    <a:gd name="T5" fmla="*/ 43 h 43"/>
                    <a:gd name="T6" fmla="*/ 58 w 58"/>
                    <a:gd name="T7" fmla="*/ 43 h 43"/>
                    <a:gd name="T8" fmla="*/ 0 60000 65536"/>
                    <a:gd name="T9" fmla="*/ 0 60000 65536"/>
                    <a:gd name="T10" fmla="*/ 0 60000 65536"/>
                    <a:gd name="T11" fmla="*/ 0 60000 65536"/>
                    <a:gd name="T12" fmla="*/ 0 w 58"/>
                    <a:gd name="T13" fmla="*/ 0 h 43"/>
                    <a:gd name="T14" fmla="*/ 58 w 58"/>
                    <a:gd name="T15" fmla="*/ 43 h 43"/>
                  </a:gdLst>
                  <a:ahLst/>
                  <a:cxnLst>
                    <a:cxn ang="T8">
                      <a:pos x="T0" y="T1"/>
                    </a:cxn>
                    <a:cxn ang="T9">
                      <a:pos x="T2" y="T3"/>
                    </a:cxn>
                    <a:cxn ang="T10">
                      <a:pos x="T4" y="T5"/>
                    </a:cxn>
                    <a:cxn ang="T11">
                      <a:pos x="T6" y="T7"/>
                    </a:cxn>
                  </a:cxnLst>
                  <a:rect l="T12" t="T13" r="T14" b="T15"/>
                  <a:pathLst>
                    <a:path w="58" h="43">
                      <a:moveTo>
                        <a:pt x="58" y="43"/>
                      </a:moveTo>
                      <a:lnTo>
                        <a:pt x="29" y="0"/>
                      </a:lnTo>
                      <a:lnTo>
                        <a:pt x="0" y="43"/>
                      </a:lnTo>
                      <a:lnTo>
                        <a:pt x="58" y="43"/>
                      </a:lnTo>
                      <a:close/>
                    </a:path>
                  </a:pathLst>
                </a:custGeom>
                <a:solidFill>
                  <a:srgbClr val="402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55311" name="Rectangle 28"/>
              <p:cNvSpPr>
                <a:spLocks noChangeArrowheads="1"/>
              </p:cNvSpPr>
              <p:nvPr/>
            </p:nvSpPr>
            <p:spPr bwMode="auto">
              <a:xfrm>
                <a:off x="288" y="144"/>
                <a:ext cx="261" cy="158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12" name="Rectangle 29"/>
              <p:cNvSpPr>
                <a:spLocks noChangeArrowheads="1"/>
              </p:cNvSpPr>
              <p:nvPr/>
            </p:nvSpPr>
            <p:spPr bwMode="auto">
              <a:xfrm>
                <a:off x="548" y="144"/>
                <a:ext cx="260" cy="158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13" name="Rectangle 30"/>
              <p:cNvSpPr>
                <a:spLocks noChangeArrowheads="1"/>
              </p:cNvSpPr>
              <p:nvPr/>
            </p:nvSpPr>
            <p:spPr bwMode="auto">
              <a:xfrm>
                <a:off x="807" y="144"/>
                <a:ext cx="261" cy="158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14" name="Rectangle 31"/>
              <p:cNvSpPr>
                <a:spLocks noChangeArrowheads="1"/>
              </p:cNvSpPr>
              <p:nvPr/>
            </p:nvSpPr>
            <p:spPr bwMode="auto">
              <a:xfrm>
                <a:off x="29" y="1152"/>
                <a:ext cx="2336" cy="14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15" name="Rectangle 32"/>
              <p:cNvSpPr>
                <a:spLocks noChangeArrowheads="1"/>
              </p:cNvSpPr>
              <p:nvPr/>
            </p:nvSpPr>
            <p:spPr bwMode="auto">
              <a:xfrm>
                <a:off x="29" y="144"/>
                <a:ext cx="261" cy="158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16" name="Rectangle 33"/>
              <p:cNvSpPr>
                <a:spLocks noChangeArrowheads="1"/>
              </p:cNvSpPr>
              <p:nvPr/>
            </p:nvSpPr>
            <p:spPr bwMode="auto">
              <a:xfrm>
                <a:off x="1326" y="144"/>
                <a:ext cx="261" cy="158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17" name="Rectangle 34"/>
              <p:cNvSpPr>
                <a:spLocks noChangeArrowheads="1"/>
              </p:cNvSpPr>
              <p:nvPr/>
            </p:nvSpPr>
            <p:spPr bwMode="auto">
              <a:xfrm>
                <a:off x="1585" y="144"/>
                <a:ext cx="261" cy="158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18" name="Rectangle 35"/>
              <p:cNvSpPr>
                <a:spLocks noChangeArrowheads="1"/>
              </p:cNvSpPr>
              <p:nvPr/>
            </p:nvSpPr>
            <p:spPr bwMode="auto">
              <a:xfrm>
                <a:off x="1845" y="144"/>
                <a:ext cx="261" cy="158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19" name="Rectangle 36"/>
              <p:cNvSpPr>
                <a:spLocks noChangeArrowheads="1"/>
              </p:cNvSpPr>
              <p:nvPr/>
            </p:nvSpPr>
            <p:spPr bwMode="auto">
              <a:xfrm>
                <a:off x="2104" y="144"/>
                <a:ext cx="261" cy="158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20" name="Rectangle 37"/>
              <p:cNvSpPr>
                <a:spLocks noChangeArrowheads="1"/>
              </p:cNvSpPr>
              <p:nvPr/>
            </p:nvSpPr>
            <p:spPr bwMode="auto">
              <a:xfrm>
                <a:off x="29" y="1296"/>
                <a:ext cx="2336" cy="14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21" name="Rectangle 38"/>
              <p:cNvSpPr>
                <a:spLocks noChangeArrowheads="1"/>
              </p:cNvSpPr>
              <p:nvPr/>
            </p:nvSpPr>
            <p:spPr bwMode="auto">
              <a:xfrm>
                <a:off x="29" y="1440"/>
                <a:ext cx="2336" cy="14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22" name="Rectangle 39"/>
              <p:cNvSpPr>
                <a:spLocks noChangeArrowheads="1"/>
              </p:cNvSpPr>
              <p:nvPr/>
            </p:nvSpPr>
            <p:spPr bwMode="auto">
              <a:xfrm>
                <a:off x="29" y="1584"/>
                <a:ext cx="2336" cy="14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23" name="Rectangle 40"/>
              <p:cNvSpPr>
                <a:spLocks noChangeArrowheads="1"/>
              </p:cNvSpPr>
              <p:nvPr/>
            </p:nvSpPr>
            <p:spPr bwMode="auto">
              <a:xfrm>
                <a:off x="29" y="576"/>
                <a:ext cx="2336" cy="14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24" name="Rectangle 41"/>
              <p:cNvSpPr>
                <a:spLocks noChangeArrowheads="1"/>
              </p:cNvSpPr>
              <p:nvPr/>
            </p:nvSpPr>
            <p:spPr bwMode="auto">
              <a:xfrm>
                <a:off x="29" y="864"/>
                <a:ext cx="2336" cy="14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25" name="Rectangle 42"/>
              <p:cNvSpPr>
                <a:spLocks noChangeArrowheads="1"/>
              </p:cNvSpPr>
              <p:nvPr/>
            </p:nvSpPr>
            <p:spPr bwMode="auto">
              <a:xfrm>
                <a:off x="29" y="1008"/>
                <a:ext cx="2336" cy="14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26" name="Rectangle 43"/>
              <p:cNvSpPr>
                <a:spLocks noChangeArrowheads="1"/>
              </p:cNvSpPr>
              <p:nvPr/>
            </p:nvSpPr>
            <p:spPr bwMode="auto">
              <a:xfrm>
                <a:off x="29" y="144"/>
                <a:ext cx="2336" cy="14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27" name="Rectangle 44"/>
              <p:cNvSpPr>
                <a:spLocks noChangeArrowheads="1"/>
              </p:cNvSpPr>
              <p:nvPr/>
            </p:nvSpPr>
            <p:spPr bwMode="auto">
              <a:xfrm>
                <a:off x="29" y="288"/>
                <a:ext cx="2336" cy="14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28" name="Rectangle 45"/>
              <p:cNvSpPr>
                <a:spLocks noChangeArrowheads="1"/>
              </p:cNvSpPr>
              <p:nvPr/>
            </p:nvSpPr>
            <p:spPr bwMode="auto">
              <a:xfrm>
                <a:off x="29" y="432"/>
                <a:ext cx="2336" cy="145"/>
              </a:xfrm>
              <a:prstGeom prst="rect">
                <a:avLst/>
              </a:prstGeom>
              <a:noFill/>
              <a:ln w="17463">
                <a:solidFill>
                  <a:srgbClr val="402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5329" name="Rectangle 46"/>
              <p:cNvSpPr>
                <a:spLocks noChangeArrowheads="1"/>
              </p:cNvSpPr>
              <p:nvPr/>
            </p:nvSpPr>
            <p:spPr bwMode="auto">
              <a:xfrm>
                <a:off x="1066" y="720"/>
                <a:ext cx="261" cy="145"/>
              </a:xfrm>
              <a:prstGeom prst="rect">
                <a:avLst/>
              </a:prstGeom>
              <a:solidFill>
                <a:srgbClr val="FF0000"/>
              </a:solidFill>
              <a:ln w="17463">
                <a:solidFill>
                  <a:srgbClr val="402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grpSp>
        <p:sp>
          <p:nvSpPr>
            <p:cNvPr id="55305" name="AutoShape 47"/>
            <p:cNvSpPr>
              <a:spLocks noChangeArrowheads="1"/>
            </p:cNvSpPr>
            <p:nvPr/>
          </p:nvSpPr>
          <p:spPr bwMode="auto">
            <a:xfrm>
              <a:off x="814" y="228"/>
              <a:ext cx="1043" cy="408"/>
            </a:xfrm>
            <a:prstGeom prst="wedgeRoundRectCallout">
              <a:avLst>
                <a:gd name="adj1" fmla="val -63130"/>
                <a:gd name="adj2" fmla="val 83579"/>
                <a:gd name="adj3" fmla="val 16667"/>
              </a:avLst>
            </a:prstGeom>
            <a:solidFill>
              <a:schemeClr val="bg1"/>
            </a:solidFill>
            <a:ln w="9525">
              <a:solidFill>
                <a:schemeClr val="tx1"/>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400">
                  <a:solidFill>
                    <a:srgbClr val="000000"/>
                  </a:solidFill>
                  <a:latin typeface="Times New Roman" panose="02020603050405020304" pitchFamily="18" charset="0"/>
                  <a:sym typeface="Times New Roman" panose="02020603050405020304" pitchFamily="18" charset="0"/>
                </a:rPr>
                <a:t>公共特征</a:t>
              </a:r>
              <a:r>
                <a:rPr lang="en-US" altLang="zh-CN" sz="1400">
                  <a:solidFill>
                    <a:srgbClr val="000000"/>
                  </a:solidFill>
                  <a:latin typeface="Times New Roman" panose="02020603050405020304" pitchFamily="18" charset="0"/>
                  <a:sym typeface="Times New Roman" panose="02020603050405020304" pitchFamily="18" charset="0"/>
                </a:rPr>
                <a:t>2.4</a:t>
              </a:r>
            </a:p>
            <a:p>
              <a:pPr algn="ctr"/>
              <a:r>
                <a:rPr lang="zh-CN" altLang="en-US" sz="1400">
                  <a:solidFill>
                    <a:srgbClr val="000000"/>
                  </a:solidFill>
                  <a:latin typeface="Times New Roman" panose="02020603050405020304" pitchFamily="18" charset="0"/>
                  <a:sym typeface="Times New Roman" panose="02020603050405020304" pitchFamily="18" charset="0"/>
                </a:rPr>
                <a:t>跟踪执行</a:t>
              </a:r>
            </a:p>
          </p:txBody>
        </p:sp>
        <p:sp>
          <p:nvSpPr>
            <p:cNvPr id="55306" name="AutoShape 48"/>
            <p:cNvSpPr>
              <a:spLocks noChangeArrowheads="1"/>
            </p:cNvSpPr>
            <p:nvPr/>
          </p:nvSpPr>
          <p:spPr bwMode="auto">
            <a:xfrm>
              <a:off x="1721" y="999"/>
              <a:ext cx="862" cy="408"/>
            </a:xfrm>
            <a:prstGeom prst="wedgeRoundRectCallout">
              <a:avLst>
                <a:gd name="adj1" fmla="val -55102"/>
                <a:gd name="adj2" fmla="val 87991"/>
                <a:gd name="adj3" fmla="val 16667"/>
              </a:avLst>
            </a:prstGeom>
            <a:solidFill>
              <a:schemeClr val="bg1"/>
            </a:solidFill>
            <a:ln w="9525">
              <a:solidFill>
                <a:schemeClr val="tx1"/>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00"/>
                  </a:solidFill>
                  <a:latin typeface="Times New Roman" panose="02020603050405020304" pitchFamily="18" charset="0"/>
                  <a:sym typeface="Times New Roman" panose="02020603050405020304" pitchFamily="18" charset="0"/>
                </a:rPr>
                <a:t>PA 05</a:t>
              </a:r>
            </a:p>
            <a:p>
              <a:pPr algn="ctr"/>
              <a:r>
                <a:rPr lang="zh-CN" altLang="en-US" sz="1400">
                  <a:solidFill>
                    <a:srgbClr val="000000"/>
                  </a:solidFill>
                  <a:latin typeface="Times New Roman" panose="02020603050405020304" pitchFamily="18" charset="0"/>
                  <a:sym typeface="Times New Roman" panose="02020603050405020304" pitchFamily="18" charset="0"/>
                </a:rPr>
                <a:t>评估脆弱性</a:t>
              </a:r>
            </a:p>
          </p:txBody>
        </p:sp>
      </p:grpSp>
      <p:sp>
        <p:nvSpPr>
          <p:cNvPr id="55301"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5F6277E8-222D-47F6-9BEA-4AE2484887F9}"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33</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987065102"/>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zh-CN" altLang="en-US" smtClean="0"/>
              <a:t>域维</a:t>
            </a:r>
            <a:r>
              <a:rPr lang="en-US" altLang="zh-CN" smtClean="0"/>
              <a:t>-</a:t>
            </a:r>
            <a:r>
              <a:rPr lang="zh-CN" altLang="en-US" smtClean="0"/>
              <a:t>过程区域</a:t>
            </a:r>
          </a:p>
        </p:txBody>
      </p:sp>
      <p:sp>
        <p:nvSpPr>
          <p:cNvPr id="56323" name="Rectangle 3"/>
          <p:cNvSpPr>
            <a:spLocks noGrp="1" noChangeArrowheads="1"/>
          </p:cNvSpPr>
          <p:nvPr>
            <p:ph idx="1"/>
          </p:nvPr>
        </p:nvSpPr>
        <p:spPr>
          <a:xfrm>
            <a:off x="533400" y="1295400"/>
            <a:ext cx="6038617" cy="5105400"/>
          </a:xfrm>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过程区域（</a:t>
            </a:r>
            <a:r>
              <a:rPr lang="en-US" altLang="zh-CN" dirty="0" smtClean="0"/>
              <a:t>PA</a:t>
            </a:r>
            <a:r>
              <a:rPr lang="zh-CN" altLang="en-US" dirty="0" smtClean="0"/>
              <a:t>，</a:t>
            </a:r>
            <a:r>
              <a:rPr lang="en-US" altLang="zh-CN" dirty="0" smtClean="0"/>
              <a:t>Process Area</a:t>
            </a:r>
            <a:r>
              <a:rPr lang="zh-CN" altLang="en-US" dirty="0" smtClean="0"/>
              <a:t>）</a:t>
            </a:r>
          </a:p>
          <a:p>
            <a:pPr lvl="1"/>
            <a:r>
              <a:rPr lang="zh-CN" altLang="en-US" dirty="0" smtClean="0"/>
              <a:t>过程区域是过程的一种</a:t>
            </a:r>
            <a:r>
              <a:rPr lang="zh-CN" altLang="en-US" b="1" dirty="0" smtClean="0">
                <a:solidFill>
                  <a:srgbClr val="FF3300"/>
                </a:solidFill>
              </a:rPr>
              <a:t>单位</a:t>
            </a:r>
          </a:p>
          <a:p>
            <a:r>
              <a:rPr lang="zh-CN" altLang="en-US" dirty="0" smtClean="0"/>
              <a:t>基本实施（</a:t>
            </a:r>
            <a:r>
              <a:rPr lang="en-US" altLang="zh-CN" dirty="0" smtClean="0"/>
              <a:t>BP</a:t>
            </a:r>
            <a:r>
              <a:rPr lang="zh-CN" altLang="en-US" dirty="0" smtClean="0"/>
              <a:t>，</a:t>
            </a:r>
            <a:r>
              <a:rPr lang="en-US" altLang="zh-CN" dirty="0" smtClean="0"/>
              <a:t>Base Practice</a:t>
            </a:r>
            <a:r>
              <a:rPr lang="zh-CN" altLang="en-US" dirty="0" smtClean="0"/>
              <a:t>）</a:t>
            </a:r>
          </a:p>
          <a:p>
            <a:pPr lvl="1"/>
            <a:r>
              <a:rPr lang="zh-CN" altLang="en-US" dirty="0" smtClean="0"/>
              <a:t>过程区域由</a:t>
            </a:r>
            <a:r>
              <a:rPr lang="en-US" altLang="zh-CN" dirty="0" smtClean="0"/>
              <a:t>BP</a:t>
            </a:r>
            <a:r>
              <a:rPr lang="zh-CN" altLang="en-US" dirty="0" smtClean="0"/>
              <a:t>组成</a:t>
            </a:r>
          </a:p>
          <a:p>
            <a:pPr lvl="1"/>
            <a:r>
              <a:rPr lang="en-US" altLang="zh-CN" dirty="0" smtClean="0"/>
              <a:t>BP</a:t>
            </a:r>
            <a:r>
              <a:rPr lang="zh-CN" altLang="en-US" dirty="0" smtClean="0"/>
              <a:t>是强制实施</a:t>
            </a:r>
          </a:p>
          <a:p>
            <a:r>
              <a:rPr lang="zh-CN" altLang="en-US" dirty="0" smtClean="0"/>
              <a:t>过程类</a:t>
            </a:r>
          </a:p>
          <a:p>
            <a:pPr lvl="1"/>
            <a:r>
              <a:rPr lang="zh-CN" altLang="en-US" dirty="0" smtClean="0"/>
              <a:t>SSE-CMM包含22个PA，分为</a:t>
            </a:r>
            <a:r>
              <a:rPr lang="zh-CN" altLang="en-US" dirty="0" smtClean="0">
                <a:solidFill>
                  <a:srgbClr val="FF0000"/>
                </a:solidFill>
              </a:rPr>
              <a:t>工程</a:t>
            </a:r>
            <a:r>
              <a:rPr lang="zh-CN" altLang="en-US" dirty="0" smtClean="0"/>
              <a:t>、项目、组织三类</a:t>
            </a:r>
          </a:p>
          <a:p>
            <a:pPr lvl="1"/>
            <a:endParaRPr lang="zh-CN" altLang="en-US" dirty="0" smtClean="0"/>
          </a:p>
        </p:txBody>
      </p:sp>
      <p:sp>
        <p:nvSpPr>
          <p:cNvPr id="56324" name="Rectangle 4"/>
          <p:cNvSpPr>
            <a:spLocks noChangeArrowheads="1"/>
          </p:cNvSpPr>
          <p:nvPr/>
        </p:nvSpPr>
        <p:spPr bwMode="auto">
          <a:xfrm>
            <a:off x="6724650" y="4810125"/>
            <a:ext cx="1863725" cy="457200"/>
          </a:xfrm>
          <a:prstGeom prst="rect">
            <a:avLst/>
          </a:prstGeom>
          <a:solidFill>
            <a:srgbClr val="FFFFFF"/>
          </a:solidFill>
          <a:ln w="25400">
            <a:solidFill>
              <a:srgbClr val="91919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000">
                <a:solidFill>
                  <a:srgbClr val="000000"/>
                </a:solidFill>
                <a:sym typeface="黑体" panose="02010609060101010101" pitchFamily="49" charset="-122"/>
              </a:rPr>
              <a:t>过程类</a:t>
            </a:r>
          </a:p>
        </p:txBody>
      </p:sp>
      <p:grpSp>
        <p:nvGrpSpPr>
          <p:cNvPr id="56325" name="Group 9"/>
          <p:cNvGrpSpPr>
            <a:grpSpLocks/>
          </p:cNvGrpSpPr>
          <p:nvPr/>
        </p:nvGrpSpPr>
        <p:grpSpPr bwMode="auto">
          <a:xfrm>
            <a:off x="6573838" y="1716088"/>
            <a:ext cx="2282825" cy="855662"/>
            <a:chOff x="0" y="0"/>
            <a:chExt cx="1438" cy="539"/>
          </a:xfrm>
        </p:grpSpPr>
        <p:grpSp>
          <p:nvGrpSpPr>
            <p:cNvPr id="56345" name="Group 10"/>
            <p:cNvGrpSpPr>
              <a:grpSpLocks/>
            </p:cNvGrpSpPr>
            <p:nvPr/>
          </p:nvGrpSpPr>
          <p:grpSpPr bwMode="auto">
            <a:xfrm>
              <a:off x="260" y="0"/>
              <a:ext cx="1178" cy="287"/>
              <a:chOff x="0" y="0"/>
              <a:chExt cx="1165" cy="301"/>
            </a:xfrm>
          </p:grpSpPr>
          <p:sp>
            <p:nvSpPr>
              <p:cNvPr id="56360" name="Rectangle 11"/>
              <p:cNvSpPr>
                <a:spLocks noChangeArrowheads="1"/>
              </p:cNvSpPr>
              <p:nvPr/>
            </p:nvSpPr>
            <p:spPr bwMode="auto">
              <a:xfrm>
                <a:off x="0" y="0"/>
                <a:ext cx="1165" cy="301"/>
              </a:xfrm>
              <a:prstGeom prst="rect">
                <a:avLst/>
              </a:prstGeom>
              <a:solidFill>
                <a:srgbClr val="FFFFFF"/>
              </a:solidFill>
              <a:ln w="25400">
                <a:solidFill>
                  <a:srgbClr val="91919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6361" name="Rectangle 12"/>
              <p:cNvSpPr>
                <a:spLocks noChangeArrowheads="1"/>
              </p:cNvSpPr>
              <p:nvPr/>
            </p:nvSpPr>
            <p:spPr bwMode="auto">
              <a:xfrm>
                <a:off x="29" y="35"/>
                <a:ext cx="996"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90000"/>
                  </a:lnSpc>
                </a:pPr>
                <a:r>
                  <a:rPr lang="en-US" altLang="zh-CN" sz="2100">
                    <a:solidFill>
                      <a:srgbClr val="000000"/>
                    </a:solidFill>
                    <a:latin typeface="Times New Roman" panose="02020603050405020304" pitchFamily="18" charset="0"/>
                    <a:sym typeface="Times New Roman" panose="02020603050405020304" pitchFamily="18" charset="0"/>
                  </a:rPr>
                  <a:t>Base Practices</a:t>
                </a:r>
              </a:p>
            </p:txBody>
          </p:sp>
        </p:grpSp>
        <p:grpSp>
          <p:nvGrpSpPr>
            <p:cNvPr id="56346" name="Group 13"/>
            <p:cNvGrpSpPr>
              <a:grpSpLocks/>
            </p:cNvGrpSpPr>
            <p:nvPr/>
          </p:nvGrpSpPr>
          <p:grpSpPr bwMode="auto">
            <a:xfrm>
              <a:off x="208" y="50"/>
              <a:ext cx="1178" cy="287"/>
              <a:chOff x="0" y="0"/>
              <a:chExt cx="1166" cy="301"/>
            </a:xfrm>
          </p:grpSpPr>
          <p:sp>
            <p:nvSpPr>
              <p:cNvPr id="56358" name="Rectangle 14"/>
              <p:cNvSpPr>
                <a:spLocks noChangeArrowheads="1"/>
              </p:cNvSpPr>
              <p:nvPr/>
            </p:nvSpPr>
            <p:spPr bwMode="auto">
              <a:xfrm>
                <a:off x="0" y="0"/>
                <a:ext cx="1166" cy="301"/>
              </a:xfrm>
              <a:prstGeom prst="rect">
                <a:avLst/>
              </a:prstGeom>
              <a:solidFill>
                <a:srgbClr val="FFFFFF"/>
              </a:solidFill>
              <a:ln w="25400">
                <a:solidFill>
                  <a:srgbClr val="91919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6359" name="Rectangle 15"/>
              <p:cNvSpPr>
                <a:spLocks noChangeArrowheads="1"/>
              </p:cNvSpPr>
              <p:nvPr/>
            </p:nvSpPr>
            <p:spPr bwMode="auto">
              <a:xfrm>
                <a:off x="34" y="33"/>
                <a:ext cx="996"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90000"/>
                  </a:lnSpc>
                </a:pPr>
                <a:r>
                  <a:rPr lang="en-US" altLang="zh-CN" sz="2100">
                    <a:solidFill>
                      <a:srgbClr val="000000"/>
                    </a:solidFill>
                    <a:latin typeface="Times New Roman" panose="02020603050405020304" pitchFamily="18" charset="0"/>
                    <a:sym typeface="Times New Roman" panose="02020603050405020304" pitchFamily="18" charset="0"/>
                  </a:rPr>
                  <a:t>Base Practices</a:t>
                </a:r>
              </a:p>
            </p:txBody>
          </p:sp>
        </p:grpSp>
        <p:grpSp>
          <p:nvGrpSpPr>
            <p:cNvPr id="56347" name="Group 16"/>
            <p:cNvGrpSpPr>
              <a:grpSpLocks/>
            </p:cNvGrpSpPr>
            <p:nvPr/>
          </p:nvGrpSpPr>
          <p:grpSpPr bwMode="auto">
            <a:xfrm>
              <a:off x="156" y="101"/>
              <a:ext cx="1179" cy="287"/>
              <a:chOff x="0" y="0"/>
              <a:chExt cx="1166" cy="301"/>
            </a:xfrm>
          </p:grpSpPr>
          <p:sp>
            <p:nvSpPr>
              <p:cNvPr id="56356" name="Rectangle 17"/>
              <p:cNvSpPr>
                <a:spLocks noChangeArrowheads="1"/>
              </p:cNvSpPr>
              <p:nvPr/>
            </p:nvSpPr>
            <p:spPr bwMode="auto">
              <a:xfrm>
                <a:off x="0" y="0"/>
                <a:ext cx="1166" cy="301"/>
              </a:xfrm>
              <a:prstGeom prst="rect">
                <a:avLst/>
              </a:prstGeom>
              <a:solidFill>
                <a:srgbClr val="FFFFFF"/>
              </a:solidFill>
              <a:ln w="25400">
                <a:solidFill>
                  <a:srgbClr val="91919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6357" name="Rectangle 18"/>
              <p:cNvSpPr>
                <a:spLocks noChangeArrowheads="1"/>
              </p:cNvSpPr>
              <p:nvPr/>
            </p:nvSpPr>
            <p:spPr bwMode="auto">
              <a:xfrm>
                <a:off x="30" y="35"/>
                <a:ext cx="996"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90000"/>
                  </a:lnSpc>
                </a:pPr>
                <a:r>
                  <a:rPr lang="en-US" altLang="zh-CN" sz="2100">
                    <a:solidFill>
                      <a:srgbClr val="000000"/>
                    </a:solidFill>
                    <a:latin typeface="Times New Roman" panose="02020603050405020304" pitchFamily="18" charset="0"/>
                    <a:sym typeface="Times New Roman" panose="02020603050405020304" pitchFamily="18" charset="0"/>
                  </a:rPr>
                  <a:t>Base Practices</a:t>
                </a:r>
              </a:p>
            </p:txBody>
          </p:sp>
        </p:grpSp>
        <p:grpSp>
          <p:nvGrpSpPr>
            <p:cNvPr id="56348" name="Group 19"/>
            <p:cNvGrpSpPr>
              <a:grpSpLocks/>
            </p:cNvGrpSpPr>
            <p:nvPr/>
          </p:nvGrpSpPr>
          <p:grpSpPr bwMode="auto">
            <a:xfrm>
              <a:off x="105" y="150"/>
              <a:ext cx="1177" cy="288"/>
              <a:chOff x="0" y="0"/>
              <a:chExt cx="1165" cy="302"/>
            </a:xfrm>
          </p:grpSpPr>
          <p:sp>
            <p:nvSpPr>
              <p:cNvPr id="56354" name="Rectangle 20"/>
              <p:cNvSpPr>
                <a:spLocks noChangeArrowheads="1"/>
              </p:cNvSpPr>
              <p:nvPr/>
            </p:nvSpPr>
            <p:spPr bwMode="auto">
              <a:xfrm>
                <a:off x="0" y="0"/>
                <a:ext cx="1165" cy="302"/>
              </a:xfrm>
              <a:prstGeom prst="rect">
                <a:avLst/>
              </a:prstGeom>
              <a:solidFill>
                <a:srgbClr val="FFFFFF"/>
              </a:solidFill>
              <a:ln w="25400">
                <a:solidFill>
                  <a:srgbClr val="91919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6355" name="Rectangle 21"/>
              <p:cNvSpPr>
                <a:spLocks noChangeArrowheads="1"/>
              </p:cNvSpPr>
              <p:nvPr/>
            </p:nvSpPr>
            <p:spPr bwMode="auto">
              <a:xfrm>
                <a:off x="34" y="33"/>
                <a:ext cx="997"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90000"/>
                  </a:lnSpc>
                </a:pPr>
                <a:r>
                  <a:rPr lang="en-US" altLang="zh-CN" sz="2100">
                    <a:solidFill>
                      <a:srgbClr val="000000"/>
                    </a:solidFill>
                    <a:latin typeface="Times New Roman" panose="02020603050405020304" pitchFamily="18" charset="0"/>
                    <a:sym typeface="Times New Roman" panose="02020603050405020304" pitchFamily="18" charset="0"/>
                  </a:rPr>
                  <a:t>Base Practices</a:t>
                </a:r>
              </a:p>
            </p:txBody>
          </p:sp>
        </p:grpSp>
        <p:grpSp>
          <p:nvGrpSpPr>
            <p:cNvPr id="56349" name="Group 22"/>
            <p:cNvGrpSpPr>
              <a:grpSpLocks/>
            </p:cNvGrpSpPr>
            <p:nvPr/>
          </p:nvGrpSpPr>
          <p:grpSpPr bwMode="auto">
            <a:xfrm>
              <a:off x="51" y="201"/>
              <a:ext cx="1179" cy="287"/>
              <a:chOff x="0" y="0"/>
              <a:chExt cx="1166" cy="301"/>
            </a:xfrm>
          </p:grpSpPr>
          <p:sp>
            <p:nvSpPr>
              <p:cNvPr id="56352" name="Rectangle 23"/>
              <p:cNvSpPr>
                <a:spLocks noChangeArrowheads="1"/>
              </p:cNvSpPr>
              <p:nvPr/>
            </p:nvSpPr>
            <p:spPr bwMode="auto">
              <a:xfrm>
                <a:off x="0" y="0"/>
                <a:ext cx="1166" cy="301"/>
              </a:xfrm>
              <a:prstGeom prst="rect">
                <a:avLst/>
              </a:prstGeom>
              <a:solidFill>
                <a:srgbClr val="FFFFFF"/>
              </a:solidFill>
              <a:ln w="25400">
                <a:solidFill>
                  <a:srgbClr val="91919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6353" name="Rectangle 24"/>
              <p:cNvSpPr>
                <a:spLocks noChangeArrowheads="1"/>
              </p:cNvSpPr>
              <p:nvPr/>
            </p:nvSpPr>
            <p:spPr bwMode="auto">
              <a:xfrm>
                <a:off x="34" y="35"/>
                <a:ext cx="995"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90000"/>
                  </a:lnSpc>
                </a:pPr>
                <a:r>
                  <a:rPr lang="en-US" altLang="zh-CN" sz="2100">
                    <a:solidFill>
                      <a:srgbClr val="000000"/>
                    </a:solidFill>
                    <a:latin typeface="Times New Roman" panose="02020603050405020304" pitchFamily="18" charset="0"/>
                    <a:sym typeface="Times New Roman" panose="02020603050405020304" pitchFamily="18" charset="0"/>
                  </a:rPr>
                  <a:t>Base Practices</a:t>
                </a:r>
              </a:p>
            </p:txBody>
          </p:sp>
        </p:grpSp>
        <p:sp>
          <p:nvSpPr>
            <p:cNvPr id="56350" name="Rectangle 25"/>
            <p:cNvSpPr>
              <a:spLocks noChangeArrowheads="1"/>
            </p:cNvSpPr>
            <p:nvPr/>
          </p:nvSpPr>
          <p:spPr bwMode="auto">
            <a:xfrm>
              <a:off x="0" y="252"/>
              <a:ext cx="1178" cy="287"/>
            </a:xfrm>
            <a:prstGeom prst="rect">
              <a:avLst/>
            </a:prstGeom>
            <a:solidFill>
              <a:srgbClr val="FFFFFF"/>
            </a:solidFill>
            <a:ln w="25400">
              <a:solidFill>
                <a:srgbClr val="91919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6351" name="Rectangle 26"/>
            <p:cNvSpPr>
              <a:spLocks noChangeArrowheads="1"/>
            </p:cNvSpPr>
            <p:nvPr/>
          </p:nvSpPr>
          <p:spPr bwMode="auto">
            <a:xfrm>
              <a:off x="240" y="279"/>
              <a:ext cx="786" cy="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90000"/>
                </a:lnSpc>
              </a:pPr>
              <a:r>
                <a:rPr lang="zh-CN" altLang="en-US" sz="2000">
                  <a:solidFill>
                    <a:srgbClr val="000000"/>
                  </a:solidFill>
                  <a:latin typeface="Times New Roman" panose="02020603050405020304" pitchFamily="18" charset="0"/>
                  <a:sym typeface="Times New Roman" panose="02020603050405020304" pitchFamily="18" charset="0"/>
                </a:rPr>
                <a:t>基本实施</a:t>
              </a:r>
            </a:p>
          </p:txBody>
        </p:sp>
      </p:grpSp>
      <p:grpSp>
        <p:nvGrpSpPr>
          <p:cNvPr id="56326" name="Group 27"/>
          <p:cNvGrpSpPr>
            <a:grpSpLocks/>
          </p:cNvGrpSpPr>
          <p:nvPr/>
        </p:nvGrpSpPr>
        <p:grpSpPr bwMode="auto">
          <a:xfrm>
            <a:off x="6654800" y="3230563"/>
            <a:ext cx="2068513" cy="696912"/>
            <a:chOff x="0" y="0"/>
            <a:chExt cx="1304" cy="439"/>
          </a:xfrm>
        </p:grpSpPr>
        <p:grpSp>
          <p:nvGrpSpPr>
            <p:cNvPr id="56334" name="Group 28"/>
            <p:cNvGrpSpPr>
              <a:grpSpLocks/>
            </p:cNvGrpSpPr>
            <p:nvPr/>
          </p:nvGrpSpPr>
          <p:grpSpPr bwMode="auto">
            <a:xfrm>
              <a:off x="155" y="0"/>
              <a:ext cx="1149" cy="288"/>
              <a:chOff x="0" y="0"/>
              <a:chExt cx="1137" cy="302"/>
            </a:xfrm>
          </p:grpSpPr>
          <p:sp>
            <p:nvSpPr>
              <p:cNvPr id="56343" name="Rectangle 29"/>
              <p:cNvSpPr>
                <a:spLocks noChangeArrowheads="1"/>
              </p:cNvSpPr>
              <p:nvPr/>
            </p:nvSpPr>
            <p:spPr bwMode="auto">
              <a:xfrm>
                <a:off x="0" y="0"/>
                <a:ext cx="1137" cy="302"/>
              </a:xfrm>
              <a:prstGeom prst="rect">
                <a:avLst/>
              </a:prstGeom>
              <a:solidFill>
                <a:srgbClr val="FFFFFF"/>
              </a:solidFill>
              <a:ln w="25400">
                <a:solidFill>
                  <a:srgbClr val="91919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6344" name="Rectangle 30"/>
              <p:cNvSpPr>
                <a:spLocks noChangeArrowheads="1"/>
              </p:cNvSpPr>
              <p:nvPr/>
            </p:nvSpPr>
            <p:spPr bwMode="auto">
              <a:xfrm>
                <a:off x="34" y="33"/>
                <a:ext cx="970"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90000"/>
                  </a:lnSpc>
                </a:pPr>
                <a:r>
                  <a:rPr lang="en-US" altLang="zh-CN" sz="2100">
                    <a:solidFill>
                      <a:srgbClr val="000000"/>
                    </a:solidFill>
                    <a:latin typeface="Times New Roman" panose="02020603050405020304" pitchFamily="18" charset="0"/>
                    <a:sym typeface="Times New Roman" panose="02020603050405020304" pitchFamily="18" charset="0"/>
                  </a:rPr>
                  <a:t>Process Areas</a:t>
                </a:r>
              </a:p>
            </p:txBody>
          </p:sp>
        </p:grpSp>
        <p:grpSp>
          <p:nvGrpSpPr>
            <p:cNvPr id="56335" name="Group 31"/>
            <p:cNvGrpSpPr>
              <a:grpSpLocks/>
            </p:cNvGrpSpPr>
            <p:nvPr/>
          </p:nvGrpSpPr>
          <p:grpSpPr bwMode="auto">
            <a:xfrm>
              <a:off x="103" y="51"/>
              <a:ext cx="1150" cy="287"/>
              <a:chOff x="0" y="0"/>
              <a:chExt cx="1137" cy="301"/>
            </a:xfrm>
          </p:grpSpPr>
          <p:sp>
            <p:nvSpPr>
              <p:cNvPr id="56341" name="Rectangle 32"/>
              <p:cNvSpPr>
                <a:spLocks noChangeArrowheads="1"/>
              </p:cNvSpPr>
              <p:nvPr/>
            </p:nvSpPr>
            <p:spPr bwMode="auto">
              <a:xfrm>
                <a:off x="0" y="0"/>
                <a:ext cx="1137" cy="301"/>
              </a:xfrm>
              <a:prstGeom prst="rect">
                <a:avLst/>
              </a:prstGeom>
              <a:solidFill>
                <a:srgbClr val="FFFFFF"/>
              </a:solidFill>
              <a:ln w="25400">
                <a:solidFill>
                  <a:srgbClr val="91919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6342" name="Rectangle 33"/>
              <p:cNvSpPr>
                <a:spLocks noChangeArrowheads="1"/>
              </p:cNvSpPr>
              <p:nvPr/>
            </p:nvSpPr>
            <p:spPr bwMode="auto">
              <a:xfrm>
                <a:off x="30" y="35"/>
                <a:ext cx="969"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90000"/>
                  </a:lnSpc>
                </a:pPr>
                <a:r>
                  <a:rPr lang="en-US" altLang="zh-CN" sz="2100">
                    <a:solidFill>
                      <a:srgbClr val="000000"/>
                    </a:solidFill>
                    <a:latin typeface="Times New Roman" panose="02020603050405020304" pitchFamily="18" charset="0"/>
                    <a:sym typeface="Times New Roman" panose="02020603050405020304" pitchFamily="18" charset="0"/>
                  </a:rPr>
                  <a:t>Process Areas</a:t>
                </a:r>
              </a:p>
            </p:txBody>
          </p:sp>
        </p:grpSp>
        <p:grpSp>
          <p:nvGrpSpPr>
            <p:cNvPr id="56336" name="Group 34"/>
            <p:cNvGrpSpPr>
              <a:grpSpLocks/>
            </p:cNvGrpSpPr>
            <p:nvPr/>
          </p:nvGrpSpPr>
          <p:grpSpPr bwMode="auto">
            <a:xfrm>
              <a:off x="52" y="101"/>
              <a:ext cx="1149" cy="287"/>
              <a:chOff x="0" y="0"/>
              <a:chExt cx="1137" cy="301"/>
            </a:xfrm>
          </p:grpSpPr>
          <p:sp>
            <p:nvSpPr>
              <p:cNvPr id="56339" name="Rectangle 35"/>
              <p:cNvSpPr>
                <a:spLocks noChangeArrowheads="1"/>
              </p:cNvSpPr>
              <p:nvPr/>
            </p:nvSpPr>
            <p:spPr bwMode="auto">
              <a:xfrm>
                <a:off x="0" y="0"/>
                <a:ext cx="1137" cy="301"/>
              </a:xfrm>
              <a:prstGeom prst="rect">
                <a:avLst/>
              </a:prstGeom>
              <a:solidFill>
                <a:srgbClr val="FFFFFF"/>
              </a:solidFill>
              <a:ln w="25400">
                <a:solidFill>
                  <a:srgbClr val="91919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6340" name="Rectangle 36"/>
              <p:cNvSpPr>
                <a:spLocks noChangeArrowheads="1"/>
              </p:cNvSpPr>
              <p:nvPr/>
            </p:nvSpPr>
            <p:spPr bwMode="auto">
              <a:xfrm>
                <a:off x="34" y="33"/>
                <a:ext cx="970"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90488" tIns="44450" rIns="90488" bIns="4445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90000"/>
                  </a:lnSpc>
                </a:pPr>
                <a:r>
                  <a:rPr lang="en-US" altLang="zh-CN" sz="2100">
                    <a:solidFill>
                      <a:srgbClr val="000000"/>
                    </a:solidFill>
                    <a:latin typeface="Times New Roman" panose="02020603050405020304" pitchFamily="18" charset="0"/>
                    <a:sym typeface="Times New Roman" panose="02020603050405020304" pitchFamily="18" charset="0"/>
                  </a:rPr>
                  <a:t>Process Areas</a:t>
                </a:r>
              </a:p>
            </p:txBody>
          </p:sp>
        </p:grpSp>
        <p:sp>
          <p:nvSpPr>
            <p:cNvPr id="56337" name="Rectangle 37"/>
            <p:cNvSpPr>
              <a:spLocks noChangeArrowheads="1"/>
            </p:cNvSpPr>
            <p:nvPr/>
          </p:nvSpPr>
          <p:spPr bwMode="auto">
            <a:xfrm>
              <a:off x="0" y="152"/>
              <a:ext cx="1149" cy="287"/>
            </a:xfrm>
            <a:prstGeom prst="rect">
              <a:avLst/>
            </a:prstGeom>
            <a:solidFill>
              <a:srgbClr val="FFFFFF"/>
            </a:solidFill>
            <a:ln w="25400">
              <a:solidFill>
                <a:srgbClr val="91919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6338" name="Rectangle 38"/>
            <p:cNvSpPr>
              <a:spLocks noChangeArrowheads="1"/>
            </p:cNvSpPr>
            <p:nvPr/>
          </p:nvSpPr>
          <p:spPr bwMode="auto">
            <a:xfrm>
              <a:off x="191" y="189"/>
              <a:ext cx="881"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0488" tIns="44450" rIns="90488" bIns="4445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90000"/>
                </a:lnSpc>
              </a:pPr>
              <a:r>
                <a:rPr lang="zh-CN" altLang="en-US" sz="2000">
                  <a:solidFill>
                    <a:srgbClr val="000000"/>
                  </a:solidFill>
                  <a:latin typeface="Times New Roman" panose="02020603050405020304" pitchFamily="18" charset="0"/>
                  <a:sym typeface="Times New Roman" panose="02020603050405020304" pitchFamily="18" charset="0"/>
                </a:rPr>
                <a:t>过程区域</a:t>
              </a:r>
            </a:p>
          </p:txBody>
        </p:sp>
      </p:grpSp>
      <p:grpSp>
        <p:nvGrpSpPr>
          <p:cNvPr id="56327" name="Group 39"/>
          <p:cNvGrpSpPr>
            <a:grpSpLocks/>
          </p:cNvGrpSpPr>
          <p:nvPr/>
        </p:nvGrpSpPr>
        <p:grpSpPr bwMode="auto">
          <a:xfrm>
            <a:off x="7267575" y="3911600"/>
            <a:ext cx="674688" cy="811213"/>
            <a:chOff x="0" y="0"/>
            <a:chExt cx="421" cy="535"/>
          </a:xfrm>
        </p:grpSpPr>
        <p:sp>
          <p:nvSpPr>
            <p:cNvPr id="56332" name="Freeform 40"/>
            <p:cNvSpPr>
              <a:spLocks/>
            </p:cNvSpPr>
            <p:nvPr/>
          </p:nvSpPr>
          <p:spPr bwMode="auto">
            <a:xfrm>
              <a:off x="0" y="0"/>
              <a:ext cx="417" cy="531"/>
            </a:xfrm>
            <a:custGeom>
              <a:avLst/>
              <a:gdLst>
                <a:gd name="T0" fmla="*/ 208 w 417"/>
                <a:gd name="T1" fmla="*/ 530 h 531"/>
                <a:gd name="T2" fmla="*/ 416 w 417"/>
                <a:gd name="T3" fmla="*/ 265 h 531"/>
                <a:gd name="T4" fmla="*/ 313 w 417"/>
                <a:gd name="T5" fmla="*/ 265 h 531"/>
                <a:gd name="T6" fmla="*/ 313 w 417"/>
                <a:gd name="T7" fmla="*/ 0 h 531"/>
                <a:gd name="T8" fmla="*/ 105 w 417"/>
                <a:gd name="T9" fmla="*/ 0 h 531"/>
                <a:gd name="T10" fmla="*/ 105 w 417"/>
                <a:gd name="T11" fmla="*/ 265 h 531"/>
                <a:gd name="T12" fmla="*/ 0 w 417"/>
                <a:gd name="T13" fmla="*/ 265 h 531"/>
                <a:gd name="T14" fmla="*/ 208 w 417"/>
                <a:gd name="T15" fmla="*/ 530 h 531"/>
                <a:gd name="T16" fmla="*/ 0 60000 65536"/>
                <a:gd name="T17" fmla="*/ 0 60000 65536"/>
                <a:gd name="T18" fmla="*/ 0 60000 65536"/>
                <a:gd name="T19" fmla="*/ 0 60000 65536"/>
                <a:gd name="T20" fmla="*/ 0 60000 65536"/>
                <a:gd name="T21" fmla="*/ 0 60000 65536"/>
                <a:gd name="T22" fmla="*/ 0 60000 65536"/>
                <a:gd name="T23" fmla="*/ 0 60000 65536"/>
                <a:gd name="T24" fmla="*/ 0 w 417"/>
                <a:gd name="T25" fmla="*/ 0 h 531"/>
                <a:gd name="T26" fmla="*/ 417 w 417"/>
                <a:gd name="T27" fmla="*/ 531 h 5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7" h="531">
                  <a:moveTo>
                    <a:pt x="208" y="530"/>
                  </a:moveTo>
                  <a:lnTo>
                    <a:pt x="416" y="265"/>
                  </a:lnTo>
                  <a:lnTo>
                    <a:pt x="313" y="265"/>
                  </a:lnTo>
                  <a:lnTo>
                    <a:pt x="313" y="0"/>
                  </a:lnTo>
                  <a:lnTo>
                    <a:pt x="105" y="0"/>
                  </a:lnTo>
                  <a:lnTo>
                    <a:pt x="105" y="265"/>
                  </a:lnTo>
                  <a:lnTo>
                    <a:pt x="0" y="265"/>
                  </a:lnTo>
                  <a:lnTo>
                    <a:pt x="208" y="530"/>
                  </a:lnTo>
                </a:path>
              </a:pathLst>
            </a:custGeom>
            <a:solidFill>
              <a:srgbClr val="618FFD"/>
            </a:solidFill>
            <a:ln>
              <a:noFill/>
            </a:ln>
            <a:extLst>
              <a:ext uri="{91240B29-F687-4F45-9708-019B960494DF}">
                <a14:hiddenLine xmlns:a14="http://schemas.microsoft.com/office/drawing/2010/main" w="12700" cap="rnd" cmpd="sng">
                  <a:solidFill>
                    <a:srgbClr val="000000"/>
                  </a:solidFill>
                  <a:bevel/>
                  <a:headEnd/>
                  <a:tailEnd type="triangle" w="med" len="med"/>
                </a14:hiddenLine>
              </a:ext>
            </a:extLst>
          </p:spPr>
          <p:txBody>
            <a:bodyPr/>
            <a:lstStyle/>
            <a:p>
              <a:endParaRPr lang="zh-CN" altLang="en-US"/>
            </a:p>
          </p:txBody>
        </p:sp>
        <p:sp>
          <p:nvSpPr>
            <p:cNvPr id="56333" name="Freeform 41"/>
            <p:cNvSpPr>
              <a:spLocks noChangeArrowheads="1"/>
            </p:cNvSpPr>
            <p:nvPr/>
          </p:nvSpPr>
          <p:spPr bwMode="auto">
            <a:xfrm>
              <a:off x="8" y="8"/>
              <a:ext cx="413" cy="527"/>
            </a:xfrm>
            <a:custGeom>
              <a:avLst/>
              <a:gdLst>
                <a:gd name="T0" fmla="*/ 206 w 413"/>
                <a:gd name="T1" fmla="*/ 526 h 527"/>
                <a:gd name="T2" fmla="*/ 412 w 413"/>
                <a:gd name="T3" fmla="*/ 263 h 527"/>
                <a:gd name="T4" fmla="*/ 310 w 413"/>
                <a:gd name="T5" fmla="*/ 263 h 527"/>
                <a:gd name="T6" fmla="*/ 310 w 413"/>
                <a:gd name="T7" fmla="*/ 0 h 527"/>
                <a:gd name="T8" fmla="*/ 104 w 413"/>
                <a:gd name="T9" fmla="*/ 0 h 527"/>
                <a:gd name="T10" fmla="*/ 104 w 413"/>
                <a:gd name="T11" fmla="*/ 263 h 527"/>
                <a:gd name="T12" fmla="*/ 0 w 413"/>
                <a:gd name="T13" fmla="*/ 263 h 527"/>
                <a:gd name="T14" fmla="*/ 206 w 413"/>
                <a:gd name="T15" fmla="*/ 526 h 527"/>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527"/>
                <a:gd name="T26" fmla="*/ 413 w 413"/>
                <a:gd name="T27" fmla="*/ 527 h 52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527">
                  <a:moveTo>
                    <a:pt x="206" y="526"/>
                  </a:moveTo>
                  <a:lnTo>
                    <a:pt x="412" y="263"/>
                  </a:lnTo>
                  <a:lnTo>
                    <a:pt x="310" y="263"/>
                  </a:lnTo>
                  <a:lnTo>
                    <a:pt x="310" y="0"/>
                  </a:lnTo>
                  <a:lnTo>
                    <a:pt x="104" y="0"/>
                  </a:lnTo>
                  <a:lnTo>
                    <a:pt x="104" y="263"/>
                  </a:lnTo>
                  <a:lnTo>
                    <a:pt x="0" y="263"/>
                  </a:lnTo>
                  <a:lnTo>
                    <a:pt x="206" y="526"/>
                  </a:lnTo>
                </a:path>
              </a:pathLst>
            </a:custGeom>
            <a:noFill/>
            <a:ln w="25400" cap="rnd" cmpd="sng">
              <a:solidFill>
                <a:srgbClr val="000000"/>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6328" name="Group 42"/>
          <p:cNvGrpSpPr>
            <a:grpSpLocks/>
          </p:cNvGrpSpPr>
          <p:nvPr/>
        </p:nvGrpSpPr>
        <p:grpSpPr bwMode="auto">
          <a:xfrm>
            <a:off x="7267575" y="2540000"/>
            <a:ext cx="674688" cy="811213"/>
            <a:chOff x="0" y="0"/>
            <a:chExt cx="421" cy="536"/>
          </a:xfrm>
        </p:grpSpPr>
        <p:sp>
          <p:nvSpPr>
            <p:cNvPr id="56330" name="Freeform 43"/>
            <p:cNvSpPr>
              <a:spLocks/>
            </p:cNvSpPr>
            <p:nvPr/>
          </p:nvSpPr>
          <p:spPr bwMode="auto">
            <a:xfrm>
              <a:off x="0" y="0"/>
              <a:ext cx="417" cy="532"/>
            </a:xfrm>
            <a:custGeom>
              <a:avLst/>
              <a:gdLst>
                <a:gd name="T0" fmla="*/ 208 w 417"/>
                <a:gd name="T1" fmla="*/ 531 h 532"/>
                <a:gd name="T2" fmla="*/ 416 w 417"/>
                <a:gd name="T3" fmla="*/ 266 h 532"/>
                <a:gd name="T4" fmla="*/ 313 w 417"/>
                <a:gd name="T5" fmla="*/ 266 h 532"/>
                <a:gd name="T6" fmla="*/ 313 w 417"/>
                <a:gd name="T7" fmla="*/ 0 h 532"/>
                <a:gd name="T8" fmla="*/ 105 w 417"/>
                <a:gd name="T9" fmla="*/ 0 h 532"/>
                <a:gd name="T10" fmla="*/ 105 w 417"/>
                <a:gd name="T11" fmla="*/ 266 h 532"/>
                <a:gd name="T12" fmla="*/ 0 w 417"/>
                <a:gd name="T13" fmla="*/ 266 h 532"/>
                <a:gd name="T14" fmla="*/ 208 w 417"/>
                <a:gd name="T15" fmla="*/ 531 h 532"/>
                <a:gd name="T16" fmla="*/ 0 60000 65536"/>
                <a:gd name="T17" fmla="*/ 0 60000 65536"/>
                <a:gd name="T18" fmla="*/ 0 60000 65536"/>
                <a:gd name="T19" fmla="*/ 0 60000 65536"/>
                <a:gd name="T20" fmla="*/ 0 60000 65536"/>
                <a:gd name="T21" fmla="*/ 0 60000 65536"/>
                <a:gd name="T22" fmla="*/ 0 60000 65536"/>
                <a:gd name="T23" fmla="*/ 0 60000 65536"/>
                <a:gd name="T24" fmla="*/ 0 w 417"/>
                <a:gd name="T25" fmla="*/ 0 h 532"/>
                <a:gd name="T26" fmla="*/ 417 w 417"/>
                <a:gd name="T27" fmla="*/ 532 h 5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7" h="532">
                  <a:moveTo>
                    <a:pt x="208" y="531"/>
                  </a:moveTo>
                  <a:lnTo>
                    <a:pt x="416" y="266"/>
                  </a:lnTo>
                  <a:lnTo>
                    <a:pt x="313" y="266"/>
                  </a:lnTo>
                  <a:lnTo>
                    <a:pt x="313" y="0"/>
                  </a:lnTo>
                  <a:lnTo>
                    <a:pt x="105" y="0"/>
                  </a:lnTo>
                  <a:lnTo>
                    <a:pt x="105" y="266"/>
                  </a:lnTo>
                  <a:lnTo>
                    <a:pt x="0" y="266"/>
                  </a:lnTo>
                  <a:lnTo>
                    <a:pt x="208" y="531"/>
                  </a:lnTo>
                </a:path>
              </a:pathLst>
            </a:custGeom>
            <a:solidFill>
              <a:srgbClr val="618FFD"/>
            </a:solidFill>
            <a:ln>
              <a:noFill/>
            </a:ln>
            <a:extLst>
              <a:ext uri="{91240B29-F687-4F45-9708-019B960494DF}">
                <a14:hiddenLine xmlns:a14="http://schemas.microsoft.com/office/drawing/2010/main" w="12700" cap="rnd" cmpd="sng">
                  <a:solidFill>
                    <a:srgbClr val="000000"/>
                  </a:solidFill>
                  <a:bevel/>
                  <a:headEnd/>
                  <a:tailEnd type="triangle" w="med" len="med"/>
                </a14:hiddenLine>
              </a:ext>
            </a:extLst>
          </p:spPr>
          <p:txBody>
            <a:bodyPr/>
            <a:lstStyle/>
            <a:p>
              <a:endParaRPr lang="zh-CN" altLang="en-US"/>
            </a:p>
          </p:txBody>
        </p:sp>
        <p:sp>
          <p:nvSpPr>
            <p:cNvPr id="56331" name="Freeform 44"/>
            <p:cNvSpPr>
              <a:spLocks noChangeArrowheads="1"/>
            </p:cNvSpPr>
            <p:nvPr/>
          </p:nvSpPr>
          <p:spPr bwMode="auto">
            <a:xfrm>
              <a:off x="8" y="8"/>
              <a:ext cx="413" cy="528"/>
            </a:xfrm>
            <a:custGeom>
              <a:avLst/>
              <a:gdLst>
                <a:gd name="T0" fmla="*/ 206 w 413"/>
                <a:gd name="T1" fmla="*/ 527 h 528"/>
                <a:gd name="T2" fmla="*/ 412 w 413"/>
                <a:gd name="T3" fmla="*/ 264 h 528"/>
                <a:gd name="T4" fmla="*/ 310 w 413"/>
                <a:gd name="T5" fmla="*/ 264 h 528"/>
                <a:gd name="T6" fmla="*/ 310 w 413"/>
                <a:gd name="T7" fmla="*/ 0 h 528"/>
                <a:gd name="T8" fmla="*/ 104 w 413"/>
                <a:gd name="T9" fmla="*/ 0 h 528"/>
                <a:gd name="T10" fmla="*/ 104 w 413"/>
                <a:gd name="T11" fmla="*/ 264 h 528"/>
                <a:gd name="T12" fmla="*/ 0 w 413"/>
                <a:gd name="T13" fmla="*/ 264 h 528"/>
                <a:gd name="T14" fmla="*/ 206 w 413"/>
                <a:gd name="T15" fmla="*/ 527 h 528"/>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528"/>
                <a:gd name="T26" fmla="*/ 413 w 413"/>
                <a:gd name="T27" fmla="*/ 528 h 5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528">
                  <a:moveTo>
                    <a:pt x="206" y="527"/>
                  </a:moveTo>
                  <a:lnTo>
                    <a:pt x="412" y="264"/>
                  </a:lnTo>
                  <a:lnTo>
                    <a:pt x="310" y="264"/>
                  </a:lnTo>
                  <a:lnTo>
                    <a:pt x="310" y="0"/>
                  </a:lnTo>
                  <a:lnTo>
                    <a:pt x="104" y="0"/>
                  </a:lnTo>
                  <a:lnTo>
                    <a:pt x="104" y="264"/>
                  </a:lnTo>
                  <a:lnTo>
                    <a:pt x="0" y="264"/>
                  </a:lnTo>
                  <a:lnTo>
                    <a:pt x="206" y="527"/>
                  </a:lnTo>
                </a:path>
              </a:pathLst>
            </a:custGeom>
            <a:noFill/>
            <a:ln w="25400" cap="rnd" cmpd="sng">
              <a:solidFill>
                <a:srgbClr val="000000"/>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56329"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C6241D2A-67BF-4994-AAAD-03E7FDCE8C93}"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34</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902121521"/>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zh-CN" altLang="en-US" smtClean="0"/>
              <a:t>能力维</a:t>
            </a:r>
            <a:r>
              <a:rPr lang="en-US" altLang="zh-CN" smtClean="0"/>
              <a:t>-</a:t>
            </a:r>
            <a:r>
              <a:rPr lang="zh-CN" altLang="en-US" smtClean="0"/>
              <a:t>过程能力</a:t>
            </a:r>
          </a:p>
        </p:txBody>
      </p:sp>
      <p:sp>
        <p:nvSpPr>
          <p:cNvPr id="57347"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过程能力（</a:t>
            </a:r>
            <a:r>
              <a:rPr lang="en-US" altLang="zh-CN" dirty="0" smtClean="0"/>
              <a:t>Process Capability</a:t>
            </a:r>
            <a:r>
              <a:rPr lang="zh-CN" altLang="en-US" dirty="0" smtClean="0"/>
              <a:t>）</a:t>
            </a:r>
          </a:p>
          <a:p>
            <a:pPr lvl="1"/>
            <a:r>
              <a:rPr lang="zh-CN" altLang="en-US" dirty="0" smtClean="0"/>
              <a:t>对过程控制程度的衡量方法，采用</a:t>
            </a:r>
            <a:r>
              <a:rPr lang="zh-CN" altLang="en-US" dirty="0" smtClean="0">
                <a:solidFill>
                  <a:srgbClr val="FF0000"/>
                </a:solidFill>
              </a:rPr>
              <a:t>成熟度级别</a:t>
            </a:r>
            <a:r>
              <a:rPr lang="zh-CN" altLang="en-US" dirty="0" smtClean="0"/>
              <a:t>划分</a:t>
            </a:r>
          </a:p>
          <a:p>
            <a:r>
              <a:rPr lang="zh-CN" altLang="en-US" sz="3000" dirty="0" smtClean="0"/>
              <a:t>过程能力的作用</a:t>
            </a:r>
          </a:p>
          <a:p>
            <a:pPr lvl="1"/>
            <a:r>
              <a:rPr lang="zh-CN" altLang="en-US" dirty="0" smtClean="0"/>
              <a:t>衡量组织达到过程目标的能力</a:t>
            </a:r>
          </a:p>
          <a:p>
            <a:pPr lvl="1"/>
            <a:r>
              <a:rPr lang="zh-CN" altLang="en-US" dirty="0" smtClean="0"/>
              <a:t>成熟度低，成本、进度、功能和质量都不稳定</a:t>
            </a:r>
          </a:p>
          <a:p>
            <a:pPr lvl="1"/>
            <a:r>
              <a:rPr lang="zh-CN" altLang="en-US" dirty="0" smtClean="0"/>
              <a:t>成熟度高，达到预定的成本、进度、功能和质量目标的就越有把握</a:t>
            </a:r>
          </a:p>
          <a:p>
            <a:pPr lvl="1"/>
            <a:endParaRPr lang="zh-CN" altLang="en-US" dirty="0" smtClean="0"/>
          </a:p>
        </p:txBody>
      </p:sp>
      <p:grpSp>
        <p:nvGrpSpPr>
          <p:cNvPr id="57348" name="组合 1"/>
          <p:cNvGrpSpPr>
            <a:grpSpLocks/>
          </p:cNvGrpSpPr>
          <p:nvPr/>
        </p:nvGrpSpPr>
        <p:grpSpPr bwMode="auto">
          <a:xfrm>
            <a:off x="377825" y="4648200"/>
            <a:ext cx="8388350" cy="1892300"/>
            <a:chOff x="0" y="0"/>
            <a:chExt cx="12222" cy="5389"/>
          </a:xfrm>
        </p:grpSpPr>
        <p:sp>
          <p:nvSpPr>
            <p:cNvPr id="57350" name="Rectangle 3"/>
            <p:cNvSpPr>
              <a:spLocks noChangeArrowheads="1"/>
            </p:cNvSpPr>
            <p:nvPr/>
          </p:nvSpPr>
          <p:spPr bwMode="auto">
            <a:xfrm>
              <a:off x="0" y="0"/>
              <a:ext cx="12222" cy="4780"/>
            </a:xfrm>
            <a:prstGeom prst="rect">
              <a:avLst/>
            </a:prstGeom>
            <a:solidFill>
              <a:srgbClr val="CECECE"/>
            </a:solidFill>
            <a:ln w="12700">
              <a:solidFill>
                <a:srgbClr val="CECECE"/>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7351" name="Rectangle 4"/>
            <p:cNvSpPr>
              <a:spLocks noChangeArrowheads="1"/>
            </p:cNvSpPr>
            <p:nvPr/>
          </p:nvSpPr>
          <p:spPr bwMode="auto">
            <a:xfrm>
              <a:off x="102" y="2729"/>
              <a:ext cx="1654" cy="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0488" tIns="44450" rIns="90488" bIns="4445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90000"/>
                </a:lnSpc>
              </a:pPr>
              <a:r>
                <a:rPr lang="zh-CN" altLang="en-US">
                  <a:solidFill>
                    <a:srgbClr val="000000"/>
                  </a:solidFill>
                  <a:latin typeface="Times New Roman" panose="02020603050405020304" pitchFamily="18" charset="0"/>
                  <a:sym typeface="Times New Roman" panose="02020603050405020304" pitchFamily="18" charset="0"/>
                </a:rPr>
                <a:t>能力维</a:t>
              </a:r>
            </a:p>
          </p:txBody>
        </p:sp>
        <p:sp>
          <p:nvSpPr>
            <p:cNvPr id="57352" name="Rectangle 5"/>
            <p:cNvSpPr>
              <a:spLocks noChangeArrowheads="1"/>
            </p:cNvSpPr>
            <p:nvPr/>
          </p:nvSpPr>
          <p:spPr bwMode="auto">
            <a:xfrm>
              <a:off x="75" y="2704"/>
              <a:ext cx="262" cy="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90488" tIns="44450" rIns="90488" bIns="4445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90000"/>
                </a:lnSpc>
              </a:pPr>
              <a:endParaRPr lang="zh-CN" altLang="zh-CN">
                <a:solidFill>
                  <a:srgbClr val="000000"/>
                </a:solidFill>
                <a:latin typeface="Times New Roman" panose="02020603050405020304" pitchFamily="18" charset="0"/>
                <a:sym typeface="Times New Roman" panose="02020603050405020304" pitchFamily="18" charset="0"/>
              </a:endParaRPr>
            </a:p>
          </p:txBody>
        </p:sp>
        <p:sp>
          <p:nvSpPr>
            <p:cNvPr id="57353" name="Line 6"/>
            <p:cNvSpPr>
              <a:spLocks noChangeShapeType="1"/>
            </p:cNvSpPr>
            <p:nvPr/>
          </p:nvSpPr>
          <p:spPr bwMode="auto">
            <a:xfrm>
              <a:off x="1369" y="1009"/>
              <a:ext cx="1" cy="4380"/>
            </a:xfrm>
            <a:prstGeom prst="line">
              <a:avLst/>
            </a:prstGeom>
            <a:noFill/>
            <a:ln w="101600">
              <a:solidFill>
                <a:srgbClr val="000000"/>
              </a:solidFill>
              <a:bevel/>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7354" name="Rectangle 7"/>
            <p:cNvSpPr>
              <a:spLocks noChangeArrowheads="1"/>
            </p:cNvSpPr>
            <p:nvPr/>
          </p:nvSpPr>
          <p:spPr bwMode="auto">
            <a:xfrm>
              <a:off x="9497" y="1211"/>
              <a:ext cx="1930" cy="1098"/>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a:solidFill>
                    <a:srgbClr val="0000CC"/>
                  </a:solidFill>
                  <a:sym typeface="黑体" panose="02010609060101010101" pitchFamily="49" charset="-122"/>
                </a:rPr>
                <a:t>能力级别</a:t>
              </a:r>
            </a:p>
          </p:txBody>
        </p:sp>
        <p:grpSp>
          <p:nvGrpSpPr>
            <p:cNvPr id="57355" name="Group 8"/>
            <p:cNvGrpSpPr>
              <a:grpSpLocks/>
            </p:cNvGrpSpPr>
            <p:nvPr/>
          </p:nvGrpSpPr>
          <p:grpSpPr bwMode="auto">
            <a:xfrm>
              <a:off x="8030" y="1356"/>
              <a:ext cx="1340" cy="920"/>
              <a:chOff x="0" y="0"/>
              <a:chExt cx="536" cy="368"/>
            </a:xfrm>
          </p:grpSpPr>
          <p:sp>
            <p:nvSpPr>
              <p:cNvPr id="57372" name="Freeform 9"/>
              <p:cNvSpPr>
                <a:spLocks/>
              </p:cNvSpPr>
              <p:nvPr/>
            </p:nvSpPr>
            <p:spPr bwMode="auto">
              <a:xfrm>
                <a:off x="0" y="0"/>
                <a:ext cx="536" cy="368"/>
              </a:xfrm>
              <a:custGeom>
                <a:avLst/>
                <a:gdLst>
                  <a:gd name="T0" fmla="*/ 267 w 536"/>
                  <a:gd name="T1" fmla="*/ 0 h 368"/>
                  <a:gd name="T2" fmla="*/ 267 w 536"/>
                  <a:gd name="T3" fmla="*/ 92 h 368"/>
                  <a:gd name="T4" fmla="*/ 0 w 536"/>
                  <a:gd name="T5" fmla="*/ 92 h 368"/>
                  <a:gd name="T6" fmla="*/ 0 w 536"/>
                  <a:gd name="T7" fmla="*/ 275 h 368"/>
                  <a:gd name="T8" fmla="*/ 267 w 536"/>
                  <a:gd name="T9" fmla="*/ 275 h 368"/>
                  <a:gd name="T10" fmla="*/ 267 w 536"/>
                  <a:gd name="T11" fmla="*/ 367 h 368"/>
                  <a:gd name="T12" fmla="*/ 535 w 536"/>
                  <a:gd name="T13" fmla="*/ 184 h 368"/>
                  <a:gd name="T14" fmla="*/ 267 w 536"/>
                  <a:gd name="T15" fmla="*/ 0 h 368"/>
                  <a:gd name="T16" fmla="*/ 0 60000 65536"/>
                  <a:gd name="T17" fmla="*/ 0 60000 65536"/>
                  <a:gd name="T18" fmla="*/ 0 60000 65536"/>
                  <a:gd name="T19" fmla="*/ 0 60000 65536"/>
                  <a:gd name="T20" fmla="*/ 0 60000 65536"/>
                  <a:gd name="T21" fmla="*/ 0 60000 65536"/>
                  <a:gd name="T22" fmla="*/ 0 60000 65536"/>
                  <a:gd name="T23" fmla="*/ 0 60000 65536"/>
                  <a:gd name="T24" fmla="*/ 0 w 536"/>
                  <a:gd name="T25" fmla="*/ 0 h 368"/>
                  <a:gd name="T26" fmla="*/ 536 w 536"/>
                  <a:gd name="T27" fmla="*/ 368 h 36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 h="368">
                    <a:moveTo>
                      <a:pt x="267" y="0"/>
                    </a:moveTo>
                    <a:lnTo>
                      <a:pt x="267" y="92"/>
                    </a:lnTo>
                    <a:lnTo>
                      <a:pt x="0" y="92"/>
                    </a:lnTo>
                    <a:lnTo>
                      <a:pt x="0" y="275"/>
                    </a:lnTo>
                    <a:lnTo>
                      <a:pt x="267" y="275"/>
                    </a:lnTo>
                    <a:lnTo>
                      <a:pt x="267" y="367"/>
                    </a:lnTo>
                    <a:lnTo>
                      <a:pt x="535" y="184"/>
                    </a:lnTo>
                    <a:lnTo>
                      <a:pt x="267" y="0"/>
                    </a:lnTo>
                  </a:path>
                </a:pathLst>
              </a:custGeom>
              <a:solidFill>
                <a:srgbClr val="618FFD"/>
              </a:solidFill>
              <a:ln>
                <a:noFill/>
              </a:ln>
              <a:extLst>
                <a:ext uri="{91240B29-F687-4F45-9708-019B960494DF}">
                  <a14:hiddenLine xmlns:a14="http://schemas.microsoft.com/office/drawing/2010/main" w="12700" cap="rnd" cmpd="sng">
                    <a:solidFill>
                      <a:srgbClr val="000000"/>
                    </a:solidFill>
                    <a:bevel/>
                    <a:headEnd/>
                    <a:tailEnd type="triangle" w="med" len="med"/>
                  </a14:hiddenLine>
                </a:ext>
              </a:extLst>
            </p:spPr>
            <p:txBody>
              <a:bodyPr/>
              <a:lstStyle/>
              <a:p>
                <a:endParaRPr lang="zh-CN" altLang="en-US"/>
              </a:p>
            </p:txBody>
          </p:sp>
          <p:sp>
            <p:nvSpPr>
              <p:cNvPr id="57373" name="Freeform 10"/>
              <p:cNvSpPr>
                <a:spLocks noChangeArrowheads="1"/>
              </p:cNvSpPr>
              <p:nvPr/>
            </p:nvSpPr>
            <p:spPr bwMode="auto">
              <a:xfrm>
                <a:off x="0" y="0"/>
                <a:ext cx="533" cy="365"/>
              </a:xfrm>
              <a:custGeom>
                <a:avLst/>
                <a:gdLst>
                  <a:gd name="T0" fmla="*/ 266 w 533"/>
                  <a:gd name="T1" fmla="*/ 0 h 365"/>
                  <a:gd name="T2" fmla="*/ 266 w 533"/>
                  <a:gd name="T3" fmla="*/ 91 h 365"/>
                  <a:gd name="T4" fmla="*/ 0 w 533"/>
                  <a:gd name="T5" fmla="*/ 91 h 365"/>
                  <a:gd name="T6" fmla="*/ 0 w 533"/>
                  <a:gd name="T7" fmla="*/ 273 h 365"/>
                  <a:gd name="T8" fmla="*/ 266 w 533"/>
                  <a:gd name="T9" fmla="*/ 273 h 365"/>
                  <a:gd name="T10" fmla="*/ 266 w 533"/>
                  <a:gd name="T11" fmla="*/ 364 h 365"/>
                  <a:gd name="T12" fmla="*/ 532 w 533"/>
                  <a:gd name="T13" fmla="*/ 182 h 365"/>
                  <a:gd name="T14" fmla="*/ 266 w 533"/>
                  <a:gd name="T15" fmla="*/ 0 h 365"/>
                  <a:gd name="T16" fmla="*/ 0 60000 65536"/>
                  <a:gd name="T17" fmla="*/ 0 60000 65536"/>
                  <a:gd name="T18" fmla="*/ 0 60000 65536"/>
                  <a:gd name="T19" fmla="*/ 0 60000 65536"/>
                  <a:gd name="T20" fmla="*/ 0 60000 65536"/>
                  <a:gd name="T21" fmla="*/ 0 60000 65536"/>
                  <a:gd name="T22" fmla="*/ 0 60000 65536"/>
                  <a:gd name="T23" fmla="*/ 0 60000 65536"/>
                  <a:gd name="T24" fmla="*/ 0 w 533"/>
                  <a:gd name="T25" fmla="*/ 0 h 365"/>
                  <a:gd name="T26" fmla="*/ 533 w 533"/>
                  <a:gd name="T27" fmla="*/ 365 h 3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3" h="365">
                    <a:moveTo>
                      <a:pt x="266" y="0"/>
                    </a:moveTo>
                    <a:lnTo>
                      <a:pt x="266" y="91"/>
                    </a:lnTo>
                    <a:lnTo>
                      <a:pt x="0" y="91"/>
                    </a:lnTo>
                    <a:lnTo>
                      <a:pt x="0" y="273"/>
                    </a:lnTo>
                    <a:lnTo>
                      <a:pt x="266" y="273"/>
                    </a:lnTo>
                    <a:lnTo>
                      <a:pt x="266" y="364"/>
                    </a:lnTo>
                    <a:lnTo>
                      <a:pt x="532" y="182"/>
                    </a:lnTo>
                    <a:lnTo>
                      <a:pt x="266" y="0"/>
                    </a:lnTo>
                  </a:path>
                </a:pathLst>
              </a:custGeom>
              <a:noFill/>
              <a:ln w="12700" cap="rnd" cmpd="sng">
                <a:solidFill>
                  <a:srgbClr val="000000"/>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7356" name="Group 11"/>
            <p:cNvGrpSpPr>
              <a:grpSpLocks/>
            </p:cNvGrpSpPr>
            <p:nvPr/>
          </p:nvGrpSpPr>
          <p:grpSpPr bwMode="auto">
            <a:xfrm>
              <a:off x="4625" y="1356"/>
              <a:ext cx="1342" cy="920"/>
              <a:chOff x="0" y="0"/>
              <a:chExt cx="537" cy="368"/>
            </a:xfrm>
          </p:grpSpPr>
          <p:sp>
            <p:nvSpPr>
              <p:cNvPr id="57370" name="Freeform 12"/>
              <p:cNvSpPr>
                <a:spLocks/>
              </p:cNvSpPr>
              <p:nvPr/>
            </p:nvSpPr>
            <p:spPr bwMode="auto">
              <a:xfrm>
                <a:off x="0" y="0"/>
                <a:ext cx="537" cy="368"/>
              </a:xfrm>
              <a:custGeom>
                <a:avLst/>
                <a:gdLst>
                  <a:gd name="T0" fmla="*/ 268 w 537"/>
                  <a:gd name="T1" fmla="*/ 0 h 368"/>
                  <a:gd name="T2" fmla="*/ 268 w 537"/>
                  <a:gd name="T3" fmla="*/ 92 h 368"/>
                  <a:gd name="T4" fmla="*/ 0 w 537"/>
                  <a:gd name="T5" fmla="*/ 92 h 368"/>
                  <a:gd name="T6" fmla="*/ 0 w 537"/>
                  <a:gd name="T7" fmla="*/ 275 h 368"/>
                  <a:gd name="T8" fmla="*/ 268 w 537"/>
                  <a:gd name="T9" fmla="*/ 275 h 368"/>
                  <a:gd name="T10" fmla="*/ 268 w 537"/>
                  <a:gd name="T11" fmla="*/ 367 h 368"/>
                  <a:gd name="T12" fmla="*/ 536 w 537"/>
                  <a:gd name="T13" fmla="*/ 184 h 368"/>
                  <a:gd name="T14" fmla="*/ 268 w 537"/>
                  <a:gd name="T15" fmla="*/ 0 h 368"/>
                  <a:gd name="T16" fmla="*/ 0 60000 65536"/>
                  <a:gd name="T17" fmla="*/ 0 60000 65536"/>
                  <a:gd name="T18" fmla="*/ 0 60000 65536"/>
                  <a:gd name="T19" fmla="*/ 0 60000 65536"/>
                  <a:gd name="T20" fmla="*/ 0 60000 65536"/>
                  <a:gd name="T21" fmla="*/ 0 60000 65536"/>
                  <a:gd name="T22" fmla="*/ 0 60000 65536"/>
                  <a:gd name="T23" fmla="*/ 0 60000 65536"/>
                  <a:gd name="T24" fmla="*/ 0 w 537"/>
                  <a:gd name="T25" fmla="*/ 0 h 368"/>
                  <a:gd name="T26" fmla="*/ 537 w 537"/>
                  <a:gd name="T27" fmla="*/ 368 h 36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7" h="368">
                    <a:moveTo>
                      <a:pt x="268" y="0"/>
                    </a:moveTo>
                    <a:lnTo>
                      <a:pt x="268" y="92"/>
                    </a:lnTo>
                    <a:lnTo>
                      <a:pt x="0" y="92"/>
                    </a:lnTo>
                    <a:lnTo>
                      <a:pt x="0" y="275"/>
                    </a:lnTo>
                    <a:lnTo>
                      <a:pt x="268" y="275"/>
                    </a:lnTo>
                    <a:lnTo>
                      <a:pt x="268" y="367"/>
                    </a:lnTo>
                    <a:lnTo>
                      <a:pt x="536" y="184"/>
                    </a:lnTo>
                    <a:lnTo>
                      <a:pt x="268" y="0"/>
                    </a:lnTo>
                  </a:path>
                </a:pathLst>
              </a:custGeom>
              <a:solidFill>
                <a:srgbClr val="618FFD"/>
              </a:solidFill>
              <a:ln>
                <a:noFill/>
              </a:ln>
              <a:extLst>
                <a:ext uri="{91240B29-F687-4F45-9708-019B960494DF}">
                  <a14:hiddenLine xmlns:a14="http://schemas.microsoft.com/office/drawing/2010/main" w="12700" cap="rnd" cmpd="sng">
                    <a:solidFill>
                      <a:srgbClr val="000000"/>
                    </a:solidFill>
                    <a:bevel/>
                    <a:headEnd/>
                    <a:tailEnd type="triangle" w="med" len="med"/>
                  </a14:hiddenLine>
                </a:ext>
              </a:extLst>
            </p:spPr>
            <p:txBody>
              <a:bodyPr/>
              <a:lstStyle/>
              <a:p>
                <a:endParaRPr lang="zh-CN" altLang="en-US"/>
              </a:p>
            </p:txBody>
          </p:sp>
          <p:sp>
            <p:nvSpPr>
              <p:cNvPr id="57371" name="Freeform 13"/>
              <p:cNvSpPr>
                <a:spLocks noChangeArrowheads="1"/>
              </p:cNvSpPr>
              <p:nvPr/>
            </p:nvSpPr>
            <p:spPr bwMode="auto">
              <a:xfrm>
                <a:off x="0" y="0"/>
                <a:ext cx="534" cy="365"/>
              </a:xfrm>
              <a:custGeom>
                <a:avLst/>
                <a:gdLst>
                  <a:gd name="T0" fmla="*/ 267 w 534"/>
                  <a:gd name="T1" fmla="*/ 0 h 365"/>
                  <a:gd name="T2" fmla="*/ 267 w 534"/>
                  <a:gd name="T3" fmla="*/ 91 h 365"/>
                  <a:gd name="T4" fmla="*/ 0 w 534"/>
                  <a:gd name="T5" fmla="*/ 91 h 365"/>
                  <a:gd name="T6" fmla="*/ 0 w 534"/>
                  <a:gd name="T7" fmla="*/ 273 h 365"/>
                  <a:gd name="T8" fmla="*/ 267 w 534"/>
                  <a:gd name="T9" fmla="*/ 273 h 365"/>
                  <a:gd name="T10" fmla="*/ 267 w 534"/>
                  <a:gd name="T11" fmla="*/ 364 h 365"/>
                  <a:gd name="T12" fmla="*/ 533 w 534"/>
                  <a:gd name="T13" fmla="*/ 182 h 365"/>
                  <a:gd name="T14" fmla="*/ 267 w 534"/>
                  <a:gd name="T15" fmla="*/ 0 h 365"/>
                  <a:gd name="T16" fmla="*/ 0 60000 65536"/>
                  <a:gd name="T17" fmla="*/ 0 60000 65536"/>
                  <a:gd name="T18" fmla="*/ 0 60000 65536"/>
                  <a:gd name="T19" fmla="*/ 0 60000 65536"/>
                  <a:gd name="T20" fmla="*/ 0 60000 65536"/>
                  <a:gd name="T21" fmla="*/ 0 60000 65536"/>
                  <a:gd name="T22" fmla="*/ 0 60000 65536"/>
                  <a:gd name="T23" fmla="*/ 0 60000 65536"/>
                  <a:gd name="T24" fmla="*/ 0 w 534"/>
                  <a:gd name="T25" fmla="*/ 0 h 365"/>
                  <a:gd name="T26" fmla="*/ 534 w 534"/>
                  <a:gd name="T27" fmla="*/ 365 h 3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4" h="365">
                    <a:moveTo>
                      <a:pt x="267" y="0"/>
                    </a:moveTo>
                    <a:lnTo>
                      <a:pt x="267" y="91"/>
                    </a:lnTo>
                    <a:lnTo>
                      <a:pt x="0" y="91"/>
                    </a:lnTo>
                    <a:lnTo>
                      <a:pt x="0" y="273"/>
                    </a:lnTo>
                    <a:lnTo>
                      <a:pt x="267" y="273"/>
                    </a:lnTo>
                    <a:lnTo>
                      <a:pt x="267" y="364"/>
                    </a:lnTo>
                    <a:lnTo>
                      <a:pt x="533" y="182"/>
                    </a:lnTo>
                    <a:lnTo>
                      <a:pt x="267" y="0"/>
                    </a:lnTo>
                  </a:path>
                </a:pathLst>
              </a:custGeom>
              <a:noFill/>
              <a:ln w="12700" cap="rnd" cmpd="sng">
                <a:solidFill>
                  <a:srgbClr val="000000"/>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57357" name="Rectangle 14"/>
            <p:cNvSpPr>
              <a:spLocks noChangeArrowheads="1"/>
            </p:cNvSpPr>
            <p:nvPr/>
          </p:nvSpPr>
          <p:spPr bwMode="auto">
            <a:xfrm>
              <a:off x="1529" y="2729"/>
              <a:ext cx="4003" cy="2639"/>
            </a:xfrm>
            <a:prstGeom prst="rect">
              <a:avLst/>
            </a:prstGeom>
            <a:solidFill>
              <a:srgbClr val="FFFFFF"/>
            </a:solidFill>
            <a:ln>
              <a:noFill/>
            </a:ln>
            <a:extLst>
              <a:ext uri="{91240B29-F687-4F45-9708-019B960494DF}">
                <a14:hiddenLine xmlns:a14="http://schemas.microsoft.com/office/drawing/2010/main" w="127000">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1600">
                  <a:solidFill>
                    <a:srgbClr val="000000"/>
                  </a:solidFill>
                  <a:sym typeface="黑体" panose="02010609060101010101" pitchFamily="49" charset="-122"/>
                </a:rPr>
                <a:t>GP</a:t>
              </a:r>
              <a:r>
                <a:rPr lang="zh-CN" altLang="en-US" sz="1600">
                  <a:solidFill>
                    <a:srgbClr val="000000"/>
                  </a:solidFill>
                  <a:sym typeface="黑体" panose="02010609060101010101" pitchFamily="49" charset="-122"/>
                </a:rPr>
                <a:t>，</a:t>
              </a:r>
              <a:r>
                <a:rPr lang="en-US" altLang="zh-CN" sz="1600">
                  <a:solidFill>
                    <a:srgbClr val="000000"/>
                  </a:solidFill>
                  <a:sym typeface="黑体" panose="02010609060101010101" pitchFamily="49" charset="-122"/>
                </a:rPr>
                <a:t>Generic Practice</a:t>
              </a:r>
              <a:r>
                <a:rPr lang="zh-CN" altLang="en-US" sz="1600">
                  <a:solidFill>
                    <a:srgbClr val="000000"/>
                  </a:solidFill>
                  <a:sym typeface="黑体" panose="02010609060101010101" pitchFamily="49" charset="-122"/>
                </a:rPr>
                <a:t> 管理、度量和制度方面的活动，可用于决定所有活动的能力水平</a:t>
              </a:r>
              <a:endParaRPr lang="zh-CN" altLang="en-US">
                <a:solidFill>
                  <a:srgbClr val="000000"/>
                </a:solidFill>
                <a:sym typeface="黑体" panose="02010609060101010101" pitchFamily="49" charset="-122"/>
              </a:endParaRPr>
            </a:p>
          </p:txBody>
        </p:sp>
        <p:sp>
          <p:nvSpPr>
            <p:cNvPr id="57358" name="Rectangle 16"/>
            <p:cNvSpPr>
              <a:spLocks noChangeArrowheads="1"/>
            </p:cNvSpPr>
            <p:nvPr/>
          </p:nvSpPr>
          <p:spPr bwMode="auto">
            <a:xfrm>
              <a:off x="5649" y="2706"/>
              <a:ext cx="3157" cy="2666"/>
            </a:xfrm>
            <a:prstGeom prst="rect">
              <a:avLst/>
            </a:prstGeom>
            <a:solidFill>
              <a:srgbClr val="FFFFFF"/>
            </a:solidFill>
            <a:ln>
              <a:noFill/>
            </a:ln>
            <a:extLst>
              <a:ext uri="{91240B29-F687-4F45-9708-019B960494DF}">
                <a14:hiddenLine xmlns:a14="http://schemas.microsoft.com/office/drawing/2010/main" w="127000">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1600">
                  <a:solidFill>
                    <a:srgbClr val="000000"/>
                  </a:solidFill>
                  <a:sym typeface="黑体" panose="02010609060101010101" pitchFamily="49" charset="-122"/>
                </a:rPr>
                <a:t>CF</a:t>
              </a:r>
              <a:r>
                <a:rPr lang="zh-CN" altLang="en-US" sz="1600">
                  <a:solidFill>
                    <a:srgbClr val="000000"/>
                  </a:solidFill>
                  <a:sym typeface="黑体" panose="02010609060101010101" pitchFamily="49" charset="-122"/>
                </a:rPr>
                <a:t>，</a:t>
              </a:r>
              <a:r>
                <a:rPr lang="en-US" altLang="zh-CN" sz="1600">
                  <a:solidFill>
                    <a:srgbClr val="000000"/>
                  </a:solidFill>
                  <a:sym typeface="黑体" panose="02010609060101010101" pitchFamily="49" charset="-122"/>
                </a:rPr>
                <a:t>Common Feature</a:t>
              </a:r>
              <a:r>
                <a:rPr lang="zh-CN" altLang="en-US" sz="1600">
                  <a:solidFill>
                    <a:srgbClr val="000000"/>
                  </a:solidFill>
                  <a:sym typeface="黑体" panose="02010609060101010101" pitchFamily="49" charset="-122"/>
                </a:rPr>
                <a:t>由</a:t>
              </a:r>
              <a:r>
                <a:rPr lang="en-US" altLang="zh-CN" sz="1600">
                  <a:solidFill>
                    <a:srgbClr val="000000"/>
                  </a:solidFill>
                  <a:sym typeface="黑体" panose="02010609060101010101" pitchFamily="49" charset="-122"/>
                </a:rPr>
                <a:t>GP</a:t>
              </a:r>
              <a:r>
                <a:rPr lang="zh-CN" altLang="en-US" sz="1600">
                  <a:solidFill>
                    <a:srgbClr val="000000"/>
                  </a:solidFill>
                  <a:sym typeface="黑体" panose="02010609060101010101" pitchFamily="49" charset="-122"/>
                </a:rPr>
                <a:t>组成的逻辑域</a:t>
              </a:r>
            </a:p>
          </p:txBody>
        </p:sp>
        <p:sp>
          <p:nvSpPr>
            <p:cNvPr id="57359" name="Rectangle 18"/>
            <p:cNvSpPr>
              <a:spLocks noChangeArrowheads="1"/>
            </p:cNvSpPr>
            <p:nvPr/>
          </p:nvSpPr>
          <p:spPr bwMode="auto">
            <a:xfrm>
              <a:off x="8925" y="2731"/>
              <a:ext cx="3160" cy="2637"/>
            </a:xfrm>
            <a:prstGeom prst="rect">
              <a:avLst/>
            </a:prstGeom>
            <a:solidFill>
              <a:srgbClr val="FFFFFF"/>
            </a:solidFill>
            <a:ln>
              <a:noFill/>
            </a:ln>
            <a:extLst>
              <a:ext uri="{91240B29-F687-4F45-9708-019B960494DF}">
                <a14:hiddenLine xmlns:a14="http://schemas.microsoft.com/office/drawing/2010/main" w="127000">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600">
                  <a:solidFill>
                    <a:srgbClr val="000000"/>
                  </a:solidFill>
                  <a:latin typeface="Times New Roman" panose="02020603050405020304" pitchFamily="18" charset="0"/>
                  <a:sym typeface="Times New Roman" panose="02020603050405020304" pitchFamily="18" charset="0"/>
                </a:rPr>
                <a:t>由公共特征组成的过程能力水平的级别划分。</a:t>
              </a:r>
              <a:r>
                <a:rPr lang="en-US" altLang="zh-CN" sz="1600">
                  <a:solidFill>
                    <a:srgbClr val="000000"/>
                  </a:solidFill>
                  <a:latin typeface="Times New Roman" panose="02020603050405020304" pitchFamily="18" charset="0"/>
                  <a:sym typeface="Times New Roman" panose="02020603050405020304" pitchFamily="18" charset="0"/>
                </a:rPr>
                <a:t>0-5</a:t>
              </a:r>
              <a:r>
                <a:rPr lang="zh-CN" altLang="en-US" sz="1600">
                  <a:solidFill>
                    <a:srgbClr val="000000"/>
                  </a:solidFill>
                  <a:latin typeface="Times New Roman" panose="02020603050405020304" pitchFamily="18" charset="0"/>
                  <a:sym typeface="Times New Roman" panose="02020603050405020304" pitchFamily="18" charset="0"/>
                </a:rPr>
                <a:t>共</a:t>
              </a:r>
              <a:r>
                <a:rPr lang="en-US" altLang="zh-CN" sz="1600">
                  <a:solidFill>
                    <a:srgbClr val="000000"/>
                  </a:solidFill>
                  <a:latin typeface="Times New Roman" panose="02020603050405020304" pitchFamily="18" charset="0"/>
                  <a:sym typeface="Times New Roman" panose="02020603050405020304" pitchFamily="18" charset="0"/>
                </a:rPr>
                <a:t>6</a:t>
              </a:r>
              <a:r>
                <a:rPr lang="zh-CN" altLang="en-US" sz="1600">
                  <a:solidFill>
                    <a:srgbClr val="000000"/>
                  </a:solidFill>
                  <a:latin typeface="Times New Roman" panose="02020603050405020304" pitchFamily="18" charset="0"/>
                  <a:sym typeface="Times New Roman" panose="02020603050405020304" pitchFamily="18" charset="0"/>
                </a:rPr>
                <a:t>个级别</a:t>
              </a:r>
              <a:endParaRPr lang="zh-CN" altLang="en-US" sz="1600">
                <a:solidFill>
                  <a:srgbClr val="000000"/>
                </a:solidFill>
                <a:sym typeface="黑体" panose="02010609060101010101" pitchFamily="49" charset="-122"/>
              </a:endParaRPr>
            </a:p>
          </p:txBody>
        </p:sp>
        <p:grpSp>
          <p:nvGrpSpPr>
            <p:cNvPr id="57360" name="Group 20"/>
            <p:cNvGrpSpPr>
              <a:grpSpLocks/>
            </p:cNvGrpSpPr>
            <p:nvPr/>
          </p:nvGrpSpPr>
          <p:grpSpPr bwMode="auto">
            <a:xfrm>
              <a:off x="5990" y="1129"/>
              <a:ext cx="2067" cy="1400"/>
              <a:chOff x="0" y="0"/>
              <a:chExt cx="827" cy="560"/>
            </a:xfrm>
          </p:grpSpPr>
          <p:sp>
            <p:nvSpPr>
              <p:cNvPr id="57366" name="Rectangle 21"/>
              <p:cNvSpPr>
                <a:spLocks noChangeArrowheads="1"/>
              </p:cNvSpPr>
              <p:nvPr/>
            </p:nvSpPr>
            <p:spPr bwMode="auto">
              <a:xfrm>
                <a:off x="136" y="0"/>
                <a:ext cx="691" cy="439"/>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sz="1600">
                  <a:solidFill>
                    <a:srgbClr val="0000CC"/>
                  </a:solidFill>
                  <a:sym typeface="黑体" panose="02010609060101010101" pitchFamily="49" charset="-122"/>
                </a:endParaRPr>
              </a:p>
            </p:txBody>
          </p:sp>
          <p:sp>
            <p:nvSpPr>
              <p:cNvPr id="57367" name="Rectangle 22"/>
              <p:cNvSpPr>
                <a:spLocks noChangeArrowheads="1"/>
              </p:cNvSpPr>
              <p:nvPr/>
            </p:nvSpPr>
            <p:spPr bwMode="auto">
              <a:xfrm>
                <a:off x="102" y="45"/>
                <a:ext cx="691" cy="439"/>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sz="1600">
                  <a:solidFill>
                    <a:srgbClr val="0000CC"/>
                  </a:solidFill>
                  <a:sym typeface="黑体" panose="02010609060101010101" pitchFamily="49" charset="-122"/>
                </a:endParaRPr>
              </a:p>
            </p:txBody>
          </p:sp>
          <p:sp>
            <p:nvSpPr>
              <p:cNvPr id="57368" name="Rectangle 23"/>
              <p:cNvSpPr>
                <a:spLocks noChangeArrowheads="1"/>
              </p:cNvSpPr>
              <p:nvPr/>
            </p:nvSpPr>
            <p:spPr bwMode="auto">
              <a:xfrm>
                <a:off x="56" y="76"/>
                <a:ext cx="691" cy="439"/>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sz="1600">
                  <a:solidFill>
                    <a:srgbClr val="0000CC"/>
                  </a:solidFill>
                  <a:sym typeface="黑体" panose="02010609060101010101" pitchFamily="49" charset="-122"/>
                </a:endParaRPr>
              </a:p>
            </p:txBody>
          </p:sp>
          <p:sp>
            <p:nvSpPr>
              <p:cNvPr id="57369" name="Rectangle 24"/>
              <p:cNvSpPr>
                <a:spLocks noChangeArrowheads="1"/>
              </p:cNvSpPr>
              <p:nvPr/>
            </p:nvSpPr>
            <p:spPr bwMode="auto">
              <a:xfrm>
                <a:off x="0" y="121"/>
                <a:ext cx="691" cy="439"/>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a:solidFill>
                      <a:srgbClr val="0000CC"/>
                    </a:solidFill>
                    <a:sym typeface="黑体" panose="02010609060101010101" pitchFamily="49" charset="-122"/>
                  </a:rPr>
                  <a:t>公共特征</a:t>
                </a:r>
              </a:p>
            </p:txBody>
          </p:sp>
        </p:grpSp>
        <p:grpSp>
          <p:nvGrpSpPr>
            <p:cNvPr id="57361" name="Group 25"/>
            <p:cNvGrpSpPr>
              <a:grpSpLocks/>
            </p:cNvGrpSpPr>
            <p:nvPr/>
          </p:nvGrpSpPr>
          <p:grpSpPr bwMode="auto">
            <a:xfrm>
              <a:off x="2475" y="1169"/>
              <a:ext cx="2067" cy="1400"/>
              <a:chOff x="0" y="0"/>
              <a:chExt cx="827" cy="560"/>
            </a:xfrm>
          </p:grpSpPr>
          <p:sp>
            <p:nvSpPr>
              <p:cNvPr id="57362" name="Rectangle 26"/>
              <p:cNvSpPr>
                <a:spLocks noChangeArrowheads="1"/>
              </p:cNvSpPr>
              <p:nvPr/>
            </p:nvSpPr>
            <p:spPr bwMode="auto">
              <a:xfrm>
                <a:off x="136" y="0"/>
                <a:ext cx="691" cy="439"/>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sz="1600">
                  <a:solidFill>
                    <a:srgbClr val="0000CC"/>
                  </a:solidFill>
                  <a:sym typeface="黑体" panose="02010609060101010101" pitchFamily="49" charset="-122"/>
                </a:endParaRPr>
              </a:p>
            </p:txBody>
          </p:sp>
          <p:sp>
            <p:nvSpPr>
              <p:cNvPr id="57363" name="Rectangle 27"/>
              <p:cNvSpPr>
                <a:spLocks noChangeArrowheads="1"/>
              </p:cNvSpPr>
              <p:nvPr/>
            </p:nvSpPr>
            <p:spPr bwMode="auto">
              <a:xfrm>
                <a:off x="102" y="45"/>
                <a:ext cx="691" cy="439"/>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sz="1600">
                  <a:solidFill>
                    <a:srgbClr val="0000CC"/>
                  </a:solidFill>
                  <a:sym typeface="黑体" panose="02010609060101010101" pitchFamily="49" charset="-122"/>
                </a:endParaRPr>
              </a:p>
            </p:txBody>
          </p:sp>
          <p:sp>
            <p:nvSpPr>
              <p:cNvPr id="57364" name="Rectangle 28"/>
              <p:cNvSpPr>
                <a:spLocks noChangeArrowheads="1"/>
              </p:cNvSpPr>
              <p:nvPr/>
            </p:nvSpPr>
            <p:spPr bwMode="auto">
              <a:xfrm>
                <a:off x="56" y="76"/>
                <a:ext cx="691" cy="439"/>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sz="1600">
                  <a:solidFill>
                    <a:srgbClr val="0000CC"/>
                  </a:solidFill>
                  <a:sym typeface="黑体" panose="02010609060101010101" pitchFamily="49" charset="-122"/>
                </a:endParaRPr>
              </a:p>
            </p:txBody>
          </p:sp>
          <p:sp>
            <p:nvSpPr>
              <p:cNvPr id="57365" name="Rectangle 29"/>
              <p:cNvSpPr>
                <a:spLocks noChangeArrowheads="1"/>
              </p:cNvSpPr>
              <p:nvPr/>
            </p:nvSpPr>
            <p:spPr bwMode="auto">
              <a:xfrm>
                <a:off x="0" y="121"/>
                <a:ext cx="691" cy="439"/>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a:solidFill>
                      <a:srgbClr val="0000CC"/>
                    </a:solidFill>
                    <a:sym typeface="黑体" panose="02010609060101010101" pitchFamily="49" charset="-122"/>
                  </a:rPr>
                  <a:t>通用实践</a:t>
                </a:r>
              </a:p>
            </p:txBody>
          </p:sp>
        </p:grpSp>
      </p:grpSp>
      <p:sp>
        <p:nvSpPr>
          <p:cNvPr id="57349"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1A8303F6-5FA1-4DCE-AD09-0CBF2FA1E7E3}"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35</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942834320"/>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en-US" altLang="zh-CN" smtClean="0"/>
              <a:t>SSE-CMM</a:t>
            </a:r>
            <a:r>
              <a:rPr lang="zh-CN" altLang="en-US" smtClean="0"/>
              <a:t>能力成熟度评价体系</a:t>
            </a:r>
          </a:p>
        </p:txBody>
      </p:sp>
      <p:sp>
        <p:nvSpPr>
          <p:cNvPr id="58371"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mtClean="0"/>
              <a:t>通过设置这两个相互依赖的维，</a:t>
            </a:r>
            <a:r>
              <a:rPr lang="en-US" altLang="zh-CN" smtClean="0"/>
              <a:t>SSE-CMM</a:t>
            </a:r>
            <a:r>
              <a:rPr lang="zh-CN" altLang="en-US" smtClean="0"/>
              <a:t>在各个能力级别上覆盖了整个安全活动范围。</a:t>
            </a:r>
          </a:p>
          <a:p>
            <a:r>
              <a:rPr lang="zh-CN" altLang="en-US" smtClean="0"/>
              <a:t>给每个</a:t>
            </a:r>
            <a:r>
              <a:rPr lang="en-US" altLang="zh-CN" smtClean="0"/>
              <a:t>PA</a:t>
            </a:r>
            <a:r>
              <a:rPr lang="zh-CN" altLang="en-US" smtClean="0"/>
              <a:t>赋予一个能力级别评分，所得到的两维图形便形象地反映一个工程组织整体上的系统安全工程能力成熟度，也间接的反映其工作结果的质量及其安全上的可信度。</a:t>
            </a:r>
            <a:endParaRPr lang="en-US" smtClean="0"/>
          </a:p>
          <a:p>
            <a:endParaRPr lang="zh-CN" altLang="en-US" smtClean="0"/>
          </a:p>
        </p:txBody>
      </p:sp>
      <p:grpSp>
        <p:nvGrpSpPr>
          <p:cNvPr id="58372" name="Group 4"/>
          <p:cNvGrpSpPr>
            <a:grpSpLocks/>
          </p:cNvGrpSpPr>
          <p:nvPr/>
        </p:nvGrpSpPr>
        <p:grpSpPr bwMode="auto">
          <a:xfrm>
            <a:off x="1584325" y="4184650"/>
            <a:ext cx="5615967" cy="2320925"/>
            <a:chOff x="0" y="0"/>
            <a:chExt cx="2717" cy="1462"/>
          </a:xfrm>
        </p:grpSpPr>
        <p:sp>
          <p:nvSpPr>
            <p:cNvPr id="58374" name="Line 5"/>
            <p:cNvSpPr>
              <a:spLocks noChangeShapeType="1"/>
            </p:cNvSpPr>
            <p:nvPr/>
          </p:nvSpPr>
          <p:spPr bwMode="auto">
            <a:xfrm>
              <a:off x="464" y="0"/>
              <a:ext cx="1" cy="1091"/>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75" name="Line 6"/>
            <p:cNvSpPr>
              <a:spLocks noChangeShapeType="1"/>
            </p:cNvSpPr>
            <p:nvPr/>
          </p:nvSpPr>
          <p:spPr bwMode="auto">
            <a:xfrm>
              <a:off x="464" y="1091"/>
              <a:ext cx="2253" cy="1"/>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76" name="Rectangle 7"/>
            <p:cNvSpPr>
              <a:spLocks noChangeArrowheads="1"/>
            </p:cNvSpPr>
            <p:nvPr/>
          </p:nvSpPr>
          <p:spPr bwMode="auto">
            <a:xfrm>
              <a:off x="273" y="10"/>
              <a:ext cx="16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00"/>
                  </a:solidFill>
                  <a:sym typeface="黑体" panose="02010609060101010101" pitchFamily="49" charset="-122"/>
                </a:rPr>
                <a:t>5</a:t>
              </a:r>
            </a:p>
          </p:txBody>
        </p:sp>
        <p:sp>
          <p:nvSpPr>
            <p:cNvPr id="58377" name="Rectangle 8"/>
            <p:cNvSpPr>
              <a:spLocks noChangeArrowheads="1"/>
            </p:cNvSpPr>
            <p:nvPr/>
          </p:nvSpPr>
          <p:spPr bwMode="auto">
            <a:xfrm>
              <a:off x="273" y="188"/>
              <a:ext cx="16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00"/>
                  </a:solidFill>
                  <a:sym typeface="黑体" panose="02010609060101010101" pitchFamily="49" charset="-122"/>
                </a:rPr>
                <a:t>4</a:t>
              </a:r>
            </a:p>
          </p:txBody>
        </p:sp>
        <p:sp>
          <p:nvSpPr>
            <p:cNvPr id="58378" name="Rectangle 9"/>
            <p:cNvSpPr>
              <a:spLocks noChangeArrowheads="1"/>
            </p:cNvSpPr>
            <p:nvPr/>
          </p:nvSpPr>
          <p:spPr bwMode="auto">
            <a:xfrm>
              <a:off x="273" y="366"/>
              <a:ext cx="16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00"/>
                  </a:solidFill>
                  <a:sym typeface="黑体" panose="02010609060101010101" pitchFamily="49" charset="-122"/>
                </a:rPr>
                <a:t>3</a:t>
              </a:r>
            </a:p>
          </p:txBody>
        </p:sp>
        <p:sp>
          <p:nvSpPr>
            <p:cNvPr id="58379" name="Rectangle 10"/>
            <p:cNvSpPr>
              <a:spLocks noChangeArrowheads="1"/>
            </p:cNvSpPr>
            <p:nvPr/>
          </p:nvSpPr>
          <p:spPr bwMode="auto">
            <a:xfrm>
              <a:off x="273" y="569"/>
              <a:ext cx="16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00"/>
                  </a:solidFill>
                  <a:sym typeface="黑体" panose="02010609060101010101" pitchFamily="49" charset="-122"/>
                </a:rPr>
                <a:t>2</a:t>
              </a:r>
            </a:p>
          </p:txBody>
        </p:sp>
        <p:sp>
          <p:nvSpPr>
            <p:cNvPr id="58380" name="Rectangle 11"/>
            <p:cNvSpPr>
              <a:spLocks noChangeArrowheads="1"/>
            </p:cNvSpPr>
            <p:nvPr/>
          </p:nvSpPr>
          <p:spPr bwMode="auto">
            <a:xfrm>
              <a:off x="273" y="772"/>
              <a:ext cx="16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00"/>
                  </a:solidFill>
                  <a:sym typeface="黑体" panose="02010609060101010101" pitchFamily="49" charset="-122"/>
                </a:rPr>
                <a:t>1</a:t>
              </a:r>
            </a:p>
          </p:txBody>
        </p:sp>
        <p:sp>
          <p:nvSpPr>
            <p:cNvPr id="58381" name="Rectangle 12"/>
            <p:cNvSpPr>
              <a:spLocks noChangeArrowheads="1"/>
            </p:cNvSpPr>
            <p:nvPr/>
          </p:nvSpPr>
          <p:spPr bwMode="auto">
            <a:xfrm>
              <a:off x="273" y="973"/>
              <a:ext cx="16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00"/>
                  </a:solidFill>
                  <a:sym typeface="黑体" panose="02010609060101010101" pitchFamily="49" charset="-122"/>
                </a:rPr>
                <a:t>0</a:t>
              </a:r>
            </a:p>
          </p:txBody>
        </p:sp>
        <p:grpSp>
          <p:nvGrpSpPr>
            <p:cNvPr id="58382" name="Group 13"/>
            <p:cNvGrpSpPr>
              <a:grpSpLocks/>
            </p:cNvGrpSpPr>
            <p:nvPr/>
          </p:nvGrpSpPr>
          <p:grpSpPr bwMode="auto">
            <a:xfrm>
              <a:off x="428" y="76"/>
              <a:ext cx="110" cy="761"/>
              <a:chOff x="0" y="0"/>
              <a:chExt cx="240" cy="1440"/>
            </a:xfrm>
          </p:grpSpPr>
          <p:sp>
            <p:nvSpPr>
              <p:cNvPr id="58395" name="Line 14"/>
              <p:cNvSpPr>
                <a:spLocks noChangeShapeType="1"/>
              </p:cNvSpPr>
              <p:nvPr/>
            </p:nvSpPr>
            <p:spPr bwMode="auto">
              <a:xfrm>
                <a:off x="0" y="1440"/>
                <a:ext cx="240" cy="1"/>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96" name="Line 15"/>
              <p:cNvSpPr>
                <a:spLocks noChangeShapeType="1"/>
              </p:cNvSpPr>
              <p:nvPr/>
            </p:nvSpPr>
            <p:spPr bwMode="auto">
              <a:xfrm>
                <a:off x="0" y="1056"/>
                <a:ext cx="240" cy="1"/>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97" name="Line 16"/>
              <p:cNvSpPr>
                <a:spLocks noChangeShapeType="1"/>
              </p:cNvSpPr>
              <p:nvPr/>
            </p:nvSpPr>
            <p:spPr bwMode="auto">
              <a:xfrm>
                <a:off x="0" y="672"/>
                <a:ext cx="240" cy="1"/>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98" name="Line 17"/>
              <p:cNvSpPr>
                <a:spLocks noChangeShapeType="1"/>
              </p:cNvSpPr>
              <p:nvPr/>
            </p:nvSpPr>
            <p:spPr bwMode="auto">
              <a:xfrm>
                <a:off x="0" y="336"/>
                <a:ext cx="240" cy="1"/>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8399" name="Line 18"/>
              <p:cNvSpPr>
                <a:spLocks noChangeShapeType="1"/>
              </p:cNvSpPr>
              <p:nvPr/>
            </p:nvSpPr>
            <p:spPr bwMode="auto">
              <a:xfrm>
                <a:off x="0" y="0"/>
                <a:ext cx="240" cy="1"/>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58383" name="Rectangle 19"/>
            <p:cNvSpPr>
              <a:spLocks noChangeArrowheads="1"/>
            </p:cNvSpPr>
            <p:nvPr/>
          </p:nvSpPr>
          <p:spPr bwMode="auto">
            <a:xfrm>
              <a:off x="610" y="839"/>
              <a:ext cx="208" cy="250"/>
            </a:xfrm>
            <a:prstGeom prst="rect">
              <a:avLst/>
            </a:prstGeom>
            <a:solidFill>
              <a:srgbClr val="A2C1FE"/>
            </a:solidFill>
            <a:ln w="12700">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8384" name="Rectangle 20"/>
            <p:cNvSpPr>
              <a:spLocks noChangeArrowheads="1"/>
            </p:cNvSpPr>
            <p:nvPr/>
          </p:nvSpPr>
          <p:spPr bwMode="auto">
            <a:xfrm>
              <a:off x="1039" y="636"/>
              <a:ext cx="208" cy="453"/>
            </a:xfrm>
            <a:prstGeom prst="rect">
              <a:avLst/>
            </a:prstGeom>
            <a:solidFill>
              <a:srgbClr val="A2C1FE"/>
            </a:solidFill>
            <a:ln w="12700">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8385" name="Rectangle 21"/>
            <p:cNvSpPr>
              <a:spLocks noChangeArrowheads="1"/>
            </p:cNvSpPr>
            <p:nvPr/>
          </p:nvSpPr>
          <p:spPr bwMode="auto">
            <a:xfrm>
              <a:off x="531" y="1099"/>
              <a:ext cx="36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00"/>
                  </a:solidFill>
                  <a:sym typeface="黑体" panose="02010609060101010101" pitchFamily="49" charset="-122"/>
                </a:rPr>
                <a:t>PA01</a:t>
              </a:r>
            </a:p>
          </p:txBody>
        </p:sp>
        <p:sp>
          <p:nvSpPr>
            <p:cNvPr id="58386" name="Rectangle 22"/>
            <p:cNvSpPr>
              <a:spLocks noChangeArrowheads="1"/>
            </p:cNvSpPr>
            <p:nvPr/>
          </p:nvSpPr>
          <p:spPr bwMode="auto">
            <a:xfrm>
              <a:off x="960" y="1099"/>
              <a:ext cx="36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00"/>
                  </a:solidFill>
                  <a:sym typeface="黑体" panose="02010609060101010101" pitchFamily="49" charset="-122"/>
                </a:rPr>
                <a:t>PA02</a:t>
              </a:r>
            </a:p>
          </p:txBody>
        </p:sp>
        <p:sp>
          <p:nvSpPr>
            <p:cNvPr id="58387" name="Rectangle 23"/>
            <p:cNvSpPr>
              <a:spLocks noChangeArrowheads="1"/>
            </p:cNvSpPr>
            <p:nvPr/>
          </p:nvSpPr>
          <p:spPr bwMode="auto">
            <a:xfrm>
              <a:off x="1397" y="281"/>
              <a:ext cx="244" cy="808"/>
            </a:xfrm>
            <a:prstGeom prst="rect">
              <a:avLst/>
            </a:prstGeom>
            <a:solidFill>
              <a:srgbClr val="A2C1FE"/>
            </a:solidFill>
            <a:ln w="12700">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8388" name="Rectangle 24"/>
            <p:cNvSpPr>
              <a:spLocks noChangeArrowheads="1"/>
            </p:cNvSpPr>
            <p:nvPr/>
          </p:nvSpPr>
          <p:spPr bwMode="auto">
            <a:xfrm>
              <a:off x="1353" y="1099"/>
              <a:ext cx="36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00"/>
                  </a:solidFill>
                  <a:sym typeface="黑体" panose="02010609060101010101" pitchFamily="49" charset="-122"/>
                </a:rPr>
                <a:t>PA03</a:t>
              </a:r>
            </a:p>
          </p:txBody>
        </p:sp>
        <p:sp>
          <p:nvSpPr>
            <p:cNvPr id="58389" name="Rectangle 25"/>
            <p:cNvSpPr>
              <a:spLocks noChangeArrowheads="1"/>
            </p:cNvSpPr>
            <p:nvPr/>
          </p:nvSpPr>
          <p:spPr bwMode="auto">
            <a:xfrm>
              <a:off x="1862" y="459"/>
              <a:ext cx="244" cy="630"/>
            </a:xfrm>
            <a:prstGeom prst="rect">
              <a:avLst/>
            </a:prstGeom>
            <a:solidFill>
              <a:srgbClr val="A2C1FE"/>
            </a:solidFill>
            <a:ln w="12700">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8390" name="Rectangle 26"/>
            <p:cNvSpPr>
              <a:spLocks noChangeArrowheads="1"/>
            </p:cNvSpPr>
            <p:nvPr/>
          </p:nvSpPr>
          <p:spPr bwMode="auto">
            <a:xfrm>
              <a:off x="1819" y="1099"/>
              <a:ext cx="36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00"/>
                  </a:solidFill>
                  <a:sym typeface="黑体" panose="02010609060101010101" pitchFamily="49" charset="-122"/>
                </a:rPr>
                <a:t>PA04</a:t>
              </a:r>
            </a:p>
          </p:txBody>
        </p:sp>
        <p:sp>
          <p:nvSpPr>
            <p:cNvPr id="58391" name="Rectangle 27"/>
            <p:cNvSpPr>
              <a:spLocks noChangeArrowheads="1"/>
            </p:cNvSpPr>
            <p:nvPr/>
          </p:nvSpPr>
          <p:spPr bwMode="auto">
            <a:xfrm>
              <a:off x="2327" y="586"/>
              <a:ext cx="208" cy="503"/>
            </a:xfrm>
            <a:prstGeom prst="rect">
              <a:avLst/>
            </a:prstGeom>
            <a:solidFill>
              <a:srgbClr val="A2C1FE"/>
            </a:solidFill>
            <a:ln w="12700">
              <a:solidFill>
                <a:schemeClr val="tx1"/>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8392" name="Rectangle 28"/>
            <p:cNvSpPr>
              <a:spLocks noChangeArrowheads="1"/>
            </p:cNvSpPr>
            <p:nvPr/>
          </p:nvSpPr>
          <p:spPr bwMode="auto">
            <a:xfrm>
              <a:off x="2248" y="1099"/>
              <a:ext cx="36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00"/>
                  </a:solidFill>
                  <a:sym typeface="黑体" panose="02010609060101010101" pitchFamily="49" charset="-122"/>
                </a:rPr>
                <a:t>PA05</a:t>
              </a:r>
            </a:p>
          </p:txBody>
        </p:sp>
        <p:sp>
          <p:nvSpPr>
            <p:cNvPr id="58393" name="Text Box 29"/>
            <p:cNvSpPr>
              <a:spLocks/>
            </p:cNvSpPr>
            <p:nvPr/>
          </p:nvSpPr>
          <p:spPr bwMode="auto">
            <a:xfrm>
              <a:off x="0" y="408"/>
              <a:ext cx="314"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400">
                  <a:solidFill>
                    <a:srgbClr val="000000"/>
                  </a:solidFill>
                  <a:sym typeface="黑体" panose="02010609060101010101" pitchFamily="49" charset="-122"/>
                </a:rPr>
                <a:t>能力</a:t>
              </a:r>
            </a:p>
            <a:p>
              <a:pPr algn="ctr"/>
              <a:r>
                <a:rPr lang="zh-CN" altLang="en-US" sz="1400">
                  <a:solidFill>
                    <a:srgbClr val="000000"/>
                  </a:solidFill>
                  <a:sym typeface="黑体" panose="02010609060101010101" pitchFamily="49" charset="-122"/>
                </a:rPr>
                <a:t>级别</a:t>
              </a:r>
            </a:p>
          </p:txBody>
        </p:sp>
        <p:sp>
          <p:nvSpPr>
            <p:cNvPr id="58394" name="Text Box 30"/>
            <p:cNvSpPr>
              <a:spLocks/>
            </p:cNvSpPr>
            <p:nvPr/>
          </p:nvSpPr>
          <p:spPr bwMode="auto">
            <a:xfrm>
              <a:off x="1264" y="1270"/>
              <a:ext cx="72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400">
                  <a:solidFill>
                    <a:srgbClr val="000000"/>
                  </a:solidFill>
                  <a:sym typeface="黑体" panose="02010609060101010101" pitchFamily="49" charset="-122"/>
                </a:rPr>
                <a:t>安全过程区域</a:t>
              </a:r>
            </a:p>
          </p:txBody>
        </p:sp>
      </p:grpSp>
      <p:sp>
        <p:nvSpPr>
          <p:cNvPr id="58373"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0FFF1E9F-6BE5-4BB8-A5EF-AEA0F2420552}"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36</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287820510"/>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标题 1"/>
          <p:cNvSpPr>
            <a:spLocks noGrp="1" noChangeArrowheads="1"/>
          </p:cNvSpPr>
          <p:nvPr>
            <p:ph type="title"/>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mtClean="0"/>
              <a:t>域维</a:t>
            </a:r>
            <a:r>
              <a:rPr lang="en-US" altLang="zh-CN" smtClean="0"/>
              <a:t>-SSE-CMM</a:t>
            </a:r>
            <a:r>
              <a:rPr lang="zh-CN" altLang="en-US" smtClean="0"/>
              <a:t>的过程控制</a:t>
            </a:r>
          </a:p>
        </p:txBody>
      </p:sp>
      <p:sp>
        <p:nvSpPr>
          <p:cNvPr id="59395" name="内容占位符 2"/>
          <p:cNvSpPr>
            <a:spLocks noGrp="1" noChangeArrowheads="1"/>
          </p:cNvSpPr>
          <p:nvPr>
            <p:ph idx="1"/>
          </p:nvPr>
        </p:nvSpPr>
        <p:spPr>
          <a:xfrm>
            <a:off x="533400" y="1295400"/>
            <a:ext cx="5189537" cy="5105400"/>
          </a:xfrm>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工程类</a:t>
            </a:r>
          </a:p>
          <a:p>
            <a:pPr lvl="1"/>
            <a:r>
              <a:rPr lang="en-US" altLang="zh-CN" dirty="0" smtClean="0"/>
              <a:t>11</a:t>
            </a:r>
            <a:r>
              <a:rPr lang="zh-CN" altLang="en-US" dirty="0" smtClean="0"/>
              <a:t>个</a:t>
            </a:r>
            <a:r>
              <a:rPr lang="en-US" altLang="zh-CN" dirty="0" smtClean="0"/>
              <a:t>PA</a:t>
            </a:r>
            <a:r>
              <a:rPr lang="zh-CN" altLang="en-US" dirty="0" smtClean="0"/>
              <a:t>，描述了系统安全工程中实施的与安全直接相关的活动</a:t>
            </a:r>
          </a:p>
          <a:p>
            <a:r>
              <a:rPr lang="zh-CN" altLang="en-US" dirty="0" smtClean="0"/>
              <a:t>组织和项目过程类</a:t>
            </a:r>
          </a:p>
          <a:p>
            <a:pPr lvl="1"/>
            <a:r>
              <a:rPr lang="en-US" altLang="zh-CN" dirty="0" smtClean="0"/>
              <a:t>11</a:t>
            </a:r>
            <a:r>
              <a:rPr lang="zh-CN" altLang="en-US" dirty="0" smtClean="0"/>
              <a:t>个</a:t>
            </a:r>
            <a:r>
              <a:rPr lang="en-US" altLang="zh-CN" dirty="0" smtClean="0"/>
              <a:t>PA</a:t>
            </a:r>
            <a:r>
              <a:rPr lang="zh-CN" altLang="en-US" dirty="0" smtClean="0"/>
              <a:t>，并不直接同系统安全相关，但常与</a:t>
            </a:r>
            <a:r>
              <a:rPr lang="en-US" altLang="zh-CN" dirty="0" smtClean="0"/>
              <a:t>11</a:t>
            </a:r>
            <a:r>
              <a:rPr lang="zh-CN" altLang="en-US" dirty="0" smtClean="0"/>
              <a:t>个工程过程区域一起用来度量系统安全队伍的过程能力成熟度</a:t>
            </a:r>
          </a:p>
        </p:txBody>
      </p:sp>
      <p:sp>
        <p:nvSpPr>
          <p:cNvPr id="59396" name="Rectangle 4"/>
          <p:cNvSpPr>
            <a:spLocks noChangeArrowheads="1"/>
          </p:cNvSpPr>
          <p:nvPr/>
        </p:nvSpPr>
        <p:spPr bwMode="auto">
          <a:xfrm>
            <a:off x="6665913" y="5360988"/>
            <a:ext cx="1612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20000"/>
              </a:spcBef>
              <a:buClr>
                <a:srgbClr val="3399FF"/>
              </a:buClr>
              <a:buFont typeface="Wingdings" panose="05000000000000000000" pitchFamily="2" charset="2"/>
              <a:buNone/>
            </a:pPr>
            <a:r>
              <a:rPr lang="zh-CN" altLang="en-US" sz="1600">
                <a:solidFill>
                  <a:srgbClr val="000000"/>
                </a:solidFill>
                <a:latin typeface="黑体" panose="02010609060101010101" pitchFamily="49" charset="-122"/>
                <a:ea typeface="黑体" panose="02010609060101010101" pitchFamily="49" charset="-122"/>
                <a:sym typeface="黑体" panose="02010609060101010101" pitchFamily="49" charset="-122"/>
              </a:rPr>
              <a:t>核实和确认安全</a:t>
            </a:r>
          </a:p>
        </p:txBody>
      </p:sp>
      <p:sp>
        <p:nvSpPr>
          <p:cNvPr id="59397" name="Rectangle 5"/>
          <p:cNvSpPr>
            <a:spLocks noChangeArrowheads="1"/>
          </p:cNvSpPr>
          <p:nvPr/>
        </p:nvSpPr>
        <p:spPr bwMode="auto">
          <a:xfrm>
            <a:off x="5724525" y="5360988"/>
            <a:ext cx="866775" cy="400050"/>
          </a:xfrm>
          <a:prstGeom prst="rect">
            <a:avLst/>
          </a:prstGeom>
          <a:solidFill>
            <a:srgbClr val="00FF00"/>
          </a:solidFill>
          <a:ln>
            <a:noFill/>
          </a:ln>
          <a:extLs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Bef>
                <a:spcPct val="20000"/>
              </a:spcBef>
              <a:buClr>
                <a:srgbClr val="3399FF"/>
              </a:buClr>
              <a:buFont typeface="Wingdings" panose="05000000000000000000" pitchFamily="2" charset="2"/>
              <a:buNone/>
            </a:pPr>
            <a:r>
              <a:rPr lang="en-US" altLang="zh-CN" sz="1600">
                <a:solidFill>
                  <a:srgbClr val="000000"/>
                </a:solidFill>
                <a:latin typeface="黑体" panose="02010609060101010101" pitchFamily="49" charset="-122"/>
                <a:ea typeface="黑体" panose="02010609060101010101" pitchFamily="49" charset="-122"/>
                <a:sym typeface="黑体" panose="02010609060101010101" pitchFamily="49" charset="-122"/>
              </a:rPr>
              <a:t>PA11</a:t>
            </a:r>
          </a:p>
        </p:txBody>
      </p:sp>
      <p:sp>
        <p:nvSpPr>
          <p:cNvPr id="59398" name="Rectangle 6"/>
          <p:cNvSpPr>
            <a:spLocks noChangeArrowheads="1"/>
          </p:cNvSpPr>
          <p:nvPr/>
        </p:nvSpPr>
        <p:spPr bwMode="auto">
          <a:xfrm>
            <a:off x="6665913" y="4960938"/>
            <a:ext cx="1612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20000"/>
              </a:spcBef>
              <a:buClr>
                <a:srgbClr val="3399FF"/>
              </a:buClr>
              <a:buFont typeface="Wingdings" panose="05000000000000000000" pitchFamily="2" charset="2"/>
              <a:buNone/>
            </a:pPr>
            <a:r>
              <a:rPr lang="zh-CN" altLang="en-US" sz="1600">
                <a:solidFill>
                  <a:srgbClr val="000000"/>
                </a:solidFill>
                <a:latin typeface="黑体" panose="02010609060101010101" pitchFamily="49" charset="-122"/>
                <a:ea typeface="黑体" panose="02010609060101010101" pitchFamily="49" charset="-122"/>
                <a:sym typeface="黑体" panose="02010609060101010101" pitchFamily="49" charset="-122"/>
              </a:rPr>
              <a:t>明确安全需求</a:t>
            </a:r>
          </a:p>
        </p:txBody>
      </p:sp>
      <p:sp>
        <p:nvSpPr>
          <p:cNvPr id="59399" name="Rectangle 7"/>
          <p:cNvSpPr>
            <a:spLocks noChangeArrowheads="1"/>
          </p:cNvSpPr>
          <p:nvPr/>
        </p:nvSpPr>
        <p:spPr bwMode="auto">
          <a:xfrm>
            <a:off x="5724525" y="4960938"/>
            <a:ext cx="866775" cy="400050"/>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Bef>
                <a:spcPct val="20000"/>
              </a:spcBef>
              <a:buClr>
                <a:srgbClr val="3399FF"/>
              </a:buClr>
              <a:buFont typeface="Wingdings" panose="05000000000000000000" pitchFamily="2" charset="2"/>
              <a:buNone/>
            </a:pPr>
            <a:r>
              <a:rPr lang="en-US" altLang="zh-CN" sz="1600">
                <a:solidFill>
                  <a:srgbClr val="000000"/>
                </a:solidFill>
                <a:latin typeface="黑体" panose="02010609060101010101" pitchFamily="49" charset="-122"/>
                <a:ea typeface="黑体" panose="02010609060101010101" pitchFamily="49" charset="-122"/>
                <a:sym typeface="黑体" panose="02010609060101010101" pitchFamily="49" charset="-122"/>
              </a:rPr>
              <a:t>PA10</a:t>
            </a:r>
          </a:p>
        </p:txBody>
      </p:sp>
      <p:sp>
        <p:nvSpPr>
          <p:cNvPr id="59400" name="Rectangle 8"/>
          <p:cNvSpPr>
            <a:spLocks noChangeArrowheads="1"/>
          </p:cNvSpPr>
          <p:nvPr/>
        </p:nvSpPr>
        <p:spPr bwMode="auto">
          <a:xfrm>
            <a:off x="6665913" y="4560888"/>
            <a:ext cx="1612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20000"/>
              </a:spcBef>
              <a:buClr>
                <a:srgbClr val="3399FF"/>
              </a:buClr>
              <a:buFont typeface="Wingdings" panose="05000000000000000000" pitchFamily="2" charset="2"/>
              <a:buNone/>
            </a:pPr>
            <a:r>
              <a:rPr lang="zh-CN" altLang="en-US" sz="1600">
                <a:solidFill>
                  <a:srgbClr val="000000"/>
                </a:solidFill>
                <a:latin typeface="黑体" panose="02010609060101010101" pitchFamily="49" charset="-122"/>
                <a:ea typeface="黑体" panose="02010609060101010101" pitchFamily="49" charset="-122"/>
                <a:sym typeface="黑体" panose="02010609060101010101" pitchFamily="49" charset="-122"/>
              </a:rPr>
              <a:t>提供安全输入</a:t>
            </a:r>
          </a:p>
        </p:txBody>
      </p:sp>
      <p:sp>
        <p:nvSpPr>
          <p:cNvPr id="59401" name="Rectangle 9"/>
          <p:cNvSpPr>
            <a:spLocks noChangeArrowheads="1"/>
          </p:cNvSpPr>
          <p:nvPr/>
        </p:nvSpPr>
        <p:spPr bwMode="auto">
          <a:xfrm>
            <a:off x="5724525" y="4560888"/>
            <a:ext cx="866775" cy="400050"/>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Bef>
                <a:spcPct val="20000"/>
              </a:spcBef>
              <a:buClr>
                <a:srgbClr val="3399FF"/>
              </a:buClr>
              <a:buFont typeface="Wingdings" panose="05000000000000000000" pitchFamily="2" charset="2"/>
              <a:buNone/>
            </a:pPr>
            <a:r>
              <a:rPr lang="en-US" altLang="zh-CN" sz="1600">
                <a:solidFill>
                  <a:srgbClr val="000000"/>
                </a:solidFill>
                <a:latin typeface="黑体" panose="02010609060101010101" pitchFamily="49" charset="-122"/>
                <a:ea typeface="黑体" panose="02010609060101010101" pitchFamily="49" charset="-122"/>
                <a:sym typeface="黑体" panose="02010609060101010101" pitchFamily="49" charset="-122"/>
              </a:rPr>
              <a:t>PA09</a:t>
            </a:r>
          </a:p>
        </p:txBody>
      </p:sp>
      <p:sp>
        <p:nvSpPr>
          <p:cNvPr id="59402" name="Rectangle 10"/>
          <p:cNvSpPr>
            <a:spLocks noChangeArrowheads="1"/>
          </p:cNvSpPr>
          <p:nvPr/>
        </p:nvSpPr>
        <p:spPr bwMode="auto">
          <a:xfrm>
            <a:off x="6665913" y="4160838"/>
            <a:ext cx="1612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20000"/>
              </a:spcBef>
              <a:buClr>
                <a:srgbClr val="3399FF"/>
              </a:buClr>
              <a:buFont typeface="Wingdings" panose="05000000000000000000" pitchFamily="2" charset="2"/>
              <a:buNone/>
            </a:pPr>
            <a:r>
              <a:rPr lang="zh-CN" altLang="en-US" sz="1600">
                <a:solidFill>
                  <a:srgbClr val="000000"/>
                </a:solidFill>
                <a:latin typeface="黑体" panose="02010609060101010101" pitchFamily="49" charset="-122"/>
                <a:ea typeface="黑体" panose="02010609060101010101" pitchFamily="49" charset="-122"/>
                <a:sym typeface="黑体" panose="02010609060101010101" pitchFamily="49" charset="-122"/>
              </a:rPr>
              <a:t>监视安全态势</a:t>
            </a:r>
          </a:p>
        </p:txBody>
      </p:sp>
      <p:sp>
        <p:nvSpPr>
          <p:cNvPr id="59403" name="Rectangle 11"/>
          <p:cNvSpPr>
            <a:spLocks noChangeArrowheads="1"/>
          </p:cNvSpPr>
          <p:nvPr/>
        </p:nvSpPr>
        <p:spPr bwMode="auto">
          <a:xfrm>
            <a:off x="5724525" y="4160838"/>
            <a:ext cx="866775" cy="400050"/>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Bef>
                <a:spcPct val="20000"/>
              </a:spcBef>
              <a:buClr>
                <a:srgbClr val="3399FF"/>
              </a:buClr>
              <a:buFont typeface="Wingdings" panose="05000000000000000000" pitchFamily="2" charset="2"/>
              <a:buNone/>
            </a:pPr>
            <a:r>
              <a:rPr lang="en-US" altLang="zh-CN" sz="1600">
                <a:solidFill>
                  <a:srgbClr val="000000"/>
                </a:solidFill>
                <a:latin typeface="黑体" panose="02010609060101010101" pitchFamily="49" charset="-122"/>
                <a:ea typeface="黑体" panose="02010609060101010101" pitchFamily="49" charset="-122"/>
                <a:sym typeface="黑体" panose="02010609060101010101" pitchFamily="49" charset="-122"/>
              </a:rPr>
              <a:t>PA08</a:t>
            </a:r>
          </a:p>
        </p:txBody>
      </p:sp>
      <p:sp>
        <p:nvSpPr>
          <p:cNvPr id="59404" name="Rectangle 12"/>
          <p:cNvSpPr>
            <a:spLocks noChangeArrowheads="1"/>
          </p:cNvSpPr>
          <p:nvPr/>
        </p:nvSpPr>
        <p:spPr bwMode="auto">
          <a:xfrm>
            <a:off x="6665913" y="3760788"/>
            <a:ext cx="1612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20000"/>
              </a:spcBef>
              <a:buClr>
                <a:srgbClr val="3399FF"/>
              </a:buClr>
              <a:buFont typeface="Wingdings" panose="05000000000000000000" pitchFamily="2" charset="2"/>
              <a:buNone/>
            </a:pPr>
            <a:r>
              <a:rPr lang="zh-CN" altLang="en-US" sz="1600">
                <a:solidFill>
                  <a:srgbClr val="000000"/>
                </a:solidFill>
                <a:latin typeface="黑体" panose="02010609060101010101" pitchFamily="49" charset="-122"/>
                <a:ea typeface="黑体" panose="02010609060101010101" pitchFamily="49" charset="-122"/>
                <a:sym typeface="黑体" panose="02010609060101010101" pitchFamily="49" charset="-122"/>
              </a:rPr>
              <a:t>协调安全</a:t>
            </a:r>
          </a:p>
        </p:txBody>
      </p:sp>
      <p:sp>
        <p:nvSpPr>
          <p:cNvPr id="59405" name="Rectangle 13"/>
          <p:cNvSpPr>
            <a:spLocks noChangeArrowheads="1"/>
          </p:cNvSpPr>
          <p:nvPr/>
        </p:nvSpPr>
        <p:spPr bwMode="auto">
          <a:xfrm>
            <a:off x="5724525" y="3760788"/>
            <a:ext cx="866775" cy="400050"/>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Bef>
                <a:spcPct val="20000"/>
              </a:spcBef>
              <a:buClr>
                <a:srgbClr val="3399FF"/>
              </a:buClr>
              <a:buFont typeface="Wingdings" panose="05000000000000000000" pitchFamily="2" charset="2"/>
              <a:buNone/>
            </a:pPr>
            <a:r>
              <a:rPr lang="en-US" altLang="zh-CN" sz="1600">
                <a:solidFill>
                  <a:srgbClr val="000000"/>
                </a:solidFill>
                <a:latin typeface="黑体" panose="02010609060101010101" pitchFamily="49" charset="-122"/>
                <a:ea typeface="黑体" panose="02010609060101010101" pitchFamily="49" charset="-122"/>
                <a:sym typeface="黑体" panose="02010609060101010101" pitchFamily="49" charset="-122"/>
              </a:rPr>
              <a:t>PA07</a:t>
            </a:r>
          </a:p>
        </p:txBody>
      </p:sp>
      <p:sp>
        <p:nvSpPr>
          <p:cNvPr id="59406" name="Rectangle 14"/>
          <p:cNvSpPr>
            <a:spLocks noChangeArrowheads="1"/>
          </p:cNvSpPr>
          <p:nvPr/>
        </p:nvSpPr>
        <p:spPr bwMode="auto">
          <a:xfrm>
            <a:off x="6665913" y="3359150"/>
            <a:ext cx="161290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20000"/>
              </a:spcBef>
              <a:buClr>
                <a:srgbClr val="3399FF"/>
              </a:buClr>
              <a:buFont typeface="Wingdings" panose="05000000000000000000" pitchFamily="2" charset="2"/>
              <a:buNone/>
            </a:pPr>
            <a:r>
              <a:rPr lang="zh-CN" altLang="en-US" sz="1600">
                <a:solidFill>
                  <a:srgbClr val="000000"/>
                </a:solidFill>
                <a:latin typeface="黑体" panose="02010609060101010101" pitchFamily="49" charset="-122"/>
                <a:ea typeface="黑体" panose="02010609060101010101" pitchFamily="49" charset="-122"/>
                <a:sym typeface="黑体" panose="02010609060101010101" pitchFamily="49" charset="-122"/>
              </a:rPr>
              <a:t>建立保证论据</a:t>
            </a:r>
            <a:endParaRPr lang="en-US" sz="1600">
              <a:solidFill>
                <a:srgbClr val="000000"/>
              </a:solidFill>
              <a:latin typeface="黑体" panose="02010609060101010101" pitchFamily="49" charset="-122"/>
              <a:ea typeface="黑体" panose="02010609060101010101" pitchFamily="49" charset="-122"/>
              <a:sym typeface="黑体" panose="02010609060101010101" pitchFamily="49" charset="-122"/>
            </a:endParaRPr>
          </a:p>
        </p:txBody>
      </p:sp>
      <p:sp>
        <p:nvSpPr>
          <p:cNvPr id="59407" name="Rectangle 15"/>
          <p:cNvSpPr>
            <a:spLocks noChangeArrowheads="1"/>
          </p:cNvSpPr>
          <p:nvPr/>
        </p:nvSpPr>
        <p:spPr bwMode="auto">
          <a:xfrm>
            <a:off x="5724525" y="3359150"/>
            <a:ext cx="866775" cy="401638"/>
          </a:xfrm>
          <a:prstGeom prst="rect">
            <a:avLst/>
          </a:prstGeom>
          <a:solidFill>
            <a:srgbClr val="00FF00"/>
          </a:solidFill>
          <a:ln>
            <a:noFill/>
          </a:ln>
          <a:extLs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Bef>
                <a:spcPct val="20000"/>
              </a:spcBef>
              <a:buClr>
                <a:srgbClr val="3399FF"/>
              </a:buClr>
              <a:buFont typeface="Wingdings" panose="05000000000000000000" pitchFamily="2" charset="2"/>
              <a:buNone/>
            </a:pPr>
            <a:r>
              <a:rPr lang="en-US" altLang="zh-CN" sz="1600">
                <a:solidFill>
                  <a:srgbClr val="000000"/>
                </a:solidFill>
                <a:latin typeface="黑体" panose="02010609060101010101" pitchFamily="49" charset="-122"/>
                <a:ea typeface="黑体" panose="02010609060101010101" pitchFamily="49" charset="-122"/>
                <a:sym typeface="黑体" panose="02010609060101010101" pitchFamily="49" charset="-122"/>
              </a:rPr>
              <a:t>PA06</a:t>
            </a:r>
          </a:p>
        </p:txBody>
      </p:sp>
      <p:sp>
        <p:nvSpPr>
          <p:cNvPr id="59408" name="Rectangle 16"/>
          <p:cNvSpPr>
            <a:spLocks noChangeArrowheads="1"/>
          </p:cNvSpPr>
          <p:nvPr/>
        </p:nvSpPr>
        <p:spPr bwMode="auto">
          <a:xfrm>
            <a:off x="6665913" y="2959100"/>
            <a:ext cx="1612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20000"/>
              </a:spcBef>
              <a:buClr>
                <a:srgbClr val="3399FF"/>
              </a:buClr>
              <a:buFont typeface="Wingdings" panose="05000000000000000000" pitchFamily="2" charset="2"/>
              <a:buNone/>
            </a:pPr>
            <a:r>
              <a:rPr lang="zh-CN" altLang="en-US" sz="1600">
                <a:solidFill>
                  <a:srgbClr val="000000"/>
                </a:solidFill>
                <a:latin typeface="黑体" panose="02010609060101010101" pitchFamily="49" charset="-122"/>
                <a:ea typeface="黑体" panose="02010609060101010101" pitchFamily="49" charset="-122"/>
                <a:sym typeface="黑体" panose="02010609060101010101" pitchFamily="49" charset="-122"/>
              </a:rPr>
              <a:t>评估脆弱性</a:t>
            </a:r>
          </a:p>
        </p:txBody>
      </p:sp>
      <p:sp>
        <p:nvSpPr>
          <p:cNvPr id="59409" name="Rectangle 17"/>
          <p:cNvSpPr>
            <a:spLocks noChangeArrowheads="1"/>
          </p:cNvSpPr>
          <p:nvPr/>
        </p:nvSpPr>
        <p:spPr bwMode="auto">
          <a:xfrm>
            <a:off x="5724525" y="2959100"/>
            <a:ext cx="866775" cy="400050"/>
          </a:xfrm>
          <a:prstGeom prst="rect">
            <a:avLst/>
          </a:prstGeom>
          <a:solidFill>
            <a:srgbClr val="FF0000"/>
          </a:solidFill>
          <a:ln>
            <a:noFill/>
          </a:ln>
          <a:extLs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Bef>
                <a:spcPct val="20000"/>
              </a:spcBef>
              <a:buClr>
                <a:srgbClr val="3399FF"/>
              </a:buClr>
              <a:buFont typeface="Wingdings" panose="05000000000000000000" pitchFamily="2" charset="2"/>
              <a:buNone/>
            </a:pPr>
            <a:r>
              <a:rPr lang="en-US" altLang="zh-CN" sz="1600">
                <a:solidFill>
                  <a:srgbClr val="000000"/>
                </a:solidFill>
                <a:latin typeface="黑体" panose="02010609060101010101" pitchFamily="49" charset="-122"/>
                <a:ea typeface="黑体" panose="02010609060101010101" pitchFamily="49" charset="-122"/>
                <a:sym typeface="黑体" panose="02010609060101010101" pitchFamily="49" charset="-122"/>
              </a:rPr>
              <a:t>PA05</a:t>
            </a:r>
          </a:p>
        </p:txBody>
      </p:sp>
      <p:sp>
        <p:nvSpPr>
          <p:cNvPr id="59410" name="Rectangle 18"/>
          <p:cNvSpPr>
            <a:spLocks noChangeArrowheads="1"/>
          </p:cNvSpPr>
          <p:nvPr/>
        </p:nvSpPr>
        <p:spPr bwMode="auto">
          <a:xfrm>
            <a:off x="6665913" y="2559050"/>
            <a:ext cx="1612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20000"/>
              </a:spcBef>
              <a:buClr>
                <a:srgbClr val="3399FF"/>
              </a:buClr>
              <a:buFont typeface="Wingdings" panose="05000000000000000000" pitchFamily="2" charset="2"/>
              <a:buNone/>
            </a:pPr>
            <a:r>
              <a:rPr lang="zh-CN" altLang="en-US" sz="1600">
                <a:solidFill>
                  <a:srgbClr val="000000"/>
                </a:solidFill>
                <a:latin typeface="黑体" panose="02010609060101010101" pitchFamily="49" charset="-122"/>
                <a:ea typeface="黑体" panose="02010609060101010101" pitchFamily="49" charset="-122"/>
                <a:sym typeface="黑体" panose="02010609060101010101" pitchFamily="49" charset="-122"/>
              </a:rPr>
              <a:t>评估威胁</a:t>
            </a:r>
          </a:p>
        </p:txBody>
      </p:sp>
      <p:sp>
        <p:nvSpPr>
          <p:cNvPr id="59411" name="Rectangle 19"/>
          <p:cNvSpPr>
            <a:spLocks noChangeArrowheads="1"/>
          </p:cNvSpPr>
          <p:nvPr/>
        </p:nvSpPr>
        <p:spPr bwMode="auto">
          <a:xfrm>
            <a:off x="5724525" y="2559050"/>
            <a:ext cx="866775" cy="400050"/>
          </a:xfrm>
          <a:prstGeom prst="rect">
            <a:avLst/>
          </a:prstGeom>
          <a:solidFill>
            <a:srgbClr val="FF0000"/>
          </a:solidFill>
          <a:ln>
            <a:noFill/>
          </a:ln>
          <a:extLs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Bef>
                <a:spcPct val="20000"/>
              </a:spcBef>
              <a:buClr>
                <a:srgbClr val="3399FF"/>
              </a:buClr>
              <a:buFont typeface="Wingdings" panose="05000000000000000000" pitchFamily="2" charset="2"/>
              <a:buNone/>
            </a:pPr>
            <a:r>
              <a:rPr lang="en-US" altLang="zh-CN" sz="1600">
                <a:solidFill>
                  <a:srgbClr val="000000"/>
                </a:solidFill>
                <a:latin typeface="黑体" panose="02010609060101010101" pitchFamily="49" charset="-122"/>
                <a:ea typeface="黑体" panose="02010609060101010101" pitchFamily="49" charset="-122"/>
                <a:sym typeface="黑体" panose="02010609060101010101" pitchFamily="49" charset="-122"/>
              </a:rPr>
              <a:t>PA04</a:t>
            </a:r>
          </a:p>
        </p:txBody>
      </p:sp>
      <p:sp>
        <p:nvSpPr>
          <p:cNvPr id="59412" name="Rectangle 20"/>
          <p:cNvSpPr>
            <a:spLocks noChangeArrowheads="1"/>
          </p:cNvSpPr>
          <p:nvPr/>
        </p:nvSpPr>
        <p:spPr bwMode="auto">
          <a:xfrm>
            <a:off x="6665913" y="2159000"/>
            <a:ext cx="1435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20000"/>
              </a:spcBef>
              <a:buClr>
                <a:srgbClr val="3399FF"/>
              </a:buClr>
              <a:buFont typeface="Wingdings" panose="05000000000000000000" pitchFamily="2" charset="2"/>
              <a:buNone/>
            </a:pPr>
            <a:r>
              <a:rPr lang="zh-CN" altLang="en-US" sz="1600">
                <a:solidFill>
                  <a:srgbClr val="000000"/>
                </a:solidFill>
                <a:latin typeface="黑体" panose="02010609060101010101" pitchFamily="49" charset="-122"/>
                <a:ea typeface="黑体" panose="02010609060101010101" pitchFamily="49" charset="-122"/>
                <a:sym typeface="黑体" panose="02010609060101010101" pitchFamily="49" charset="-122"/>
              </a:rPr>
              <a:t>评估安全风险</a:t>
            </a:r>
            <a:endParaRPr lang="en-US" sz="1600">
              <a:solidFill>
                <a:srgbClr val="000000"/>
              </a:solidFill>
              <a:latin typeface="黑体" panose="02010609060101010101" pitchFamily="49" charset="-122"/>
              <a:ea typeface="黑体" panose="02010609060101010101" pitchFamily="49" charset="-122"/>
              <a:sym typeface="黑体" panose="02010609060101010101" pitchFamily="49" charset="-122"/>
            </a:endParaRPr>
          </a:p>
        </p:txBody>
      </p:sp>
      <p:sp>
        <p:nvSpPr>
          <p:cNvPr id="59413" name="Rectangle 21"/>
          <p:cNvSpPr>
            <a:spLocks noChangeArrowheads="1"/>
          </p:cNvSpPr>
          <p:nvPr/>
        </p:nvSpPr>
        <p:spPr bwMode="auto">
          <a:xfrm>
            <a:off x="5724525" y="2159000"/>
            <a:ext cx="866775" cy="400050"/>
          </a:xfrm>
          <a:prstGeom prst="rect">
            <a:avLst/>
          </a:prstGeom>
          <a:solidFill>
            <a:srgbClr val="FF0000"/>
          </a:solidFill>
          <a:ln>
            <a:noFill/>
          </a:ln>
          <a:extLs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Bef>
                <a:spcPct val="20000"/>
              </a:spcBef>
              <a:buClr>
                <a:srgbClr val="3399FF"/>
              </a:buClr>
              <a:buFont typeface="Wingdings" panose="05000000000000000000" pitchFamily="2" charset="2"/>
              <a:buNone/>
            </a:pPr>
            <a:r>
              <a:rPr lang="en-US" altLang="zh-CN" sz="1600">
                <a:solidFill>
                  <a:srgbClr val="000000"/>
                </a:solidFill>
                <a:latin typeface="黑体" panose="02010609060101010101" pitchFamily="49" charset="-122"/>
                <a:ea typeface="黑体" panose="02010609060101010101" pitchFamily="49" charset="-122"/>
                <a:sym typeface="黑体" panose="02010609060101010101" pitchFamily="49" charset="-122"/>
              </a:rPr>
              <a:t>PA03</a:t>
            </a:r>
          </a:p>
        </p:txBody>
      </p:sp>
      <p:sp>
        <p:nvSpPr>
          <p:cNvPr id="59414" name="Rectangle 22"/>
          <p:cNvSpPr>
            <a:spLocks noChangeArrowheads="1"/>
          </p:cNvSpPr>
          <p:nvPr/>
        </p:nvSpPr>
        <p:spPr bwMode="auto">
          <a:xfrm>
            <a:off x="6665913" y="1758950"/>
            <a:ext cx="1433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20000"/>
              </a:spcBef>
              <a:buClr>
                <a:srgbClr val="3399FF"/>
              </a:buClr>
              <a:buFont typeface="Wingdings" panose="05000000000000000000" pitchFamily="2" charset="2"/>
              <a:buNone/>
            </a:pPr>
            <a:r>
              <a:rPr lang="zh-CN" altLang="en-US" sz="1600">
                <a:solidFill>
                  <a:srgbClr val="000000"/>
                </a:solidFill>
                <a:latin typeface="黑体" panose="02010609060101010101" pitchFamily="49" charset="-122"/>
                <a:ea typeface="黑体" panose="02010609060101010101" pitchFamily="49" charset="-122"/>
                <a:sym typeface="黑体" panose="02010609060101010101" pitchFamily="49" charset="-122"/>
              </a:rPr>
              <a:t>评估影响</a:t>
            </a:r>
          </a:p>
        </p:txBody>
      </p:sp>
      <p:sp>
        <p:nvSpPr>
          <p:cNvPr id="59415" name="Rectangle 23"/>
          <p:cNvSpPr>
            <a:spLocks noChangeArrowheads="1"/>
          </p:cNvSpPr>
          <p:nvPr/>
        </p:nvSpPr>
        <p:spPr bwMode="auto">
          <a:xfrm>
            <a:off x="5724525" y="1758950"/>
            <a:ext cx="866775" cy="400050"/>
          </a:xfrm>
          <a:prstGeom prst="rect">
            <a:avLst/>
          </a:prstGeom>
          <a:solidFill>
            <a:srgbClr val="FF0000"/>
          </a:solidFill>
          <a:ln>
            <a:noFill/>
          </a:ln>
          <a:extLs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Bef>
                <a:spcPct val="20000"/>
              </a:spcBef>
              <a:buClr>
                <a:srgbClr val="3399FF"/>
              </a:buClr>
              <a:buFont typeface="Wingdings" panose="05000000000000000000" pitchFamily="2" charset="2"/>
              <a:buNone/>
            </a:pPr>
            <a:r>
              <a:rPr lang="en-US" altLang="zh-CN" sz="1600">
                <a:solidFill>
                  <a:srgbClr val="000000"/>
                </a:solidFill>
                <a:latin typeface="黑体" panose="02010609060101010101" pitchFamily="49" charset="-122"/>
                <a:ea typeface="黑体" panose="02010609060101010101" pitchFamily="49" charset="-122"/>
                <a:sym typeface="黑体" panose="02010609060101010101" pitchFamily="49" charset="-122"/>
              </a:rPr>
              <a:t>PA02</a:t>
            </a:r>
          </a:p>
        </p:txBody>
      </p:sp>
      <p:sp>
        <p:nvSpPr>
          <p:cNvPr id="59416" name="Rectangle 24"/>
          <p:cNvSpPr>
            <a:spLocks noChangeArrowheads="1"/>
          </p:cNvSpPr>
          <p:nvPr/>
        </p:nvSpPr>
        <p:spPr bwMode="auto">
          <a:xfrm>
            <a:off x="6665913" y="1358900"/>
            <a:ext cx="1433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20000"/>
              </a:spcBef>
              <a:buClr>
                <a:srgbClr val="3399FF"/>
              </a:buClr>
              <a:buFont typeface="Wingdings" panose="05000000000000000000" pitchFamily="2" charset="2"/>
              <a:buNone/>
            </a:pPr>
            <a:r>
              <a:rPr lang="zh-CN" altLang="en-US" sz="1600">
                <a:solidFill>
                  <a:srgbClr val="000000"/>
                </a:solidFill>
                <a:latin typeface="黑体" panose="02010609060101010101" pitchFamily="49" charset="-122"/>
                <a:ea typeface="黑体" panose="02010609060101010101" pitchFamily="49" charset="-122"/>
                <a:sym typeface="黑体" panose="02010609060101010101" pitchFamily="49" charset="-122"/>
              </a:rPr>
              <a:t>管理安全控制</a:t>
            </a:r>
          </a:p>
        </p:txBody>
      </p:sp>
      <p:sp>
        <p:nvSpPr>
          <p:cNvPr id="59417" name="Rectangle 25"/>
          <p:cNvSpPr>
            <a:spLocks noChangeArrowheads="1"/>
          </p:cNvSpPr>
          <p:nvPr/>
        </p:nvSpPr>
        <p:spPr bwMode="auto">
          <a:xfrm>
            <a:off x="5724525" y="1358900"/>
            <a:ext cx="866775" cy="400050"/>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Bef>
                <a:spcPct val="20000"/>
              </a:spcBef>
              <a:buClr>
                <a:srgbClr val="3399FF"/>
              </a:buClr>
              <a:buFont typeface="Wingdings" panose="05000000000000000000" pitchFamily="2" charset="2"/>
              <a:buNone/>
            </a:pPr>
            <a:r>
              <a:rPr lang="en-US" altLang="zh-CN" sz="1600">
                <a:solidFill>
                  <a:srgbClr val="000000"/>
                </a:solidFill>
                <a:latin typeface="黑体" panose="02010609060101010101" pitchFamily="49" charset="-122"/>
                <a:ea typeface="黑体" panose="02010609060101010101" pitchFamily="49" charset="-122"/>
                <a:sym typeface="黑体" panose="02010609060101010101" pitchFamily="49" charset="-122"/>
              </a:rPr>
              <a:t>PA01</a:t>
            </a:r>
          </a:p>
        </p:txBody>
      </p:sp>
      <p:sp>
        <p:nvSpPr>
          <p:cNvPr id="59418" name="Rectangle 26"/>
          <p:cNvSpPr>
            <a:spLocks noChangeArrowheads="1"/>
          </p:cNvSpPr>
          <p:nvPr/>
        </p:nvSpPr>
        <p:spPr bwMode="auto">
          <a:xfrm>
            <a:off x="7918450" y="5645150"/>
            <a:ext cx="1225550" cy="400050"/>
          </a:xfrm>
          <a:prstGeom prst="rect">
            <a:avLst/>
          </a:prstGeom>
          <a:solidFill>
            <a:srgbClr val="FF0000"/>
          </a:solidFill>
          <a:ln>
            <a:noFill/>
          </a:ln>
          <a:extLs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Bef>
                <a:spcPct val="20000"/>
              </a:spcBef>
              <a:buClr>
                <a:srgbClr val="3399FF"/>
              </a:buClr>
              <a:buFont typeface="Wingdings" panose="05000000000000000000" pitchFamily="2" charset="2"/>
              <a:buNone/>
            </a:pPr>
            <a:r>
              <a:rPr lang="zh-CN" altLang="en-US" sz="1400" dirty="0">
                <a:solidFill>
                  <a:srgbClr val="000000"/>
                </a:solidFill>
                <a:latin typeface="黑体" panose="02010609060101010101" pitchFamily="49" charset="-122"/>
                <a:ea typeface="黑体" panose="02010609060101010101" pitchFamily="49" charset="-122"/>
                <a:sym typeface="黑体" panose="02010609060101010101" pitchFamily="49" charset="-122"/>
              </a:rPr>
              <a:t>风险过程</a:t>
            </a:r>
            <a:endParaRPr lang="en-US" sz="1400" dirty="0">
              <a:solidFill>
                <a:srgbClr val="000000"/>
              </a:solidFill>
              <a:latin typeface="黑体" panose="02010609060101010101" pitchFamily="49" charset="-122"/>
              <a:ea typeface="黑体" panose="02010609060101010101" pitchFamily="49" charset="-122"/>
              <a:sym typeface="黑体" panose="02010609060101010101" pitchFamily="49" charset="-122"/>
            </a:endParaRPr>
          </a:p>
        </p:txBody>
      </p:sp>
      <p:sp>
        <p:nvSpPr>
          <p:cNvPr id="59419" name="Rectangle 27"/>
          <p:cNvSpPr>
            <a:spLocks noChangeArrowheads="1"/>
          </p:cNvSpPr>
          <p:nvPr/>
        </p:nvSpPr>
        <p:spPr bwMode="auto">
          <a:xfrm>
            <a:off x="7918450" y="6045200"/>
            <a:ext cx="1225550" cy="400050"/>
          </a:xfrm>
          <a:prstGeom prst="rect">
            <a:avLst/>
          </a:prstGeom>
          <a:solidFill>
            <a:srgbClr val="FFFF00"/>
          </a:solidFill>
          <a:ln>
            <a:noFill/>
          </a:ln>
          <a:extLs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Bef>
                <a:spcPct val="20000"/>
              </a:spcBef>
              <a:buClr>
                <a:srgbClr val="3399FF"/>
              </a:buClr>
              <a:buFont typeface="Wingdings" panose="05000000000000000000" pitchFamily="2" charset="2"/>
              <a:buNone/>
            </a:pPr>
            <a:r>
              <a:rPr lang="zh-CN" altLang="en-US" sz="1400">
                <a:solidFill>
                  <a:srgbClr val="000000"/>
                </a:solidFill>
                <a:latin typeface="黑体" panose="02010609060101010101" pitchFamily="49" charset="-122"/>
                <a:ea typeface="黑体" panose="02010609060101010101" pitchFamily="49" charset="-122"/>
                <a:sym typeface="黑体" panose="02010609060101010101" pitchFamily="49" charset="-122"/>
              </a:rPr>
              <a:t>工程过程</a:t>
            </a:r>
            <a:endParaRPr lang="en-US" sz="1400">
              <a:solidFill>
                <a:srgbClr val="000000"/>
              </a:solidFill>
              <a:latin typeface="黑体" panose="02010609060101010101" pitchFamily="49" charset="-122"/>
              <a:ea typeface="黑体" panose="02010609060101010101" pitchFamily="49" charset="-122"/>
              <a:sym typeface="黑体" panose="02010609060101010101" pitchFamily="49" charset="-122"/>
            </a:endParaRPr>
          </a:p>
        </p:txBody>
      </p:sp>
      <p:sp>
        <p:nvSpPr>
          <p:cNvPr id="59420" name="Rectangle 28"/>
          <p:cNvSpPr>
            <a:spLocks noChangeArrowheads="1"/>
          </p:cNvSpPr>
          <p:nvPr/>
        </p:nvSpPr>
        <p:spPr bwMode="auto">
          <a:xfrm>
            <a:off x="7918450" y="6445250"/>
            <a:ext cx="1225550" cy="400050"/>
          </a:xfrm>
          <a:prstGeom prst="rect">
            <a:avLst/>
          </a:prstGeom>
          <a:solidFill>
            <a:srgbClr val="00FF00"/>
          </a:solidFill>
          <a:ln>
            <a:noFill/>
          </a:ln>
          <a:extLst>
            <a:ext uri="{91240B29-F687-4F45-9708-019B960494DF}">
              <a14:hiddenLine xmlns:a14="http://schemas.microsoft.com/office/drawing/2010/main" w="38100">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Bef>
                <a:spcPct val="20000"/>
              </a:spcBef>
              <a:buClr>
                <a:srgbClr val="3399FF"/>
              </a:buClr>
              <a:buFont typeface="Wingdings" panose="05000000000000000000" pitchFamily="2" charset="2"/>
              <a:buNone/>
            </a:pPr>
            <a:r>
              <a:rPr lang="zh-CN" altLang="en-US" sz="1400">
                <a:solidFill>
                  <a:srgbClr val="000000"/>
                </a:solidFill>
                <a:latin typeface="黑体" panose="02010609060101010101" pitchFamily="49" charset="-122"/>
                <a:ea typeface="黑体" panose="02010609060101010101" pitchFamily="49" charset="-122"/>
                <a:sym typeface="黑体" panose="02010609060101010101" pitchFamily="49" charset="-122"/>
              </a:rPr>
              <a:t>保证过程</a:t>
            </a:r>
            <a:endParaRPr lang="en-US" sz="1400">
              <a:solidFill>
                <a:srgbClr val="000000"/>
              </a:solidFill>
              <a:latin typeface="黑体" panose="02010609060101010101" pitchFamily="49" charset="-122"/>
              <a:ea typeface="黑体" panose="02010609060101010101" pitchFamily="49" charset="-122"/>
              <a:sym typeface="黑体" panose="02010609060101010101" pitchFamily="49" charset="-122"/>
            </a:endParaRPr>
          </a:p>
        </p:txBody>
      </p:sp>
      <p:sp>
        <p:nvSpPr>
          <p:cNvPr id="59421"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1CD8D33C-D9F7-467E-AAEA-BD6C2C2973DC}"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37</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222799395"/>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标题 1"/>
          <p:cNvSpPr>
            <a:spLocks noGrp="1" noChangeArrowheads="1"/>
          </p:cNvSpPr>
          <p:nvPr>
            <p:ph type="title"/>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smtClean="0"/>
              <a:t>工程类过程之间关系</a:t>
            </a:r>
          </a:p>
        </p:txBody>
      </p:sp>
      <p:sp>
        <p:nvSpPr>
          <p:cNvPr id="60419" name="内容占位符 2"/>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smtClean="0"/>
              <a:t>11</a:t>
            </a:r>
            <a:r>
              <a:rPr lang="zh-CN" altLang="en-US" smtClean="0"/>
              <a:t>个</a:t>
            </a:r>
            <a:r>
              <a:rPr lang="en-US" altLang="zh-CN" smtClean="0"/>
              <a:t>PA</a:t>
            </a:r>
            <a:r>
              <a:rPr lang="zh-CN" altLang="en-US" smtClean="0"/>
              <a:t>分为风险过程、工程过程、保证过程</a:t>
            </a:r>
          </a:p>
        </p:txBody>
      </p:sp>
      <p:grpSp>
        <p:nvGrpSpPr>
          <p:cNvPr id="60420" name="Group 3"/>
          <p:cNvGrpSpPr>
            <a:grpSpLocks/>
          </p:cNvGrpSpPr>
          <p:nvPr/>
        </p:nvGrpSpPr>
        <p:grpSpPr bwMode="auto">
          <a:xfrm>
            <a:off x="6927850" y="4940300"/>
            <a:ext cx="782638" cy="769938"/>
            <a:chOff x="0" y="0"/>
            <a:chExt cx="493" cy="485"/>
          </a:xfrm>
        </p:grpSpPr>
        <p:grpSp>
          <p:nvGrpSpPr>
            <p:cNvPr id="60538" name="Group 4"/>
            <p:cNvGrpSpPr>
              <a:grpSpLocks/>
            </p:cNvGrpSpPr>
            <p:nvPr/>
          </p:nvGrpSpPr>
          <p:grpSpPr bwMode="auto">
            <a:xfrm>
              <a:off x="0" y="0"/>
              <a:ext cx="493" cy="485"/>
              <a:chOff x="0" y="0"/>
              <a:chExt cx="493" cy="485"/>
            </a:xfrm>
          </p:grpSpPr>
          <p:sp>
            <p:nvSpPr>
              <p:cNvPr id="60547" name="Freeform 5"/>
              <p:cNvSpPr>
                <a:spLocks noChangeArrowheads="1"/>
              </p:cNvSpPr>
              <p:nvPr/>
            </p:nvSpPr>
            <p:spPr bwMode="auto">
              <a:xfrm>
                <a:off x="16" y="17"/>
                <a:ext cx="477" cy="468"/>
              </a:xfrm>
              <a:custGeom>
                <a:avLst/>
                <a:gdLst>
                  <a:gd name="T0" fmla="*/ 48 w 477"/>
                  <a:gd name="T1" fmla="*/ 0 h 468"/>
                  <a:gd name="T2" fmla="*/ 39 w 477"/>
                  <a:gd name="T3" fmla="*/ 1 h 468"/>
                  <a:gd name="T4" fmla="*/ 29 w 477"/>
                  <a:gd name="T5" fmla="*/ 5 h 468"/>
                  <a:gd name="T6" fmla="*/ 22 w 477"/>
                  <a:gd name="T7" fmla="*/ 9 h 468"/>
                  <a:gd name="T8" fmla="*/ 14 w 477"/>
                  <a:gd name="T9" fmla="*/ 15 h 468"/>
                  <a:gd name="T10" fmla="*/ 8 w 477"/>
                  <a:gd name="T11" fmla="*/ 22 h 468"/>
                  <a:gd name="T12" fmla="*/ 3 w 477"/>
                  <a:gd name="T13" fmla="*/ 31 h 468"/>
                  <a:gd name="T14" fmla="*/ 1 w 477"/>
                  <a:gd name="T15" fmla="*/ 41 h 468"/>
                  <a:gd name="T16" fmla="*/ 0 w 477"/>
                  <a:gd name="T17" fmla="*/ 50 h 468"/>
                  <a:gd name="T18" fmla="*/ 0 w 477"/>
                  <a:gd name="T19" fmla="*/ 417 h 468"/>
                  <a:gd name="T20" fmla="*/ 1 w 477"/>
                  <a:gd name="T21" fmla="*/ 429 h 468"/>
                  <a:gd name="T22" fmla="*/ 3 w 477"/>
                  <a:gd name="T23" fmla="*/ 437 h 468"/>
                  <a:gd name="T24" fmla="*/ 8 w 477"/>
                  <a:gd name="T25" fmla="*/ 445 h 468"/>
                  <a:gd name="T26" fmla="*/ 14 w 477"/>
                  <a:gd name="T27" fmla="*/ 452 h 468"/>
                  <a:gd name="T28" fmla="*/ 22 w 477"/>
                  <a:gd name="T29" fmla="*/ 459 h 468"/>
                  <a:gd name="T30" fmla="*/ 29 w 477"/>
                  <a:gd name="T31" fmla="*/ 463 h 468"/>
                  <a:gd name="T32" fmla="*/ 39 w 477"/>
                  <a:gd name="T33" fmla="*/ 466 h 468"/>
                  <a:gd name="T34" fmla="*/ 48 w 477"/>
                  <a:gd name="T35" fmla="*/ 468 h 468"/>
                  <a:gd name="T36" fmla="*/ 429 w 477"/>
                  <a:gd name="T37" fmla="*/ 468 h 468"/>
                  <a:gd name="T38" fmla="*/ 439 w 477"/>
                  <a:gd name="T39" fmla="*/ 466 h 468"/>
                  <a:gd name="T40" fmla="*/ 447 w 477"/>
                  <a:gd name="T41" fmla="*/ 463 h 468"/>
                  <a:gd name="T42" fmla="*/ 455 w 477"/>
                  <a:gd name="T43" fmla="*/ 459 h 468"/>
                  <a:gd name="T44" fmla="*/ 462 w 477"/>
                  <a:gd name="T45" fmla="*/ 452 h 468"/>
                  <a:gd name="T46" fmla="*/ 468 w 477"/>
                  <a:gd name="T47" fmla="*/ 445 h 468"/>
                  <a:gd name="T48" fmla="*/ 472 w 477"/>
                  <a:gd name="T49" fmla="*/ 437 h 468"/>
                  <a:gd name="T50" fmla="*/ 476 w 477"/>
                  <a:gd name="T51" fmla="*/ 429 h 468"/>
                  <a:gd name="T52" fmla="*/ 477 w 477"/>
                  <a:gd name="T53" fmla="*/ 417 h 468"/>
                  <a:gd name="T54" fmla="*/ 477 w 477"/>
                  <a:gd name="T55" fmla="*/ 50 h 468"/>
                  <a:gd name="T56" fmla="*/ 476 w 477"/>
                  <a:gd name="T57" fmla="*/ 41 h 468"/>
                  <a:gd name="T58" fmla="*/ 472 w 477"/>
                  <a:gd name="T59" fmla="*/ 31 h 468"/>
                  <a:gd name="T60" fmla="*/ 468 w 477"/>
                  <a:gd name="T61" fmla="*/ 22 h 468"/>
                  <a:gd name="T62" fmla="*/ 462 w 477"/>
                  <a:gd name="T63" fmla="*/ 15 h 468"/>
                  <a:gd name="T64" fmla="*/ 455 w 477"/>
                  <a:gd name="T65" fmla="*/ 9 h 468"/>
                  <a:gd name="T66" fmla="*/ 447 w 477"/>
                  <a:gd name="T67" fmla="*/ 5 h 468"/>
                  <a:gd name="T68" fmla="*/ 439 w 477"/>
                  <a:gd name="T69" fmla="*/ 1 h 468"/>
                  <a:gd name="T70" fmla="*/ 429 w 477"/>
                  <a:gd name="T71" fmla="*/ 0 h 468"/>
                  <a:gd name="T72" fmla="*/ 48 w 477"/>
                  <a:gd name="T73" fmla="*/ 0 h 46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77"/>
                  <a:gd name="T112" fmla="*/ 0 h 468"/>
                  <a:gd name="T113" fmla="*/ 477 w 477"/>
                  <a:gd name="T114" fmla="*/ 468 h 46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77" h="468">
                    <a:moveTo>
                      <a:pt x="48" y="0"/>
                    </a:moveTo>
                    <a:lnTo>
                      <a:pt x="39" y="1"/>
                    </a:lnTo>
                    <a:lnTo>
                      <a:pt x="29" y="5"/>
                    </a:lnTo>
                    <a:lnTo>
                      <a:pt x="22" y="9"/>
                    </a:lnTo>
                    <a:lnTo>
                      <a:pt x="14" y="15"/>
                    </a:lnTo>
                    <a:lnTo>
                      <a:pt x="8" y="22"/>
                    </a:lnTo>
                    <a:lnTo>
                      <a:pt x="3" y="31"/>
                    </a:lnTo>
                    <a:lnTo>
                      <a:pt x="1" y="41"/>
                    </a:lnTo>
                    <a:lnTo>
                      <a:pt x="0" y="50"/>
                    </a:lnTo>
                    <a:lnTo>
                      <a:pt x="0" y="417"/>
                    </a:lnTo>
                    <a:lnTo>
                      <a:pt x="1" y="429"/>
                    </a:lnTo>
                    <a:lnTo>
                      <a:pt x="3" y="437"/>
                    </a:lnTo>
                    <a:lnTo>
                      <a:pt x="8" y="445"/>
                    </a:lnTo>
                    <a:lnTo>
                      <a:pt x="14" y="452"/>
                    </a:lnTo>
                    <a:lnTo>
                      <a:pt x="22" y="459"/>
                    </a:lnTo>
                    <a:lnTo>
                      <a:pt x="29" y="463"/>
                    </a:lnTo>
                    <a:lnTo>
                      <a:pt x="39" y="466"/>
                    </a:lnTo>
                    <a:lnTo>
                      <a:pt x="48" y="468"/>
                    </a:lnTo>
                    <a:lnTo>
                      <a:pt x="429" y="468"/>
                    </a:lnTo>
                    <a:lnTo>
                      <a:pt x="439" y="466"/>
                    </a:lnTo>
                    <a:lnTo>
                      <a:pt x="447" y="463"/>
                    </a:lnTo>
                    <a:lnTo>
                      <a:pt x="455" y="459"/>
                    </a:lnTo>
                    <a:lnTo>
                      <a:pt x="462" y="452"/>
                    </a:lnTo>
                    <a:lnTo>
                      <a:pt x="468" y="445"/>
                    </a:lnTo>
                    <a:lnTo>
                      <a:pt x="472" y="437"/>
                    </a:lnTo>
                    <a:lnTo>
                      <a:pt x="476" y="429"/>
                    </a:lnTo>
                    <a:lnTo>
                      <a:pt x="477" y="417"/>
                    </a:lnTo>
                    <a:lnTo>
                      <a:pt x="477" y="50"/>
                    </a:lnTo>
                    <a:lnTo>
                      <a:pt x="476" y="41"/>
                    </a:lnTo>
                    <a:lnTo>
                      <a:pt x="472" y="31"/>
                    </a:lnTo>
                    <a:lnTo>
                      <a:pt x="468" y="22"/>
                    </a:lnTo>
                    <a:lnTo>
                      <a:pt x="462" y="15"/>
                    </a:lnTo>
                    <a:lnTo>
                      <a:pt x="455" y="9"/>
                    </a:lnTo>
                    <a:lnTo>
                      <a:pt x="447" y="5"/>
                    </a:lnTo>
                    <a:lnTo>
                      <a:pt x="439" y="1"/>
                    </a:lnTo>
                    <a:lnTo>
                      <a:pt x="429" y="0"/>
                    </a:lnTo>
                    <a:lnTo>
                      <a:pt x="48"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0548" name="Freeform 6"/>
              <p:cNvSpPr>
                <a:spLocks noChangeArrowheads="1"/>
              </p:cNvSpPr>
              <p:nvPr/>
            </p:nvSpPr>
            <p:spPr bwMode="auto">
              <a:xfrm>
                <a:off x="0" y="0"/>
                <a:ext cx="476" cy="467"/>
              </a:xfrm>
              <a:custGeom>
                <a:avLst/>
                <a:gdLst>
                  <a:gd name="T0" fmla="*/ 48 w 476"/>
                  <a:gd name="T1" fmla="*/ 0 h 467"/>
                  <a:gd name="T2" fmla="*/ 38 w 476"/>
                  <a:gd name="T3" fmla="*/ 2 h 467"/>
                  <a:gd name="T4" fmla="*/ 29 w 476"/>
                  <a:gd name="T5" fmla="*/ 4 h 467"/>
                  <a:gd name="T6" fmla="*/ 21 w 476"/>
                  <a:gd name="T7" fmla="*/ 8 h 467"/>
                  <a:gd name="T8" fmla="*/ 13 w 476"/>
                  <a:gd name="T9" fmla="*/ 16 h 467"/>
                  <a:gd name="T10" fmla="*/ 7 w 476"/>
                  <a:gd name="T11" fmla="*/ 23 h 467"/>
                  <a:gd name="T12" fmla="*/ 3 w 476"/>
                  <a:gd name="T13" fmla="*/ 31 h 467"/>
                  <a:gd name="T14" fmla="*/ 1 w 476"/>
                  <a:gd name="T15" fmla="*/ 41 h 467"/>
                  <a:gd name="T16" fmla="*/ 0 w 476"/>
                  <a:gd name="T17" fmla="*/ 49 h 467"/>
                  <a:gd name="T18" fmla="*/ 0 w 476"/>
                  <a:gd name="T19" fmla="*/ 418 h 467"/>
                  <a:gd name="T20" fmla="*/ 1 w 476"/>
                  <a:gd name="T21" fmla="*/ 428 h 467"/>
                  <a:gd name="T22" fmla="*/ 3 w 476"/>
                  <a:gd name="T23" fmla="*/ 437 h 467"/>
                  <a:gd name="T24" fmla="*/ 7 w 476"/>
                  <a:gd name="T25" fmla="*/ 446 h 467"/>
                  <a:gd name="T26" fmla="*/ 13 w 476"/>
                  <a:gd name="T27" fmla="*/ 453 h 467"/>
                  <a:gd name="T28" fmla="*/ 21 w 476"/>
                  <a:gd name="T29" fmla="*/ 459 h 467"/>
                  <a:gd name="T30" fmla="*/ 29 w 476"/>
                  <a:gd name="T31" fmla="*/ 463 h 467"/>
                  <a:gd name="T32" fmla="*/ 38 w 476"/>
                  <a:gd name="T33" fmla="*/ 467 h 467"/>
                  <a:gd name="T34" fmla="*/ 48 w 476"/>
                  <a:gd name="T35" fmla="*/ 467 h 467"/>
                  <a:gd name="T36" fmla="*/ 428 w 476"/>
                  <a:gd name="T37" fmla="*/ 467 h 467"/>
                  <a:gd name="T38" fmla="*/ 439 w 476"/>
                  <a:gd name="T39" fmla="*/ 467 h 467"/>
                  <a:gd name="T40" fmla="*/ 446 w 476"/>
                  <a:gd name="T41" fmla="*/ 463 h 467"/>
                  <a:gd name="T42" fmla="*/ 455 w 476"/>
                  <a:gd name="T43" fmla="*/ 459 h 467"/>
                  <a:gd name="T44" fmla="*/ 462 w 476"/>
                  <a:gd name="T45" fmla="*/ 453 h 467"/>
                  <a:gd name="T46" fmla="*/ 468 w 476"/>
                  <a:gd name="T47" fmla="*/ 446 h 467"/>
                  <a:gd name="T48" fmla="*/ 472 w 476"/>
                  <a:gd name="T49" fmla="*/ 437 h 467"/>
                  <a:gd name="T50" fmla="*/ 476 w 476"/>
                  <a:gd name="T51" fmla="*/ 428 h 467"/>
                  <a:gd name="T52" fmla="*/ 476 w 476"/>
                  <a:gd name="T53" fmla="*/ 418 h 467"/>
                  <a:gd name="T54" fmla="*/ 476 w 476"/>
                  <a:gd name="T55" fmla="*/ 49 h 467"/>
                  <a:gd name="T56" fmla="*/ 476 w 476"/>
                  <a:gd name="T57" fmla="*/ 41 h 467"/>
                  <a:gd name="T58" fmla="*/ 472 w 476"/>
                  <a:gd name="T59" fmla="*/ 31 h 467"/>
                  <a:gd name="T60" fmla="*/ 468 w 476"/>
                  <a:gd name="T61" fmla="*/ 23 h 467"/>
                  <a:gd name="T62" fmla="*/ 462 w 476"/>
                  <a:gd name="T63" fmla="*/ 16 h 467"/>
                  <a:gd name="T64" fmla="*/ 455 w 476"/>
                  <a:gd name="T65" fmla="*/ 8 h 467"/>
                  <a:gd name="T66" fmla="*/ 446 w 476"/>
                  <a:gd name="T67" fmla="*/ 4 h 467"/>
                  <a:gd name="T68" fmla="*/ 439 w 476"/>
                  <a:gd name="T69" fmla="*/ 2 h 467"/>
                  <a:gd name="T70" fmla="*/ 428 w 476"/>
                  <a:gd name="T71" fmla="*/ 0 h 467"/>
                  <a:gd name="T72" fmla="*/ 48 w 476"/>
                  <a:gd name="T73" fmla="*/ 0 h 4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76"/>
                  <a:gd name="T112" fmla="*/ 0 h 467"/>
                  <a:gd name="T113" fmla="*/ 476 w 476"/>
                  <a:gd name="T114" fmla="*/ 467 h 46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76" h="467">
                    <a:moveTo>
                      <a:pt x="48" y="0"/>
                    </a:moveTo>
                    <a:lnTo>
                      <a:pt x="38" y="2"/>
                    </a:lnTo>
                    <a:lnTo>
                      <a:pt x="29" y="4"/>
                    </a:lnTo>
                    <a:lnTo>
                      <a:pt x="21" y="8"/>
                    </a:lnTo>
                    <a:lnTo>
                      <a:pt x="13" y="16"/>
                    </a:lnTo>
                    <a:lnTo>
                      <a:pt x="7" y="23"/>
                    </a:lnTo>
                    <a:lnTo>
                      <a:pt x="3" y="31"/>
                    </a:lnTo>
                    <a:lnTo>
                      <a:pt x="1" y="41"/>
                    </a:lnTo>
                    <a:lnTo>
                      <a:pt x="0" y="49"/>
                    </a:lnTo>
                    <a:lnTo>
                      <a:pt x="0" y="418"/>
                    </a:lnTo>
                    <a:lnTo>
                      <a:pt x="1" y="428"/>
                    </a:lnTo>
                    <a:lnTo>
                      <a:pt x="3" y="437"/>
                    </a:lnTo>
                    <a:lnTo>
                      <a:pt x="7" y="446"/>
                    </a:lnTo>
                    <a:lnTo>
                      <a:pt x="13" y="453"/>
                    </a:lnTo>
                    <a:lnTo>
                      <a:pt x="21" y="459"/>
                    </a:lnTo>
                    <a:lnTo>
                      <a:pt x="29" y="463"/>
                    </a:lnTo>
                    <a:lnTo>
                      <a:pt x="38" y="467"/>
                    </a:lnTo>
                    <a:lnTo>
                      <a:pt x="48" y="467"/>
                    </a:lnTo>
                    <a:lnTo>
                      <a:pt x="428" y="467"/>
                    </a:lnTo>
                    <a:lnTo>
                      <a:pt x="439" y="467"/>
                    </a:lnTo>
                    <a:lnTo>
                      <a:pt x="446" y="463"/>
                    </a:lnTo>
                    <a:lnTo>
                      <a:pt x="455" y="459"/>
                    </a:lnTo>
                    <a:lnTo>
                      <a:pt x="462" y="453"/>
                    </a:lnTo>
                    <a:lnTo>
                      <a:pt x="468" y="446"/>
                    </a:lnTo>
                    <a:lnTo>
                      <a:pt x="472" y="437"/>
                    </a:lnTo>
                    <a:lnTo>
                      <a:pt x="476" y="428"/>
                    </a:lnTo>
                    <a:lnTo>
                      <a:pt x="476" y="418"/>
                    </a:lnTo>
                    <a:lnTo>
                      <a:pt x="476" y="49"/>
                    </a:lnTo>
                    <a:lnTo>
                      <a:pt x="476" y="41"/>
                    </a:lnTo>
                    <a:lnTo>
                      <a:pt x="472" y="31"/>
                    </a:lnTo>
                    <a:lnTo>
                      <a:pt x="468" y="23"/>
                    </a:lnTo>
                    <a:lnTo>
                      <a:pt x="462" y="16"/>
                    </a:lnTo>
                    <a:lnTo>
                      <a:pt x="455" y="8"/>
                    </a:lnTo>
                    <a:lnTo>
                      <a:pt x="446" y="4"/>
                    </a:lnTo>
                    <a:lnTo>
                      <a:pt x="439" y="2"/>
                    </a:lnTo>
                    <a:lnTo>
                      <a:pt x="428" y="0"/>
                    </a:lnTo>
                    <a:lnTo>
                      <a:pt x="48" y="0"/>
                    </a:lnTo>
                    <a:close/>
                  </a:path>
                </a:pathLst>
              </a:custGeom>
              <a:solidFill>
                <a:srgbClr val="969696"/>
              </a:solidFill>
              <a:ln w="14288" cmpd="sng">
                <a:solidFill>
                  <a:srgbClr val="000000"/>
                </a:solidFill>
                <a:bevel/>
                <a:headEnd/>
                <a:tailEnd/>
              </a:ln>
            </p:spPr>
            <p:txBody>
              <a:bodyPr/>
              <a:lstStyle/>
              <a:p>
                <a:endParaRPr lang="zh-CN" altLang="en-US"/>
              </a:p>
            </p:txBody>
          </p:sp>
        </p:grpSp>
        <p:sp>
          <p:nvSpPr>
            <p:cNvPr id="60539" name="Line 7"/>
            <p:cNvSpPr>
              <a:spLocks noChangeShapeType="1"/>
            </p:cNvSpPr>
            <p:nvPr/>
          </p:nvSpPr>
          <p:spPr bwMode="auto">
            <a:xfrm>
              <a:off x="87" y="305"/>
              <a:ext cx="294" cy="1"/>
            </a:xfrm>
            <a:prstGeom prst="line">
              <a:avLst/>
            </a:prstGeom>
            <a:noFill/>
            <a:ln w="14288">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40" name="Line 8"/>
            <p:cNvSpPr>
              <a:spLocks noChangeShapeType="1"/>
            </p:cNvSpPr>
            <p:nvPr/>
          </p:nvSpPr>
          <p:spPr bwMode="auto">
            <a:xfrm>
              <a:off x="87" y="349"/>
              <a:ext cx="294" cy="1"/>
            </a:xfrm>
            <a:prstGeom prst="line">
              <a:avLst/>
            </a:prstGeom>
            <a:noFill/>
            <a:ln w="14288">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41" name="Line 9"/>
            <p:cNvSpPr>
              <a:spLocks noChangeShapeType="1"/>
            </p:cNvSpPr>
            <p:nvPr/>
          </p:nvSpPr>
          <p:spPr bwMode="auto">
            <a:xfrm>
              <a:off x="87" y="391"/>
              <a:ext cx="294" cy="2"/>
            </a:xfrm>
            <a:prstGeom prst="line">
              <a:avLst/>
            </a:prstGeom>
            <a:noFill/>
            <a:ln w="14288">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42" name="Line 10"/>
            <p:cNvSpPr>
              <a:spLocks noChangeShapeType="1"/>
            </p:cNvSpPr>
            <p:nvPr/>
          </p:nvSpPr>
          <p:spPr bwMode="auto">
            <a:xfrm>
              <a:off x="87" y="86"/>
              <a:ext cx="294" cy="1"/>
            </a:xfrm>
            <a:prstGeom prst="line">
              <a:avLst/>
            </a:prstGeom>
            <a:noFill/>
            <a:ln w="14288">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43" name="Line 11"/>
            <p:cNvSpPr>
              <a:spLocks noChangeShapeType="1"/>
            </p:cNvSpPr>
            <p:nvPr/>
          </p:nvSpPr>
          <p:spPr bwMode="auto">
            <a:xfrm>
              <a:off x="87" y="130"/>
              <a:ext cx="294" cy="1"/>
            </a:xfrm>
            <a:prstGeom prst="line">
              <a:avLst/>
            </a:prstGeom>
            <a:noFill/>
            <a:ln w="14288">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44" name="Line 12"/>
            <p:cNvSpPr>
              <a:spLocks noChangeShapeType="1"/>
            </p:cNvSpPr>
            <p:nvPr/>
          </p:nvSpPr>
          <p:spPr bwMode="auto">
            <a:xfrm>
              <a:off x="87" y="174"/>
              <a:ext cx="294" cy="1"/>
            </a:xfrm>
            <a:prstGeom prst="line">
              <a:avLst/>
            </a:prstGeom>
            <a:noFill/>
            <a:ln w="14288">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45" name="Line 13"/>
            <p:cNvSpPr>
              <a:spLocks noChangeShapeType="1"/>
            </p:cNvSpPr>
            <p:nvPr/>
          </p:nvSpPr>
          <p:spPr bwMode="auto">
            <a:xfrm>
              <a:off x="87" y="217"/>
              <a:ext cx="294" cy="1"/>
            </a:xfrm>
            <a:prstGeom prst="line">
              <a:avLst/>
            </a:prstGeom>
            <a:noFill/>
            <a:ln w="14288">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46" name="Line 14"/>
            <p:cNvSpPr>
              <a:spLocks noChangeShapeType="1"/>
            </p:cNvSpPr>
            <p:nvPr/>
          </p:nvSpPr>
          <p:spPr bwMode="auto">
            <a:xfrm>
              <a:off x="87" y="261"/>
              <a:ext cx="294" cy="1"/>
            </a:xfrm>
            <a:prstGeom prst="line">
              <a:avLst/>
            </a:prstGeom>
            <a:noFill/>
            <a:ln w="14288">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0421" name="Group 15"/>
          <p:cNvGrpSpPr>
            <a:grpSpLocks/>
          </p:cNvGrpSpPr>
          <p:nvPr/>
        </p:nvGrpSpPr>
        <p:grpSpPr bwMode="auto">
          <a:xfrm>
            <a:off x="3471863" y="2397125"/>
            <a:ext cx="1452562" cy="869950"/>
            <a:chOff x="0" y="0"/>
            <a:chExt cx="915" cy="548"/>
          </a:xfrm>
        </p:grpSpPr>
        <p:grpSp>
          <p:nvGrpSpPr>
            <p:cNvPr id="60453" name="Group 16"/>
            <p:cNvGrpSpPr>
              <a:grpSpLocks/>
            </p:cNvGrpSpPr>
            <p:nvPr/>
          </p:nvGrpSpPr>
          <p:grpSpPr bwMode="auto">
            <a:xfrm>
              <a:off x="0" y="390"/>
              <a:ext cx="915" cy="158"/>
              <a:chOff x="0" y="0"/>
              <a:chExt cx="915" cy="158"/>
            </a:xfrm>
          </p:grpSpPr>
          <p:grpSp>
            <p:nvGrpSpPr>
              <p:cNvPr id="60530" name="Group 17"/>
              <p:cNvGrpSpPr>
                <a:grpSpLocks/>
              </p:cNvGrpSpPr>
              <p:nvPr/>
            </p:nvGrpSpPr>
            <p:grpSpPr bwMode="auto">
              <a:xfrm>
                <a:off x="0" y="0"/>
                <a:ext cx="374" cy="95"/>
                <a:chOff x="0" y="0"/>
                <a:chExt cx="374" cy="95"/>
              </a:xfrm>
            </p:grpSpPr>
            <p:sp>
              <p:nvSpPr>
                <p:cNvPr id="60532" name="Freeform 18"/>
                <p:cNvSpPr>
                  <a:spLocks noChangeArrowheads="1"/>
                </p:cNvSpPr>
                <p:nvPr/>
              </p:nvSpPr>
              <p:spPr bwMode="auto">
                <a:xfrm>
                  <a:off x="27" y="0"/>
                  <a:ext cx="256" cy="75"/>
                </a:xfrm>
                <a:custGeom>
                  <a:avLst/>
                  <a:gdLst>
                    <a:gd name="T0" fmla="*/ 0 w 256"/>
                    <a:gd name="T1" fmla="*/ 40 h 75"/>
                    <a:gd name="T2" fmla="*/ 110 w 256"/>
                    <a:gd name="T3" fmla="*/ 34 h 75"/>
                    <a:gd name="T4" fmla="*/ 256 w 256"/>
                    <a:gd name="T5" fmla="*/ 0 h 75"/>
                    <a:gd name="T6" fmla="*/ 256 w 256"/>
                    <a:gd name="T7" fmla="*/ 50 h 75"/>
                    <a:gd name="T8" fmla="*/ 104 w 256"/>
                    <a:gd name="T9" fmla="*/ 71 h 75"/>
                    <a:gd name="T10" fmla="*/ 0 w 256"/>
                    <a:gd name="T11" fmla="*/ 75 h 75"/>
                    <a:gd name="T12" fmla="*/ 0 w 256"/>
                    <a:gd name="T13" fmla="*/ 40 h 75"/>
                    <a:gd name="T14" fmla="*/ 0 60000 65536"/>
                    <a:gd name="T15" fmla="*/ 0 60000 65536"/>
                    <a:gd name="T16" fmla="*/ 0 60000 65536"/>
                    <a:gd name="T17" fmla="*/ 0 60000 65536"/>
                    <a:gd name="T18" fmla="*/ 0 60000 65536"/>
                    <a:gd name="T19" fmla="*/ 0 60000 65536"/>
                    <a:gd name="T20" fmla="*/ 0 60000 65536"/>
                    <a:gd name="T21" fmla="*/ 0 w 256"/>
                    <a:gd name="T22" fmla="*/ 0 h 75"/>
                    <a:gd name="T23" fmla="*/ 256 w 256"/>
                    <a:gd name="T24" fmla="*/ 75 h 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6" h="75">
                      <a:moveTo>
                        <a:pt x="0" y="40"/>
                      </a:moveTo>
                      <a:lnTo>
                        <a:pt x="110" y="34"/>
                      </a:lnTo>
                      <a:lnTo>
                        <a:pt x="256" y="0"/>
                      </a:lnTo>
                      <a:lnTo>
                        <a:pt x="256" y="50"/>
                      </a:lnTo>
                      <a:lnTo>
                        <a:pt x="104" y="71"/>
                      </a:lnTo>
                      <a:lnTo>
                        <a:pt x="0" y="75"/>
                      </a:lnTo>
                      <a:lnTo>
                        <a:pt x="0" y="40"/>
                      </a:lnTo>
                      <a:close/>
                    </a:path>
                  </a:pathLst>
                </a:custGeom>
                <a:solidFill>
                  <a:srgbClr val="FFFFFF"/>
                </a:solidFill>
                <a:ln w="14288" cmpd="sng">
                  <a:solidFill>
                    <a:srgbClr val="000000"/>
                  </a:solidFill>
                  <a:bevel/>
                  <a:headEnd/>
                  <a:tailEnd/>
                </a:ln>
              </p:spPr>
              <p:txBody>
                <a:bodyPr/>
                <a:lstStyle/>
                <a:p>
                  <a:endParaRPr lang="zh-CN" altLang="en-US"/>
                </a:p>
              </p:txBody>
            </p:sp>
            <p:grpSp>
              <p:nvGrpSpPr>
                <p:cNvPr id="60533" name="Group 19"/>
                <p:cNvGrpSpPr>
                  <a:grpSpLocks/>
                </p:cNvGrpSpPr>
                <p:nvPr/>
              </p:nvGrpSpPr>
              <p:grpSpPr bwMode="auto">
                <a:xfrm>
                  <a:off x="0" y="6"/>
                  <a:ext cx="374" cy="89"/>
                  <a:chOff x="0" y="0"/>
                  <a:chExt cx="374" cy="89"/>
                </a:xfrm>
              </p:grpSpPr>
              <p:sp>
                <p:nvSpPr>
                  <p:cNvPr id="60534" name="Rectangle 20"/>
                  <p:cNvSpPr>
                    <a:spLocks noChangeArrowheads="1"/>
                  </p:cNvSpPr>
                  <p:nvPr/>
                </p:nvSpPr>
                <p:spPr bwMode="auto">
                  <a:xfrm>
                    <a:off x="337" y="50"/>
                    <a:ext cx="21" cy="37"/>
                  </a:xfrm>
                  <a:prstGeom prst="rect">
                    <a:avLst/>
                  </a:prstGeom>
                  <a:solidFill>
                    <a:srgbClr val="808080"/>
                  </a:solidFill>
                  <a:ln w="14288">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grpSp>
                <p:nvGrpSpPr>
                  <p:cNvPr id="60535" name="Group 21"/>
                  <p:cNvGrpSpPr>
                    <a:grpSpLocks/>
                  </p:cNvGrpSpPr>
                  <p:nvPr/>
                </p:nvGrpSpPr>
                <p:grpSpPr bwMode="auto">
                  <a:xfrm>
                    <a:off x="0" y="0"/>
                    <a:ext cx="374" cy="89"/>
                    <a:chOff x="0" y="0"/>
                    <a:chExt cx="374" cy="89"/>
                  </a:xfrm>
                </p:grpSpPr>
                <p:sp>
                  <p:nvSpPr>
                    <p:cNvPr id="60536" name="Freeform 22"/>
                    <p:cNvSpPr>
                      <a:spLocks noChangeArrowheads="1"/>
                    </p:cNvSpPr>
                    <p:nvPr/>
                  </p:nvSpPr>
                  <p:spPr bwMode="auto">
                    <a:xfrm>
                      <a:off x="0" y="0"/>
                      <a:ext cx="374" cy="89"/>
                    </a:xfrm>
                    <a:custGeom>
                      <a:avLst/>
                      <a:gdLst>
                        <a:gd name="T0" fmla="*/ 374 w 374"/>
                        <a:gd name="T1" fmla="*/ 0 h 89"/>
                        <a:gd name="T2" fmla="*/ 140 w 374"/>
                        <a:gd name="T3" fmla="*/ 50 h 89"/>
                        <a:gd name="T4" fmla="*/ 0 w 374"/>
                        <a:gd name="T5" fmla="*/ 59 h 89"/>
                        <a:gd name="T6" fmla="*/ 0 w 374"/>
                        <a:gd name="T7" fmla="*/ 89 h 89"/>
                        <a:gd name="T8" fmla="*/ 143 w 374"/>
                        <a:gd name="T9" fmla="*/ 82 h 89"/>
                        <a:gd name="T10" fmla="*/ 374 w 374"/>
                        <a:gd name="T11" fmla="*/ 57 h 89"/>
                        <a:gd name="T12" fmla="*/ 374 w 374"/>
                        <a:gd name="T13" fmla="*/ 0 h 89"/>
                        <a:gd name="T14" fmla="*/ 0 60000 65536"/>
                        <a:gd name="T15" fmla="*/ 0 60000 65536"/>
                        <a:gd name="T16" fmla="*/ 0 60000 65536"/>
                        <a:gd name="T17" fmla="*/ 0 60000 65536"/>
                        <a:gd name="T18" fmla="*/ 0 60000 65536"/>
                        <a:gd name="T19" fmla="*/ 0 60000 65536"/>
                        <a:gd name="T20" fmla="*/ 0 60000 65536"/>
                        <a:gd name="T21" fmla="*/ 0 w 374"/>
                        <a:gd name="T22" fmla="*/ 0 h 89"/>
                        <a:gd name="T23" fmla="*/ 374 w 374"/>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4" h="89">
                          <a:moveTo>
                            <a:pt x="374" y="0"/>
                          </a:moveTo>
                          <a:lnTo>
                            <a:pt x="140" y="50"/>
                          </a:lnTo>
                          <a:lnTo>
                            <a:pt x="0" y="59"/>
                          </a:lnTo>
                          <a:lnTo>
                            <a:pt x="0" y="89"/>
                          </a:lnTo>
                          <a:lnTo>
                            <a:pt x="143" y="82"/>
                          </a:lnTo>
                          <a:lnTo>
                            <a:pt x="374" y="57"/>
                          </a:lnTo>
                          <a:lnTo>
                            <a:pt x="374" y="0"/>
                          </a:lnTo>
                          <a:close/>
                        </a:path>
                      </a:pathLst>
                    </a:custGeom>
                    <a:solidFill>
                      <a:srgbClr val="C0C0C0"/>
                    </a:solidFill>
                    <a:ln w="14288" cmpd="sng">
                      <a:solidFill>
                        <a:srgbClr val="000000"/>
                      </a:solidFill>
                      <a:bevel/>
                      <a:headEnd/>
                      <a:tailEnd/>
                    </a:ln>
                  </p:spPr>
                  <p:txBody>
                    <a:bodyPr/>
                    <a:lstStyle/>
                    <a:p>
                      <a:endParaRPr lang="zh-CN" altLang="en-US"/>
                    </a:p>
                  </p:txBody>
                </p:sp>
                <p:sp>
                  <p:nvSpPr>
                    <p:cNvPr id="60537" name="Freeform 23"/>
                    <p:cNvSpPr>
                      <a:spLocks noChangeArrowheads="1"/>
                    </p:cNvSpPr>
                    <p:nvPr/>
                  </p:nvSpPr>
                  <p:spPr bwMode="auto">
                    <a:xfrm>
                      <a:off x="17" y="16"/>
                      <a:ext cx="345" cy="56"/>
                    </a:xfrm>
                    <a:custGeom>
                      <a:avLst/>
                      <a:gdLst>
                        <a:gd name="T0" fmla="*/ 0 w 345"/>
                        <a:gd name="T1" fmla="*/ 56 h 56"/>
                        <a:gd name="T2" fmla="*/ 129 w 345"/>
                        <a:gd name="T3" fmla="*/ 47 h 56"/>
                        <a:gd name="T4" fmla="*/ 345 w 345"/>
                        <a:gd name="T5" fmla="*/ 0 h 56"/>
                        <a:gd name="T6" fmla="*/ 0 60000 65536"/>
                        <a:gd name="T7" fmla="*/ 0 60000 65536"/>
                        <a:gd name="T8" fmla="*/ 0 60000 65536"/>
                        <a:gd name="T9" fmla="*/ 0 w 345"/>
                        <a:gd name="T10" fmla="*/ 0 h 56"/>
                        <a:gd name="T11" fmla="*/ 345 w 345"/>
                        <a:gd name="T12" fmla="*/ 56 h 56"/>
                      </a:gdLst>
                      <a:ahLst/>
                      <a:cxnLst>
                        <a:cxn ang="T6">
                          <a:pos x="T0" y="T1"/>
                        </a:cxn>
                        <a:cxn ang="T7">
                          <a:pos x="T2" y="T3"/>
                        </a:cxn>
                        <a:cxn ang="T8">
                          <a:pos x="T4" y="T5"/>
                        </a:cxn>
                      </a:cxnLst>
                      <a:rect l="T9" t="T10" r="T11" b="T12"/>
                      <a:pathLst>
                        <a:path w="345" h="56">
                          <a:moveTo>
                            <a:pt x="0" y="56"/>
                          </a:moveTo>
                          <a:lnTo>
                            <a:pt x="129" y="47"/>
                          </a:lnTo>
                          <a:lnTo>
                            <a:pt x="345" y="0"/>
                          </a:lnTo>
                        </a:path>
                      </a:pathLst>
                    </a:custGeom>
                    <a:noFill/>
                    <a:ln w="14288" cmpd="sng">
                      <a:solidFill>
                        <a:srgbClr val="000000"/>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sp>
            <p:nvSpPr>
              <p:cNvPr id="60531" name="Freeform 24"/>
              <p:cNvSpPr>
                <a:spLocks noChangeArrowheads="1"/>
              </p:cNvSpPr>
              <p:nvPr/>
            </p:nvSpPr>
            <p:spPr bwMode="auto">
              <a:xfrm>
                <a:off x="344" y="58"/>
                <a:ext cx="571" cy="100"/>
              </a:xfrm>
              <a:custGeom>
                <a:avLst/>
                <a:gdLst>
                  <a:gd name="T0" fmla="*/ 0 w 571"/>
                  <a:gd name="T1" fmla="*/ 39 h 100"/>
                  <a:gd name="T2" fmla="*/ 7 w 571"/>
                  <a:gd name="T3" fmla="*/ 63 h 100"/>
                  <a:gd name="T4" fmla="*/ 15 w 571"/>
                  <a:gd name="T5" fmla="*/ 76 h 100"/>
                  <a:gd name="T6" fmla="*/ 31 w 571"/>
                  <a:gd name="T7" fmla="*/ 89 h 100"/>
                  <a:gd name="T8" fmla="*/ 47 w 571"/>
                  <a:gd name="T9" fmla="*/ 95 h 100"/>
                  <a:gd name="T10" fmla="*/ 67 w 571"/>
                  <a:gd name="T11" fmla="*/ 98 h 100"/>
                  <a:gd name="T12" fmla="*/ 84 w 571"/>
                  <a:gd name="T13" fmla="*/ 91 h 100"/>
                  <a:gd name="T14" fmla="*/ 107 w 571"/>
                  <a:gd name="T15" fmla="*/ 83 h 100"/>
                  <a:gd name="T16" fmla="*/ 135 w 571"/>
                  <a:gd name="T17" fmla="*/ 75 h 100"/>
                  <a:gd name="T18" fmla="*/ 169 w 571"/>
                  <a:gd name="T19" fmla="*/ 71 h 100"/>
                  <a:gd name="T20" fmla="*/ 209 w 571"/>
                  <a:gd name="T21" fmla="*/ 76 h 100"/>
                  <a:gd name="T22" fmla="*/ 245 w 571"/>
                  <a:gd name="T23" fmla="*/ 85 h 100"/>
                  <a:gd name="T24" fmla="*/ 281 w 571"/>
                  <a:gd name="T25" fmla="*/ 95 h 100"/>
                  <a:gd name="T26" fmla="*/ 316 w 571"/>
                  <a:gd name="T27" fmla="*/ 100 h 100"/>
                  <a:gd name="T28" fmla="*/ 340 w 571"/>
                  <a:gd name="T29" fmla="*/ 98 h 100"/>
                  <a:gd name="T30" fmla="*/ 379 w 571"/>
                  <a:gd name="T31" fmla="*/ 91 h 100"/>
                  <a:gd name="T32" fmla="*/ 424 w 571"/>
                  <a:gd name="T33" fmla="*/ 85 h 100"/>
                  <a:gd name="T34" fmla="*/ 467 w 571"/>
                  <a:gd name="T35" fmla="*/ 76 h 100"/>
                  <a:gd name="T36" fmla="*/ 512 w 571"/>
                  <a:gd name="T37" fmla="*/ 66 h 100"/>
                  <a:gd name="T38" fmla="*/ 540 w 571"/>
                  <a:gd name="T39" fmla="*/ 59 h 100"/>
                  <a:gd name="T40" fmla="*/ 554 w 571"/>
                  <a:gd name="T41" fmla="*/ 54 h 100"/>
                  <a:gd name="T42" fmla="*/ 565 w 571"/>
                  <a:gd name="T43" fmla="*/ 46 h 100"/>
                  <a:gd name="T44" fmla="*/ 571 w 571"/>
                  <a:gd name="T45" fmla="*/ 35 h 100"/>
                  <a:gd name="T46" fmla="*/ 566 w 571"/>
                  <a:gd name="T47" fmla="*/ 17 h 100"/>
                  <a:gd name="T48" fmla="*/ 556 w 571"/>
                  <a:gd name="T49" fmla="*/ 8 h 100"/>
                  <a:gd name="T50" fmla="*/ 540 w 571"/>
                  <a:gd name="T51" fmla="*/ 0 h 1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71"/>
                  <a:gd name="T79" fmla="*/ 0 h 100"/>
                  <a:gd name="T80" fmla="*/ 571 w 571"/>
                  <a:gd name="T81" fmla="*/ 100 h 1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71" h="100">
                    <a:moveTo>
                      <a:pt x="0" y="39"/>
                    </a:moveTo>
                    <a:lnTo>
                      <a:pt x="7" y="63"/>
                    </a:lnTo>
                    <a:lnTo>
                      <a:pt x="15" y="76"/>
                    </a:lnTo>
                    <a:lnTo>
                      <a:pt x="31" y="89"/>
                    </a:lnTo>
                    <a:lnTo>
                      <a:pt x="47" y="95"/>
                    </a:lnTo>
                    <a:lnTo>
                      <a:pt x="67" y="98"/>
                    </a:lnTo>
                    <a:lnTo>
                      <a:pt x="84" y="91"/>
                    </a:lnTo>
                    <a:lnTo>
                      <a:pt x="107" y="83"/>
                    </a:lnTo>
                    <a:lnTo>
                      <a:pt x="135" y="75"/>
                    </a:lnTo>
                    <a:lnTo>
                      <a:pt x="169" y="71"/>
                    </a:lnTo>
                    <a:lnTo>
                      <a:pt x="209" y="76"/>
                    </a:lnTo>
                    <a:lnTo>
                      <a:pt x="245" y="85"/>
                    </a:lnTo>
                    <a:lnTo>
                      <a:pt x="281" y="95"/>
                    </a:lnTo>
                    <a:lnTo>
                      <a:pt x="316" y="100"/>
                    </a:lnTo>
                    <a:lnTo>
                      <a:pt x="340" y="98"/>
                    </a:lnTo>
                    <a:lnTo>
                      <a:pt x="379" y="91"/>
                    </a:lnTo>
                    <a:lnTo>
                      <a:pt x="424" y="85"/>
                    </a:lnTo>
                    <a:lnTo>
                      <a:pt x="467" y="76"/>
                    </a:lnTo>
                    <a:lnTo>
                      <a:pt x="512" y="66"/>
                    </a:lnTo>
                    <a:lnTo>
                      <a:pt x="540" y="59"/>
                    </a:lnTo>
                    <a:lnTo>
                      <a:pt x="554" y="54"/>
                    </a:lnTo>
                    <a:lnTo>
                      <a:pt x="565" y="46"/>
                    </a:lnTo>
                    <a:lnTo>
                      <a:pt x="571" y="35"/>
                    </a:lnTo>
                    <a:lnTo>
                      <a:pt x="566" y="17"/>
                    </a:lnTo>
                    <a:lnTo>
                      <a:pt x="556" y="8"/>
                    </a:lnTo>
                    <a:lnTo>
                      <a:pt x="540" y="0"/>
                    </a:lnTo>
                  </a:path>
                </a:pathLst>
              </a:custGeom>
              <a:noFill/>
              <a:ln w="14288" cmpd="sng">
                <a:solidFill>
                  <a:srgbClr val="000000"/>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0454" name="Group 25"/>
            <p:cNvGrpSpPr>
              <a:grpSpLocks/>
            </p:cNvGrpSpPr>
            <p:nvPr/>
          </p:nvGrpSpPr>
          <p:grpSpPr bwMode="auto">
            <a:xfrm>
              <a:off x="383" y="0"/>
              <a:ext cx="495" cy="494"/>
              <a:chOff x="0" y="0"/>
              <a:chExt cx="495" cy="494"/>
            </a:xfrm>
          </p:grpSpPr>
          <p:grpSp>
            <p:nvGrpSpPr>
              <p:cNvPr id="60455" name="Group 26"/>
              <p:cNvGrpSpPr>
                <a:grpSpLocks/>
              </p:cNvGrpSpPr>
              <p:nvPr/>
            </p:nvGrpSpPr>
            <p:grpSpPr bwMode="auto">
              <a:xfrm>
                <a:off x="17" y="269"/>
                <a:ext cx="478" cy="225"/>
                <a:chOff x="0" y="0"/>
                <a:chExt cx="478" cy="225"/>
              </a:xfrm>
            </p:grpSpPr>
            <p:grpSp>
              <p:nvGrpSpPr>
                <p:cNvPr id="60484" name="Group 27"/>
                <p:cNvGrpSpPr>
                  <a:grpSpLocks/>
                </p:cNvGrpSpPr>
                <p:nvPr/>
              </p:nvGrpSpPr>
              <p:grpSpPr bwMode="auto">
                <a:xfrm>
                  <a:off x="0" y="20"/>
                  <a:ext cx="478" cy="205"/>
                  <a:chOff x="0" y="0"/>
                  <a:chExt cx="478" cy="205"/>
                </a:xfrm>
              </p:grpSpPr>
              <p:sp>
                <p:nvSpPr>
                  <p:cNvPr id="60486" name="Rectangle 28"/>
                  <p:cNvSpPr>
                    <a:spLocks noChangeArrowheads="1"/>
                  </p:cNvSpPr>
                  <p:nvPr/>
                </p:nvSpPr>
                <p:spPr bwMode="auto">
                  <a:xfrm>
                    <a:off x="0" y="0"/>
                    <a:ext cx="478" cy="195"/>
                  </a:xfrm>
                  <a:prstGeom prst="rect">
                    <a:avLst/>
                  </a:prstGeom>
                  <a:solidFill>
                    <a:srgbClr val="C0C0C0"/>
                  </a:solidFill>
                  <a:ln w="14288">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grpSp>
                <p:nvGrpSpPr>
                  <p:cNvPr id="60487" name="Group 29"/>
                  <p:cNvGrpSpPr>
                    <a:grpSpLocks/>
                  </p:cNvGrpSpPr>
                  <p:nvPr/>
                </p:nvGrpSpPr>
                <p:grpSpPr bwMode="auto">
                  <a:xfrm>
                    <a:off x="22" y="18"/>
                    <a:ext cx="441" cy="187"/>
                    <a:chOff x="0" y="0"/>
                    <a:chExt cx="441" cy="187"/>
                  </a:xfrm>
                </p:grpSpPr>
                <p:grpSp>
                  <p:nvGrpSpPr>
                    <p:cNvPr id="60488" name="Group 30"/>
                    <p:cNvGrpSpPr>
                      <a:grpSpLocks/>
                    </p:cNvGrpSpPr>
                    <p:nvPr/>
                  </p:nvGrpSpPr>
                  <p:grpSpPr bwMode="auto">
                    <a:xfrm>
                      <a:off x="0" y="0"/>
                      <a:ext cx="441" cy="105"/>
                      <a:chOff x="0" y="0"/>
                      <a:chExt cx="441" cy="105"/>
                    </a:xfrm>
                  </p:grpSpPr>
                  <p:grpSp>
                    <p:nvGrpSpPr>
                      <p:cNvPr id="60522" name="Group 31"/>
                      <p:cNvGrpSpPr>
                        <a:grpSpLocks/>
                      </p:cNvGrpSpPr>
                      <p:nvPr/>
                    </p:nvGrpSpPr>
                    <p:grpSpPr bwMode="auto">
                      <a:xfrm>
                        <a:off x="0" y="0"/>
                        <a:ext cx="440" cy="39"/>
                        <a:chOff x="0" y="0"/>
                        <a:chExt cx="440" cy="39"/>
                      </a:xfrm>
                    </p:grpSpPr>
                    <p:sp>
                      <p:nvSpPr>
                        <p:cNvPr id="60527" name="Line 32"/>
                        <p:cNvSpPr>
                          <a:spLocks noChangeShapeType="1"/>
                        </p:cNvSpPr>
                        <p:nvPr/>
                      </p:nvSpPr>
                      <p:spPr bwMode="auto">
                        <a:xfrm>
                          <a:off x="0" y="0"/>
                          <a:ext cx="440" cy="1"/>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28" name="Line 33"/>
                        <p:cNvSpPr>
                          <a:spLocks noChangeShapeType="1"/>
                        </p:cNvSpPr>
                        <p:nvPr/>
                      </p:nvSpPr>
                      <p:spPr bwMode="auto">
                        <a:xfrm>
                          <a:off x="0" y="19"/>
                          <a:ext cx="440" cy="1"/>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29" name="Line 34"/>
                        <p:cNvSpPr>
                          <a:spLocks noChangeShapeType="1"/>
                        </p:cNvSpPr>
                        <p:nvPr/>
                      </p:nvSpPr>
                      <p:spPr bwMode="auto">
                        <a:xfrm>
                          <a:off x="0" y="38"/>
                          <a:ext cx="440" cy="1"/>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0523" name="Group 35"/>
                      <p:cNvGrpSpPr>
                        <a:grpSpLocks/>
                      </p:cNvGrpSpPr>
                      <p:nvPr/>
                    </p:nvGrpSpPr>
                    <p:grpSpPr bwMode="auto">
                      <a:xfrm>
                        <a:off x="0" y="66"/>
                        <a:ext cx="441" cy="39"/>
                        <a:chOff x="0" y="0"/>
                        <a:chExt cx="441" cy="39"/>
                      </a:xfrm>
                    </p:grpSpPr>
                    <p:sp>
                      <p:nvSpPr>
                        <p:cNvPr id="60524" name="Line 36"/>
                        <p:cNvSpPr>
                          <a:spLocks noChangeShapeType="1"/>
                        </p:cNvSpPr>
                        <p:nvPr/>
                      </p:nvSpPr>
                      <p:spPr bwMode="auto">
                        <a:xfrm>
                          <a:off x="1" y="0"/>
                          <a:ext cx="440" cy="2"/>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25" name="Line 37"/>
                        <p:cNvSpPr>
                          <a:spLocks noChangeShapeType="1"/>
                        </p:cNvSpPr>
                        <p:nvPr/>
                      </p:nvSpPr>
                      <p:spPr bwMode="auto">
                        <a:xfrm>
                          <a:off x="0" y="19"/>
                          <a:ext cx="441" cy="2"/>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26" name="Line 38"/>
                        <p:cNvSpPr>
                          <a:spLocks noChangeShapeType="1"/>
                        </p:cNvSpPr>
                        <p:nvPr/>
                      </p:nvSpPr>
                      <p:spPr bwMode="auto">
                        <a:xfrm>
                          <a:off x="1" y="38"/>
                          <a:ext cx="440" cy="1"/>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grpSp>
                  <p:nvGrpSpPr>
                    <p:cNvPr id="60489" name="Group 39"/>
                    <p:cNvGrpSpPr>
                      <a:grpSpLocks/>
                    </p:cNvGrpSpPr>
                    <p:nvPr/>
                  </p:nvGrpSpPr>
                  <p:grpSpPr bwMode="auto">
                    <a:xfrm>
                      <a:off x="0" y="134"/>
                      <a:ext cx="420" cy="53"/>
                      <a:chOff x="0" y="0"/>
                      <a:chExt cx="420" cy="53"/>
                    </a:xfrm>
                  </p:grpSpPr>
                  <p:grpSp>
                    <p:nvGrpSpPr>
                      <p:cNvPr id="60490" name="Group 40"/>
                      <p:cNvGrpSpPr>
                        <a:grpSpLocks/>
                      </p:cNvGrpSpPr>
                      <p:nvPr/>
                    </p:nvGrpSpPr>
                    <p:grpSpPr bwMode="auto">
                      <a:xfrm>
                        <a:off x="0" y="0"/>
                        <a:ext cx="157" cy="52"/>
                        <a:chOff x="0" y="0"/>
                        <a:chExt cx="157" cy="52"/>
                      </a:xfrm>
                    </p:grpSpPr>
                    <p:grpSp>
                      <p:nvGrpSpPr>
                        <p:cNvPr id="60510" name="Group 41"/>
                        <p:cNvGrpSpPr>
                          <a:grpSpLocks/>
                        </p:cNvGrpSpPr>
                        <p:nvPr/>
                      </p:nvGrpSpPr>
                      <p:grpSpPr bwMode="auto">
                        <a:xfrm>
                          <a:off x="0" y="2"/>
                          <a:ext cx="67" cy="50"/>
                          <a:chOff x="0" y="0"/>
                          <a:chExt cx="67" cy="50"/>
                        </a:xfrm>
                      </p:grpSpPr>
                      <p:grpSp>
                        <p:nvGrpSpPr>
                          <p:cNvPr id="60517" name="Group 42"/>
                          <p:cNvGrpSpPr>
                            <a:grpSpLocks/>
                          </p:cNvGrpSpPr>
                          <p:nvPr/>
                        </p:nvGrpSpPr>
                        <p:grpSpPr bwMode="auto">
                          <a:xfrm>
                            <a:off x="0" y="0"/>
                            <a:ext cx="22" cy="50"/>
                            <a:chOff x="0" y="0"/>
                            <a:chExt cx="22" cy="50"/>
                          </a:xfrm>
                        </p:grpSpPr>
                        <p:sp>
                          <p:nvSpPr>
                            <p:cNvPr id="60520" name="Line 43"/>
                            <p:cNvSpPr>
                              <a:spLocks noChangeShapeType="1"/>
                            </p:cNvSpPr>
                            <p:nvPr/>
                          </p:nvSpPr>
                          <p:spPr bwMode="auto">
                            <a:xfrm>
                              <a:off x="0" y="0"/>
                              <a:ext cx="1" cy="50"/>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21" name="Line 44"/>
                            <p:cNvSpPr>
                              <a:spLocks noChangeShapeType="1"/>
                            </p:cNvSpPr>
                            <p:nvPr/>
                          </p:nvSpPr>
                          <p:spPr bwMode="auto">
                            <a:xfrm>
                              <a:off x="21" y="0"/>
                              <a:ext cx="1" cy="50"/>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0518" name="Line 45"/>
                          <p:cNvSpPr>
                            <a:spLocks noChangeShapeType="1"/>
                          </p:cNvSpPr>
                          <p:nvPr/>
                        </p:nvSpPr>
                        <p:spPr bwMode="auto">
                          <a:xfrm>
                            <a:off x="45" y="0"/>
                            <a:ext cx="1" cy="50"/>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19" name="Line 46"/>
                          <p:cNvSpPr>
                            <a:spLocks noChangeShapeType="1"/>
                          </p:cNvSpPr>
                          <p:nvPr/>
                        </p:nvSpPr>
                        <p:spPr bwMode="auto">
                          <a:xfrm>
                            <a:off x="66" y="0"/>
                            <a:ext cx="1" cy="50"/>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0511" name="Group 47"/>
                        <p:cNvGrpSpPr>
                          <a:grpSpLocks/>
                        </p:cNvGrpSpPr>
                        <p:nvPr/>
                      </p:nvGrpSpPr>
                      <p:grpSpPr bwMode="auto">
                        <a:xfrm>
                          <a:off x="91" y="0"/>
                          <a:ext cx="66" cy="52"/>
                          <a:chOff x="0" y="0"/>
                          <a:chExt cx="66" cy="52"/>
                        </a:xfrm>
                      </p:grpSpPr>
                      <p:grpSp>
                        <p:nvGrpSpPr>
                          <p:cNvPr id="60512" name="Group 48"/>
                          <p:cNvGrpSpPr>
                            <a:grpSpLocks/>
                          </p:cNvGrpSpPr>
                          <p:nvPr/>
                        </p:nvGrpSpPr>
                        <p:grpSpPr bwMode="auto">
                          <a:xfrm>
                            <a:off x="0" y="0"/>
                            <a:ext cx="20" cy="52"/>
                            <a:chOff x="0" y="0"/>
                            <a:chExt cx="20" cy="52"/>
                          </a:xfrm>
                        </p:grpSpPr>
                        <p:sp>
                          <p:nvSpPr>
                            <p:cNvPr id="60515" name="Line 49"/>
                            <p:cNvSpPr>
                              <a:spLocks noChangeShapeType="1"/>
                            </p:cNvSpPr>
                            <p:nvPr/>
                          </p:nvSpPr>
                          <p:spPr bwMode="auto">
                            <a:xfrm>
                              <a:off x="0" y="0"/>
                              <a:ext cx="1" cy="51"/>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16" name="Line 50"/>
                            <p:cNvSpPr>
                              <a:spLocks noChangeShapeType="1"/>
                            </p:cNvSpPr>
                            <p:nvPr/>
                          </p:nvSpPr>
                          <p:spPr bwMode="auto">
                            <a:xfrm>
                              <a:off x="19" y="2"/>
                              <a:ext cx="1" cy="50"/>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0513" name="Line 51"/>
                          <p:cNvSpPr>
                            <a:spLocks noChangeShapeType="1"/>
                          </p:cNvSpPr>
                          <p:nvPr/>
                        </p:nvSpPr>
                        <p:spPr bwMode="auto">
                          <a:xfrm>
                            <a:off x="44" y="0"/>
                            <a:ext cx="1" cy="51"/>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14" name="Line 52"/>
                          <p:cNvSpPr>
                            <a:spLocks noChangeShapeType="1"/>
                          </p:cNvSpPr>
                          <p:nvPr/>
                        </p:nvSpPr>
                        <p:spPr bwMode="auto">
                          <a:xfrm>
                            <a:off x="65" y="0"/>
                            <a:ext cx="1" cy="51"/>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grpSp>
                    <p:nvGrpSpPr>
                      <p:cNvPr id="60491" name="Group 53"/>
                      <p:cNvGrpSpPr>
                        <a:grpSpLocks/>
                      </p:cNvGrpSpPr>
                      <p:nvPr/>
                    </p:nvGrpSpPr>
                    <p:grpSpPr bwMode="auto">
                      <a:xfrm>
                        <a:off x="178" y="2"/>
                        <a:ext cx="155" cy="51"/>
                        <a:chOff x="0" y="0"/>
                        <a:chExt cx="155" cy="51"/>
                      </a:xfrm>
                    </p:grpSpPr>
                    <p:grpSp>
                      <p:nvGrpSpPr>
                        <p:cNvPr id="60498" name="Group 54"/>
                        <p:cNvGrpSpPr>
                          <a:grpSpLocks/>
                        </p:cNvGrpSpPr>
                        <p:nvPr/>
                      </p:nvGrpSpPr>
                      <p:grpSpPr bwMode="auto">
                        <a:xfrm>
                          <a:off x="0" y="0"/>
                          <a:ext cx="66" cy="51"/>
                          <a:chOff x="0" y="0"/>
                          <a:chExt cx="66" cy="51"/>
                        </a:xfrm>
                      </p:grpSpPr>
                      <p:grpSp>
                        <p:nvGrpSpPr>
                          <p:cNvPr id="60505" name="Group 55"/>
                          <p:cNvGrpSpPr>
                            <a:grpSpLocks/>
                          </p:cNvGrpSpPr>
                          <p:nvPr/>
                        </p:nvGrpSpPr>
                        <p:grpSpPr bwMode="auto">
                          <a:xfrm>
                            <a:off x="0" y="0"/>
                            <a:ext cx="22" cy="51"/>
                            <a:chOff x="0" y="0"/>
                            <a:chExt cx="22" cy="51"/>
                          </a:xfrm>
                        </p:grpSpPr>
                        <p:sp>
                          <p:nvSpPr>
                            <p:cNvPr id="60508" name="Line 56"/>
                            <p:cNvSpPr>
                              <a:spLocks noChangeShapeType="1"/>
                            </p:cNvSpPr>
                            <p:nvPr/>
                          </p:nvSpPr>
                          <p:spPr bwMode="auto">
                            <a:xfrm>
                              <a:off x="0" y="0"/>
                              <a:ext cx="1" cy="50"/>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09" name="Line 57"/>
                            <p:cNvSpPr>
                              <a:spLocks noChangeShapeType="1"/>
                            </p:cNvSpPr>
                            <p:nvPr/>
                          </p:nvSpPr>
                          <p:spPr bwMode="auto">
                            <a:xfrm>
                              <a:off x="20" y="2"/>
                              <a:ext cx="2" cy="49"/>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0506" name="Line 58"/>
                          <p:cNvSpPr>
                            <a:spLocks noChangeShapeType="1"/>
                          </p:cNvSpPr>
                          <p:nvPr/>
                        </p:nvSpPr>
                        <p:spPr bwMode="auto">
                          <a:xfrm>
                            <a:off x="45" y="0"/>
                            <a:ext cx="1" cy="50"/>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07" name="Line 59"/>
                          <p:cNvSpPr>
                            <a:spLocks noChangeShapeType="1"/>
                          </p:cNvSpPr>
                          <p:nvPr/>
                        </p:nvSpPr>
                        <p:spPr bwMode="auto">
                          <a:xfrm>
                            <a:off x="65" y="0"/>
                            <a:ext cx="1" cy="50"/>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0499" name="Group 60"/>
                        <p:cNvGrpSpPr>
                          <a:grpSpLocks/>
                        </p:cNvGrpSpPr>
                        <p:nvPr/>
                      </p:nvGrpSpPr>
                      <p:grpSpPr bwMode="auto">
                        <a:xfrm>
                          <a:off x="89" y="0"/>
                          <a:ext cx="66" cy="50"/>
                          <a:chOff x="0" y="0"/>
                          <a:chExt cx="66" cy="50"/>
                        </a:xfrm>
                      </p:grpSpPr>
                      <p:grpSp>
                        <p:nvGrpSpPr>
                          <p:cNvPr id="60500" name="Group 61"/>
                          <p:cNvGrpSpPr>
                            <a:grpSpLocks/>
                          </p:cNvGrpSpPr>
                          <p:nvPr/>
                        </p:nvGrpSpPr>
                        <p:grpSpPr bwMode="auto">
                          <a:xfrm>
                            <a:off x="0" y="0"/>
                            <a:ext cx="22" cy="50"/>
                            <a:chOff x="0" y="0"/>
                            <a:chExt cx="22" cy="50"/>
                          </a:xfrm>
                        </p:grpSpPr>
                        <p:sp>
                          <p:nvSpPr>
                            <p:cNvPr id="60503" name="Line 62"/>
                            <p:cNvSpPr>
                              <a:spLocks noChangeShapeType="1"/>
                            </p:cNvSpPr>
                            <p:nvPr/>
                          </p:nvSpPr>
                          <p:spPr bwMode="auto">
                            <a:xfrm>
                              <a:off x="0" y="0"/>
                              <a:ext cx="1" cy="50"/>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04" name="Line 63"/>
                            <p:cNvSpPr>
                              <a:spLocks noChangeShapeType="1"/>
                            </p:cNvSpPr>
                            <p:nvPr/>
                          </p:nvSpPr>
                          <p:spPr bwMode="auto">
                            <a:xfrm>
                              <a:off x="21" y="0"/>
                              <a:ext cx="1" cy="50"/>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0501" name="Line 64"/>
                          <p:cNvSpPr>
                            <a:spLocks noChangeShapeType="1"/>
                          </p:cNvSpPr>
                          <p:nvPr/>
                        </p:nvSpPr>
                        <p:spPr bwMode="auto">
                          <a:xfrm>
                            <a:off x="46" y="0"/>
                            <a:ext cx="1" cy="50"/>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502" name="Line 65"/>
                          <p:cNvSpPr>
                            <a:spLocks noChangeShapeType="1"/>
                          </p:cNvSpPr>
                          <p:nvPr/>
                        </p:nvSpPr>
                        <p:spPr bwMode="auto">
                          <a:xfrm>
                            <a:off x="65" y="0"/>
                            <a:ext cx="1" cy="50"/>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grpSp>
                    <p:nvGrpSpPr>
                      <p:cNvPr id="60492" name="Group 66"/>
                      <p:cNvGrpSpPr>
                        <a:grpSpLocks/>
                      </p:cNvGrpSpPr>
                      <p:nvPr/>
                    </p:nvGrpSpPr>
                    <p:grpSpPr bwMode="auto">
                      <a:xfrm>
                        <a:off x="354" y="2"/>
                        <a:ext cx="66" cy="50"/>
                        <a:chOff x="0" y="0"/>
                        <a:chExt cx="66" cy="50"/>
                      </a:xfrm>
                    </p:grpSpPr>
                    <p:grpSp>
                      <p:nvGrpSpPr>
                        <p:cNvPr id="60493" name="Group 67"/>
                        <p:cNvGrpSpPr>
                          <a:grpSpLocks/>
                        </p:cNvGrpSpPr>
                        <p:nvPr/>
                      </p:nvGrpSpPr>
                      <p:grpSpPr bwMode="auto">
                        <a:xfrm>
                          <a:off x="0" y="0"/>
                          <a:ext cx="21" cy="50"/>
                          <a:chOff x="0" y="0"/>
                          <a:chExt cx="21" cy="50"/>
                        </a:xfrm>
                      </p:grpSpPr>
                      <p:sp>
                        <p:nvSpPr>
                          <p:cNvPr id="60496" name="Line 68"/>
                          <p:cNvSpPr>
                            <a:spLocks noChangeShapeType="1"/>
                          </p:cNvSpPr>
                          <p:nvPr/>
                        </p:nvSpPr>
                        <p:spPr bwMode="auto">
                          <a:xfrm>
                            <a:off x="0" y="0"/>
                            <a:ext cx="1" cy="50"/>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97" name="Line 69"/>
                          <p:cNvSpPr>
                            <a:spLocks noChangeShapeType="1"/>
                          </p:cNvSpPr>
                          <p:nvPr/>
                        </p:nvSpPr>
                        <p:spPr bwMode="auto">
                          <a:xfrm>
                            <a:off x="20" y="0"/>
                            <a:ext cx="1" cy="50"/>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0494" name="Line 70"/>
                        <p:cNvSpPr>
                          <a:spLocks noChangeShapeType="1"/>
                        </p:cNvSpPr>
                        <p:nvPr/>
                      </p:nvSpPr>
                      <p:spPr bwMode="auto">
                        <a:xfrm>
                          <a:off x="44" y="0"/>
                          <a:ext cx="2" cy="50"/>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95" name="Line 71"/>
                        <p:cNvSpPr>
                          <a:spLocks noChangeShapeType="1"/>
                        </p:cNvSpPr>
                        <p:nvPr/>
                      </p:nvSpPr>
                      <p:spPr bwMode="auto">
                        <a:xfrm>
                          <a:off x="65" y="0"/>
                          <a:ext cx="1" cy="50"/>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grpSp>
            </p:grpSp>
            <p:sp>
              <p:nvSpPr>
                <p:cNvPr id="60485" name="Freeform 72"/>
                <p:cNvSpPr>
                  <a:spLocks noChangeArrowheads="1"/>
                </p:cNvSpPr>
                <p:nvPr/>
              </p:nvSpPr>
              <p:spPr bwMode="auto">
                <a:xfrm>
                  <a:off x="16" y="0"/>
                  <a:ext cx="380" cy="13"/>
                </a:xfrm>
                <a:custGeom>
                  <a:avLst/>
                  <a:gdLst>
                    <a:gd name="T0" fmla="*/ 380 w 380"/>
                    <a:gd name="T1" fmla="*/ 13 h 13"/>
                    <a:gd name="T2" fmla="*/ 0 w 380"/>
                    <a:gd name="T3" fmla="*/ 13 h 13"/>
                    <a:gd name="T4" fmla="*/ 0 w 380"/>
                    <a:gd name="T5" fmla="*/ 0 h 13"/>
                    <a:gd name="T6" fmla="*/ 379 w 380"/>
                    <a:gd name="T7" fmla="*/ 0 h 13"/>
                    <a:gd name="T8" fmla="*/ 380 w 380"/>
                    <a:gd name="T9" fmla="*/ 13 h 13"/>
                    <a:gd name="T10" fmla="*/ 0 60000 65536"/>
                    <a:gd name="T11" fmla="*/ 0 60000 65536"/>
                    <a:gd name="T12" fmla="*/ 0 60000 65536"/>
                    <a:gd name="T13" fmla="*/ 0 60000 65536"/>
                    <a:gd name="T14" fmla="*/ 0 60000 65536"/>
                    <a:gd name="T15" fmla="*/ 0 w 380"/>
                    <a:gd name="T16" fmla="*/ 0 h 13"/>
                    <a:gd name="T17" fmla="*/ 380 w 380"/>
                    <a:gd name="T18" fmla="*/ 13 h 13"/>
                  </a:gdLst>
                  <a:ahLst/>
                  <a:cxnLst>
                    <a:cxn ang="T10">
                      <a:pos x="T0" y="T1"/>
                    </a:cxn>
                    <a:cxn ang="T11">
                      <a:pos x="T2" y="T3"/>
                    </a:cxn>
                    <a:cxn ang="T12">
                      <a:pos x="T4" y="T5"/>
                    </a:cxn>
                    <a:cxn ang="T13">
                      <a:pos x="T6" y="T7"/>
                    </a:cxn>
                    <a:cxn ang="T14">
                      <a:pos x="T8" y="T9"/>
                    </a:cxn>
                  </a:cxnLst>
                  <a:rect l="T15" t="T16" r="T17" b="T18"/>
                  <a:pathLst>
                    <a:path w="380" h="13">
                      <a:moveTo>
                        <a:pt x="380" y="13"/>
                      </a:moveTo>
                      <a:lnTo>
                        <a:pt x="0" y="13"/>
                      </a:lnTo>
                      <a:lnTo>
                        <a:pt x="0" y="0"/>
                      </a:lnTo>
                      <a:lnTo>
                        <a:pt x="379" y="0"/>
                      </a:lnTo>
                      <a:lnTo>
                        <a:pt x="380" y="13"/>
                      </a:lnTo>
                      <a:close/>
                    </a:path>
                  </a:pathLst>
                </a:custGeom>
                <a:solidFill>
                  <a:srgbClr val="3F3F3F"/>
                </a:solidFill>
                <a:ln w="14288" cmpd="sng">
                  <a:solidFill>
                    <a:srgbClr val="000000"/>
                  </a:solidFill>
                  <a:bevel/>
                  <a:headEnd/>
                  <a:tailEnd/>
                </a:ln>
              </p:spPr>
              <p:txBody>
                <a:bodyPr/>
                <a:lstStyle/>
                <a:p>
                  <a:endParaRPr lang="zh-CN" altLang="en-US"/>
                </a:p>
              </p:txBody>
            </p:sp>
          </p:grpSp>
          <p:grpSp>
            <p:nvGrpSpPr>
              <p:cNvPr id="60456" name="Group 73"/>
              <p:cNvGrpSpPr>
                <a:grpSpLocks/>
              </p:cNvGrpSpPr>
              <p:nvPr/>
            </p:nvGrpSpPr>
            <p:grpSpPr bwMode="auto">
              <a:xfrm>
                <a:off x="0" y="0"/>
                <a:ext cx="435" cy="277"/>
                <a:chOff x="0" y="0"/>
                <a:chExt cx="435" cy="277"/>
              </a:xfrm>
            </p:grpSpPr>
            <p:grpSp>
              <p:nvGrpSpPr>
                <p:cNvPr id="60457" name="Group 74"/>
                <p:cNvGrpSpPr>
                  <a:grpSpLocks/>
                </p:cNvGrpSpPr>
                <p:nvPr/>
              </p:nvGrpSpPr>
              <p:grpSpPr bwMode="auto">
                <a:xfrm>
                  <a:off x="139" y="28"/>
                  <a:ext cx="296" cy="239"/>
                  <a:chOff x="0" y="0"/>
                  <a:chExt cx="296" cy="239"/>
                </a:xfrm>
              </p:grpSpPr>
              <p:sp>
                <p:nvSpPr>
                  <p:cNvPr id="60461" name="Freeform 75"/>
                  <p:cNvSpPr>
                    <a:spLocks noChangeArrowheads="1"/>
                  </p:cNvSpPr>
                  <p:nvPr/>
                </p:nvSpPr>
                <p:spPr bwMode="auto">
                  <a:xfrm>
                    <a:off x="0" y="0"/>
                    <a:ext cx="296" cy="239"/>
                  </a:xfrm>
                  <a:custGeom>
                    <a:avLst/>
                    <a:gdLst>
                      <a:gd name="T0" fmla="*/ 0 w 296"/>
                      <a:gd name="T1" fmla="*/ 239 h 239"/>
                      <a:gd name="T2" fmla="*/ 284 w 296"/>
                      <a:gd name="T3" fmla="*/ 239 h 239"/>
                      <a:gd name="T4" fmla="*/ 292 w 296"/>
                      <a:gd name="T5" fmla="*/ 232 h 239"/>
                      <a:gd name="T6" fmla="*/ 296 w 296"/>
                      <a:gd name="T7" fmla="*/ 217 h 239"/>
                      <a:gd name="T8" fmla="*/ 296 w 296"/>
                      <a:gd name="T9" fmla="*/ 21 h 239"/>
                      <a:gd name="T10" fmla="*/ 295 w 296"/>
                      <a:gd name="T11" fmla="*/ 6 h 239"/>
                      <a:gd name="T12" fmla="*/ 286 w 296"/>
                      <a:gd name="T13" fmla="*/ 0 h 239"/>
                      <a:gd name="T14" fmla="*/ 0 w 296"/>
                      <a:gd name="T15" fmla="*/ 0 h 239"/>
                      <a:gd name="T16" fmla="*/ 0 w 296"/>
                      <a:gd name="T17" fmla="*/ 239 h 23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6"/>
                      <a:gd name="T28" fmla="*/ 0 h 239"/>
                      <a:gd name="T29" fmla="*/ 296 w 296"/>
                      <a:gd name="T30" fmla="*/ 239 h 23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6" h="239">
                        <a:moveTo>
                          <a:pt x="0" y="239"/>
                        </a:moveTo>
                        <a:lnTo>
                          <a:pt x="284" y="239"/>
                        </a:lnTo>
                        <a:lnTo>
                          <a:pt x="292" y="232"/>
                        </a:lnTo>
                        <a:lnTo>
                          <a:pt x="296" y="217"/>
                        </a:lnTo>
                        <a:lnTo>
                          <a:pt x="296" y="21"/>
                        </a:lnTo>
                        <a:lnTo>
                          <a:pt x="295" y="6"/>
                        </a:lnTo>
                        <a:lnTo>
                          <a:pt x="286" y="0"/>
                        </a:lnTo>
                        <a:lnTo>
                          <a:pt x="0" y="0"/>
                        </a:lnTo>
                        <a:lnTo>
                          <a:pt x="0" y="239"/>
                        </a:lnTo>
                        <a:close/>
                      </a:path>
                    </a:pathLst>
                  </a:custGeom>
                  <a:solidFill>
                    <a:srgbClr val="C0C0C0"/>
                  </a:solidFill>
                  <a:ln w="14288" cmpd="sng">
                    <a:solidFill>
                      <a:srgbClr val="000000"/>
                    </a:solidFill>
                    <a:bevel/>
                    <a:headEnd/>
                    <a:tailEnd/>
                  </a:ln>
                </p:spPr>
                <p:txBody>
                  <a:bodyPr/>
                  <a:lstStyle/>
                  <a:p>
                    <a:endParaRPr lang="zh-CN" altLang="en-US"/>
                  </a:p>
                </p:txBody>
              </p:sp>
              <p:grpSp>
                <p:nvGrpSpPr>
                  <p:cNvPr id="60462" name="Group 76"/>
                  <p:cNvGrpSpPr>
                    <a:grpSpLocks/>
                  </p:cNvGrpSpPr>
                  <p:nvPr/>
                </p:nvGrpSpPr>
                <p:grpSpPr bwMode="auto">
                  <a:xfrm>
                    <a:off x="16" y="19"/>
                    <a:ext cx="273" cy="176"/>
                    <a:chOff x="0" y="0"/>
                    <a:chExt cx="273" cy="176"/>
                  </a:xfrm>
                </p:grpSpPr>
                <p:grpSp>
                  <p:nvGrpSpPr>
                    <p:cNvPr id="60463" name="Group 77"/>
                    <p:cNvGrpSpPr>
                      <a:grpSpLocks/>
                    </p:cNvGrpSpPr>
                    <p:nvPr/>
                  </p:nvGrpSpPr>
                  <p:grpSpPr bwMode="auto">
                    <a:xfrm>
                      <a:off x="0" y="0"/>
                      <a:ext cx="271" cy="47"/>
                      <a:chOff x="0" y="0"/>
                      <a:chExt cx="271" cy="47"/>
                    </a:xfrm>
                  </p:grpSpPr>
                  <p:grpSp>
                    <p:nvGrpSpPr>
                      <p:cNvPr id="60478" name="Group 78"/>
                      <p:cNvGrpSpPr>
                        <a:grpSpLocks/>
                      </p:cNvGrpSpPr>
                      <p:nvPr/>
                    </p:nvGrpSpPr>
                    <p:grpSpPr bwMode="auto">
                      <a:xfrm>
                        <a:off x="0" y="0"/>
                        <a:ext cx="271" cy="16"/>
                        <a:chOff x="0" y="0"/>
                        <a:chExt cx="271" cy="16"/>
                      </a:xfrm>
                    </p:grpSpPr>
                    <p:sp>
                      <p:nvSpPr>
                        <p:cNvPr id="60482" name="Line 79"/>
                        <p:cNvSpPr>
                          <a:spLocks noChangeShapeType="1"/>
                        </p:cNvSpPr>
                        <p:nvPr/>
                      </p:nvSpPr>
                      <p:spPr bwMode="auto">
                        <a:xfrm>
                          <a:off x="0" y="0"/>
                          <a:ext cx="270" cy="1"/>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83" name="Line 80"/>
                        <p:cNvSpPr>
                          <a:spLocks noChangeShapeType="1"/>
                        </p:cNvSpPr>
                        <p:nvPr/>
                      </p:nvSpPr>
                      <p:spPr bwMode="auto">
                        <a:xfrm flipV="1">
                          <a:off x="0" y="15"/>
                          <a:ext cx="271" cy="1"/>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0479" name="Group 81"/>
                      <p:cNvGrpSpPr>
                        <a:grpSpLocks/>
                      </p:cNvGrpSpPr>
                      <p:nvPr/>
                    </p:nvGrpSpPr>
                    <p:grpSpPr bwMode="auto">
                      <a:xfrm>
                        <a:off x="0" y="32"/>
                        <a:ext cx="271" cy="15"/>
                        <a:chOff x="0" y="0"/>
                        <a:chExt cx="271" cy="15"/>
                      </a:xfrm>
                    </p:grpSpPr>
                    <p:sp>
                      <p:nvSpPr>
                        <p:cNvPr id="60480" name="Line 82"/>
                        <p:cNvSpPr>
                          <a:spLocks noChangeShapeType="1"/>
                        </p:cNvSpPr>
                        <p:nvPr/>
                      </p:nvSpPr>
                      <p:spPr bwMode="auto">
                        <a:xfrm>
                          <a:off x="0" y="0"/>
                          <a:ext cx="270" cy="1"/>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81" name="Line 83"/>
                        <p:cNvSpPr>
                          <a:spLocks noChangeShapeType="1"/>
                        </p:cNvSpPr>
                        <p:nvPr/>
                      </p:nvSpPr>
                      <p:spPr bwMode="auto">
                        <a:xfrm flipV="1">
                          <a:off x="0" y="14"/>
                          <a:ext cx="271" cy="1"/>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grpSp>
                  <p:nvGrpSpPr>
                    <p:cNvPr id="60464" name="Group 84"/>
                    <p:cNvGrpSpPr>
                      <a:grpSpLocks/>
                    </p:cNvGrpSpPr>
                    <p:nvPr/>
                  </p:nvGrpSpPr>
                  <p:grpSpPr bwMode="auto">
                    <a:xfrm>
                      <a:off x="0" y="64"/>
                      <a:ext cx="273" cy="47"/>
                      <a:chOff x="0" y="0"/>
                      <a:chExt cx="273" cy="47"/>
                    </a:xfrm>
                  </p:grpSpPr>
                  <p:grpSp>
                    <p:nvGrpSpPr>
                      <p:cNvPr id="60472" name="Group 85"/>
                      <p:cNvGrpSpPr>
                        <a:grpSpLocks/>
                      </p:cNvGrpSpPr>
                      <p:nvPr/>
                    </p:nvGrpSpPr>
                    <p:grpSpPr bwMode="auto">
                      <a:xfrm>
                        <a:off x="0" y="0"/>
                        <a:ext cx="273" cy="15"/>
                        <a:chOff x="0" y="0"/>
                        <a:chExt cx="273" cy="15"/>
                      </a:xfrm>
                    </p:grpSpPr>
                    <p:sp>
                      <p:nvSpPr>
                        <p:cNvPr id="60476" name="Line 86"/>
                        <p:cNvSpPr>
                          <a:spLocks noChangeShapeType="1"/>
                        </p:cNvSpPr>
                        <p:nvPr/>
                      </p:nvSpPr>
                      <p:spPr bwMode="auto">
                        <a:xfrm>
                          <a:off x="0" y="0"/>
                          <a:ext cx="271" cy="1"/>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77" name="Line 87"/>
                        <p:cNvSpPr>
                          <a:spLocks noChangeShapeType="1"/>
                        </p:cNvSpPr>
                        <p:nvPr/>
                      </p:nvSpPr>
                      <p:spPr bwMode="auto">
                        <a:xfrm flipV="1">
                          <a:off x="0" y="13"/>
                          <a:ext cx="273" cy="2"/>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0473" name="Group 88"/>
                      <p:cNvGrpSpPr>
                        <a:grpSpLocks/>
                      </p:cNvGrpSpPr>
                      <p:nvPr/>
                    </p:nvGrpSpPr>
                    <p:grpSpPr bwMode="auto">
                      <a:xfrm>
                        <a:off x="0" y="32"/>
                        <a:ext cx="273" cy="15"/>
                        <a:chOff x="0" y="0"/>
                        <a:chExt cx="273" cy="15"/>
                      </a:xfrm>
                    </p:grpSpPr>
                    <p:sp>
                      <p:nvSpPr>
                        <p:cNvPr id="60474" name="Line 89"/>
                        <p:cNvSpPr>
                          <a:spLocks noChangeShapeType="1"/>
                        </p:cNvSpPr>
                        <p:nvPr/>
                      </p:nvSpPr>
                      <p:spPr bwMode="auto">
                        <a:xfrm>
                          <a:off x="0" y="0"/>
                          <a:ext cx="271" cy="2"/>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75" name="Line 90"/>
                        <p:cNvSpPr>
                          <a:spLocks noChangeShapeType="1"/>
                        </p:cNvSpPr>
                        <p:nvPr/>
                      </p:nvSpPr>
                      <p:spPr bwMode="auto">
                        <a:xfrm flipV="1">
                          <a:off x="0" y="14"/>
                          <a:ext cx="273" cy="1"/>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grpSp>
                  <p:nvGrpSpPr>
                    <p:cNvPr id="60465" name="Group 91"/>
                    <p:cNvGrpSpPr>
                      <a:grpSpLocks/>
                    </p:cNvGrpSpPr>
                    <p:nvPr/>
                  </p:nvGrpSpPr>
                  <p:grpSpPr bwMode="auto">
                    <a:xfrm>
                      <a:off x="0" y="128"/>
                      <a:ext cx="271" cy="48"/>
                      <a:chOff x="0" y="0"/>
                      <a:chExt cx="271" cy="48"/>
                    </a:xfrm>
                  </p:grpSpPr>
                  <p:grpSp>
                    <p:nvGrpSpPr>
                      <p:cNvPr id="60466" name="Group 92"/>
                      <p:cNvGrpSpPr>
                        <a:grpSpLocks/>
                      </p:cNvGrpSpPr>
                      <p:nvPr/>
                    </p:nvGrpSpPr>
                    <p:grpSpPr bwMode="auto">
                      <a:xfrm>
                        <a:off x="0" y="0"/>
                        <a:ext cx="271" cy="16"/>
                        <a:chOff x="0" y="0"/>
                        <a:chExt cx="271" cy="16"/>
                      </a:xfrm>
                    </p:grpSpPr>
                    <p:sp>
                      <p:nvSpPr>
                        <p:cNvPr id="60470" name="Line 93"/>
                        <p:cNvSpPr>
                          <a:spLocks noChangeShapeType="1"/>
                        </p:cNvSpPr>
                        <p:nvPr/>
                      </p:nvSpPr>
                      <p:spPr bwMode="auto">
                        <a:xfrm>
                          <a:off x="0" y="0"/>
                          <a:ext cx="270" cy="1"/>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71" name="Line 94"/>
                        <p:cNvSpPr>
                          <a:spLocks noChangeShapeType="1"/>
                        </p:cNvSpPr>
                        <p:nvPr/>
                      </p:nvSpPr>
                      <p:spPr bwMode="auto">
                        <a:xfrm flipV="1">
                          <a:off x="0" y="14"/>
                          <a:ext cx="271" cy="2"/>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0467" name="Group 95"/>
                      <p:cNvGrpSpPr>
                        <a:grpSpLocks/>
                      </p:cNvGrpSpPr>
                      <p:nvPr/>
                    </p:nvGrpSpPr>
                    <p:grpSpPr bwMode="auto">
                      <a:xfrm>
                        <a:off x="0" y="32"/>
                        <a:ext cx="271" cy="16"/>
                        <a:chOff x="0" y="0"/>
                        <a:chExt cx="271" cy="16"/>
                      </a:xfrm>
                    </p:grpSpPr>
                    <p:sp>
                      <p:nvSpPr>
                        <p:cNvPr id="60468" name="Line 96"/>
                        <p:cNvSpPr>
                          <a:spLocks noChangeShapeType="1"/>
                        </p:cNvSpPr>
                        <p:nvPr/>
                      </p:nvSpPr>
                      <p:spPr bwMode="auto">
                        <a:xfrm>
                          <a:off x="0" y="0"/>
                          <a:ext cx="270" cy="2"/>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69" name="Line 97"/>
                        <p:cNvSpPr>
                          <a:spLocks noChangeShapeType="1"/>
                        </p:cNvSpPr>
                        <p:nvPr/>
                      </p:nvSpPr>
                      <p:spPr bwMode="auto">
                        <a:xfrm flipV="1">
                          <a:off x="0" y="14"/>
                          <a:ext cx="271" cy="2"/>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grpSp>
            </p:grpSp>
            <p:grpSp>
              <p:nvGrpSpPr>
                <p:cNvPr id="60458" name="Group 98"/>
                <p:cNvGrpSpPr>
                  <a:grpSpLocks/>
                </p:cNvGrpSpPr>
                <p:nvPr/>
              </p:nvGrpSpPr>
              <p:grpSpPr bwMode="auto">
                <a:xfrm>
                  <a:off x="0" y="0"/>
                  <a:ext cx="137" cy="277"/>
                  <a:chOff x="0" y="0"/>
                  <a:chExt cx="137" cy="277"/>
                </a:xfrm>
              </p:grpSpPr>
              <p:sp>
                <p:nvSpPr>
                  <p:cNvPr id="60459" name="Freeform 99"/>
                  <p:cNvSpPr>
                    <a:spLocks noChangeArrowheads="1"/>
                  </p:cNvSpPr>
                  <p:nvPr/>
                </p:nvSpPr>
                <p:spPr bwMode="auto">
                  <a:xfrm>
                    <a:off x="0" y="0"/>
                    <a:ext cx="137" cy="267"/>
                  </a:xfrm>
                  <a:custGeom>
                    <a:avLst/>
                    <a:gdLst>
                      <a:gd name="T0" fmla="*/ 137 w 137"/>
                      <a:gd name="T1" fmla="*/ 0 h 267"/>
                      <a:gd name="T2" fmla="*/ 137 w 137"/>
                      <a:gd name="T3" fmla="*/ 267 h 267"/>
                      <a:gd name="T4" fmla="*/ 9 w 137"/>
                      <a:gd name="T5" fmla="*/ 267 h 267"/>
                      <a:gd name="T6" fmla="*/ 4 w 137"/>
                      <a:gd name="T7" fmla="*/ 264 h 267"/>
                      <a:gd name="T8" fmla="*/ 1 w 137"/>
                      <a:gd name="T9" fmla="*/ 257 h 267"/>
                      <a:gd name="T10" fmla="*/ 0 w 137"/>
                      <a:gd name="T11" fmla="*/ 249 h 267"/>
                      <a:gd name="T12" fmla="*/ 0 w 137"/>
                      <a:gd name="T13" fmla="*/ 15 h 267"/>
                      <a:gd name="T14" fmla="*/ 2 w 137"/>
                      <a:gd name="T15" fmla="*/ 8 h 267"/>
                      <a:gd name="T16" fmla="*/ 6 w 137"/>
                      <a:gd name="T17" fmla="*/ 1 h 267"/>
                      <a:gd name="T18" fmla="*/ 12 w 137"/>
                      <a:gd name="T19" fmla="*/ 0 h 267"/>
                      <a:gd name="T20" fmla="*/ 137 w 137"/>
                      <a:gd name="T21" fmla="*/ 0 h 2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7"/>
                      <a:gd name="T34" fmla="*/ 0 h 267"/>
                      <a:gd name="T35" fmla="*/ 137 w 137"/>
                      <a:gd name="T36" fmla="*/ 267 h 2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7" h="267">
                        <a:moveTo>
                          <a:pt x="137" y="0"/>
                        </a:moveTo>
                        <a:lnTo>
                          <a:pt x="137" y="267"/>
                        </a:lnTo>
                        <a:lnTo>
                          <a:pt x="9" y="267"/>
                        </a:lnTo>
                        <a:lnTo>
                          <a:pt x="4" y="264"/>
                        </a:lnTo>
                        <a:lnTo>
                          <a:pt x="1" y="257"/>
                        </a:lnTo>
                        <a:lnTo>
                          <a:pt x="0" y="249"/>
                        </a:lnTo>
                        <a:lnTo>
                          <a:pt x="0" y="15"/>
                        </a:lnTo>
                        <a:lnTo>
                          <a:pt x="2" y="8"/>
                        </a:lnTo>
                        <a:lnTo>
                          <a:pt x="6" y="1"/>
                        </a:lnTo>
                        <a:lnTo>
                          <a:pt x="12" y="0"/>
                        </a:lnTo>
                        <a:lnTo>
                          <a:pt x="137" y="0"/>
                        </a:lnTo>
                        <a:close/>
                      </a:path>
                    </a:pathLst>
                  </a:custGeom>
                  <a:solidFill>
                    <a:srgbClr val="C0C0C0"/>
                  </a:solidFill>
                  <a:ln w="14288" cmpd="sng">
                    <a:solidFill>
                      <a:srgbClr val="000000"/>
                    </a:solidFill>
                    <a:bevel/>
                    <a:headEnd/>
                    <a:tailEnd/>
                  </a:ln>
                </p:spPr>
                <p:txBody>
                  <a:bodyPr/>
                  <a:lstStyle/>
                  <a:p>
                    <a:endParaRPr lang="zh-CN" altLang="en-US"/>
                  </a:p>
                </p:txBody>
              </p:sp>
              <p:sp>
                <p:nvSpPr>
                  <p:cNvPr id="60460" name="Line 100"/>
                  <p:cNvSpPr>
                    <a:spLocks noChangeShapeType="1"/>
                  </p:cNvSpPr>
                  <p:nvPr/>
                </p:nvSpPr>
                <p:spPr bwMode="auto">
                  <a:xfrm>
                    <a:off x="117" y="3"/>
                    <a:ext cx="1" cy="274"/>
                  </a:xfrm>
                  <a:prstGeom prst="line">
                    <a:avLst/>
                  </a:prstGeom>
                  <a:noFill/>
                  <a:ln w="14288">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grpSp>
      </p:grpSp>
      <p:sp>
        <p:nvSpPr>
          <p:cNvPr id="60422" name="Rectangle 101"/>
          <p:cNvSpPr>
            <a:spLocks noChangeArrowheads="1"/>
          </p:cNvSpPr>
          <p:nvPr/>
        </p:nvSpPr>
        <p:spPr bwMode="auto">
          <a:xfrm>
            <a:off x="1482725" y="5868988"/>
            <a:ext cx="8382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0423" name="Rectangle 102"/>
          <p:cNvSpPr>
            <a:spLocks noChangeArrowheads="1"/>
          </p:cNvSpPr>
          <p:nvPr/>
        </p:nvSpPr>
        <p:spPr bwMode="auto">
          <a:xfrm>
            <a:off x="1576388" y="5929313"/>
            <a:ext cx="7334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0424" name="Rectangle 103"/>
          <p:cNvSpPr>
            <a:spLocks noChangeArrowheads="1"/>
          </p:cNvSpPr>
          <p:nvPr/>
        </p:nvSpPr>
        <p:spPr bwMode="auto">
          <a:xfrm>
            <a:off x="1455738" y="5853113"/>
            <a:ext cx="850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solidFill>
                  <a:srgbClr val="000000"/>
                </a:solidFill>
                <a:latin typeface="宋体" panose="02010600030101010101" pitchFamily="2" charset="-122"/>
                <a:sym typeface="宋体" panose="02010600030101010101" pitchFamily="2" charset="-122"/>
              </a:rPr>
              <a:t>保证论据</a:t>
            </a:r>
            <a:endParaRPr lang="zh-CN" altLang="en-US">
              <a:solidFill>
                <a:srgbClr val="000000"/>
              </a:solidFill>
              <a:sym typeface="黑体" panose="02010609060101010101" pitchFamily="49" charset="-122"/>
            </a:endParaRPr>
          </a:p>
        </p:txBody>
      </p:sp>
      <p:grpSp>
        <p:nvGrpSpPr>
          <p:cNvPr id="60425" name="Group 104"/>
          <p:cNvGrpSpPr>
            <a:grpSpLocks/>
          </p:cNvGrpSpPr>
          <p:nvPr/>
        </p:nvGrpSpPr>
        <p:grpSpPr bwMode="auto">
          <a:xfrm>
            <a:off x="1528763" y="4918075"/>
            <a:ext cx="781050" cy="769938"/>
            <a:chOff x="0" y="0"/>
            <a:chExt cx="493" cy="485"/>
          </a:xfrm>
        </p:grpSpPr>
        <p:grpSp>
          <p:nvGrpSpPr>
            <p:cNvPr id="60442" name="Group 105"/>
            <p:cNvGrpSpPr>
              <a:grpSpLocks/>
            </p:cNvGrpSpPr>
            <p:nvPr/>
          </p:nvGrpSpPr>
          <p:grpSpPr bwMode="auto">
            <a:xfrm>
              <a:off x="0" y="0"/>
              <a:ext cx="493" cy="485"/>
              <a:chOff x="0" y="0"/>
              <a:chExt cx="493" cy="485"/>
            </a:xfrm>
          </p:grpSpPr>
          <p:sp>
            <p:nvSpPr>
              <p:cNvPr id="60451" name="Freeform 106"/>
              <p:cNvSpPr>
                <a:spLocks noChangeArrowheads="1"/>
              </p:cNvSpPr>
              <p:nvPr/>
            </p:nvSpPr>
            <p:spPr bwMode="auto">
              <a:xfrm>
                <a:off x="16" y="17"/>
                <a:ext cx="477" cy="468"/>
              </a:xfrm>
              <a:custGeom>
                <a:avLst/>
                <a:gdLst>
                  <a:gd name="T0" fmla="*/ 48 w 477"/>
                  <a:gd name="T1" fmla="*/ 0 h 468"/>
                  <a:gd name="T2" fmla="*/ 39 w 477"/>
                  <a:gd name="T3" fmla="*/ 1 h 468"/>
                  <a:gd name="T4" fmla="*/ 30 w 477"/>
                  <a:gd name="T5" fmla="*/ 5 h 468"/>
                  <a:gd name="T6" fmla="*/ 22 w 477"/>
                  <a:gd name="T7" fmla="*/ 9 h 468"/>
                  <a:gd name="T8" fmla="*/ 15 w 477"/>
                  <a:gd name="T9" fmla="*/ 15 h 468"/>
                  <a:gd name="T10" fmla="*/ 9 w 477"/>
                  <a:gd name="T11" fmla="*/ 22 h 468"/>
                  <a:gd name="T12" fmla="*/ 5 w 477"/>
                  <a:gd name="T13" fmla="*/ 31 h 468"/>
                  <a:gd name="T14" fmla="*/ 1 w 477"/>
                  <a:gd name="T15" fmla="*/ 41 h 468"/>
                  <a:gd name="T16" fmla="*/ 0 w 477"/>
                  <a:gd name="T17" fmla="*/ 50 h 468"/>
                  <a:gd name="T18" fmla="*/ 0 w 477"/>
                  <a:gd name="T19" fmla="*/ 417 h 468"/>
                  <a:gd name="T20" fmla="*/ 1 w 477"/>
                  <a:gd name="T21" fmla="*/ 429 h 468"/>
                  <a:gd name="T22" fmla="*/ 5 w 477"/>
                  <a:gd name="T23" fmla="*/ 437 h 468"/>
                  <a:gd name="T24" fmla="*/ 9 w 477"/>
                  <a:gd name="T25" fmla="*/ 445 h 468"/>
                  <a:gd name="T26" fmla="*/ 15 w 477"/>
                  <a:gd name="T27" fmla="*/ 452 h 468"/>
                  <a:gd name="T28" fmla="*/ 22 w 477"/>
                  <a:gd name="T29" fmla="*/ 459 h 468"/>
                  <a:gd name="T30" fmla="*/ 30 w 477"/>
                  <a:gd name="T31" fmla="*/ 463 h 468"/>
                  <a:gd name="T32" fmla="*/ 39 w 477"/>
                  <a:gd name="T33" fmla="*/ 466 h 468"/>
                  <a:gd name="T34" fmla="*/ 48 w 477"/>
                  <a:gd name="T35" fmla="*/ 468 h 468"/>
                  <a:gd name="T36" fmla="*/ 428 w 477"/>
                  <a:gd name="T37" fmla="*/ 468 h 468"/>
                  <a:gd name="T38" fmla="*/ 439 w 477"/>
                  <a:gd name="T39" fmla="*/ 466 h 468"/>
                  <a:gd name="T40" fmla="*/ 447 w 477"/>
                  <a:gd name="T41" fmla="*/ 463 h 468"/>
                  <a:gd name="T42" fmla="*/ 455 w 477"/>
                  <a:gd name="T43" fmla="*/ 459 h 468"/>
                  <a:gd name="T44" fmla="*/ 462 w 477"/>
                  <a:gd name="T45" fmla="*/ 452 h 468"/>
                  <a:gd name="T46" fmla="*/ 469 w 477"/>
                  <a:gd name="T47" fmla="*/ 445 h 468"/>
                  <a:gd name="T48" fmla="*/ 472 w 477"/>
                  <a:gd name="T49" fmla="*/ 437 h 468"/>
                  <a:gd name="T50" fmla="*/ 476 w 477"/>
                  <a:gd name="T51" fmla="*/ 429 h 468"/>
                  <a:gd name="T52" fmla="*/ 477 w 477"/>
                  <a:gd name="T53" fmla="*/ 417 h 468"/>
                  <a:gd name="T54" fmla="*/ 477 w 477"/>
                  <a:gd name="T55" fmla="*/ 50 h 468"/>
                  <a:gd name="T56" fmla="*/ 476 w 477"/>
                  <a:gd name="T57" fmla="*/ 41 h 468"/>
                  <a:gd name="T58" fmla="*/ 472 w 477"/>
                  <a:gd name="T59" fmla="*/ 31 h 468"/>
                  <a:gd name="T60" fmla="*/ 469 w 477"/>
                  <a:gd name="T61" fmla="*/ 22 h 468"/>
                  <a:gd name="T62" fmla="*/ 462 w 477"/>
                  <a:gd name="T63" fmla="*/ 15 h 468"/>
                  <a:gd name="T64" fmla="*/ 455 w 477"/>
                  <a:gd name="T65" fmla="*/ 9 h 468"/>
                  <a:gd name="T66" fmla="*/ 447 w 477"/>
                  <a:gd name="T67" fmla="*/ 5 h 468"/>
                  <a:gd name="T68" fmla="*/ 439 w 477"/>
                  <a:gd name="T69" fmla="*/ 1 h 468"/>
                  <a:gd name="T70" fmla="*/ 428 w 477"/>
                  <a:gd name="T71" fmla="*/ 0 h 468"/>
                  <a:gd name="T72" fmla="*/ 48 w 477"/>
                  <a:gd name="T73" fmla="*/ 0 h 46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77"/>
                  <a:gd name="T112" fmla="*/ 0 h 468"/>
                  <a:gd name="T113" fmla="*/ 477 w 477"/>
                  <a:gd name="T114" fmla="*/ 468 h 46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77" h="468">
                    <a:moveTo>
                      <a:pt x="48" y="0"/>
                    </a:moveTo>
                    <a:lnTo>
                      <a:pt x="39" y="1"/>
                    </a:lnTo>
                    <a:lnTo>
                      <a:pt x="30" y="5"/>
                    </a:lnTo>
                    <a:lnTo>
                      <a:pt x="22" y="9"/>
                    </a:lnTo>
                    <a:lnTo>
                      <a:pt x="15" y="15"/>
                    </a:lnTo>
                    <a:lnTo>
                      <a:pt x="9" y="22"/>
                    </a:lnTo>
                    <a:lnTo>
                      <a:pt x="5" y="31"/>
                    </a:lnTo>
                    <a:lnTo>
                      <a:pt x="1" y="41"/>
                    </a:lnTo>
                    <a:lnTo>
                      <a:pt x="0" y="50"/>
                    </a:lnTo>
                    <a:lnTo>
                      <a:pt x="0" y="417"/>
                    </a:lnTo>
                    <a:lnTo>
                      <a:pt x="1" y="429"/>
                    </a:lnTo>
                    <a:lnTo>
                      <a:pt x="5" y="437"/>
                    </a:lnTo>
                    <a:lnTo>
                      <a:pt x="9" y="445"/>
                    </a:lnTo>
                    <a:lnTo>
                      <a:pt x="15" y="452"/>
                    </a:lnTo>
                    <a:lnTo>
                      <a:pt x="22" y="459"/>
                    </a:lnTo>
                    <a:lnTo>
                      <a:pt x="30" y="463"/>
                    </a:lnTo>
                    <a:lnTo>
                      <a:pt x="39" y="466"/>
                    </a:lnTo>
                    <a:lnTo>
                      <a:pt x="48" y="468"/>
                    </a:lnTo>
                    <a:lnTo>
                      <a:pt x="428" y="468"/>
                    </a:lnTo>
                    <a:lnTo>
                      <a:pt x="439" y="466"/>
                    </a:lnTo>
                    <a:lnTo>
                      <a:pt x="447" y="463"/>
                    </a:lnTo>
                    <a:lnTo>
                      <a:pt x="455" y="459"/>
                    </a:lnTo>
                    <a:lnTo>
                      <a:pt x="462" y="452"/>
                    </a:lnTo>
                    <a:lnTo>
                      <a:pt x="469" y="445"/>
                    </a:lnTo>
                    <a:lnTo>
                      <a:pt x="472" y="437"/>
                    </a:lnTo>
                    <a:lnTo>
                      <a:pt x="476" y="429"/>
                    </a:lnTo>
                    <a:lnTo>
                      <a:pt x="477" y="417"/>
                    </a:lnTo>
                    <a:lnTo>
                      <a:pt x="477" y="50"/>
                    </a:lnTo>
                    <a:lnTo>
                      <a:pt x="476" y="41"/>
                    </a:lnTo>
                    <a:lnTo>
                      <a:pt x="472" y="31"/>
                    </a:lnTo>
                    <a:lnTo>
                      <a:pt x="469" y="22"/>
                    </a:lnTo>
                    <a:lnTo>
                      <a:pt x="462" y="15"/>
                    </a:lnTo>
                    <a:lnTo>
                      <a:pt x="455" y="9"/>
                    </a:lnTo>
                    <a:lnTo>
                      <a:pt x="447" y="5"/>
                    </a:lnTo>
                    <a:lnTo>
                      <a:pt x="439" y="1"/>
                    </a:lnTo>
                    <a:lnTo>
                      <a:pt x="428" y="0"/>
                    </a:lnTo>
                    <a:lnTo>
                      <a:pt x="48"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0452" name="Freeform 107"/>
              <p:cNvSpPr>
                <a:spLocks noChangeArrowheads="1"/>
              </p:cNvSpPr>
              <p:nvPr/>
            </p:nvSpPr>
            <p:spPr bwMode="auto">
              <a:xfrm>
                <a:off x="0" y="0"/>
                <a:ext cx="476" cy="467"/>
              </a:xfrm>
              <a:custGeom>
                <a:avLst/>
                <a:gdLst>
                  <a:gd name="T0" fmla="*/ 48 w 476"/>
                  <a:gd name="T1" fmla="*/ 0 h 467"/>
                  <a:gd name="T2" fmla="*/ 39 w 476"/>
                  <a:gd name="T3" fmla="*/ 2 h 467"/>
                  <a:gd name="T4" fmla="*/ 30 w 476"/>
                  <a:gd name="T5" fmla="*/ 4 h 467"/>
                  <a:gd name="T6" fmla="*/ 21 w 476"/>
                  <a:gd name="T7" fmla="*/ 8 h 467"/>
                  <a:gd name="T8" fmla="*/ 15 w 476"/>
                  <a:gd name="T9" fmla="*/ 16 h 467"/>
                  <a:gd name="T10" fmla="*/ 9 w 476"/>
                  <a:gd name="T11" fmla="*/ 23 h 467"/>
                  <a:gd name="T12" fmla="*/ 4 w 476"/>
                  <a:gd name="T13" fmla="*/ 31 h 467"/>
                  <a:gd name="T14" fmla="*/ 1 w 476"/>
                  <a:gd name="T15" fmla="*/ 41 h 467"/>
                  <a:gd name="T16" fmla="*/ 0 w 476"/>
                  <a:gd name="T17" fmla="*/ 49 h 467"/>
                  <a:gd name="T18" fmla="*/ 0 w 476"/>
                  <a:gd name="T19" fmla="*/ 418 h 467"/>
                  <a:gd name="T20" fmla="*/ 1 w 476"/>
                  <a:gd name="T21" fmla="*/ 428 h 467"/>
                  <a:gd name="T22" fmla="*/ 4 w 476"/>
                  <a:gd name="T23" fmla="*/ 437 h 467"/>
                  <a:gd name="T24" fmla="*/ 9 w 476"/>
                  <a:gd name="T25" fmla="*/ 446 h 467"/>
                  <a:gd name="T26" fmla="*/ 15 w 476"/>
                  <a:gd name="T27" fmla="*/ 453 h 467"/>
                  <a:gd name="T28" fmla="*/ 21 w 476"/>
                  <a:gd name="T29" fmla="*/ 459 h 467"/>
                  <a:gd name="T30" fmla="*/ 30 w 476"/>
                  <a:gd name="T31" fmla="*/ 463 h 467"/>
                  <a:gd name="T32" fmla="*/ 39 w 476"/>
                  <a:gd name="T33" fmla="*/ 467 h 467"/>
                  <a:gd name="T34" fmla="*/ 48 w 476"/>
                  <a:gd name="T35" fmla="*/ 467 h 467"/>
                  <a:gd name="T36" fmla="*/ 429 w 476"/>
                  <a:gd name="T37" fmla="*/ 467 h 467"/>
                  <a:gd name="T38" fmla="*/ 439 w 476"/>
                  <a:gd name="T39" fmla="*/ 467 h 467"/>
                  <a:gd name="T40" fmla="*/ 447 w 476"/>
                  <a:gd name="T41" fmla="*/ 463 h 467"/>
                  <a:gd name="T42" fmla="*/ 455 w 476"/>
                  <a:gd name="T43" fmla="*/ 459 h 467"/>
                  <a:gd name="T44" fmla="*/ 463 w 476"/>
                  <a:gd name="T45" fmla="*/ 453 h 467"/>
                  <a:gd name="T46" fmla="*/ 469 w 476"/>
                  <a:gd name="T47" fmla="*/ 446 h 467"/>
                  <a:gd name="T48" fmla="*/ 472 w 476"/>
                  <a:gd name="T49" fmla="*/ 437 h 467"/>
                  <a:gd name="T50" fmla="*/ 475 w 476"/>
                  <a:gd name="T51" fmla="*/ 428 h 467"/>
                  <a:gd name="T52" fmla="*/ 476 w 476"/>
                  <a:gd name="T53" fmla="*/ 418 h 467"/>
                  <a:gd name="T54" fmla="*/ 476 w 476"/>
                  <a:gd name="T55" fmla="*/ 49 h 467"/>
                  <a:gd name="T56" fmla="*/ 475 w 476"/>
                  <a:gd name="T57" fmla="*/ 41 h 467"/>
                  <a:gd name="T58" fmla="*/ 472 w 476"/>
                  <a:gd name="T59" fmla="*/ 31 h 467"/>
                  <a:gd name="T60" fmla="*/ 469 w 476"/>
                  <a:gd name="T61" fmla="*/ 23 h 467"/>
                  <a:gd name="T62" fmla="*/ 463 w 476"/>
                  <a:gd name="T63" fmla="*/ 16 h 467"/>
                  <a:gd name="T64" fmla="*/ 455 w 476"/>
                  <a:gd name="T65" fmla="*/ 8 h 467"/>
                  <a:gd name="T66" fmla="*/ 447 w 476"/>
                  <a:gd name="T67" fmla="*/ 4 h 467"/>
                  <a:gd name="T68" fmla="*/ 439 w 476"/>
                  <a:gd name="T69" fmla="*/ 2 h 467"/>
                  <a:gd name="T70" fmla="*/ 429 w 476"/>
                  <a:gd name="T71" fmla="*/ 0 h 467"/>
                  <a:gd name="T72" fmla="*/ 48 w 476"/>
                  <a:gd name="T73" fmla="*/ 0 h 4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76"/>
                  <a:gd name="T112" fmla="*/ 0 h 467"/>
                  <a:gd name="T113" fmla="*/ 476 w 476"/>
                  <a:gd name="T114" fmla="*/ 467 h 46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76" h="467">
                    <a:moveTo>
                      <a:pt x="48" y="0"/>
                    </a:moveTo>
                    <a:lnTo>
                      <a:pt x="39" y="2"/>
                    </a:lnTo>
                    <a:lnTo>
                      <a:pt x="30" y="4"/>
                    </a:lnTo>
                    <a:lnTo>
                      <a:pt x="21" y="8"/>
                    </a:lnTo>
                    <a:lnTo>
                      <a:pt x="15" y="16"/>
                    </a:lnTo>
                    <a:lnTo>
                      <a:pt x="9" y="23"/>
                    </a:lnTo>
                    <a:lnTo>
                      <a:pt x="4" y="31"/>
                    </a:lnTo>
                    <a:lnTo>
                      <a:pt x="1" y="41"/>
                    </a:lnTo>
                    <a:lnTo>
                      <a:pt x="0" y="49"/>
                    </a:lnTo>
                    <a:lnTo>
                      <a:pt x="0" y="418"/>
                    </a:lnTo>
                    <a:lnTo>
                      <a:pt x="1" y="428"/>
                    </a:lnTo>
                    <a:lnTo>
                      <a:pt x="4" y="437"/>
                    </a:lnTo>
                    <a:lnTo>
                      <a:pt x="9" y="446"/>
                    </a:lnTo>
                    <a:lnTo>
                      <a:pt x="15" y="453"/>
                    </a:lnTo>
                    <a:lnTo>
                      <a:pt x="21" y="459"/>
                    </a:lnTo>
                    <a:lnTo>
                      <a:pt x="30" y="463"/>
                    </a:lnTo>
                    <a:lnTo>
                      <a:pt x="39" y="467"/>
                    </a:lnTo>
                    <a:lnTo>
                      <a:pt x="48" y="467"/>
                    </a:lnTo>
                    <a:lnTo>
                      <a:pt x="429" y="467"/>
                    </a:lnTo>
                    <a:lnTo>
                      <a:pt x="439" y="467"/>
                    </a:lnTo>
                    <a:lnTo>
                      <a:pt x="447" y="463"/>
                    </a:lnTo>
                    <a:lnTo>
                      <a:pt x="455" y="459"/>
                    </a:lnTo>
                    <a:lnTo>
                      <a:pt x="463" y="453"/>
                    </a:lnTo>
                    <a:lnTo>
                      <a:pt x="469" y="446"/>
                    </a:lnTo>
                    <a:lnTo>
                      <a:pt x="472" y="437"/>
                    </a:lnTo>
                    <a:lnTo>
                      <a:pt x="475" y="428"/>
                    </a:lnTo>
                    <a:lnTo>
                      <a:pt x="476" y="418"/>
                    </a:lnTo>
                    <a:lnTo>
                      <a:pt x="476" y="49"/>
                    </a:lnTo>
                    <a:lnTo>
                      <a:pt x="475" y="41"/>
                    </a:lnTo>
                    <a:lnTo>
                      <a:pt x="472" y="31"/>
                    </a:lnTo>
                    <a:lnTo>
                      <a:pt x="469" y="23"/>
                    </a:lnTo>
                    <a:lnTo>
                      <a:pt x="463" y="16"/>
                    </a:lnTo>
                    <a:lnTo>
                      <a:pt x="455" y="8"/>
                    </a:lnTo>
                    <a:lnTo>
                      <a:pt x="447" y="4"/>
                    </a:lnTo>
                    <a:lnTo>
                      <a:pt x="439" y="2"/>
                    </a:lnTo>
                    <a:lnTo>
                      <a:pt x="429" y="0"/>
                    </a:lnTo>
                    <a:lnTo>
                      <a:pt x="48" y="0"/>
                    </a:lnTo>
                    <a:close/>
                  </a:path>
                </a:pathLst>
              </a:custGeom>
              <a:solidFill>
                <a:srgbClr val="969696"/>
              </a:solidFill>
              <a:ln w="14288" cmpd="sng">
                <a:solidFill>
                  <a:srgbClr val="000000"/>
                </a:solidFill>
                <a:bevel/>
                <a:headEnd/>
                <a:tailEnd/>
              </a:ln>
            </p:spPr>
            <p:txBody>
              <a:bodyPr/>
              <a:lstStyle/>
              <a:p>
                <a:endParaRPr lang="zh-CN" altLang="en-US"/>
              </a:p>
            </p:txBody>
          </p:sp>
        </p:grpSp>
        <p:sp>
          <p:nvSpPr>
            <p:cNvPr id="60443" name="Line 108"/>
            <p:cNvSpPr>
              <a:spLocks noChangeShapeType="1"/>
            </p:cNvSpPr>
            <p:nvPr/>
          </p:nvSpPr>
          <p:spPr bwMode="auto">
            <a:xfrm>
              <a:off x="86" y="305"/>
              <a:ext cx="296" cy="1"/>
            </a:xfrm>
            <a:prstGeom prst="line">
              <a:avLst/>
            </a:prstGeom>
            <a:noFill/>
            <a:ln w="14288">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44" name="Line 109"/>
            <p:cNvSpPr>
              <a:spLocks noChangeShapeType="1"/>
            </p:cNvSpPr>
            <p:nvPr/>
          </p:nvSpPr>
          <p:spPr bwMode="auto">
            <a:xfrm>
              <a:off x="86" y="349"/>
              <a:ext cx="296" cy="1"/>
            </a:xfrm>
            <a:prstGeom prst="line">
              <a:avLst/>
            </a:prstGeom>
            <a:noFill/>
            <a:ln w="14288">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45" name="Line 110"/>
            <p:cNvSpPr>
              <a:spLocks noChangeShapeType="1"/>
            </p:cNvSpPr>
            <p:nvPr/>
          </p:nvSpPr>
          <p:spPr bwMode="auto">
            <a:xfrm>
              <a:off x="86" y="391"/>
              <a:ext cx="296" cy="2"/>
            </a:xfrm>
            <a:prstGeom prst="line">
              <a:avLst/>
            </a:prstGeom>
            <a:noFill/>
            <a:ln w="14288">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46" name="Line 111"/>
            <p:cNvSpPr>
              <a:spLocks noChangeShapeType="1"/>
            </p:cNvSpPr>
            <p:nvPr/>
          </p:nvSpPr>
          <p:spPr bwMode="auto">
            <a:xfrm>
              <a:off x="86" y="86"/>
              <a:ext cx="296" cy="1"/>
            </a:xfrm>
            <a:prstGeom prst="line">
              <a:avLst/>
            </a:prstGeom>
            <a:noFill/>
            <a:ln w="14288">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47" name="Line 112"/>
            <p:cNvSpPr>
              <a:spLocks noChangeShapeType="1"/>
            </p:cNvSpPr>
            <p:nvPr/>
          </p:nvSpPr>
          <p:spPr bwMode="auto">
            <a:xfrm>
              <a:off x="86" y="130"/>
              <a:ext cx="296" cy="1"/>
            </a:xfrm>
            <a:prstGeom prst="line">
              <a:avLst/>
            </a:prstGeom>
            <a:noFill/>
            <a:ln w="14288">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48" name="Line 113"/>
            <p:cNvSpPr>
              <a:spLocks noChangeShapeType="1"/>
            </p:cNvSpPr>
            <p:nvPr/>
          </p:nvSpPr>
          <p:spPr bwMode="auto">
            <a:xfrm>
              <a:off x="86" y="174"/>
              <a:ext cx="296" cy="1"/>
            </a:xfrm>
            <a:prstGeom prst="line">
              <a:avLst/>
            </a:prstGeom>
            <a:noFill/>
            <a:ln w="14288">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49" name="Line 114"/>
            <p:cNvSpPr>
              <a:spLocks noChangeShapeType="1"/>
            </p:cNvSpPr>
            <p:nvPr/>
          </p:nvSpPr>
          <p:spPr bwMode="auto">
            <a:xfrm>
              <a:off x="86" y="217"/>
              <a:ext cx="296" cy="1"/>
            </a:xfrm>
            <a:prstGeom prst="line">
              <a:avLst/>
            </a:prstGeom>
            <a:noFill/>
            <a:ln w="14288">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450" name="Line 115"/>
            <p:cNvSpPr>
              <a:spLocks noChangeShapeType="1"/>
            </p:cNvSpPr>
            <p:nvPr/>
          </p:nvSpPr>
          <p:spPr bwMode="auto">
            <a:xfrm>
              <a:off x="86" y="261"/>
              <a:ext cx="296" cy="1"/>
            </a:xfrm>
            <a:prstGeom prst="line">
              <a:avLst/>
            </a:prstGeom>
            <a:noFill/>
            <a:ln w="14288">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0426" name="Rectangle 116"/>
          <p:cNvSpPr>
            <a:spLocks noChangeArrowheads="1"/>
          </p:cNvSpPr>
          <p:nvPr/>
        </p:nvSpPr>
        <p:spPr bwMode="auto">
          <a:xfrm>
            <a:off x="6861175" y="5868988"/>
            <a:ext cx="93186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0427" name="Rectangle 117"/>
          <p:cNvSpPr>
            <a:spLocks noChangeArrowheads="1"/>
          </p:cNvSpPr>
          <p:nvPr/>
        </p:nvSpPr>
        <p:spPr bwMode="auto">
          <a:xfrm>
            <a:off x="6977063" y="5929313"/>
            <a:ext cx="788987"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0428" name="Rectangle 118"/>
          <p:cNvSpPr>
            <a:spLocks noChangeArrowheads="1"/>
          </p:cNvSpPr>
          <p:nvPr/>
        </p:nvSpPr>
        <p:spPr bwMode="auto">
          <a:xfrm>
            <a:off x="6927850" y="5926138"/>
            <a:ext cx="8493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solidFill>
                  <a:srgbClr val="000000"/>
                </a:solidFill>
                <a:latin typeface="宋体" panose="02010600030101010101" pitchFamily="2" charset="-122"/>
                <a:sym typeface="宋体" panose="02010600030101010101" pitchFamily="2" charset="-122"/>
              </a:rPr>
              <a:t>风险信息</a:t>
            </a:r>
            <a:endParaRPr lang="zh-CN" altLang="en-US">
              <a:solidFill>
                <a:srgbClr val="000000"/>
              </a:solidFill>
              <a:sym typeface="黑体" panose="02010609060101010101" pitchFamily="49" charset="-122"/>
            </a:endParaRPr>
          </a:p>
        </p:txBody>
      </p:sp>
      <p:sp>
        <p:nvSpPr>
          <p:cNvPr id="60429" name="Rectangle 119"/>
          <p:cNvSpPr>
            <a:spLocks noChangeArrowheads="1"/>
          </p:cNvSpPr>
          <p:nvPr/>
        </p:nvSpPr>
        <p:spPr bwMode="auto">
          <a:xfrm>
            <a:off x="3095625" y="2327275"/>
            <a:ext cx="124936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0430" name="Rectangle 120"/>
          <p:cNvSpPr>
            <a:spLocks noChangeArrowheads="1"/>
          </p:cNvSpPr>
          <p:nvPr/>
        </p:nvSpPr>
        <p:spPr bwMode="auto">
          <a:xfrm>
            <a:off x="3168650" y="2557463"/>
            <a:ext cx="11588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0431" name="Rectangle 121"/>
          <p:cNvSpPr>
            <a:spLocks noChangeArrowheads="1"/>
          </p:cNvSpPr>
          <p:nvPr/>
        </p:nvSpPr>
        <p:spPr bwMode="auto">
          <a:xfrm>
            <a:off x="2824163" y="2541588"/>
            <a:ext cx="10620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solidFill>
                  <a:srgbClr val="000000"/>
                </a:solidFill>
                <a:latin typeface="宋体" panose="02010600030101010101" pitchFamily="2" charset="-122"/>
                <a:sym typeface="宋体" panose="02010600030101010101" pitchFamily="2" charset="-122"/>
              </a:rPr>
              <a:t>产品或服务</a:t>
            </a:r>
            <a:endParaRPr lang="zh-CN" altLang="en-US">
              <a:solidFill>
                <a:srgbClr val="000000"/>
              </a:solidFill>
              <a:sym typeface="黑体" panose="02010609060101010101" pitchFamily="49" charset="-122"/>
            </a:endParaRPr>
          </a:p>
        </p:txBody>
      </p:sp>
      <p:sp>
        <p:nvSpPr>
          <p:cNvPr id="60432" name="Freeform 122"/>
          <p:cNvSpPr>
            <a:spLocks noChangeArrowheads="1"/>
          </p:cNvSpPr>
          <p:nvPr/>
        </p:nvSpPr>
        <p:spPr bwMode="auto">
          <a:xfrm>
            <a:off x="2782888" y="3470275"/>
            <a:ext cx="952500" cy="762000"/>
          </a:xfrm>
          <a:custGeom>
            <a:avLst/>
            <a:gdLst>
              <a:gd name="T0" fmla="*/ 2147483646 w 600"/>
              <a:gd name="T1" fmla="*/ 2147483646 h 480"/>
              <a:gd name="T2" fmla="*/ 2147483646 w 600"/>
              <a:gd name="T3" fmla="*/ 2147483646 h 480"/>
              <a:gd name="T4" fmla="*/ 2147483646 w 600"/>
              <a:gd name="T5" fmla="*/ 2147483646 h 480"/>
              <a:gd name="T6" fmla="*/ 2147483646 w 600"/>
              <a:gd name="T7" fmla="*/ 2147483646 h 480"/>
              <a:gd name="T8" fmla="*/ 2147483646 w 600"/>
              <a:gd name="T9" fmla="*/ 2147483646 h 480"/>
              <a:gd name="T10" fmla="*/ 2147483646 w 600"/>
              <a:gd name="T11" fmla="*/ 2147483646 h 480"/>
              <a:gd name="T12" fmla="*/ 2147483646 w 600"/>
              <a:gd name="T13" fmla="*/ 2147483646 h 480"/>
              <a:gd name="T14" fmla="*/ 2147483646 w 600"/>
              <a:gd name="T15" fmla="*/ 2147483646 h 480"/>
              <a:gd name="T16" fmla="*/ 2147483646 w 600"/>
              <a:gd name="T17" fmla="*/ 2147483646 h 480"/>
              <a:gd name="T18" fmla="*/ 0 w 600"/>
              <a:gd name="T19" fmla="*/ 2147483646 h 480"/>
              <a:gd name="T20" fmla="*/ 2147483646 w 600"/>
              <a:gd name="T21" fmla="*/ 2147483646 h 480"/>
              <a:gd name="T22" fmla="*/ 2147483646 w 600"/>
              <a:gd name="T23" fmla="*/ 2147483646 h 480"/>
              <a:gd name="T24" fmla="*/ 2147483646 w 600"/>
              <a:gd name="T25" fmla="*/ 2147483646 h 480"/>
              <a:gd name="T26" fmla="*/ 2147483646 w 600"/>
              <a:gd name="T27" fmla="*/ 2147483646 h 480"/>
              <a:gd name="T28" fmla="*/ 2147483646 w 600"/>
              <a:gd name="T29" fmla="*/ 2147483646 h 480"/>
              <a:gd name="T30" fmla="*/ 2147483646 w 600"/>
              <a:gd name="T31" fmla="*/ 2147483646 h 480"/>
              <a:gd name="T32" fmla="*/ 2147483646 w 600"/>
              <a:gd name="T33" fmla="*/ 2147483646 h 480"/>
              <a:gd name="T34" fmla="*/ 2147483646 w 600"/>
              <a:gd name="T35" fmla="*/ 2147483646 h 480"/>
              <a:gd name="T36" fmla="*/ 2147483646 w 600"/>
              <a:gd name="T37" fmla="*/ 2147483646 h 480"/>
              <a:gd name="T38" fmla="*/ 2147483646 w 600"/>
              <a:gd name="T39" fmla="*/ 2147483646 h 480"/>
              <a:gd name="T40" fmla="*/ 2147483646 w 600"/>
              <a:gd name="T41" fmla="*/ 2147483646 h 480"/>
              <a:gd name="T42" fmla="*/ 2147483646 w 600"/>
              <a:gd name="T43" fmla="*/ 2147483646 h 480"/>
              <a:gd name="T44" fmla="*/ 2147483646 w 600"/>
              <a:gd name="T45" fmla="*/ 2147483646 h 480"/>
              <a:gd name="T46" fmla="*/ 2147483646 w 600"/>
              <a:gd name="T47" fmla="*/ 2147483646 h 480"/>
              <a:gd name="T48" fmla="*/ 2147483646 w 600"/>
              <a:gd name="T49" fmla="*/ 2147483646 h 480"/>
              <a:gd name="T50" fmla="*/ 2147483646 w 600"/>
              <a:gd name="T51" fmla="*/ 2147483646 h 480"/>
              <a:gd name="T52" fmla="*/ 2147483646 w 600"/>
              <a:gd name="T53" fmla="*/ 0 h 480"/>
              <a:gd name="T54" fmla="*/ 2147483646 w 600"/>
              <a:gd name="T55" fmla="*/ 2147483646 h 480"/>
              <a:gd name="T56" fmla="*/ 2147483646 w 600"/>
              <a:gd name="T57" fmla="*/ 2147483646 h 480"/>
              <a:gd name="T58" fmla="*/ 2147483646 w 600"/>
              <a:gd name="T59" fmla="*/ 2147483646 h 48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00"/>
              <a:gd name="T91" fmla="*/ 0 h 480"/>
              <a:gd name="T92" fmla="*/ 600 w 600"/>
              <a:gd name="T93" fmla="*/ 480 h 48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00" h="480">
                <a:moveTo>
                  <a:pt x="377" y="353"/>
                </a:moveTo>
                <a:lnTo>
                  <a:pt x="347" y="357"/>
                </a:lnTo>
                <a:lnTo>
                  <a:pt x="318" y="363"/>
                </a:lnTo>
                <a:lnTo>
                  <a:pt x="290" y="374"/>
                </a:lnTo>
                <a:lnTo>
                  <a:pt x="263" y="387"/>
                </a:lnTo>
                <a:lnTo>
                  <a:pt x="238" y="404"/>
                </a:lnTo>
                <a:lnTo>
                  <a:pt x="215" y="423"/>
                </a:lnTo>
                <a:lnTo>
                  <a:pt x="193" y="445"/>
                </a:lnTo>
                <a:lnTo>
                  <a:pt x="173" y="469"/>
                </a:lnTo>
                <a:lnTo>
                  <a:pt x="0" y="334"/>
                </a:lnTo>
                <a:lnTo>
                  <a:pt x="16" y="311"/>
                </a:lnTo>
                <a:lnTo>
                  <a:pt x="35" y="290"/>
                </a:lnTo>
                <a:lnTo>
                  <a:pt x="53" y="270"/>
                </a:lnTo>
                <a:lnTo>
                  <a:pt x="73" y="252"/>
                </a:lnTo>
                <a:lnTo>
                  <a:pt x="92" y="233"/>
                </a:lnTo>
                <a:lnTo>
                  <a:pt x="114" y="218"/>
                </a:lnTo>
                <a:lnTo>
                  <a:pt x="136" y="202"/>
                </a:lnTo>
                <a:lnTo>
                  <a:pt x="160" y="188"/>
                </a:lnTo>
                <a:lnTo>
                  <a:pt x="183" y="176"/>
                </a:lnTo>
                <a:lnTo>
                  <a:pt x="208" y="165"/>
                </a:lnTo>
                <a:lnTo>
                  <a:pt x="232" y="155"/>
                </a:lnTo>
                <a:lnTo>
                  <a:pt x="258" y="147"/>
                </a:lnTo>
                <a:lnTo>
                  <a:pt x="284" y="139"/>
                </a:lnTo>
                <a:lnTo>
                  <a:pt x="309" y="134"/>
                </a:lnTo>
                <a:lnTo>
                  <a:pt x="336" y="130"/>
                </a:lnTo>
                <a:lnTo>
                  <a:pt x="363" y="128"/>
                </a:lnTo>
                <a:lnTo>
                  <a:pt x="356" y="0"/>
                </a:lnTo>
                <a:lnTo>
                  <a:pt x="600" y="225"/>
                </a:lnTo>
                <a:lnTo>
                  <a:pt x="384" y="480"/>
                </a:lnTo>
                <a:lnTo>
                  <a:pt x="377" y="353"/>
                </a:lnTo>
                <a:close/>
              </a:path>
            </a:pathLst>
          </a:custGeom>
          <a:solidFill>
            <a:srgbClr val="FF00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0433" name="Freeform 123"/>
          <p:cNvSpPr>
            <a:spLocks noChangeArrowheads="1"/>
          </p:cNvSpPr>
          <p:nvPr/>
        </p:nvSpPr>
        <p:spPr bwMode="auto">
          <a:xfrm>
            <a:off x="2446338" y="3671888"/>
            <a:ext cx="1112837" cy="1093787"/>
          </a:xfrm>
          <a:custGeom>
            <a:avLst/>
            <a:gdLst>
              <a:gd name="T0" fmla="*/ 2147483646 w 701"/>
              <a:gd name="T1" fmla="*/ 2147483646 h 689"/>
              <a:gd name="T2" fmla="*/ 2147483646 w 701"/>
              <a:gd name="T3" fmla="*/ 2147483646 h 689"/>
              <a:gd name="T4" fmla="*/ 2147483646 w 701"/>
              <a:gd name="T5" fmla="*/ 2147483646 h 689"/>
              <a:gd name="T6" fmla="*/ 2147483646 w 701"/>
              <a:gd name="T7" fmla="*/ 2147483646 h 689"/>
              <a:gd name="T8" fmla="*/ 2147483646 w 701"/>
              <a:gd name="T9" fmla="*/ 2147483646 h 689"/>
              <a:gd name="T10" fmla="*/ 2147483646 w 701"/>
              <a:gd name="T11" fmla="*/ 2147483646 h 689"/>
              <a:gd name="T12" fmla="*/ 2147483646 w 701"/>
              <a:gd name="T13" fmla="*/ 2147483646 h 689"/>
              <a:gd name="T14" fmla="*/ 2147483646 w 701"/>
              <a:gd name="T15" fmla="*/ 2147483646 h 689"/>
              <a:gd name="T16" fmla="*/ 2147483646 w 701"/>
              <a:gd name="T17" fmla="*/ 2147483646 h 689"/>
              <a:gd name="T18" fmla="*/ 2147483646 w 701"/>
              <a:gd name="T19" fmla="*/ 2147483646 h 689"/>
              <a:gd name="T20" fmla="*/ 2147483646 w 701"/>
              <a:gd name="T21" fmla="*/ 2147483646 h 689"/>
              <a:gd name="T22" fmla="*/ 2147483646 w 701"/>
              <a:gd name="T23" fmla="*/ 2147483646 h 689"/>
              <a:gd name="T24" fmla="*/ 2147483646 w 701"/>
              <a:gd name="T25" fmla="*/ 2147483646 h 689"/>
              <a:gd name="T26" fmla="*/ 2147483646 w 701"/>
              <a:gd name="T27" fmla="*/ 2147483646 h 689"/>
              <a:gd name="T28" fmla="*/ 2147483646 w 701"/>
              <a:gd name="T29" fmla="*/ 2147483646 h 689"/>
              <a:gd name="T30" fmla="*/ 2147483646 w 701"/>
              <a:gd name="T31" fmla="*/ 2147483646 h 689"/>
              <a:gd name="T32" fmla="*/ 2147483646 w 701"/>
              <a:gd name="T33" fmla="*/ 2147483646 h 689"/>
              <a:gd name="T34" fmla="*/ 2147483646 w 701"/>
              <a:gd name="T35" fmla="*/ 2147483646 h 689"/>
              <a:gd name="T36" fmla="*/ 2147483646 w 701"/>
              <a:gd name="T37" fmla="*/ 2147483646 h 689"/>
              <a:gd name="T38" fmla="*/ 2147483646 w 701"/>
              <a:gd name="T39" fmla="*/ 2147483646 h 689"/>
              <a:gd name="T40" fmla="*/ 2147483646 w 701"/>
              <a:gd name="T41" fmla="*/ 2147483646 h 689"/>
              <a:gd name="T42" fmla="*/ 2147483646 w 701"/>
              <a:gd name="T43" fmla="*/ 2147483646 h 689"/>
              <a:gd name="T44" fmla="*/ 2147483646 w 701"/>
              <a:gd name="T45" fmla="*/ 2147483646 h 689"/>
              <a:gd name="T46" fmla="*/ 2147483646 w 701"/>
              <a:gd name="T47" fmla="*/ 0 h 689"/>
              <a:gd name="T48" fmla="*/ 2147483646 w 701"/>
              <a:gd name="T49" fmla="*/ 0 h 689"/>
              <a:gd name="T50" fmla="*/ 2147483646 w 701"/>
              <a:gd name="T51" fmla="*/ 2147483646 h 689"/>
              <a:gd name="T52" fmla="*/ 2147483646 w 701"/>
              <a:gd name="T53" fmla="*/ 2147483646 h 689"/>
              <a:gd name="T54" fmla="*/ 2147483646 w 701"/>
              <a:gd name="T55" fmla="*/ 2147483646 h 689"/>
              <a:gd name="T56" fmla="*/ 2147483646 w 701"/>
              <a:gd name="T57" fmla="*/ 2147483646 h 689"/>
              <a:gd name="T58" fmla="*/ 2147483646 w 701"/>
              <a:gd name="T59" fmla="*/ 2147483646 h 689"/>
              <a:gd name="T60" fmla="*/ 2147483646 w 701"/>
              <a:gd name="T61" fmla="*/ 2147483646 h 689"/>
              <a:gd name="T62" fmla="*/ 2147483646 w 701"/>
              <a:gd name="T63" fmla="*/ 2147483646 h 689"/>
              <a:gd name="T64" fmla="*/ 2147483646 w 701"/>
              <a:gd name="T65" fmla="*/ 2147483646 h 689"/>
              <a:gd name="T66" fmla="*/ 2147483646 w 701"/>
              <a:gd name="T67" fmla="*/ 2147483646 h 689"/>
              <a:gd name="T68" fmla="*/ 2147483646 w 701"/>
              <a:gd name="T69" fmla="*/ 2147483646 h 689"/>
              <a:gd name="T70" fmla="*/ 2147483646 w 701"/>
              <a:gd name="T71" fmla="*/ 2147483646 h 689"/>
              <a:gd name="T72" fmla="*/ 2147483646 w 701"/>
              <a:gd name="T73" fmla="*/ 2147483646 h 689"/>
              <a:gd name="T74" fmla="*/ 2147483646 w 701"/>
              <a:gd name="T75" fmla="*/ 2147483646 h 689"/>
              <a:gd name="T76" fmla="*/ 2147483646 w 701"/>
              <a:gd name="T77" fmla="*/ 2147483646 h 689"/>
              <a:gd name="T78" fmla="*/ 2147483646 w 701"/>
              <a:gd name="T79" fmla="*/ 2147483646 h 689"/>
              <a:gd name="T80" fmla="*/ 2147483646 w 701"/>
              <a:gd name="T81" fmla="*/ 2147483646 h 689"/>
              <a:gd name="T82" fmla="*/ 0 w 701"/>
              <a:gd name="T83" fmla="*/ 2147483646 h 689"/>
              <a:gd name="T84" fmla="*/ 2147483646 w 701"/>
              <a:gd name="T85" fmla="*/ 2147483646 h 689"/>
              <a:gd name="T86" fmla="*/ 2147483646 w 701"/>
              <a:gd name="T87" fmla="*/ 2147483646 h 689"/>
              <a:gd name="T88" fmla="*/ 2147483646 w 701"/>
              <a:gd name="T89" fmla="*/ 2147483646 h 68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01"/>
              <a:gd name="T136" fmla="*/ 0 h 689"/>
              <a:gd name="T137" fmla="*/ 701 w 701"/>
              <a:gd name="T138" fmla="*/ 689 h 68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01" h="689">
                <a:moveTo>
                  <a:pt x="335" y="467"/>
                </a:moveTo>
                <a:lnTo>
                  <a:pt x="340" y="442"/>
                </a:lnTo>
                <a:lnTo>
                  <a:pt x="346" y="418"/>
                </a:lnTo>
                <a:lnTo>
                  <a:pt x="355" y="394"/>
                </a:lnTo>
                <a:lnTo>
                  <a:pt x="366" y="373"/>
                </a:lnTo>
                <a:lnTo>
                  <a:pt x="378" y="353"/>
                </a:lnTo>
                <a:lnTo>
                  <a:pt x="390" y="331"/>
                </a:lnTo>
                <a:lnTo>
                  <a:pt x="406" y="314"/>
                </a:lnTo>
                <a:lnTo>
                  <a:pt x="423" y="296"/>
                </a:lnTo>
                <a:lnTo>
                  <a:pt x="441" y="282"/>
                </a:lnTo>
                <a:lnTo>
                  <a:pt x="460" y="269"/>
                </a:lnTo>
                <a:lnTo>
                  <a:pt x="480" y="256"/>
                </a:lnTo>
                <a:lnTo>
                  <a:pt x="502" y="246"/>
                </a:lnTo>
                <a:lnTo>
                  <a:pt x="524" y="238"/>
                </a:lnTo>
                <a:lnTo>
                  <a:pt x="547" y="232"/>
                </a:lnTo>
                <a:lnTo>
                  <a:pt x="572" y="228"/>
                </a:lnTo>
                <a:lnTo>
                  <a:pt x="596" y="226"/>
                </a:lnTo>
                <a:lnTo>
                  <a:pt x="611" y="226"/>
                </a:lnTo>
                <a:lnTo>
                  <a:pt x="627" y="227"/>
                </a:lnTo>
                <a:lnTo>
                  <a:pt x="658" y="231"/>
                </a:lnTo>
                <a:lnTo>
                  <a:pt x="701" y="10"/>
                </a:lnTo>
                <a:lnTo>
                  <a:pt x="672" y="5"/>
                </a:lnTo>
                <a:lnTo>
                  <a:pt x="644" y="2"/>
                </a:lnTo>
                <a:lnTo>
                  <a:pt x="617" y="0"/>
                </a:lnTo>
                <a:lnTo>
                  <a:pt x="589" y="0"/>
                </a:lnTo>
                <a:lnTo>
                  <a:pt x="545" y="3"/>
                </a:lnTo>
                <a:lnTo>
                  <a:pt x="502" y="10"/>
                </a:lnTo>
                <a:lnTo>
                  <a:pt x="460" y="22"/>
                </a:lnTo>
                <a:lnTo>
                  <a:pt x="421" y="37"/>
                </a:lnTo>
                <a:lnTo>
                  <a:pt x="383" y="55"/>
                </a:lnTo>
                <a:lnTo>
                  <a:pt x="346" y="76"/>
                </a:lnTo>
                <a:lnTo>
                  <a:pt x="312" y="100"/>
                </a:lnTo>
                <a:lnTo>
                  <a:pt x="279" y="128"/>
                </a:lnTo>
                <a:lnTo>
                  <a:pt x="249" y="158"/>
                </a:lnTo>
                <a:lnTo>
                  <a:pt x="222" y="191"/>
                </a:lnTo>
                <a:lnTo>
                  <a:pt x="198" y="227"/>
                </a:lnTo>
                <a:lnTo>
                  <a:pt x="176" y="264"/>
                </a:lnTo>
                <a:lnTo>
                  <a:pt x="157" y="303"/>
                </a:lnTo>
                <a:lnTo>
                  <a:pt x="140" y="347"/>
                </a:lnTo>
                <a:lnTo>
                  <a:pt x="128" y="389"/>
                </a:lnTo>
                <a:lnTo>
                  <a:pt x="120" y="435"/>
                </a:lnTo>
                <a:lnTo>
                  <a:pt x="0" y="414"/>
                </a:lnTo>
                <a:lnTo>
                  <a:pt x="194" y="689"/>
                </a:lnTo>
                <a:lnTo>
                  <a:pt x="457" y="486"/>
                </a:lnTo>
                <a:lnTo>
                  <a:pt x="335" y="467"/>
                </a:lnTo>
                <a:close/>
              </a:path>
            </a:pathLst>
          </a:custGeom>
          <a:solidFill>
            <a:srgbClr val="FF00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0434" name="Freeform 124"/>
          <p:cNvSpPr>
            <a:spLocks noChangeArrowheads="1"/>
          </p:cNvSpPr>
          <p:nvPr/>
        </p:nvSpPr>
        <p:spPr bwMode="auto">
          <a:xfrm>
            <a:off x="5326063" y="3470275"/>
            <a:ext cx="952500" cy="762000"/>
          </a:xfrm>
          <a:custGeom>
            <a:avLst/>
            <a:gdLst>
              <a:gd name="T0" fmla="*/ 2147483646 w 600"/>
              <a:gd name="T1" fmla="*/ 2147483646 h 480"/>
              <a:gd name="T2" fmla="*/ 2147483646 w 600"/>
              <a:gd name="T3" fmla="*/ 2147483646 h 480"/>
              <a:gd name="T4" fmla="*/ 2147483646 w 600"/>
              <a:gd name="T5" fmla="*/ 2147483646 h 480"/>
              <a:gd name="T6" fmla="*/ 2147483646 w 600"/>
              <a:gd name="T7" fmla="*/ 2147483646 h 480"/>
              <a:gd name="T8" fmla="*/ 2147483646 w 600"/>
              <a:gd name="T9" fmla="*/ 2147483646 h 480"/>
              <a:gd name="T10" fmla="*/ 2147483646 w 600"/>
              <a:gd name="T11" fmla="*/ 2147483646 h 480"/>
              <a:gd name="T12" fmla="*/ 2147483646 w 600"/>
              <a:gd name="T13" fmla="*/ 2147483646 h 480"/>
              <a:gd name="T14" fmla="*/ 2147483646 w 600"/>
              <a:gd name="T15" fmla="*/ 2147483646 h 480"/>
              <a:gd name="T16" fmla="*/ 2147483646 w 600"/>
              <a:gd name="T17" fmla="*/ 2147483646 h 480"/>
              <a:gd name="T18" fmla="*/ 2147483646 w 600"/>
              <a:gd name="T19" fmla="*/ 2147483646 h 480"/>
              <a:gd name="T20" fmla="*/ 2147483646 w 600"/>
              <a:gd name="T21" fmla="*/ 2147483646 h 480"/>
              <a:gd name="T22" fmla="*/ 2147483646 w 600"/>
              <a:gd name="T23" fmla="*/ 2147483646 h 480"/>
              <a:gd name="T24" fmla="*/ 2147483646 w 600"/>
              <a:gd name="T25" fmla="*/ 2147483646 h 480"/>
              <a:gd name="T26" fmla="*/ 2147483646 w 600"/>
              <a:gd name="T27" fmla="*/ 2147483646 h 480"/>
              <a:gd name="T28" fmla="*/ 2147483646 w 600"/>
              <a:gd name="T29" fmla="*/ 2147483646 h 480"/>
              <a:gd name="T30" fmla="*/ 2147483646 w 600"/>
              <a:gd name="T31" fmla="*/ 2147483646 h 480"/>
              <a:gd name="T32" fmla="*/ 2147483646 w 600"/>
              <a:gd name="T33" fmla="*/ 2147483646 h 480"/>
              <a:gd name="T34" fmla="*/ 2147483646 w 600"/>
              <a:gd name="T35" fmla="*/ 2147483646 h 480"/>
              <a:gd name="T36" fmla="*/ 2147483646 w 600"/>
              <a:gd name="T37" fmla="*/ 2147483646 h 480"/>
              <a:gd name="T38" fmla="*/ 2147483646 w 600"/>
              <a:gd name="T39" fmla="*/ 2147483646 h 480"/>
              <a:gd name="T40" fmla="*/ 2147483646 w 600"/>
              <a:gd name="T41" fmla="*/ 2147483646 h 480"/>
              <a:gd name="T42" fmla="*/ 2147483646 w 600"/>
              <a:gd name="T43" fmla="*/ 2147483646 h 480"/>
              <a:gd name="T44" fmla="*/ 2147483646 w 600"/>
              <a:gd name="T45" fmla="*/ 2147483646 h 480"/>
              <a:gd name="T46" fmla="*/ 2147483646 w 600"/>
              <a:gd name="T47" fmla="*/ 2147483646 h 480"/>
              <a:gd name="T48" fmla="*/ 2147483646 w 600"/>
              <a:gd name="T49" fmla="*/ 2147483646 h 480"/>
              <a:gd name="T50" fmla="*/ 2147483646 w 600"/>
              <a:gd name="T51" fmla="*/ 2147483646 h 480"/>
              <a:gd name="T52" fmla="*/ 2147483646 w 600"/>
              <a:gd name="T53" fmla="*/ 0 h 480"/>
              <a:gd name="T54" fmla="*/ 0 w 600"/>
              <a:gd name="T55" fmla="*/ 2147483646 h 480"/>
              <a:gd name="T56" fmla="*/ 2147483646 w 600"/>
              <a:gd name="T57" fmla="*/ 2147483646 h 480"/>
              <a:gd name="T58" fmla="*/ 2147483646 w 600"/>
              <a:gd name="T59" fmla="*/ 2147483646 h 48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00"/>
              <a:gd name="T91" fmla="*/ 0 h 480"/>
              <a:gd name="T92" fmla="*/ 600 w 600"/>
              <a:gd name="T93" fmla="*/ 480 h 48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00" h="480">
                <a:moveTo>
                  <a:pt x="223" y="353"/>
                </a:moveTo>
                <a:lnTo>
                  <a:pt x="253" y="357"/>
                </a:lnTo>
                <a:lnTo>
                  <a:pt x="282" y="363"/>
                </a:lnTo>
                <a:lnTo>
                  <a:pt x="309" y="374"/>
                </a:lnTo>
                <a:lnTo>
                  <a:pt x="336" y="387"/>
                </a:lnTo>
                <a:lnTo>
                  <a:pt x="361" y="404"/>
                </a:lnTo>
                <a:lnTo>
                  <a:pt x="385" y="423"/>
                </a:lnTo>
                <a:lnTo>
                  <a:pt x="406" y="445"/>
                </a:lnTo>
                <a:lnTo>
                  <a:pt x="426" y="469"/>
                </a:lnTo>
                <a:lnTo>
                  <a:pt x="600" y="334"/>
                </a:lnTo>
                <a:lnTo>
                  <a:pt x="584" y="311"/>
                </a:lnTo>
                <a:lnTo>
                  <a:pt x="566" y="290"/>
                </a:lnTo>
                <a:lnTo>
                  <a:pt x="547" y="270"/>
                </a:lnTo>
                <a:lnTo>
                  <a:pt x="528" y="252"/>
                </a:lnTo>
                <a:lnTo>
                  <a:pt x="507" y="233"/>
                </a:lnTo>
                <a:lnTo>
                  <a:pt x="486" y="218"/>
                </a:lnTo>
                <a:lnTo>
                  <a:pt x="463" y="202"/>
                </a:lnTo>
                <a:lnTo>
                  <a:pt x="441" y="188"/>
                </a:lnTo>
                <a:lnTo>
                  <a:pt x="416" y="176"/>
                </a:lnTo>
                <a:lnTo>
                  <a:pt x="392" y="165"/>
                </a:lnTo>
                <a:lnTo>
                  <a:pt x="367" y="155"/>
                </a:lnTo>
                <a:lnTo>
                  <a:pt x="342" y="147"/>
                </a:lnTo>
                <a:lnTo>
                  <a:pt x="317" y="139"/>
                </a:lnTo>
                <a:lnTo>
                  <a:pt x="291" y="134"/>
                </a:lnTo>
                <a:lnTo>
                  <a:pt x="264" y="130"/>
                </a:lnTo>
                <a:lnTo>
                  <a:pt x="236" y="128"/>
                </a:lnTo>
                <a:lnTo>
                  <a:pt x="243" y="0"/>
                </a:lnTo>
                <a:lnTo>
                  <a:pt x="0" y="225"/>
                </a:lnTo>
                <a:lnTo>
                  <a:pt x="216" y="480"/>
                </a:lnTo>
                <a:lnTo>
                  <a:pt x="223" y="353"/>
                </a:lnTo>
                <a:close/>
              </a:path>
            </a:pathLst>
          </a:custGeom>
          <a:solidFill>
            <a:srgbClr val="FF00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0435" name="Freeform 125"/>
          <p:cNvSpPr>
            <a:spLocks noChangeArrowheads="1"/>
          </p:cNvSpPr>
          <p:nvPr/>
        </p:nvSpPr>
        <p:spPr bwMode="auto">
          <a:xfrm>
            <a:off x="5499100" y="3671888"/>
            <a:ext cx="1116013" cy="1093787"/>
          </a:xfrm>
          <a:custGeom>
            <a:avLst/>
            <a:gdLst>
              <a:gd name="T0" fmla="*/ 2147483646 w 702"/>
              <a:gd name="T1" fmla="*/ 2147483646 h 689"/>
              <a:gd name="T2" fmla="*/ 2147483646 w 702"/>
              <a:gd name="T3" fmla="*/ 2147483646 h 689"/>
              <a:gd name="T4" fmla="*/ 2147483646 w 702"/>
              <a:gd name="T5" fmla="*/ 2147483646 h 689"/>
              <a:gd name="T6" fmla="*/ 2147483646 w 702"/>
              <a:gd name="T7" fmla="*/ 2147483646 h 689"/>
              <a:gd name="T8" fmla="*/ 2147483646 w 702"/>
              <a:gd name="T9" fmla="*/ 2147483646 h 689"/>
              <a:gd name="T10" fmla="*/ 2147483646 w 702"/>
              <a:gd name="T11" fmla="*/ 2147483646 h 689"/>
              <a:gd name="T12" fmla="*/ 2147483646 w 702"/>
              <a:gd name="T13" fmla="*/ 2147483646 h 689"/>
              <a:gd name="T14" fmla="*/ 2147483646 w 702"/>
              <a:gd name="T15" fmla="*/ 2147483646 h 689"/>
              <a:gd name="T16" fmla="*/ 2147483646 w 702"/>
              <a:gd name="T17" fmla="*/ 2147483646 h 689"/>
              <a:gd name="T18" fmla="*/ 2147483646 w 702"/>
              <a:gd name="T19" fmla="*/ 2147483646 h 689"/>
              <a:gd name="T20" fmla="*/ 2147483646 w 702"/>
              <a:gd name="T21" fmla="*/ 2147483646 h 689"/>
              <a:gd name="T22" fmla="*/ 2147483646 w 702"/>
              <a:gd name="T23" fmla="*/ 2147483646 h 689"/>
              <a:gd name="T24" fmla="*/ 2147483646 w 702"/>
              <a:gd name="T25" fmla="*/ 2147483646 h 689"/>
              <a:gd name="T26" fmla="*/ 2147483646 w 702"/>
              <a:gd name="T27" fmla="*/ 2147483646 h 689"/>
              <a:gd name="T28" fmla="*/ 2147483646 w 702"/>
              <a:gd name="T29" fmla="*/ 2147483646 h 689"/>
              <a:gd name="T30" fmla="*/ 2147483646 w 702"/>
              <a:gd name="T31" fmla="*/ 2147483646 h 689"/>
              <a:gd name="T32" fmla="*/ 2147483646 w 702"/>
              <a:gd name="T33" fmla="*/ 2147483646 h 689"/>
              <a:gd name="T34" fmla="*/ 2147483646 w 702"/>
              <a:gd name="T35" fmla="*/ 2147483646 h 689"/>
              <a:gd name="T36" fmla="*/ 2147483646 w 702"/>
              <a:gd name="T37" fmla="*/ 2147483646 h 689"/>
              <a:gd name="T38" fmla="*/ 2147483646 w 702"/>
              <a:gd name="T39" fmla="*/ 2147483646 h 689"/>
              <a:gd name="T40" fmla="*/ 0 w 702"/>
              <a:gd name="T41" fmla="*/ 2147483646 h 689"/>
              <a:gd name="T42" fmla="*/ 2147483646 w 702"/>
              <a:gd name="T43" fmla="*/ 2147483646 h 689"/>
              <a:gd name="T44" fmla="*/ 2147483646 w 702"/>
              <a:gd name="T45" fmla="*/ 2147483646 h 689"/>
              <a:gd name="T46" fmla="*/ 2147483646 w 702"/>
              <a:gd name="T47" fmla="*/ 0 h 689"/>
              <a:gd name="T48" fmla="*/ 2147483646 w 702"/>
              <a:gd name="T49" fmla="*/ 0 h 689"/>
              <a:gd name="T50" fmla="*/ 2147483646 w 702"/>
              <a:gd name="T51" fmla="*/ 2147483646 h 689"/>
              <a:gd name="T52" fmla="*/ 2147483646 w 702"/>
              <a:gd name="T53" fmla="*/ 2147483646 h 689"/>
              <a:gd name="T54" fmla="*/ 2147483646 w 702"/>
              <a:gd name="T55" fmla="*/ 2147483646 h 689"/>
              <a:gd name="T56" fmla="*/ 2147483646 w 702"/>
              <a:gd name="T57" fmla="*/ 2147483646 h 689"/>
              <a:gd name="T58" fmla="*/ 2147483646 w 702"/>
              <a:gd name="T59" fmla="*/ 2147483646 h 689"/>
              <a:gd name="T60" fmla="*/ 2147483646 w 702"/>
              <a:gd name="T61" fmla="*/ 2147483646 h 689"/>
              <a:gd name="T62" fmla="*/ 2147483646 w 702"/>
              <a:gd name="T63" fmla="*/ 2147483646 h 689"/>
              <a:gd name="T64" fmla="*/ 2147483646 w 702"/>
              <a:gd name="T65" fmla="*/ 2147483646 h 689"/>
              <a:gd name="T66" fmla="*/ 2147483646 w 702"/>
              <a:gd name="T67" fmla="*/ 2147483646 h 689"/>
              <a:gd name="T68" fmla="*/ 2147483646 w 702"/>
              <a:gd name="T69" fmla="*/ 2147483646 h 689"/>
              <a:gd name="T70" fmla="*/ 2147483646 w 702"/>
              <a:gd name="T71" fmla="*/ 2147483646 h 689"/>
              <a:gd name="T72" fmla="*/ 2147483646 w 702"/>
              <a:gd name="T73" fmla="*/ 2147483646 h 689"/>
              <a:gd name="T74" fmla="*/ 2147483646 w 702"/>
              <a:gd name="T75" fmla="*/ 2147483646 h 689"/>
              <a:gd name="T76" fmla="*/ 2147483646 w 702"/>
              <a:gd name="T77" fmla="*/ 2147483646 h 689"/>
              <a:gd name="T78" fmla="*/ 2147483646 w 702"/>
              <a:gd name="T79" fmla="*/ 2147483646 h 689"/>
              <a:gd name="T80" fmla="*/ 2147483646 w 702"/>
              <a:gd name="T81" fmla="*/ 2147483646 h 689"/>
              <a:gd name="T82" fmla="*/ 2147483646 w 702"/>
              <a:gd name="T83" fmla="*/ 2147483646 h 689"/>
              <a:gd name="T84" fmla="*/ 2147483646 w 702"/>
              <a:gd name="T85" fmla="*/ 2147483646 h 689"/>
              <a:gd name="T86" fmla="*/ 2147483646 w 702"/>
              <a:gd name="T87" fmla="*/ 2147483646 h 689"/>
              <a:gd name="T88" fmla="*/ 2147483646 w 702"/>
              <a:gd name="T89" fmla="*/ 2147483646 h 68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02"/>
              <a:gd name="T136" fmla="*/ 0 h 689"/>
              <a:gd name="T137" fmla="*/ 702 w 702"/>
              <a:gd name="T138" fmla="*/ 689 h 68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02" h="689">
                <a:moveTo>
                  <a:pt x="366" y="467"/>
                </a:moveTo>
                <a:lnTo>
                  <a:pt x="361" y="442"/>
                </a:lnTo>
                <a:lnTo>
                  <a:pt x="355" y="418"/>
                </a:lnTo>
                <a:lnTo>
                  <a:pt x="346" y="394"/>
                </a:lnTo>
                <a:lnTo>
                  <a:pt x="336" y="373"/>
                </a:lnTo>
                <a:lnTo>
                  <a:pt x="324" y="353"/>
                </a:lnTo>
                <a:lnTo>
                  <a:pt x="311" y="331"/>
                </a:lnTo>
                <a:lnTo>
                  <a:pt x="295" y="314"/>
                </a:lnTo>
                <a:lnTo>
                  <a:pt x="278" y="296"/>
                </a:lnTo>
                <a:lnTo>
                  <a:pt x="260" y="282"/>
                </a:lnTo>
                <a:lnTo>
                  <a:pt x="241" y="269"/>
                </a:lnTo>
                <a:lnTo>
                  <a:pt x="221" y="256"/>
                </a:lnTo>
                <a:lnTo>
                  <a:pt x="200" y="246"/>
                </a:lnTo>
                <a:lnTo>
                  <a:pt x="177" y="238"/>
                </a:lnTo>
                <a:lnTo>
                  <a:pt x="154" y="232"/>
                </a:lnTo>
                <a:lnTo>
                  <a:pt x="130" y="228"/>
                </a:lnTo>
                <a:lnTo>
                  <a:pt x="106" y="226"/>
                </a:lnTo>
                <a:lnTo>
                  <a:pt x="91" y="226"/>
                </a:lnTo>
                <a:lnTo>
                  <a:pt x="75" y="227"/>
                </a:lnTo>
                <a:lnTo>
                  <a:pt x="43" y="231"/>
                </a:lnTo>
                <a:lnTo>
                  <a:pt x="0" y="10"/>
                </a:lnTo>
                <a:lnTo>
                  <a:pt x="29" y="5"/>
                </a:lnTo>
                <a:lnTo>
                  <a:pt x="57" y="2"/>
                </a:lnTo>
                <a:lnTo>
                  <a:pt x="85" y="0"/>
                </a:lnTo>
                <a:lnTo>
                  <a:pt x="113" y="0"/>
                </a:lnTo>
                <a:lnTo>
                  <a:pt x="157" y="3"/>
                </a:lnTo>
                <a:lnTo>
                  <a:pt x="200" y="10"/>
                </a:lnTo>
                <a:lnTo>
                  <a:pt x="241" y="22"/>
                </a:lnTo>
                <a:lnTo>
                  <a:pt x="281" y="37"/>
                </a:lnTo>
                <a:lnTo>
                  <a:pt x="319" y="55"/>
                </a:lnTo>
                <a:lnTo>
                  <a:pt x="355" y="76"/>
                </a:lnTo>
                <a:lnTo>
                  <a:pt x="390" y="100"/>
                </a:lnTo>
                <a:lnTo>
                  <a:pt x="422" y="128"/>
                </a:lnTo>
                <a:lnTo>
                  <a:pt x="452" y="158"/>
                </a:lnTo>
                <a:lnTo>
                  <a:pt x="479" y="191"/>
                </a:lnTo>
                <a:lnTo>
                  <a:pt x="505" y="227"/>
                </a:lnTo>
                <a:lnTo>
                  <a:pt x="527" y="264"/>
                </a:lnTo>
                <a:lnTo>
                  <a:pt x="545" y="303"/>
                </a:lnTo>
                <a:lnTo>
                  <a:pt x="561" y="347"/>
                </a:lnTo>
                <a:lnTo>
                  <a:pt x="573" y="389"/>
                </a:lnTo>
                <a:lnTo>
                  <a:pt x="582" y="435"/>
                </a:lnTo>
                <a:lnTo>
                  <a:pt x="702" y="414"/>
                </a:lnTo>
                <a:lnTo>
                  <a:pt x="508" y="689"/>
                </a:lnTo>
                <a:lnTo>
                  <a:pt x="246" y="486"/>
                </a:lnTo>
                <a:lnTo>
                  <a:pt x="366" y="467"/>
                </a:lnTo>
                <a:close/>
              </a:path>
            </a:pathLst>
          </a:custGeom>
          <a:solidFill>
            <a:srgbClr val="FF00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0436" name="Freeform 126"/>
          <p:cNvSpPr>
            <a:spLocks noChangeArrowheads="1"/>
          </p:cNvSpPr>
          <p:nvPr/>
        </p:nvSpPr>
        <p:spPr bwMode="auto">
          <a:xfrm>
            <a:off x="3984625" y="5727700"/>
            <a:ext cx="819150" cy="614363"/>
          </a:xfrm>
          <a:custGeom>
            <a:avLst/>
            <a:gdLst>
              <a:gd name="T0" fmla="*/ 2147483646 w 516"/>
              <a:gd name="T1" fmla="*/ 2147483646 h 387"/>
              <a:gd name="T2" fmla="*/ 2147483646 w 516"/>
              <a:gd name="T3" fmla="*/ 2147483646 h 387"/>
              <a:gd name="T4" fmla="*/ 2147483646 w 516"/>
              <a:gd name="T5" fmla="*/ 2147483646 h 387"/>
              <a:gd name="T6" fmla="*/ 2147483646 w 516"/>
              <a:gd name="T7" fmla="*/ 2147483646 h 387"/>
              <a:gd name="T8" fmla="*/ 2147483646 w 516"/>
              <a:gd name="T9" fmla="*/ 2147483646 h 387"/>
              <a:gd name="T10" fmla="*/ 2147483646 w 516"/>
              <a:gd name="T11" fmla="*/ 2147483646 h 387"/>
              <a:gd name="T12" fmla="*/ 2147483646 w 516"/>
              <a:gd name="T13" fmla="*/ 2147483646 h 387"/>
              <a:gd name="T14" fmla="*/ 2147483646 w 516"/>
              <a:gd name="T15" fmla="*/ 2147483646 h 387"/>
              <a:gd name="T16" fmla="*/ 2147483646 w 516"/>
              <a:gd name="T17" fmla="*/ 2147483646 h 387"/>
              <a:gd name="T18" fmla="*/ 2147483646 w 516"/>
              <a:gd name="T19" fmla="*/ 2147483646 h 387"/>
              <a:gd name="T20" fmla="*/ 2147483646 w 516"/>
              <a:gd name="T21" fmla="*/ 2147483646 h 387"/>
              <a:gd name="T22" fmla="*/ 2147483646 w 516"/>
              <a:gd name="T23" fmla="*/ 2147483646 h 387"/>
              <a:gd name="T24" fmla="*/ 2147483646 w 516"/>
              <a:gd name="T25" fmla="*/ 2147483646 h 387"/>
              <a:gd name="T26" fmla="*/ 2147483646 w 516"/>
              <a:gd name="T27" fmla="*/ 2147483646 h 387"/>
              <a:gd name="T28" fmla="*/ 2147483646 w 516"/>
              <a:gd name="T29" fmla="*/ 2147483646 h 387"/>
              <a:gd name="T30" fmla="*/ 2147483646 w 516"/>
              <a:gd name="T31" fmla="*/ 2147483646 h 387"/>
              <a:gd name="T32" fmla="*/ 2147483646 w 516"/>
              <a:gd name="T33" fmla="*/ 2147483646 h 387"/>
              <a:gd name="T34" fmla="*/ 2147483646 w 516"/>
              <a:gd name="T35" fmla="*/ 2147483646 h 387"/>
              <a:gd name="T36" fmla="*/ 2147483646 w 516"/>
              <a:gd name="T37" fmla="*/ 2147483646 h 387"/>
              <a:gd name="T38" fmla="*/ 2147483646 w 516"/>
              <a:gd name="T39" fmla="*/ 2147483646 h 387"/>
              <a:gd name="T40" fmla="*/ 2147483646 w 516"/>
              <a:gd name="T41" fmla="*/ 2147483646 h 387"/>
              <a:gd name="T42" fmla="*/ 2147483646 w 516"/>
              <a:gd name="T43" fmla="*/ 2147483646 h 387"/>
              <a:gd name="T44" fmla="*/ 2147483646 w 516"/>
              <a:gd name="T45" fmla="*/ 2147483646 h 387"/>
              <a:gd name="T46" fmla="*/ 2147483646 w 516"/>
              <a:gd name="T47" fmla="*/ 2147483646 h 387"/>
              <a:gd name="T48" fmla="*/ 2147483646 w 516"/>
              <a:gd name="T49" fmla="*/ 2147483646 h 387"/>
              <a:gd name="T50" fmla="*/ 2147483646 w 516"/>
              <a:gd name="T51" fmla="*/ 2147483646 h 387"/>
              <a:gd name="T52" fmla="*/ 2147483646 w 516"/>
              <a:gd name="T53" fmla="*/ 2147483646 h 387"/>
              <a:gd name="T54" fmla="*/ 0 w 516"/>
              <a:gd name="T55" fmla="*/ 2147483646 h 387"/>
              <a:gd name="T56" fmla="*/ 2147483646 w 516"/>
              <a:gd name="T57" fmla="*/ 0 h 387"/>
              <a:gd name="T58" fmla="*/ 2147483646 w 516"/>
              <a:gd name="T59" fmla="*/ 2147483646 h 3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16"/>
              <a:gd name="T91" fmla="*/ 0 h 387"/>
              <a:gd name="T92" fmla="*/ 516 w 516"/>
              <a:gd name="T93" fmla="*/ 387 h 38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16" h="387">
                <a:moveTo>
                  <a:pt x="249" y="99"/>
                </a:moveTo>
                <a:lnTo>
                  <a:pt x="273" y="117"/>
                </a:lnTo>
                <a:lnTo>
                  <a:pt x="299" y="132"/>
                </a:lnTo>
                <a:lnTo>
                  <a:pt x="327" y="146"/>
                </a:lnTo>
                <a:lnTo>
                  <a:pt x="354" y="153"/>
                </a:lnTo>
                <a:lnTo>
                  <a:pt x="384" y="158"/>
                </a:lnTo>
                <a:lnTo>
                  <a:pt x="413" y="161"/>
                </a:lnTo>
                <a:lnTo>
                  <a:pt x="443" y="159"/>
                </a:lnTo>
                <a:lnTo>
                  <a:pt x="472" y="154"/>
                </a:lnTo>
                <a:lnTo>
                  <a:pt x="516" y="376"/>
                </a:lnTo>
                <a:lnTo>
                  <a:pt x="489" y="382"/>
                </a:lnTo>
                <a:lnTo>
                  <a:pt x="464" y="384"/>
                </a:lnTo>
                <a:lnTo>
                  <a:pt x="435" y="387"/>
                </a:lnTo>
                <a:lnTo>
                  <a:pt x="410" y="387"/>
                </a:lnTo>
                <a:lnTo>
                  <a:pt x="383" y="386"/>
                </a:lnTo>
                <a:lnTo>
                  <a:pt x="357" y="384"/>
                </a:lnTo>
                <a:lnTo>
                  <a:pt x="330" y="379"/>
                </a:lnTo>
                <a:lnTo>
                  <a:pt x="304" y="373"/>
                </a:lnTo>
                <a:lnTo>
                  <a:pt x="278" y="367"/>
                </a:lnTo>
                <a:lnTo>
                  <a:pt x="254" y="358"/>
                </a:lnTo>
                <a:lnTo>
                  <a:pt x="229" y="348"/>
                </a:lnTo>
                <a:lnTo>
                  <a:pt x="205" y="335"/>
                </a:lnTo>
                <a:lnTo>
                  <a:pt x="182" y="323"/>
                </a:lnTo>
                <a:lnTo>
                  <a:pt x="158" y="309"/>
                </a:lnTo>
                <a:lnTo>
                  <a:pt x="136" y="293"/>
                </a:lnTo>
                <a:lnTo>
                  <a:pt x="114" y="276"/>
                </a:lnTo>
                <a:lnTo>
                  <a:pt x="38" y="376"/>
                </a:lnTo>
                <a:lnTo>
                  <a:pt x="0" y="39"/>
                </a:lnTo>
                <a:lnTo>
                  <a:pt x="325" y="0"/>
                </a:lnTo>
                <a:lnTo>
                  <a:pt x="249" y="99"/>
                </a:lnTo>
                <a:close/>
              </a:path>
            </a:pathLst>
          </a:custGeom>
          <a:solidFill>
            <a:srgbClr val="FF00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0437" name="Freeform 127"/>
          <p:cNvSpPr>
            <a:spLocks noChangeArrowheads="1"/>
          </p:cNvSpPr>
          <p:nvPr/>
        </p:nvSpPr>
        <p:spPr bwMode="auto">
          <a:xfrm>
            <a:off x="4024313" y="5722938"/>
            <a:ext cx="1290637" cy="619125"/>
          </a:xfrm>
          <a:custGeom>
            <a:avLst/>
            <a:gdLst>
              <a:gd name="T0" fmla="*/ 2147483646 w 812"/>
              <a:gd name="T1" fmla="*/ 2147483646 h 390"/>
              <a:gd name="T2" fmla="*/ 2147483646 w 812"/>
              <a:gd name="T3" fmla="*/ 2147483646 h 390"/>
              <a:gd name="T4" fmla="*/ 2147483646 w 812"/>
              <a:gd name="T5" fmla="*/ 2147483646 h 390"/>
              <a:gd name="T6" fmla="*/ 2147483646 w 812"/>
              <a:gd name="T7" fmla="*/ 2147483646 h 390"/>
              <a:gd name="T8" fmla="*/ 2147483646 w 812"/>
              <a:gd name="T9" fmla="*/ 2147483646 h 390"/>
              <a:gd name="T10" fmla="*/ 2147483646 w 812"/>
              <a:gd name="T11" fmla="*/ 2147483646 h 390"/>
              <a:gd name="T12" fmla="*/ 2147483646 w 812"/>
              <a:gd name="T13" fmla="*/ 2147483646 h 390"/>
              <a:gd name="T14" fmla="*/ 2147483646 w 812"/>
              <a:gd name="T15" fmla="*/ 2147483646 h 390"/>
              <a:gd name="T16" fmla="*/ 2147483646 w 812"/>
              <a:gd name="T17" fmla="*/ 2147483646 h 390"/>
              <a:gd name="T18" fmla="*/ 2147483646 w 812"/>
              <a:gd name="T19" fmla="*/ 2147483646 h 390"/>
              <a:gd name="T20" fmla="*/ 2147483646 w 812"/>
              <a:gd name="T21" fmla="*/ 2147483646 h 390"/>
              <a:gd name="T22" fmla="*/ 2147483646 w 812"/>
              <a:gd name="T23" fmla="*/ 2147483646 h 390"/>
              <a:gd name="T24" fmla="*/ 2147483646 w 812"/>
              <a:gd name="T25" fmla="*/ 2147483646 h 390"/>
              <a:gd name="T26" fmla="*/ 2147483646 w 812"/>
              <a:gd name="T27" fmla="*/ 2147483646 h 390"/>
              <a:gd name="T28" fmla="*/ 2147483646 w 812"/>
              <a:gd name="T29" fmla="*/ 2147483646 h 390"/>
              <a:gd name="T30" fmla="*/ 2147483646 w 812"/>
              <a:gd name="T31" fmla="*/ 2147483646 h 390"/>
              <a:gd name="T32" fmla="*/ 2147483646 w 812"/>
              <a:gd name="T33" fmla="*/ 2147483646 h 390"/>
              <a:gd name="T34" fmla="*/ 2147483646 w 812"/>
              <a:gd name="T35" fmla="*/ 2147483646 h 390"/>
              <a:gd name="T36" fmla="*/ 2147483646 w 812"/>
              <a:gd name="T37" fmla="*/ 2147483646 h 390"/>
              <a:gd name="T38" fmla="*/ 0 w 812"/>
              <a:gd name="T39" fmla="*/ 2147483646 h 390"/>
              <a:gd name="T40" fmla="*/ 2147483646 w 812"/>
              <a:gd name="T41" fmla="*/ 2147483646 h 390"/>
              <a:gd name="T42" fmla="*/ 2147483646 w 812"/>
              <a:gd name="T43" fmla="*/ 2147483646 h 390"/>
              <a:gd name="T44" fmla="*/ 2147483646 w 812"/>
              <a:gd name="T45" fmla="*/ 2147483646 h 390"/>
              <a:gd name="T46" fmla="*/ 2147483646 w 812"/>
              <a:gd name="T47" fmla="*/ 2147483646 h 390"/>
              <a:gd name="T48" fmla="*/ 2147483646 w 812"/>
              <a:gd name="T49" fmla="*/ 2147483646 h 390"/>
              <a:gd name="T50" fmla="*/ 2147483646 w 812"/>
              <a:gd name="T51" fmla="*/ 2147483646 h 390"/>
              <a:gd name="T52" fmla="*/ 2147483646 w 812"/>
              <a:gd name="T53" fmla="*/ 2147483646 h 390"/>
              <a:gd name="T54" fmla="*/ 2147483646 w 812"/>
              <a:gd name="T55" fmla="*/ 2147483646 h 390"/>
              <a:gd name="T56" fmla="*/ 2147483646 w 812"/>
              <a:gd name="T57" fmla="*/ 2147483646 h 390"/>
              <a:gd name="T58" fmla="*/ 2147483646 w 812"/>
              <a:gd name="T59" fmla="*/ 2147483646 h 390"/>
              <a:gd name="T60" fmla="*/ 2147483646 w 812"/>
              <a:gd name="T61" fmla="*/ 2147483646 h 390"/>
              <a:gd name="T62" fmla="*/ 2147483646 w 812"/>
              <a:gd name="T63" fmla="*/ 2147483646 h 390"/>
              <a:gd name="T64" fmla="*/ 2147483646 w 812"/>
              <a:gd name="T65" fmla="*/ 2147483646 h 390"/>
              <a:gd name="T66" fmla="*/ 2147483646 w 812"/>
              <a:gd name="T67" fmla="*/ 2147483646 h 390"/>
              <a:gd name="T68" fmla="*/ 2147483646 w 812"/>
              <a:gd name="T69" fmla="*/ 2147483646 h 390"/>
              <a:gd name="T70" fmla="*/ 2147483646 w 812"/>
              <a:gd name="T71" fmla="*/ 2147483646 h 390"/>
              <a:gd name="T72" fmla="*/ 2147483646 w 812"/>
              <a:gd name="T73" fmla="*/ 2147483646 h 390"/>
              <a:gd name="T74" fmla="*/ 2147483646 w 812"/>
              <a:gd name="T75" fmla="*/ 2147483646 h 390"/>
              <a:gd name="T76" fmla="*/ 2147483646 w 812"/>
              <a:gd name="T77" fmla="*/ 2147483646 h 390"/>
              <a:gd name="T78" fmla="*/ 2147483646 w 812"/>
              <a:gd name="T79" fmla="*/ 2147483646 h 390"/>
              <a:gd name="T80" fmla="*/ 2147483646 w 812"/>
              <a:gd name="T81" fmla="*/ 2147483646 h 390"/>
              <a:gd name="T82" fmla="*/ 2147483646 w 812"/>
              <a:gd name="T83" fmla="*/ 2147483646 h 390"/>
              <a:gd name="T84" fmla="*/ 2147483646 w 812"/>
              <a:gd name="T85" fmla="*/ 0 h 390"/>
              <a:gd name="T86" fmla="*/ 2147483646 w 812"/>
              <a:gd name="T87" fmla="*/ 2147483646 h 39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12"/>
              <a:gd name="T133" fmla="*/ 0 h 390"/>
              <a:gd name="T134" fmla="*/ 812 w 812"/>
              <a:gd name="T135" fmla="*/ 390 h 39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12" h="390">
                <a:moveTo>
                  <a:pt x="565" y="98"/>
                </a:moveTo>
                <a:lnTo>
                  <a:pt x="546" y="113"/>
                </a:lnTo>
                <a:lnTo>
                  <a:pt x="525" y="127"/>
                </a:lnTo>
                <a:lnTo>
                  <a:pt x="504" y="138"/>
                </a:lnTo>
                <a:lnTo>
                  <a:pt x="482" y="149"/>
                </a:lnTo>
                <a:lnTo>
                  <a:pt x="460" y="155"/>
                </a:lnTo>
                <a:lnTo>
                  <a:pt x="436" y="160"/>
                </a:lnTo>
                <a:lnTo>
                  <a:pt x="414" y="162"/>
                </a:lnTo>
                <a:lnTo>
                  <a:pt x="390" y="164"/>
                </a:lnTo>
                <a:lnTo>
                  <a:pt x="368" y="162"/>
                </a:lnTo>
                <a:lnTo>
                  <a:pt x="344" y="160"/>
                </a:lnTo>
                <a:lnTo>
                  <a:pt x="321" y="155"/>
                </a:lnTo>
                <a:lnTo>
                  <a:pt x="299" y="147"/>
                </a:lnTo>
                <a:lnTo>
                  <a:pt x="277" y="137"/>
                </a:lnTo>
                <a:lnTo>
                  <a:pt x="256" y="126"/>
                </a:lnTo>
                <a:lnTo>
                  <a:pt x="236" y="113"/>
                </a:lnTo>
                <a:lnTo>
                  <a:pt x="217" y="97"/>
                </a:lnTo>
                <a:lnTo>
                  <a:pt x="194" y="74"/>
                </a:lnTo>
                <a:lnTo>
                  <a:pt x="174" y="50"/>
                </a:lnTo>
                <a:lnTo>
                  <a:pt x="0" y="185"/>
                </a:lnTo>
                <a:lnTo>
                  <a:pt x="17" y="208"/>
                </a:lnTo>
                <a:lnTo>
                  <a:pt x="37" y="230"/>
                </a:lnTo>
                <a:lnTo>
                  <a:pt x="56" y="250"/>
                </a:lnTo>
                <a:lnTo>
                  <a:pt x="77" y="270"/>
                </a:lnTo>
                <a:lnTo>
                  <a:pt x="111" y="297"/>
                </a:lnTo>
                <a:lnTo>
                  <a:pt x="148" y="322"/>
                </a:lnTo>
                <a:lnTo>
                  <a:pt x="186" y="343"/>
                </a:lnTo>
                <a:lnTo>
                  <a:pt x="225" y="360"/>
                </a:lnTo>
                <a:lnTo>
                  <a:pt x="265" y="372"/>
                </a:lnTo>
                <a:lnTo>
                  <a:pt x="306" y="382"/>
                </a:lnTo>
                <a:lnTo>
                  <a:pt x="348" y="387"/>
                </a:lnTo>
                <a:lnTo>
                  <a:pt x="390" y="390"/>
                </a:lnTo>
                <a:lnTo>
                  <a:pt x="431" y="389"/>
                </a:lnTo>
                <a:lnTo>
                  <a:pt x="472" y="384"/>
                </a:lnTo>
                <a:lnTo>
                  <a:pt x="514" y="374"/>
                </a:lnTo>
                <a:lnTo>
                  <a:pt x="553" y="361"/>
                </a:lnTo>
                <a:lnTo>
                  <a:pt x="593" y="346"/>
                </a:lnTo>
                <a:lnTo>
                  <a:pt x="631" y="325"/>
                </a:lnTo>
                <a:lnTo>
                  <a:pt x="668" y="301"/>
                </a:lnTo>
                <a:lnTo>
                  <a:pt x="703" y="273"/>
                </a:lnTo>
                <a:lnTo>
                  <a:pt x="781" y="371"/>
                </a:lnTo>
                <a:lnTo>
                  <a:pt x="812" y="32"/>
                </a:lnTo>
                <a:lnTo>
                  <a:pt x="488" y="0"/>
                </a:lnTo>
                <a:lnTo>
                  <a:pt x="565" y="98"/>
                </a:lnTo>
                <a:close/>
              </a:path>
            </a:pathLst>
          </a:custGeom>
          <a:solidFill>
            <a:srgbClr val="FF00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0438" name="Rectangle 128"/>
          <p:cNvSpPr>
            <a:spLocks noChangeArrowheads="1"/>
          </p:cNvSpPr>
          <p:nvPr/>
        </p:nvSpPr>
        <p:spPr bwMode="auto">
          <a:xfrm>
            <a:off x="3759200" y="3405188"/>
            <a:ext cx="1441450"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a:solidFill>
                  <a:srgbClr val="0000CC"/>
                </a:solidFill>
                <a:sym typeface="黑体" panose="02010609060101010101" pitchFamily="49" charset="-122"/>
              </a:rPr>
              <a:t>工程过程</a:t>
            </a:r>
          </a:p>
          <a:p>
            <a:pPr algn="ctr"/>
            <a:r>
              <a:rPr lang="en-US" altLang="zh-CN" sz="1600">
                <a:solidFill>
                  <a:srgbClr val="0000CC"/>
                </a:solidFill>
                <a:sym typeface="黑体" panose="02010609060101010101" pitchFamily="49" charset="-122"/>
              </a:rPr>
              <a:t>Engineering</a:t>
            </a:r>
          </a:p>
        </p:txBody>
      </p:sp>
      <p:sp>
        <p:nvSpPr>
          <p:cNvPr id="60439" name="Rectangle 129"/>
          <p:cNvSpPr>
            <a:spLocks noChangeArrowheads="1"/>
          </p:cNvSpPr>
          <p:nvPr/>
        </p:nvSpPr>
        <p:spPr bwMode="auto">
          <a:xfrm>
            <a:off x="2463800" y="4989513"/>
            <a:ext cx="1441450"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a:solidFill>
                  <a:srgbClr val="0000CC"/>
                </a:solidFill>
                <a:sym typeface="黑体" panose="02010609060101010101" pitchFamily="49" charset="-122"/>
              </a:rPr>
              <a:t>保证过程</a:t>
            </a:r>
          </a:p>
          <a:p>
            <a:pPr algn="ctr"/>
            <a:r>
              <a:rPr lang="en-US" altLang="zh-CN" sz="1600">
                <a:solidFill>
                  <a:srgbClr val="0000CC"/>
                </a:solidFill>
                <a:sym typeface="黑体" panose="02010609060101010101" pitchFamily="49" charset="-122"/>
              </a:rPr>
              <a:t>Assurance</a:t>
            </a:r>
          </a:p>
        </p:txBody>
      </p:sp>
      <p:sp>
        <p:nvSpPr>
          <p:cNvPr id="60440" name="Rectangle 130"/>
          <p:cNvSpPr>
            <a:spLocks noChangeArrowheads="1"/>
          </p:cNvSpPr>
          <p:nvPr/>
        </p:nvSpPr>
        <p:spPr bwMode="auto">
          <a:xfrm>
            <a:off x="5343525" y="5060950"/>
            <a:ext cx="1441450"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600">
                <a:solidFill>
                  <a:srgbClr val="0000CC"/>
                </a:solidFill>
                <a:sym typeface="黑体" panose="02010609060101010101" pitchFamily="49" charset="-122"/>
              </a:rPr>
              <a:t>风险过程</a:t>
            </a:r>
          </a:p>
          <a:p>
            <a:pPr algn="ctr"/>
            <a:r>
              <a:rPr lang="en-US" altLang="zh-CN" sz="1600">
                <a:solidFill>
                  <a:srgbClr val="0000CC"/>
                </a:solidFill>
                <a:sym typeface="黑体" panose="02010609060101010101" pitchFamily="49" charset="-122"/>
              </a:rPr>
              <a:t>Risk</a:t>
            </a:r>
          </a:p>
        </p:txBody>
      </p:sp>
      <p:sp>
        <p:nvSpPr>
          <p:cNvPr id="60441"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E7BD0D88-6E10-4DE7-81B1-69952B8600B9}"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38</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062545865"/>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smtClean="0"/>
              <a:t>风险过程</a:t>
            </a:r>
          </a:p>
        </p:txBody>
      </p:sp>
      <p:grpSp>
        <p:nvGrpSpPr>
          <p:cNvPr id="2" name="组合 1"/>
          <p:cNvGrpSpPr/>
          <p:nvPr/>
        </p:nvGrpSpPr>
        <p:grpSpPr>
          <a:xfrm>
            <a:off x="1367644" y="2168860"/>
            <a:ext cx="6694487" cy="4173798"/>
            <a:chOff x="2464591" y="1964519"/>
            <a:chExt cx="6694487" cy="4641850"/>
          </a:xfrm>
        </p:grpSpPr>
        <p:sp>
          <p:nvSpPr>
            <p:cNvPr id="61444" name="Rectangle 4"/>
            <p:cNvSpPr>
              <a:spLocks noChangeArrowheads="1"/>
            </p:cNvSpPr>
            <p:nvPr/>
          </p:nvSpPr>
          <p:spPr bwMode="auto">
            <a:xfrm>
              <a:off x="2464591" y="2024844"/>
              <a:ext cx="1595437"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dirty="0">
                  <a:solidFill>
                    <a:srgbClr val="0000CC"/>
                  </a:solidFill>
                  <a:sym typeface="黑体" panose="02010609060101010101" pitchFamily="49" charset="-122"/>
                </a:rPr>
                <a:t>PA04</a:t>
              </a:r>
              <a:r>
                <a:rPr lang="zh-CN" altLang="en-US" sz="1400" dirty="0">
                  <a:solidFill>
                    <a:srgbClr val="0000CC"/>
                  </a:solidFill>
                  <a:sym typeface="黑体" panose="02010609060101010101" pitchFamily="49" charset="-122"/>
                </a:rPr>
                <a:t>：评估威胁</a:t>
              </a:r>
            </a:p>
          </p:txBody>
        </p:sp>
        <p:grpSp>
          <p:nvGrpSpPr>
            <p:cNvPr id="61445" name="Group 5"/>
            <p:cNvGrpSpPr>
              <a:grpSpLocks/>
            </p:cNvGrpSpPr>
            <p:nvPr/>
          </p:nvGrpSpPr>
          <p:grpSpPr bwMode="auto">
            <a:xfrm>
              <a:off x="4769641" y="1964519"/>
              <a:ext cx="755650" cy="809625"/>
              <a:chOff x="0" y="0"/>
              <a:chExt cx="476" cy="510"/>
            </a:xfrm>
          </p:grpSpPr>
          <p:grpSp>
            <p:nvGrpSpPr>
              <p:cNvPr id="61506" name="Group 6"/>
              <p:cNvGrpSpPr>
                <a:grpSpLocks/>
              </p:cNvGrpSpPr>
              <p:nvPr/>
            </p:nvGrpSpPr>
            <p:grpSpPr bwMode="auto">
              <a:xfrm>
                <a:off x="0" y="0"/>
                <a:ext cx="476" cy="510"/>
                <a:chOff x="0" y="0"/>
                <a:chExt cx="476" cy="510"/>
              </a:xfrm>
            </p:grpSpPr>
            <p:sp>
              <p:nvSpPr>
                <p:cNvPr id="61515" name="Freeform 7"/>
                <p:cNvSpPr>
                  <a:spLocks noChangeArrowheads="1"/>
                </p:cNvSpPr>
                <p:nvPr/>
              </p:nvSpPr>
              <p:spPr bwMode="auto">
                <a:xfrm>
                  <a:off x="15" y="18"/>
                  <a:ext cx="461" cy="492"/>
                </a:xfrm>
                <a:custGeom>
                  <a:avLst/>
                  <a:gdLst>
                    <a:gd name="T0" fmla="*/ 46 w 461"/>
                    <a:gd name="T1" fmla="*/ 0 h 492"/>
                    <a:gd name="T2" fmla="*/ 39 w 461"/>
                    <a:gd name="T3" fmla="*/ 2 h 492"/>
                    <a:gd name="T4" fmla="*/ 29 w 461"/>
                    <a:gd name="T5" fmla="*/ 3 h 492"/>
                    <a:gd name="T6" fmla="*/ 22 w 461"/>
                    <a:gd name="T7" fmla="*/ 9 h 492"/>
                    <a:gd name="T8" fmla="*/ 14 w 461"/>
                    <a:gd name="T9" fmla="*/ 16 h 492"/>
                    <a:gd name="T10" fmla="*/ 8 w 461"/>
                    <a:gd name="T11" fmla="*/ 23 h 492"/>
                    <a:gd name="T12" fmla="*/ 5 w 461"/>
                    <a:gd name="T13" fmla="*/ 32 h 492"/>
                    <a:gd name="T14" fmla="*/ 2 w 461"/>
                    <a:gd name="T15" fmla="*/ 42 h 492"/>
                    <a:gd name="T16" fmla="*/ 0 w 461"/>
                    <a:gd name="T17" fmla="*/ 53 h 492"/>
                    <a:gd name="T18" fmla="*/ 0 w 461"/>
                    <a:gd name="T19" fmla="*/ 439 h 492"/>
                    <a:gd name="T20" fmla="*/ 2 w 461"/>
                    <a:gd name="T21" fmla="*/ 449 h 492"/>
                    <a:gd name="T22" fmla="*/ 5 w 461"/>
                    <a:gd name="T23" fmla="*/ 458 h 492"/>
                    <a:gd name="T24" fmla="*/ 8 w 461"/>
                    <a:gd name="T25" fmla="*/ 467 h 492"/>
                    <a:gd name="T26" fmla="*/ 14 w 461"/>
                    <a:gd name="T27" fmla="*/ 474 h 492"/>
                    <a:gd name="T28" fmla="*/ 22 w 461"/>
                    <a:gd name="T29" fmla="*/ 483 h 492"/>
                    <a:gd name="T30" fmla="*/ 29 w 461"/>
                    <a:gd name="T31" fmla="*/ 487 h 492"/>
                    <a:gd name="T32" fmla="*/ 39 w 461"/>
                    <a:gd name="T33" fmla="*/ 490 h 492"/>
                    <a:gd name="T34" fmla="*/ 46 w 461"/>
                    <a:gd name="T35" fmla="*/ 492 h 492"/>
                    <a:gd name="T36" fmla="*/ 416 w 461"/>
                    <a:gd name="T37" fmla="*/ 492 h 492"/>
                    <a:gd name="T38" fmla="*/ 425 w 461"/>
                    <a:gd name="T39" fmla="*/ 490 h 492"/>
                    <a:gd name="T40" fmla="*/ 433 w 461"/>
                    <a:gd name="T41" fmla="*/ 487 h 492"/>
                    <a:gd name="T42" fmla="*/ 440 w 461"/>
                    <a:gd name="T43" fmla="*/ 483 h 492"/>
                    <a:gd name="T44" fmla="*/ 448 w 461"/>
                    <a:gd name="T45" fmla="*/ 474 h 492"/>
                    <a:gd name="T46" fmla="*/ 453 w 461"/>
                    <a:gd name="T47" fmla="*/ 467 h 492"/>
                    <a:gd name="T48" fmla="*/ 457 w 461"/>
                    <a:gd name="T49" fmla="*/ 458 h 492"/>
                    <a:gd name="T50" fmla="*/ 461 w 461"/>
                    <a:gd name="T51" fmla="*/ 449 h 492"/>
                    <a:gd name="T52" fmla="*/ 461 w 461"/>
                    <a:gd name="T53" fmla="*/ 439 h 492"/>
                    <a:gd name="T54" fmla="*/ 461 w 461"/>
                    <a:gd name="T55" fmla="*/ 53 h 492"/>
                    <a:gd name="T56" fmla="*/ 461 w 461"/>
                    <a:gd name="T57" fmla="*/ 42 h 492"/>
                    <a:gd name="T58" fmla="*/ 457 w 461"/>
                    <a:gd name="T59" fmla="*/ 32 h 492"/>
                    <a:gd name="T60" fmla="*/ 453 w 461"/>
                    <a:gd name="T61" fmla="*/ 23 h 492"/>
                    <a:gd name="T62" fmla="*/ 448 w 461"/>
                    <a:gd name="T63" fmla="*/ 16 h 492"/>
                    <a:gd name="T64" fmla="*/ 440 w 461"/>
                    <a:gd name="T65" fmla="*/ 9 h 492"/>
                    <a:gd name="T66" fmla="*/ 433 w 461"/>
                    <a:gd name="T67" fmla="*/ 3 h 492"/>
                    <a:gd name="T68" fmla="*/ 425 w 461"/>
                    <a:gd name="T69" fmla="*/ 2 h 492"/>
                    <a:gd name="T70" fmla="*/ 416 w 461"/>
                    <a:gd name="T71" fmla="*/ 0 h 492"/>
                    <a:gd name="T72" fmla="*/ 46 w 461"/>
                    <a:gd name="T73" fmla="*/ 0 h 4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61"/>
                    <a:gd name="T112" fmla="*/ 0 h 492"/>
                    <a:gd name="T113" fmla="*/ 461 w 461"/>
                    <a:gd name="T114" fmla="*/ 492 h 49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61" h="492">
                      <a:moveTo>
                        <a:pt x="46" y="0"/>
                      </a:moveTo>
                      <a:lnTo>
                        <a:pt x="39" y="2"/>
                      </a:lnTo>
                      <a:lnTo>
                        <a:pt x="29" y="3"/>
                      </a:lnTo>
                      <a:lnTo>
                        <a:pt x="22" y="9"/>
                      </a:lnTo>
                      <a:lnTo>
                        <a:pt x="14" y="16"/>
                      </a:lnTo>
                      <a:lnTo>
                        <a:pt x="8" y="23"/>
                      </a:lnTo>
                      <a:lnTo>
                        <a:pt x="5" y="32"/>
                      </a:lnTo>
                      <a:lnTo>
                        <a:pt x="2" y="42"/>
                      </a:lnTo>
                      <a:lnTo>
                        <a:pt x="0" y="53"/>
                      </a:lnTo>
                      <a:lnTo>
                        <a:pt x="0" y="439"/>
                      </a:lnTo>
                      <a:lnTo>
                        <a:pt x="2" y="449"/>
                      </a:lnTo>
                      <a:lnTo>
                        <a:pt x="5" y="458"/>
                      </a:lnTo>
                      <a:lnTo>
                        <a:pt x="8" y="467"/>
                      </a:lnTo>
                      <a:lnTo>
                        <a:pt x="14" y="474"/>
                      </a:lnTo>
                      <a:lnTo>
                        <a:pt x="22" y="483"/>
                      </a:lnTo>
                      <a:lnTo>
                        <a:pt x="29" y="487"/>
                      </a:lnTo>
                      <a:lnTo>
                        <a:pt x="39" y="490"/>
                      </a:lnTo>
                      <a:lnTo>
                        <a:pt x="46" y="492"/>
                      </a:lnTo>
                      <a:lnTo>
                        <a:pt x="416" y="492"/>
                      </a:lnTo>
                      <a:lnTo>
                        <a:pt x="425" y="490"/>
                      </a:lnTo>
                      <a:lnTo>
                        <a:pt x="433" y="487"/>
                      </a:lnTo>
                      <a:lnTo>
                        <a:pt x="440" y="483"/>
                      </a:lnTo>
                      <a:lnTo>
                        <a:pt x="448" y="474"/>
                      </a:lnTo>
                      <a:lnTo>
                        <a:pt x="453" y="467"/>
                      </a:lnTo>
                      <a:lnTo>
                        <a:pt x="457" y="458"/>
                      </a:lnTo>
                      <a:lnTo>
                        <a:pt x="461" y="449"/>
                      </a:lnTo>
                      <a:lnTo>
                        <a:pt x="461" y="439"/>
                      </a:lnTo>
                      <a:lnTo>
                        <a:pt x="461" y="53"/>
                      </a:lnTo>
                      <a:lnTo>
                        <a:pt x="461" y="42"/>
                      </a:lnTo>
                      <a:lnTo>
                        <a:pt x="457" y="32"/>
                      </a:lnTo>
                      <a:lnTo>
                        <a:pt x="453" y="23"/>
                      </a:lnTo>
                      <a:lnTo>
                        <a:pt x="448" y="16"/>
                      </a:lnTo>
                      <a:lnTo>
                        <a:pt x="440" y="9"/>
                      </a:lnTo>
                      <a:lnTo>
                        <a:pt x="433" y="3"/>
                      </a:lnTo>
                      <a:lnTo>
                        <a:pt x="425" y="2"/>
                      </a:lnTo>
                      <a:lnTo>
                        <a:pt x="416" y="0"/>
                      </a:lnTo>
                      <a:lnTo>
                        <a:pt x="46"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516" name="Freeform 8"/>
                <p:cNvSpPr>
                  <a:spLocks noChangeArrowheads="1"/>
                </p:cNvSpPr>
                <p:nvPr/>
              </p:nvSpPr>
              <p:spPr bwMode="auto">
                <a:xfrm>
                  <a:off x="0" y="0"/>
                  <a:ext cx="460" cy="490"/>
                </a:xfrm>
                <a:custGeom>
                  <a:avLst/>
                  <a:gdLst>
                    <a:gd name="T0" fmla="*/ 46 w 460"/>
                    <a:gd name="T1" fmla="*/ 0 h 490"/>
                    <a:gd name="T2" fmla="*/ 37 w 460"/>
                    <a:gd name="T3" fmla="*/ 2 h 490"/>
                    <a:gd name="T4" fmla="*/ 27 w 460"/>
                    <a:gd name="T5" fmla="*/ 4 h 490"/>
                    <a:gd name="T6" fmla="*/ 20 w 460"/>
                    <a:gd name="T7" fmla="*/ 9 h 490"/>
                    <a:gd name="T8" fmla="*/ 14 w 460"/>
                    <a:gd name="T9" fmla="*/ 14 h 490"/>
                    <a:gd name="T10" fmla="*/ 7 w 460"/>
                    <a:gd name="T11" fmla="*/ 23 h 490"/>
                    <a:gd name="T12" fmla="*/ 4 w 460"/>
                    <a:gd name="T13" fmla="*/ 32 h 490"/>
                    <a:gd name="T14" fmla="*/ 1 w 460"/>
                    <a:gd name="T15" fmla="*/ 43 h 490"/>
                    <a:gd name="T16" fmla="*/ 0 w 460"/>
                    <a:gd name="T17" fmla="*/ 51 h 490"/>
                    <a:gd name="T18" fmla="*/ 0 w 460"/>
                    <a:gd name="T19" fmla="*/ 439 h 490"/>
                    <a:gd name="T20" fmla="*/ 1 w 460"/>
                    <a:gd name="T21" fmla="*/ 450 h 490"/>
                    <a:gd name="T22" fmla="*/ 4 w 460"/>
                    <a:gd name="T23" fmla="*/ 459 h 490"/>
                    <a:gd name="T24" fmla="*/ 7 w 460"/>
                    <a:gd name="T25" fmla="*/ 467 h 490"/>
                    <a:gd name="T26" fmla="*/ 14 w 460"/>
                    <a:gd name="T27" fmla="*/ 474 h 490"/>
                    <a:gd name="T28" fmla="*/ 20 w 460"/>
                    <a:gd name="T29" fmla="*/ 482 h 490"/>
                    <a:gd name="T30" fmla="*/ 27 w 460"/>
                    <a:gd name="T31" fmla="*/ 487 h 490"/>
                    <a:gd name="T32" fmla="*/ 37 w 460"/>
                    <a:gd name="T33" fmla="*/ 490 h 490"/>
                    <a:gd name="T34" fmla="*/ 46 w 460"/>
                    <a:gd name="T35" fmla="*/ 490 h 490"/>
                    <a:gd name="T36" fmla="*/ 414 w 460"/>
                    <a:gd name="T37" fmla="*/ 490 h 490"/>
                    <a:gd name="T38" fmla="*/ 425 w 460"/>
                    <a:gd name="T39" fmla="*/ 490 h 490"/>
                    <a:gd name="T40" fmla="*/ 432 w 460"/>
                    <a:gd name="T41" fmla="*/ 487 h 490"/>
                    <a:gd name="T42" fmla="*/ 440 w 460"/>
                    <a:gd name="T43" fmla="*/ 482 h 490"/>
                    <a:gd name="T44" fmla="*/ 446 w 460"/>
                    <a:gd name="T45" fmla="*/ 474 h 490"/>
                    <a:gd name="T46" fmla="*/ 452 w 460"/>
                    <a:gd name="T47" fmla="*/ 467 h 490"/>
                    <a:gd name="T48" fmla="*/ 457 w 460"/>
                    <a:gd name="T49" fmla="*/ 459 h 490"/>
                    <a:gd name="T50" fmla="*/ 460 w 460"/>
                    <a:gd name="T51" fmla="*/ 450 h 490"/>
                    <a:gd name="T52" fmla="*/ 460 w 460"/>
                    <a:gd name="T53" fmla="*/ 439 h 490"/>
                    <a:gd name="T54" fmla="*/ 460 w 460"/>
                    <a:gd name="T55" fmla="*/ 51 h 490"/>
                    <a:gd name="T56" fmla="*/ 460 w 460"/>
                    <a:gd name="T57" fmla="*/ 43 h 490"/>
                    <a:gd name="T58" fmla="*/ 457 w 460"/>
                    <a:gd name="T59" fmla="*/ 32 h 490"/>
                    <a:gd name="T60" fmla="*/ 452 w 460"/>
                    <a:gd name="T61" fmla="*/ 23 h 490"/>
                    <a:gd name="T62" fmla="*/ 446 w 460"/>
                    <a:gd name="T63" fmla="*/ 14 h 490"/>
                    <a:gd name="T64" fmla="*/ 440 w 460"/>
                    <a:gd name="T65" fmla="*/ 9 h 490"/>
                    <a:gd name="T66" fmla="*/ 432 w 460"/>
                    <a:gd name="T67" fmla="*/ 4 h 490"/>
                    <a:gd name="T68" fmla="*/ 425 w 460"/>
                    <a:gd name="T69" fmla="*/ 2 h 490"/>
                    <a:gd name="T70" fmla="*/ 414 w 460"/>
                    <a:gd name="T71" fmla="*/ 0 h 490"/>
                    <a:gd name="T72" fmla="*/ 46 w 460"/>
                    <a:gd name="T73" fmla="*/ 0 h 4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60"/>
                    <a:gd name="T112" fmla="*/ 0 h 490"/>
                    <a:gd name="T113" fmla="*/ 460 w 460"/>
                    <a:gd name="T114" fmla="*/ 490 h 4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60" h="490">
                      <a:moveTo>
                        <a:pt x="46" y="0"/>
                      </a:moveTo>
                      <a:lnTo>
                        <a:pt x="37" y="2"/>
                      </a:lnTo>
                      <a:lnTo>
                        <a:pt x="27" y="4"/>
                      </a:lnTo>
                      <a:lnTo>
                        <a:pt x="20" y="9"/>
                      </a:lnTo>
                      <a:lnTo>
                        <a:pt x="14" y="14"/>
                      </a:lnTo>
                      <a:lnTo>
                        <a:pt x="7" y="23"/>
                      </a:lnTo>
                      <a:lnTo>
                        <a:pt x="4" y="32"/>
                      </a:lnTo>
                      <a:lnTo>
                        <a:pt x="1" y="43"/>
                      </a:lnTo>
                      <a:lnTo>
                        <a:pt x="0" y="51"/>
                      </a:lnTo>
                      <a:lnTo>
                        <a:pt x="0" y="439"/>
                      </a:lnTo>
                      <a:lnTo>
                        <a:pt x="1" y="450"/>
                      </a:lnTo>
                      <a:lnTo>
                        <a:pt x="4" y="459"/>
                      </a:lnTo>
                      <a:lnTo>
                        <a:pt x="7" y="467"/>
                      </a:lnTo>
                      <a:lnTo>
                        <a:pt x="14" y="474"/>
                      </a:lnTo>
                      <a:lnTo>
                        <a:pt x="20" y="482"/>
                      </a:lnTo>
                      <a:lnTo>
                        <a:pt x="27" y="487"/>
                      </a:lnTo>
                      <a:lnTo>
                        <a:pt x="37" y="490"/>
                      </a:lnTo>
                      <a:lnTo>
                        <a:pt x="46" y="490"/>
                      </a:lnTo>
                      <a:lnTo>
                        <a:pt x="414" y="490"/>
                      </a:lnTo>
                      <a:lnTo>
                        <a:pt x="425" y="490"/>
                      </a:lnTo>
                      <a:lnTo>
                        <a:pt x="432" y="487"/>
                      </a:lnTo>
                      <a:lnTo>
                        <a:pt x="440" y="482"/>
                      </a:lnTo>
                      <a:lnTo>
                        <a:pt x="446" y="474"/>
                      </a:lnTo>
                      <a:lnTo>
                        <a:pt x="452" y="467"/>
                      </a:lnTo>
                      <a:lnTo>
                        <a:pt x="457" y="459"/>
                      </a:lnTo>
                      <a:lnTo>
                        <a:pt x="460" y="450"/>
                      </a:lnTo>
                      <a:lnTo>
                        <a:pt x="460" y="439"/>
                      </a:lnTo>
                      <a:lnTo>
                        <a:pt x="460" y="51"/>
                      </a:lnTo>
                      <a:lnTo>
                        <a:pt x="460" y="43"/>
                      </a:lnTo>
                      <a:lnTo>
                        <a:pt x="457" y="32"/>
                      </a:lnTo>
                      <a:lnTo>
                        <a:pt x="452" y="23"/>
                      </a:lnTo>
                      <a:lnTo>
                        <a:pt x="446" y="14"/>
                      </a:lnTo>
                      <a:lnTo>
                        <a:pt x="440" y="9"/>
                      </a:lnTo>
                      <a:lnTo>
                        <a:pt x="432" y="4"/>
                      </a:lnTo>
                      <a:lnTo>
                        <a:pt x="425" y="2"/>
                      </a:lnTo>
                      <a:lnTo>
                        <a:pt x="414" y="0"/>
                      </a:lnTo>
                      <a:lnTo>
                        <a:pt x="46" y="0"/>
                      </a:lnTo>
                      <a:close/>
                    </a:path>
                  </a:pathLst>
                </a:custGeom>
                <a:solidFill>
                  <a:srgbClr val="969696"/>
                </a:solidFill>
                <a:ln w="12700" cmpd="sng">
                  <a:solidFill>
                    <a:srgbClr val="000000"/>
                  </a:solidFill>
                  <a:bevel/>
                  <a:headEnd/>
                  <a:tailEnd/>
                </a:ln>
              </p:spPr>
              <p:txBody>
                <a:bodyPr/>
                <a:lstStyle/>
                <a:p>
                  <a:endParaRPr lang="zh-CN" altLang="en-US"/>
                </a:p>
              </p:txBody>
            </p:sp>
          </p:grpSp>
          <p:sp>
            <p:nvSpPr>
              <p:cNvPr id="61507" name="Rectangle 9"/>
              <p:cNvSpPr>
                <a:spLocks noChangeArrowheads="1"/>
              </p:cNvSpPr>
              <p:nvPr/>
            </p:nvSpPr>
            <p:spPr bwMode="auto">
              <a:xfrm>
                <a:off x="85" y="248"/>
                <a:ext cx="282" cy="55"/>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1508" name="Line 10"/>
              <p:cNvSpPr>
                <a:spLocks noChangeShapeType="1"/>
              </p:cNvSpPr>
              <p:nvPr/>
            </p:nvSpPr>
            <p:spPr bwMode="auto">
              <a:xfrm>
                <a:off x="85" y="320"/>
                <a:ext cx="282"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509" name="Line 11"/>
              <p:cNvSpPr>
                <a:spLocks noChangeShapeType="1"/>
              </p:cNvSpPr>
              <p:nvPr/>
            </p:nvSpPr>
            <p:spPr bwMode="auto">
              <a:xfrm>
                <a:off x="85" y="368"/>
                <a:ext cx="282"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510" name="Line 12"/>
              <p:cNvSpPr>
                <a:spLocks noChangeShapeType="1"/>
              </p:cNvSpPr>
              <p:nvPr/>
            </p:nvSpPr>
            <p:spPr bwMode="auto">
              <a:xfrm>
                <a:off x="85" y="414"/>
                <a:ext cx="282"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511" name="Line 13"/>
              <p:cNvSpPr>
                <a:spLocks noChangeShapeType="1"/>
              </p:cNvSpPr>
              <p:nvPr/>
            </p:nvSpPr>
            <p:spPr bwMode="auto">
              <a:xfrm>
                <a:off x="85" y="90"/>
                <a:ext cx="282"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512" name="Line 14"/>
              <p:cNvSpPr>
                <a:spLocks noChangeShapeType="1"/>
              </p:cNvSpPr>
              <p:nvPr/>
            </p:nvSpPr>
            <p:spPr bwMode="auto">
              <a:xfrm>
                <a:off x="85" y="136"/>
                <a:ext cx="282"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513" name="Line 15"/>
              <p:cNvSpPr>
                <a:spLocks noChangeShapeType="1"/>
              </p:cNvSpPr>
              <p:nvPr/>
            </p:nvSpPr>
            <p:spPr bwMode="auto">
              <a:xfrm>
                <a:off x="85" y="182"/>
                <a:ext cx="282"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514" name="Line 16"/>
              <p:cNvSpPr>
                <a:spLocks noChangeShapeType="1"/>
              </p:cNvSpPr>
              <p:nvPr/>
            </p:nvSpPr>
            <p:spPr bwMode="auto">
              <a:xfrm>
                <a:off x="85" y="228"/>
                <a:ext cx="282" cy="2"/>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1446" name="Rectangle 17"/>
            <p:cNvSpPr>
              <a:spLocks noChangeArrowheads="1"/>
            </p:cNvSpPr>
            <p:nvPr/>
          </p:nvSpPr>
          <p:spPr bwMode="auto">
            <a:xfrm>
              <a:off x="4690266" y="2804306"/>
              <a:ext cx="8985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1447" name="Rectangle 18"/>
            <p:cNvSpPr>
              <a:spLocks noChangeArrowheads="1"/>
            </p:cNvSpPr>
            <p:nvPr/>
          </p:nvSpPr>
          <p:spPr bwMode="auto">
            <a:xfrm>
              <a:off x="4796628" y="2866219"/>
              <a:ext cx="7239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1448" name="Rectangle 19"/>
            <p:cNvSpPr>
              <a:spLocks noChangeArrowheads="1"/>
            </p:cNvSpPr>
            <p:nvPr/>
          </p:nvSpPr>
          <p:spPr bwMode="auto">
            <a:xfrm>
              <a:off x="4668041" y="2817006"/>
              <a:ext cx="8509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r>
                <a:rPr lang="zh-CN" altLang="en-US">
                  <a:solidFill>
                    <a:srgbClr val="000000"/>
                  </a:solidFill>
                  <a:latin typeface="宋体" panose="02010600030101010101" pitchFamily="2" charset="-122"/>
                  <a:sym typeface="宋体" panose="02010600030101010101" pitchFamily="2" charset="-122"/>
                </a:rPr>
                <a:t>威胁信息</a:t>
              </a:r>
            </a:p>
            <a:p>
              <a:pPr algn="r"/>
              <a:r>
                <a:rPr lang="en-US" altLang="zh-CN">
                  <a:solidFill>
                    <a:srgbClr val="000000"/>
                  </a:solidFill>
                  <a:latin typeface="宋体" panose="02010600030101010101" pitchFamily="2" charset="-122"/>
                  <a:sym typeface="宋体" panose="02010600030101010101" pitchFamily="2" charset="-122"/>
                </a:rPr>
                <a:t>threat</a:t>
              </a:r>
              <a:endParaRPr lang="en-US" altLang="zh-CN">
                <a:solidFill>
                  <a:srgbClr val="000000"/>
                </a:solidFill>
                <a:sym typeface="黑体" panose="02010609060101010101" pitchFamily="49" charset="-122"/>
              </a:endParaRPr>
            </a:p>
          </p:txBody>
        </p:sp>
        <p:sp>
          <p:nvSpPr>
            <p:cNvPr id="61449" name="Rectangle 20"/>
            <p:cNvSpPr>
              <a:spLocks noChangeArrowheads="1"/>
            </p:cNvSpPr>
            <p:nvPr/>
          </p:nvSpPr>
          <p:spPr bwMode="auto">
            <a:xfrm>
              <a:off x="4644228" y="4426731"/>
              <a:ext cx="985838"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1450" name="Rectangle 21"/>
            <p:cNvSpPr>
              <a:spLocks noChangeArrowheads="1"/>
            </p:cNvSpPr>
            <p:nvPr/>
          </p:nvSpPr>
          <p:spPr bwMode="auto">
            <a:xfrm>
              <a:off x="4725191" y="4502931"/>
              <a:ext cx="936625"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1451" name="Rectangle 22"/>
            <p:cNvSpPr>
              <a:spLocks noChangeArrowheads="1"/>
            </p:cNvSpPr>
            <p:nvPr/>
          </p:nvSpPr>
          <p:spPr bwMode="auto">
            <a:xfrm>
              <a:off x="4445791" y="4472769"/>
              <a:ext cx="13906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a:solidFill>
                    <a:srgbClr val="000000"/>
                  </a:solidFill>
                  <a:latin typeface="宋体" panose="02010600030101010101" pitchFamily="2" charset="-122"/>
                  <a:sym typeface="宋体" panose="02010600030101010101" pitchFamily="2" charset="-122"/>
                </a:rPr>
                <a:t>脆弱性信息</a:t>
              </a:r>
            </a:p>
            <a:p>
              <a:pPr algn="ctr"/>
              <a:r>
                <a:rPr lang="en-US" altLang="zh-CN">
                  <a:solidFill>
                    <a:srgbClr val="000000"/>
                  </a:solidFill>
                  <a:latin typeface="宋体" panose="02010600030101010101" pitchFamily="2" charset="-122"/>
                  <a:sym typeface="宋体" panose="02010600030101010101" pitchFamily="2" charset="-122"/>
                </a:rPr>
                <a:t>vulnerability</a:t>
              </a:r>
              <a:endParaRPr lang="en-US" altLang="zh-CN">
                <a:solidFill>
                  <a:srgbClr val="000000"/>
                </a:solidFill>
                <a:sym typeface="黑体" panose="02010609060101010101" pitchFamily="49" charset="-122"/>
              </a:endParaRPr>
            </a:p>
          </p:txBody>
        </p:sp>
        <p:sp>
          <p:nvSpPr>
            <p:cNvPr id="61452" name="Rectangle 23"/>
            <p:cNvSpPr>
              <a:spLocks noChangeArrowheads="1"/>
            </p:cNvSpPr>
            <p:nvPr/>
          </p:nvSpPr>
          <p:spPr bwMode="auto">
            <a:xfrm>
              <a:off x="4690266" y="6047569"/>
              <a:ext cx="898525"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1453" name="Rectangle 24"/>
            <p:cNvSpPr>
              <a:spLocks noChangeArrowheads="1"/>
            </p:cNvSpPr>
            <p:nvPr/>
          </p:nvSpPr>
          <p:spPr bwMode="auto">
            <a:xfrm>
              <a:off x="4807741" y="6123769"/>
              <a:ext cx="679450" cy="38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1454" name="Rectangle 25"/>
            <p:cNvSpPr>
              <a:spLocks noChangeArrowheads="1"/>
            </p:cNvSpPr>
            <p:nvPr/>
          </p:nvSpPr>
          <p:spPr bwMode="auto">
            <a:xfrm>
              <a:off x="4739478" y="6057094"/>
              <a:ext cx="8509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r>
                <a:rPr lang="zh-CN" altLang="en-US">
                  <a:solidFill>
                    <a:srgbClr val="000000"/>
                  </a:solidFill>
                  <a:latin typeface="宋体" panose="02010600030101010101" pitchFamily="2" charset="-122"/>
                  <a:sym typeface="宋体" panose="02010600030101010101" pitchFamily="2" charset="-122"/>
                </a:rPr>
                <a:t>影响信息</a:t>
              </a:r>
            </a:p>
            <a:p>
              <a:pPr algn="r"/>
              <a:r>
                <a:rPr lang="en-US" altLang="zh-CN">
                  <a:solidFill>
                    <a:srgbClr val="000000"/>
                  </a:solidFill>
                  <a:latin typeface="宋体" panose="02010600030101010101" pitchFamily="2" charset="-122"/>
                  <a:sym typeface="宋体" panose="02010600030101010101" pitchFamily="2" charset="-122"/>
                </a:rPr>
                <a:t>impact</a:t>
              </a:r>
              <a:endParaRPr lang="en-US" altLang="zh-CN">
                <a:solidFill>
                  <a:srgbClr val="000000"/>
                </a:solidFill>
                <a:sym typeface="黑体" panose="02010609060101010101" pitchFamily="49" charset="-122"/>
              </a:endParaRPr>
            </a:p>
          </p:txBody>
        </p:sp>
        <p:sp>
          <p:nvSpPr>
            <p:cNvPr id="61455" name="Rectangle 26"/>
            <p:cNvSpPr>
              <a:spLocks noChangeArrowheads="1"/>
            </p:cNvSpPr>
            <p:nvPr/>
          </p:nvSpPr>
          <p:spPr bwMode="auto">
            <a:xfrm>
              <a:off x="8385966" y="4391806"/>
              <a:ext cx="773112"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1456" name="Rectangle 27"/>
            <p:cNvSpPr>
              <a:spLocks noChangeArrowheads="1"/>
            </p:cNvSpPr>
            <p:nvPr/>
          </p:nvSpPr>
          <p:spPr bwMode="auto">
            <a:xfrm>
              <a:off x="8219278" y="4468006"/>
              <a:ext cx="8334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1457" name="Rectangle 28"/>
            <p:cNvSpPr>
              <a:spLocks noChangeArrowheads="1"/>
            </p:cNvSpPr>
            <p:nvPr/>
          </p:nvSpPr>
          <p:spPr bwMode="auto">
            <a:xfrm>
              <a:off x="8225628" y="4401331"/>
              <a:ext cx="84931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solidFill>
                    <a:srgbClr val="000000"/>
                  </a:solidFill>
                  <a:latin typeface="宋体" panose="02010600030101010101" pitchFamily="2" charset="-122"/>
                  <a:sym typeface="宋体" panose="02010600030101010101" pitchFamily="2" charset="-122"/>
                </a:rPr>
                <a:t>风险信息</a:t>
              </a:r>
              <a:endParaRPr lang="zh-CN" altLang="en-US">
                <a:solidFill>
                  <a:srgbClr val="000000"/>
                </a:solidFill>
                <a:sym typeface="黑体" panose="02010609060101010101" pitchFamily="49" charset="-122"/>
              </a:endParaRPr>
            </a:p>
          </p:txBody>
        </p:sp>
        <p:grpSp>
          <p:nvGrpSpPr>
            <p:cNvPr id="61458" name="Group 29"/>
            <p:cNvGrpSpPr>
              <a:grpSpLocks/>
            </p:cNvGrpSpPr>
            <p:nvPr/>
          </p:nvGrpSpPr>
          <p:grpSpPr bwMode="auto">
            <a:xfrm>
              <a:off x="4769641" y="3598056"/>
              <a:ext cx="755650" cy="808038"/>
              <a:chOff x="0" y="0"/>
              <a:chExt cx="476" cy="509"/>
            </a:xfrm>
          </p:grpSpPr>
          <p:grpSp>
            <p:nvGrpSpPr>
              <p:cNvPr id="61495" name="Group 30"/>
              <p:cNvGrpSpPr>
                <a:grpSpLocks/>
              </p:cNvGrpSpPr>
              <p:nvPr/>
            </p:nvGrpSpPr>
            <p:grpSpPr bwMode="auto">
              <a:xfrm>
                <a:off x="0" y="0"/>
                <a:ext cx="476" cy="509"/>
                <a:chOff x="0" y="0"/>
                <a:chExt cx="476" cy="509"/>
              </a:xfrm>
            </p:grpSpPr>
            <p:sp>
              <p:nvSpPr>
                <p:cNvPr id="61504" name="Freeform 31"/>
                <p:cNvSpPr>
                  <a:spLocks noChangeArrowheads="1"/>
                </p:cNvSpPr>
                <p:nvPr/>
              </p:nvSpPr>
              <p:spPr bwMode="auto">
                <a:xfrm>
                  <a:off x="15" y="19"/>
                  <a:ext cx="461" cy="490"/>
                </a:xfrm>
                <a:custGeom>
                  <a:avLst/>
                  <a:gdLst>
                    <a:gd name="T0" fmla="*/ 46 w 461"/>
                    <a:gd name="T1" fmla="*/ 0 h 490"/>
                    <a:gd name="T2" fmla="*/ 39 w 461"/>
                    <a:gd name="T3" fmla="*/ 0 h 490"/>
                    <a:gd name="T4" fmla="*/ 29 w 461"/>
                    <a:gd name="T5" fmla="*/ 4 h 490"/>
                    <a:gd name="T6" fmla="*/ 22 w 461"/>
                    <a:gd name="T7" fmla="*/ 9 h 490"/>
                    <a:gd name="T8" fmla="*/ 14 w 461"/>
                    <a:gd name="T9" fmla="*/ 16 h 490"/>
                    <a:gd name="T10" fmla="*/ 8 w 461"/>
                    <a:gd name="T11" fmla="*/ 23 h 490"/>
                    <a:gd name="T12" fmla="*/ 5 w 461"/>
                    <a:gd name="T13" fmla="*/ 32 h 490"/>
                    <a:gd name="T14" fmla="*/ 2 w 461"/>
                    <a:gd name="T15" fmla="*/ 42 h 490"/>
                    <a:gd name="T16" fmla="*/ 0 w 461"/>
                    <a:gd name="T17" fmla="*/ 51 h 490"/>
                    <a:gd name="T18" fmla="*/ 0 w 461"/>
                    <a:gd name="T19" fmla="*/ 439 h 490"/>
                    <a:gd name="T20" fmla="*/ 2 w 461"/>
                    <a:gd name="T21" fmla="*/ 450 h 490"/>
                    <a:gd name="T22" fmla="*/ 5 w 461"/>
                    <a:gd name="T23" fmla="*/ 458 h 490"/>
                    <a:gd name="T24" fmla="*/ 8 w 461"/>
                    <a:gd name="T25" fmla="*/ 467 h 490"/>
                    <a:gd name="T26" fmla="*/ 14 w 461"/>
                    <a:gd name="T27" fmla="*/ 476 h 490"/>
                    <a:gd name="T28" fmla="*/ 22 w 461"/>
                    <a:gd name="T29" fmla="*/ 481 h 490"/>
                    <a:gd name="T30" fmla="*/ 29 w 461"/>
                    <a:gd name="T31" fmla="*/ 487 h 490"/>
                    <a:gd name="T32" fmla="*/ 39 w 461"/>
                    <a:gd name="T33" fmla="*/ 489 h 490"/>
                    <a:gd name="T34" fmla="*/ 46 w 461"/>
                    <a:gd name="T35" fmla="*/ 490 h 490"/>
                    <a:gd name="T36" fmla="*/ 416 w 461"/>
                    <a:gd name="T37" fmla="*/ 490 h 490"/>
                    <a:gd name="T38" fmla="*/ 425 w 461"/>
                    <a:gd name="T39" fmla="*/ 489 h 490"/>
                    <a:gd name="T40" fmla="*/ 433 w 461"/>
                    <a:gd name="T41" fmla="*/ 487 h 490"/>
                    <a:gd name="T42" fmla="*/ 440 w 461"/>
                    <a:gd name="T43" fmla="*/ 481 h 490"/>
                    <a:gd name="T44" fmla="*/ 448 w 461"/>
                    <a:gd name="T45" fmla="*/ 476 h 490"/>
                    <a:gd name="T46" fmla="*/ 453 w 461"/>
                    <a:gd name="T47" fmla="*/ 467 h 490"/>
                    <a:gd name="T48" fmla="*/ 457 w 461"/>
                    <a:gd name="T49" fmla="*/ 458 h 490"/>
                    <a:gd name="T50" fmla="*/ 461 w 461"/>
                    <a:gd name="T51" fmla="*/ 450 h 490"/>
                    <a:gd name="T52" fmla="*/ 461 w 461"/>
                    <a:gd name="T53" fmla="*/ 439 h 490"/>
                    <a:gd name="T54" fmla="*/ 461 w 461"/>
                    <a:gd name="T55" fmla="*/ 51 h 490"/>
                    <a:gd name="T56" fmla="*/ 461 w 461"/>
                    <a:gd name="T57" fmla="*/ 42 h 490"/>
                    <a:gd name="T58" fmla="*/ 457 w 461"/>
                    <a:gd name="T59" fmla="*/ 32 h 490"/>
                    <a:gd name="T60" fmla="*/ 453 w 461"/>
                    <a:gd name="T61" fmla="*/ 23 h 490"/>
                    <a:gd name="T62" fmla="*/ 448 w 461"/>
                    <a:gd name="T63" fmla="*/ 16 h 490"/>
                    <a:gd name="T64" fmla="*/ 440 w 461"/>
                    <a:gd name="T65" fmla="*/ 9 h 490"/>
                    <a:gd name="T66" fmla="*/ 433 w 461"/>
                    <a:gd name="T67" fmla="*/ 4 h 490"/>
                    <a:gd name="T68" fmla="*/ 425 w 461"/>
                    <a:gd name="T69" fmla="*/ 0 h 490"/>
                    <a:gd name="T70" fmla="*/ 416 w 461"/>
                    <a:gd name="T71" fmla="*/ 0 h 490"/>
                    <a:gd name="T72" fmla="*/ 46 w 461"/>
                    <a:gd name="T73" fmla="*/ 0 h 4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61"/>
                    <a:gd name="T112" fmla="*/ 0 h 490"/>
                    <a:gd name="T113" fmla="*/ 461 w 461"/>
                    <a:gd name="T114" fmla="*/ 490 h 4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61" h="490">
                      <a:moveTo>
                        <a:pt x="46" y="0"/>
                      </a:moveTo>
                      <a:lnTo>
                        <a:pt x="39" y="0"/>
                      </a:lnTo>
                      <a:lnTo>
                        <a:pt x="29" y="4"/>
                      </a:lnTo>
                      <a:lnTo>
                        <a:pt x="22" y="9"/>
                      </a:lnTo>
                      <a:lnTo>
                        <a:pt x="14" y="16"/>
                      </a:lnTo>
                      <a:lnTo>
                        <a:pt x="8" y="23"/>
                      </a:lnTo>
                      <a:lnTo>
                        <a:pt x="5" y="32"/>
                      </a:lnTo>
                      <a:lnTo>
                        <a:pt x="2" y="42"/>
                      </a:lnTo>
                      <a:lnTo>
                        <a:pt x="0" y="51"/>
                      </a:lnTo>
                      <a:lnTo>
                        <a:pt x="0" y="439"/>
                      </a:lnTo>
                      <a:lnTo>
                        <a:pt x="2" y="450"/>
                      </a:lnTo>
                      <a:lnTo>
                        <a:pt x="5" y="458"/>
                      </a:lnTo>
                      <a:lnTo>
                        <a:pt x="8" y="467"/>
                      </a:lnTo>
                      <a:lnTo>
                        <a:pt x="14" y="476"/>
                      </a:lnTo>
                      <a:lnTo>
                        <a:pt x="22" y="481"/>
                      </a:lnTo>
                      <a:lnTo>
                        <a:pt x="29" y="487"/>
                      </a:lnTo>
                      <a:lnTo>
                        <a:pt x="39" y="489"/>
                      </a:lnTo>
                      <a:lnTo>
                        <a:pt x="46" y="490"/>
                      </a:lnTo>
                      <a:lnTo>
                        <a:pt x="416" y="490"/>
                      </a:lnTo>
                      <a:lnTo>
                        <a:pt x="425" y="489"/>
                      </a:lnTo>
                      <a:lnTo>
                        <a:pt x="433" y="487"/>
                      </a:lnTo>
                      <a:lnTo>
                        <a:pt x="440" y="481"/>
                      </a:lnTo>
                      <a:lnTo>
                        <a:pt x="448" y="476"/>
                      </a:lnTo>
                      <a:lnTo>
                        <a:pt x="453" y="467"/>
                      </a:lnTo>
                      <a:lnTo>
                        <a:pt x="457" y="458"/>
                      </a:lnTo>
                      <a:lnTo>
                        <a:pt x="461" y="450"/>
                      </a:lnTo>
                      <a:lnTo>
                        <a:pt x="461" y="439"/>
                      </a:lnTo>
                      <a:lnTo>
                        <a:pt x="461" y="51"/>
                      </a:lnTo>
                      <a:lnTo>
                        <a:pt x="461" y="42"/>
                      </a:lnTo>
                      <a:lnTo>
                        <a:pt x="457" y="32"/>
                      </a:lnTo>
                      <a:lnTo>
                        <a:pt x="453" y="23"/>
                      </a:lnTo>
                      <a:lnTo>
                        <a:pt x="448" y="16"/>
                      </a:lnTo>
                      <a:lnTo>
                        <a:pt x="440" y="9"/>
                      </a:lnTo>
                      <a:lnTo>
                        <a:pt x="433" y="4"/>
                      </a:lnTo>
                      <a:lnTo>
                        <a:pt x="425" y="0"/>
                      </a:lnTo>
                      <a:lnTo>
                        <a:pt x="416" y="0"/>
                      </a:lnTo>
                      <a:lnTo>
                        <a:pt x="46"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505" name="Freeform 32"/>
                <p:cNvSpPr>
                  <a:spLocks noChangeArrowheads="1"/>
                </p:cNvSpPr>
                <p:nvPr/>
              </p:nvSpPr>
              <p:spPr bwMode="auto">
                <a:xfrm>
                  <a:off x="0" y="0"/>
                  <a:ext cx="460" cy="492"/>
                </a:xfrm>
                <a:custGeom>
                  <a:avLst/>
                  <a:gdLst>
                    <a:gd name="T0" fmla="*/ 46 w 460"/>
                    <a:gd name="T1" fmla="*/ 0 h 492"/>
                    <a:gd name="T2" fmla="*/ 37 w 460"/>
                    <a:gd name="T3" fmla="*/ 1 h 492"/>
                    <a:gd name="T4" fmla="*/ 27 w 460"/>
                    <a:gd name="T5" fmla="*/ 5 h 492"/>
                    <a:gd name="T6" fmla="*/ 20 w 460"/>
                    <a:gd name="T7" fmla="*/ 10 h 492"/>
                    <a:gd name="T8" fmla="*/ 14 w 460"/>
                    <a:gd name="T9" fmla="*/ 17 h 492"/>
                    <a:gd name="T10" fmla="*/ 7 w 460"/>
                    <a:gd name="T11" fmla="*/ 24 h 492"/>
                    <a:gd name="T12" fmla="*/ 4 w 460"/>
                    <a:gd name="T13" fmla="*/ 33 h 492"/>
                    <a:gd name="T14" fmla="*/ 1 w 460"/>
                    <a:gd name="T15" fmla="*/ 44 h 492"/>
                    <a:gd name="T16" fmla="*/ 0 w 460"/>
                    <a:gd name="T17" fmla="*/ 53 h 492"/>
                    <a:gd name="T18" fmla="*/ 0 w 460"/>
                    <a:gd name="T19" fmla="*/ 439 h 492"/>
                    <a:gd name="T20" fmla="*/ 1 w 460"/>
                    <a:gd name="T21" fmla="*/ 451 h 492"/>
                    <a:gd name="T22" fmla="*/ 4 w 460"/>
                    <a:gd name="T23" fmla="*/ 460 h 492"/>
                    <a:gd name="T24" fmla="*/ 7 w 460"/>
                    <a:gd name="T25" fmla="*/ 469 h 492"/>
                    <a:gd name="T26" fmla="*/ 14 w 460"/>
                    <a:gd name="T27" fmla="*/ 476 h 492"/>
                    <a:gd name="T28" fmla="*/ 20 w 460"/>
                    <a:gd name="T29" fmla="*/ 483 h 492"/>
                    <a:gd name="T30" fmla="*/ 27 w 460"/>
                    <a:gd name="T31" fmla="*/ 488 h 492"/>
                    <a:gd name="T32" fmla="*/ 37 w 460"/>
                    <a:gd name="T33" fmla="*/ 490 h 492"/>
                    <a:gd name="T34" fmla="*/ 46 w 460"/>
                    <a:gd name="T35" fmla="*/ 492 h 492"/>
                    <a:gd name="T36" fmla="*/ 414 w 460"/>
                    <a:gd name="T37" fmla="*/ 492 h 492"/>
                    <a:gd name="T38" fmla="*/ 425 w 460"/>
                    <a:gd name="T39" fmla="*/ 490 h 492"/>
                    <a:gd name="T40" fmla="*/ 432 w 460"/>
                    <a:gd name="T41" fmla="*/ 488 h 492"/>
                    <a:gd name="T42" fmla="*/ 440 w 460"/>
                    <a:gd name="T43" fmla="*/ 483 h 492"/>
                    <a:gd name="T44" fmla="*/ 446 w 460"/>
                    <a:gd name="T45" fmla="*/ 476 h 492"/>
                    <a:gd name="T46" fmla="*/ 452 w 460"/>
                    <a:gd name="T47" fmla="*/ 469 h 492"/>
                    <a:gd name="T48" fmla="*/ 457 w 460"/>
                    <a:gd name="T49" fmla="*/ 460 h 492"/>
                    <a:gd name="T50" fmla="*/ 460 w 460"/>
                    <a:gd name="T51" fmla="*/ 451 h 492"/>
                    <a:gd name="T52" fmla="*/ 460 w 460"/>
                    <a:gd name="T53" fmla="*/ 439 h 492"/>
                    <a:gd name="T54" fmla="*/ 460 w 460"/>
                    <a:gd name="T55" fmla="*/ 53 h 492"/>
                    <a:gd name="T56" fmla="*/ 460 w 460"/>
                    <a:gd name="T57" fmla="*/ 44 h 492"/>
                    <a:gd name="T58" fmla="*/ 457 w 460"/>
                    <a:gd name="T59" fmla="*/ 33 h 492"/>
                    <a:gd name="T60" fmla="*/ 452 w 460"/>
                    <a:gd name="T61" fmla="*/ 24 h 492"/>
                    <a:gd name="T62" fmla="*/ 446 w 460"/>
                    <a:gd name="T63" fmla="*/ 17 h 492"/>
                    <a:gd name="T64" fmla="*/ 440 w 460"/>
                    <a:gd name="T65" fmla="*/ 10 h 492"/>
                    <a:gd name="T66" fmla="*/ 432 w 460"/>
                    <a:gd name="T67" fmla="*/ 5 h 492"/>
                    <a:gd name="T68" fmla="*/ 425 w 460"/>
                    <a:gd name="T69" fmla="*/ 1 h 492"/>
                    <a:gd name="T70" fmla="*/ 414 w 460"/>
                    <a:gd name="T71" fmla="*/ 0 h 492"/>
                    <a:gd name="T72" fmla="*/ 46 w 460"/>
                    <a:gd name="T73" fmla="*/ 0 h 4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60"/>
                    <a:gd name="T112" fmla="*/ 0 h 492"/>
                    <a:gd name="T113" fmla="*/ 460 w 460"/>
                    <a:gd name="T114" fmla="*/ 492 h 49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60" h="492">
                      <a:moveTo>
                        <a:pt x="46" y="0"/>
                      </a:moveTo>
                      <a:lnTo>
                        <a:pt x="37" y="1"/>
                      </a:lnTo>
                      <a:lnTo>
                        <a:pt x="27" y="5"/>
                      </a:lnTo>
                      <a:lnTo>
                        <a:pt x="20" y="10"/>
                      </a:lnTo>
                      <a:lnTo>
                        <a:pt x="14" y="17"/>
                      </a:lnTo>
                      <a:lnTo>
                        <a:pt x="7" y="24"/>
                      </a:lnTo>
                      <a:lnTo>
                        <a:pt x="4" y="33"/>
                      </a:lnTo>
                      <a:lnTo>
                        <a:pt x="1" y="44"/>
                      </a:lnTo>
                      <a:lnTo>
                        <a:pt x="0" y="53"/>
                      </a:lnTo>
                      <a:lnTo>
                        <a:pt x="0" y="439"/>
                      </a:lnTo>
                      <a:lnTo>
                        <a:pt x="1" y="451"/>
                      </a:lnTo>
                      <a:lnTo>
                        <a:pt x="4" y="460"/>
                      </a:lnTo>
                      <a:lnTo>
                        <a:pt x="7" y="469"/>
                      </a:lnTo>
                      <a:lnTo>
                        <a:pt x="14" y="476"/>
                      </a:lnTo>
                      <a:lnTo>
                        <a:pt x="20" y="483"/>
                      </a:lnTo>
                      <a:lnTo>
                        <a:pt x="27" y="488"/>
                      </a:lnTo>
                      <a:lnTo>
                        <a:pt x="37" y="490"/>
                      </a:lnTo>
                      <a:lnTo>
                        <a:pt x="46" y="492"/>
                      </a:lnTo>
                      <a:lnTo>
                        <a:pt x="414" y="492"/>
                      </a:lnTo>
                      <a:lnTo>
                        <a:pt x="425" y="490"/>
                      </a:lnTo>
                      <a:lnTo>
                        <a:pt x="432" y="488"/>
                      </a:lnTo>
                      <a:lnTo>
                        <a:pt x="440" y="483"/>
                      </a:lnTo>
                      <a:lnTo>
                        <a:pt x="446" y="476"/>
                      </a:lnTo>
                      <a:lnTo>
                        <a:pt x="452" y="469"/>
                      </a:lnTo>
                      <a:lnTo>
                        <a:pt x="457" y="460"/>
                      </a:lnTo>
                      <a:lnTo>
                        <a:pt x="460" y="451"/>
                      </a:lnTo>
                      <a:lnTo>
                        <a:pt x="460" y="439"/>
                      </a:lnTo>
                      <a:lnTo>
                        <a:pt x="460" y="53"/>
                      </a:lnTo>
                      <a:lnTo>
                        <a:pt x="460" y="44"/>
                      </a:lnTo>
                      <a:lnTo>
                        <a:pt x="457" y="33"/>
                      </a:lnTo>
                      <a:lnTo>
                        <a:pt x="452" y="24"/>
                      </a:lnTo>
                      <a:lnTo>
                        <a:pt x="446" y="17"/>
                      </a:lnTo>
                      <a:lnTo>
                        <a:pt x="440" y="10"/>
                      </a:lnTo>
                      <a:lnTo>
                        <a:pt x="432" y="5"/>
                      </a:lnTo>
                      <a:lnTo>
                        <a:pt x="425" y="1"/>
                      </a:lnTo>
                      <a:lnTo>
                        <a:pt x="414" y="0"/>
                      </a:lnTo>
                      <a:lnTo>
                        <a:pt x="46" y="0"/>
                      </a:lnTo>
                      <a:close/>
                    </a:path>
                  </a:pathLst>
                </a:custGeom>
                <a:solidFill>
                  <a:srgbClr val="969696"/>
                </a:solidFill>
                <a:ln w="12700" cmpd="sng">
                  <a:solidFill>
                    <a:srgbClr val="000000"/>
                  </a:solidFill>
                  <a:bevel/>
                  <a:headEnd/>
                  <a:tailEnd/>
                </a:ln>
              </p:spPr>
              <p:txBody>
                <a:bodyPr/>
                <a:lstStyle/>
                <a:p>
                  <a:endParaRPr lang="zh-CN" altLang="en-US"/>
                </a:p>
              </p:txBody>
            </p:sp>
          </p:grpSp>
          <p:sp>
            <p:nvSpPr>
              <p:cNvPr id="61496" name="Rectangle 33"/>
              <p:cNvSpPr>
                <a:spLocks noChangeArrowheads="1"/>
              </p:cNvSpPr>
              <p:nvPr/>
            </p:nvSpPr>
            <p:spPr bwMode="auto">
              <a:xfrm>
                <a:off x="85" y="113"/>
                <a:ext cx="284" cy="53"/>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1497" name="Line 34"/>
              <p:cNvSpPr>
                <a:spLocks noChangeShapeType="1"/>
              </p:cNvSpPr>
              <p:nvPr/>
            </p:nvSpPr>
            <p:spPr bwMode="auto">
              <a:xfrm>
                <a:off x="85" y="320"/>
                <a:ext cx="284" cy="2"/>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498" name="Line 35"/>
              <p:cNvSpPr>
                <a:spLocks noChangeShapeType="1"/>
              </p:cNvSpPr>
              <p:nvPr/>
            </p:nvSpPr>
            <p:spPr bwMode="auto">
              <a:xfrm>
                <a:off x="85" y="369"/>
                <a:ext cx="284"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499" name="Line 36"/>
              <p:cNvSpPr>
                <a:spLocks noChangeShapeType="1"/>
              </p:cNvSpPr>
              <p:nvPr/>
            </p:nvSpPr>
            <p:spPr bwMode="auto">
              <a:xfrm>
                <a:off x="85" y="416"/>
                <a:ext cx="284"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500" name="Line 37"/>
              <p:cNvSpPr>
                <a:spLocks noChangeShapeType="1"/>
              </p:cNvSpPr>
              <p:nvPr/>
            </p:nvSpPr>
            <p:spPr bwMode="auto">
              <a:xfrm>
                <a:off x="85" y="92"/>
                <a:ext cx="284"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501" name="Line 38"/>
              <p:cNvSpPr>
                <a:spLocks noChangeShapeType="1"/>
              </p:cNvSpPr>
              <p:nvPr/>
            </p:nvSpPr>
            <p:spPr bwMode="auto">
              <a:xfrm>
                <a:off x="85" y="274"/>
                <a:ext cx="284"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502" name="Line 39"/>
              <p:cNvSpPr>
                <a:spLocks noChangeShapeType="1"/>
              </p:cNvSpPr>
              <p:nvPr/>
            </p:nvSpPr>
            <p:spPr bwMode="auto">
              <a:xfrm>
                <a:off x="85" y="184"/>
                <a:ext cx="284"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503" name="Line 40"/>
              <p:cNvSpPr>
                <a:spLocks noChangeShapeType="1"/>
              </p:cNvSpPr>
              <p:nvPr/>
            </p:nvSpPr>
            <p:spPr bwMode="auto">
              <a:xfrm>
                <a:off x="85" y="230"/>
                <a:ext cx="284"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1459" name="Group 41"/>
            <p:cNvGrpSpPr>
              <a:grpSpLocks/>
            </p:cNvGrpSpPr>
            <p:nvPr/>
          </p:nvGrpSpPr>
          <p:grpSpPr bwMode="auto">
            <a:xfrm>
              <a:off x="4771228" y="5237944"/>
              <a:ext cx="754063" cy="809625"/>
              <a:chOff x="0" y="0"/>
              <a:chExt cx="475" cy="510"/>
            </a:xfrm>
          </p:grpSpPr>
          <p:grpSp>
            <p:nvGrpSpPr>
              <p:cNvPr id="61484" name="Group 42"/>
              <p:cNvGrpSpPr>
                <a:grpSpLocks/>
              </p:cNvGrpSpPr>
              <p:nvPr/>
            </p:nvGrpSpPr>
            <p:grpSpPr bwMode="auto">
              <a:xfrm>
                <a:off x="0" y="0"/>
                <a:ext cx="475" cy="510"/>
                <a:chOff x="0" y="0"/>
                <a:chExt cx="475" cy="510"/>
              </a:xfrm>
            </p:grpSpPr>
            <p:sp>
              <p:nvSpPr>
                <p:cNvPr id="61493" name="Freeform 43"/>
                <p:cNvSpPr>
                  <a:spLocks noChangeArrowheads="1"/>
                </p:cNvSpPr>
                <p:nvPr/>
              </p:nvSpPr>
              <p:spPr bwMode="auto">
                <a:xfrm>
                  <a:off x="16" y="20"/>
                  <a:ext cx="459" cy="490"/>
                </a:xfrm>
                <a:custGeom>
                  <a:avLst/>
                  <a:gdLst>
                    <a:gd name="T0" fmla="*/ 46 w 459"/>
                    <a:gd name="T1" fmla="*/ 0 h 490"/>
                    <a:gd name="T2" fmla="*/ 37 w 459"/>
                    <a:gd name="T3" fmla="*/ 0 h 490"/>
                    <a:gd name="T4" fmla="*/ 27 w 459"/>
                    <a:gd name="T5" fmla="*/ 3 h 490"/>
                    <a:gd name="T6" fmla="*/ 20 w 459"/>
                    <a:gd name="T7" fmla="*/ 9 h 490"/>
                    <a:gd name="T8" fmla="*/ 14 w 459"/>
                    <a:gd name="T9" fmla="*/ 14 h 490"/>
                    <a:gd name="T10" fmla="*/ 7 w 459"/>
                    <a:gd name="T11" fmla="*/ 21 h 490"/>
                    <a:gd name="T12" fmla="*/ 3 w 459"/>
                    <a:gd name="T13" fmla="*/ 32 h 490"/>
                    <a:gd name="T14" fmla="*/ 1 w 459"/>
                    <a:gd name="T15" fmla="*/ 40 h 490"/>
                    <a:gd name="T16" fmla="*/ 0 w 459"/>
                    <a:gd name="T17" fmla="*/ 51 h 490"/>
                    <a:gd name="T18" fmla="*/ 0 w 459"/>
                    <a:gd name="T19" fmla="*/ 437 h 490"/>
                    <a:gd name="T20" fmla="*/ 1 w 459"/>
                    <a:gd name="T21" fmla="*/ 449 h 490"/>
                    <a:gd name="T22" fmla="*/ 3 w 459"/>
                    <a:gd name="T23" fmla="*/ 458 h 490"/>
                    <a:gd name="T24" fmla="*/ 7 w 459"/>
                    <a:gd name="T25" fmla="*/ 467 h 490"/>
                    <a:gd name="T26" fmla="*/ 14 w 459"/>
                    <a:gd name="T27" fmla="*/ 474 h 490"/>
                    <a:gd name="T28" fmla="*/ 20 w 459"/>
                    <a:gd name="T29" fmla="*/ 481 h 490"/>
                    <a:gd name="T30" fmla="*/ 27 w 459"/>
                    <a:gd name="T31" fmla="*/ 487 h 490"/>
                    <a:gd name="T32" fmla="*/ 37 w 459"/>
                    <a:gd name="T33" fmla="*/ 488 h 490"/>
                    <a:gd name="T34" fmla="*/ 46 w 459"/>
                    <a:gd name="T35" fmla="*/ 490 h 490"/>
                    <a:gd name="T36" fmla="*/ 414 w 459"/>
                    <a:gd name="T37" fmla="*/ 490 h 490"/>
                    <a:gd name="T38" fmla="*/ 423 w 459"/>
                    <a:gd name="T39" fmla="*/ 488 h 490"/>
                    <a:gd name="T40" fmla="*/ 431 w 459"/>
                    <a:gd name="T41" fmla="*/ 487 h 490"/>
                    <a:gd name="T42" fmla="*/ 438 w 459"/>
                    <a:gd name="T43" fmla="*/ 481 h 490"/>
                    <a:gd name="T44" fmla="*/ 446 w 459"/>
                    <a:gd name="T45" fmla="*/ 474 h 490"/>
                    <a:gd name="T46" fmla="*/ 451 w 459"/>
                    <a:gd name="T47" fmla="*/ 467 h 490"/>
                    <a:gd name="T48" fmla="*/ 455 w 459"/>
                    <a:gd name="T49" fmla="*/ 458 h 490"/>
                    <a:gd name="T50" fmla="*/ 459 w 459"/>
                    <a:gd name="T51" fmla="*/ 449 h 490"/>
                    <a:gd name="T52" fmla="*/ 459 w 459"/>
                    <a:gd name="T53" fmla="*/ 437 h 490"/>
                    <a:gd name="T54" fmla="*/ 459 w 459"/>
                    <a:gd name="T55" fmla="*/ 51 h 490"/>
                    <a:gd name="T56" fmla="*/ 459 w 459"/>
                    <a:gd name="T57" fmla="*/ 40 h 490"/>
                    <a:gd name="T58" fmla="*/ 455 w 459"/>
                    <a:gd name="T59" fmla="*/ 32 h 490"/>
                    <a:gd name="T60" fmla="*/ 451 w 459"/>
                    <a:gd name="T61" fmla="*/ 21 h 490"/>
                    <a:gd name="T62" fmla="*/ 446 w 459"/>
                    <a:gd name="T63" fmla="*/ 14 h 490"/>
                    <a:gd name="T64" fmla="*/ 438 w 459"/>
                    <a:gd name="T65" fmla="*/ 9 h 490"/>
                    <a:gd name="T66" fmla="*/ 431 w 459"/>
                    <a:gd name="T67" fmla="*/ 3 h 490"/>
                    <a:gd name="T68" fmla="*/ 423 w 459"/>
                    <a:gd name="T69" fmla="*/ 0 h 490"/>
                    <a:gd name="T70" fmla="*/ 414 w 459"/>
                    <a:gd name="T71" fmla="*/ 0 h 490"/>
                    <a:gd name="T72" fmla="*/ 46 w 459"/>
                    <a:gd name="T73" fmla="*/ 0 h 4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9"/>
                    <a:gd name="T112" fmla="*/ 0 h 490"/>
                    <a:gd name="T113" fmla="*/ 459 w 459"/>
                    <a:gd name="T114" fmla="*/ 490 h 4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9" h="490">
                      <a:moveTo>
                        <a:pt x="46" y="0"/>
                      </a:moveTo>
                      <a:lnTo>
                        <a:pt x="37" y="0"/>
                      </a:lnTo>
                      <a:lnTo>
                        <a:pt x="27" y="3"/>
                      </a:lnTo>
                      <a:lnTo>
                        <a:pt x="20" y="9"/>
                      </a:lnTo>
                      <a:lnTo>
                        <a:pt x="14" y="14"/>
                      </a:lnTo>
                      <a:lnTo>
                        <a:pt x="7" y="21"/>
                      </a:lnTo>
                      <a:lnTo>
                        <a:pt x="3" y="32"/>
                      </a:lnTo>
                      <a:lnTo>
                        <a:pt x="1" y="40"/>
                      </a:lnTo>
                      <a:lnTo>
                        <a:pt x="0" y="51"/>
                      </a:lnTo>
                      <a:lnTo>
                        <a:pt x="0" y="437"/>
                      </a:lnTo>
                      <a:lnTo>
                        <a:pt x="1" y="449"/>
                      </a:lnTo>
                      <a:lnTo>
                        <a:pt x="3" y="458"/>
                      </a:lnTo>
                      <a:lnTo>
                        <a:pt x="7" y="467"/>
                      </a:lnTo>
                      <a:lnTo>
                        <a:pt x="14" y="474"/>
                      </a:lnTo>
                      <a:lnTo>
                        <a:pt x="20" y="481"/>
                      </a:lnTo>
                      <a:lnTo>
                        <a:pt x="27" y="487"/>
                      </a:lnTo>
                      <a:lnTo>
                        <a:pt x="37" y="488"/>
                      </a:lnTo>
                      <a:lnTo>
                        <a:pt x="46" y="490"/>
                      </a:lnTo>
                      <a:lnTo>
                        <a:pt x="414" y="490"/>
                      </a:lnTo>
                      <a:lnTo>
                        <a:pt x="423" y="488"/>
                      </a:lnTo>
                      <a:lnTo>
                        <a:pt x="431" y="487"/>
                      </a:lnTo>
                      <a:lnTo>
                        <a:pt x="438" y="481"/>
                      </a:lnTo>
                      <a:lnTo>
                        <a:pt x="446" y="474"/>
                      </a:lnTo>
                      <a:lnTo>
                        <a:pt x="451" y="467"/>
                      </a:lnTo>
                      <a:lnTo>
                        <a:pt x="455" y="458"/>
                      </a:lnTo>
                      <a:lnTo>
                        <a:pt x="459" y="449"/>
                      </a:lnTo>
                      <a:lnTo>
                        <a:pt x="459" y="437"/>
                      </a:lnTo>
                      <a:lnTo>
                        <a:pt x="459" y="51"/>
                      </a:lnTo>
                      <a:lnTo>
                        <a:pt x="459" y="40"/>
                      </a:lnTo>
                      <a:lnTo>
                        <a:pt x="455" y="32"/>
                      </a:lnTo>
                      <a:lnTo>
                        <a:pt x="451" y="21"/>
                      </a:lnTo>
                      <a:lnTo>
                        <a:pt x="446" y="14"/>
                      </a:lnTo>
                      <a:lnTo>
                        <a:pt x="438" y="9"/>
                      </a:lnTo>
                      <a:lnTo>
                        <a:pt x="431" y="3"/>
                      </a:lnTo>
                      <a:lnTo>
                        <a:pt x="423" y="0"/>
                      </a:lnTo>
                      <a:lnTo>
                        <a:pt x="414" y="0"/>
                      </a:lnTo>
                      <a:lnTo>
                        <a:pt x="46"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494" name="Freeform 44"/>
                <p:cNvSpPr>
                  <a:spLocks noChangeArrowheads="1"/>
                </p:cNvSpPr>
                <p:nvPr/>
              </p:nvSpPr>
              <p:spPr bwMode="auto">
                <a:xfrm>
                  <a:off x="0" y="0"/>
                  <a:ext cx="459" cy="492"/>
                </a:xfrm>
                <a:custGeom>
                  <a:avLst/>
                  <a:gdLst>
                    <a:gd name="T0" fmla="*/ 45 w 459"/>
                    <a:gd name="T1" fmla="*/ 0 h 492"/>
                    <a:gd name="T2" fmla="*/ 37 w 459"/>
                    <a:gd name="T3" fmla="*/ 2 h 492"/>
                    <a:gd name="T4" fmla="*/ 28 w 459"/>
                    <a:gd name="T5" fmla="*/ 6 h 492"/>
                    <a:gd name="T6" fmla="*/ 20 w 459"/>
                    <a:gd name="T7" fmla="*/ 9 h 492"/>
                    <a:gd name="T8" fmla="*/ 14 w 459"/>
                    <a:gd name="T9" fmla="*/ 16 h 492"/>
                    <a:gd name="T10" fmla="*/ 8 w 459"/>
                    <a:gd name="T11" fmla="*/ 23 h 492"/>
                    <a:gd name="T12" fmla="*/ 3 w 459"/>
                    <a:gd name="T13" fmla="*/ 32 h 492"/>
                    <a:gd name="T14" fmla="*/ 0 w 459"/>
                    <a:gd name="T15" fmla="*/ 43 h 492"/>
                    <a:gd name="T16" fmla="*/ 0 w 459"/>
                    <a:gd name="T17" fmla="*/ 53 h 492"/>
                    <a:gd name="T18" fmla="*/ 0 w 459"/>
                    <a:gd name="T19" fmla="*/ 439 h 492"/>
                    <a:gd name="T20" fmla="*/ 0 w 459"/>
                    <a:gd name="T21" fmla="*/ 450 h 492"/>
                    <a:gd name="T22" fmla="*/ 3 w 459"/>
                    <a:gd name="T23" fmla="*/ 461 h 492"/>
                    <a:gd name="T24" fmla="*/ 8 w 459"/>
                    <a:gd name="T25" fmla="*/ 469 h 492"/>
                    <a:gd name="T26" fmla="*/ 14 w 459"/>
                    <a:gd name="T27" fmla="*/ 476 h 492"/>
                    <a:gd name="T28" fmla="*/ 20 w 459"/>
                    <a:gd name="T29" fmla="*/ 484 h 492"/>
                    <a:gd name="T30" fmla="*/ 28 w 459"/>
                    <a:gd name="T31" fmla="*/ 489 h 492"/>
                    <a:gd name="T32" fmla="*/ 37 w 459"/>
                    <a:gd name="T33" fmla="*/ 491 h 492"/>
                    <a:gd name="T34" fmla="*/ 45 w 459"/>
                    <a:gd name="T35" fmla="*/ 492 h 492"/>
                    <a:gd name="T36" fmla="*/ 413 w 459"/>
                    <a:gd name="T37" fmla="*/ 492 h 492"/>
                    <a:gd name="T38" fmla="*/ 424 w 459"/>
                    <a:gd name="T39" fmla="*/ 491 h 492"/>
                    <a:gd name="T40" fmla="*/ 431 w 459"/>
                    <a:gd name="T41" fmla="*/ 489 h 492"/>
                    <a:gd name="T42" fmla="*/ 439 w 459"/>
                    <a:gd name="T43" fmla="*/ 484 h 492"/>
                    <a:gd name="T44" fmla="*/ 445 w 459"/>
                    <a:gd name="T45" fmla="*/ 476 h 492"/>
                    <a:gd name="T46" fmla="*/ 451 w 459"/>
                    <a:gd name="T47" fmla="*/ 469 h 492"/>
                    <a:gd name="T48" fmla="*/ 456 w 459"/>
                    <a:gd name="T49" fmla="*/ 461 h 492"/>
                    <a:gd name="T50" fmla="*/ 459 w 459"/>
                    <a:gd name="T51" fmla="*/ 450 h 492"/>
                    <a:gd name="T52" fmla="*/ 459 w 459"/>
                    <a:gd name="T53" fmla="*/ 439 h 492"/>
                    <a:gd name="T54" fmla="*/ 459 w 459"/>
                    <a:gd name="T55" fmla="*/ 53 h 492"/>
                    <a:gd name="T56" fmla="*/ 459 w 459"/>
                    <a:gd name="T57" fmla="*/ 43 h 492"/>
                    <a:gd name="T58" fmla="*/ 456 w 459"/>
                    <a:gd name="T59" fmla="*/ 32 h 492"/>
                    <a:gd name="T60" fmla="*/ 451 w 459"/>
                    <a:gd name="T61" fmla="*/ 23 h 492"/>
                    <a:gd name="T62" fmla="*/ 445 w 459"/>
                    <a:gd name="T63" fmla="*/ 16 h 492"/>
                    <a:gd name="T64" fmla="*/ 439 w 459"/>
                    <a:gd name="T65" fmla="*/ 9 h 492"/>
                    <a:gd name="T66" fmla="*/ 431 w 459"/>
                    <a:gd name="T67" fmla="*/ 6 h 492"/>
                    <a:gd name="T68" fmla="*/ 424 w 459"/>
                    <a:gd name="T69" fmla="*/ 2 h 492"/>
                    <a:gd name="T70" fmla="*/ 413 w 459"/>
                    <a:gd name="T71" fmla="*/ 0 h 492"/>
                    <a:gd name="T72" fmla="*/ 45 w 459"/>
                    <a:gd name="T73" fmla="*/ 0 h 4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9"/>
                    <a:gd name="T112" fmla="*/ 0 h 492"/>
                    <a:gd name="T113" fmla="*/ 459 w 459"/>
                    <a:gd name="T114" fmla="*/ 492 h 49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9" h="492">
                      <a:moveTo>
                        <a:pt x="45" y="0"/>
                      </a:moveTo>
                      <a:lnTo>
                        <a:pt x="37" y="2"/>
                      </a:lnTo>
                      <a:lnTo>
                        <a:pt x="28" y="6"/>
                      </a:lnTo>
                      <a:lnTo>
                        <a:pt x="20" y="9"/>
                      </a:lnTo>
                      <a:lnTo>
                        <a:pt x="14" y="16"/>
                      </a:lnTo>
                      <a:lnTo>
                        <a:pt x="8" y="23"/>
                      </a:lnTo>
                      <a:lnTo>
                        <a:pt x="3" y="32"/>
                      </a:lnTo>
                      <a:lnTo>
                        <a:pt x="0" y="43"/>
                      </a:lnTo>
                      <a:lnTo>
                        <a:pt x="0" y="53"/>
                      </a:lnTo>
                      <a:lnTo>
                        <a:pt x="0" y="439"/>
                      </a:lnTo>
                      <a:lnTo>
                        <a:pt x="0" y="450"/>
                      </a:lnTo>
                      <a:lnTo>
                        <a:pt x="3" y="461"/>
                      </a:lnTo>
                      <a:lnTo>
                        <a:pt x="8" y="469"/>
                      </a:lnTo>
                      <a:lnTo>
                        <a:pt x="14" y="476"/>
                      </a:lnTo>
                      <a:lnTo>
                        <a:pt x="20" y="484"/>
                      </a:lnTo>
                      <a:lnTo>
                        <a:pt x="28" y="489"/>
                      </a:lnTo>
                      <a:lnTo>
                        <a:pt x="37" y="491"/>
                      </a:lnTo>
                      <a:lnTo>
                        <a:pt x="45" y="492"/>
                      </a:lnTo>
                      <a:lnTo>
                        <a:pt x="413" y="492"/>
                      </a:lnTo>
                      <a:lnTo>
                        <a:pt x="424" y="491"/>
                      </a:lnTo>
                      <a:lnTo>
                        <a:pt x="431" y="489"/>
                      </a:lnTo>
                      <a:lnTo>
                        <a:pt x="439" y="484"/>
                      </a:lnTo>
                      <a:lnTo>
                        <a:pt x="445" y="476"/>
                      </a:lnTo>
                      <a:lnTo>
                        <a:pt x="451" y="469"/>
                      </a:lnTo>
                      <a:lnTo>
                        <a:pt x="456" y="461"/>
                      </a:lnTo>
                      <a:lnTo>
                        <a:pt x="459" y="450"/>
                      </a:lnTo>
                      <a:lnTo>
                        <a:pt x="459" y="439"/>
                      </a:lnTo>
                      <a:lnTo>
                        <a:pt x="459" y="53"/>
                      </a:lnTo>
                      <a:lnTo>
                        <a:pt x="459" y="43"/>
                      </a:lnTo>
                      <a:lnTo>
                        <a:pt x="456" y="32"/>
                      </a:lnTo>
                      <a:lnTo>
                        <a:pt x="451" y="23"/>
                      </a:lnTo>
                      <a:lnTo>
                        <a:pt x="445" y="16"/>
                      </a:lnTo>
                      <a:lnTo>
                        <a:pt x="439" y="9"/>
                      </a:lnTo>
                      <a:lnTo>
                        <a:pt x="431" y="6"/>
                      </a:lnTo>
                      <a:lnTo>
                        <a:pt x="424" y="2"/>
                      </a:lnTo>
                      <a:lnTo>
                        <a:pt x="413" y="0"/>
                      </a:lnTo>
                      <a:lnTo>
                        <a:pt x="45" y="0"/>
                      </a:lnTo>
                      <a:close/>
                    </a:path>
                  </a:pathLst>
                </a:custGeom>
                <a:solidFill>
                  <a:srgbClr val="969696"/>
                </a:solidFill>
                <a:ln w="12700" cmpd="sng">
                  <a:solidFill>
                    <a:srgbClr val="000000"/>
                  </a:solidFill>
                  <a:bevel/>
                  <a:headEnd/>
                  <a:tailEnd/>
                </a:ln>
              </p:spPr>
              <p:txBody>
                <a:bodyPr/>
                <a:lstStyle/>
                <a:p>
                  <a:endParaRPr lang="zh-CN" altLang="en-US"/>
                </a:p>
              </p:txBody>
            </p:sp>
          </p:grpSp>
          <p:sp>
            <p:nvSpPr>
              <p:cNvPr id="61485" name="Rectangle 45"/>
              <p:cNvSpPr>
                <a:spLocks noChangeArrowheads="1"/>
              </p:cNvSpPr>
              <p:nvPr/>
            </p:nvSpPr>
            <p:spPr bwMode="auto">
              <a:xfrm>
                <a:off x="84" y="342"/>
                <a:ext cx="284" cy="53"/>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1486" name="Line 46"/>
              <p:cNvSpPr>
                <a:spLocks noChangeShapeType="1"/>
              </p:cNvSpPr>
              <p:nvPr/>
            </p:nvSpPr>
            <p:spPr bwMode="auto">
              <a:xfrm>
                <a:off x="84" y="321"/>
                <a:ext cx="284"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487" name="Line 47"/>
              <p:cNvSpPr>
                <a:spLocks noChangeShapeType="1"/>
              </p:cNvSpPr>
              <p:nvPr/>
            </p:nvSpPr>
            <p:spPr bwMode="auto">
              <a:xfrm>
                <a:off x="84" y="276"/>
                <a:ext cx="284" cy="2"/>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488" name="Line 48"/>
              <p:cNvSpPr>
                <a:spLocks noChangeShapeType="1"/>
              </p:cNvSpPr>
              <p:nvPr/>
            </p:nvSpPr>
            <p:spPr bwMode="auto">
              <a:xfrm>
                <a:off x="84" y="414"/>
                <a:ext cx="284" cy="2"/>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489" name="Line 49"/>
              <p:cNvSpPr>
                <a:spLocks noChangeShapeType="1"/>
              </p:cNvSpPr>
              <p:nvPr/>
            </p:nvSpPr>
            <p:spPr bwMode="auto">
              <a:xfrm>
                <a:off x="84" y="91"/>
                <a:ext cx="284"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490" name="Line 50"/>
              <p:cNvSpPr>
                <a:spLocks noChangeShapeType="1"/>
              </p:cNvSpPr>
              <p:nvPr/>
            </p:nvSpPr>
            <p:spPr bwMode="auto">
              <a:xfrm>
                <a:off x="84" y="137"/>
                <a:ext cx="284"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491" name="Line 51"/>
              <p:cNvSpPr>
                <a:spLocks noChangeShapeType="1"/>
              </p:cNvSpPr>
              <p:nvPr/>
            </p:nvSpPr>
            <p:spPr bwMode="auto">
              <a:xfrm>
                <a:off x="84" y="183"/>
                <a:ext cx="284"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492" name="Line 52"/>
              <p:cNvSpPr>
                <a:spLocks noChangeShapeType="1"/>
              </p:cNvSpPr>
              <p:nvPr/>
            </p:nvSpPr>
            <p:spPr bwMode="auto">
              <a:xfrm>
                <a:off x="84" y="230"/>
                <a:ext cx="284"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1460" name="Group 53"/>
            <p:cNvGrpSpPr>
              <a:grpSpLocks/>
            </p:cNvGrpSpPr>
            <p:nvPr/>
          </p:nvGrpSpPr>
          <p:grpSpPr bwMode="auto">
            <a:xfrm>
              <a:off x="8336753" y="3537731"/>
              <a:ext cx="752475" cy="808038"/>
              <a:chOff x="0" y="0"/>
              <a:chExt cx="474" cy="509"/>
            </a:xfrm>
          </p:grpSpPr>
          <p:grpSp>
            <p:nvGrpSpPr>
              <p:cNvPr id="61473" name="Group 54"/>
              <p:cNvGrpSpPr>
                <a:grpSpLocks/>
              </p:cNvGrpSpPr>
              <p:nvPr/>
            </p:nvGrpSpPr>
            <p:grpSpPr bwMode="auto">
              <a:xfrm>
                <a:off x="0" y="0"/>
                <a:ext cx="474" cy="509"/>
                <a:chOff x="0" y="0"/>
                <a:chExt cx="474" cy="509"/>
              </a:xfrm>
            </p:grpSpPr>
            <p:sp>
              <p:nvSpPr>
                <p:cNvPr id="61482" name="Freeform 55"/>
                <p:cNvSpPr>
                  <a:spLocks noChangeArrowheads="1"/>
                </p:cNvSpPr>
                <p:nvPr/>
              </p:nvSpPr>
              <p:spPr bwMode="auto">
                <a:xfrm>
                  <a:off x="16" y="17"/>
                  <a:ext cx="458" cy="492"/>
                </a:xfrm>
                <a:custGeom>
                  <a:avLst/>
                  <a:gdLst>
                    <a:gd name="T0" fmla="*/ 46 w 458"/>
                    <a:gd name="T1" fmla="*/ 0 h 492"/>
                    <a:gd name="T2" fmla="*/ 38 w 458"/>
                    <a:gd name="T3" fmla="*/ 2 h 492"/>
                    <a:gd name="T4" fmla="*/ 29 w 458"/>
                    <a:gd name="T5" fmla="*/ 4 h 492"/>
                    <a:gd name="T6" fmla="*/ 21 w 458"/>
                    <a:gd name="T7" fmla="*/ 9 h 492"/>
                    <a:gd name="T8" fmla="*/ 14 w 458"/>
                    <a:gd name="T9" fmla="*/ 16 h 492"/>
                    <a:gd name="T10" fmla="*/ 7 w 458"/>
                    <a:gd name="T11" fmla="*/ 23 h 492"/>
                    <a:gd name="T12" fmla="*/ 4 w 458"/>
                    <a:gd name="T13" fmla="*/ 32 h 492"/>
                    <a:gd name="T14" fmla="*/ 1 w 458"/>
                    <a:gd name="T15" fmla="*/ 43 h 492"/>
                    <a:gd name="T16" fmla="*/ 0 w 458"/>
                    <a:gd name="T17" fmla="*/ 53 h 492"/>
                    <a:gd name="T18" fmla="*/ 0 w 458"/>
                    <a:gd name="T19" fmla="*/ 441 h 492"/>
                    <a:gd name="T20" fmla="*/ 1 w 458"/>
                    <a:gd name="T21" fmla="*/ 452 h 492"/>
                    <a:gd name="T22" fmla="*/ 4 w 458"/>
                    <a:gd name="T23" fmla="*/ 460 h 492"/>
                    <a:gd name="T24" fmla="*/ 7 w 458"/>
                    <a:gd name="T25" fmla="*/ 469 h 492"/>
                    <a:gd name="T26" fmla="*/ 14 w 458"/>
                    <a:gd name="T27" fmla="*/ 478 h 492"/>
                    <a:gd name="T28" fmla="*/ 21 w 458"/>
                    <a:gd name="T29" fmla="*/ 483 h 492"/>
                    <a:gd name="T30" fmla="*/ 29 w 458"/>
                    <a:gd name="T31" fmla="*/ 489 h 492"/>
                    <a:gd name="T32" fmla="*/ 38 w 458"/>
                    <a:gd name="T33" fmla="*/ 491 h 492"/>
                    <a:gd name="T34" fmla="*/ 46 w 458"/>
                    <a:gd name="T35" fmla="*/ 492 h 492"/>
                    <a:gd name="T36" fmla="*/ 414 w 458"/>
                    <a:gd name="T37" fmla="*/ 492 h 492"/>
                    <a:gd name="T38" fmla="*/ 423 w 458"/>
                    <a:gd name="T39" fmla="*/ 491 h 492"/>
                    <a:gd name="T40" fmla="*/ 431 w 458"/>
                    <a:gd name="T41" fmla="*/ 489 h 492"/>
                    <a:gd name="T42" fmla="*/ 438 w 458"/>
                    <a:gd name="T43" fmla="*/ 483 h 492"/>
                    <a:gd name="T44" fmla="*/ 445 w 458"/>
                    <a:gd name="T45" fmla="*/ 478 h 492"/>
                    <a:gd name="T46" fmla="*/ 451 w 458"/>
                    <a:gd name="T47" fmla="*/ 469 h 492"/>
                    <a:gd name="T48" fmla="*/ 455 w 458"/>
                    <a:gd name="T49" fmla="*/ 460 h 492"/>
                    <a:gd name="T50" fmla="*/ 458 w 458"/>
                    <a:gd name="T51" fmla="*/ 452 h 492"/>
                    <a:gd name="T52" fmla="*/ 458 w 458"/>
                    <a:gd name="T53" fmla="*/ 441 h 492"/>
                    <a:gd name="T54" fmla="*/ 458 w 458"/>
                    <a:gd name="T55" fmla="*/ 53 h 492"/>
                    <a:gd name="T56" fmla="*/ 458 w 458"/>
                    <a:gd name="T57" fmla="*/ 43 h 492"/>
                    <a:gd name="T58" fmla="*/ 455 w 458"/>
                    <a:gd name="T59" fmla="*/ 32 h 492"/>
                    <a:gd name="T60" fmla="*/ 451 w 458"/>
                    <a:gd name="T61" fmla="*/ 23 h 492"/>
                    <a:gd name="T62" fmla="*/ 445 w 458"/>
                    <a:gd name="T63" fmla="*/ 16 h 492"/>
                    <a:gd name="T64" fmla="*/ 438 w 458"/>
                    <a:gd name="T65" fmla="*/ 9 h 492"/>
                    <a:gd name="T66" fmla="*/ 431 w 458"/>
                    <a:gd name="T67" fmla="*/ 4 h 492"/>
                    <a:gd name="T68" fmla="*/ 423 w 458"/>
                    <a:gd name="T69" fmla="*/ 2 h 492"/>
                    <a:gd name="T70" fmla="*/ 414 w 458"/>
                    <a:gd name="T71" fmla="*/ 0 h 492"/>
                    <a:gd name="T72" fmla="*/ 46 w 458"/>
                    <a:gd name="T73" fmla="*/ 0 h 4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8"/>
                    <a:gd name="T112" fmla="*/ 0 h 492"/>
                    <a:gd name="T113" fmla="*/ 458 w 458"/>
                    <a:gd name="T114" fmla="*/ 492 h 49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8" h="492">
                      <a:moveTo>
                        <a:pt x="46" y="0"/>
                      </a:moveTo>
                      <a:lnTo>
                        <a:pt x="38" y="2"/>
                      </a:lnTo>
                      <a:lnTo>
                        <a:pt x="29" y="4"/>
                      </a:lnTo>
                      <a:lnTo>
                        <a:pt x="21" y="9"/>
                      </a:lnTo>
                      <a:lnTo>
                        <a:pt x="14" y="16"/>
                      </a:lnTo>
                      <a:lnTo>
                        <a:pt x="7" y="23"/>
                      </a:lnTo>
                      <a:lnTo>
                        <a:pt x="4" y="32"/>
                      </a:lnTo>
                      <a:lnTo>
                        <a:pt x="1" y="43"/>
                      </a:lnTo>
                      <a:lnTo>
                        <a:pt x="0" y="53"/>
                      </a:lnTo>
                      <a:lnTo>
                        <a:pt x="0" y="441"/>
                      </a:lnTo>
                      <a:lnTo>
                        <a:pt x="1" y="452"/>
                      </a:lnTo>
                      <a:lnTo>
                        <a:pt x="4" y="460"/>
                      </a:lnTo>
                      <a:lnTo>
                        <a:pt x="7" y="469"/>
                      </a:lnTo>
                      <a:lnTo>
                        <a:pt x="14" y="478"/>
                      </a:lnTo>
                      <a:lnTo>
                        <a:pt x="21" y="483"/>
                      </a:lnTo>
                      <a:lnTo>
                        <a:pt x="29" y="489"/>
                      </a:lnTo>
                      <a:lnTo>
                        <a:pt x="38" y="491"/>
                      </a:lnTo>
                      <a:lnTo>
                        <a:pt x="46" y="492"/>
                      </a:lnTo>
                      <a:lnTo>
                        <a:pt x="414" y="492"/>
                      </a:lnTo>
                      <a:lnTo>
                        <a:pt x="423" y="491"/>
                      </a:lnTo>
                      <a:lnTo>
                        <a:pt x="431" y="489"/>
                      </a:lnTo>
                      <a:lnTo>
                        <a:pt x="438" y="483"/>
                      </a:lnTo>
                      <a:lnTo>
                        <a:pt x="445" y="478"/>
                      </a:lnTo>
                      <a:lnTo>
                        <a:pt x="451" y="469"/>
                      </a:lnTo>
                      <a:lnTo>
                        <a:pt x="455" y="460"/>
                      </a:lnTo>
                      <a:lnTo>
                        <a:pt x="458" y="452"/>
                      </a:lnTo>
                      <a:lnTo>
                        <a:pt x="458" y="441"/>
                      </a:lnTo>
                      <a:lnTo>
                        <a:pt x="458" y="53"/>
                      </a:lnTo>
                      <a:lnTo>
                        <a:pt x="458" y="43"/>
                      </a:lnTo>
                      <a:lnTo>
                        <a:pt x="455" y="32"/>
                      </a:lnTo>
                      <a:lnTo>
                        <a:pt x="451" y="23"/>
                      </a:lnTo>
                      <a:lnTo>
                        <a:pt x="445" y="16"/>
                      </a:lnTo>
                      <a:lnTo>
                        <a:pt x="438" y="9"/>
                      </a:lnTo>
                      <a:lnTo>
                        <a:pt x="431" y="4"/>
                      </a:lnTo>
                      <a:lnTo>
                        <a:pt x="423" y="2"/>
                      </a:lnTo>
                      <a:lnTo>
                        <a:pt x="414" y="0"/>
                      </a:lnTo>
                      <a:lnTo>
                        <a:pt x="46"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483" name="Freeform 56"/>
                <p:cNvSpPr>
                  <a:spLocks noChangeArrowheads="1"/>
                </p:cNvSpPr>
                <p:nvPr/>
              </p:nvSpPr>
              <p:spPr bwMode="auto">
                <a:xfrm>
                  <a:off x="0" y="0"/>
                  <a:ext cx="459" cy="492"/>
                </a:xfrm>
                <a:custGeom>
                  <a:avLst/>
                  <a:gdLst>
                    <a:gd name="T0" fmla="*/ 47 w 459"/>
                    <a:gd name="T1" fmla="*/ 0 h 492"/>
                    <a:gd name="T2" fmla="*/ 39 w 459"/>
                    <a:gd name="T3" fmla="*/ 0 h 492"/>
                    <a:gd name="T4" fmla="*/ 30 w 459"/>
                    <a:gd name="T5" fmla="*/ 3 h 492"/>
                    <a:gd name="T6" fmla="*/ 22 w 459"/>
                    <a:gd name="T7" fmla="*/ 8 h 492"/>
                    <a:gd name="T8" fmla="*/ 14 w 459"/>
                    <a:gd name="T9" fmla="*/ 15 h 492"/>
                    <a:gd name="T10" fmla="*/ 8 w 459"/>
                    <a:gd name="T11" fmla="*/ 23 h 492"/>
                    <a:gd name="T12" fmla="*/ 5 w 459"/>
                    <a:gd name="T13" fmla="*/ 31 h 492"/>
                    <a:gd name="T14" fmla="*/ 2 w 459"/>
                    <a:gd name="T15" fmla="*/ 42 h 492"/>
                    <a:gd name="T16" fmla="*/ 0 w 459"/>
                    <a:gd name="T17" fmla="*/ 53 h 492"/>
                    <a:gd name="T18" fmla="*/ 0 w 459"/>
                    <a:gd name="T19" fmla="*/ 439 h 492"/>
                    <a:gd name="T20" fmla="*/ 2 w 459"/>
                    <a:gd name="T21" fmla="*/ 451 h 492"/>
                    <a:gd name="T22" fmla="*/ 5 w 459"/>
                    <a:gd name="T23" fmla="*/ 460 h 492"/>
                    <a:gd name="T24" fmla="*/ 8 w 459"/>
                    <a:gd name="T25" fmla="*/ 469 h 492"/>
                    <a:gd name="T26" fmla="*/ 14 w 459"/>
                    <a:gd name="T27" fmla="*/ 476 h 492"/>
                    <a:gd name="T28" fmla="*/ 22 w 459"/>
                    <a:gd name="T29" fmla="*/ 483 h 492"/>
                    <a:gd name="T30" fmla="*/ 30 w 459"/>
                    <a:gd name="T31" fmla="*/ 488 h 492"/>
                    <a:gd name="T32" fmla="*/ 39 w 459"/>
                    <a:gd name="T33" fmla="*/ 490 h 492"/>
                    <a:gd name="T34" fmla="*/ 47 w 459"/>
                    <a:gd name="T35" fmla="*/ 492 h 492"/>
                    <a:gd name="T36" fmla="*/ 414 w 459"/>
                    <a:gd name="T37" fmla="*/ 492 h 492"/>
                    <a:gd name="T38" fmla="*/ 423 w 459"/>
                    <a:gd name="T39" fmla="*/ 490 h 492"/>
                    <a:gd name="T40" fmla="*/ 431 w 459"/>
                    <a:gd name="T41" fmla="*/ 488 h 492"/>
                    <a:gd name="T42" fmla="*/ 439 w 459"/>
                    <a:gd name="T43" fmla="*/ 483 h 492"/>
                    <a:gd name="T44" fmla="*/ 445 w 459"/>
                    <a:gd name="T45" fmla="*/ 476 h 492"/>
                    <a:gd name="T46" fmla="*/ 451 w 459"/>
                    <a:gd name="T47" fmla="*/ 469 h 492"/>
                    <a:gd name="T48" fmla="*/ 456 w 459"/>
                    <a:gd name="T49" fmla="*/ 460 h 492"/>
                    <a:gd name="T50" fmla="*/ 459 w 459"/>
                    <a:gd name="T51" fmla="*/ 451 h 492"/>
                    <a:gd name="T52" fmla="*/ 459 w 459"/>
                    <a:gd name="T53" fmla="*/ 439 h 492"/>
                    <a:gd name="T54" fmla="*/ 459 w 459"/>
                    <a:gd name="T55" fmla="*/ 53 h 492"/>
                    <a:gd name="T56" fmla="*/ 459 w 459"/>
                    <a:gd name="T57" fmla="*/ 42 h 492"/>
                    <a:gd name="T58" fmla="*/ 456 w 459"/>
                    <a:gd name="T59" fmla="*/ 31 h 492"/>
                    <a:gd name="T60" fmla="*/ 451 w 459"/>
                    <a:gd name="T61" fmla="*/ 23 h 492"/>
                    <a:gd name="T62" fmla="*/ 445 w 459"/>
                    <a:gd name="T63" fmla="*/ 15 h 492"/>
                    <a:gd name="T64" fmla="*/ 439 w 459"/>
                    <a:gd name="T65" fmla="*/ 8 h 492"/>
                    <a:gd name="T66" fmla="*/ 431 w 459"/>
                    <a:gd name="T67" fmla="*/ 3 h 492"/>
                    <a:gd name="T68" fmla="*/ 423 w 459"/>
                    <a:gd name="T69" fmla="*/ 0 h 492"/>
                    <a:gd name="T70" fmla="*/ 414 w 459"/>
                    <a:gd name="T71" fmla="*/ 0 h 492"/>
                    <a:gd name="T72" fmla="*/ 47 w 459"/>
                    <a:gd name="T73" fmla="*/ 0 h 4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9"/>
                    <a:gd name="T112" fmla="*/ 0 h 492"/>
                    <a:gd name="T113" fmla="*/ 459 w 459"/>
                    <a:gd name="T114" fmla="*/ 492 h 49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9" h="492">
                      <a:moveTo>
                        <a:pt x="47" y="0"/>
                      </a:moveTo>
                      <a:lnTo>
                        <a:pt x="39" y="0"/>
                      </a:lnTo>
                      <a:lnTo>
                        <a:pt x="30" y="3"/>
                      </a:lnTo>
                      <a:lnTo>
                        <a:pt x="22" y="8"/>
                      </a:lnTo>
                      <a:lnTo>
                        <a:pt x="14" y="15"/>
                      </a:lnTo>
                      <a:lnTo>
                        <a:pt x="8" y="23"/>
                      </a:lnTo>
                      <a:lnTo>
                        <a:pt x="5" y="31"/>
                      </a:lnTo>
                      <a:lnTo>
                        <a:pt x="2" y="42"/>
                      </a:lnTo>
                      <a:lnTo>
                        <a:pt x="0" y="53"/>
                      </a:lnTo>
                      <a:lnTo>
                        <a:pt x="0" y="439"/>
                      </a:lnTo>
                      <a:lnTo>
                        <a:pt x="2" y="451"/>
                      </a:lnTo>
                      <a:lnTo>
                        <a:pt x="5" y="460"/>
                      </a:lnTo>
                      <a:lnTo>
                        <a:pt x="8" y="469"/>
                      </a:lnTo>
                      <a:lnTo>
                        <a:pt x="14" y="476"/>
                      </a:lnTo>
                      <a:lnTo>
                        <a:pt x="22" y="483"/>
                      </a:lnTo>
                      <a:lnTo>
                        <a:pt x="30" y="488"/>
                      </a:lnTo>
                      <a:lnTo>
                        <a:pt x="39" y="490"/>
                      </a:lnTo>
                      <a:lnTo>
                        <a:pt x="47" y="492"/>
                      </a:lnTo>
                      <a:lnTo>
                        <a:pt x="414" y="492"/>
                      </a:lnTo>
                      <a:lnTo>
                        <a:pt x="423" y="490"/>
                      </a:lnTo>
                      <a:lnTo>
                        <a:pt x="431" y="488"/>
                      </a:lnTo>
                      <a:lnTo>
                        <a:pt x="439" y="483"/>
                      </a:lnTo>
                      <a:lnTo>
                        <a:pt x="445" y="476"/>
                      </a:lnTo>
                      <a:lnTo>
                        <a:pt x="451" y="469"/>
                      </a:lnTo>
                      <a:lnTo>
                        <a:pt x="456" y="460"/>
                      </a:lnTo>
                      <a:lnTo>
                        <a:pt x="459" y="451"/>
                      </a:lnTo>
                      <a:lnTo>
                        <a:pt x="459" y="439"/>
                      </a:lnTo>
                      <a:lnTo>
                        <a:pt x="459" y="53"/>
                      </a:lnTo>
                      <a:lnTo>
                        <a:pt x="459" y="42"/>
                      </a:lnTo>
                      <a:lnTo>
                        <a:pt x="456" y="31"/>
                      </a:lnTo>
                      <a:lnTo>
                        <a:pt x="451" y="23"/>
                      </a:lnTo>
                      <a:lnTo>
                        <a:pt x="445" y="15"/>
                      </a:lnTo>
                      <a:lnTo>
                        <a:pt x="439" y="8"/>
                      </a:lnTo>
                      <a:lnTo>
                        <a:pt x="431" y="3"/>
                      </a:lnTo>
                      <a:lnTo>
                        <a:pt x="423" y="0"/>
                      </a:lnTo>
                      <a:lnTo>
                        <a:pt x="414" y="0"/>
                      </a:lnTo>
                      <a:lnTo>
                        <a:pt x="47" y="0"/>
                      </a:lnTo>
                      <a:close/>
                    </a:path>
                  </a:pathLst>
                </a:custGeom>
                <a:solidFill>
                  <a:srgbClr val="969696"/>
                </a:solidFill>
                <a:ln w="12700" cmpd="sng">
                  <a:solidFill>
                    <a:srgbClr val="000000"/>
                  </a:solidFill>
                  <a:bevel/>
                  <a:headEnd/>
                  <a:tailEnd/>
                </a:ln>
              </p:spPr>
              <p:txBody>
                <a:bodyPr/>
                <a:lstStyle/>
                <a:p>
                  <a:endParaRPr lang="zh-CN" altLang="en-US"/>
                </a:p>
              </p:txBody>
            </p:sp>
          </p:grpSp>
          <p:sp>
            <p:nvSpPr>
              <p:cNvPr id="61474" name="Line 57"/>
              <p:cNvSpPr>
                <a:spLocks noChangeShapeType="1"/>
              </p:cNvSpPr>
              <p:nvPr/>
            </p:nvSpPr>
            <p:spPr bwMode="auto">
              <a:xfrm>
                <a:off x="84" y="320"/>
                <a:ext cx="284" cy="2"/>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475" name="Line 58"/>
              <p:cNvSpPr>
                <a:spLocks noChangeShapeType="1"/>
              </p:cNvSpPr>
              <p:nvPr/>
            </p:nvSpPr>
            <p:spPr bwMode="auto">
              <a:xfrm>
                <a:off x="84" y="366"/>
                <a:ext cx="284" cy="2"/>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476" name="Line 59"/>
              <p:cNvSpPr>
                <a:spLocks noChangeShapeType="1"/>
              </p:cNvSpPr>
              <p:nvPr/>
            </p:nvSpPr>
            <p:spPr bwMode="auto">
              <a:xfrm>
                <a:off x="84" y="412"/>
                <a:ext cx="284" cy="2"/>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477" name="Line 60"/>
              <p:cNvSpPr>
                <a:spLocks noChangeShapeType="1"/>
              </p:cNvSpPr>
              <p:nvPr/>
            </p:nvSpPr>
            <p:spPr bwMode="auto">
              <a:xfrm>
                <a:off x="84" y="90"/>
                <a:ext cx="284" cy="2"/>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478" name="Line 61"/>
              <p:cNvSpPr>
                <a:spLocks noChangeShapeType="1"/>
              </p:cNvSpPr>
              <p:nvPr/>
            </p:nvSpPr>
            <p:spPr bwMode="auto">
              <a:xfrm>
                <a:off x="84" y="136"/>
                <a:ext cx="284"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479" name="Line 62"/>
              <p:cNvSpPr>
                <a:spLocks noChangeShapeType="1"/>
              </p:cNvSpPr>
              <p:nvPr/>
            </p:nvSpPr>
            <p:spPr bwMode="auto">
              <a:xfrm>
                <a:off x="84" y="182"/>
                <a:ext cx="284"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480" name="Line 63"/>
              <p:cNvSpPr>
                <a:spLocks noChangeShapeType="1"/>
              </p:cNvSpPr>
              <p:nvPr/>
            </p:nvSpPr>
            <p:spPr bwMode="auto">
              <a:xfrm>
                <a:off x="84" y="228"/>
                <a:ext cx="284" cy="2"/>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481" name="Line 64"/>
              <p:cNvSpPr>
                <a:spLocks noChangeShapeType="1"/>
              </p:cNvSpPr>
              <p:nvPr/>
            </p:nvSpPr>
            <p:spPr bwMode="auto">
              <a:xfrm>
                <a:off x="84" y="274"/>
                <a:ext cx="284" cy="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1461" name="Rectangle 65"/>
            <p:cNvSpPr>
              <a:spLocks noChangeArrowheads="1"/>
            </p:cNvSpPr>
            <p:nvPr/>
          </p:nvSpPr>
          <p:spPr bwMode="auto">
            <a:xfrm>
              <a:off x="2464591" y="3682194"/>
              <a:ext cx="1595437"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CC"/>
                  </a:solidFill>
                  <a:sym typeface="黑体" panose="02010609060101010101" pitchFamily="49" charset="-122"/>
                </a:rPr>
                <a:t>PA05</a:t>
              </a:r>
              <a:r>
                <a:rPr lang="zh-CN" altLang="en-US" sz="1400">
                  <a:solidFill>
                    <a:srgbClr val="0000CC"/>
                  </a:solidFill>
                  <a:sym typeface="黑体" panose="02010609060101010101" pitchFamily="49" charset="-122"/>
                </a:rPr>
                <a:t>：评估脆弱性</a:t>
              </a:r>
            </a:p>
          </p:txBody>
        </p:sp>
        <p:sp>
          <p:nvSpPr>
            <p:cNvPr id="61462" name="Rectangle 66"/>
            <p:cNvSpPr>
              <a:spLocks noChangeArrowheads="1"/>
            </p:cNvSpPr>
            <p:nvPr/>
          </p:nvSpPr>
          <p:spPr bwMode="auto">
            <a:xfrm>
              <a:off x="2464591" y="5337956"/>
              <a:ext cx="1595437"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CC"/>
                  </a:solidFill>
                  <a:sym typeface="黑体" panose="02010609060101010101" pitchFamily="49" charset="-122"/>
                </a:rPr>
                <a:t>PA02</a:t>
              </a:r>
              <a:r>
                <a:rPr lang="zh-CN" altLang="en-US" sz="1400">
                  <a:solidFill>
                    <a:srgbClr val="0000CC"/>
                  </a:solidFill>
                  <a:sym typeface="黑体" panose="02010609060101010101" pitchFamily="49" charset="-122"/>
                </a:rPr>
                <a:t>：评估影响</a:t>
              </a:r>
            </a:p>
          </p:txBody>
        </p:sp>
        <p:sp>
          <p:nvSpPr>
            <p:cNvPr id="61463" name="Rectangle 67"/>
            <p:cNvSpPr>
              <a:spLocks noChangeArrowheads="1"/>
            </p:cNvSpPr>
            <p:nvPr/>
          </p:nvSpPr>
          <p:spPr bwMode="auto">
            <a:xfrm>
              <a:off x="6147591" y="3609169"/>
              <a:ext cx="1789112"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CC"/>
                  </a:solidFill>
                  <a:sym typeface="黑体" panose="02010609060101010101" pitchFamily="49" charset="-122"/>
                </a:rPr>
                <a:t>PA03</a:t>
              </a:r>
              <a:r>
                <a:rPr lang="zh-CN" altLang="en-US" sz="1400">
                  <a:solidFill>
                    <a:srgbClr val="0000CC"/>
                  </a:solidFill>
                  <a:sym typeface="黑体" panose="02010609060101010101" pitchFamily="49" charset="-122"/>
                </a:rPr>
                <a:t>：评估安全风险</a:t>
              </a:r>
            </a:p>
          </p:txBody>
        </p:sp>
        <p:sp>
          <p:nvSpPr>
            <p:cNvPr id="61464" name="Line 68"/>
            <p:cNvSpPr>
              <a:spLocks noChangeShapeType="1"/>
            </p:cNvSpPr>
            <p:nvPr/>
          </p:nvSpPr>
          <p:spPr bwMode="auto">
            <a:xfrm>
              <a:off x="5715791" y="3969531"/>
              <a:ext cx="431800" cy="1588"/>
            </a:xfrm>
            <a:prstGeom prst="line">
              <a:avLst/>
            </a:prstGeom>
            <a:noFill/>
            <a:ln w="38100">
              <a:solidFill>
                <a:schemeClr val="tx1"/>
              </a:solidFill>
              <a:bevel/>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65" name="Line 69"/>
            <p:cNvSpPr>
              <a:spLocks noChangeShapeType="1"/>
            </p:cNvSpPr>
            <p:nvPr/>
          </p:nvSpPr>
          <p:spPr bwMode="auto">
            <a:xfrm>
              <a:off x="5572916" y="2312181"/>
              <a:ext cx="503237" cy="1584325"/>
            </a:xfrm>
            <a:prstGeom prst="line">
              <a:avLst/>
            </a:prstGeom>
            <a:noFill/>
            <a:ln w="38100">
              <a:solidFill>
                <a:schemeClr val="tx1"/>
              </a:solidFill>
              <a:bevel/>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66" name="Line 70"/>
            <p:cNvSpPr>
              <a:spLocks noChangeShapeType="1"/>
            </p:cNvSpPr>
            <p:nvPr/>
          </p:nvSpPr>
          <p:spPr bwMode="auto">
            <a:xfrm flipV="1">
              <a:off x="5572916" y="4040969"/>
              <a:ext cx="503237" cy="1655762"/>
            </a:xfrm>
            <a:prstGeom prst="line">
              <a:avLst/>
            </a:prstGeom>
            <a:noFill/>
            <a:ln w="38100">
              <a:solidFill>
                <a:schemeClr val="tx1"/>
              </a:solidFill>
              <a:bevel/>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67" name="Line 71"/>
            <p:cNvSpPr>
              <a:spLocks noChangeShapeType="1"/>
            </p:cNvSpPr>
            <p:nvPr/>
          </p:nvSpPr>
          <p:spPr bwMode="auto">
            <a:xfrm>
              <a:off x="7936703" y="3969531"/>
              <a:ext cx="431800" cy="1588"/>
            </a:xfrm>
            <a:prstGeom prst="line">
              <a:avLst/>
            </a:prstGeom>
            <a:noFill/>
            <a:ln w="38100">
              <a:solidFill>
                <a:schemeClr val="tx1"/>
              </a:solidFill>
              <a:bevel/>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68" name="Line 72"/>
            <p:cNvSpPr>
              <a:spLocks noChangeShapeType="1"/>
            </p:cNvSpPr>
            <p:nvPr/>
          </p:nvSpPr>
          <p:spPr bwMode="auto">
            <a:xfrm>
              <a:off x="4129878" y="2312181"/>
              <a:ext cx="650875" cy="1588"/>
            </a:xfrm>
            <a:prstGeom prst="line">
              <a:avLst/>
            </a:prstGeom>
            <a:noFill/>
            <a:ln w="38100">
              <a:solidFill>
                <a:schemeClr val="tx1"/>
              </a:solidFill>
              <a:bevel/>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69" name="Line 73"/>
            <p:cNvSpPr>
              <a:spLocks noChangeShapeType="1"/>
            </p:cNvSpPr>
            <p:nvPr/>
          </p:nvSpPr>
          <p:spPr bwMode="auto">
            <a:xfrm>
              <a:off x="4129878" y="4040969"/>
              <a:ext cx="650875" cy="1587"/>
            </a:xfrm>
            <a:prstGeom prst="line">
              <a:avLst/>
            </a:prstGeom>
            <a:noFill/>
            <a:ln w="38100">
              <a:solidFill>
                <a:schemeClr val="tx1"/>
              </a:solidFill>
              <a:bevel/>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61470" name="Line 74"/>
            <p:cNvSpPr>
              <a:spLocks noChangeShapeType="1"/>
            </p:cNvSpPr>
            <p:nvPr/>
          </p:nvSpPr>
          <p:spPr bwMode="auto">
            <a:xfrm>
              <a:off x="4129878" y="5696731"/>
              <a:ext cx="650875" cy="1588"/>
            </a:xfrm>
            <a:prstGeom prst="line">
              <a:avLst/>
            </a:prstGeom>
            <a:noFill/>
            <a:ln w="38100">
              <a:solidFill>
                <a:schemeClr val="tx1"/>
              </a:solidFill>
              <a:bevel/>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61472"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A08CAD1F-E7F2-4730-9C09-33F853DC623B}"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39</a:t>
            </a:fld>
            <a:endParaRPr lang="en-US" altLang="zh-CN" sz="1000">
              <a:latin typeface="Arial" panose="020B0604020202020204" pitchFamily="34" charset="0"/>
              <a:ea typeface="宋体" panose="02010600030101010101" pitchFamily="2" charset="-122"/>
            </a:endParaRPr>
          </a:p>
        </p:txBody>
      </p:sp>
      <p:sp>
        <p:nvSpPr>
          <p:cNvPr id="3" name="内容占位符 2"/>
          <p:cNvSpPr>
            <a:spLocks noGrp="1"/>
          </p:cNvSpPr>
          <p:nvPr>
            <p:ph idx="1"/>
          </p:nvPr>
        </p:nvSpPr>
        <p:spPr>
          <a:xfrm>
            <a:off x="533400" y="1311932"/>
            <a:ext cx="8191500" cy="5105400"/>
          </a:xfrm>
        </p:spPr>
        <p:txBody>
          <a:bodyPr/>
          <a:lstStyle/>
          <a:p>
            <a:r>
              <a:rPr lang="zh-CN" altLang="en-US" dirty="0" smtClean="0"/>
              <a:t>调查和量化风险的过程</a:t>
            </a:r>
            <a:endParaRPr lang="zh-CN" altLang="en-US" dirty="0"/>
          </a:p>
        </p:txBody>
      </p:sp>
    </p:spTree>
    <p:extLst>
      <p:ext uri="{BB962C8B-B14F-4D97-AF65-F5344CB8AC3E}">
        <p14:creationId xmlns:p14="http://schemas.microsoft.com/office/powerpoint/2010/main" val="160253022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什么是安全工程</a:t>
            </a:r>
            <a:endParaRPr lang="zh-CN" altLang="en-US" dirty="0"/>
          </a:p>
        </p:txBody>
      </p:sp>
      <p:sp>
        <p:nvSpPr>
          <p:cNvPr id="3" name="内容占位符 2"/>
          <p:cNvSpPr>
            <a:spLocks noGrp="1"/>
          </p:cNvSpPr>
          <p:nvPr>
            <p:ph idx="1"/>
          </p:nvPr>
        </p:nvSpPr>
        <p:spPr/>
        <p:txBody>
          <a:bodyPr/>
          <a:lstStyle/>
          <a:p>
            <a:r>
              <a:rPr lang="zh-CN" altLang="zh-CN" dirty="0" smtClean="0"/>
              <a:t>采用</a:t>
            </a:r>
            <a:r>
              <a:rPr lang="zh-CN" altLang="zh-CN" dirty="0"/>
              <a:t>工程的概念、原理、技术和方法，来研究、开发、实施与维护信息系统安全的</a:t>
            </a:r>
            <a:r>
              <a:rPr lang="zh-CN" altLang="zh-CN" dirty="0" smtClean="0"/>
              <a:t>过程</a:t>
            </a:r>
            <a:endParaRPr lang="en-US" altLang="zh-CN" dirty="0" smtClean="0"/>
          </a:p>
          <a:p>
            <a:r>
              <a:rPr lang="zh-CN" altLang="zh-CN" dirty="0" smtClean="0"/>
              <a:t>信息化</a:t>
            </a:r>
            <a:r>
              <a:rPr lang="zh-CN" altLang="zh-CN" dirty="0"/>
              <a:t>建设活动中有关加强系统安全性活动的</a:t>
            </a:r>
            <a:r>
              <a:rPr lang="zh-CN" altLang="zh-CN" dirty="0" smtClean="0"/>
              <a:t>集合</a:t>
            </a:r>
            <a:endParaRPr lang="en-US" altLang="zh-CN" dirty="0" smtClean="0"/>
          </a:p>
          <a:p>
            <a:r>
              <a:rPr lang="zh-CN" altLang="en-US" dirty="0" smtClean="0"/>
              <a:t>良好安全工程的四个方面</a:t>
            </a:r>
            <a:endParaRPr lang="en-US" altLang="zh-CN" dirty="0" smtClean="0"/>
          </a:p>
          <a:p>
            <a:pPr lvl="1"/>
            <a:r>
              <a:rPr lang="zh-CN" altLang="en-US" dirty="0" smtClean="0"/>
              <a:t>策略</a:t>
            </a:r>
            <a:endParaRPr lang="en-US" altLang="zh-CN" dirty="0" smtClean="0"/>
          </a:p>
          <a:p>
            <a:pPr lvl="1"/>
            <a:r>
              <a:rPr lang="zh-CN" altLang="en-US" dirty="0" smtClean="0"/>
              <a:t>机制</a:t>
            </a:r>
            <a:endParaRPr lang="en-US" altLang="zh-CN" dirty="0" smtClean="0"/>
          </a:p>
          <a:p>
            <a:pPr lvl="1"/>
            <a:r>
              <a:rPr lang="zh-CN" altLang="en-US" dirty="0" smtClean="0"/>
              <a:t>保证</a:t>
            </a:r>
            <a:endParaRPr lang="en-US" altLang="zh-CN" dirty="0" smtClean="0"/>
          </a:p>
          <a:p>
            <a:pPr lvl="1"/>
            <a:r>
              <a:rPr lang="zh-CN" altLang="en-US" dirty="0" smtClean="0"/>
              <a:t>动机</a:t>
            </a:r>
            <a:endParaRPr lang="en-US"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a:t>
            </a:fld>
            <a:endParaRPr lang="en-US" altLang="zh-CN"/>
          </a:p>
        </p:txBody>
      </p:sp>
      <p:pic>
        <p:nvPicPr>
          <p:cNvPr id="5" name="图片 4"/>
          <p:cNvPicPr/>
          <p:nvPr/>
        </p:nvPicPr>
        <p:blipFill>
          <a:blip r:embed="rId2"/>
          <a:stretch>
            <a:fillRect/>
          </a:stretch>
        </p:blipFill>
        <p:spPr>
          <a:xfrm>
            <a:off x="5544108" y="3753036"/>
            <a:ext cx="3038078" cy="2272469"/>
          </a:xfrm>
          <a:prstGeom prst="rect">
            <a:avLst/>
          </a:prstGeom>
        </p:spPr>
      </p:pic>
    </p:spTree>
    <p:extLst>
      <p:ext uri="{BB962C8B-B14F-4D97-AF65-F5344CB8AC3E}">
        <p14:creationId xmlns:p14="http://schemas.microsoft.com/office/powerpoint/2010/main" val="486738055"/>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zh-CN" altLang="zh-CN" sz="2800" dirty="0" smtClean="0"/>
              <a:t>PA04</a:t>
            </a:r>
            <a:r>
              <a:rPr lang="zh-CN" sz="2800" dirty="0" smtClean="0"/>
              <a:t>：评估威胁</a:t>
            </a:r>
          </a:p>
        </p:txBody>
      </p:sp>
      <p:sp>
        <p:nvSpPr>
          <p:cNvPr id="62467"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识别和描述系统面临的安全威胁及其特征</a:t>
            </a:r>
          </a:p>
          <a:p>
            <a:pPr lvl="1"/>
            <a:r>
              <a:rPr lang="en-US" altLang="zh-CN" dirty="0"/>
              <a:t>BP.04.01</a:t>
            </a:r>
            <a:r>
              <a:rPr lang="zh-CN" altLang="zh-CN" dirty="0"/>
              <a:t>识别由自然因素所引起的有关威胁</a:t>
            </a:r>
          </a:p>
          <a:p>
            <a:pPr lvl="1"/>
            <a:r>
              <a:rPr lang="en-US" altLang="zh-CN" dirty="0"/>
              <a:t>BP.04.02</a:t>
            </a:r>
            <a:r>
              <a:rPr lang="zh-CN" altLang="zh-CN" dirty="0"/>
              <a:t>识别由人为因素所引起的有关威胁</a:t>
            </a:r>
          </a:p>
          <a:p>
            <a:pPr lvl="1"/>
            <a:r>
              <a:rPr lang="en-US" altLang="zh-CN" dirty="0"/>
              <a:t>BP.04.03</a:t>
            </a:r>
            <a:r>
              <a:rPr lang="zh-CN" altLang="zh-CN" dirty="0"/>
              <a:t>制定评判威胁的测度单位</a:t>
            </a:r>
            <a:r>
              <a:rPr lang="en-US" altLang="zh-CN" dirty="0"/>
              <a:t> </a:t>
            </a:r>
            <a:endParaRPr lang="zh-CN" altLang="zh-CN" dirty="0"/>
          </a:p>
          <a:p>
            <a:pPr lvl="1"/>
            <a:r>
              <a:rPr lang="en-US" altLang="zh-CN" dirty="0"/>
              <a:t>BP.04.04</a:t>
            </a:r>
            <a:r>
              <a:rPr lang="zh-CN" altLang="zh-CN" dirty="0"/>
              <a:t>评估威胁源的动机和能力</a:t>
            </a:r>
          </a:p>
          <a:p>
            <a:pPr lvl="1"/>
            <a:r>
              <a:rPr lang="en-US" altLang="zh-CN" dirty="0"/>
              <a:t>BP.04.05</a:t>
            </a:r>
            <a:r>
              <a:rPr lang="zh-CN" altLang="zh-CN" dirty="0"/>
              <a:t>评估威胁事件出现的可能性</a:t>
            </a:r>
          </a:p>
          <a:p>
            <a:pPr lvl="1"/>
            <a:r>
              <a:rPr lang="en-US" altLang="zh-CN" dirty="0"/>
              <a:t>BP.04.06 </a:t>
            </a:r>
            <a:r>
              <a:rPr lang="zh-CN" altLang="zh-CN" dirty="0"/>
              <a:t>监控威胁的变化</a:t>
            </a:r>
          </a:p>
        </p:txBody>
      </p:sp>
      <p:sp>
        <p:nvSpPr>
          <p:cNvPr id="62468"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9FF4B2DB-FF69-4ED7-9552-0E12C5F53457}"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40</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459763748"/>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zh-CN" altLang="zh-CN" sz="2800" smtClean="0"/>
              <a:t>PA05</a:t>
            </a:r>
            <a:r>
              <a:rPr lang="zh-CN" sz="2800" smtClean="0"/>
              <a:t>：评估脆弱性</a:t>
            </a:r>
          </a:p>
        </p:txBody>
      </p:sp>
      <p:sp>
        <p:nvSpPr>
          <p:cNvPr id="63491"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识别和描述系统存在的脆弱性及其特征</a:t>
            </a:r>
          </a:p>
          <a:p>
            <a:pPr lvl="1"/>
            <a:r>
              <a:rPr lang="en-US" altLang="zh-CN" dirty="0"/>
              <a:t>BP.05.01</a:t>
            </a:r>
            <a:r>
              <a:rPr lang="zh-CN" altLang="zh-CN" dirty="0"/>
              <a:t>选择识别和描述系统脆弱性的方法、技术和标准</a:t>
            </a:r>
          </a:p>
          <a:p>
            <a:pPr lvl="1"/>
            <a:r>
              <a:rPr lang="en-US" altLang="zh-CN" dirty="0"/>
              <a:t>BP.05.02</a:t>
            </a:r>
            <a:r>
              <a:rPr lang="zh-CN" altLang="zh-CN" dirty="0"/>
              <a:t>识别系统存在的脆弱性</a:t>
            </a:r>
          </a:p>
          <a:p>
            <a:pPr lvl="1"/>
            <a:r>
              <a:rPr lang="en-US" altLang="zh-CN" dirty="0"/>
              <a:t>BP.05.03 </a:t>
            </a:r>
            <a:r>
              <a:rPr lang="zh-CN" altLang="zh-CN" dirty="0"/>
              <a:t>收集与脆弱性特征有关的数据</a:t>
            </a:r>
          </a:p>
          <a:p>
            <a:pPr lvl="1"/>
            <a:r>
              <a:rPr lang="en-US" altLang="zh-CN" dirty="0"/>
              <a:t>BP.05.04 </a:t>
            </a:r>
            <a:r>
              <a:rPr lang="zh-CN" altLang="zh-CN" dirty="0"/>
              <a:t>对脆弱性进行综合分析，评判脆弱性或脆弱性组合可能带来的危害</a:t>
            </a:r>
          </a:p>
          <a:p>
            <a:pPr lvl="1"/>
            <a:r>
              <a:rPr lang="en-US" altLang="zh-CN" dirty="0"/>
              <a:t>BP.05.05 </a:t>
            </a:r>
            <a:r>
              <a:rPr lang="zh-CN" altLang="zh-CN" dirty="0"/>
              <a:t>监控脆弱性的变化</a:t>
            </a:r>
          </a:p>
        </p:txBody>
      </p:sp>
      <p:sp>
        <p:nvSpPr>
          <p:cNvPr id="63492"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5D2D358F-6786-496C-A0D6-290C25E35F76}"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41</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330850669"/>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zh-CN" altLang="zh-CN" sz="2800" smtClean="0"/>
              <a:t>PA02</a:t>
            </a:r>
            <a:r>
              <a:rPr lang="zh-CN" sz="2800" smtClean="0"/>
              <a:t>：评估影响</a:t>
            </a:r>
          </a:p>
        </p:txBody>
      </p:sp>
      <p:sp>
        <p:nvSpPr>
          <p:cNvPr id="64515"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识别和描述安全事件造成的影响</a:t>
            </a:r>
          </a:p>
          <a:p>
            <a:pPr lvl="1"/>
            <a:r>
              <a:rPr lang="en-US" altLang="zh-CN" dirty="0"/>
              <a:t>BP.02.01  </a:t>
            </a:r>
            <a:r>
              <a:rPr lang="zh-CN" altLang="zh-CN" dirty="0"/>
              <a:t>对运行、业务或任务指令进行识别、分析和优先级排列</a:t>
            </a:r>
          </a:p>
          <a:p>
            <a:pPr lvl="1"/>
            <a:r>
              <a:rPr lang="en-US" altLang="zh-CN" dirty="0"/>
              <a:t>BP.02.02  </a:t>
            </a:r>
            <a:r>
              <a:rPr lang="zh-CN" altLang="zh-CN" dirty="0"/>
              <a:t>识别系统资产</a:t>
            </a:r>
          </a:p>
          <a:p>
            <a:pPr lvl="1"/>
            <a:r>
              <a:rPr lang="en-US" altLang="zh-CN" dirty="0"/>
              <a:t>BP.02.03  </a:t>
            </a:r>
            <a:r>
              <a:rPr lang="zh-CN" altLang="zh-CN" dirty="0"/>
              <a:t>选择用于评估影响的度量标准</a:t>
            </a:r>
          </a:p>
          <a:p>
            <a:pPr lvl="1"/>
            <a:r>
              <a:rPr lang="en-US" altLang="zh-CN" dirty="0"/>
              <a:t>BP.02.04  </a:t>
            </a:r>
            <a:r>
              <a:rPr lang="zh-CN" altLang="zh-CN" dirty="0"/>
              <a:t>标识度量标准以及（若需要）度量标准转换因子之间的关系</a:t>
            </a:r>
          </a:p>
          <a:p>
            <a:pPr lvl="1"/>
            <a:r>
              <a:rPr lang="en-US" altLang="zh-CN" dirty="0"/>
              <a:t>BP.02.05  </a:t>
            </a:r>
            <a:r>
              <a:rPr lang="zh-CN" altLang="zh-CN" dirty="0"/>
              <a:t>识别影响</a:t>
            </a:r>
          </a:p>
          <a:p>
            <a:pPr lvl="1"/>
            <a:r>
              <a:rPr lang="en-US" altLang="zh-CN" dirty="0"/>
              <a:t>BP02.06  </a:t>
            </a:r>
            <a:r>
              <a:rPr lang="zh-CN" altLang="zh-CN" dirty="0"/>
              <a:t>监控影响中发生的变化</a:t>
            </a:r>
          </a:p>
        </p:txBody>
      </p:sp>
      <p:sp>
        <p:nvSpPr>
          <p:cNvPr id="64516"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37CD8D2C-76AC-4A7B-BBB5-DA91DE06D419}"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42</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773372448"/>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zh-CN" altLang="zh-CN" sz="2800" smtClean="0"/>
              <a:t>PA03</a:t>
            </a:r>
            <a:r>
              <a:rPr lang="zh-CN" sz="2800" smtClean="0"/>
              <a:t>：评估安全风险</a:t>
            </a:r>
          </a:p>
        </p:txBody>
      </p:sp>
      <p:sp>
        <p:nvSpPr>
          <p:cNvPr id="65539"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识别和描述系统面临的安全风险</a:t>
            </a:r>
          </a:p>
          <a:p>
            <a:pPr lvl="1"/>
            <a:r>
              <a:rPr lang="en-US" altLang="zh-CN" dirty="0"/>
              <a:t>BP.03.01  </a:t>
            </a:r>
            <a:r>
              <a:rPr lang="zh-CN" altLang="zh-CN" dirty="0"/>
              <a:t>选择风险所依据的方法、技术和准则</a:t>
            </a:r>
          </a:p>
          <a:p>
            <a:pPr lvl="1"/>
            <a:r>
              <a:rPr lang="en-US" altLang="zh-CN" dirty="0"/>
              <a:t>BP.03.02  </a:t>
            </a:r>
            <a:r>
              <a:rPr lang="zh-CN" altLang="zh-CN" dirty="0"/>
              <a:t>识别威胁</a:t>
            </a:r>
            <a:r>
              <a:rPr lang="en-US" altLang="zh-CN" dirty="0"/>
              <a:t>/</a:t>
            </a:r>
            <a:r>
              <a:rPr lang="zh-CN" altLang="zh-CN" dirty="0"/>
              <a:t>脆弱性</a:t>
            </a:r>
            <a:r>
              <a:rPr lang="en-US" altLang="zh-CN" dirty="0"/>
              <a:t>/</a:t>
            </a:r>
            <a:r>
              <a:rPr lang="zh-CN" altLang="zh-CN" dirty="0"/>
              <a:t>影响三组合（暴露）</a:t>
            </a:r>
          </a:p>
          <a:p>
            <a:pPr lvl="1"/>
            <a:r>
              <a:rPr lang="en-US" altLang="zh-CN" dirty="0"/>
              <a:t>BP.03.03  </a:t>
            </a:r>
            <a:r>
              <a:rPr lang="zh-CN" altLang="zh-CN" dirty="0"/>
              <a:t>评估与每个暴露有关的风险</a:t>
            </a:r>
          </a:p>
          <a:p>
            <a:pPr lvl="1"/>
            <a:r>
              <a:rPr lang="en-US" altLang="zh-CN" dirty="0"/>
              <a:t>BP.03.04  </a:t>
            </a:r>
            <a:r>
              <a:rPr lang="zh-CN" altLang="zh-CN" dirty="0"/>
              <a:t>评估总体不确定性</a:t>
            </a:r>
          </a:p>
          <a:p>
            <a:pPr lvl="1"/>
            <a:r>
              <a:rPr lang="en-US" altLang="zh-CN" dirty="0"/>
              <a:t>BP.03.05  </a:t>
            </a:r>
            <a:r>
              <a:rPr lang="zh-CN" altLang="zh-CN" dirty="0"/>
              <a:t>风险优先级排列</a:t>
            </a:r>
          </a:p>
          <a:p>
            <a:pPr lvl="1"/>
            <a:r>
              <a:rPr lang="en-US" altLang="zh-CN" dirty="0"/>
              <a:t>BP.03.06  </a:t>
            </a:r>
            <a:r>
              <a:rPr lang="zh-CN" altLang="zh-CN" dirty="0"/>
              <a:t>监控风险的变化</a:t>
            </a:r>
          </a:p>
          <a:p>
            <a:pPr lvl="1"/>
            <a:endParaRPr lang="zh-CN" altLang="en-US" dirty="0" smtClean="0"/>
          </a:p>
          <a:p>
            <a:pPr lvl="1"/>
            <a:endParaRPr lang="zh-CN" altLang="en-US" dirty="0" smtClean="0"/>
          </a:p>
        </p:txBody>
      </p:sp>
      <p:sp>
        <p:nvSpPr>
          <p:cNvPr id="65540"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C6F26472-66E2-4B6A-91F7-6AF354AD10BC}"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43</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064907107"/>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工程过程</a:t>
            </a:r>
            <a:endParaRPr lang="zh-CN" altLang="en-US" dirty="0"/>
          </a:p>
        </p:txBody>
      </p:sp>
      <p:sp>
        <p:nvSpPr>
          <p:cNvPr id="3" name="内容占位符 2"/>
          <p:cNvSpPr>
            <a:spLocks noGrp="1"/>
          </p:cNvSpPr>
          <p:nvPr>
            <p:ph idx="1"/>
          </p:nvPr>
        </p:nvSpPr>
        <p:spPr/>
        <p:txBody>
          <a:bodyPr/>
          <a:lstStyle/>
          <a:p>
            <a:pPr>
              <a:lnSpc>
                <a:spcPct val="80000"/>
              </a:lnSpc>
            </a:pPr>
            <a:r>
              <a:rPr lang="zh-CN" altLang="en-US" dirty="0" smtClean="0"/>
              <a:t>安全工程是</a:t>
            </a:r>
            <a:r>
              <a:rPr lang="zh-CN" altLang="en-US" dirty="0"/>
              <a:t>一个包括概念、设计、实现、测试、部署、运行、维护、退出的完整过程。</a:t>
            </a:r>
          </a:p>
          <a:p>
            <a:pPr>
              <a:lnSpc>
                <a:spcPct val="80000"/>
              </a:lnSpc>
            </a:pPr>
            <a:r>
              <a:rPr lang="en-US" altLang="zh-CN" dirty="0"/>
              <a:t>SSE-CMM</a:t>
            </a:r>
            <a:r>
              <a:rPr lang="zh-CN" altLang="en-US" dirty="0"/>
              <a:t>强调</a:t>
            </a:r>
            <a:r>
              <a:rPr lang="zh-CN" altLang="en-US" dirty="0">
                <a:solidFill>
                  <a:srgbClr val="FF0000"/>
                </a:solidFill>
              </a:rPr>
              <a:t>安全工程是一个大的项目队伍中的一部分</a:t>
            </a:r>
            <a:r>
              <a:rPr lang="zh-CN" altLang="en-US" dirty="0"/>
              <a:t>，需要与其它科目工程师的活动相互协调。 </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44</a:t>
            </a:fld>
            <a:endParaRPr lang="en-US" altLang="zh-CN"/>
          </a:p>
        </p:txBody>
      </p:sp>
      <p:grpSp>
        <p:nvGrpSpPr>
          <p:cNvPr id="5" name="组合 4"/>
          <p:cNvGrpSpPr/>
          <p:nvPr/>
        </p:nvGrpSpPr>
        <p:grpSpPr>
          <a:xfrm>
            <a:off x="775005" y="2700153"/>
            <a:ext cx="7793439" cy="3787775"/>
            <a:chOff x="775005" y="2700153"/>
            <a:chExt cx="7323949" cy="3787775"/>
          </a:xfrm>
        </p:grpSpPr>
        <p:sp>
          <p:nvSpPr>
            <p:cNvPr id="6" name="Rectangle 4"/>
            <p:cNvSpPr>
              <a:spLocks noChangeArrowheads="1"/>
            </p:cNvSpPr>
            <p:nvPr/>
          </p:nvSpPr>
          <p:spPr bwMode="auto">
            <a:xfrm>
              <a:off x="1907704" y="3047816"/>
              <a:ext cx="1438275"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CC"/>
                  </a:solidFill>
                  <a:sym typeface="黑体" panose="02010609060101010101" pitchFamily="49" charset="-122"/>
                </a:rPr>
                <a:t>PA10</a:t>
              </a:r>
            </a:p>
            <a:p>
              <a:pPr algn="ctr"/>
              <a:r>
                <a:rPr lang="zh-CN" altLang="en-US" sz="1400">
                  <a:solidFill>
                    <a:srgbClr val="0000CC"/>
                  </a:solidFill>
                  <a:sym typeface="黑体" panose="02010609060101010101" pitchFamily="49" charset="-122"/>
                </a:rPr>
                <a:t>确定安全需求</a:t>
              </a:r>
              <a:endParaRPr lang="en-US" sz="1400">
                <a:solidFill>
                  <a:srgbClr val="0000CC"/>
                </a:solidFill>
                <a:sym typeface="黑体" panose="02010609060101010101" pitchFamily="49" charset="-122"/>
              </a:endParaRPr>
            </a:p>
          </p:txBody>
        </p:sp>
        <p:grpSp>
          <p:nvGrpSpPr>
            <p:cNvPr id="7" name="Group 5"/>
            <p:cNvGrpSpPr>
              <a:grpSpLocks/>
            </p:cNvGrpSpPr>
            <p:nvPr/>
          </p:nvGrpSpPr>
          <p:grpSpPr bwMode="auto">
            <a:xfrm>
              <a:off x="2179166" y="4220978"/>
              <a:ext cx="792163" cy="698500"/>
              <a:chOff x="0" y="0"/>
              <a:chExt cx="498" cy="440"/>
            </a:xfrm>
          </p:grpSpPr>
          <p:grpSp>
            <p:nvGrpSpPr>
              <p:cNvPr id="67" name="Group 6"/>
              <p:cNvGrpSpPr>
                <a:grpSpLocks/>
              </p:cNvGrpSpPr>
              <p:nvPr/>
            </p:nvGrpSpPr>
            <p:grpSpPr bwMode="auto">
              <a:xfrm>
                <a:off x="0" y="0"/>
                <a:ext cx="498" cy="440"/>
                <a:chOff x="0" y="0"/>
                <a:chExt cx="498" cy="440"/>
              </a:xfrm>
            </p:grpSpPr>
            <p:sp>
              <p:nvSpPr>
                <p:cNvPr id="76" name="Freeform 7"/>
                <p:cNvSpPr>
                  <a:spLocks noChangeArrowheads="1"/>
                </p:cNvSpPr>
                <p:nvPr/>
              </p:nvSpPr>
              <p:spPr bwMode="auto">
                <a:xfrm>
                  <a:off x="17" y="16"/>
                  <a:ext cx="481" cy="424"/>
                </a:xfrm>
                <a:custGeom>
                  <a:avLst/>
                  <a:gdLst>
                    <a:gd name="T0" fmla="*/ 47 w 481"/>
                    <a:gd name="T1" fmla="*/ 0 h 424"/>
                    <a:gd name="T2" fmla="*/ 40 w 481"/>
                    <a:gd name="T3" fmla="*/ 0 h 424"/>
                    <a:gd name="T4" fmla="*/ 30 w 481"/>
                    <a:gd name="T5" fmla="*/ 4 h 424"/>
                    <a:gd name="T6" fmla="*/ 23 w 481"/>
                    <a:gd name="T7" fmla="*/ 8 h 424"/>
                    <a:gd name="T8" fmla="*/ 17 w 481"/>
                    <a:gd name="T9" fmla="*/ 16 h 424"/>
                    <a:gd name="T10" fmla="*/ 10 w 481"/>
                    <a:gd name="T11" fmla="*/ 20 h 424"/>
                    <a:gd name="T12" fmla="*/ 7 w 481"/>
                    <a:gd name="T13" fmla="*/ 28 h 424"/>
                    <a:gd name="T14" fmla="*/ 3 w 481"/>
                    <a:gd name="T15" fmla="*/ 36 h 424"/>
                    <a:gd name="T16" fmla="*/ 0 w 481"/>
                    <a:gd name="T17" fmla="*/ 47 h 424"/>
                    <a:gd name="T18" fmla="*/ 0 w 481"/>
                    <a:gd name="T19" fmla="*/ 381 h 424"/>
                    <a:gd name="T20" fmla="*/ 3 w 481"/>
                    <a:gd name="T21" fmla="*/ 389 h 424"/>
                    <a:gd name="T22" fmla="*/ 7 w 481"/>
                    <a:gd name="T23" fmla="*/ 397 h 424"/>
                    <a:gd name="T24" fmla="*/ 10 w 481"/>
                    <a:gd name="T25" fmla="*/ 405 h 424"/>
                    <a:gd name="T26" fmla="*/ 17 w 481"/>
                    <a:gd name="T27" fmla="*/ 413 h 424"/>
                    <a:gd name="T28" fmla="*/ 23 w 481"/>
                    <a:gd name="T29" fmla="*/ 421 h 424"/>
                    <a:gd name="T30" fmla="*/ 30 w 481"/>
                    <a:gd name="T31" fmla="*/ 421 h 424"/>
                    <a:gd name="T32" fmla="*/ 40 w 481"/>
                    <a:gd name="T33" fmla="*/ 424 h 424"/>
                    <a:gd name="T34" fmla="*/ 47 w 481"/>
                    <a:gd name="T35" fmla="*/ 424 h 424"/>
                    <a:gd name="T36" fmla="*/ 433 w 481"/>
                    <a:gd name="T37" fmla="*/ 424 h 424"/>
                    <a:gd name="T38" fmla="*/ 443 w 481"/>
                    <a:gd name="T39" fmla="*/ 424 h 424"/>
                    <a:gd name="T40" fmla="*/ 450 w 481"/>
                    <a:gd name="T41" fmla="*/ 421 h 424"/>
                    <a:gd name="T42" fmla="*/ 460 w 481"/>
                    <a:gd name="T43" fmla="*/ 421 h 424"/>
                    <a:gd name="T44" fmla="*/ 467 w 481"/>
                    <a:gd name="T45" fmla="*/ 413 h 424"/>
                    <a:gd name="T46" fmla="*/ 474 w 481"/>
                    <a:gd name="T47" fmla="*/ 405 h 424"/>
                    <a:gd name="T48" fmla="*/ 477 w 481"/>
                    <a:gd name="T49" fmla="*/ 397 h 424"/>
                    <a:gd name="T50" fmla="*/ 481 w 481"/>
                    <a:gd name="T51" fmla="*/ 389 h 424"/>
                    <a:gd name="T52" fmla="*/ 481 w 481"/>
                    <a:gd name="T53" fmla="*/ 381 h 424"/>
                    <a:gd name="T54" fmla="*/ 481 w 481"/>
                    <a:gd name="T55" fmla="*/ 47 h 424"/>
                    <a:gd name="T56" fmla="*/ 481 w 481"/>
                    <a:gd name="T57" fmla="*/ 36 h 424"/>
                    <a:gd name="T58" fmla="*/ 477 w 481"/>
                    <a:gd name="T59" fmla="*/ 28 h 424"/>
                    <a:gd name="T60" fmla="*/ 474 w 481"/>
                    <a:gd name="T61" fmla="*/ 20 h 424"/>
                    <a:gd name="T62" fmla="*/ 467 w 481"/>
                    <a:gd name="T63" fmla="*/ 16 h 424"/>
                    <a:gd name="T64" fmla="*/ 460 w 481"/>
                    <a:gd name="T65" fmla="*/ 8 h 424"/>
                    <a:gd name="T66" fmla="*/ 450 w 481"/>
                    <a:gd name="T67" fmla="*/ 4 h 424"/>
                    <a:gd name="T68" fmla="*/ 443 w 481"/>
                    <a:gd name="T69" fmla="*/ 0 h 424"/>
                    <a:gd name="T70" fmla="*/ 433 w 481"/>
                    <a:gd name="T71" fmla="*/ 0 h 424"/>
                    <a:gd name="T72" fmla="*/ 47 w 481"/>
                    <a:gd name="T73" fmla="*/ 0 h 42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81"/>
                    <a:gd name="T112" fmla="*/ 0 h 424"/>
                    <a:gd name="T113" fmla="*/ 481 w 481"/>
                    <a:gd name="T114" fmla="*/ 424 h 42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81" h="424">
                      <a:moveTo>
                        <a:pt x="47" y="0"/>
                      </a:moveTo>
                      <a:lnTo>
                        <a:pt x="40" y="0"/>
                      </a:lnTo>
                      <a:lnTo>
                        <a:pt x="30" y="4"/>
                      </a:lnTo>
                      <a:lnTo>
                        <a:pt x="23" y="8"/>
                      </a:lnTo>
                      <a:lnTo>
                        <a:pt x="17" y="16"/>
                      </a:lnTo>
                      <a:lnTo>
                        <a:pt x="10" y="20"/>
                      </a:lnTo>
                      <a:lnTo>
                        <a:pt x="7" y="28"/>
                      </a:lnTo>
                      <a:lnTo>
                        <a:pt x="3" y="36"/>
                      </a:lnTo>
                      <a:lnTo>
                        <a:pt x="0" y="47"/>
                      </a:lnTo>
                      <a:lnTo>
                        <a:pt x="0" y="381"/>
                      </a:lnTo>
                      <a:lnTo>
                        <a:pt x="3" y="389"/>
                      </a:lnTo>
                      <a:lnTo>
                        <a:pt x="7" y="397"/>
                      </a:lnTo>
                      <a:lnTo>
                        <a:pt x="10" y="405"/>
                      </a:lnTo>
                      <a:lnTo>
                        <a:pt x="17" y="413"/>
                      </a:lnTo>
                      <a:lnTo>
                        <a:pt x="23" y="421"/>
                      </a:lnTo>
                      <a:lnTo>
                        <a:pt x="30" y="421"/>
                      </a:lnTo>
                      <a:lnTo>
                        <a:pt x="40" y="424"/>
                      </a:lnTo>
                      <a:lnTo>
                        <a:pt x="47" y="424"/>
                      </a:lnTo>
                      <a:lnTo>
                        <a:pt x="433" y="424"/>
                      </a:lnTo>
                      <a:lnTo>
                        <a:pt x="443" y="424"/>
                      </a:lnTo>
                      <a:lnTo>
                        <a:pt x="450" y="421"/>
                      </a:lnTo>
                      <a:lnTo>
                        <a:pt x="460" y="421"/>
                      </a:lnTo>
                      <a:lnTo>
                        <a:pt x="467" y="413"/>
                      </a:lnTo>
                      <a:lnTo>
                        <a:pt x="474" y="405"/>
                      </a:lnTo>
                      <a:lnTo>
                        <a:pt x="477" y="397"/>
                      </a:lnTo>
                      <a:lnTo>
                        <a:pt x="481" y="389"/>
                      </a:lnTo>
                      <a:lnTo>
                        <a:pt x="481" y="381"/>
                      </a:lnTo>
                      <a:lnTo>
                        <a:pt x="481" y="47"/>
                      </a:lnTo>
                      <a:lnTo>
                        <a:pt x="481" y="36"/>
                      </a:lnTo>
                      <a:lnTo>
                        <a:pt x="477" y="28"/>
                      </a:lnTo>
                      <a:lnTo>
                        <a:pt x="474" y="20"/>
                      </a:lnTo>
                      <a:lnTo>
                        <a:pt x="467" y="16"/>
                      </a:lnTo>
                      <a:lnTo>
                        <a:pt x="460" y="8"/>
                      </a:lnTo>
                      <a:lnTo>
                        <a:pt x="450" y="4"/>
                      </a:lnTo>
                      <a:lnTo>
                        <a:pt x="443" y="0"/>
                      </a:lnTo>
                      <a:lnTo>
                        <a:pt x="433" y="0"/>
                      </a:lnTo>
                      <a:lnTo>
                        <a:pt x="47"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7" name="Freeform 8"/>
                <p:cNvSpPr>
                  <a:spLocks noChangeArrowheads="1"/>
                </p:cNvSpPr>
                <p:nvPr/>
              </p:nvSpPr>
              <p:spPr bwMode="auto">
                <a:xfrm>
                  <a:off x="0" y="0"/>
                  <a:ext cx="481" cy="429"/>
                </a:xfrm>
                <a:custGeom>
                  <a:avLst/>
                  <a:gdLst>
                    <a:gd name="T0" fmla="*/ 51 w 481"/>
                    <a:gd name="T1" fmla="*/ 0 h 429"/>
                    <a:gd name="T2" fmla="*/ 40 w 481"/>
                    <a:gd name="T3" fmla="*/ 0 h 429"/>
                    <a:gd name="T4" fmla="*/ 30 w 481"/>
                    <a:gd name="T5" fmla="*/ 4 h 429"/>
                    <a:gd name="T6" fmla="*/ 24 w 481"/>
                    <a:gd name="T7" fmla="*/ 8 h 429"/>
                    <a:gd name="T8" fmla="*/ 17 w 481"/>
                    <a:gd name="T9" fmla="*/ 16 h 429"/>
                    <a:gd name="T10" fmla="*/ 10 w 481"/>
                    <a:gd name="T11" fmla="*/ 20 h 429"/>
                    <a:gd name="T12" fmla="*/ 7 w 481"/>
                    <a:gd name="T13" fmla="*/ 28 h 429"/>
                    <a:gd name="T14" fmla="*/ 3 w 481"/>
                    <a:gd name="T15" fmla="*/ 36 h 429"/>
                    <a:gd name="T16" fmla="*/ 0 w 481"/>
                    <a:gd name="T17" fmla="*/ 48 h 429"/>
                    <a:gd name="T18" fmla="*/ 0 w 481"/>
                    <a:gd name="T19" fmla="*/ 382 h 429"/>
                    <a:gd name="T20" fmla="*/ 3 w 481"/>
                    <a:gd name="T21" fmla="*/ 389 h 429"/>
                    <a:gd name="T22" fmla="*/ 7 w 481"/>
                    <a:gd name="T23" fmla="*/ 397 h 429"/>
                    <a:gd name="T24" fmla="*/ 10 w 481"/>
                    <a:gd name="T25" fmla="*/ 405 h 429"/>
                    <a:gd name="T26" fmla="*/ 17 w 481"/>
                    <a:gd name="T27" fmla="*/ 413 h 429"/>
                    <a:gd name="T28" fmla="*/ 24 w 481"/>
                    <a:gd name="T29" fmla="*/ 421 h 429"/>
                    <a:gd name="T30" fmla="*/ 30 w 481"/>
                    <a:gd name="T31" fmla="*/ 425 h 429"/>
                    <a:gd name="T32" fmla="*/ 40 w 481"/>
                    <a:gd name="T33" fmla="*/ 425 h 429"/>
                    <a:gd name="T34" fmla="*/ 51 w 481"/>
                    <a:gd name="T35" fmla="*/ 429 h 429"/>
                    <a:gd name="T36" fmla="*/ 433 w 481"/>
                    <a:gd name="T37" fmla="*/ 429 h 429"/>
                    <a:gd name="T38" fmla="*/ 443 w 481"/>
                    <a:gd name="T39" fmla="*/ 425 h 429"/>
                    <a:gd name="T40" fmla="*/ 450 w 481"/>
                    <a:gd name="T41" fmla="*/ 425 h 429"/>
                    <a:gd name="T42" fmla="*/ 460 w 481"/>
                    <a:gd name="T43" fmla="*/ 421 h 429"/>
                    <a:gd name="T44" fmla="*/ 467 w 481"/>
                    <a:gd name="T45" fmla="*/ 413 h 429"/>
                    <a:gd name="T46" fmla="*/ 474 w 481"/>
                    <a:gd name="T47" fmla="*/ 405 h 429"/>
                    <a:gd name="T48" fmla="*/ 477 w 481"/>
                    <a:gd name="T49" fmla="*/ 397 h 429"/>
                    <a:gd name="T50" fmla="*/ 481 w 481"/>
                    <a:gd name="T51" fmla="*/ 389 h 429"/>
                    <a:gd name="T52" fmla="*/ 481 w 481"/>
                    <a:gd name="T53" fmla="*/ 382 h 429"/>
                    <a:gd name="T54" fmla="*/ 481 w 481"/>
                    <a:gd name="T55" fmla="*/ 48 h 429"/>
                    <a:gd name="T56" fmla="*/ 481 w 481"/>
                    <a:gd name="T57" fmla="*/ 36 h 429"/>
                    <a:gd name="T58" fmla="*/ 477 w 481"/>
                    <a:gd name="T59" fmla="*/ 28 h 429"/>
                    <a:gd name="T60" fmla="*/ 474 w 481"/>
                    <a:gd name="T61" fmla="*/ 20 h 429"/>
                    <a:gd name="T62" fmla="*/ 467 w 481"/>
                    <a:gd name="T63" fmla="*/ 16 h 429"/>
                    <a:gd name="T64" fmla="*/ 460 w 481"/>
                    <a:gd name="T65" fmla="*/ 8 h 429"/>
                    <a:gd name="T66" fmla="*/ 450 w 481"/>
                    <a:gd name="T67" fmla="*/ 4 h 429"/>
                    <a:gd name="T68" fmla="*/ 443 w 481"/>
                    <a:gd name="T69" fmla="*/ 0 h 429"/>
                    <a:gd name="T70" fmla="*/ 433 w 481"/>
                    <a:gd name="T71" fmla="*/ 0 h 429"/>
                    <a:gd name="T72" fmla="*/ 51 w 481"/>
                    <a:gd name="T73" fmla="*/ 0 h 42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81"/>
                    <a:gd name="T112" fmla="*/ 0 h 429"/>
                    <a:gd name="T113" fmla="*/ 481 w 481"/>
                    <a:gd name="T114" fmla="*/ 429 h 42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81" h="429">
                      <a:moveTo>
                        <a:pt x="51" y="0"/>
                      </a:moveTo>
                      <a:lnTo>
                        <a:pt x="40" y="0"/>
                      </a:lnTo>
                      <a:lnTo>
                        <a:pt x="30" y="4"/>
                      </a:lnTo>
                      <a:lnTo>
                        <a:pt x="24" y="8"/>
                      </a:lnTo>
                      <a:lnTo>
                        <a:pt x="17" y="16"/>
                      </a:lnTo>
                      <a:lnTo>
                        <a:pt x="10" y="20"/>
                      </a:lnTo>
                      <a:lnTo>
                        <a:pt x="7" y="28"/>
                      </a:lnTo>
                      <a:lnTo>
                        <a:pt x="3" y="36"/>
                      </a:lnTo>
                      <a:lnTo>
                        <a:pt x="0" y="48"/>
                      </a:lnTo>
                      <a:lnTo>
                        <a:pt x="0" y="382"/>
                      </a:lnTo>
                      <a:lnTo>
                        <a:pt x="3" y="389"/>
                      </a:lnTo>
                      <a:lnTo>
                        <a:pt x="7" y="397"/>
                      </a:lnTo>
                      <a:lnTo>
                        <a:pt x="10" y="405"/>
                      </a:lnTo>
                      <a:lnTo>
                        <a:pt x="17" y="413"/>
                      </a:lnTo>
                      <a:lnTo>
                        <a:pt x="24" y="421"/>
                      </a:lnTo>
                      <a:lnTo>
                        <a:pt x="30" y="425"/>
                      </a:lnTo>
                      <a:lnTo>
                        <a:pt x="40" y="425"/>
                      </a:lnTo>
                      <a:lnTo>
                        <a:pt x="51" y="429"/>
                      </a:lnTo>
                      <a:lnTo>
                        <a:pt x="433" y="429"/>
                      </a:lnTo>
                      <a:lnTo>
                        <a:pt x="443" y="425"/>
                      </a:lnTo>
                      <a:lnTo>
                        <a:pt x="450" y="425"/>
                      </a:lnTo>
                      <a:lnTo>
                        <a:pt x="460" y="421"/>
                      </a:lnTo>
                      <a:lnTo>
                        <a:pt x="467" y="413"/>
                      </a:lnTo>
                      <a:lnTo>
                        <a:pt x="474" y="405"/>
                      </a:lnTo>
                      <a:lnTo>
                        <a:pt x="477" y="397"/>
                      </a:lnTo>
                      <a:lnTo>
                        <a:pt x="481" y="389"/>
                      </a:lnTo>
                      <a:lnTo>
                        <a:pt x="481" y="382"/>
                      </a:lnTo>
                      <a:lnTo>
                        <a:pt x="481" y="48"/>
                      </a:lnTo>
                      <a:lnTo>
                        <a:pt x="481" y="36"/>
                      </a:lnTo>
                      <a:lnTo>
                        <a:pt x="477" y="28"/>
                      </a:lnTo>
                      <a:lnTo>
                        <a:pt x="474" y="20"/>
                      </a:lnTo>
                      <a:lnTo>
                        <a:pt x="467" y="16"/>
                      </a:lnTo>
                      <a:lnTo>
                        <a:pt x="460" y="8"/>
                      </a:lnTo>
                      <a:lnTo>
                        <a:pt x="450" y="4"/>
                      </a:lnTo>
                      <a:lnTo>
                        <a:pt x="443" y="0"/>
                      </a:lnTo>
                      <a:lnTo>
                        <a:pt x="433" y="0"/>
                      </a:lnTo>
                      <a:lnTo>
                        <a:pt x="51" y="0"/>
                      </a:lnTo>
                      <a:close/>
                    </a:path>
                  </a:pathLst>
                </a:custGeom>
                <a:solidFill>
                  <a:srgbClr val="969696"/>
                </a:solidFill>
                <a:ln w="11113" cmpd="sng">
                  <a:solidFill>
                    <a:srgbClr val="000000"/>
                  </a:solidFill>
                  <a:bevel/>
                  <a:headEnd/>
                  <a:tailEnd/>
                </a:ln>
              </p:spPr>
              <p:txBody>
                <a:bodyPr/>
                <a:lstStyle/>
                <a:p>
                  <a:endParaRPr lang="zh-CN" altLang="en-US"/>
                </a:p>
              </p:txBody>
            </p:sp>
          </p:grpSp>
          <p:sp>
            <p:nvSpPr>
              <p:cNvPr id="68" name="Rectangle 9"/>
              <p:cNvSpPr>
                <a:spLocks noChangeArrowheads="1"/>
              </p:cNvSpPr>
              <p:nvPr/>
            </p:nvSpPr>
            <p:spPr bwMode="auto">
              <a:xfrm>
                <a:off x="91" y="217"/>
                <a:ext cx="295" cy="47"/>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69" name="Line 10"/>
              <p:cNvSpPr>
                <a:spLocks noChangeShapeType="1"/>
              </p:cNvSpPr>
              <p:nvPr/>
            </p:nvSpPr>
            <p:spPr bwMode="auto">
              <a:xfrm>
                <a:off x="91" y="279"/>
                <a:ext cx="295"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0" name="Line 11"/>
              <p:cNvSpPr>
                <a:spLocks noChangeShapeType="1"/>
              </p:cNvSpPr>
              <p:nvPr/>
            </p:nvSpPr>
            <p:spPr bwMode="auto">
              <a:xfrm>
                <a:off x="91" y="319"/>
                <a:ext cx="295"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 name="Line 12"/>
              <p:cNvSpPr>
                <a:spLocks noChangeShapeType="1"/>
              </p:cNvSpPr>
              <p:nvPr/>
            </p:nvSpPr>
            <p:spPr bwMode="auto">
              <a:xfrm>
                <a:off x="91" y="362"/>
                <a:ext cx="295"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 name="Line 13"/>
              <p:cNvSpPr>
                <a:spLocks noChangeShapeType="1"/>
              </p:cNvSpPr>
              <p:nvPr/>
            </p:nvSpPr>
            <p:spPr bwMode="auto">
              <a:xfrm>
                <a:off x="91" y="79"/>
                <a:ext cx="295"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3" name="Line 14"/>
              <p:cNvSpPr>
                <a:spLocks noChangeShapeType="1"/>
              </p:cNvSpPr>
              <p:nvPr/>
            </p:nvSpPr>
            <p:spPr bwMode="auto">
              <a:xfrm>
                <a:off x="91" y="118"/>
                <a:ext cx="295"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4" name="Line 15"/>
              <p:cNvSpPr>
                <a:spLocks noChangeShapeType="1"/>
              </p:cNvSpPr>
              <p:nvPr/>
            </p:nvSpPr>
            <p:spPr bwMode="auto">
              <a:xfrm>
                <a:off x="91" y="158"/>
                <a:ext cx="295" cy="4"/>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5" name="Line 16"/>
              <p:cNvSpPr>
                <a:spLocks noChangeShapeType="1"/>
              </p:cNvSpPr>
              <p:nvPr/>
            </p:nvSpPr>
            <p:spPr bwMode="auto">
              <a:xfrm>
                <a:off x="91" y="201"/>
                <a:ext cx="295"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8" name="Rectangle 17"/>
            <p:cNvSpPr>
              <a:spLocks noChangeArrowheads="1"/>
            </p:cNvSpPr>
            <p:nvPr/>
          </p:nvSpPr>
          <p:spPr bwMode="auto">
            <a:xfrm>
              <a:off x="1222375" y="2736850"/>
              <a:ext cx="1079500"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 name="Rectangle 18"/>
            <p:cNvSpPr>
              <a:spLocks noChangeArrowheads="1"/>
            </p:cNvSpPr>
            <p:nvPr/>
          </p:nvSpPr>
          <p:spPr bwMode="auto">
            <a:xfrm>
              <a:off x="775005" y="4434498"/>
              <a:ext cx="12747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dirty="0">
                  <a:solidFill>
                    <a:srgbClr val="000000"/>
                  </a:solidFill>
                  <a:latin typeface="宋体" panose="02010600030101010101" pitchFamily="2" charset="-122"/>
                  <a:sym typeface="宋体" panose="02010600030101010101" pitchFamily="2" charset="-122"/>
                </a:rPr>
                <a:t>需求、策略等</a:t>
              </a:r>
              <a:endParaRPr lang="zh-CN" altLang="en-US" dirty="0">
                <a:solidFill>
                  <a:srgbClr val="000000"/>
                </a:solidFill>
                <a:sym typeface="黑体" panose="02010609060101010101" pitchFamily="49" charset="-122"/>
              </a:endParaRPr>
            </a:p>
          </p:txBody>
        </p:sp>
        <p:sp>
          <p:nvSpPr>
            <p:cNvPr id="10" name="Rectangle 19"/>
            <p:cNvSpPr>
              <a:spLocks noChangeArrowheads="1"/>
            </p:cNvSpPr>
            <p:nvPr/>
          </p:nvSpPr>
          <p:spPr bwMode="auto">
            <a:xfrm>
              <a:off x="7028979" y="4552766"/>
              <a:ext cx="1069975"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11" name="Rectangle 20"/>
            <p:cNvSpPr>
              <a:spLocks noChangeArrowheads="1"/>
            </p:cNvSpPr>
            <p:nvPr/>
          </p:nvSpPr>
          <p:spPr bwMode="auto">
            <a:xfrm>
              <a:off x="7051204" y="4378141"/>
              <a:ext cx="1004887"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12" name="Rectangle 21"/>
            <p:cNvSpPr>
              <a:spLocks noChangeArrowheads="1"/>
            </p:cNvSpPr>
            <p:nvPr/>
          </p:nvSpPr>
          <p:spPr bwMode="auto">
            <a:xfrm>
              <a:off x="7194079" y="4478153"/>
              <a:ext cx="8493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solidFill>
                    <a:srgbClr val="000000"/>
                  </a:solidFill>
                  <a:latin typeface="宋体" panose="02010600030101010101" pitchFamily="2" charset="-122"/>
                  <a:sym typeface="宋体" panose="02010600030101010101" pitchFamily="2" charset="-122"/>
                </a:rPr>
                <a:t>配置信息</a:t>
              </a:r>
              <a:endParaRPr lang="zh-CN" altLang="en-US">
                <a:solidFill>
                  <a:srgbClr val="000000"/>
                </a:solidFill>
                <a:sym typeface="黑体" panose="02010609060101010101" pitchFamily="49" charset="-122"/>
              </a:endParaRPr>
            </a:p>
          </p:txBody>
        </p:sp>
        <p:sp>
          <p:nvSpPr>
            <p:cNvPr id="13" name="Rectangle 22"/>
            <p:cNvSpPr>
              <a:spLocks noChangeArrowheads="1"/>
            </p:cNvSpPr>
            <p:nvPr/>
          </p:nvSpPr>
          <p:spPr bwMode="auto">
            <a:xfrm>
              <a:off x="4071938" y="5772150"/>
              <a:ext cx="116681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14" name="Rectangle 23"/>
            <p:cNvSpPr>
              <a:spLocks noChangeArrowheads="1"/>
            </p:cNvSpPr>
            <p:nvPr/>
          </p:nvSpPr>
          <p:spPr bwMode="auto">
            <a:xfrm>
              <a:off x="4033838" y="5529263"/>
              <a:ext cx="15970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15" name="Rectangle 24"/>
            <p:cNvSpPr>
              <a:spLocks noChangeArrowheads="1"/>
            </p:cNvSpPr>
            <p:nvPr/>
          </p:nvSpPr>
          <p:spPr bwMode="auto">
            <a:xfrm>
              <a:off x="3792066" y="6213291"/>
              <a:ext cx="16986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solidFill>
                    <a:srgbClr val="000000"/>
                  </a:solidFill>
                  <a:latin typeface="宋体" panose="02010600030101010101" pitchFamily="2" charset="-122"/>
                  <a:sym typeface="宋体" panose="02010600030101010101" pitchFamily="2" charset="-122"/>
                </a:rPr>
                <a:t>解决方案、指导等</a:t>
              </a:r>
              <a:endParaRPr lang="zh-CN" altLang="en-US">
                <a:solidFill>
                  <a:srgbClr val="000000"/>
                </a:solidFill>
                <a:sym typeface="黑体" panose="02010609060101010101" pitchFamily="49" charset="-122"/>
              </a:endParaRPr>
            </a:p>
          </p:txBody>
        </p:sp>
        <p:sp>
          <p:nvSpPr>
            <p:cNvPr id="16" name="Rectangle 25"/>
            <p:cNvSpPr>
              <a:spLocks noChangeArrowheads="1"/>
            </p:cNvSpPr>
            <p:nvPr/>
          </p:nvSpPr>
          <p:spPr bwMode="auto">
            <a:xfrm>
              <a:off x="4088929" y="2830328"/>
              <a:ext cx="93503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17" name="Rectangle 26"/>
            <p:cNvSpPr>
              <a:spLocks noChangeArrowheads="1"/>
            </p:cNvSpPr>
            <p:nvPr/>
          </p:nvSpPr>
          <p:spPr bwMode="auto">
            <a:xfrm>
              <a:off x="4215929" y="2700153"/>
              <a:ext cx="74771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18" name="Rectangle 27"/>
            <p:cNvSpPr>
              <a:spLocks noChangeArrowheads="1"/>
            </p:cNvSpPr>
            <p:nvPr/>
          </p:nvSpPr>
          <p:spPr bwMode="auto">
            <a:xfrm>
              <a:off x="4233391" y="2800166"/>
              <a:ext cx="84931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a:solidFill>
                    <a:srgbClr val="000000"/>
                  </a:solidFill>
                  <a:latin typeface="宋体" panose="02010600030101010101" pitchFamily="2" charset="-122"/>
                  <a:sym typeface="宋体" panose="02010600030101010101" pitchFamily="2" charset="-122"/>
                </a:rPr>
                <a:t>风险信息</a:t>
              </a:r>
              <a:endParaRPr lang="zh-CN" altLang="en-US">
                <a:solidFill>
                  <a:srgbClr val="000000"/>
                </a:solidFill>
                <a:sym typeface="黑体" panose="02010609060101010101" pitchFamily="49" charset="-122"/>
              </a:endParaRPr>
            </a:p>
          </p:txBody>
        </p:sp>
        <p:grpSp>
          <p:nvGrpSpPr>
            <p:cNvPr id="19" name="Group 28"/>
            <p:cNvGrpSpPr>
              <a:grpSpLocks/>
            </p:cNvGrpSpPr>
            <p:nvPr/>
          </p:nvGrpSpPr>
          <p:grpSpPr bwMode="auto">
            <a:xfrm>
              <a:off x="6190779" y="4197166"/>
              <a:ext cx="788987" cy="698500"/>
              <a:chOff x="0" y="0"/>
              <a:chExt cx="498" cy="440"/>
            </a:xfrm>
          </p:grpSpPr>
          <p:grpSp>
            <p:nvGrpSpPr>
              <p:cNvPr id="56" name="Group 29"/>
              <p:cNvGrpSpPr>
                <a:grpSpLocks/>
              </p:cNvGrpSpPr>
              <p:nvPr/>
            </p:nvGrpSpPr>
            <p:grpSpPr bwMode="auto">
              <a:xfrm>
                <a:off x="0" y="0"/>
                <a:ext cx="498" cy="440"/>
                <a:chOff x="0" y="0"/>
                <a:chExt cx="498" cy="440"/>
              </a:xfrm>
            </p:grpSpPr>
            <p:sp>
              <p:nvSpPr>
                <p:cNvPr id="65" name="Freeform 30"/>
                <p:cNvSpPr>
                  <a:spLocks noChangeArrowheads="1"/>
                </p:cNvSpPr>
                <p:nvPr/>
              </p:nvSpPr>
              <p:spPr bwMode="auto">
                <a:xfrm>
                  <a:off x="17" y="15"/>
                  <a:ext cx="481" cy="425"/>
                </a:xfrm>
                <a:custGeom>
                  <a:avLst/>
                  <a:gdLst>
                    <a:gd name="T0" fmla="*/ 47 w 481"/>
                    <a:gd name="T1" fmla="*/ 0 h 425"/>
                    <a:gd name="T2" fmla="*/ 40 w 481"/>
                    <a:gd name="T3" fmla="*/ 0 h 425"/>
                    <a:gd name="T4" fmla="*/ 30 w 481"/>
                    <a:gd name="T5" fmla="*/ 4 h 425"/>
                    <a:gd name="T6" fmla="*/ 20 w 481"/>
                    <a:gd name="T7" fmla="*/ 8 h 425"/>
                    <a:gd name="T8" fmla="*/ 13 w 481"/>
                    <a:gd name="T9" fmla="*/ 12 h 425"/>
                    <a:gd name="T10" fmla="*/ 7 w 481"/>
                    <a:gd name="T11" fmla="*/ 20 h 425"/>
                    <a:gd name="T12" fmla="*/ 3 w 481"/>
                    <a:gd name="T13" fmla="*/ 28 h 425"/>
                    <a:gd name="T14" fmla="*/ 0 w 481"/>
                    <a:gd name="T15" fmla="*/ 36 h 425"/>
                    <a:gd name="T16" fmla="*/ 0 w 481"/>
                    <a:gd name="T17" fmla="*/ 44 h 425"/>
                    <a:gd name="T18" fmla="*/ 0 w 481"/>
                    <a:gd name="T19" fmla="*/ 382 h 425"/>
                    <a:gd name="T20" fmla="*/ 0 w 481"/>
                    <a:gd name="T21" fmla="*/ 389 h 425"/>
                    <a:gd name="T22" fmla="*/ 3 w 481"/>
                    <a:gd name="T23" fmla="*/ 397 h 425"/>
                    <a:gd name="T24" fmla="*/ 7 w 481"/>
                    <a:gd name="T25" fmla="*/ 405 h 425"/>
                    <a:gd name="T26" fmla="*/ 13 w 481"/>
                    <a:gd name="T27" fmla="*/ 413 h 425"/>
                    <a:gd name="T28" fmla="*/ 20 w 481"/>
                    <a:gd name="T29" fmla="*/ 417 h 425"/>
                    <a:gd name="T30" fmla="*/ 30 w 481"/>
                    <a:gd name="T31" fmla="*/ 421 h 425"/>
                    <a:gd name="T32" fmla="*/ 40 w 481"/>
                    <a:gd name="T33" fmla="*/ 425 h 425"/>
                    <a:gd name="T34" fmla="*/ 47 w 481"/>
                    <a:gd name="T35" fmla="*/ 425 h 425"/>
                    <a:gd name="T36" fmla="*/ 433 w 481"/>
                    <a:gd name="T37" fmla="*/ 425 h 425"/>
                    <a:gd name="T38" fmla="*/ 443 w 481"/>
                    <a:gd name="T39" fmla="*/ 425 h 425"/>
                    <a:gd name="T40" fmla="*/ 450 w 481"/>
                    <a:gd name="T41" fmla="*/ 421 h 425"/>
                    <a:gd name="T42" fmla="*/ 457 w 481"/>
                    <a:gd name="T43" fmla="*/ 417 h 425"/>
                    <a:gd name="T44" fmla="*/ 464 w 481"/>
                    <a:gd name="T45" fmla="*/ 413 h 425"/>
                    <a:gd name="T46" fmla="*/ 471 w 481"/>
                    <a:gd name="T47" fmla="*/ 405 h 425"/>
                    <a:gd name="T48" fmla="*/ 477 w 481"/>
                    <a:gd name="T49" fmla="*/ 397 h 425"/>
                    <a:gd name="T50" fmla="*/ 477 w 481"/>
                    <a:gd name="T51" fmla="*/ 389 h 425"/>
                    <a:gd name="T52" fmla="*/ 481 w 481"/>
                    <a:gd name="T53" fmla="*/ 382 h 425"/>
                    <a:gd name="T54" fmla="*/ 481 w 481"/>
                    <a:gd name="T55" fmla="*/ 44 h 425"/>
                    <a:gd name="T56" fmla="*/ 477 w 481"/>
                    <a:gd name="T57" fmla="*/ 36 h 425"/>
                    <a:gd name="T58" fmla="*/ 477 w 481"/>
                    <a:gd name="T59" fmla="*/ 28 h 425"/>
                    <a:gd name="T60" fmla="*/ 471 w 481"/>
                    <a:gd name="T61" fmla="*/ 20 h 425"/>
                    <a:gd name="T62" fmla="*/ 464 w 481"/>
                    <a:gd name="T63" fmla="*/ 12 h 425"/>
                    <a:gd name="T64" fmla="*/ 457 w 481"/>
                    <a:gd name="T65" fmla="*/ 8 h 425"/>
                    <a:gd name="T66" fmla="*/ 450 w 481"/>
                    <a:gd name="T67" fmla="*/ 4 h 425"/>
                    <a:gd name="T68" fmla="*/ 443 w 481"/>
                    <a:gd name="T69" fmla="*/ 0 h 425"/>
                    <a:gd name="T70" fmla="*/ 433 w 481"/>
                    <a:gd name="T71" fmla="*/ 0 h 425"/>
                    <a:gd name="T72" fmla="*/ 47 w 481"/>
                    <a:gd name="T73" fmla="*/ 0 h 42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81"/>
                    <a:gd name="T112" fmla="*/ 0 h 425"/>
                    <a:gd name="T113" fmla="*/ 481 w 481"/>
                    <a:gd name="T114" fmla="*/ 425 h 42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81" h="425">
                      <a:moveTo>
                        <a:pt x="47" y="0"/>
                      </a:moveTo>
                      <a:lnTo>
                        <a:pt x="40" y="0"/>
                      </a:lnTo>
                      <a:lnTo>
                        <a:pt x="30" y="4"/>
                      </a:lnTo>
                      <a:lnTo>
                        <a:pt x="20" y="8"/>
                      </a:lnTo>
                      <a:lnTo>
                        <a:pt x="13" y="12"/>
                      </a:lnTo>
                      <a:lnTo>
                        <a:pt x="7" y="20"/>
                      </a:lnTo>
                      <a:lnTo>
                        <a:pt x="3" y="28"/>
                      </a:lnTo>
                      <a:lnTo>
                        <a:pt x="0" y="36"/>
                      </a:lnTo>
                      <a:lnTo>
                        <a:pt x="0" y="44"/>
                      </a:lnTo>
                      <a:lnTo>
                        <a:pt x="0" y="382"/>
                      </a:lnTo>
                      <a:lnTo>
                        <a:pt x="0" y="389"/>
                      </a:lnTo>
                      <a:lnTo>
                        <a:pt x="3" y="397"/>
                      </a:lnTo>
                      <a:lnTo>
                        <a:pt x="7" y="405"/>
                      </a:lnTo>
                      <a:lnTo>
                        <a:pt x="13" y="413"/>
                      </a:lnTo>
                      <a:lnTo>
                        <a:pt x="20" y="417"/>
                      </a:lnTo>
                      <a:lnTo>
                        <a:pt x="30" y="421"/>
                      </a:lnTo>
                      <a:lnTo>
                        <a:pt x="40" y="425"/>
                      </a:lnTo>
                      <a:lnTo>
                        <a:pt x="47" y="425"/>
                      </a:lnTo>
                      <a:lnTo>
                        <a:pt x="433" y="425"/>
                      </a:lnTo>
                      <a:lnTo>
                        <a:pt x="443" y="425"/>
                      </a:lnTo>
                      <a:lnTo>
                        <a:pt x="450" y="421"/>
                      </a:lnTo>
                      <a:lnTo>
                        <a:pt x="457" y="417"/>
                      </a:lnTo>
                      <a:lnTo>
                        <a:pt x="464" y="413"/>
                      </a:lnTo>
                      <a:lnTo>
                        <a:pt x="471" y="405"/>
                      </a:lnTo>
                      <a:lnTo>
                        <a:pt x="477" y="397"/>
                      </a:lnTo>
                      <a:lnTo>
                        <a:pt x="477" y="389"/>
                      </a:lnTo>
                      <a:lnTo>
                        <a:pt x="481" y="382"/>
                      </a:lnTo>
                      <a:lnTo>
                        <a:pt x="481" y="44"/>
                      </a:lnTo>
                      <a:lnTo>
                        <a:pt x="477" y="36"/>
                      </a:lnTo>
                      <a:lnTo>
                        <a:pt x="477" y="28"/>
                      </a:lnTo>
                      <a:lnTo>
                        <a:pt x="471" y="20"/>
                      </a:lnTo>
                      <a:lnTo>
                        <a:pt x="464" y="12"/>
                      </a:lnTo>
                      <a:lnTo>
                        <a:pt x="457" y="8"/>
                      </a:lnTo>
                      <a:lnTo>
                        <a:pt x="450" y="4"/>
                      </a:lnTo>
                      <a:lnTo>
                        <a:pt x="443" y="0"/>
                      </a:lnTo>
                      <a:lnTo>
                        <a:pt x="433" y="0"/>
                      </a:lnTo>
                      <a:lnTo>
                        <a:pt x="47"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6" name="Freeform 31"/>
                <p:cNvSpPr>
                  <a:spLocks noChangeArrowheads="1"/>
                </p:cNvSpPr>
                <p:nvPr/>
              </p:nvSpPr>
              <p:spPr bwMode="auto">
                <a:xfrm>
                  <a:off x="0" y="0"/>
                  <a:ext cx="481" cy="424"/>
                </a:xfrm>
                <a:custGeom>
                  <a:avLst/>
                  <a:gdLst>
                    <a:gd name="T0" fmla="*/ 47 w 481"/>
                    <a:gd name="T1" fmla="*/ 0 h 424"/>
                    <a:gd name="T2" fmla="*/ 41 w 481"/>
                    <a:gd name="T3" fmla="*/ 0 h 424"/>
                    <a:gd name="T4" fmla="*/ 30 w 481"/>
                    <a:gd name="T5" fmla="*/ 4 h 424"/>
                    <a:gd name="T6" fmla="*/ 24 w 481"/>
                    <a:gd name="T7" fmla="*/ 8 h 424"/>
                    <a:gd name="T8" fmla="*/ 13 w 481"/>
                    <a:gd name="T9" fmla="*/ 12 h 424"/>
                    <a:gd name="T10" fmla="*/ 10 w 481"/>
                    <a:gd name="T11" fmla="*/ 19 h 424"/>
                    <a:gd name="T12" fmla="*/ 3 w 481"/>
                    <a:gd name="T13" fmla="*/ 27 h 424"/>
                    <a:gd name="T14" fmla="*/ 3 w 481"/>
                    <a:gd name="T15" fmla="*/ 35 h 424"/>
                    <a:gd name="T16" fmla="*/ 0 w 481"/>
                    <a:gd name="T17" fmla="*/ 43 h 424"/>
                    <a:gd name="T18" fmla="*/ 0 w 481"/>
                    <a:gd name="T19" fmla="*/ 381 h 424"/>
                    <a:gd name="T20" fmla="*/ 3 w 481"/>
                    <a:gd name="T21" fmla="*/ 389 h 424"/>
                    <a:gd name="T22" fmla="*/ 3 w 481"/>
                    <a:gd name="T23" fmla="*/ 397 h 424"/>
                    <a:gd name="T24" fmla="*/ 10 w 481"/>
                    <a:gd name="T25" fmla="*/ 404 h 424"/>
                    <a:gd name="T26" fmla="*/ 13 w 481"/>
                    <a:gd name="T27" fmla="*/ 412 h 424"/>
                    <a:gd name="T28" fmla="*/ 24 w 481"/>
                    <a:gd name="T29" fmla="*/ 416 h 424"/>
                    <a:gd name="T30" fmla="*/ 30 w 481"/>
                    <a:gd name="T31" fmla="*/ 420 h 424"/>
                    <a:gd name="T32" fmla="*/ 41 w 481"/>
                    <a:gd name="T33" fmla="*/ 424 h 424"/>
                    <a:gd name="T34" fmla="*/ 47 w 481"/>
                    <a:gd name="T35" fmla="*/ 424 h 424"/>
                    <a:gd name="T36" fmla="*/ 433 w 481"/>
                    <a:gd name="T37" fmla="*/ 424 h 424"/>
                    <a:gd name="T38" fmla="*/ 444 w 481"/>
                    <a:gd name="T39" fmla="*/ 424 h 424"/>
                    <a:gd name="T40" fmla="*/ 450 w 481"/>
                    <a:gd name="T41" fmla="*/ 420 h 424"/>
                    <a:gd name="T42" fmla="*/ 460 w 481"/>
                    <a:gd name="T43" fmla="*/ 416 h 424"/>
                    <a:gd name="T44" fmla="*/ 467 w 481"/>
                    <a:gd name="T45" fmla="*/ 412 h 424"/>
                    <a:gd name="T46" fmla="*/ 471 w 481"/>
                    <a:gd name="T47" fmla="*/ 404 h 424"/>
                    <a:gd name="T48" fmla="*/ 477 w 481"/>
                    <a:gd name="T49" fmla="*/ 397 h 424"/>
                    <a:gd name="T50" fmla="*/ 481 w 481"/>
                    <a:gd name="T51" fmla="*/ 389 h 424"/>
                    <a:gd name="T52" fmla="*/ 481 w 481"/>
                    <a:gd name="T53" fmla="*/ 381 h 424"/>
                    <a:gd name="T54" fmla="*/ 481 w 481"/>
                    <a:gd name="T55" fmla="*/ 43 h 424"/>
                    <a:gd name="T56" fmla="*/ 481 w 481"/>
                    <a:gd name="T57" fmla="*/ 35 h 424"/>
                    <a:gd name="T58" fmla="*/ 477 w 481"/>
                    <a:gd name="T59" fmla="*/ 27 h 424"/>
                    <a:gd name="T60" fmla="*/ 471 w 481"/>
                    <a:gd name="T61" fmla="*/ 19 h 424"/>
                    <a:gd name="T62" fmla="*/ 467 w 481"/>
                    <a:gd name="T63" fmla="*/ 12 h 424"/>
                    <a:gd name="T64" fmla="*/ 460 w 481"/>
                    <a:gd name="T65" fmla="*/ 8 h 424"/>
                    <a:gd name="T66" fmla="*/ 450 w 481"/>
                    <a:gd name="T67" fmla="*/ 4 h 424"/>
                    <a:gd name="T68" fmla="*/ 444 w 481"/>
                    <a:gd name="T69" fmla="*/ 0 h 424"/>
                    <a:gd name="T70" fmla="*/ 433 w 481"/>
                    <a:gd name="T71" fmla="*/ 0 h 424"/>
                    <a:gd name="T72" fmla="*/ 47 w 481"/>
                    <a:gd name="T73" fmla="*/ 0 h 42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81"/>
                    <a:gd name="T112" fmla="*/ 0 h 424"/>
                    <a:gd name="T113" fmla="*/ 481 w 481"/>
                    <a:gd name="T114" fmla="*/ 424 h 42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81" h="424">
                      <a:moveTo>
                        <a:pt x="47" y="0"/>
                      </a:moveTo>
                      <a:lnTo>
                        <a:pt x="41" y="0"/>
                      </a:lnTo>
                      <a:lnTo>
                        <a:pt x="30" y="4"/>
                      </a:lnTo>
                      <a:lnTo>
                        <a:pt x="24" y="8"/>
                      </a:lnTo>
                      <a:lnTo>
                        <a:pt x="13" y="12"/>
                      </a:lnTo>
                      <a:lnTo>
                        <a:pt x="10" y="19"/>
                      </a:lnTo>
                      <a:lnTo>
                        <a:pt x="3" y="27"/>
                      </a:lnTo>
                      <a:lnTo>
                        <a:pt x="3" y="35"/>
                      </a:lnTo>
                      <a:lnTo>
                        <a:pt x="0" y="43"/>
                      </a:lnTo>
                      <a:lnTo>
                        <a:pt x="0" y="381"/>
                      </a:lnTo>
                      <a:lnTo>
                        <a:pt x="3" y="389"/>
                      </a:lnTo>
                      <a:lnTo>
                        <a:pt x="3" y="397"/>
                      </a:lnTo>
                      <a:lnTo>
                        <a:pt x="10" y="404"/>
                      </a:lnTo>
                      <a:lnTo>
                        <a:pt x="13" y="412"/>
                      </a:lnTo>
                      <a:lnTo>
                        <a:pt x="24" y="416"/>
                      </a:lnTo>
                      <a:lnTo>
                        <a:pt x="30" y="420"/>
                      </a:lnTo>
                      <a:lnTo>
                        <a:pt x="41" y="424"/>
                      </a:lnTo>
                      <a:lnTo>
                        <a:pt x="47" y="424"/>
                      </a:lnTo>
                      <a:lnTo>
                        <a:pt x="433" y="424"/>
                      </a:lnTo>
                      <a:lnTo>
                        <a:pt x="444" y="424"/>
                      </a:lnTo>
                      <a:lnTo>
                        <a:pt x="450" y="420"/>
                      </a:lnTo>
                      <a:lnTo>
                        <a:pt x="460" y="416"/>
                      </a:lnTo>
                      <a:lnTo>
                        <a:pt x="467" y="412"/>
                      </a:lnTo>
                      <a:lnTo>
                        <a:pt x="471" y="404"/>
                      </a:lnTo>
                      <a:lnTo>
                        <a:pt x="477" y="397"/>
                      </a:lnTo>
                      <a:lnTo>
                        <a:pt x="481" y="389"/>
                      </a:lnTo>
                      <a:lnTo>
                        <a:pt x="481" y="381"/>
                      </a:lnTo>
                      <a:lnTo>
                        <a:pt x="481" y="43"/>
                      </a:lnTo>
                      <a:lnTo>
                        <a:pt x="481" y="35"/>
                      </a:lnTo>
                      <a:lnTo>
                        <a:pt x="477" y="27"/>
                      </a:lnTo>
                      <a:lnTo>
                        <a:pt x="471" y="19"/>
                      </a:lnTo>
                      <a:lnTo>
                        <a:pt x="467" y="12"/>
                      </a:lnTo>
                      <a:lnTo>
                        <a:pt x="460" y="8"/>
                      </a:lnTo>
                      <a:lnTo>
                        <a:pt x="450" y="4"/>
                      </a:lnTo>
                      <a:lnTo>
                        <a:pt x="444" y="0"/>
                      </a:lnTo>
                      <a:lnTo>
                        <a:pt x="433" y="0"/>
                      </a:lnTo>
                      <a:lnTo>
                        <a:pt x="47" y="0"/>
                      </a:lnTo>
                      <a:close/>
                    </a:path>
                  </a:pathLst>
                </a:custGeom>
                <a:solidFill>
                  <a:srgbClr val="969696"/>
                </a:solidFill>
                <a:ln w="11113" cmpd="sng">
                  <a:solidFill>
                    <a:srgbClr val="000000"/>
                  </a:solidFill>
                  <a:bevel/>
                  <a:headEnd/>
                  <a:tailEnd/>
                </a:ln>
              </p:spPr>
              <p:txBody>
                <a:bodyPr/>
                <a:lstStyle/>
                <a:p>
                  <a:endParaRPr lang="zh-CN" altLang="en-US"/>
                </a:p>
              </p:txBody>
            </p:sp>
          </p:grpSp>
          <p:sp>
            <p:nvSpPr>
              <p:cNvPr id="57" name="Rectangle 32"/>
              <p:cNvSpPr>
                <a:spLocks noChangeArrowheads="1"/>
              </p:cNvSpPr>
              <p:nvPr/>
            </p:nvSpPr>
            <p:spPr bwMode="auto">
              <a:xfrm>
                <a:off x="88" y="98"/>
                <a:ext cx="298" cy="47"/>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58" name="Line 33"/>
              <p:cNvSpPr>
                <a:spLocks noChangeShapeType="1"/>
              </p:cNvSpPr>
              <p:nvPr/>
            </p:nvSpPr>
            <p:spPr bwMode="auto">
              <a:xfrm>
                <a:off x="88" y="275"/>
                <a:ext cx="298" cy="4"/>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 name="Line 34"/>
              <p:cNvSpPr>
                <a:spLocks noChangeShapeType="1"/>
              </p:cNvSpPr>
              <p:nvPr/>
            </p:nvSpPr>
            <p:spPr bwMode="auto">
              <a:xfrm>
                <a:off x="88" y="318"/>
                <a:ext cx="298"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 name="Line 35"/>
              <p:cNvSpPr>
                <a:spLocks noChangeShapeType="1"/>
              </p:cNvSpPr>
              <p:nvPr/>
            </p:nvSpPr>
            <p:spPr bwMode="auto">
              <a:xfrm>
                <a:off x="88" y="357"/>
                <a:ext cx="298" cy="4"/>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 name="Line 36"/>
              <p:cNvSpPr>
                <a:spLocks noChangeShapeType="1"/>
              </p:cNvSpPr>
              <p:nvPr/>
            </p:nvSpPr>
            <p:spPr bwMode="auto">
              <a:xfrm>
                <a:off x="88" y="78"/>
                <a:ext cx="298"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 name="Line 37"/>
              <p:cNvSpPr>
                <a:spLocks noChangeShapeType="1"/>
              </p:cNvSpPr>
              <p:nvPr/>
            </p:nvSpPr>
            <p:spPr bwMode="auto">
              <a:xfrm>
                <a:off x="88" y="235"/>
                <a:ext cx="298"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 name="Line 38"/>
              <p:cNvSpPr>
                <a:spLocks noChangeShapeType="1"/>
              </p:cNvSpPr>
              <p:nvPr/>
            </p:nvSpPr>
            <p:spPr bwMode="auto">
              <a:xfrm>
                <a:off x="88" y="157"/>
                <a:ext cx="298"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 name="Line 39"/>
              <p:cNvSpPr>
                <a:spLocks noChangeShapeType="1"/>
              </p:cNvSpPr>
              <p:nvPr/>
            </p:nvSpPr>
            <p:spPr bwMode="auto">
              <a:xfrm>
                <a:off x="88" y="196"/>
                <a:ext cx="298" cy="4"/>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0" name="Group 40"/>
            <p:cNvGrpSpPr>
              <a:grpSpLocks/>
            </p:cNvGrpSpPr>
            <p:nvPr/>
          </p:nvGrpSpPr>
          <p:grpSpPr bwMode="auto">
            <a:xfrm>
              <a:off x="4222279" y="3117666"/>
              <a:ext cx="779462" cy="723900"/>
              <a:chOff x="0" y="0"/>
              <a:chExt cx="491" cy="456"/>
            </a:xfrm>
          </p:grpSpPr>
          <p:grpSp>
            <p:nvGrpSpPr>
              <p:cNvPr id="45" name="Group 41"/>
              <p:cNvGrpSpPr>
                <a:grpSpLocks/>
              </p:cNvGrpSpPr>
              <p:nvPr/>
            </p:nvGrpSpPr>
            <p:grpSpPr bwMode="auto">
              <a:xfrm>
                <a:off x="0" y="0"/>
                <a:ext cx="491" cy="456"/>
                <a:chOff x="0" y="0"/>
                <a:chExt cx="491" cy="456"/>
              </a:xfrm>
            </p:grpSpPr>
            <p:sp>
              <p:nvSpPr>
                <p:cNvPr id="54" name="Freeform 42"/>
                <p:cNvSpPr>
                  <a:spLocks noChangeArrowheads="1"/>
                </p:cNvSpPr>
                <p:nvPr/>
              </p:nvSpPr>
              <p:spPr bwMode="auto">
                <a:xfrm>
                  <a:off x="13" y="16"/>
                  <a:ext cx="478" cy="440"/>
                </a:xfrm>
                <a:custGeom>
                  <a:avLst/>
                  <a:gdLst>
                    <a:gd name="T0" fmla="*/ 51 w 478"/>
                    <a:gd name="T1" fmla="*/ 0 h 440"/>
                    <a:gd name="T2" fmla="*/ 41 w 478"/>
                    <a:gd name="T3" fmla="*/ 0 h 440"/>
                    <a:gd name="T4" fmla="*/ 31 w 478"/>
                    <a:gd name="T5" fmla="*/ 4 h 440"/>
                    <a:gd name="T6" fmla="*/ 24 w 478"/>
                    <a:gd name="T7" fmla="*/ 8 h 440"/>
                    <a:gd name="T8" fmla="*/ 17 w 478"/>
                    <a:gd name="T9" fmla="*/ 12 h 440"/>
                    <a:gd name="T10" fmla="*/ 10 w 478"/>
                    <a:gd name="T11" fmla="*/ 20 h 440"/>
                    <a:gd name="T12" fmla="*/ 7 w 478"/>
                    <a:gd name="T13" fmla="*/ 28 h 440"/>
                    <a:gd name="T14" fmla="*/ 4 w 478"/>
                    <a:gd name="T15" fmla="*/ 39 h 440"/>
                    <a:gd name="T16" fmla="*/ 0 w 478"/>
                    <a:gd name="T17" fmla="*/ 47 h 440"/>
                    <a:gd name="T18" fmla="*/ 0 w 478"/>
                    <a:gd name="T19" fmla="*/ 393 h 440"/>
                    <a:gd name="T20" fmla="*/ 4 w 478"/>
                    <a:gd name="T21" fmla="*/ 405 h 440"/>
                    <a:gd name="T22" fmla="*/ 7 w 478"/>
                    <a:gd name="T23" fmla="*/ 413 h 440"/>
                    <a:gd name="T24" fmla="*/ 10 w 478"/>
                    <a:gd name="T25" fmla="*/ 420 h 440"/>
                    <a:gd name="T26" fmla="*/ 17 w 478"/>
                    <a:gd name="T27" fmla="*/ 428 h 440"/>
                    <a:gd name="T28" fmla="*/ 24 w 478"/>
                    <a:gd name="T29" fmla="*/ 432 h 440"/>
                    <a:gd name="T30" fmla="*/ 31 w 478"/>
                    <a:gd name="T31" fmla="*/ 436 h 440"/>
                    <a:gd name="T32" fmla="*/ 41 w 478"/>
                    <a:gd name="T33" fmla="*/ 440 h 440"/>
                    <a:gd name="T34" fmla="*/ 51 w 478"/>
                    <a:gd name="T35" fmla="*/ 440 h 440"/>
                    <a:gd name="T36" fmla="*/ 430 w 478"/>
                    <a:gd name="T37" fmla="*/ 440 h 440"/>
                    <a:gd name="T38" fmla="*/ 440 w 478"/>
                    <a:gd name="T39" fmla="*/ 440 h 440"/>
                    <a:gd name="T40" fmla="*/ 450 w 478"/>
                    <a:gd name="T41" fmla="*/ 436 h 440"/>
                    <a:gd name="T42" fmla="*/ 457 w 478"/>
                    <a:gd name="T43" fmla="*/ 432 h 440"/>
                    <a:gd name="T44" fmla="*/ 464 w 478"/>
                    <a:gd name="T45" fmla="*/ 428 h 440"/>
                    <a:gd name="T46" fmla="*/ 471 w 478"/>
                    <a:gd name="T47" fmla="*/ 420 h 440"/>
                    <a:gd name="T48" fmla="*/ 474 w 478"/>
                    <a:gd name="T49" fmla="*/ 413 h 440"/>
                    <a:gd name="T50" fmla="*/ 478 w 478"/>
                    <a:gd name="T51" fmla="*/ 405 h 440"/>
                    <a:gd name="T52" fmla="*/ 478 w 478"/>
                    <a:gd name="T53" fmla="*/ 393 h 440"/>
                    <a:gd name="T54" fmla="*/ 478 w 478"/>
                    <a:gd name="T55" fmla="*/ 47 h 440"/>
                    <a:gd name="T56" fmla="*/ 478 w 478"/>
                    <a:gd name="T57" fmla="*/ 39 h 440"/>
                    <a:gd name="T58" fmla="*/ 474 w 478"/>
                    <a:gd name="T59" fmla="*/ 28 h 440"/>
                    <a:gd name="T60" fmla="*/ 471 w 478"/>
                    <a:gd name="T61" fmla="*/ 20 h 440"/>
                    <a:gd name="T62" fmla="*/ 464 w 478"/>
                    <a:gd name="T63" fmla="*/ 12 h 440"/>
                    <a:gd name="T64" fmla="*/ 457 w 478"/>
                    <a:gd name="T65" fmla="*/ 8 h 440"/>
                    <a:gd name="T66" fmla="*/ 450 w 478"/>
                    <a:gd name="T67" fmla="*/ 4 h 440"/>
                    <a:gd name="T68" fmla="*/ 440 w 478"/>
                    <a:gd name="T69" fmla="*/ 0 h 440"/>
                    <a:gd name="T70" fmla="*/ 430 w 478"/>
                    <a:gd name="T71" fmla="*/ 0 h 440"/>
                    <a:gd name="T72" fmla="*/ 51 w 478"/>
                    <a:gd name="T73" fmla="*/ 0 h 44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78"/>
                    <a:gd name="T112" fmla="*/ 0 h 440"/>
                    <a:gd name="T113" fmla="*/ 478 w 478"/>
                    <a:gd name="T114" fmla="*/ 440 h 44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78" h="440">
                      <a:moveTo>
                        <a:pt x="51" y="0"/>
                      </a:moveTo>
                      <a:lnTo>
                        <a:pt x="41" y="0"/>
                      </a:lnTo>
                      <a:lnTo>
                        <a:pt x="31" y="4"/>
                      </a:lnTo>
                      <a:lnTo>
                        <a:pt x="24" y="8"/>
                      </a:lnTo>
                      <a:lnTo>
                        <a:pt x="17" y="12"/>
                      </a:lnTo>
                      <a:lnTo>
                        <a:pt x="10" y="20"/>
                      </a:lnTo>
                      <a:lnTo>
                        <a:pt x="7" y="28"/>
                      </a:lnTo>
                      <a:lnTo>
                        <a:pt x="4" y="39"/>
                      </a:lnTo>
                      <a:lnTo>
                        <a:pt x="0" y="47"/>
                      </a:lnTo>
                      <a:lnTo>
                        <a:pt x="0" y="393"/>
                      </a:lnTo>
                      <a:lnTo>
                        <a:pt x="4" y="405"/>
                      </a:lnTo>
                      <a:lnTo>
                        <a:pt x="7" y="413"/>
                      </a:lnTo>
                      <a:lnTo>
                        <a:pt x="10" y="420"/>
                      </a:lnTo>
                      <a:lnTo>
                        <a:pt x="17" y="428"/>
                      </a:lnTo>
                      <a:lnTo>
                        <a:pt x="24" y="432"/>
                      </a:lnTo>
                      <a:lnTo>
                        <a:pt x="31" y="436"/>
                      </a:lnTo>
                      <a:lnTo>
                        <a:pt x="41" y="440"/>
                      </a:lnTo>
                      <a:lnTo>
                        <a:pt x="51" y="440"/>
                      </a:lnTo>
                      <a:lnTo>
                        <a:pt x="430" y="440"/>
                      </a:lnTo>
                      <a:lnTo>
                        <a:pt x="440" y="440"/>
                      </a:lnTo>
                      <a:lnTo>
                        <a:pt x="450" y="436"/>
                      </a:lnTo>
                      <a:lnTo>
                        <a:pt x="457" y="432"/>
                      </a:lnTo>
                      <a:lnTo>
                        <a:pt x="464" y="428"/>
                      </a:lnTo>
                      <a:lnTo>
                        <a:pt x="471" y="420"/>
                      </a:lnTo>
                      <a:lnTo>
                        <a:pt x="474" y="413"/>
                      </a:lnTo>
                      <a:lnTo>
                        <a:pt x="478" y="405"/>
                      </a:lnTo>
                      <a:lnTo>
                        <a:pt x="478" y="393"/>
                      </a:lnTo>
                      <a:lnTo>
                        <a:pt x="478" y="47"/>
                      </a:lnTo>
                      <a:lnTo>
                        <a:pt x="478" y="39"/>
                      </a:lnTo>
                      <a:lnTo>
                        <a:pt x="474" y="28"/>
                      </a:lnTo>
                      <a:lnTo>
                        <a:pt x="471" y="20"/>
                      </a:lnTo>
                      <a:lnTo>
                        <a:pt x="464" y="12"/>
                      </a:lnTo>
                      <a:lnTo>
                        <a:pt x="457" y="8"/>
                      </a:lnTo>
                      <a:lnTo>
                        <a:pt x="450" y="4"/>
                      </a:lnTo>
                      <a:lnTo>
                        <a:pt x="440" y="0"/>
                      </a:lnTo>
                      <a:lnTo>
                        <a:pt x="430" y="0"/>
                      </a:lnTo>
                      <a:lnTo>
                        <a:pt x="51"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5" name="Freeform 43"/>
                <p:cNvSpPr>
                  <a:spLocks noChangeArrowheads="1"/>
                </p:cNvSpPr>
                <p:nvPr/>
              </p:nvSpPr>
              <p:spPr bwMode="auto">
                <a:xfrm>
                  <a:off x="0" y="0"/>
                  <a:ext cx="477" cy="440"/>
                </a:xfrm>
                <a:custGeom>
                  <a:avLst/>
                  <a:gdLst>
                    <a:gd name="T0" fmla="*/ 47 w 477"/>
                    <a:gd name="T1" fmla="*/ 0 h 440"/>
                    <a:gd name="T2" fmla="*/ 37 w 477"/>
                    <a:gd name="T3" fmla="*/ 0 h 440"/>
                    <a:gd name="T4" fmla="*/ 27 w 477"/>
                    <a:gd name="T5" fmla="*/ 4 h 440"/>
                    <a:gd name="T6" fmla="*/ 20 w 477"/>
                    <a:gd name="T7" fmla="*/ 8 h 440"/>
                    <a:gd name="T8" fmla="*/ 13 w 477"/>
                    <a:gd name="T9" fmla="*/ 12 h 440"/>
                    <a:gd name="T10" fmla="*/ 6 w 477"/>
                    <a:gd name="T11" fmla="*/ 20 h 440"/>
                    <a:gd name="T12" fmla="*/ 3 w 477"/>
                    <a:gd name="T13" fmla="*/ 28 h 440"/>
                    <a:gd name="T14" fmla="*/ 0 w 477"/>
                    <a:gd name="T15" fmla="*/ 36 h 440"/>
                    <a:gd name="T16" fmla="*/ 0 w 477"/>
                    <a:gd name="T17" fmla="*/ 48 h 440"/>
                    <a:gd name="T18" fmla="*/ 0 w 477"/>
                    <a:gd name="T19" fmla="*/ 393 h 440"/>
                    <a:gd name="T20" fmla="*/ 0 w 477"/>
                    <a:gd name="T21" fmla="*/ 405 h 440"/>
                    <a:gd name="T22" fmla="*/ 3 w 477"/>
                    <a:gd name="T23" fmla="*/ 413 h 440"/>
                    <a:gd name="T24" fmla="*/ 6 w 477"/>
                    <a:gd name="T25" fmla="*/ 421 h 440"/>
                    <a:gd name="T26" fmla="*/ 13 w 477"/>
                    <a:gd name="T27" fmla="*/ 429 h 440"/>
                    <a:gd name="T28" fmla="*/ 20 w 477"/>
                    <a:gd name="T29" fmla="*/ 433 h 440"/>
                    <a:gd name="T30" fmla="*/ 27 w 477"/>
                    <a:gd name="T31" fmla="*/ 436 h 440"/>
                    <a:gd name="T32" fmla="*/ 37 w 477"/>
                    <a:gd name="T33" fmla="*/ 440 h 440"/>
                    <a:gd name="T34" fmla="*/ 47 w 477"/>
                    <a:gd name="T35" fmla="*/ 440 h 440"/>
                    <a:gd name="T36" fmla="*/ 430 w 477"/>
                    <a:gd name="T37" fmla="*/ 440 h 440"/>
                    <a:gd name="T38" fmla="*/ 440 w 477"/>
                    <a:gd name="T39" fmla="*/ 440 h 440"/>
                    <a:gd name="T40" fmla="*/ 447 w 477"/>
                    <a:gd name="T41" fmla="*/ 436 h 440"/>
                    <a:gd name="T42" fmla="*/ 453 w 477"/>
                    <a:gd name="T43" fmla="*/ 433 h 440"/>
                    <a:gd name="T44" fmla="*/ 463 w 477"/>
                    <a:gd name="T45" fmla="*/ 429 h 440"/>
                    <a:gd name="T46" fmla="*/ 467 w 477"/>
                    <a:gd name="T47" fmla="*/ 421 h 440"/>
                    <a:gd name="T48" fmla="*/ 470 w 477"/>
                    <a:gd name="T49" fmla="*/ 413 h 440"/>
                    <a:gd name="T50" fmla="*/ 474 w 477"/>
                    <a:gd name="T51" fmla="*/ 405 h 440"/>
                    <a:gd name="T52" fmla="*/ 477 w 477"/>
                    <a:gd name="T53" fmla="*/ 393 h 440"/>
                    <a:gd name="T54" fmla="*/ 477 w 477"/>
                    <a:gd name="T55" fmla="*/ 48 h 440"/>
                    <a:gd name="T56" fmla="*/ 474 w 477"/>
                    <a:gd name="T57" fmla="*/ 36 h 440"/>
                    <a:gd name="T58" fmla="*/ 470 w 477"/>
                    <a:gd name="T59" fmla="*/ 28 h 440"/>
                    <a:gd name="T60" fmla="*/ 467 w 477"/>
                    <a:gd name="T61" fmla="*/ 20 h 440"/>
                    <a:gd name="T62" fmla="*/ 463 w 477"/>
                    <a:gd name="T63" fmla="*/ 12 h 440"/>
                    <a:gd name="T64" fmla="*/ 453 w 477"/>
                    <a:gd name="T65" fmla="*/ 8 h 440"/>
                    <a:gd name="T66" fmla="*/ 447 w 477"/>
                    <a:gd name="T67" fmla="*/ 4 h 440"/>
                    <a:gd name="T68" fmla="*/ 440 w 477"/>
                    <a:gd name="T69" fmla="*/ 0 h 440"/>
                    <a:gd name="T70" fmla="*/ 430 w 477"/>
                    <a:gd name="T71" fmla="*/ 0 h 440"/>
                    <a:gd name="T72" fmla="*/ 47 w 477"/>
                    <a:gd name="T73" fmla="*/ 0 h 44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77"/>
                    <a:gd name="T112" fmla="*/ 0 h 440"/>
                    <a:gd name="T113" fmla="*/ 477 w 477"/>
                    <a:gd name="T114" fmla="*/ 440 h 44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77" h="440">
                      <a:moveTo>
                        <a:pt x="47" y="0"/>
                      </a:moveTo>
                      <a:lnTo>
                        <a:pt x="37" y="0"/>
                      </a:lnTo>
                      <a:lnTo>
                        <a:pt x="27" y="4"/>
                      </a:lnTo>
                      <a:lnTo>
                        <a:pt x="20" y="8"/>
                      </a:lnTo>
                      <a:lnTo>
                        <a:pt x="13" y="12"/>
                      </a:lnTo>
                      <a:lnTo>
                        <a:pt x="6" y="20"/>
                      </a:lnTo>
                      <a:lnTo>
                        <a:pt x="3" y="28"/>
                      </a:lnTo>
                      <a:lnTo>
                        <a:pt x="0" y="36"/>
                      </a:lnTo>
                      <a:lnTo>
                        <a:pt x="0" y="48"/>
                      </a:lnTo>
                      <a:lnTo>
                        <a:pt x="0" y="393"/>
                      </a:lnTo>
                      <a:lnTo>
                        <a:pt x="0" y="405"/>
                      </a:lnTo>
                      <a:lnTo>
                        <a:pt x="3" y="413"/>
                      </a:lnTo>
                      <a:lnTo>
                        <a:pt x="6" y="421"/>
                      </a:lnTo>
                      <a:lnTo>
                        <a:pt x="13" y="429"/>
                      </a:lnTo>
                      <a:lnTo>
                        <a:pt x="20" y="433"/>
                      </a:lnTo>
                      <a:lnTo>
                        <a:pt x="27" y="436"/>
                      </a:lnTo>
                      <a:lnTo>
                        <a:pt x="37" y="440"/>
                      </a:lnTo>
                      <a:lnTo>
                        <a:pt x="47" y="440"/>
                      </a:lnTo>
                      <a:lnTo>
                        <a:pt x="430" y="440"/>
                      </a:lnTo>
                      <a:lnTo>
                        <a:pt x="440" y="440"/>
                      </a:lnTo>
                      <a:lnTo>
                        <a:pt x="447" y="436"/>
                      </a:lnTo>
                      <a:lnTo>
                        <a:pt x="453" y="433"/>
                      </a:lnTo>
                      <a:lnTo>
                        <a:pt x="463" y="429"/>
                      </a:lnTo>
                      <a:lnTo>
                        <a:pt x="467" y="421"/>
                      </a:lnTo>
                      <a:lnTo>
                        <a:pt x="470" y="413"/>
                      </a:lnTo>
                      <a:lnTo>
                        <a:pt x="474" y="405"/>
                      </a:lnTo>
                      <a:lnTo>
                        <a:pt x="477" y="393"/>
                      </a:lnTo>
                      <a:lnTo>
                        <a:pt x="477" y="48"/>
                      </a:lnTo>
                      <a:lnTo>
                        <a:pt x="474" y="36"/>
                      </a:lnTo>
                      <a:lnTo>
                        <a:pt x="470" y="28"/>
                      </a:lnTo>
                      <a:lnTo>
                        <a:pt x="467" y="20"/>
                      </a:lnTo>
                      <a:lnTo>
                        <a:pt x="463" y="12"/>
                      </a:lnTo>
                      <a:lnTo>
                        <a:pt x="453" y="8"/>
                      </a:lnTo>
                      <a:lnTo>
                        <a:pt x="447" y="4"/>
                      </a:lnTo>
                      <a:lnTo>
                        <a:pt x="440" y="0"/>
                      </a:lnTo>
                      <a:lnTo>
                        <a:pt x="430" y="0"/>
                      </a:lnTo>
                      <a:lnTo>
                        <a:pt x="47" y="0"/>
                      </a:lnTo>
                      <a:close/>
                    </a:path>
                  </a:pathLst>
                </a:custGeom>
                <a:solidFill>
                  <a:srgbClr val="969696"/>
                </a:solidFill>
                <a:ln w="11113" cmpd="sng">
                  <a:solidFill>
                    <a:srgbClr val="000000"/>
                  </a:solidFill>
                  <a:bevel/>
                  <a:headEnd/>
                  <a:tailEnd/>
                </a:ln>
              </p:spPr>
              <p:txBody>
                <a:bodyPr/>
                <a:lstStyle/>
                <a:p>
                  <a:endParaRPr lang="zh-CN" altLang="en-US"/>
                </a:p>
              </p:txBody>
            </p:sp>
          </p:grpSp>
          <p:sp>
            <p:nvSpPr>
              <p:cNvPr id="46" name="Line 44"/>
              <p:cNvSpPr>
                <a:spLocks noChangeShapeType="1"/>
              </p:cNvSpPr>
              <p:nvPr/>
            </p:nvSpPr>
            <p:spPr bwMode="auto">
              <a:xfrm>
                <a:off x="84" y="287"/>
                <a:ext cx="298"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 name="Line 45"/>
              <p:cNvSpPr>
                <a:spLocks noChangeShapeType="1"/>
              </p:cNvSpPr>
              <p:nvPr/>
            </p:nvSpPr>
            <p:spPr bwMode="auto">
              <a:xfrm>
                <a:off x="84" y="330"/>
                <a:ext cx="298"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 name="Line 46"/>
              <p:cNvSpPr>
                <a:spLocks noChangeShapeType="1"/>
              </p:cNvSpPr>
              <p:nvPr/>
            </p:nvSpPr>
            <p:spPr bwMode="auto">
              <a:xfrm>
                <a:off x="84" y="370"/>
                <a:ext cx="298"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 name="Line 47"/>
              <p:cNvSpPr>
                <a:spLocks noChangeShapeType="1"/>
              </p:cNvSpPr>
              <p:nvPr/>
            </p:nvSpPr>
            <p:spPr bwMode="auto">
              <a:xfrm>
                <a:off x="84" y="79"/>
                <a:ext cx="298" cy="4"/>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 name="Line 48"/>
              <p:cNvSpPr>
                <a:spLocks noChangeShapeType="1"/>
              </p:cNvSpPr>
              <p:nvPr/>
            </p:nvSpPr>
            <p:spPr bwMode="auto">
              <a:xfrm>
                <a:off x="84" y="122"/>
                <a:ext cx="298"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 name="Line 49"/>
              <p:cNvSpPr>
                <a:spLocks noChangeShapeType="1"/>
              </p:cNvSpPr>
              <p:nvPr/>
            </p:nvSpPr>
            <p:spPr bwMode="auto">
              <a:xfrm>
                <a:off x="84" y="161"/>
                <a:ext cx="298" cy="4"/>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 name="Line 50"/>
              <p:cNvSpPr>
                <a:spLocks noChangeShapeType="1"/>
              </p:cNvSpPr>
              <p:nvPr/>
            </p:nvSpPr>
            <p:spPr bwMode="auto">
              <a:xfrm>
                <a:off x="84" y="205"/>
                <a:ext cx="298"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 name="Line 51"/>
              <p:cNvSpPr>
                <a:spLocks noChangeShapeType="1"/>
              </p:cNvSpPr>
              <p:nvPr/>
            </p:nvSpPr>
            <p:spPr bwMode="auto">
              <a:xfrm>
                <a:off x="84" y="244"/>
                <a:ext cx="298"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1" name="Group 52"/>
            <p:cNvGrpSpPr>
              <a:grpSpLocks/>
            </p:cNvGrpSpPr>
            <p:nvPr/>
          </p:nvGrpSpPr>
          <p:grpSpPr bwMode="auto">
            <a:xfrm>
              <a:off x="4242916" y="5459228"/>
              <a:ext cx="787400" cy="711200"/>
              <a:chOff x="0" y="0"/>
              <a:chExt cx="495" cy="448"/>
            </a:xfrm>
          </p:grpSpPr>
          <p:grpSp>
            <p:nvGrpSpPr>
              <p:cNvPr id="34" name="Group 53"/>
              <p:cNvGrpSpPr>
                <a:grpSpLocks/>
              </p:cNvGrpSpPr>
              <p:nvPr/>
            </p:nvGrpSpPr>
            <p:grpSpPr bwMode="auto">
              <a:xfrm>
                <a:off x="0" y="0"/>
                <a:ext cx="495" cy="448"/>
                <a:chOff x="0" y="0"/>
                <a:chExt cx="495" cy="448"/>
              </a:xfrm>
            </p:grpSpPr>
            <p:sp>
              <p:nvSpPr>
                <p:cNvPr id="43" name="Freeform 54"/>
                <p:cNvSpPr>
                  <a:spLocks noChangeArrowheads="1"/>
                </p:cNvSpPr>
                <p:nvPr/>
              </p:nvSpPr>
              <p:spPr bwMode="auto">
                <a:xfrm>
                  <a:off x="17" y="20"/>
                  <a:ext cx="478" cy="428"/>
                </a:xfrm>
                <a:custGeom>
                  <a:avLst/>
                  <a:gdLst>
                    <a:gd name="T0" fmla="*/ 47 w 478"/>
                    <a:gd name="T1" fmla="*/ 0 h 428"/>
                    <a:gd name="T2" fmla="*/ 37 w 478"/>
                    <a:gd name="T3" fmla="*/ 0 h 428"/>
                    <a:gd name="T4" fmla="*/ 27 w 478"/>
                    <a:gd name="T5" fmla="*/ 4 h 428"/>
                    <a:gd name="T6" fmla="*/ 20 w 478"/>
                    <a:gd name="T7" fmla="*/ 8 h 428"/>
                    <a:gd name="T8" fmla="*/ 14 w 478"/>
                    <a:gd name="T9" fmla="*/ 12 h 428"/>
                    <a:gd name="T10" fmla="*/ 7 w 478"/>
                    <a:gd name="T11" fmla="*/ 20 h 428"/>
                    <a:gd name="T12" fmla="*/ 3 w 478"/>
                    <a:gd name="T13" fmla="*/ 28 h 428"/>
                    <a:gd name="T14" fmla="*/ 0 w 478"/>
                    <a:gd name="T15" fmla="*/ 35 h 428"/>
                    <a:gd name="T16" fmla="*/ 0 w 478"/>
                    <a:gd name="T17" fmla="*/ 43 h 428"/>
                    <a:gd name="T18" fmla="*/ 0 w 478"/>
                    <a:gd name="T19" fmla="*/ 381 h 428"/>
                    <a:gd name="T20" fmla="*/ 0 w 478"/>
                    <a:gd name="T21" fmla="*/ 393 h 428"/>
                    <a:gd name="T22" fmla="*/ 3 w 478"/>
                    <a:gd name="T23" fmla="*/ 401 h 428"/>
                    <a:gd name="T24" fmla="*/ 7 w 478"/>
                    <a:gd name="T25" fmla="*/ 409 h 428"/>
                    <a:gd name="T26" fmla="*/ 14 w 478"/>
                    <a:gd name="T27" fmla="*/ 417 h 428"/>
                    <a:gd name="T28" fmla="*/ 20 w 478"/>
                    <a:gd name="T29" fmla="*/ 420 h 428"/>
                    <a:gd name="T30" fmla="*/ 27 w 478"/>
                    <a:gd name="T31" fmla="*/ 424 h 428"/>
                    <a:gd name="T32" fmla="*/ 37 w 478"/>
                    <a:gd name="T33" fmla="*/ 428 h 428"/>
                    <a:gd name="T34" fmla="*/ 47 w 478"/>
                    <a:gd name="T35" fmla="*/ 428 h 428"/>
                    <a:gd name="T36" fmla="*/ 430 w 478"/>
                    <a:gd name="T37" fmla="*/ 428 h 428"/>
                    <a:gd name="T38" fmla="*/ 440 w 478"/>
                    <a:gd name="T39" fmla="*/ 428 h 428"/>
                    <a:gd name="T40" fmla="*/ 450 w 478"/>
                    <a:gd name="T41" fmla="*/ 424 h 428"/>
                    <a:gd name="T42" fmla="*/ 457 w 478"/>
                    <a:gd name="T43" fmla="*/ 420 h 428"/>
                    <a:gd name="T44" fmla="*/ 464 w 478"/>
                    <a:gd name="T45" fmla="*/ 417 h 428"/>
                    <a:gd name="T46" fmla="*/ 471 w 478"/>
                    <a:gd name="T47" fmla="*/ 409 h 428"/>
                    <a:gd name="T48" fmla="*/ 474 w 478"/>
                    <a:gd name="T49" fmla="*/ 401 h 428"/>
                    <a:gd name="T50" fmla="*/ 478 w 478"/>
                    <a:gd name="T51" fmla="*/ 393 h 428"/>
                    <a:gd name="T52" fmla="*/ 478 w 478"/>
                    <a:gd name="T53" fmla="*/ 381 h 428"/>
                    <a:gd name="T54" fmla="*/ 478 w 478"/>
                    <a:gd name="T55" fmla="*/ 43 h 428"/>
                    <a:gd name="T56" fmla="*/ 478 w 478"/>
                    <a:gd name="T57" fmla="*/ 35 h 428"/>
                    <a:gd name="T58" fmla="*/ 474 w 478"/>
                    <a:gd name="T59" fmla="*/ 28 h 428"/>
                    <a:gd name="T60" fmla="*/ 471 w 478"/>
                    <a:gd name="T61" fmla="*/ 20 h 428"/>
                    <a:gd name="T62" fmla="*/ 464 w 478"/>
                    <a:gd name="T63" fmla="*/ 12 h 428"/>
                    <a:gd name="T64" fmla="*/ 457 w 478"/>
                    <a:gd name="T65" fmla="*/ 8 h 428"/>
                    <a:gd name="T66" fmla="*/ 450 w 478"/>
                    <a:gd name="T67" fmla="*/ 4 h 428"/>
                    <a:gd name="T68" fmla="*/ 440 w 478"/>
                    <a:gd name="T69" fmla="*/ 0 h 428"/>
                    <a:gd name="T70" fmla="*/ 430 w 478"/>
                    <a:gd name="T71" fmla="*/ 0 h 428"/>
                    <a:gd name="T72" fmla="*/ 47 w 478"/>
                    <a:gd name="T73" fmla="*/ 0 h 42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78"/>
                    <a:gd name="T112" fmla="*/ 0 h 428"/>
                    <a:gd name="T113" fmla="*/ 478 w 478"/>
                    <a:gd name="T114" fmla="*/ 428 h 42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78" h="428">
                      <a:moveTo>
                        <a:pt x="47" y="0"/>
                      </a:moveTo>
                      <a:lnTo>
                        <a:pt x="37" y="0"/>
                      </a:lnTo>
                      <a:lnTo>
                        <a:pt x="27" y="4"/>
                      </a:lnTo>
                      <a:lnTo>
                        <a:pt x="20" y="8"/>
                      </a:lnTo>
                      <a:lnTo>
                        <a:pt x="14" y="12"/>
                      </a:lnTo>
                      <a:lnTo>
                        <a:pt x="7" y="20"/>
                      </a:lnTo>
                      <a:lnTo>
                        <a:pt x="3" y="28"/>
                      </a:lnTo>
                      <a:lnTo>
                        <a:pt x="0" y="35"/>
                      </a:lnTo>
                      <a:lnTo>
                        <a:pt x="0" y="43"/>
                      </a:lnTo>
                      <a:lnTo>
                        <a:pt x="0" y="381"/>
                      </a:lnTo>
                      <a:lnTo>
                        <a:pt x="0" y="393"/>
                      </a:lnTo>
                      <a:lnTo>
                        <a:pt x="3" y="401"/>
                      </a:lnTo>
                      <a:lnTo>
                        <a:pt x="7" y="409"/>
                      </a:lnTo>
                      <a:lnTo>
                        <a:pt x="14" y="417"/>
                      </a:lnTo>
                      <a:lnTo>
                        <a:pt x="20" y="420"/>
                      </a:lnTo>
                      <a:lnTo>
                        <a:pt x="27" y="424"/>
                      </a:lnTo>
                      <a:lnTo>
                        <a:pt x="37" y="428"/>
                      </a:lnTo>
                      <a:lnTo>
                        <a:pt x="47" y="428"/>
                      </a:lnTo>
                      <a:lnTo>
                        <a:pt x="430" y="428"/>
                      </a:lnTo>
                      <a:lnTo>
                        <a:pt x="440" y="428"/>
                      </a:lnTo>
                      <a:lnTo>
                        <a:pt x="450" y="424"/>
                      </a:lnTo>
                      <a:lnTo>
                        <a:pt x="457" y="420"/>
                      </a:lnTo>
                      <a:lnTo>
                        <a:pt x="464" y="417"/>
                      </a:lnTo>
                      <a:lnTo>
                        <a:pt x="471" y="409"/>
                      </a:lnTo>
                      <a:lnTo>
                        <a:pt x="474" y="401"/>
                      </a:lnTo>
                      <a:lnTo>
                        <a:pt x="478" y="393"/>
                      </a:lnTo>
                      <a:lnTo>
                        <a:pt x="478" y="381"/>
                      </a:lnTo>
                      <a:lnTo>
                        <a:pt x="478" y="43"/>
                      </a:lnTo>
                      <a:lnTo>
                        <a:pt x="478" y="35"/>
                      </a:lnTo>
                      <a:lnTo>
                        <a:pt x="474" y="28"/>
                      </a:lnTo>
                      <a:lnTo>
                        <a:pt x="471" y="20"/>
                      </a:lnTo>
                      <a:lnTo>
                        <a:pt x="464" y="12"/>
                      </a:lnTo>
                      <a:lnTo>
                        <a:pt x="457" y="8"/>
                      </a:lnTo>
                      <a:lnTo>
                        <a:pt x="450" y="4"/>
                      </a:lnTo>
                      <a:lnTo>
                        <a:pt x="440" y="0"/>
                      </a:lnTo>
                      <a:lnTo>
                        <a:pt x="430" y="0"/>
                      </a:lnTo>
                      <a:lnTo>
                        <a:pt x="47"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4" name="Freeform 55"/>
                <p:cNvSpPr>
                  <a:spLocks noChangeArrowheads="1"/>
                </p:cNvSpPr>
                <p:nvPr/>
              </p:nvSpPr>
              <p:spPr bwMode="auto">
                <a:xfrm>
                  <a:off x="0" y="0"/>
                  <a:ext cx="478" cy="433"/>
                </a:xfrm>
                <a:custGeom>
                  <a:avLst/>
                  <a:gdLst>
                    <a:gd name="T0" fmla="*/ 48 w 478"/>
                    <a:gd name="T1" fmla="*/ 0 h 433"/>
                    <a:gd name="T2" fmla="*/ 37 w 478"/>
                    <a:gd name="T3" fmla="*/ 4 h 433"/>
                    <a:gd name="T4" fmla="*/ 31 w 478"/>
                    <a:gd name="T5" fmla="*/ 8 h 433"/>
                    <a:gd name="T6" fmla="*/ 20 w 478"/>
                    <a:gd name="T7" fmla="*/ 12 h 433"/>
                    <a:gd name="T8" fmla="*/ 14 w 478"/>
                    <a:gd name="T9" fmla="*/ 16 h 433"/>
                    <a:gd name="T10" fmla="*/ 7 w 478"/>
                    <a:gd name="T11" fmla="*/ 24 h 433"/>
                    <a:gd name="T12" fmla="*/ 4 w 478"/>
                    <a:gd name="T13" fmla="*/ 32 h 433"/>
                    <a:gd name="T14" fmla="*/ 0 w 478"/>
                    <a:gd name="T15" fmla="*/ 40 h 433"/>
                    <a:gd name="T16" fmla="*/ 0 w 478"/>
                    <a:gd name="T17" fmla="*/ 48 h 433"/>
                    <a:gd name="T18" fmla="*/ 0 w 478"/>
                    <a:gd name="T19" fmla="*/ 389 h 433"/>
                    <a:gd name="T20" fmla="*/ 0 w 478"/>
                    <a:gd name="T21" fmla="*/ 397 h 433"/>
                    <a:gd name="T22" fmla="*/ 4 w 478"/>
                    <a:gd name="T23" fmla="*/ 405 h 433"/>
                    <a:gd name="T24" fmla="*/ 7 w 478"/>
                    <a:gd name="T25" fmla="*/ 413 h 433"/>
                    <a:gd name="T26" fmla="*/ 14 w 478"/>
                    <a:gd name="T27" fmla="*/ 421 h 433"/>
                    <a:gd name="T28" fmla="*/ 20 w 478"/>
                    <a:gd name="T29" fmla="*/ 425 h 433"/>
                    <a:gd name="T30" fmla="*/ 31 w 478"/>
                    <a:gd name="T31" fmla="*/ 429 h 433"/>
                    <a:gd name="T32" fmla="*/ 37 w 478"/>
                    <a:gd name="T33" fmla="*/ 433 h 433"/>
                    <a:gd name="T34" fmla="*/ 48 w 478"/>
                    <a:gd name="T35" fmla="*/ 433 h 433"/>
                    <a:gd name="T36" fmla="*/ 430 w 478"/>
                    <a:gd name="T37" fmla="*/ 433 h 433"/>
                    <a:gd name="T38" fmla="*/ 440 w 478"/>
                    <a:gd name="T39" fmla="*/ 433 h 433"/>
                    <a:gd name="T40" fmla="*/ 450 w 478"/>
                    <a:gd name="T41" fmla="*/ 429 h 433"/>
                    <a:gd name="T42" fmla="*/ 457 w 478"/>
                    <a:gd name="T43" fmla="*/ 425 h 433"/>
                    <a:gd name="T44" fmla="*/ 464 w 478"/>
                    <a:gd name="T45" fmla="*/ 421 h 433"/>
                    <a:gd name="T46" fmla="*/ 471 w 478"/>
                    <a:gd name="T47" fmla="*/ 413 h 433"/>
                    <a:gd name="T48" fmla="*/ 474 w 478"/>
                    <a:gd name="T49" fmla="*/ 405 h 433"/>
                    <a:gd name="T50" fmla="*/ 478 w 478"/>
                    <a:gd name="T51" fmla="*/ 397 h 433"/>
                    <a:gd name="T52" fmla="*/ 478 w 478"/>
                    <a:gd name="T53" fmla="*/ 389 h 433"/>
                    <a:gd name="T54" fmla="*/ 478 w 478"/>
                    <a:gd name="T55" fmla="*/ 48 h 433"/>
                    <a:gd name="T56" fmla="*/ 478 w 478"/>
                    <a:gd name="T57" fmla="*/ 40 h 433"/>
                    <a:gd name="T58" fmla="*/ 474 w 478"/>
                    <a:gd name="T59" fmla="*/ 32 h 433"/>
                    <a:gd name="T60" fmla="*/ 471 w 478"/>
                    <a:gd name="T61" fmla="*/ 24 h 433"/>
                    <a:gd name="T62" fmla="*/ 464 w 478"/>
                    <a:gd name="T63" fmla="*/ 16 h 433"/>
                    <a:gd name="T64" fmla="*/ 457 w 478"/>
                    <a:gd name="T65" fmla="*/ 12 h 433"/>
                    <a:gd name="T66" fmla="*/ 450 w 478"/>
                    <a:gd name="T67" fmla="*/ 8 h 433"/>
                    <a:gd name="T68" fmla="*/ 440 w 478"/>
                    <a:gd name="T69" fmla="*/ 4 h 433"/>
                    <a:gd name="T70" fmla="*/ 430 w 478"/>
                    <a:gd name="T71" fmla="*/ 0 h 433"/>
                    <a:gd name="T72" fmla="*/ 48 w 478"/>
                    <a:gd name="T73" fmla="*/ 0 h 43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78"/>
                    <a:gd name="T112" fmla="*/ 0 h 433"/>
                    <a:gd name="T113" fmla="*/ 478 w 478"/>
                    <a:gd name="T114" fmla="*/ 433 h 43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78" h="433">
                      <a:moveTo>
                        <a:pt x="48" y="0"/>
                      </a:moveTo>
                      <a:lnTo>
                        <a:pt x="37" y="4"/>
                      </a:lnTo>
                      <a:lnTo>
                        <a:pt x="31" y="8"/>
                      </a:lnTo>
                      <a:lnTo>
                        <a:pt x="20" y="12"/>
                      </a:lnTo>
                      <a:lnTo>
                        <a:pt x="14" y="16"/>
                      </a:lnTo>
                      <a:lnTo>
                        <a:pt x="7" y="24"/>
                      </a:lnTo>
                      <a:lnTo>
                        <a:pt x="4" y="32"/>
                      </a:lnTo>
                      <a:lnTo>
                        <a:pt x="0" y="40"/>
                      </a:lnTo>
                      <a:lnTo>
                        <a:pt x="0" y="48"/>
                      </a:lnTo>
                      <a:lnTo>
                        <a:pt x="0" y="389"/>
                      </a:lnTo>
                      <a:lnTo>
                        <a:pt x="0" y="397"/>
                      </a:lnTo>
                      <a:lnTo>
                        <a:pt x="4" y="405"/>
                      </a:lnTo>
                      <a:lnTo>
                        <a:pt x="7" y="413"/>
                      </a:lnTo>
                      <a:lnTo>
                        <a:pt x="14" y="421"/>
                      </a:lnTo>
                      <a:lnTo>
                        <a:pt x="20" y="425"/>
                      </a:lnTo>
                      <a:lnTo>
                        <a:pt x="31" y="429"/>
                      </a:lnTo>
                      <a:lnTo>
                        <a:pt x="37" y="433"/>
                      </a:lnTo>
                      <a:lnTo>
                        <a:pt x="48" y="433"/>
                      </a:lnTo>
                      <a:lnTo>
                        <a:pt x="430" y="433"/>
                      </a:lnTo>
                      <a:lnTo>
                        <a:pt x="440" y="433"/>
                      </a:lnTo>
                      <a:lnTo>
                        <a:pt x="450" y="429"/>
                      </a:lnTo>
                      <a:lnTo>
                        <a:pt x="457" y="425"/>
                      </a:lnTo>
                      <a:lnTo>
                        <a:pt x="464" y="421"/>
                      </a:lnTo>
                      <a:lnTo>
                        <a:pt x="471" y="413"/>
                      </a:lnTo>
                      <a:lnTo>
                        <a:pt x="474" y="405"/>
                      </a:lnTo>
                      <a:lnTo>
                        <a:pt x="478" y="397"/>
                      </a:lnTo>
                      <a:lnTo>
                        <a:pt x="478" y="389"/>
                      </a:lnTo>
                      <a:lnTo>
                        <a:pt x="478" y="48"/>
                      </a:lnTo>
                      <a:lnTo>
                        <a:pt x="478" y="40"/>
                      </a:lnTo>
                      <a:lnTo>
                        <a:pt x="474" y="32"/>
                      </a:lnTo>
                      <a:lnTo>
                        <a:pt x="471" y="24"/>
                      </a:lnTo>
                      <a:lnTo>
                        <a:pt x="464" y="16"/>
                      </a:lnTo>
                      <a:lnTo>
                        <a:pt x="457" y="12"/>
                      </a:lnTo>
                      <a:lnTo>
                        <a:pt x="450" y="8"/>
                      </a:lnTo>
                      <a:lnTo>
                        <a:pt x="440" y="4"/>
                      </a:lnTo>
                      <a:lnTo>
                        <a:pt x="430" y="0"/>
                      </a:lnTo>
                      <a:lnTo>
                        <a:pt x="48" y="0"/>
                      </a:lnTo>
                      <a:close/>
                    </a:path>
                  </a:pathLst>
                </a:custGeom>
                <a:solidFill>
                  <a:srgbClr val="969696"/>
                </a:solidFill>
                <a:ln w="11113" cmpd="sng">
                  <a:solidFill>
                    <a:srgbClr val="000000"/>
                  </a:solidFill>
                  <a:bevel/>
                  <a:headEnd/>
                  <a:tailEnd/>
                </a:ln>
              </p:spPr>
              <p:txBody>
                <a:bodyPr/>
                <a:lstStyle/>
                <a:p>
                  <a:endParaRPr lang="zh-CN" altLang="en-US"/>
                </a:p>
              </p:txBody>
            </p:sp>
          </p:grpSp>
          <p:sp>
            <p:nvSpPr>
              <p:cNvPr id="35" name="Rectangle 56"/>
              <p:cNvSpPr>
                <a:spLocks noChangeArrowheads="1"/>
              </p:cNvSpPr>
              <p:nvPr/>
            </p:nvSpPr>
            <p:spPr bwMode="auto">
              <a:xfrm>
                <a:off x="88" y="220"/>
                <a:ext cx="295" cy="48"/>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36" name="Line 57"/>
              <p:cNvSpPr>
                <a:spLocks noChangeShapeType="1"/>
              </p:cNvSpPr>
              <p:nvPr/>
            </p:nvSpPr>
            <p:spPr bwMode="auto">
              <a:xfrm>
                <a:off x="88" y="283"/>
                <a:ext cx="295"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 name="Line 58"/>
              <p:cNvSpPr>
                <a:spLocks noChangeShapeType="1"/>
              </p:cNvSpPr>
              <p:nvPr/>
            </p:nvSpPr>
            <p:spPr bwMode="auto">
              <a:xfrm>
                <a:off x="88" y="327"/>
                <a:ext cx="295"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 name="Line 59"/>
              <p:cNvSpPr>
                <a:spLocks noChangeShapeType="1"/>
              </p:cNvSpPr>
              <p:nvPr/>
            </p:nvSpPr>
            <p:spPr bwMode="auto">
              <a:xfrm>
                <a:off x="88" y="366"/>
                <a:ext cx="295"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60"/>
              <p:cNvSpPr>
                <a:spLocks noChangeShapeType="1"/>
              </p:cNvSpPr>
              <p:nvPr/>
            </p:nvSpPr>
            <p:spPr bwMode="auto">
              <a:xfrm>
                <a:off x="88" y="83"/>
                <a:ext cx="295"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61"/>
              <p:cNvSpPr>
                <a:spLocks noChangeShapeType="1"/>
              </p:cNvSpPr>
              <p:nvPr/>
            </p:nvSpPr>
            <p:spPr bwMode="auto">
              <a:xfrm>
                <a:off x="88" y="122"/>
                <a:ext cx="295"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Line 62"/>
              <p:cNvSpPr>
                <a:spLocks noChangeShapeType="1"/>
              </p:cNvSpPr>
              <p:nvPr/>
            </p:nvSpPr>
            <p:spPr bwMode="auto">
              <a:xfrm>
                <a:off x="88" y="162"/>
                <a:ext cx="295" cy="3"/>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2" name="Line 63"/>
              <p:cNvSpPr>
                <a:spLocks noChangeShapeType="1"/>
              </p:cNvSpPr>
              <p:nvPr/>
            </p:nvSpPr>
            <p:spPr bwMode="auto">
              <a:xfrm>
                <a:off x="88" y="205"/>
                <a:ext cx="295" cy="1"/>
              </a:xfrm>
              <a:prstGeom prst="line">
                <a:avLst/>
              </a:prstGeom>
              <a:noFill/>
              <a:ln w="11113">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2" name="Rectangle 64"/>
            <p:cNvSpPr>
              <a:spLocks noChangeArrowheads="1"/>
            </p:cNvSpPr>
            <p:nvPr/>
          </p:nvSpPr>
          <p:spPr bwMode="auto">
            <a:xfrm>
              <a:off x="5795491" y="3047816"/>
              <a:ext cx="1438275"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CC"/>
                  </a:solidFill>
                  <a:sym typeface="黑体" panose="02010609060101010101" pitchFamily="49" charset="-122"/>
                </a:rPr>
                <a:t>PA08</a:t>
              </a:r>
            </a:p>
            <a:p>
              <a:pPr algn="ctr"/>
              <a:r>
                <a:rPr lang="zh-CN" altLang="en-US" sz="1400">
                  <a:solidFill>
                    <a:srgbClr val="0000CC"/>
                  </a:solidFill>
                  <a:sym typeface="黑体" panose="02010609060101010101" pitchFamily="49" charset="-122"/>
                </a:rPr>
                <a:t>监控安全态势</a:t>
              </a:r>
            </a:p>
          </p:txBody>
        </p:sp>
        <p:sp>
          <p:nvSpPr>
            <p:cNvPr id="23" name="Rectangle 65"/>
            <p:cNvSpPr>
              <a:spLocks noChangeArrowheads="1"/>
            </p:cNvSpPr>
            <p:nvPr/>
          </p:nvSpPr>
          <p:spPr bwMode="auto">
            <a:xfrm>
              <a:off x="3993679" y="4294003"/>
              <a:ext cx="1439862"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CC"/>
                  </a:solidFill>
                  <a:sym typeface="黑体" panose="02010609060101010101" pitchFamily="49" charset="-122"/>
                </a:rPr>
                <a:t>PA07</a:t>
              </a:r>
            </a:p>
            <a:p>
              <a:pPr algn="ctr"/>
              <a:r>
                <a:rPr lang="zh-CN" altLang="en-US" sz="1400">
                  <a:solidFill>
                    <a:srgbClr val="0000CC"/>
                  </a:solidFill>
                  <a:sym typeface="黑体" panose="02010609060101010101" pitchFamily="49" charset="-122"/>
                </a:rPr>
                <a:t>协调安全</a:t>
              </a:r>
            </a:p>
          </p:txBody>
        </p:sp>
        <p:sp>
          <p:nvSpPr>
            <p:cNvPr id="24" name="Rectangle 66"/>
            <p:cNvSpPr>
              <a:spLocks noChangeArrowheads="1"/>
            </p:cNvSpPr>
            <p:nvPr/>
          </p:nvSpPr>
          <p:spPr bwMode="auto">
            <a:xfrm>
              <a:off x="5866929" y="5422716"/>
              <a:ext cx="1438275"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CC"/>
                  </a:solidFill>
                  <a:sym typeface="黑体" panose="02010609060101010101" pitchFamily="49" charset="-122"/>
                </a:rPr>
                <a:t>PA01</a:t>
              </a:r>
            </a:p>
            <a:p>
              <a:pPr algn="ctr"/>
              <a:r>
                <a:rPr lang="zh-CN" altLang="en-US" sz="1400">
                  <a:solidFill>
                    <a:srgbClr val="0000CC"/>
                  </a:solidFill>
                  <a:sym typeface="黑体" panose="02010609060101010101" pitchFamily="49" charset="-122"/>
                </a:rPr>
                <a:t>管理安全控制</a:t>
              </a:r>
            </a:p>
          </p:txBody>
        </p:sp>
        <p:sp>
          <p:nvSpPr>
            <p:cNvPr id="25" name="Rectangle 67"/>
            <p:cNvSpPr>
              <a:spLocks noChangeArrowheads="1"/>
            </p:cNvSpPr>
            <p:nvPr/>
          </p:nvSpPr>
          <p:spPr bwMode="auto">
            <a:xfrm>
              <a:off x="1907704" y="5494153"/>
              <a:ext cx="1438275"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CC"/>
                  </a:solidFill>
                  <a:sym typeface="黑体" panose="02010609060101010101" pitchFamily="49" charset="-122"/>
                </a:rPr>
                <a:t>PA09</a:t>
              </a:r>
            </a:p>
            <a:p>
              <a:pPr algn="ctr"/>
              <a:r>
                <a:rPr lang="zh-CN" altLang="en-US" sz="1400">
                  <a:solidFill>
                    <a:srgbClr val="0000CC"/>
                  </a:solidFill>
                  <a:sym typeface="黑体" panose="02010609060101010101" pitchFamily="49" charset="-122"/>
                </a:rPr>
                <a:t>提供安全输入</a:t>
              </a:r>
            </a:p>
          </p:txBody>
        </p:sp>
        <p:sp>
          <p:nvSpPr>
            <p:cNvPr id="26" name="Line 68"/>
            <p:cNvSpPr>
              <a:spLocks noChangeShapeType="1"/>
            </p:cNvSpPr>
            <p:nvPr/>
          </p:nvSpPr>
          <p:spPr bwMode="auto">
            <a:xfrm>
              <a:off x="2566516" y="3765366"/>
              <a:ext cx="0" cy="431800"/>
            </a:xfrm>
            <a:prstGeom prst="line">
              <a:avLst/>
            </a:prstGeom>
            <a:noFill/>
            <a:ln w="9525">
              <a:solidFill>
                <a:schemeClr val="tx1"/>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7" name="Line 69"/>
            <p:cNvSpPr>
              <a:spLocks noChangeShapeType="1"/>
            </p:cNvSpPr>
            <p:nvPr/>
          </p:nvSpPr>
          <p:spPr bwMode="auto">
            <a:xfrm>
              <a:off x="2566516" y="4989328"/>
              <a:ext cx="0" cy="431800"/>
            </a:xfrm>
            <a:prstGeom prst="line">
              <a:avLst/>
            </a:prstGeom>
            <a:noFill/>
            <a:ln w="9525">
              <a:solidFill>
                <a:schemeClr val="tx1"/>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8" name="Line 70"/>
            <p:cNvSpPr>
              <a:spLocks noChangeShapeType="1"/>
            </p:cNvSpPr>
            <p:nvPr/>
          </p:nvSpPr>
          <p:spPr bwMode="auto">
            <a:xfrm flipH="1">
              <a:off x="5087466" y="3405003"/>
              <a:ext cx="430213" cy="0"/>
            </a:xfrm>
            <a:prstGeom prst="line">
              <a:avLst/>
            </a:prstGeom>
            <a:noFill/>
            <a:ln w="9525">
              <a:solidFill>
                <a:schemeClr val="tx1"/>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 name="Line 71"/>
            <p:cNvSpPr>
              <a:spLocks noChangeShapeType="1"/>
            </p:cNvSpPr>
            <p:nvPr/>
          </p:nvSpPr>
          <p:spPr bwMode="auto">
            <a:xfrm>
              <a:off x="5230341" y="5830703"/>
              <a:ext cx="433388" cy="0"/>
            </a:xfrm>
            <a:prstGeom prst="line">
              <a:avLst/>
            </a:prstGeom>
            <a:noFill/>
            <a:ln w="9525">
              <a:solidFill>
                <a:schemeClr val="tx1"/>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0" name="Line 72"/>
            <p:cNvSpPr>
              <a:spLocks noChangeShapeType="1"/>
            </p:cNvSpPr>
            <p:nvPr/>
          </p:nvSpPr>
          <p:spPr bwMode="auto">
            <a:xfrm>
              <a:off x="3574579" y="5830703"/>
              <a:ext cx="433387" cy="0"/>
            </a:xfrm>
            <a:prstGeom prst="line">
              <a:avLst/>
            </a:prstGeom>
            <a:noFill/>
            <a:ln w="9525">
              <a:solidFill>
                <a:schemeClr val="tx1"/>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1" name="Line 73"/>
            <p:cNvSpPr>
              <a:spLocks noChangeShapeType="1"/>
            </p:cNvSpPr>
            <p:nvPr/>
          </p:nvSpPr>
          <p:spPr bwMode="auto">
            <a:xfrm flipH="1">
              <a:off x="3504729" y="3405003"/>
              <a:ext cx="430212" cy="0"/>
            </a:xfrm>
            <a:prstGeom prst="line">
              <a:avLst/>
            </a:prstGeom>
            <a:noFill/>
            <a:ln w="9525">
              <a:solidFill>
                <a:schemeClr val="tx1"/>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2" name="Line 74"/>
            <p:cNvSpPr>
              <a:spLocks noChangeShapeType="1"/>
            </p:cNvSpPr>
            <p:nvPr/>
          </p:nvSpPr>
          <p:spPr bwMode="auto">
            <a:xfrm>
              <a:off x="6598766" y="4917891"/>
              <a:ext cx="0" cy="431800"/>
            </a:xfrm>
            <a:prstGeom prst="line">
              <a:avLst/>
            </a:prstGeom>
            <a:noFill/>
            <a:ln w="9525">
              <a:solidFill>
                <a:schemeClr val="tx1"/>
              </a:solidFill>
              <a:bevel/>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33" name="Line 75"/>
            <p:cNvSpPr>
              <a:spLocks noChangeShapeType="1"/>
            </p:cNvSpPr>
            <p:nvPr/>
          </p:nvSpPr>
          <p:spPr bwMode="auto">
            <a:xfrm>
              <a:off x="6598766" y="3765366"/>
              <a:ext cx="0" cy="431800"/>
            </a:xfrm>
            <a:prstGeom prst="line">
              <a:avLst/>
            </a:prstGeom>
            <a:noFill/>
            <a:ln w="9525">
              <a:solidFill>
                <a:schemeClr val="tx1"/>
              </a:solidFill>
              <a:bevel/>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grpSp>
    </p:spTree>
    <p:extLst>
      <p:ext uri="{BB962C8B-B14F-4D97-AF65-F5344CB8AC3E}">
        <p14:creationId xmlns:p14="http://schemas.microsoft.com/office/powerpoint/2010/main" val="273639381"/>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en-US" altLang="zh-CN" smtClean="0"/>
              <a:t>PA10</a:t>
            </a:r>
            <a:r>
              <a:rPr lang="zh-CN" altLang="en-US" smtClean="0"/>
              <a:t>：确定安全需求</a:t>
            </a:r>
            <a:endParaRPr lang="en-US" smtClean="0"/>
          </a:p>
        </p:txBody>
      </p:sp>
      <p:sp>
        <p:nvSpPr>
          <p:cNvPr id="67587"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本过程区域实现依赖的</a:t>
            </a:r>
            <a:r>
              <a:rPr lang="en-US" altLang="zh-CN" dirty="0" smtClean="0"/>
              <a:t>7</a:t>
            </a:r>
            <a:r>
              <a:rPr lang="zh-CN" altLang="en-US" dirty="0" smtClean="0"/>
              <a:t>项基本实施</a:t>
            </a:r>
            <a:endParaRPr lang="en-US" dirty="0" smtClean="0"/>
          </a:p>
          <a:p>
            <a:pPr lvl="1"/>
            <a:r>
              <a:rPr lang="en-US" altLang="zh-CN" sz="2800" dirty="0"/>
              <a:t>BP.10.01  </a:t>
            </a:r>
            <a:r>
              <a:rPr lang="zh-CN" altLang="zh-CN" sz="2800" dirty="0"/>
              <a:t>获得对顾客安全需求的理解</a:t>
            </a:r>
          </a:p>
          <a:p>
            <a:pPr lvl="1"/>
            <a:r>
              <a:rPr lang="en-US" altLang="zh-CN" sz="2800" dirty="0" smtClean="0"/>
              <a:t>BP.10.02  </a:t>
            </a:r>
            <a:r>
              <a:rPr lang="zh-CN" altLang="zh-CN" sz="2800" dirty="0"/>
              <a:t>识别可用的法律、策略、标准、外部影响和约束</a:t>
            </a:r>
          </a:p>
          <a:p>
            <a:pPr lvl="1"/>
            <a:r>
              <a:rPr lang="en-US" altLang="zh-CN" sz="2800" dirty="0" smtClean="0"/>
              <a:t>BP.10.03  </a:t>
            </a:r>
            <a:r>
              <a:rPr lang="zh-CN" altLang="zh-CN" sz="2800" dirty="0"/>
              <a:t>识别系统用途，以确定其安全</a:t>
            </a:r>
            <a:r>
              <a:rPr lang="zh-CN" altLang="zh-CN" sz="2800" dirty="0" smtClean="0"/>
              <a:t>关联性</a:t>
            </a:r>
            <a:endParaRPr lang="en-US" altLang="zh-CN" sz="2800" dirty="0" smtClean="0"/>
          </a:p>
          <a:p>
            <a:pPr lvl="1"/>
            <a:r>
              <a:rPr lang="en-US" altLang="zh-CN" dirty="0"/>
              <a:t>BP.10.04  </a:t>
            </a:r>
            <a:r>
              <a:rPr lang="zh-CN" altLang="zh-CN" dirty="0"/>
              <a:t>捕捉系统运行的安全视图</a:t>
            </a:r>
          </a:p>
          <a:p>
            <a:pPr lvl="1"/>
            <a:r>
              <a:rPr lang="en-US" altLang="zh-CN" sz="2800" dirty="0" smtClean="0"/>
              <a:t>BP.10.05  </a:t>
            </a:r>
            <a:r>
              <a:rPr lang="zh-CN" altLang="zh-CN" sz="2800" dirty="0"/>
              <a:t>捕捉高层的安全目标</a:t>
            </a:r>
          </a:p>
          <a:p>
            <a:pPr lvl="1"/>
            <a:r>
              <a:rPr lang="en-US" altLang="zh-CN" sz="2800" dirty="0" smtClean="0"/>
              <a:t>BP.10.06  </a:t>
            </a:r>
            <a:r>
              <a:rPr lang="zh-CN" altLang="zh-CN" sz="2800" dirty="0"/>
              <a:t>定义安全相关需求</a:t>
            </a:r>
          </a:p>
          <a:p>
            <a:pPr lvl="1"/>
            <a:r>
              <a:rPr lang="en-US" altLang="zh-CN" sz="2800" dirty="0" smtClean="0"/>
              <a:t>BP.10.07  </a:t>
            </a:r>
            <a:r>
              <a:rPr lang="zh-CN" altLang="zh-CN" sz="2800" dirty="0"/>
              <a:t>达成安全协议</a:t>
            </a:r>
          </a:p>
        </p:txBody>
      </p:sp>
      <p:sp>
        <p:nvSpPr>
          <p:cNvPr id="67588"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C9023D35-E368-4A87-8854-85E07108E694}"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45</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27615712"/>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en-US" altLang="zh-CN" smtClean="0"/>
              <a:t>PA09</a:t>
            </a:r>
            <a:r>
              <a:rPr lang="zh-CN" altLang="en-US" smtClean="0"/>
              <a:t>：提供安全输入</a:t>
            </a:r>
            <a:endParaRPr lang="en-US" smtClean="0"/>
          </a:p>
        </p:txBody>
      </p:sp>
      <p:sp>
        <p:nvSpPr>
          <p:cNvPr id="70659"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此过程区域包括以下</a:t>
            </a:r>
            <a:r>
              <a:rPr lang="en-US" altLang="zh-CN" dirty="0" smtClean="0"/>
              <a:t>6</a:t>
            </a:r>
            <a:r>
              <a:rPr lang="zh-CN" altLang="en-US" dirty="0" smtClean="0"/>
              <a:t>项基本实施</a:t>
            </a:r>
            <a:endParaRPr lang="en-US" dirty="0" smtClean="0"/>
          </a:p>
          <a:p>
            <a:pPr lvl="1"/>
            <a:r>
              <a:rPr lang="en-US" altLang="zh-CN" sz="2800" dirty="0"/>
              <a:t>BP.09.01  </a:t>
            </a:r>
            <a:r>
              <a:rPr lang="zh-CN" altLang="zh-CN" sz="2800" dirty="0"/>
              <a:t>理解安全输入需求</a:t>
            </a:r>
          </a:p>
          <a:p>
            <a:pPr lvl="1"/>
            <a:r>
              <a:rPr lang="en-US" altLang="zh-CN" sz="2800" dirty="0" smtClean="0"/>
              <a:t>BP.09.02  </a:t>
            </a:r>
            <a:r>
              <a:rPr lang="zh-CN" altLang="zh-CN" sz="2800" dirty="0"/>
              <a:t>确定安全约束和需要考虑的问题</a:t>
            </a:r>
          </a:p>
          <a:p>
            <a:pPr lvl="1"/>
            <a:r>
              <a:rPr lang="en-US" altLang="zh-CN" sz="2800" dirty="0" smtClean="0"/>
              <a:t>BP.09.03  </a:t>
            </a:r>
            <a:r>
              <a:rPr lang="zh-CN" altLang="zh-CN" sz="2800" dirty="0"/>
              <a:t>识别安全解决方案</a:t>
            </a:r>
          </a:p>
          <a:p>
            <a:pPr lvl="1"/>
            <a:r>
              <a:rPr lang="en-US" altLang="zh-CN" sz="2800" dirty="0" smtClean="0"/>
              <a:t>BP.09.04  </a:t>
            </a:r>
            <a:r>
              <a:rPr lang="zh-CN" altLang="zh-CN" sz="2800" dirty="0"/>
              <a:t>分析工程可选方案的安全性</a:t>
            </a:r>
          </a:p>
          <a:p>
            <a:pPr lvl="1"/>
            <a:r>
              <a:rPr lang="en-US" altLang="zh-CN" sz="2800" dirty="0" smtClean="0"/>
              <a:t>BP.09.05  </a:t>
            </a:r>
            <a:r>
              <a:rPr lang="zh-CN" altLang="zh-CN" sz="2800" dirty="0"/>
              <a:t>提供安全工程指南</a:t>
            </a:r>
          </a:p>
          <a:p>
            <a:pPr lvl="1"/>
            <a:r>
              <a:rPr lang="en-US" altLang="zh-CN" sz="2800" dirty="0" smtClean="0"/>
              <a:t>BP.09.06  </a:t>
            </a:r>
            <a:r>
              <a:rPr lang="zh-CN" altLang="zh-CN" sz="2800" dirty="0"/>
              <a:t>提供运行安全</a:t>
            </a:r>
            <a:r>
              <a:rPr lang="zh-CN" altLang="zh-CN" sz="2800" dirty="0" smtClean="0"/>
              <a:t>指南</a:t>
            </a:r>
            <a:endParaRPr lang="zh-CN" altLang="zh-CN" sz="2800" dirty="0"/>
          </a:p>
        </p:txBody>
      </p:sp>
      <p:sp>
        <p:nvSpPr>
          <p:cNvPr id="70660"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4A24813A-AAE8-4B62-83F8-A90399C96FD9}"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46</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231893409"/>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en-US" altLang="zh-CN" smtClean="0"/>
              <a:t>PA01</a:t>
            </a:r>
            <a:r>
              <a:rPr lang="zh-CN" altLang="en-US" smtClean="0"/>
              <a:t>：管理安全控制</a:t>
            </a:r>
            <a:endParaRPr lang="en-US" smtClean="0"/>
          </a:p>
        </p:txBody>
      </p:sp>
      <p:sp>
        <p:nvSpPr>
          <p:cNvPr id="71683"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此过程区域包括以下</a:t>
            </a:r>
            <a:r>
              <a:rPr lang="en-US" altLang="zh-CN" dirty="0" smtClean="0"/>
              <a:t>4</a:t>
            </a:r>
            <a:r>
              <a:rPr lang="zh-CN" altLang="en-US" dirty="0" smtClean="0"/>
              <a:t>项基本实施</a:t>
            </a:r>
            <a:endParaRPr lang="en-US" dirty="0" smtClean="0"/>
          </a:p>
          <a:p>
            <a:pPr lvl="1"/>
            <a:r>
              <a:rPr lang="en-US" altLang="zh-CN" dirty="0"/>
              <a:t>BP.01.01  </a:t>
            </a:r>
            <a:r>
              <a:rPr lang="zh-CN" altLang="zh-CN" dirty="0"/>
              <a:t>建立安全职责</a:t>
            </a:r>
          </a:p>
          <a:p>
            <a:pPr lvl="1"/>
            <a:r>
              <a:rPr lang="en-US" altLang="zh-CN" dirty="0"/>
              <a:t>BP.01.02  </a:t>
            </a:r>
            <a:r>
              <a:rPr lang="zh-CN" altLang="zh-CN" dirty="0"/>
              <a:t>管理安全</a:t>
            </a:r>
            <a:r>
              <a:rPr lang="zh-CN" altLang="zh-CN" dirty="0" smtClean="0"/>
              <a:t>配置</a:t>
            </a:r>
            <a:endParaRPr lang="en-US" altLang="zh-CN" dirty="0" smtClean="0"/>
          </a:p>
          <a:p>
            <a:pPr lvl="1"/>
            <a:r>
              <a:rPr lang="en-US" altLang="zh-CN" dirty="0"/>
              <a:t>BP.01.03  </a:t>
            </a:r>
            <a:r>
              <a:rPr lang="zh-CN" altLang="zh-CN" dirty="0"/>
              <a:t>管理安全意识、培训和教育</a:t>
            </a:r>
            <a:r>
              <a:rPr lang="zh-CN" altLang="zh-CN" dirty="0" smtClean="0"/>
              <a:t>大纲</a:t>
            </a:r>
            <a:endParaRPr lang="en-US" altLang="zh-CN" dirty="0" smtClean="0"/>
          </a:p>
          <a:p>
            <a:pPr lvl="1"/>
            <a:r>
              <a:rPr lang="en-US" altLang="zh-CN" dirty="0"/>
              <a:t>BP.01.04  </a:t>
            </a:r>
            <a:r>
              <a:rPr lang="zh-CN" altLang="zh-CN" dirty="0"/>
              <a:t>安全服务及控制机制的管理</a:t>
            </a:r>
            <a:endParaRPr lang="zh-CN" altLang="en-US" dirty="0" smtClean="0"/>
          </a:p>
        </p:txBody>
      </p:sp>
      <p:sp>
        <p:nvSpPr>
          <p:cNvPr id="71684"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C55A2469-B5C1-47ED-B1B4-CCD9ECEE547A}"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47</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669446124"/>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en-US" altLang="zh-CN" smtClean="0"/>
              <a:t>PA08</a:t>
            </a:r>
            <a:r>
              <a:rPr lang="zh-CN" altLang="en-US" smtClean="0"/>
              <a:t>：监控安全态势</a:t>
            </a:r>
            <a:endParaRPr lang="en-US" smtClean="0"/>
          </a:p>
        </p:txBody>
      </p:sp>
      <p:sp>
        <p:nvSpPr>
          <p:cNvPr id="73731"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此过程区域包括以下</a:t>
            </a:r>
            <a:r>
              <a:rPr lang="en-US" altLang="zh-CN" dirty="0" smtClean="0"/>
              <a:t>7</a:t>
            </a:r>
            <a:r>
              <a:rPr lang="zh-CN" altLang="en-US" dirty="0" smtClean="0"/>
              <a:t>项基本实施</a:t>
            </a:r>
            <a:endParaRPr lang="en-US" dirty="0" smtClean="0"/>
          </a:p>
          <a:p>
            <a:pPr lvl="1"/>
            <a:r>
              <a:rPr lang="en-US" altLang="zh-CN" dirty="0"/>
              <a:t>BP.08.01  </a:t>
            </a:r>
            <a:r>
              <a:rPr lang="zh-CN" altLang="zh-CN" dirty="0"/>
              <a:t>分析事件</a:t>
            </a:r>
            <a:r>
              <a:rPr lang="zh-CN" altLang="zh-CN" dirty="0" smtClean="0"/>
              <a:t>记录</a:t>
            </a:r>
            <a:endParaRPr lang="en-US" altLang="zh-CN" dirty="0" smtClean="0"/>
          </a:p>
          <a:p>
            <a:pPr lvl="1"/>
            <a:r>
              <a:rPr lang="en-US" altLang="zh-CN" dirty="0"/>
              <a:t>BP.08.02  </a:t>
            </a:r>
            <a:r>
              <a:rPr lang="zh-CN" altLang="zh-CN" dirty="0"/>
              <a:t>监视</a:t>
            </a:r>
            <a:r>
              <a:rPr lang="zh-CN" altLang="zh-CN" dirty="0" smtClean="0"/>
              <a:t>变化</a:t>
            </a:r>
            <a:endParaRPr lang="en-US" altLang="zh-CN" dirty="0" smtClean="0"/>
          </a:p>
          <a:p>
            <a:pPr lvl="1"/>
            <a:r>
              <a:rPr lang="en-US" altLang="zh-CN" dirty="0"/>
              <a:t>BP.08.03  </a:t>
            </a:r>
            <a:r>
              <a:rPr lang="zh-CN" altLang="zh-CN" dirty="0"/>
              <a:t>识别安全突发</a:t>
            </a:r>
            <a:r>
              <a:rPr lang="zh-CN" altLang="zh-CN" dirty="0" smtClean="0"/>
              <a:t>事件</a:t>
            </a:r>
            <a:endParaRPr lang="en-US" altLang="zh-CN" dirty="0" smtClean="0"/>
          </a:p>
          <a:p>
            <a:pPr lvl="1"/>
            <a:r>
              <a:rPr lang="en-US" altLang="zh-CN" dirty="0"/>
              <a:t>BP.08.04  </a:t>
            </a:r>
            <a:r>
              <a:rPr lang="zh-CN" altLang="zh-CN" dirty="0"/>
              <a:t>监控安全防护措施的</a:t>
            </a:r>
            <a:r>
              <a:rPr lang="zh-CN" altLang="zh-CN" dirty="0" smtClean="0"/>
              <a:t>有效性</a:t>
            </a:r>
            <a:endParaRPr lang="en-US" altLang="zh-CN" dirty="0" smtClean="0"/>
          </a:p>
          <a:p>
            <a:pPr lvl="1"/>
            <a:r>
              <a:rPr lang="en-US" altLang="zh-CN" dirty="0"/>
              <a:t>BP.08.05  </a:t>
            </a:r>
            <a:r>
              <a:rPr lang="zh-CN" altLang="zh-CN" dirty="0"/>
              <a:t>审核安全态势</a:t>
            </a:r>
          </a:p>
          <a:p>
            <a:pPr lvl="1"/>
            <a:r>
              <a:rPr lang="en-US" altLang="zh-CN" dirty="0"/>
              <a:t>BP.08.06  </a:t>
            </a:r>
            <a:r>
              <a:rPr lang="zh-CN" altLang="zh-CN" dirty="0"/>
              <a:t>管理对安全突发事件的响应</a:t>
            </a:r>
          </a:p>
          <a:p>
            <a:pPr lvl="1"/>
            <a:r>
              <a:rPr lang="en-US" altLang="zh-CN" dirty="0"/>
              <a:t>BP.08.07  </a:t>
            </a:r>
            <a:r>
              <a:rPr lang="zh-CN" altLang="zh-CN" dirty="0"/>
              <a:t>保护安全监视的记录数据</a:t>
            </a:r>
          </a:p>
          <a:p>
            <a:pPr lvl="1"/>
            <a:endParaRPr lang="zh-CN" altLang="en-US" dirty="0" smtClean="0"/>
          </a:p>
        </p:txBody>
      </p:sp>
      <p:sp>
        <p:nvSpPr>
          <p:cNvPr id="73732"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E7954508-1F85-464C-8BB8-48DE94E3E744}"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48</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933009366"/>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en-US" altLang="zh-CN" smtClean="0"/>
              <a:t>PA07</a:t>
            </a:r>
            <a:r>
              <a:rPr lang="zh-CN" altLang="en-US" smtClean="0"/>
              <a:t>：协调安全</a:t>
            </a:r>
            <a:endParaRPr lang="en-US" smtClean="0"/>
          </a:p>
        </p:txBody>
      </p:sp>
      <p:sp>
        <p:nvSpPr>
          <p:cNvPr id="75779"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此过程区域包括以下</a:t>
            </a:r>
            <a:r>
              <a:rPr lang="en-US" altLang="zh-CN" dirty="0" smtClean="0"/>
              <a:t>4</a:t>
            </a:r>
            <a:r>
              <a:rPr lang="zh-CN" altLang="en-US" dirty="0" smtClean="0"/>
              <a:t>项基本实施</a:t>
            </a:r>
            <a:endParaRPr lang="en-US" dirty="0" smtClean="0"/>
          </a:p>
          <a:p>
            <a:pPr lvl="1"/>
            <a:r>
              <a:rPr lang="en-US" altLang="zh-CN" dirty="0"/>
              <a:t>BP.07.01  </a:t>
            </a:r>
            <a:r>
              <a:rPr lang="zh-CN" altLang="zh-CN" dirty="0"/>
              <a:t>定义协调</a:t>
            </a:r>
            <a:r>
              <a:rPr lang="zh-CN" altLang="zh-CN" dirty="0" smtClean="0"/>
              <a:t>目标</a:t>
            </a:r>
            <a:endParaRPr lang="en-US" altLang="zh-CN" dirty="0" smtClean="0"/>
          </a:p>
          <a:p>
            <a:pPr lvl="1"/>
            <a:r>
              <a:rPr lang="en-US" altLang="zh-CN" dirty="0"/>
              <a:t>BP.07.02  </a:t>
            </a:r>
            <a:r>
              <a:rPr lang="zh-CN" altLang="zh-CN" dirty="0"/>
              <a:t>识别协调</a:t>
            </a:r>
            <a:r>
              <a:rPr lang="zh-CN" altLang="zh-CN" dirty="0" smtClean="0"/>
              <a:t>机制</a:t>
            </a:r>
            <a:endParaRPr lang="en-US" altLang="zh-CN" dirty="0" smtClean="0"/>
          </a:p>
          <a:p>
            <a:pPr lvl="1"/>
            <a:r>
              <a:rPr lang="en-US" altLang="zh-CN" dirty="0"/>
              <a:t>BP.07.03  </a:t>
            </a:r>
            <a:r>
              <a:rPr lang="zh-CN" altLang="zh-CN" dirty="0"/>
              <a:t>促进协调</a:t>
            </a:r>
          </a:p>
          <a:p>
            <a:pPr lvl="1"/>
            <a:r>
              <a:rPr lang="en-US" altLang="zh-CN" dirty="0"/>
              <a:t>BP.07.04  </a:t>
            </a:r>
            <a:r>
              <a:rPr lang="zh-CN" altLang="zh-CN" dirty="0"/>
              <a:t>协调安全决定和建议</a:t>
            </a:r>
          </a:p>
          <a:p>
            <a:pPr lvl="1"/>
            <a:endParaRPr lang="zh-CN" altLang="en-US" dirty="0" smtClean="0"/>
          </a:p>
          <a:p>
            <a:pPr lvl="1"/>
            <a:endParaRPr lang="zh-CN" altLang="en-US" dirty="0" smtClean="0"/>
          </a:p>
        </p:txBody>
      </p:sp>
      <p:sp>
        <p:nvSpPr>
          <p:cNvPr id="75780"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5A05BAC9-7DF8-4E49-A5F9-6B04CBBB3661}"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49</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6054048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为什么需要安全工程</a:t>
            </a:r>
            <a:endParaRPr lang="zh-CN" altLang="en-US" dirty="0"/>
          </a:p>
        </p:txBody>
      </p:sp>
      <p:sp>
        <p:nvSpPr>
          <p:cNvPr id="3" name="内容占位符 2"/>
          <p:cNvSpPr>
            <a:spLocks noGrp="1"/>
          </p:cNvSpPr>
          <p:nvPr>
            <p:ph idx="1"/>
          </p:nvPr>
        </p:nvSpPr>
        <p:spPr/>
        <p:txBody>
          <a:bodyPr/>
          <a:lstStyle/>
          <a:p>
            <a:r>
              <a:rPr lang="zh-CN" altLang="en-US" dirty="0" smtClean="0"/>
              <a:t>信息系统</a:t>
            </a:r>
            <a:r>
              <a:rPr lang="zh-CN" altLang="en-US" dirty="0"/>
              <a:t>安全保障要素</a:t>
            </a:r>
            <a:r>
              <a:rPr lang="zh-CN" altLang="en-US" dirty="0" smtClean="0"/>
              <a:t>之一</a:t>
            </a:r>
            <a:endParaRPr lang="en-US" altLang="zh-CN" dirty="0" smtClean="0"/>
          </a:p>
          <a:p>
            <a:r>
              <a:rPr lang="zh-CN" altLang="zh-CN" dirty="0"/>
              <a:t>解决信息系统生命周期的“过程安全”问题</a:t>
            </a:r>
            <a:endParaRPr lang="en-US" altLang="zh-CN" dirty="0"/>
          </a:p>
          <a:p>
            <a:pPr lvl="1"/>
            <a:r>
              <a:rPr lang="zh-CN" altLang="en-US" dirty="0" smtClean="0"/>
              <a:t>信息安全是信息化</a:t>
            </a:r>
            <a:r>
              <a:rPr lang="zh-CN" altLang="zh-CN" dirty="0"/>
              <a:t>的有机组成部分，必须与信息化同步规划、同步</a:t>
            </a:r>
            <a:r>
              <a:rPr lang="zh-CN" altLang="zh-CN" dirty="0" smtClean="0"/>
              <a:t>建设</a:t>
            </a:r>
            <a:endParaRPr lang="en-US" altLang="zh-CN" dirty="0" smtClean="0"/>
          </a:p>
          <a:p>
            <a:pPr lvl="1"/>
            <a:r>
              <a:rPr lang="zh-CN" altLang="en-US" dirty="0"/>
              <a:t>信息系统的建设是一项系统工程，具有</a:t>
            </a:r>
            <a:r>
              <a:rPr lang="zh-CN" altLang="en-US" dirty="0" smtClean="0"/>
              <a:t>复杂性，安全工程</a:t>
            </a:r>
            <a:r>
              <a:rPr lang="zh-CN" altLang="en-US" dirty="0"/>
              <a:t>是以最优费效比提供并满足安全需求</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a:t>
            </a:fld>
            <a:endParaRPr lang="en-US" altLang="zh-CN"/>
          </a:p>
        </p:txBody>
      </p:sp>
      <p:sp>
        <p:nvSpPr>
          <p:cNvPr id="5" name="圆角矩形 4"/>
          <p:cNvSpPr/>
          <p:nvPr/>
        </p:nvSpPr>
        <p:spPr>
          <a:xfrm>
            <a:off x="1117440" y="4185084"/>
            <a:ext cx="7452431" cy="20522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t>“</a:t>
            </a:r>
            <a:r>
              <a:rPr lang="zh-CN" altLang="zh-CN" sz="2400" dirty="0"/>
              <a:t>建设关键信息基础设施应当确保其具有支持业务稳定、持续运行的性能，并保证安全技术措施同步规划、同步建设、同步使用。</a:t>
            </a:r>
            <a:r>
              <a:rPr lang="zh-CN" altLang="zh-CN" sz="2400" dirty="0" smtClean="0"/>
              <a:t>”</a:t>
            </a:r>
            <a:endParaRPr lang="en-US" altLang="zh-CN" sz="2400" dirty="0" smtClean="0"/>
          </a:p>
          <a:p>
            <a:pPr algn="ctr"/>
            <a:r>
              <a:rPr lang="en-US" altLang="zh-CN" sz="2400" dirty="0" smtClean="0"/>
              <a:t>--《</a:t>
            </a:r>
            <a:r>
              <a:rPr lang="zh-CN" altLang="en-US" sz="2400" dirty="0" smtClean="0"/>
              <a:t>中华人民共和国网络安全法</a:t>
            </a:r>
            <a:r>
              <a:rPr lang="en-US" altLang="zh-CN" sz="2400" dirty="0" smtClean="0"/>
              <a:t>》</a:t>
            </a:r>
            <a:endParaRPr lang="zh-CN" altLang="en-US" sz="2400" dirty="0"/>
          </a:p>
        </p:txBody>
      </p:sp>
    </p:spTree>
    <p:extLst>
      <p:ext uri="{BB962C8B-B14F-4D97-AF65-F5344CB8AC3E}">
        <p14:creationId xmlns:p14="http://schemas.microsoft.com/office/powerpoint/2010/main" val="1753355216"/>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smtClean="0"/>
              <a:t>保证过程</a:t>
            </a:r>
          </a:p>
        </p:txBody>
      </p:sp>
      <p:sp>
        <p:nvSpPr>
          <p:cNvPr id="77844" name="Rectangle 6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zh-CN" altLang="en-US" dirty="0" smtClean="0"/>
              <a:t>保证是指安全需要得到满足的信任程度</a:t>
            </a:r>
          </a:p>
          <a:p>
            <a:pPr>
              <a:lnSpc>
                <a:spcPct val="90000"/>
              </a:lnSpc>
            </a:pPr>
            <a:r>
              <a:rPr lang="en-US" altLang="zh-CN" dirty="0" smtClean="0"/>
              <a:t>SSE-CMM</a:t>
            </a:r>
            <a:r>
              <a:rPr lang="zh-CN" altLang="en-US" dirty="0" smtClean="0"/>
              <a:t>的信任程度来自于安全工程过程可重复性的结果质量</a:t>
            </a:r>
          </a:p>
        </p:txBody>
      </p:sp>
      <p:grpSp>
        <p:nvGrpSpPr>
          <p:cNvPr id="2" name="组合 1"/>
          <p:cNvGrpSpPr/>
          <p:nvPr/>
        </p:nvGrpSpPr>
        <p:grpSpPr>
          <a:xfrm>
            <a:off x="1563687" y="3320988"/>
            <a:ext cx="6931025" cy="2998788"/>
            <a:chOff x="1564146" y="3332770"/>
            <a:chExt cx="6931025" cy="2998788"/>
          </a:xfrm>
        </p:grpSpPr>
        <p:grpSp>
          <p:nvGrpSpPr>
            <p:cNvPr id="77827" name="Group 3"/>
            <p:cNvGrpSpPr>
              <a:grpSpLocks/>
            </p:cNvGrpSpPr>
            <p:nvPr/>
          </p:nvGrpSpPr>
          <p:grpSpPr bwMode="auto">
            <a:xfrm>
              <a:off x="3527884" y="5409220"/>
              <a:ext cx="533400" cy="146050"/>
              <a:chOff x="0" y="0"/>
              <a:chExt cx="342" cy="96"/>
            </a:xfrm>
          </p:grpSpPr>
          <p:sp>
            <p:nvSpPr>
              <p:cNvPr id="77887" name="Line 4"/>
              <p:cNvSpPr>
                <a:spLocks noChangeShapeType="1"/>
              </p:cNvSpPr>
              <p:nvPr/>
            </p:nvSpPr>
            <p:spPr bwMode="auto">
              <a:xfrm>
                <a:off x="0" y="47"/>
                <a:ext cx="248" cy="1"/>
              </a:xfrm>
              <a:prstGeom prst="line">
                <a:avLst/>
              </a:prstGeom>
              <a:noFill/>
              <a:ln w="6985">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88" name="Freeform 5"/>
              <p:cNvSpPr>
                <a:spLocks noChangeArrowheads="1"/>
              </p:cNvSpPr>
              <p:nvPr/>
            </p:nvSpPr>
            <p:spPr bwMode="auto">
              <a:xfrm>
                <a:off x="201" y="0"/>
                <a:ext cx="141" cy="96"/>
              </a:xfrm>
              <a:custGeom>
                <a:avLst/>
                <a:gdLst>
                  <a:gd name="T0" fmla="*/ 0 w 141"/>
                  <a:gd name="T1" fmla="*/ 96 h 96"/>
                  <a:gd name="T2" fmla="*/ 141 w 141"/>
                  <a:gd name="T3" fmla="*/ 47 h 96"/>
                  <a:gd name="T4" fmla="*/ 0 w 141"/>
                  <a:gd name="T5" fmla="*/ 0 h 96"/>
                  <a:gd name="T6" fmla="*/ 44 w 141"/>
                  <a:gd name="T7" fmla="*/ 47 h 96"/>
                  <a:gd name="T8" fmla="*/ 0 w 141"/>
                  <a:gd name="T9" fmla="*/ 96 h 96"/>
                  <a:gd name="T10" fmla="*/ 0 60000 65536"/>
                  <a:gd name="T11" fmla="*/ 0 60000 65536"/>
                  <a:gd name="T12" fmla="*/ 0 60000 65536"/>
                  <a:gd name="T13" fmla="*/ 0 60000 65536"/>
                  <a:gd name="T14" fmla="*/ 0 60000 65536"/>
                  <a:gd name="T15" fmla="*/ 0 w 141"/>
                  <a:gd name="T16" fmla="*/ 0 h 96"/>
                  <a:gd name="T17" fmla="*/ 141 w 141"/>
                  <a:gd name="T18" fmla="*/ 96 h 96"/>
                </a:gdLst>
                <a:ahLst/>
                <a:cxnLst>
                  <a:cxn ang="T10">
                    <a:pos x="T0" y="T1"/>
                  </a:cxn>
                  <a:cxn ang="T11">
                    <a:pos x="T2" y="T3"/>
                  </a:cxn>
                  <a:cxn ang="T12">
                    <a:pos x="T4" y="T5"/>
                  </a:cxn>
                  <a:cxn ang="T13">
                    <a:pos x="T6" y="T7"/>
                  </a:cxn>
                  <a:cxn ang="T14">
                    <a:pos x="T8" y="T9"/>
                  </a:cxn>
                </a:cxnLst>
                <a:rect l="T15" t="T16" r="T17" b="T18"/>
                <a:pathLst>
                  <a:path w="141" h="96">
                    <a:moveTo>
                      <a:pt x="0" y="96"/>
                    </a:moveTo>
                    <a:lnTo>
                      <a:pt x="141" y="47"/>
                    </a:lnTo>
                    <a:lnTo>
                      <a:pt x="0" y="0"/>
                    </a:lnTo>
                    <a:lnTo>
                      <a:pt x="44" y="47"/>
                    </a:lnTo>
                    <a:lnTo>
                      <a:pt x="0" y="96"/>
                    </a:lnTo>
                    <a:close/>
                  </a:path>
                </a:pathLst>
              </a:custGeom>
              <a:solidFill>
                <a:schemeClr val="accent1"/>
              </a:solidFill>
              <a:ln w="9525" cmpd="sng">
                <a:solidFill>
                  <a:schemeClr val="tx1"/>
                </a:solidFill>
                <a:bevel/>
                <a:headEnd/>
                <a:tailEnd/>
              </a:ln>
            </p:spPr>
            <p:txBody>
              <a:bodyPr/>
              <a:lstStyle/>
              <a:p>
                <a:endParaRPr lang="zh-CN" altLang="en-US"/>
              </a:p>
            </p:txBody>
          </p:sp>
        </p:grpSp>
        <p:grpSp>
          <p:nvGrpSpPr>
            <p:cNvPr id="77828" name="Group 6"/>
            <p:cNvGrpSpPr>
              <a:grpSpLocks/>
            </p:cNvGrpSpPr>
            <p:nvPr/>
          </p:nvGrpSpPr>
          <p:grpSpPr bwMode="auto">
            <a:xfrm>
              <a:off x="4143834" y="3332770"/>
              <a:ext cx="803275" cy="977900"/>
              <a:chOff x="0" y="0"/>
              <a:chExt cx="691" cy="645"/>
            </a:xfrm>
          </p:grpSpPr>
          <p:grpSp>
            <p:nvGrpSpPr>
              <p:cNvPr id="77876" name="Group 7"/>
              <p:cNvGrpSpPr>
                <a:grpSpLocks/>
              </p:cNvGrpSpPr>
              <p:nvPr/>
            </p:nvGrpSpPr>
            <p:grpSpPr bwMode="auto">
              <a:xfrm>
                <a:off x="0" y="0"/>
                <a:ext cx="691" cy="645"/>
                <a:chOff x="0" y="0"/>
                <a:chExt cx="691" cy="645"/>
              </a:xfrm>
            </p:grpSpPr>
            <p:sp>
              <p:nvSpPr>
                <p:cNvPr id="77885" name="Freeform 8"/>
                <p:cNvSpPr>
                  <a:spLocks noChangeArrowheads="1"/>
                </p:cNvSpPr>
                <p:nvPr/>
              </p:nvSpPr>
              <p:spPr bwMode="auto">
                <a:xfrm>
                  <a:off x="22" y="22"/>
                  <a:ext cx="669" cy="623"/>
                </a:xfrm>
                <a:custGeom>
                  <a:avLst/>
                  <a:gdLst>
                    <a:gd name="T0" fmla="*/ 67 w 669"/>
                    <a:gd name="T1" fmla="*/ 0 h 623"/>
                    <a:gd name="T2" fmla="*/ 54 w 669"/>
                    <a:gd name="T3" fmla="*/ 2 h 623"/>
                    <a:gd name="T4" fmla="*/ 42 w 669"/>
                    <a:gd name="T5" fmla="*/ 6 h 623"/>
                    <a:gd name="T6" fmla="*/ 30 w 669"/>
                    <a:gd name="T7" fmla="*/ 12 h 623"/>
                    <a:gd name="T8" fmla="*/ 20 w 669"/>
                    <a:gd name="T9" fmla="*/ 20 h 623"/>
                    <a:gd name="T10" fmla="*/ 12 w 669"/>
                    <a:gd name="T11" fmla="*/ 30 h 623"/>
                    <a:gd name="T12" fmla="*/ 6 w 669"/>
                    <a:gd name="T13" fmla="*/ 41 h 623"/>
                    <a:gd name="T14" fmla="*/ 2 w 669"/>
                    <a:gd name="T15" fmla="*/ 54 h 623"/>
                    <a:gd name="T16" fmla="*/ 0 w 669"/>
                    <a:gd name="T17" fmla="*/ 67 h 623"/>
                    <a:gd name="T18" fmla="*/ 0 w 669"/>
                    <a:gd name="T19" fmla="*/ 557 h 623"/>
                    <a:gd name="T20" fmla="*/ 2 w 669"/>
                    <a:gd name="T21" fmla="*/ 571 h 623"/>
                    <a:gd name="T22" fmla="*/ 6 w 669"/>
                    <a:gd name="T23" fmla="*/ 582 h 623"/>
                    <a:gd name="T24" fmla="*/ 12 w 669"/>
                    <a:gd name="T25" fmla="*/ 594 h 623"/>
                    <a:gd name="T26" fmla="*/ 20 w 669"/>
                    <a:gd name="T27" fmla="*/ 604 h 623"/>
                    <a:gd name="T28" fmla="*/ 30 w 669"/>
                    <a:gd name="T29" fmla="*/ 612 h 623"/>
                    <a:gd name="T30" fmla="*/ 42 w 669"/>
                    <a:gd name="T31" fmla="*/ 618 h 623"/>
                    <a:gd name="T32" fmla="*/ 54 w 669"/>
                    <a:gd name="T33" fmla="*/ 622 h 623"/>
                    <a:gd name="T34" fmla="*/ 67 w 669"/>
                    <a:gd name="T35" fmla="*/ 623 h 623"/>
                    <a:gd name="T36" fmla="*/ 602 w 669"/>
                    <a:gd name="T37" fmla="*/ 623 h 623"/>
                    <a:gd name="T38" fmla="*/ 616 w 669"/>
                    <a:gd name="T39" fmla="*/ 622 h 623"/>
                    <a:gd name="T40" fmla="*/ 628 w 669"/>
                    <a:gd name="T41" fmla="*/ 618 h 623"/>
                    <a:gd name="T42" fmla="*/ 639 w 669"/>
                    <a:gd name="T43" fmla="*/ 612 h 623"/>
                    <a:gd name="T44" fmla="*/ 649 w 669"/>
                    <a:gd name="T45" fmla="*/ 604 h 623"/>
                    <a:gd name="T46" fmla="*/ 657 w 669"/>
                    <a:gd name="T47" fmla="*/ 594 h 623"/>
                    <a:gd name="T48" fmla="*/ 663 w 669"/>
                    <a:gd name="T49" fmla="*/ 582 h 623"/>
                    <a:gd name="T50" fmla="*/ 667 w 669"/>
                    <a:gd name="T51" fmla="*/ 571 h 623"/>
                    <a:gd name="T52" fmla="*/ 669 w 669"/>
                    <a:gd name="T53" fmla="*/ 557 h 623"/>
                    <a:gd name="T54" fmla="*/ 669 w 669"/>
                    <a:gd name="T55" fmla="*/ 67 h 623"/>
                    <a:gd name="T56" fmla="*/ 667 w 669"/>
                    <a:gd name="T57" fmla="*/ 54 h 623"/>
                    <a:gd name="T58" fmla="*/ 663 w 669"/>
                    <a:gd name="T59" fmla="*/ 41 h 623"/>
                    <a:gd name="T60" fmla="*/ 657 w 669"/>
                    <a:gd name="T61" fmla="*/ 30 h 623"/>
                    <a:gd name="T62" fmla="*/ 649 w 669"/>
                    <a:gd name="T63" fmla="*/ 20 h 623"/>
                    <a:gd name="T64" fmla="*/ 639 w 669"/>
                    <a:gd name="T65" fmla="*/ 12 h 623"/>
                    <a:gd name="T66" fmla="*/ 628 w 669"/>
                    <a:gd name="T67" fmla="*/ 6 h 623"/>
                    <a:gd name="T68" fmla="*/ 616 w 669"/>
                    <a:gd name="T69" fmla="*/ 2 h 623"/>
                    <a:gd name="T70" fmla="*/ 602 w 669"/>
                    <a:gd name="T71" fmla="*/ 0 h 623"/>
                    <a:gd name="T72" fmla="*/ 67 w 669"/>
                    <a:gd name="T73" fmla="*/ 0 h 62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69"/>
                    <a:gd name="T112" fmla="*/ 0 h 623"/>
                    <a:gd name="T113" fmla="*/ 669 w 669"/>
                    <a:gd name="T114" fmla="*/ 623 h 62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69" h="623">
                      <a:moveTo>
                        <a:pt x="67" y="0"/>
                      </a:moveTo>
                      <a:lnTo>
                        <a:pt x="54" y="2"/>
                      </a:lnTo>
                      <a:lnTo>
                        <a:pt x="42" y="6"/>
                      </a:lnTo>
                      <a:lnTo>
                        <a:pt x="30" y="12"/>
                      </a:lnTo>
                      <a:lnTo>
                        <a:pt x="20" y="20"/>
                      </a:lnTo>
                      <a:lnTo>
                        <a:pt x="12" y="30"/>
                      </a:lnTo>
                      <a:lnTo>
                        <a:pt x="6" y="41"/>
                      </a:lnTo>
                      <a:lnTo>
                        <a:pt x="2" y="54"/>
                      </a:lnTo>
                      <a:lnTo>
                        <a:pt x="0" y="67"/>
                      </a:lnTo>
                      <a:lnTo>
                        <a:pt x="0" y="557"/>
                      </a:lnTo>
                      <a:lnTo>
                        <a:pt x="2" y="571"/>
                      </a:lnTo>
                      <a:lnTo>
                        <a:pt x="6" y="582"/>
                      </a:lnTo>
                      <a:lnTo>
                        <a:pt x="12" y="594"/>
                      </a:lnTo>
                      <a:lnTo>
                        <a:pt x="20" y="604"/>
                      </a:lnTo>
                      <a:lnTo>
                        <a:pt x="30" y="612"/>
                      </a:lnTo>
                      <a:lnTo>
                        <a:pt x="42" y="618"/>
                      </a:lnTo>
                      <a:lnTo>
                        <a:pt x="54" y="622"/>
                      </a:lnTo>
                      <a:lnTo>
                        <a:pt x="67" y="623"/>
                      </a:lnTo>
                      <a:lnTo>
                        <a:pt x="602" y="623"/>
                      </a:lnTo>
                      <a:lnTo>
                        <a:pt x="616" y="622"/>
                      </a:lnTo>
                      <a:lnTo>
                        <a:pt x="628" y="618"/>
                      </a:lnTo>
                      <a:lnTo>
                        <a:pt x="639" y="612"/>
                      </a:lnTo>
                      <a:lnTo>
                        <a:pt x="649" y="604"/>
                      </a:lnTo>
                      <a:lnTo>
                        <a:pt x="657" y="594"/>
                      </a:lnTo>
                      <a:lnTo>
                        <a:pt x="663" y="582"/>
                      </a:lnTo>
                      <a:lnTo>
                        <a:pt x="667" y="571"/>
                      </a:lnTo>
                      <a:lnTo>
                        <a:pt x="669" y="557"/>
                      </a:lnTo>
                      <a:lnTo>
                        <a:pt x="669" y="67"/>
                      </a:lnTo>
                      <a:lnTo>
                        <a:pt x="667" y="54"/>
                      </a:lnTo>
                      <a:lnTo>
                        <a:pt x="663" y="41"/>
                      </a:lnTo>
                      <a:lnTo>
                        <a:pt x="657" y="30"/>
                      </a:lnTo>
                      <a:lnTo>
                        <a:pt x="649" y="20"/>
                      </a:lnTo>
                      <a:lnTo>
                        <a:pt x="639" y="12"/>
                      </a:lnTo>
                      <a:lnTo>
                        <a:pt x="628" y="6"/>
                      </a:lnTo>
                      <a:lnTo>
                        <a:pt x="616" y="2"/>
                      </a:lnTo>
                      <a:lnTo>
                        <a:pt x="602" y="0"/>
                      </a:lnTo>
                      <a:lnTo>
                        <a:pt x="67"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7886" name="Freeform 9"/>
                <p:cNvSpPr>
                  <a:spLocks noChangeArrowheads="1"/>
                </p:cNvSpPr>
                <p:nvPr/>
              </p:nvSpPr>
              <p:spPr bwMode="auto">
                <a:xfrm>
                  <a:off x="0" y="0"/>
                  <a:ext cx="668" cy="623"/>
                </a:xfrm>
                <a:custGeom>
                  <a:avLst/>
                  <a:gdLst>
                    <a:gd name="T0" fmla="*/ 66 w 668"/>
                    <a:gd name="T1" fmla="*/ 0 h 623"/>
                    <a:gd name="T2" fmla="*/ 54 w 668"/>
                    <a:gd name="T3" fmla="*/ 1 h 623"/>
                    <a:gd name="T4" fmla="*/ 41 w 668"/>
                    <a:gd name="T5" fmla="*/ 5 h 623"/>
                    <a:gd name="T6" fmla="*/ 29 w 668"/>
                    <a:gd name="T7" fmla="*/ 11 h 623"/>
                    <a:gd name="T8" fmla="*/ 19 w 668"/>
                    <a:gd name="T9" fmla="*/ 19 h 623"/>
                    <a:gd name="T10" fmla="*/ 11 w 668"/>
                    <a:gd name="T11" fmla="*/ 29 h 623"/>
                    <a:gd name="T12" fmla="*/ 5 w 668"/>
                    <a:gd name="T13" fmla="*/ 41 h 623"/>
                    <a:gd name="T14" fmla="*/ 1 w 668"/>
                    <a:gd name="T15" fmla="*/ 53 h 623"/>
                    <a:gd name="T16" fmla="*/ 0 w 668"/>
                    <a:gd name="T17" fmla="*/ 66 h 623"/>
                    <a:gd name="T18" fmla="*/ 0 w 668"/>
                    <a:gd name="T19" fmla="*/ 556 h 623"/>
                    <a:gd name="T20" fmla="*/ 1 w 668"/>
                    <a:gd name="T21" fmla="*/ 570 h 623"/>
                    <a:gd name="T22" fmla="*/ 5 w 668"/>
                    <a:gd name="T23" fmla="*/ 582 h 623"/>
                    <a:gd name="T24" fmla="*/ 11 w 668"/>
                    <a:gd name="T25" fmla="*/ 593 h 623"/>
                    <a:gd name="T26" fmla="*/ 19 w 668"/>
                    <a:gd name="T27" fmla="*/ 603 h 623"/>
                    <a:gd name="T28" fmla="*/ 29 w 668"/>
                    <a:gd name="T29" fmla="*/ 611 h 623"/>
                    <a:gd name="T30" fmla="*/ 41 w 668"/>
                    <a:gd name="T31" fmla="*/ 617 h 623"/>
                    <a:gd name="T32" fmla="*/ 54 w 668"/>
                    <a:gd name="T33" fmla="*/ 621 h 623"/>
                    <a:gd name="T34" fmla="*/ 66 w 668"/>
                    <a:gd name="T35" fmla="*/ 623 h 623"/>
                    <a:gd name="T36" fmla="*/ 601 w 668"/>
                    <a:gd name="T37" fmla="*/ 623 h 623"/>
                    <a:gd name="T38" fmla="*/ 615 w 668"/>
                    <a:gd name="T39" fmla="*/ 621 h 623"/>
                    <a:gd name="T40" fmla="*/ 627 w 668"/>
                    <a:gd name="T41" fmla="*/ 617 h 623"/>
                    <a:gd name="T42" fmla="*/ 638 w 668"/>
                    <a:gd name="T43" fmla="*/ 611 h 623"/>
                    <a:gd name="T44" fmla="*/ 648 w 668"/>
                    <a:gd name="T45" fmla="*/ 603 h 623"/>
                    <a:gd name="T46" fmla="*/ 657 w 668"/>
                    <a:gd name="T47" fmla="*/ 593 h 623"/>
                    <a:gd name="T48" fmla="*/ 662 w 668"/>
                    <a:gd name="T49" fmla="*/ 582 h 623"/>
                    <a:gd name="T50" fmla="*/ 667 w 668"/>
                    <a:gd name="T51" fmla="*/ 570 h 623"/>
                    <a:gd name="T52" fmla="*/ 668 w 668"/>
                    <a:gd name="T53" fmla="*/ 556 h 623"/>
                    <a:gd name="T54" fmla="*/ 668 w 668"/>
                    <a:gd name="T55" fmla="*/ 66 h 623"/>
                    <a:gd name="T56" fmla="*/ 667 w 668"/>
                    <a:gd name="T57" fmla="*/ 53 h 623"/>
                    <a:gd name="T58" fmla="*/ 662 w 668"/>
                    <a:gd name="T59" fmla="*/ 41 h 623"/>
                    <a:gd name="T60" fmla="*/ 657 w 668"/>
                    <a:gd name="T61" fmla="*/ 29 h 623"/>
                    <a:gd name="T62" fmla="*/ 648 w 668"/>
                    <a:gd name="T63" fmla="*/ 19 h 623"/>
                    <a:gd name="T64" fmla="*/ 638 w 668"/>
                    <a:gd name="T65" fmla="*/ 11 h 623"/>
                    <a:gd name="T66" fmla="*/ 627 w 668"/>
                    <a:gd name="T67" fmla="*/ 5 h 623"/>
                    <a:gd name="T68" fmla="*/ 615 w 668"/>
                    <a:gd name="T69" fmla="*/ 1 h 623"/>
                    <a:gd name="T70" fmla="*/ 601 w 668"/>
                    <a:gd name="T71" fmla="*/ 0 h 623"/>
                    <a:gd name="T72" fmla="*/ 66 w 668"/>
                    <a:gd name="T73" fmla="*/ 0 h 62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68"/>
                    <a:gd name="T112" fmla="*/ 0 h 623"/>
                    <a:gd name="T113" fmla="*/ 668 w 668"/>
                    <a:gd name="T114" fmla="*/ 623 h 62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68" h="623">
                      <a:moveTo>
                        <a:pt x="66" y="0"/>
                      </a:moveTo>
                      <a:lnTo>
                        <a:pt x="54" y="1"/>
                      </a:lnTo>
                      <a:lnTo>
                        <a:pt x="41" y="5"/>
                      </a:lnTo>
                      <a:lnTo>
                        <a:pt x="29" y="11"/>
                      </a:lnTo>
                      <a:lnTo>
                        <a:pt x="19" y="19"/>
                      </a:lnTo>
                      <a:lnTo>
                        <a:pt x="11" y="29"/>
                      </a:lnTo>
                      <a:lnTo>
                        <a:pt x="5" y="41"/>
                      </a:lnTo>
                      <a:lnTo>
                        <a:pt x="1" y="53"/>
                      </a:lnTo>
                      <a:lnTo>
                        <a:pt x="0" y="66"/>
                      </a:lnTo>
                      <a:lnTo>
                        <a:pt x="0" y="556"/>
                      </a:lnTo>
                      <a:lnTo>
                        <a:pt x="1" y="570"/>
                      </a:lnTo>
                      <a:lnTo>
                        <a:pt x="5" y="582"/>
                      </a:lnTo>
                      <a:lnTo>
                        <a:pt x="11" y="593"/>
                      </a:lnTo>
                      <a:lnTo>
                        <a:pt x="19" y="603"/>
                      </a:lnTo>
                      <a:lnTo>
                        <a:pt x="29" y="611"/>
                      </a:lnTo>
                      <a:lnTo>
                        <a:pt x="41" y="617"/>
                      </a:lnTo>
                      <a:lnTo>
                        <a:pt x="54" y="621"/>
                      </a:lnTo>
                      <a:lnTo>
                        <a:pt x="66" y="623"/>
                      </a:lnTo>
                      <a:lnTo>
                        <a:pt x="601" y="623"/>
                      </a:lnTo>
                      <a:lnTo>
                        <a:pt x="615" y="621"/>
                      </a:lnTo>
                      <a:lnTo>
                        <a:pt x="627" y="617"/>
                      </a:lnTo>
                      <a:lnTo>
                        <a:pt x="638" y="611"/>
                      </a:lnTo>
                      <a:lnTo>
                        <a:pt x="648" y="603"/>
                      </a:lnTo>
                      <a:lnTo>
                        <a:pt x="657" y="593"/>
                      </a:lnTo>
                      <a:lnTo>
                        <a:pt x="662" y="582"/>
                      </a:lnTo>
                      <a:lnTo>
                        <a:pt x="667" y="570"/>
                      </a:lnTo>
                      <a:lnTo>
                        <a:pt x="668" y="556"/>
                      </a:lnTo>
                      <a:lnTo>
                        <a:pt x="668" y="66"/>
                      </a:lnTo>
                      <a:lnTo>
                        <a:pt x="667" y="53"/>
                      </a:lnTo>
                      <a:lnTo>
                        <a:pt x="662" y="41"/>
                      </a:lnTo>
                      <a:lnTo>
                        <a:pt x="657" y="29"/>
                      </a:lnTo>
                      <a:lnTo>
                        <a:pt x="648" y="19"/>
                      </a:lnTo>
                      <a:lnTo>
                        <a:pt x="638" y="11"/>
                      </a:lnTo>
                      <a:lnTo>
                        <a:pt x="627" y="5"/>
                      </a:lnTo>
                      <a:lnTo>
                        <a:pt x="615" y="1"/>
                      </a:lnTo>
                      <a:lnTo>
                        <a:pt x="601" y="0"/>
                      </a:lnTo>
                      <a:lnTo>
                        <a:pt x="66" y="0"/>
                      </a:lnTo>
                      <a:close/>
                    </a:path>
                  </a:pathLst>
                </a:custGeom>
                <a:solidFill>
                  <a:srgbClr val="969696"/>
                </a:solidFill>
                <a:ln w="6985" cmpd="sng">
                  <a:solidFill>
                    <a:srgbClr val="000000"/>
                  </a:solidFill>
                  <a:bevel/>
                  <a:headEnd/>
                  <a:tailEnd/>
                </a:ln>
              </p:spPr>
              <p:txBody>
                <a:bodyPr/>
                <a:lstStyle/>
                <a:p>
                  <a:endParaRPr lang="zh-CN" altLang="en-US"/>
                </a:p>
              </p:txBody>
            </p:sp>
          </p:grpSp>
          <p:sp>
            <p:nvSpPr>
              <p:cNvPr id="77877" name="Rectangle 10"/>
              <p:cNvSpPr>
                <a:spLocks noChangeArrowheads="1"/>
              </p:cNvSpPr>
              <p:nvPr/>
            </p:nvSpPr>
            <p:spPr bwMode="auto">
              <a:xfrm>
                <a:off x="122" y="315"/>
                <a:ext cx="411" cy="68"/>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77878" name="Line 11"/>
              <p:cNvSpPr>
                <a:spLocks noChangeShapeType="1"/>
              </p:cNvSpPr>
              <p:nvPr/>
            </p:nvSpPr>
            <p:spPr bwMode="auto">
              <a:xfrm>
                <a:off x="122" y="406"/>
                <a:ext cx="411"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79" name="Line 12"/>
              <p:cNvSpPr>
                <a:spLocks noChangeShapeType="1"/>
              </p:cNvSpPr>
              <p:nvPr/>
            </p:nvSpPr>
            <p:spPr bwMode="auto">
              <a:xfrm>
                <a:off x="122" y="467"/>
                <a:ext cx="411"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80" name="Line 13"/>
              <p:cNvSpPr>
                <a:spLocks noChangeShapeType="1"/>
              </p:cNvSpPr>
              <p:nvPr/>
            </p:nvSpPr>
            <p:spPr bwMode="auto">
              <a:xfrm>
                <a:off x="122" y="525"/>
                <a:ext cx="411"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81" name="Line 14"/>
              <p:cNvSpPr>
                <a:spLocks noChangeShapeType="1"/>
              </p:cNvSpPr>
              <p:nvPr/>
            </p:nvSpPr>
            <p:spPr bwMode="auto">
              <a:xfrm>
                <a:off x="122" y="115"/>
                <a:ext cx="411"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82" name="Line 15"/>
              <p:cNvSpPr>
                <a:spLocks noChangeShapeType="1"/>
              </p:cNvSpPr>
              <p:nvPr/>
            </p:nvSpPr>
            <p:spPr bwMode="auto">
              <a:xfrm>
                <a:off x="122" y="173"/>
                <a:ext cx="411"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83" name="Line 16"/>
              <p:cNvSpPr>
                <a:spLocks noChangeShapeType="1"/>
              </p:cNvSpPr>
              <p:nvPr/>
            </p:nvSpPr>
            <p:spPr bwMode="auto">
              <a:xfrm>
                <a:off x="122" y="231"/>
                <a:ext cx="411"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84" name="Line 17"/>
              <p:cNvSpPr>
                <a:spLocks noChangeShapeType="1"/>
              </p:cNvSpPr>
              <p:nvPr/>
            </p:nvSpPr>
            <p:spPr bwMode="auto">
              <a:xfrm>
                <a:off x="122" y="291"/>
                <a:ext cx="411"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77829" name="Rectangle 18"/>
            <p:cNvSpPr>
              <a:spLocks noChangeArrowheads="1"/>
            </p:cNvSpPr>
            <p:nvPr/>
          </p:nvSpPr>
          <p:spPr bwMode="auto">
            <a:xfrm>
              <a:off x="4318459" y="4401158"/>
              <a:ext cx="66516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r>
                <a:rPr lang="zh-CN" altLang="en-US">
                  <a:solidFill>
                    <a:srgbClr val="000000"/>
                  </a:solidFill>
                  <a:latin typeface="Times New Roman" panose="02020603050405020304" pitchFamily="18" charset="0"/>
                  <a:sym typeface="Times New Roman" panose="02020603050405020304" pitchFamily="18" charset="0"/>
                </a:rPr>
                <a:t>证据</a:t>
              </a:r>
            </a:p>
          </p:txBody>
        </p:sp>
        <p:sp>
          <p:nvSpPr>
            <p:cNvPr id="77830" name="Rectangle 19"/>
            <p:cNvSpPr>
              <a:spLocks noChangeArrowheads="1"/>
            </p:cNvSpPr>
            <p:nvPr/>
          </p:nvSpPr>
          <p:spPr bwMode="auto">
            <a:xfrm>
              <a:off x="4320046" y="6056920"/>
              <a:ext cx="6635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r>
                <a:rPr lang="zh-CN" altLang="en-US">
                  <a:solidFill>
                    <a:srgbClr val="000000"/>
                  </a:solidFill>
                  <a:latin typeface="Times New Roman" panose="02020603050405020304" pitchFamily="18" charset="0"/>
                  <a:sym typeface="Times New Roman" panose="02020603050405020304" pitchFamily="18" charset="0"/>
                </a:rPr>
                <a:t>证据</a:t>
              </a:r>
            </a:p>
          </p:txBody>
        </p:sp>
        <p:sp>
          <p:nvSpPr>
            <p:cNvPr id="77831" name="Rectangle 20"/>
            <p:cNvSpPr>
              <a:spLocks noChangeArrowheads="1"/>
            </p:cNvSpPr>
            <p:nvPr/>
          </p:nvSpPr>
          <p:spPr bwMode="auto">
            <a:xfrm>
              <a:off x="7441071" y="5134583"/>
              <a:ext cx="10541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r>
                <a:rPr lang="zh-CN" altLang="en-US">
                  <a:solidFill>
                    <a:srgbClr val="000000"/>
                  </a:solidFill>
                  <a:latin typeface="Times New Roman" panose="02020603050405020304" pitchFamily="18" charset="0"/>
                  <a:sym typeface="Times New Roman" panose="02020603050405020304" pitchFamily="18" charset="0"/>
                </a:rPr>
                <a:t>保证论据</a:t>
              </a:r>
            </a:p>
          </p:txBody>
        </p:sp>
        <p:grpSp>
          <p:nvGrpSpPr>
            <p:cNvPr id="77832" name="Group 21"/>
            <p:cNvGrpSpPr>
              <a:grpSpLocks/>
            </p:cNvGrpSpPr>
            <p:nvPr/>
          </p:nvGrpSpPr>
          <p:grpSpPr bwMode="auto">
            <a:xfrm>
              <a:off x="4147009" y="4977420"/>
              <a:ext cx="801687" cy="981075"/>
              <a:chOff x="0" y="0"/>
              <a:chExt cx="690" cy="646"/>
            </a:xfrm>
          </p:grpSpPr>
          <p:grpSp>
            <p:nvGrpSpPr>
              <p:cNvPr id="77865" name="Group 22"/>
              <p:cNvGrpSpPr>
                <a:grpSpLocks/>
              </p:cNvGrpSpPr>
              <p:nvPr/>
            </p:nvGrpSpPr>
            <p:grpSpPr bwMode="auto">
              <a:xfrm>
                <a:off x="0" y="0"/>
                <a:ext cx="690" cy="646"/>
                <a:chOff x="0" y="0"/>
                <a:chExt cx="690" cy="646"/>
              </a:xfrm>
            </p:grpSpPr>
            <p:sp>
              <p:nvSpPr>
                <p:cNvPr id="77874" name="Freeform 23"/>
                <p:cNvSpPr>
                  <a:spLocks noChangeArrowheads="1"/>
                </p:cNvSpPr>
                <p:nvPr/>
              </p:nvSpPr>
              <p:spPr bwMode="auto">
                <a:xfrm>
                  <a:off x="23" y="22"/>
                  <a:ext cx="667" cy="624"/>
                </a:xfrm>
                <a:custGeom>
                  <a:avLst/>
                  <a:gdLst>
                    <a:gd name="T0" fmla="*/ 67 w 667"/>
                    <a:gd name="T1" fmla="*/ 0 h 624"/>
                    <a:gd name="T2" fmla="*/ 54 w 667"/>
                    <a:gd name="T3" fmla="*/ 2 h 624"/>
                    <a:gd name="T4" fmla="*/ 41 w 667"/>
                    <a:gd name="T5" fmla="*/ 6 h 624"/>
                    <a:gd name="T6" fmla="*/ 30 w 667"/>
                    <a:gd name="T7" fmla="*/ 12 h 624"/>
                    <a:gd name="T8" fmla="*/ 20 w 667"/>
                    <a:gd name="T9" fmla="*/ 20 h 624"/>
                    <a:gd name="T10" fmla="*/ 11 w 667"/>
                    <a:gd name="T11" fmla="*/ 30 h 624"/>
                    <a:gd name="T12" fmla="*/ 5 w 667"/>
                    <a:gd name="T13" fmla="*/ 42 h 624"/>
                    <a:gd name="T14" fmla="*/ 1 w 667"/>
                    <a:gd name="T15" fmla="*/ 54 h 624"/>
                    <a:gd name="T16" fmla="*/ 0 w 667"/>
                    <a:gd name="T17" fmla="*/ 67 h 624"/>
                    <a:gd name="T18" fmla="*/ 0 w 667"/>
                    <a:gd name="T19" fmla="*/ 557 h 624"/>
                    <a:gd name="T20" fmla="*/ 1 w 667"/>
                    <a:gd name="T21" fmla="*/ 571 h 624"/>
                    <a:gd name="T22" fmla="*/ 5 w 667"/>
                    <a:gd name="T23" fmla="*/ 582 h 624"/>
                    <a:gd name="T24" fmla="*/ 11 w 667"/>
                    <a:gd name="T25" fmla="*/ 594 h 624"/>
                    <a:gd name="T26" fmla="*/ 20 w 667"/>
                    <a:gd name="T27" fmla="*/ 604 h 624"/>
                    <a:gd name="T28" fmla="*/ 30 w 667"/>
                    <a:gd name="T29" fmla="*/ 612 h 624"/>
                    <a:gd name="T30" fmla="*/ 41 w 667"/>
                    <a:gd name="T31" fmla="*/ 618 h 624"/>
                    <a:gd name="T32" fmla="*/ 54 w 667"/>
                    <a:gd name="T33" fmla="*/ 622 h 624"/>
                    <a:gd name="T34" fmla="*/ 67 w 667"/>
                    <a:gd name="T35" fmla="*/ 624 h 624"/>
                    <a:gd name="T36" fmla="*/ 600 w 667"/>
                    <a:gd name="T37" fmla="*/ 624 h 624"/>
                    <a:gd name="T38" fmla="*/ 614 w 667"/>
                    <a:gd name="T39" fmla="*/ 622 h 624"/>
                    <a:gd name="T40" fmla="*/ 626 w 667"/>
                    <a:gd name="T41" fmla="*/ 618 h 624"/>
                    <a:gd name="T42" fmla="*/ 637 w 667"/>
                    <a:gd name="T43" fmla="*/ 612 h 624"/>
                    <a:gd name="T44" fmla="*/ 647 w 667"/>
                    <a:gd name="T45" fmla="*/ 604 h 624"/>
                    <a:gd name="T46" fmla="*/ 655 w 667"/>
                    <a:gd name="T47" fmla="*/ 594 h 624"/>
                    <a:gd name="T48" fmla="*/ 661 w 667"/>
                    <a:gd name="T49" fmla="*/ 582 h 624"/>
                    <a:gd name="T50" fmla="*/ 665 w 667"/>
                    <a:gd name="T51" fmla="*/ 571 h 624"/>
                    <a:gd name="T52" fmla="*/ 667 w 667"/>
                    <a:gd name="T53" fmla="*/ 557 h 624"/>
                    <a:gd name="T54" fmla="*/ 667 w 667"/>
                    <a:gd name="T55" fmla="*/ 67 h 624"/>
                    <a:gd name="T56" fmla="*/ 665 w 667"/>
                    <a:gd name="T57" fmla="*/ 54 h 624"/>
                    <a:gd name="T58" fmla="*/ 661 w 667"/>
                    <a:gd name="T59" fmla="*/ 42 h 624"/>
                    <a:gd name="T60" fmla="*/ 655 w 667"/>
                    <a:gd name="T61" fmla="*/ 30 h 624"/>
                    <a:gd name="T62" fmla="*/ 647 w 667"/>
                    <a:gd name="T63" fmla="*/ 20 h 624"/>
                    <a:gd name="T64" fmla="*/ 637 w 667"/>
                    <a:gd name="T65" fmla="*/ 12 h 624"/>
                    <a:gd name="T66" fmla="*/ 626 w 667"/>
                    <a:gd name="T67" fmla="*/ 6 h 624"/>
                    <a:gd name="T68" fmla="*/ 614 w 667"/>
                    <a:gd name="T69" fmla="*/ 2 h 624"/>
                    <a:gd name="T70" fmla="*/ 600 w 667"/>
                    <a:gd name="T71" fmla="*/ 0 h 624"/>
                    <a:gd name="T72" fmla="*/ 67 w 667"/>
                    <a:gd name="T73" fmla="*/ 0 h 62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67"/>
                    <a:gd name="T112" fmla="*/ 0 h 624"/>
                    <a:gd name="T113" fmla="*/ 667 w 667"/>
                    <a:gd name="T114" fmla="*/ 624 h 62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67" h="624">
                      <a:moveTo>
                        <a:pt x="67" y="0"/>
                      </a:moveTo>
                      <a:lnTo>
                        <a:pt x="54" y="2"/>
                      </a:lnTo>
                      <a:lnTo>
                        <a:pt x="41" y="6"/>
                      </a:lnTo>
                      <a:lnTo>
                        <a:pt x="30" y="12"/>
                      </a:lnTo>
                      <a:lnTo>
                        <a:pt x="20" y="20"/>
                      </a:lnTo>
                      <a:lnTo>
                        <a:pt x="11" y="30"/>
                      </a:lnTo>
                      <a:lnTo>
                        <a:pt x="5" y="42"/>
                      </a:lnTo>
                      <a:lnTo>
                        <a:pt x="1" y="54"/>
                      </a:lnTo>
                      <a:lnTo>
                        <a:pt x="0" y="67"/>
                      </a:lnTo>
                      <a:lnTo>
                        <a:pt x="0" y="557"/>
                      </a:lnTo>
                      <a:lnTo>
                        <a:pt x="1" y="571"/>
                      </a:lnTo>
                      <a:lnTo>
                        <a:pt x="5" y="582"/>
                      </a:lnTo>
                      <a:lnTo>
                        <a:pt x="11" y="594"/>
                      </a:lnTo>
                      <a:lnTo>
                        <a:pt x="20" y="604"/>
                      </a:lnTo>
                      <a:lnTo>
                        <a:pt x="30" y="612"/>
                      </a:lnTo>
                      <a:lnTo>
                        <a:pt x="41" y="618"/>
                      </a:lnTo>
                      <a:lnTo>
                        <a:pt x="54" y="622"/>
                      </a:lnTo>
                      <a:lnTo>
                        <a:pt x="67" y="624"/>
                      </a:lnTo>
                      <a:lnTo>
                        <a:pt x="600" y="624"/>
                      </a:lnTo>
                      <a:lnTo>
                        <a:pt x="614" y="622"/>
                      </a:lnTo>
                      <a:lnTo>
                        <a:pt x="626" y="618"/>
                      </a:lnTo>
                      <a:lnTo>
                        <a:pt x="637" y="612"/>
                      </a:lnTo>
                      <a:lnTo>
                        <a:pt x="647" y="604"/>
                      </a:lnTo>
                      <a:lnTo>
                        <a:pt x="655" y="594"/>
                      </a:lnTo>
                      <a:lnTo>
                        <a:pt x="661" y="582"/>
                      </a:lnTo>
                      <a:lnTo>
                        <a:pt x="665" y="571"/>
                      </a:lnTo>
                      <a:lnTo>
                        <a:pt x="667" y="557"/>
                      </a:lnTo>
                      <a:lnTo>
                        <a:pt x="667" y="67"/>
                      </a:lnTo>
                      <a:lnTo>
                        <a:pt x="665" y="54"/>
                      </a:lnTo>
                      <a:lnTo>
                        <a:pt x="661" y="42"/>
                      </a:lnTo>
                      <a:lnTo>
                        <a:pt x="655" y="30"/>
                      </a:lnTo>
                      <a:lnTo>
                        <a:pt x="647" y="20"/>
                      </a:lnTo>
                      <a:lnTo>
                        <a:pt x="637" y="12"/>
                      </a:lnTo>
                      <a:lnTo>
                        <a:pt x="626" y="6"/>
                      </a:lnTo>
                      <a:lnTo>
                        <a:pt x="614" y="2"/>
                      </a:lnTo>
                      <a:lnTo>
                        <a:pt x="600" y="0"/>
                      </a:lnTo>
                      <a:lnTo>
                        <a:pt x="67"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7875" name="Freeform 24"/>
                <p:cNvSpPr>
                  <a:spLocks noChangeArrowheads="1"/>
                </p:cNvSpPr>
                <p:nvPr/>
              </p:nvSpPr>
              <p:spPr bwMode="auto">
                <a:xfrm>
                  <a:off x="0" y="0"/>
                  <a:ext cx="667" cy="623"/>
                </a:xfrm>
                <a:custGeom>
                  <a:avLst/>
                  <a:gdLst>
                    <a:gd name="T0" fmla="*/ 67 w 667"/>
                    <a:gd name="T1" fmla="*/ 0 h 623"/>
                    <a:gd name="T2" fmla="*/ 54 w 667"/>
                    <a:gd name="T3" fmla="*/ 1 h 623"/>
                    <a:gd name="T4" fmla="*/ 41 w 667"/>
                    <a:gd name="T5" fmla="*/ 5 h 623"/>
                    <a:gd name="T6" fmla="*/ 30 w 667"/>
                    <a:gd name="T7" fmla="*/ 11 h 623"/>
                    <a:gd name="T8" fmla="*/ 20 w 667"/>
                    <a:gd name="T9" fmla="*/ 19 h 623"/>
                    <a:gd name="T10" fmla="*/ 11 w 667"/>
                    <a:gd name="T11" fmla="*/ 29 h 623"/>
                    <a:gd name="T12" fmla="*/ 6 w 667"/>
                    <a:gd name="T13" fmla="*/ 41 h 623"/>
                    <a:gd name="T14" fmla="*/ 1 w 667"/>
                    <a:gd name="T15" fmla="*/ 54 h 623"/>
                    <a:gd name="T16" fmla="*/ 0 w 667"/>
                    <a:gd name="T17" fmla="*/ 66 h 623"/>
                    <a:gd name="T18" fmla="*/ 0 w 667"/>
                    <a:gd name="T19" fmla="*/ 556 h 623"/>
                    <a:gd name="T20" fmla="*/ 1 w 667"/>
                    <a:gd name="T21" fmla="*/ 570 h 623"/>
                    <a:gd name="T22" fmla="*/ 6 w 667"/>
                    <a:gd name="T23" fmla="*/ 582 h 623"/>
                    <a:gd name="T24" fmla="*/ 11 w 667"/>
                    <a:gd name="T25" fmla="*/ 593 h 623"/>
                    <a:gd name="T26" fmla="*/ 20 w 667"/>
                    <a:gd name="T27" fmla="*/ 603 h 623"/>
                    <a:gd name="T28" fmla="*/ 30 w 667"/>
                    <a:gd name="T29" fmla="*/ 611 h 623"/>
                    <a:gd name="T30" fmla="*/ 41 w 667"/>
                    <a:gd name="T31" fmla="*/ 617 h 623"/>
                    <a:gd name="T32" fmla="*/ 54 w 667"/>
                    <a:gd name="T33" fmla="*/ 621 h 623"/>
                    <a:gd name="T34" fmla="*/ 67 w 667"/>
                    <a:gd name="T35" fmla="*/ 623 h 623"/>
                    <a:gd name="T36" fmla="*/ 600 w 667"/>
                    <a:gd name="T37" fmla="*/ 623 h 623"/>
                    <a:gd name="T38" fmla="*/ 614 w 667"/>
                    <a:gd name="T39" fmla="*/ 621 h 623"/>
                    <a:gd name="T40" fmla="*/ 626 w 667"/>
                    <a:gd name="T41" fmla="*/ 617 h 623"/>
                    <a:gd name="T42" fmla="*/ 637 w 667"/>
                    <a:gd name="T43" fmla="*/ 611 h 623"/>
                    <a:gd name="T44" fmla="*/ 647 w 667"/>
                    <a:gd name="T45" fmla="*/ 603 h 623"/>
                    <a:gd name="T46" fmla="*/ 656 w 667"/>
                    <a:gd name="T47" fmla="*/ 593 h 623"/>
                    <a:gd name="T48" fmla="*/ 661 w 667"/>
                    <a:gd name="T49" fmla="*/ 582 h 623"/>
                    <a:gd name="T50" fmla="*/ 666 w 667"/>
                    <a:gd name="T51" fmla="*/ 570 h 623"/>
                    <a:gd name="T52" fmla="*/ 667 w 667"/>
                    <a:gd name="T53" fmla="*/ 556 h 623"/>
                    <a:gd name="T54" fmla="*/ 667 w 667"/>
                    <a:gd name="T55" fmla="*/ 66 h 623"/>
                    <a:gd name="T56" fmla="*/ 666 w 667"/>
                    <a:gd name="T57" fmla="*/ 54 h 623"/>
                    <a:gd name="T58" fmla="*/ 661 w 667"/>
                    <a:gd name="T59" fmla="*/ 41 h 623"/>
                    <a:gd name="T60" fmla="*/ 656 w 667"/>
                    <a:gd name="T61" fmla="*/ 29 h 623"/>
                    <a:gd name="T62" fmla="*/ 647 w 667"/>
                    <a:gd name="T63" fmla="*/ 19 h 623"/>
                    <a:gd name="T64" fmla="*/ 637 w 667"/>
                    <a:gd name="T65" fmla="*/ 11 h 623"/>
                    <a:gd name="T66" fmla="*/ 626 w 667"/>
                    <a:gd name="T67" fmla="*/ 5 h 623"/>
                    <a:gd name="T68" fmla="*/ 614 w 667"/>
                    <a:gd name="T69" fmla="*/ 1 h 623"/>
                    <a:gd name="T70" fmla="*/ 600 w 667"/>
                    <a:gd name="T71" fmla="*/ 0 h 623"/>
                    <a:gd name="T72" fmla="*/ 67 w 667"/>
                    <a:gd name="T73" fmla="*/ 0 h 62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67"/>
                    <a:gd name="T112" fmla="*/ 0 h 623"/>
                    <a:gd name="T113" fmla="*/ 667 w 667"/>
                    <a:gd name="T114" fmla="*/ 623 h 62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67" h="623">
                      <a:moveTo>
                        <a:pt x="67" y="0"/>
                      </a:moveTo>
                      <a:lnTo>
                        <a:pt x="54" y="1"/>
                      </a:lnTo>
                      <a:lnTo>
                        <a:pt x="41" y="5"/>
                      </a:lnTo>
                      <a:lnTo>
                        <a:pt x="30" y="11"/>
                      </a:lnTo>
                      <a:lnTo>
                        <a:pt x="20" y="19"/>
                      </a:lnTo>
                      <a:lnTo>
                        <a:pt x="11" y="29"/>
                      </a:lnTo>
                      <a:lnTo>
                        <a:pt x="6" y="41"/>
                      </a:lnTo>
                      <a:lnTo>
                        <a:pt x="1" y="54"/>
                      </a:lnTo>
                      <a:lnTo>
                        <a:pt x="0" y="66"/>
                      </a:lnTo>
                      <a:lnTo>
                        <a:pt x="0" y="556"/>
                      </a:lnTo>
                      <a:lnTo>
                        <a:pt x="1" y="570"/>
                      </a:lnTo>
                      <a:lnTo>
                        <a:pt x="6" y="582"/>
                      </a:lnTo>
                      <a:lnTo>
                        <a:pt x="11" y="593"/>
                      </a:lnTo>
                      <a:lnTo>
                        <a:pt x="20" y="603"/>
                      </a:lnTo>
                      <a:lnTo>
                        <a:pt x="30" y="611"/>
                      </a:lnTo>
                      <a:lnTo>
                        <a:pt x="41" y="617"/>
                      </a:lnTo>
                      <a:lnTo>
                        <a:pt x="54" y="621"/>
                      </a:lnTo>
                      <a:lnTo>
                        <a:pt x="67" y="623"/>
                      </a:lnTo>
                      <a:lnTo>
                        <a:pt x="600" y="623"/>
                      </a:lnTo>
                      <a:lnTo>
                        <a:pt x="614" y="621"/>
                      </a:lnTo>
                      <a:lnTo>
                        <a:pt x="626" y="617"/>
                      </a:lnTo>
                      <a:lnTo>
                        <a:pt x="637" y="611"/>
                      </a:lnTo>
                      <a:lnTo>
                        <a:pt x="647" y="603"/>
                      </a:lnTo>
                      <a:lnTo>
                        <a:pt x="656" y="593"/>
                      </a:lnTo>
                      <a:lnTo>
                        <a:pt x="661" y="582"/>
                      </a:lnTo>
                      <a:lnTo>
                        <a:pt x="666" y="570"/>
                      </a:lnTo>
                      <a:lnTo>
                        <a:pt x="667" y="556"/>
                      </a:lnTo>
                      <a:lnTo>
                        <a:pt x="667" y="66"/>
                      </a:lnTo>
                      <a:lnTo>
                        <a:pt x="666" y="54"/>
                      </a:lnTo>
                      <a:lnTo>
                        <a:pt x="661" y="41"/>
                      </a:lnTo>
                      <a:lnTo>
                        <a:pt x="656" y="29"/>
                      </a:lnTo>
                      <a:lnTo>
                        <a:pt x="647" y="19"/>
                      </a:lnTo>
                      <a:lnTo>
                        <a:pt x="637" y="11"/>
                      </a:lnTo>
                      <a:lnTo>
                        <a:pt x="626" y="5"/>
                      </a:lnTo>
                      <a:lnTo>
                        <a:pt x="614" y="1"/>
                      </a:lnTo>
                      <a:lnTo>
                        <a:pt x="600" y="0"/>
                      </a:lnTo>
                      <a:lnTo>
                        <a:pt x="67" y="0"/>
                      </a:lnTo>
                      <a:close/>
                    </a:path>
                  </a:pathLst>
                </a:custGeom>
                <a:solidFill>
                  <a:srgbClr val="969696"/>
                </a:solidFill>
                <a:ln w="6985" cmpd="sng">
                  <a:solidFill>
                    <a:srgbClr val="000000"/>
                  </a:solidFill>
                  <a:bevel/>
                  <a:headEnd/>
                  <a:tailEnd/>
                </a:ln>
              </p:spPr>
              <p:txBody>
                <a:bodyPr/>
                <a:lstStyle/>
                <a:p>
                  <a:endParaRPr lang="zh-CN" altLang="en-US"/>
                </a:p>
              </p:txBody>
            </p:sp>
          </p:grpSp>
          <p:sp>
            <p:nvSpPr>
              <p:cNvPr id="77866" name="Rectangle 25"/>
              <p:cNvSpPr>
                <a:spLocks noChangeArrowheads="1"/>
              </p:cNvSpPr>
              <p:nvPr/>
            </p:nvSpPr>
            <p:spPr bwMode="auto">
              <a:xfrm>
                <a:off x="121" y="431"/>
                <a:ext cx="412" cy="68"/>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77867" name="Line 26"/>
              <p:cNvSpPr>
                <a:spLocks noChangeShapeType="1"/>
              </p:cNvSpPr>
              <p:nvPr/>
            </p:nvSpPr>
            <p:spPr bwMode="auto">
              <a:xfrm>
                <a:off x="121" y="406"/>
                <a:ext cx="412"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68" name="Line 27"/>
              <p:cNvSpPr>
                <a:spLocks noChangeShapeType="1"/>
              </p:cNvSpPr>
              <p:nvPr/>
            </p:nvSpPr>
            <p:spPr bwMode="auto">
              <a:xfrm>
                <a:off x="121" y="350"/>
                <a:ext cx="412"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69" name="Line 28"/>
              <p:cNvSpPr>
                <a:spLocks noChangeShapeType="1"/>
              </p:cNvSpPr>
              <p:nvPr/>
            </p:nvSpPr>
            <p:spPr bwMode="auto">
              <a:xfrm>
                <a:off x="121" y="525"/>
                <a:ext cx="412"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70" name="Line 29"/>
              <p:cNvSpPr>
                <a:spLocks noChangeShapeType="1"/>
              </p:cNvSpPr>
              <p:nvPr/>
            </p:nvSpPr>
            <p:spPr bwMode="auto">
              <a:xfrm>
                <a:off x="121" y="115"/>
                <a:ext cx="412"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71" name="Line 30"/>
              <p:cNvSpPr>
                <a:spLocks noChangeShapeType="1"/>
              </p:cNvSpPr>
              <p:nvPr/>
            </p:nvSpPr>
            <p:spPr bwMode="auto">
              <a:xfrm>
                <a:off x="121" y="173"/>
                <a:ext cx="412"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72" name="Line 31"/>
              <p:cNvSpPr>
                <a:spLocks noChangeShapeType="1"/>
              </p:cNvSpPr>
              <p:nvPr/>
            </p:nvSpPr>
            <p:spPr bwMode="auto">
              <a:xfrm>
                <a:off x="121" y="231"/>
                <a:ext cx="412"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73" name="Line 32"/>
              <p:cNvSpPr>
                <a:spLocks noChangeShapeType="1"/>
              </p:cNvSpPr>
              <p:nvPr/>
            </p:nvSpPr>
            <p:spPr bwMode="auto">
              <a:xfrm>
                <a:off x="121" y="291"/>
                <a:ext cx="412"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77833" name="Group 33"/>
            <p:cNvGrpSpPr>
              <a:grpSpLocks/>
            </p:cNvGrpSpPr>
            <p:nvPr/>
          </p:nvGrpSpPr>
          <p:grpSpPr bwMode="auto">
            <a:xfrm>
              <a:off x="7679196" y="4094770"/>
              <a:ext cx="800100" cy="982663"/>
              <a:chOff x="0" y="0"/>
              <a:chExt cx="688" cy="647"/>
            </a:xfrm>
          </p:grpSpPr>
          <p:grpSp>
            <p:nvGrpSpPr>
              <p:cNvPr id="77854" name="Group 34"/>
              <p:cNvGrpSpPr>
                <a:grpSpLocks/>
              </p:cNvGrpSpPr>
              <p:nvPr/>
            </p:nvGrpSpPr>
            <p:grpSpPr bwMode="auto">
              <a:xfrm>
                <a:off x="0" y="0"/>
                <a:ext cx="688" cy="647"/>
                <a:chOff x="0" y="0"/>
                <a:chExt cx="688" cy="647"/>
              </a:xfrm>
            </p:grpSpPr>
            <p:sp>
              <p:nvSpPr>
                <p:cNvPr id="77863" name="Freeform 35"/>
                <p:cNvSpPr>
                  <a:spLocks noChangeArrowheads="1"/>
                </p:cNvSpPr>
                <p:nvPr/>
              </p:nvSpPr>
              <p:spPr bwMode="auto">
                <a:xfrm>
                  <a:off x="23" y="22"/>
                  <a:ext cx="665" cy="625"/>
                </a:xfrm>
                <a:custGeom>
                  <a:avLst/>
                  <a:gdLst>
                    <a:gd name="T0" fmla="*/ 66 w 665"/>
                    <a:gd name="T1" fmla="*/ 0 h 625"/>
                    <a:gd name="T2" fmla="*/ 54 w 665"/>
                    <a:gd name="T3" fmla="*/ 2 h 625"/>
                    <a:gd name="T4" fmla="*/ 41 w 665"/>
                    <a:gd name="T5" fmla="*/ 6 h 625"/>
                    <a:gd name="T6" fmla="*/ 29 w 665"/>
                    <a:gd name="T7" fmla="*/ 12 h 625"/>
                    <a:gd name="T8" fmla="*/ 19 w 665"/>
                    <a:gd name="T9" fmla="*/ 20 h 625"/>
                    <a:gd name="T10" fmla="*/ 11 w 665"/>
                    <a:gd name="T11" fmla="*/ 30 h 625"/>
                    <a:gd name="T12" fmla="*/ 5 w 665"/>
                    <a:gd name="T13" fmla="*/ 42 h 625"/>
                    <a:gd name="T14" fmla="*/ 1 w 665"/>
                    <a:gd name="T15" fmla="*/ 54 h 625"/>
                    <a:gd name="T16" fmla="*/ 0 w 665"/>
                    <a:gd name="T17" fmla="*/ 67 h 625"/>
                    <a:gd name="T18" fmla="*/ 0 w 665"/>
                    <a:gd name="T19" fmla="*/ 558 h 625"/>
                    <a:gd name="T20" fmla="*/ 1 w 665"/>
                    <a:gd name="T21" fmla="*/ 573 h 625"/>
                    <a:gd name="T22" fmla="*/ 5 w 665"/>
                    <a:gd name="T23" fmla="*/ 584 h 625"/>
                    <a:gd name="T24" fmla="*/ 11 w 665"/>
                    <a:gd name="T25" fmla="*/ 595 h 625"/>
                    <a:gd name="T26" fmla="*/ 19 w 665"/>
                    <a:gd name="T27" fmla="*/ 605 h 625"/>
                    <a:gd name="T28" fmla="*/ 29 w 665"/>
                    <a:gd name="T29" fmla="*/ 614 h 625"/>
                    <a:gd name="T30" fmla="*/ 41 w 665"/>
                    <a:gd name="T31" fmla="*/ 619 h 625"/>
                    <a:gd name="T32" fmla="*/ 54 w 665"/>
                    <a:gd name="T33" fmla="*/ 624 h 625"/>
                    <a:gd name="T34" fmla="*/ 66 w 665"/>
                    <a:gd name="T35" fmla="*/ 625 h 625"/>
                    <a:gd name="T36" fmla="*/ 598 w 665"/>
                    <a:gd name="T37" fmla="*/ 625 h 625"/>
                    <a:gd name="T38" fmla="*/ 612 w 665"/>
                    <a:gd name="T39" fmla="*/ 624 h 625"/>
                    <a:gd name="T40" fmla="*/ 624 w 665"/>
                    <a:gd name="T41" fmla="*/ 619 h 625"/>
                    <a:gd name="T42" fmla="*/ 635 w 665"/>
                    <a:gd name="T43" fmla="*/ 614 h 625"/>
                    <a:gd name="T44" fmla="*/ 645 w 665"/>
                    <a:gd name="T45" fmla="*/ 605 h 625"/>
                    <a:gd name="T46" fmla="*/ 654 w 665"/>
                    <a:gd name="T47" fmla="*/ 595 h 625"/>
                    <a:gd name="T48" fmla="*/ 659 w 665"/>
                    <a:gd name="T49" fmla="*/ 584 h 625"/>
                    <a:gd name="T50" fmla="*/ 664 w 665"/>
                    <a:gd name="T51" fmla="*/ 573 h 625"/>
                    <a:gd name="T52" fmla="*/ 665 w 665"/>
                    <a:gd name="T53" fmla="*/ 558 h 625"/>
                    <a:gd name="T54" fmla="*/ 665 w 665"/>
                    <a:gd name="T55" fmla="*/ 67 h 625"/>
                    <a:gd name="T56" fmla="*/ 664 w 665"/>
                    <a:gd name="T57" fmla="*/ 54 h 625"/>
                    <a:gd name="T58" fmla="*/ 659 w 665"/>
                    <a:gd name="T59" fmla="*/ 42 h 625"/>
                    <a:gd name="T60" fmla="*/ 654 w 665"/>
                    <a:gd name="T61" fmla="*/ 30 h 625"/>
                    <a:gd name="T62" fmla="*/ 645 w 665"/>
                    <a:gd name="T63" fmla="*/ 20 h 625"/>
                    <a:gd name="T64" fmla="*/ 635 w 665"/>
                    <a:gd name="T65" fmla="*/ 12 h 625"/>
                    <a:gd name="T66" fmla="*/ 624 w 665"/>
                    <a:gd name="T67" fmla="*/ 6 h 625"/>
                    <a:gd name="T68" fmla="*/ 612 w 665"/>
                    <a:gd name="T69" fmla="*/ 2 h 625"/>
                    <a:gd name="T70" fmla="*/ 598 w 665"/>
                    <a:gd name="T71" fmla="*/ 0 h 625"/>
                    <a:gd name="T72" fmla="*/ 66 w 665"/>
                    <a:gd name="T73" fmla="*/ 0 h 62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65"/>
                    <a:gd name="T112" fmla="*/ 0 h 625"/>
                    <a:gd name="T113" fmla="*/ 665 w 665"/>
                    <a:gd name="T114" fmla="*/ 625 h 62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65" h="625">
                      <a:moveTo>
                        <a:pt x="66" y="0"/>
                      </a:moveTo>
                      <a:lnTo>
                        <a:pt x="54" y="2"/>
                      </a:lnTo>
                      <a:lnTo>
                        <a:pt x="41" y="6"/>
                      </a:lnTo>
                      <a:lnTo>
                        <a:pt x="29" y="12"/>
                      </a:lnTo>
                      <a:lnTo>
                        <a:pt x="19" y="20"/>
                      </a:lnTo>
                      <a:lnTo>
                        <a:pt x="11" y="30"/>
                      </a:lnTo>
                      <a:lnTo>
                        <a:pt x="5" y="42"/>
                      </a:lnTo>
                      <a:lnTo>
                        <a:pt x="1" y="54"/>
                      </a:lnTo>
                      <a:lnTo>
                        <a:pt x="0" y="67"/>
                      </a:lnTo>
                      <a:lnTo>
                        <a:pt x="0" y="558"/>
                      </a:lnTo>
                      <a:lnTo>
                        <a:pt x="1" y="573"/>
                      </a:lnTo>
                      <a:lnTo>
                        <a:pt x="5" y="584"/>
                      </a:lnTo>
                      <a:lnTo>
                        <a:pt x="11" y="595"/>
                      </a:lnTo>
                      <a:lnTo>
                        <a:pt x="19" y="605"/>
                      </a:lnTo>
                      <a:lnTo>
                        <a:pt x="29" y="614"/>
                      </a:lnTo>
                      <a:lnTo>
                        <a:pt x="41" y="619"/>
                      </a:lnTo>
                      <a:lnTo>
                        <a:pt x="54" y="624"/>
                      </a:lnTo>
                      <a:lnTo>
                        <a:pt x="66" y="625"/>
                      </a:lnTo>
                      <a:lnTo>
                        <a:pt x="598" y="625"/>
                      </a:lnTo>
                      <a:lnTo>
                        <a:pt x="612" y="624"/>
                      </a:lnTo>
                      <a:lnTo>
                        <a:pt x="624" y="619"/>
                      </a:lnTo>
                      <a:lnTo>
                        <a:pt x="635" y="614"/>
                      </a:lnTo>
                      <a:lnTo>
                        <a:pt x="645" y="605"/>
                      </a:lnTo>
                      <a:lnTo>
                        <a:pt x="654" y="595"/>
                      </a:lnTo>
                      <a:lnTo>
                        <a:pt x="659" y="584"/>
                      </a:lnTo>
                      <a:lnTo>
                        <a:pt x="664" y="573"/>
                      </a:lnTo>
                      <a:lnTo>
                        <a:pt x="665" y="558"/>
                      </a:lnTo>
                      <a:lnTo>
                        <a:pt x="665" y="67"/>
                      </a:lnTo>
                      <a:lnTo>
                        <a:pt x="664" y="54"/>
                      </a:lnTo>
                      <a:lnTo>
                        <a:pt x="659" y="42"/>
                      </a:lnTo>
                      <a:lnTo>
                        <a:pt x="654" y="30"/>
                      </a:lnTo>
                      <a:lnTo>
                        <a:pt x="645" y="20"/>
                      </a:lnTo>
                      <a:lnTo>
                        <a:pt x="635" y="12"/>
                      </a:lnTo>
                      <a:lnTo>
                        <a:pt x="624" y="6"/>
                      </a:lnTo>
                      <a:lnTo>
                        <a:pt x="612" y="2"/>
                      </a:lnTo>
                      <a:lnTo>
                        <a:pt x="598" y="0"/>
                      </a:lnTo>
                      <a:lnTo>
                        <a:pt x="66"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7864" name="Freeform 36"/>
                <p:cNvSpPr>
                  <a:spLocks noChangeArrowheads="1"/>
                </p:cNvSpPr>
                <p:nvPr/>
              </p:nvSpPr>
              <p:spPr bwMode="auto">
                <a:xfrm>
                  <a:off x="0" y="0"/>
                  <a:ext cx="665" cy="624"/>
                </a:xfrm>
                <a:custGeom>
                  <a:avLst/>
                  <a:gdLst>
                    <a:gd name="T0" fmla="*/ 67 w 665"/>
                    <a:gd name="T1" fmla="*/ 0 h 624"/>
                    <a:gd name="T2" fmla="*/ 54 w 665"/>
                    <a:gd name="T3" fmla="*/ 1 h 624"/>
                    <a:gd name="T4" fmla="*/ 41 w 665"/>
                    <a:gd name="T5" fmla="*/ 5 h 624"/>
                    <a:gd name="T6" fmla="*/ 30 w 665"/>
                    <a:gd name="T7" fmla="*/ 11 h 624"/>
                    <a:gd name="T8" fmla="*/ 20 w 665"/>
                    <a:gd name="T9" fmla="*/ 20 h 624"/>
                    <a:gd name="T10" fmla="*/ 11 w 665"/>
                    <a:gd name="T11" fmla="*/ 29 h 624"/>
                    <a:gd name="T12" fmla="*/ 5 w 665"/>
                    <a:gd name="T13" fmla="*/ 41 h 624"/>
                    <a:gd name="T14" fmla="*/ 1 w 665"/>
                    <a:gd name="T15" fmla="*/ 54 h 624"/>
                    <a:gd name="T16" fmla="*/ 0 w 665"/>
                    <a:gd name="T17" fmla="*/ 66 h 624"/>
                    <a:gd name="T18" fmla="*/ 0 w 665"/>
                    <a:gd name="T19" fmla="*/ 558 h 624"/>
                    <a:gd name="T20" fmla="*/ 1 w 665"/>
                    <a:gd name="T21" fmla="*/ 572 h 624"/>
                    <a:gd name="T22" fmla="*/ 5 w 665"/>
                    <a:gd name="T23" fmla="*/ 583 h 624"/>
                    <a:gd name="T24" fmla="*/ 11 w 665"/>
                    <a:gd name="T25" fmla="*/ 595 h 624"/>
                    <a:gd name="T26" fmla="*/ 20 w 665"/>
                    <a:gd name="T27" fmla="*/ 604 h 624"/>
                    <a:gd name="T28" fmla="*/ 30 w 665"/>
                    <a:gd name="T29" fmla="*/ 613 h 624"/>
                    <a:gd name="T30" fmla="*/ 41 w 665"/>
                    <a:gd name="T31" fmla="*/ 619 h 624"/>
                    <a:gd name="T32" fmla="*/ 54 w 665"/>
                    <a:gd name="T33" fmla="*/ 623 h 624"/>
                    <a:gd name="T34" fmla="*/ 67 w 665"/>
                    <a:gd name="T35" fmla="*/ 624 h 624"/>
                    <a:gd name="T36" fmla="*/ 599 w 665"/>
                    <a:gd name="T37" fmla="*/ 624 h 624"/>
                    <a:gd name="T38" fmla="*/ 613 w 665"/>
                    <a:gd name="T39" fmla="*/ 623 h 624"/>
                    <a:gd name="T40" fmla="*/ 624 w 665"/>
                    <a:gd name="T41" fmla="*/ 619 h 624"/>
                    <a:gd name="T42" fmla="*/ 635 w 665"/>
                    <a:gd name="T43" fmla="*/ 613 h 624"/>
                    <a:gd name="T44" fmla="*/ 645 w 665"/>
                    <a:gd name="T45" fmla="*/ 604 h 624"/>
                    <a:gd name="T46" fmla="*/ 654 w 665"/>
                    <a:gd name="T47" fmla="*/ 595 h 624"/>
                    <a:gd name="T48" fmla="*/ 660 w 665"/>
                    <a:gd name="T49" fmla="*/ 583 h 624"/>
                    <a:gd name="T50" fmla="*/ 664 w 665"/>
                    <a:gd name="T51" fmla="*/ 572 h 624"/>
                    <a:gd name="T52" fmla="*/ 665 w 665"/>
                    <a:gd name="T53" fmla="*/ 558 h 624"/>
                    <a:gd name="T54" fmla="*/ 665 w 665"/>
                    <a:gd name="T55" fmla="*/ 66 h 624"/>
                    <a:gd name="T56" fmla="*/ 664 w 665"/>
                    <a:gd name="T57" fmla="*/ 54 h 624"/>
                    <a:gd name="T58" fmla="*/ 660 w 665"/>
                    <a:gd name="T59" fmla="*/ 41 h 624"/>
                    <a:gd name="T60" fmla="*/ 654 w 665"/>
                    <a:gd name="T61" fmla="*/ 29 h 624"/>
                    <a:gd name="T62" fmla="*/ 645 w 665"/>
                    <a:gd name="T63" fmla="*/ 20 h 624"/>
                    <a:gd name="T64" fmla="*/ 635 w 665"/>
                    <a:gd name="T65" fmla="*/ 11 h 624"/>
                    <a:gd name="T66" fmla="*/ 624 w 665"/>
                    <a:gd name="T67" fmla="*/ 5 h 624"/>
                    <a:gd name="T68" fmla="*/ 613 w 665"/>
                    <a:gd name="T69" fmla="*/ 1 h 624"/>
                    <a:gd name="T70" fmla="*/ 599 w 665"/>
                    <a:gd name="T71" fmla="*/ 0 h 624"/>
                    <a:gd name="T72" fmla="*/ 67 w 665"/>
                    <a:gd name="T73" fmla="*/ 0 h 62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65"/>
                    <a:gd name="T112" fmla="*/ 0 h 624"/>
                    <a:gd name="T113" fmla="*/ 665 w 665"/>
                    <a:gd name="T114" fmla="*/ 624 h 62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65" h="624">
                      <a:moveTo>
                        <a:pt x="67" y="0"/>
                      </a:moveTo>
                      <a:lnTo>
                        <a:pt x="54" y="1"/>
                      </a:lnTo>
                      <a:lnTo>
                        <a:pt x="41" y="5"/>
                      </a:lnTo>
                      <a:lnTo>
                        <a:pt x="30" y="11"/>
                      </a:lnTo>
                      <a:lnTo>
                        <a:pt x="20" y="20"/>
                      </a:lnTo>
                      <a:lnTo>
                        <a:pt x="11" y="29"/>
                      </a:lnTo>
                      <a:lnTo>
                        <a:pt x="5" y="41"/>
                      </a:lnTo>
                      <a:lnTo>
                        <a:pt x="1" y="54"/>
                      </a:lnTo>
                      <a:lnTo>
                        <a:pt x="0" y="66"/>
                      </a:lnTo>
                      <a:lnTo>
                        <a:pt x="0" y="558"/>
                      </a:lnTo>
                      <a:lnTo>
                        <a:pt x="1" y="572"/>
                      </a:lnTo>
                      <a:lnTo>
                        <a:pt x="5" y="583"/>
                      </a:lnTo>
                      <a:lnTo>
                        <a:pt x="11" y="595"/>
                      </a:lnTo>
                      <a:lnTo>
                        <a:pt x="20" y="604"/>
                      </a:lnTo>
                      <a:lnTo>
                        <a:pt x="30" y="613"/>
                      </a:lnTo>
                      <a:lnTo>
                        <a:pt x="41" y="619"/>
                      </a:lnTo>
                      <a:lnTo>
                        <a:pt x="54" y="623"/>
                      </a:lnTo>
                      <a:lnTo>
                        <a:pt x="67" y="624"/>
                      </a:lnTo>
                      <a:lnTo>
                        <a:pt x="599" y="624"/>
                      </a:lnTo>
                      <a:lnTo>
                        <a:pt x="613" y="623"/>
                      </a:lnTo>
                      <a:lnTo>
                        <a:pt x="624" y="619"/>
                      </a:lnTo>
                      <a:lnTo>
                        <a:pt x="635" y="613"/>
                      </a:lnTo>
                      <a:lnTo>
                        <a:pt x="645" y="604"/>
                      </a:lnTo>
                      <a:lnTo>
                        <a:pt x="654" y="595"/>
                      </a:lnTo>
                      <a:lnTo>
                        <a:pt x="660" y="583"/>
                      </a:lnTo>
                      <a:lnTo>
                        <a:pt x="664" y="572"/>
                      </a:lnTo>
                      <a:lnTo>
                        <a:pt x="665" y="558"/>
                      </a:lnTo>
                      <a:lnTo>
                        <a:pt x="665" y="66"/>
                      </a:lnTo>
                      <a:lnTo>
                        <a:pt x="664" y="54"/>
                      </a:lnTo>
                      <a:lnTo>
                        <a:pt x="660" y="41"/>
                      </a:lnTo>
                      <a:lnTo>
                        <a:pt x="654" y="29"/>
                      </a:lnTo>
                      <a:lnTo>
                        <a:pt x="645" y="20"/>
                      </a:lnTo>
                      <a:lnTo>
                        <a:pt x="635" y="11"/>
                      </a:lnTo>
                      <a:lnTo>
                        <a:pt x="624" y="5"/>
                      </a:lnTo>
                      <a:lnTo>
                        <a:pt x="613" y="1"/>
                      </a:lnTo>
                      <a:lnTo>
                        <a:pt x="599" y="0"/>
                      </a:lnTo>
                      <a:lnTo>
                        <a:pt x="67" y="0"/>
                      </a:lnTo>
                      <a:close/>
                    </a:path>
                  </a:pathLst>
                </a:custGeom>
                <a:solidFill>
                  <a:srgbClr val="969696"/>
                </a:solidFill>
                <a:ln w="6985" cmpd="sng">
                  <a:solidFill>
                    <a:srgbClr val="000000"/>
                  </a:solidFill>
                  <a:bevel/>
                  <a:headEnd/>
                  <a:tailEnd/>
                </a:ln>
              </p:spPr>
              <p:txBody>
                <a:bodyPr/>
                <a:lstStyle/>
                <a:p>
                  <a:endParaRPr lang="zh-CN" altLang="en-US"/>
                </a:p>
              </p:txBody>
            </p:sp>
          </p:grpSp>
          <p:sp>
            <p:nvSpPr>
              <p:cNvPr id="77855" name="Line 37"/>
              <p:cNvSpPr>
                <a:spLocks noChangeShapeType="1"/>
              </p:cNvSpPr>
              <p:nvPr/>
            </p:nvSpPr>
            <p:spPr bwMode="auto">
              <a:xfrm>
                <a:off x="121" y="407"/>
                <a:ext cx="412"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56" name="Line 38"/>
              <p:cNvSpPr>
                <a:spLocks noChangeShapeType="1"/>
              </p:cNvSpPr>
              <p:nvPr/>
            </p:nvSpPr>
            <p:spPr bwMode="auto">
              <a:xfrm>
                <a:off x="121" y="465"/>
                <a:ext cx="412"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57" name="Line 39"/>
              <p:cNvSpPr>
                <a:spLocks noChangeShapeType="1"/>
              </p:cNvSpPr>
              <p:nvPr/>
            </p:nvSpPr>
            <p:spPr bwMode="auto">
              <a:xfrm>
                <a:off x="121" y="524"/>
                <a:ext cx="412"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58" name="Line 40"/>
              <p:cNvSpPr>
                <a:spLocks noChangeShapeType="1"/>
              </p:cNvSpPr>
              <p:nvPr/>
            </p:nvSpPr>
            <p:spPr bwMode="auto">
              <a:xfrm>
                <a:off x="121" y="115"/>
                <a:ext cx="412"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59" name="Line 41"/>
              <p:cNvSpPr>
                <a:spLocks noChangeShapeType="1"/>
              </p:cNvSpPr>
              <p:nvPr/>
            </p:nvSpPr>
            <p:spPr bwMode="auto">
              <a:xfrm>
                <a:off x="121" y="173"/>
                <a:ext cx="412"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60" name="Line 42"/>
              <p:cNvSpPr>
                <a:spLocks noChangeShapeType="1"/>
              </p:cNvSpPr>
              <p:nvPr/>
            </p:nvSpPr>
            <p:spPr bwMode="auto">
              <a:xfrm>
                <a:off x="121" y="231"/>
                <a:ext cx="412"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61" name="Line 43"/>
              <p:cNvSpPr>
                <a:spLocks noChangeShapeType="1"/>
              </p:cNvSpPr>
              <p:nvPr/>
            </p:nvSpPr>
            <p:spPr bwMode="auto">
              <a:xfrm>
                <a:off x="121" y="289"/>
                <a:ext cx="412"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62" name="Line 44"/>
              <p:cNvSpPr>
                <a:spLocks noChangeShapeType="1"/>
              </p:cNvSpPr>
              <p:nvPr/>
            </p:nvSpPr>
            <p:spPr bwMode="auto">
              <a:xfrm>
                <a:off x="121" y="348"/>
                <a:ext cx="412" cy="1"/>
              </a:xfrm>
              <a:prstGeom prst="line">
                <a:avLst/>
              </a:prstGeom>
              <a:noFill/>
              <a:ln w="6985">
                <a:solidFill>
                  <a:srgbClr val="FFFFF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77834" name="Group 45"/>
            <p:cNvGrpSpPr>
              <a:grpSpLocks/>
            </p:cNvGrpSpPr>
            <p:nvPr/>
          </p:nvGrpSpPr>
          <p:grpSpPr bwMode="auto">
            <a:xfrm>
              <a:off x="3589796" y="3743933"/>
              <a:ext cx="395288" cy="142875"/>
              <a:chOff x="0" y="0"/>
              <a:chExt cx="341" cy="95"/>
            </a:xfrm>
          </p:grpSpPr>
          <p:sp>
            <p:nvSpPr>
              <p:cNvPr id="77852" name="Line 46"/>
              <p:cNvSpPr>
                <a:spLocks noChangeShapeType="1"/>
              </p:cNvSpPr>
              <p:nvPr/>
            </p:nvSpPr>
            <p:spPr bwMode="auto">
              <a:xfrm>
                <a:off x="0" y="46"/>
                <a:ext cx="248" cy="1"/>
              </a:xfrm>
              <a:prstGeom prst="line">
                <a:avLst/>
              </a:prstGeom>
              <a:noFill/>
              <a:ln w="6985">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53" name="Freeform 47"/>
              <p:cNvSpPr>
                <a:spLocks noChangeArrowheads="1"/>
              </p:cNvSpPr>
              <p:nvPr/>
            </p:nvSpPr>
            <p:spPr bwMode="auto">
              <a:xfrm>
                <a:off x="201" y="0"/>
                <a:ext cx="140" cy="95"/>
              </a:xfrm>
              <a:custGeom>
                <a:avLst/>
                <a:gdLst>
                  <a:gd name="T0" fmla="*/ 0 w 140"/>
                  <a:gd name="T1" fmla="*/ 95 h 95"/>
                  <a:gd name="T2" fmla="*/ 140 w 140"/>
                  <a:gd name="T3" fmla="*/ 46 h 95"/>
                  <a:gd name="T4" fmla="*/ 0 w 140"/>
                  <a:gd name="T5" fmla="*/ 0 h 95"/>
                  <a:gd name="T6" fmla="*/ 44 w 140"/>
                  <a:gd name="T7" fmla="*/ 46 h 95"/>
                  <a:gd name="T8" fmla="*/ 0 w 140"/>
                  <a:gd name="T9" fmla="*/ 95 h 95"/>
                  <a:gd name="T10" fmla="*/ 0 60000 65536"/>
                  <a:gd name="T11" fmla="*/ 0 60000 65536"/>
                  <a:gd name="T12" fmla="*/ 0 60000 65536"/>
                  <a:gd name="T13" fmla="*/ 0 60000 65536"/>
                  <a:gd name="T14" fmla="*/ 0 60000 65536"/>
                  <a:gd name="T15" fmla="*/ 0 w 140"/>
                  <a:gd name="T16" fmla="*/ 0 h 95"/>
                  <a:gd name="T17" fmla="*/ 140 w 140"/>
                  <a:gd name="T18" fmla="*/ 95 h 95"/>
                </a:gdLst>
                <a:ahLst/>
                <a:cxnLst>
                  <a:cxn ang="T10">
                    <a:pos x="T0" y="T1"/>
                  </a:cxn>
                  <a:cxn ang="T11">
                    <a:pos x="T2" y="T3"/>
                  </a:cxn>
                  <a:cxn ang="T12">
                    <a:pos x="T4" y="T5"/>
                  </a:cxn>
                  <a:cxn ang="T13">
                    <a:pos x="T6" y="T7"/>
                  </a:cxn>
                  <a:cxn ang="T14">
                    <a:pos x="T8" y="T9"/>
                  </a:cxn>
                </a:cxnLst>
                <a:rect l="T15" t="T16" r="T17" b="T18"/>
                <a:pathLst>
                  <a:path w="140" h="95">
                    <a:moveTo>
                      <a:pt x="0" y="95"/>
                    </a:moveTo>
                    <a:lnTo>
                      <a:pt x="140" y="46"/>
                    </a:lnTo>
                    <a:lnTo>
                      <a:pt x="0" y="0"/>
                    </a:lnTo>
                    <a:lnTo>
                      <a:pt x="44" y="46"/>
                    </a:lnTo>
                    <a:lnTo>
                      <a:pt x="0" y="95"/>
                    </a:lnTo>
                    <a:close/>
                  </a:path>
                </a:pathLst>
              </a:custGeom>
              <a:solidFill>
                <a:schemeClr val="accent1"/>
              </a:solidFill>
              <a:ln w="9525" cmpd="sng">
                <a:solidFill>
                  <a:schemeClr val="tx1"/>
                </a:solidFill>
                <a:bevel/>
                <a:headEnd/>
                <a:tailEnd/>
              </a:ln>
            </p:spPr>
            <p:txBody>
              <a:bodyPr/>
              <a:lstStyle/>
              <a:p>
                <a:endParaRPr lang="zh-CN" altLang="en-US"/>
              </a:p>
            </p:txBody>
          </p:sp>
        </p:grpSp>
        <p:grpSp>
          <p:nvGrpSpPr>
            <p:cNvPr id="77835" name="Group 48"/>
            <p:cNvGrpSpPr>
              <a:grpSpLocks/>
            </p:cNvGrpSpPr>
            <p:nvPr/>
          </p:nvGrpSpPr>
          <p:grpSpPr bwMode="auto">
            <a:xfrm>
              <a:off x="7183896" y="4507520"/>
              <a:ext cx="457200" cy="144463"/>
              <a:chOff x="0" y="0"/>
              <a:chExt cx="341" cy="95"/>
            </a:xfrm>
          </p:grpSpPr>
          <p:sp>
            <p:nvSpPr>
              <p:cNvPr id="77850" name="Line 49"/>
              <p:cNvSpPr>
                <a:spLocks noChangeShapeType="1"/>
              </p:cNvSpPr>
              <p:nvPr/>
            </p:nvSpPr>
            <p:spPr bwMode="auto">
              <a:xfrm>
                <a:off x="0" y="47"/>
                <a:ext cx="247" cy="1"/>
              </a:xfrm>
              <a:prstGeom prst="line">
                <a:avLst/>
              </a:prstGeom>
              <a:noFill/>
              <a:ln w="6985">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51" name="Freeform 50"/>
              <p:cNvSpPr>
                <a:spLocks noChangeArrowheads="1"/>
              </p:cNvSpPr>
              <p:nvPr/>
            </p:nvSpPr>
            <p:spPr bwMode="auto">
              <a:xfrm>
                <a:off x="200" y="0"/>
                <a:ext cx="141" cy="95"/>
              </a:xfrm>
              <a:custGeom>
                <a:avLst/>
                <a:gdLst>
                  <a:gd name="T0" fmla="*/ 0 w 141"/>
                  <a:gd name="T1" fmla="*/ 95 h 95"/>
                  <a:gd name="T2" fmla="*/ 141 w 141"/>
                  <a:gd name="T3" fmla="*/ 47 h 95"/>
                  <a:gd name="T4" fmla="*/ 0 w 141"/>
                  <a:gd name="T5" fmla="*/ 0 h 95"/>
                  <a:gd name="T6" fmla="*/ 44 w 141"/>
                  <a:gd name="T7" fmla="*/ 47 h 95"/>
                  <a:gd name="T8" fmla="*/ 0 w 141"/>
                  <a:gd name="T9" fmla="*/ 95 h 95"/>
                  <a:gd name="T10" fmla="*/ 0 60000 65536"/>
                  <a:gd name="T11" fmla="*/ 0 60000 65536"/>
                  <a:gd name="T12" fmla="*/ 0 60000 65536"/>
                  <a:gd name="T13" fmla="*/ 0 60000 65536"/>
                  <a:gd name="T14" fmla="*/ 0 60000 65536"/>
                  <a:gd name="T15" fmla="*/ 0 w 141"/>
                  <a:gd name="T16" fmla="*/ 0 h 95"/>
                  <a:gd name="T17" fmla="*/ 141 w 141"/>
                  <a:gd name="T18" fmla="*/ 95 h 95"/>
                </a:gdLst>
                <a:ahLst/>
                <a:cxnLst>
                  <a:cxn ang="T10">
                    <a:pos x="T0" y="T1"/>
                  </a:cxn>
                  <a:cxn ang="T11">
                    <a:pos x="T2" y="T3"/>
                  </a:cxn>
                  <a:cxn ang="T12">
                    <a:pos x="T4" y="T5"/>
                  </a:cxn>
                  <a:cxn ang="T13">
                    <a:pos x="T6" y="T7"/>
                  </a:cxn>
                  <a:cxn ang="T14">
                    <a:pos x="T8" y="T9"/>
                  </a:cxn>
                </a:cxnLst>
                <a:rect l="T15" t="T16" r="T17" b="T18"/>
                <a:pathLst>
                  <a:path w="141" h="95">
                    <a:moveTo>
                      <a:pt x="0" y="95"/>
                    </a:moveTo>
                    <a:lnTo>
                      <a:pt x="141" y="47"/>
                    </a:lnTo>
                    <a:lnTo>
                      <a:pt x="0" y="0"/>
                    </a:lnTo>
                    <a:lnTo>
                      <a:pt x="44" y="47"/>
                    </a:lnTo>
                    <a:lnTo>
                      <a:pt x="0" y="95"/>
                    </a:lnTo>
                    <a:close/>
                  </a:path>
                </a:pathLst>
              </a:custGeom>
              <a:solidFill>
                <a:schemeClr val="accent1"/>
              </a:solidFill>
              <a:ln w="9525" cmpd="sng">
                <a:solidFill>
                  <a:schemeClr val="tx1"/>
                </a:solidFill>
                <a:bevel/>
                <a:headEnd/>
                <a:tailEnd/>
              </a:ln>
            </p:spPr>
            <p:txBody>
              <a:bodyPr/>
              <a:lstStyle/>
              <a:p>
                <a:endParaRPr lang="zh-CN" altLang="en-US"/>
              </a:p>
            </p:txBody>
          </p:sp>
        </p:grpSp>
        <p:grpSp>
          <p:nvGrpSpPr>
            <p:cNvPr id="77836" name="Group 51"/>
            <p:cNvGrpSpPr>
              <a:grpSpLocks/>
            </p:cNvGrpSpPr>
            <p:nvPr/>
          </p:nvGrpSpPr>
          <p:grpSpPr bwMode="auto">
            <a:xfrm>
              <a:off x="4948696" y="4617058"/>
              <a:ext cx="555625" cy="792162"/>
              <a:chOff x="0" y="0"/>
              <a:chExt cx="478" cy="768"/>
            </a:xfrm>
          </p:grpSpPr>
          <p:sp>
            <p:nvSpPr>
              <p:cNvPr id="77848" name="Line 52"/>
              <p:cNvSpPr>
                <a:spLocks noChangeShapeType="1"/>
              </p:cNvSpPr>
              <p:nvPr/>
            </p:nvSpPr>
            <p:spPr bwMode="auto">
              <a:xfrm flipV="1">
                <a:off x="0" y="80"/>
                <a:ext cx="430" cy="688"/>
              </a:xfrm>
              <a:prstGeom prst="line">
                <a:avLst/>
              </a:prstGeom>
              <a:noFill/>
              <a:ln w="6985">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49" name="Freeform 53"/>
              <p:cNvSpPr>
                <a:spLocks noChangeArrowheads="1"/>
              </p:cNvSpPr>
              <p:nvPr/>
            </p:nvSpPr>
            <p:spPr bwMode="auto">
              <a:xfrm>
                <a:off x="364" y="0"/>
                <a:ext cx="114" cy="145"/>
              </a:xfrm>
              <a:custGeom>
                <a:avLst/>
                <a:gdLst>
                  <a:gd name="T0" fmla="*/ 82 w 114"/>
                  <a:gd name="T1" fmla="*/ 145 h 145"/>
                  <a:gd name="T2" fmla="*/ 114 w 114"/>
                  <a:gd name="T3" fmla="*/ 0 h 145"/>
                  <a:gd name="T4" fmla="*/ 0 w 114"/>
                  <a:gd name="T5" fmla="*/ 95 h 145"/>
                  <a:gd name="T6" fmla="*/ 63 w 114"/>
                  <a:gd name="T7" fmla="*/ 83 h 145"/>
                  <a:gd name="T8" fmla="*/ 82 w 114"/>
                  <a:gd name="T9" fmla="*/ 145 h 145"/>
                  <a:gd name="T10" fmla="*/ 0 60000 65536"/>
                  <a:gd name="T11" fmla="*/ 0 60000 65536"/>
                  <a:gd name="T12" fmla="*/ 0 60000 65536"/>
                  <a:gd name="T13" fmla="*/ 0 60000 65536"/>
                  <a:gd name="T14" fmla="*/ 0 60000 65536"/>
                  <a:gd name="T15" fmla="*/ 0 w 114"/>
                  <a:gd name="T16" fmla="*/ 0 h 145"/>
                  <a:gd name="T17" fmla="*/ 114 w 114"/>
                  <a:gd name="T18" fmla="*/ 145 h 145"/>
                </a:gdLst>
                <a:ahLst/>
                <a:cxnLst>
                  <a:cxn ang="T10">
                    <a:pos x="T0" y="T1"/>
                  </a:cxn>
                  <a:cxn ang="T11">
                    <a:pos x="T2" y="T3"/>
                  </a:cxn>
                  <a:cxn ang="T12">
                    <a:pos x="T4" y="T5"/>
                  </a:cxn>
                  <a:cxn ang="T13">
                    <a:pos x="T6" y="T7"/>
                  </a:cxn>
                  <a:cxn ang="T14">
                    <a:pos x="T8" y="T9"/>
                  </a:cxn>
                </a:cxnLst>
                <a:rect l="T15" t="T16" r="T17" b="T18"/>
                <a:pathLst>
                  <a:path w="114" h="145">
                    <a:moveTo>
                      <a:pt x="82" y="145"/>
                    </a:moveTo>
                    <a:lnTo>
                      <a:pt x="114" y="0"/>
                    </a:lnTo>
                    <a:lnTo>
                      <a:pt x="0" y="95"/>
                    </a:lnTo>
                    <a:lnTo>
                      <a:pt x="63" y="83"/>
                    </a:lnTo>
                    <a:lnTo>
                      <a:pt x="82" y="145"/>
                    </a:lnTo>
                    <a:close/>
                  </a:path>
                </a:pathLst>
              </a:custGeom>
              <a:solidFill>
                <a:schemeClr val="accent1"/>
              </a:solidFill>
              <a:ln w="9525" cmpd="sng">
                <a:solidFill>
                  <a:schemeClr val="tx1"/>
                </a:solidFill>
                <a:bevel/>
                <a:headEnd/>
                <a:tailEnd/>
              </a:ln>
            </p:spPr>
            <p:txBody>
              <a:bodyPr/>
              <a:lstStyle/>
              <a:p>
                <a:endParaRPr lang="zh-CN" altLang="en-US"/>
              </a:p>
            </p:txBody>
          </p:sp>
        </p:grpSp>
        <p:grpSp>
          <p:nvGrpSpPr>
            <p:cNvPr id="77837" name="Group 54"/>
            <p:cNvGrpSpPr>
              <a:grpSpLocks/>
            </p:cNvGrpSpPr>
            <p:nvPr/>
          </p:nvGrpSpPr>
          <p:grpSpPr bwMode="auto">
            <a:xfrm>
              <a:off x="4974096" y="3851883"/>
              <a:ext cx="550863" cy="620712"/>
              <a:chOff x="0" y="0"/>
              <a:chExt cx="478" cy="681"/>
            </a:xfrm>
          </p:grpSpPr>
          <p:sp>
            <p:nvSpPr>
              <p:cNvPr id="77846" name="Line 55"/>
              <p:cNvSpPr>
                <a:spLocks noChangeShapeType="1"/>
              </p:cNvSpPr>
              <p:nvPr/>
            </p:nvSpPr>
            <p:spPr bwMode="auto">
              <a:xfrm>
                <a:off x="0" y="0"/>
                <a:ext cx="426" cy="605"/>
              </a:xfrm>
              <a:prstGeom prst="line">
                <a:avLst/>
              </a:prstGeom>
              <a:noFill/>
              <a:ln w="6985">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47" name="Freeform 56"/>
              <p:cNvSpPr>
                <a:spLocks noChangeArrowheads="1"/>
              </p:cNvSpPr>
              <p:nvPr/>
            </p:nvSpPr>
            <p:spPr bwMode="auto">
              <a:xfrm>
                <a:off x="359" y="539"/>
                <a:ext cx="119" cy="142"/>
              </a:xfrm>
              <a:custGeom>
                <a:avLst/>
                <a:gdLst>
                  <a:gd name="T0" fmla="*/ 0 w 119"/>
                  <a:gd name="T1" fmla="*/ 54 h 142"/>
                  <a:gd name="T2" fmla="*/ 119 w 119"/>
                  <a:gd name="T3" fmla="*/ 142 h 142"/>
                  <a:gd name="T4" fmla="*/ 78 w 119"/>
                  <a:gd name="T5" fmla="*/ 0 h 142"/>
                  <a:gd name="T6" fmla="*/ 64 w 119"/>
                  <a:gd name="T7" fmla="*/ 63 h 142"/>
                  <a:gd name="T8" fmla="*/ 0 w 119"/>
                  <a:gd name="T9" fmla="*/ 54 h 142"/>
                  <a:gd name="T10" fmla="*/ 0 60000 65536"/>
                  <a:gd name="T11" fmla="*/ 0 60000 65536"/>
                  <a:gd name="T12" fmla="*/ 0 60000 65536"/>
                  <a:gd name="T13" fmla="*/ 0 60000 65536"/>
                  <a:gd name="T14" fmla="*/ 0 60000 65536"/>
                  <a:gd name="T15" fmla="*/ 0 w 119"/>
                  <a:gd name="T16" fmla="*/ 0 h 142"/>
                  <a:gd name="T17" fmla="*/ 119 w 119"/>
                  <a:gd name="T18" fmla="*/ 142 h 142"/>
                </a:gdLst>
                <a:ahLst/>
                <a:cxnLst>
                  <a:cxn ang="T10">
                    <a:pos x="T0" y="T1"/>
                  </a:cxn>
                  <a:cxn ang="T11">
                    <a:pos x="T2" y="T3"/>
                  </a:cxn>
                  <a:cxn ang="T12">
                    <a:pos x="T4" y="T5"/>
                  </a:cxn>
                  <a:cxn ang="T13">
                    <a:pos x="T6" y="T7"/>
                  </a:cxn>
                  <a:cxn ang="T14">
                    <a:pos x="T8" y="T9"/>
                  </a:cxn>
                </a:cxnLst>
                <a:rect l="T15" t="T16" r="T17" b="T18"/>
                <a:pathLst>
                  <a:path w="119" h="142">
                    <a:moveTo>
                      <a:pt x="0" y="54"/>
                    </a:moveTo>
                    <a:lnTo>
                      <a:pt x="119" y="142"/>
                    </a:lnTo>
                    <a:lnTo>
                      <a:pt x="78" y="0"/>
                    </a:lnTo>
                    <a:lnTo>
                      <a:pt x="64" y="63"/>
                    </a:lnTo>
                    <a:lnTo>
                      <a:pt x="0" y="54"/>
                    </a:lnTo>
                    <a:close/>
                  </a:path>
                </a:pathLst>
              </a:custGeom>
              <a:solidFill>
                <a:schemeClr val="accent1"/>
              </a:solidFill>
              <a:ln w="9525" cmpd="sng">
                <a:solidFill>
                  <a:schemeClr val="tx1"/>
                </a:solidFill>
                <a:bevel/>
                <a:headEnd/>
                <a:tailEnd/>
              </a:ln>
            </p:spPr>
            <p:txBody>
              <a:bodyPr/>
              <a:lstStyle/>
              <a:p>
                <a:endParaRPr lang="zh-CN" altLang="en-US"/>
              </a:p>
            </p:txBody>
          </p:sp>
        </p:grpSp>
        <p:sp>
          <p:nvSpPr>
            <p:cNvPr id="77838" name="Rectangle 57"/>
            <p:cNvSpPr>
              <a:spLocks noChangeArrowheads="1"/>
            </p:cNvSpPr>
            <p:nvPr/>
          </p:nvSpPr>
          <p:spPr bwMode="auto">
            <a:xfrm>
              <a:off x="1564146" y="3474058"/>
              <a:ext cx="1873250"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a:solidFill>
                    <a:srgbClr val="0000CC"/>
                  </a:solidFill>
                  <a:sym typeface="黑体" panose="02010609060101010101" pitchFamily="49" charset="-122"/>
                </a:rPr>
                <a:t>PA11</a:t>
              </a:r>
            </a:p>
            <a:p>
              <a:pPr algn="ctr"/>
              <a:r>
                <a:rPr lang="zh-CN" altLang="en-US" sz="1400">
                  <a:solidFill>
                    <a:srgbClr val="0000CC"/>
                  </a:solidFill>
                  <a:sym typeface="黑体" panose="02010609060101010101" pitchFamily="49" charset="-122"/>
                </a:rPr>
                <a:t>验证和证实安全</a:t>
              </a:r>
            </a:p>
          </p:txBody>
        </p:sp>
        <p:sp>
          <p:nvSpPr>
            <p:cNvPr id="77839" name="Rectangle 58"/>
            <p:cNvSpPr>
              <a:spLocks noChangeArrowheads="1"/>
            </p:cNvSpPr>
            <p:nvPr/>
          </p:nvSpPr>
          <p:spPr bwMode="auto">
            <a:xfrm>
              <a:off x="1638759" y="4959958"/>
              <a:ext cx="1439862"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400">
                  <a:solidFill>
                    <a:srgbClr val="0000CC"/>
                  </a:solidFill>
                  <a:sym typeface="黑体" panose="02010609060101010101" pitchFamily="49" charset="-122"/>
                </a:rPr>
                <a:t>指定安全要求</a:t>
              </a:r>
            </a:p>
          </p:txBody>
        </p:sp>
        <p:sp>
          <p:nvSpPr>
            <p:cNvPr id="77840" name="Rectangle 59"/>
            <p:cNvSpPr>
              <a:spLocks noChangeArrowheads="1"/>
            </p:cNvSpPr>
            <p:nvPr/>
          </p:nvSpPr>
          <p:spPr bwMode="auto">
            <a:xfrm>
              <a:off x="1638759" y="4959958"/>
              <a:ext cx="1439862"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sz="1400">
                <a:solidFill>
                  <a:srgbClr val="0000CC"/>
                </a:solidFill>
                <a:sym typeface="黑体" panose="02010609060101010101" pitchFamily="49" charset="-122"/>
              </a:endParaRPr>
            </a:p>
          </p:txBody>
        </p:sp>
        <p:sp>
          <p:nvSpPr>
            <p:cNvPr id="77841" name="Rectangle 60"/>
            <p:cNvSpPr>
              <a:spLocks noChangeArrowheads="1"/>
            </p:cNvSpPr>
            <p:nvPr/>
          </p:nvSpPr>
          <p:spPr bwMode="auto">
            <a:xfrm>
              <a:off x="1711784" y="5104420"/>
              <a:ext cx="1439862"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sz="1400">
                <a:solidFill>
                  <a:srgbClr val="0000CC"/>
                </a:solidFill>
                <a:sym typeface="黑体" panose="02010609060101010101" pitchFamily="49" charset="-122"/>
              </a:endParaRPr>
            </a:p>
          </p:txBody>
        </p:sp>
        <p:sp>
          <p:nvSpPr>
            <p:cNvPr id="77842" name="Rectangle 61"/>
            <p:cNvSpPr>
              <a:spLocks noChangeArrowheads="1"/>
            </p:cNvSpPr>
            <p:nvPr/>
          </p:nvSpPr>
          <p:spPr bwMode="auto">
            <a:xfrm>
              <a:off x="1854659" y="5248883"/>
              <a:ext cx="1584325"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400">
                  <a:solidFill>
                    <a:srgbClr val="0000CC"/>
                  </a:solidFill>
                  <a:sym typeface="黑体" panose="02010609060101010101" pitchFamily="49" charset="-122"/>
                </a:rPr>
                <a:t>其他多个</a:t>
              </a:r>
              <a:r>
                <a:rPr lang="en-US" altLang="zh-CN" sz="1400">
                  <a:solidFill>
                    <a:srgbClr val="0000CC"/>
                  </a:solidFill>
                  <a:sym typeface="黑体" panose="02010609060101010101" pitchFamily="49" charset="-122"/>
                </a:rPr>
                <a:t>PA</a:t>
              </a:r>
            </a:p>
          </p:txBody>
        </p:sp>
        <p:sp>
          <p:nvSpPr>
            <p:cNvPr id="77843" name="Rectangle 62"/>
            <p:cNvSpPr>
              <a:spLocks noChangeArrowheads="1"/>
            </p:cNvSpPr>
            <p:nvPr/>
          </p:nvSpPr>
          <p:spPr bwMode="auto">
            <a:xfrm>
              <a:off x="5524959" y="4256695"/>
              <a:ext cx="1655762" cy="6477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1400" dirty="0">
                  <a:solidFill>
                    <a:srgbClr val="0000CC"/>
                  </a:solidFill>
                  <a:sym typeface="黑体" panose="02010609060101010101" pitchFamily="49" charset="-122"/>
                </a:rPr>
                <a:t>PA06</a:t>
              </a:r>
            </a:p>
            <a:p>
              <a:pPr algn="ctr"/>
              <a:r>
                <a:rPr lang="zh-CN" altLang="en-US" sz="1400" dirty="0">
                  <a:solidFill>
                    <a:srgbClr val="0000CC"/>
                  </a:solidFill>
                  <a:sym typeface="黑体" panose="02010609060101010101" pitchFamily="49" charset="-122"/>
                </a:rPr>
                <a:t>建立保证论据</a:t>
              </a:r>
            </a:p>
          </p:txBody>
        </p:sp>
      </p:grpSp>
      <p:sp>
        <p:nvSpPr>
          <p:cNvPr id="77845"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C91B7046-0E4E-415D-A0E8-6F479229EDC5}"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50</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719513561"/>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en-US" altLang="zh-CN" smtClean="0"/>
              <a:t>PA11</a:t>
            </a:r>
            <a:r>
              <a:rPr lang="zh-CN" altLang="en-US" smtClean="0"/>
              <a:t>：验证和证实安全</a:t>
            </a:r>
            <a:endParaRPr lang="en-US" smtClean="0"/>
          </a:p>
        </p:txBody>
      </p:sp>
      <p:sp>
        <p:nvSpPr>
          <p:cNvPr id="78851"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此过程区域包括以下</a:t>
            </a:r>
            <a:r>
              <a:rPr lang="en-US" altLang="zh-CN" dirty="0" smtClean="0"/>
              <a:t>5</a:t>
            </a:r>
            <a:r>
              <a:rPr lang="zh-CN" altLang="en-US" dirty="0" smtClean="0"/>
              <a:t>项</a:t>
            </a:r>
            <a:r>
              <a:rPr lang="en-US" altLang="zh-CN" dirty="0" smtClean="0"/>
              <a:t>BP</a:t>
            </a:r>
          </a:p>
          <a:p>
            <a:pPr lvl="1"/>
            <a:r>
              <a:rPr lang="en-US" altLang="zh-CN" dirty="0"/>
              <a:t>BP.11.01  </a:t>
            </a:r>
            <a:r>
              <a:rPr lang="zh-CN" altLang="zh-CN" dirty="0"/>
              <a:t>识别验证和证实的目标</a:t>
            </a:r>
          </a:p>
          <a:p>
            <a:pPr lvl="1"/>
            <a:r>
              <a:rPr lang="en-US" altLang="zh-CN" dirty="0"/>
              <a:t>BP.11.02  </a:t>
            </a:r>
            <a:r>
              <a:rPr lang="zh-CN" altLang="zh-CN" dirty="0"/>
              <a:t>定义验证和证实</a:t>
            </a:r>
            <a:r>
              <a:rPr lang="zh-CN" altLang="zh-CN" dirty="0" smtClean="0"/>
              <a:t>方法</a:t>
            </a:r>
            <a:endParaRPr lang="en-US" altLang="zh-CN" dirty="0" smtClean="0"/>
          </a:p>
          <a:p>
            <a:pPr lvl="1"/>
            <a:r>
              <a:rPr lang="en-US" altLang="zh-CN" dirty="0"/>
              <a:t>BP.11.03  </a:t>
            </a:r>
            <a:r>
              <a:rPr lang="zh-CN" altLang="zh-CN" dirty="0"/>
              <a:t>执行验证</a:t>
            </a:r>
          </a:p>
          <a:p>
            <a:pPr lvl="1"/>
            <a:r>
              <a:rPr lang="en-US" altLang="zh-CN" dirty="0"/>
              <a:t>BP.11.04  </a:t>
            </a:r>
            <a:r>
              <a:rPr lang="zh-CN" altLang="zh-CN" dirty="0"/>
              <a:t>执行证实</a:t>
            </a:r>
          </a:p>
          <a:p>
            <a:pPr lvl="1"/>
            <a:r>
              <a:rPr lang="en-US" altLang="zh-CN" dirty="0"/>
              <a:t>BP.11.05  </a:t>
            </a:r>
            <a:r>
              <a:rPr lang="zh-CN" altLang="zh-CN" dirty="0"/>
              <a:t>提供验证和证实的结果</a:t>
            </a:r>
          </a:p>
          <a:p>
            <a:pPr lvl="1"/>
            <a:endParaRPr lang="en-US" altLang="zh-CN" dirty="0" smtClean="0"/>
          </a:p>
        </p:txBody>
      </p:sp>
      <p:sp>
        <p:nvSpPr>
          <p:cNvPr id="78852"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EF29B8A4-B357-4913-AF6A-DC521F1C9919}"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51</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994429675"/>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en-US" altLang="zh-CN" smtClean="0"/>
              <a:t>PA06</a:t>
            </a:r>
            <a:r>
              <a:rPr lang="zh-CN" altLang="en-US" smtClean="0"/>
              <a:t>：建立保证论据</a:t>
            </a:r>
            <a:endParaRPr lang="en-US" smtClean="0"/>
          </a:p>
        </p:txBody>
      </p:sp>
      <p:sp>
        <p:nvSpPr>
          <p:cNvPr id="79875"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本过程区域包括以下</a:t>
            </a:r>
            <a:r>
              <a:rPr lang="en-US" altLang="zh-CN" dirty="0" smtClean="0"/>
              <a:t>5</a:t>
            </a:r>
            <a:r>
              <a:rPr lang="zh-CN" altLang="en-US" dirty="0" smtClean="0"/>
              <a:t>项基本实施</a:t>
            </a:r>
            <a:endParaRPr lang="en-US" dirty="0" smtClean="0"/>
          </a:p>
          <a:p>
            <a:pPr lvl="1"/>
            <a:r>
              <a:rPr lang="en-US" altLang="zh-CN" dirty="0"/>
              <a:t>BP.06.01  </a:t>
            </a:r>
            <a:r>
              <a:rPr lang="zh-CN" altLang="zh-CN" dirty="0"/>
              <a:t>识别保证目标</a:t>
            </a:r>
          </a:p>
          <a:p>
            <a:pPr lvl="1"/>
            <a:r>
              <a:rPr lang="en-US" altLang="zh-CN" dirty="0"/>
              <a:t>BP.06.02  </a:t>
            </a:r>
            <a:r>
              <a:rPr lang="zh-CN" altLang="zh-CN" dirty="0"/>
              <a:t>定义保证策略</a:t>
            </a:r>
          </a:p>
          <a:p>
            <a:pPr lvl="1"/>
            <a:r>
              <a:rPr lang="en-US" altLang="zh-CN" dirty="0"/>
              <a:t>BP.06.03  </a:t>
            </a:r>
            <a:r>
              <a:rPr lang="zh-CN" altLang="zh-CN" dirty="0"/>
              <a:t>控制保证证据</a:t>
            </a:r>
          </a:p>
          <a:p>
            <a:pPr lvl="1"/>
            <a:r>
              <a:rPr lang="en-US" altLang="zh-CN" dirty="0"/>
              <a:t>BP.06.04  </a:t>
            </a:r>
            <a:r>
              <a:rPr lang="zh-CN" altLang="zh-CN" dirty="0"/>
              <a:t>分析证据</a:t>
            </a:r>
          </a:p>
          <a:p>
            <a:pPr lvl="1"/>
            <a:r>
              <a:rPr lang="en-US" altLang="zh-CN" dirty="0"/>
              <a:t>BP.06.05  </a:t>
            </a:r>
            <a:r>
              <a:rPr lang="zh-CN" altLang="zh-CN" dirty="0"/>
              <a:t>提供保证论据</a:t>
            </a:r>
          </a:p>
          <a:p>
            <a:pPr lvl="1"/>
            <a:endParaRPr lang="zh-CN" altLang="en-US" dirty="0" smtClean="0"/>
          </a:p>
          <a:p>
            <a:pPr lvl="1"/>
            <a:endParaRPr lang="zh-CN" altLang="en-US" dirty="0" smtClean="0"/>
          </a:p>
        </p:txBody>
      </p:sp>
      <p:sp>
        <p:nvSpPr>
          <p:cNvPr id="79876"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BD24DAFA-82FE-45CF-859A-CDC39BAE1924}"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52</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340159699"/>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p:txBody>
          <a:bodyPr/>
          <a:lstStyle/>
          <a:p>
            <a:r>
              <a:rPr lang="zh-CN" altLang="zh-CN" dirty="0" smtClean="0"/>
              <a:t>组织</a:t>
            </a:r>
            <a:r>
              <a:rPr lang="zh-CN" altLang="zh-CN" dirty="0"/>
              <a:t>的过程管理和制度化能力的强弱</a:t>
            </a:r>
            <a:endParaRPr lang="zh-CN" altLang="en-US" dirty="0"/>
          </a:p>
        </p:txBody>
      </p:sp>
      <p:sp>
        <p:nvSpPr>
          <p:cNvPr id="81947" name="Rectangle 26"/>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zh-CN" dirty="0" smtClean="0"/>
              <a:t>能力级别：</a:t>
            </a:r>
            <a:r>
              <a:rPr lang="zh-CN" altLang="zh-CN" dirty="0"/>
              <a:t>表示了过程的成熟</a:t>
            </a:r>
            <a:r>
              <a:rPr lang="zh-CN" altLang="zh-CN" dirty="0" smtClean="0"/>
              <a:t>性</a:t>
            </a:r>
            <a:endParaRPr lang="zh-CN" dirty="0" smtClean="0"/>
          </a:p>
        </p:txBody>
      </p:sp>
      <p:sp>
        <p:nvSpPr>
          <p:cNvPr id="81922" name="灯片编号占位符 2"/>
          <p:cNvSpPr>
            <a:spLocks noGrp="1"/>
          </p:cNvSpPr>
          <p:nvPr>
            <p:ph type="sldNum" sz="quarter" idx="10"/>
          </p:nvPr>
        </p:nvSpPr>
        <p:spPr>
          <a:noFill/>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3C0B8046-0492-4B68-AC28-EB23634D4542}" type="slidenum">
              <a:rPr lang="zh-CN" altLang="en-US"/>
              <a:pPr/>
              <a:t>53</a:t>
            </a:fld>
            <a:endParaRPr lang="en-US" altLang="zh-CN" sz="1800"/>
          </a:p>
        </p:txBody>
      </p:sp>
      <p:grpSp>
        <p:nvGrpSpPr>
          <p:cNvPr id="6" name="组合 5"/>
          <p:cNvGrpSpPr/>
          <p:nvPr/>
        </p:nvGrpSpPr>
        <p:grpSpPr>
          <a:xfrm>
            <a:off x="823913" y="2604604"/>
            <a:ext cx="7515225" cy="3668712"/>
            <a:chOff x="823913" y="1576388"/>
            <a:chExt cx="7515225" cy="3668712"/>
          </a:xfrm>
        </p:grpSpPr>
        <p:sp>
          <p:nvSpPr>
            <p:cNvPr id="2" name="Rectangle 2"/>
            <p:cNvSpPr>
              <a:spLocks noChangeArrowheads="1"/>
            </p:cNvSpPr>
            <p:nvPr/>
          </p:nvSpPr>
          <p:spPr bwMode="auto">
            <a:xfrm>
              <a:off x="3370263" y="4151313"/>
              <a:ext cx="877887"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buFont typeface="Arial" panose="020B0604020202020204" pitchFamily="34" charset="0"/>
                <a:buChar char="•"/>
              </a:pPr>
              <a:r>
                <a:rPr lang="zh-CN" altLang="en-US" sz="1400">
                  <a:solidFill>
                    <a:srgbClr val="000000"/>
                  </a:solidFill>
                  <a:latin typeface="Times New Roman" panose="02020603050405020304" pitchFamily="18" charset="0"/>
                  <a:sym typeface="Times New Roman" panose="02020603050405020304" pitchFamily="18" charset="0"/>
                </a:rPr>
                <a:t>计划执行</a:t>
              </a:r>
            </a:p>
            <a:p>
              <a:pPr algn="just">
                <a:buFont typeface="Arial" panose="020B0604020202020204" pitchFamily="34" charset="0"/>
                <a:buChar char="•"/>
              </a:pPr>
              <a:r>
                <a:rPr lang="zh-CN" altLang="en-US" sz="1400">
                  <a:solidFill>
                    <a:srgbClr val="000000"/>
                  </a:solidFill>
                  <a:latin typeface="Times New Roman" panose="02020603050405020304" pitchFamily="18" charset="0"/>
                  <a:sym typeface="Times New Roman" panose="02020603050405020304" pitchFamily="18" charset="0"/>
                </a:rPr>
                <a:t>规范化执行</a:t>
              </a:r>
            </a:p>
            <a:p>
              <a:pPr algn="just">
                <a:buFont typeface="Arial" panose="020B0604020202020204" pitchFamily="34" charset="0"/>
                <a:buChar char="•"/>
              </a:pPr>
              <a:r>
                <a:rPr lang="zh-CN" altLang="en-US" sz="1400">
                  <a:solidFill>
                    <a:srgbClr val="000000"/>
                  </a:solidFill>
                  <a:latin typeface="Times New Roman" panose="02020603050405020304" pitchFamily="18" charset="0"/>
                  <a:sym typeface="Times New Roman" panose="02020603050405020304" pitchFamily="18" charset="0"/>
                </a:rPr>
                <a:t>跟踪执行</a:t>
              </a:r>
            </a:p>
            <a:p>
              <a:pPr algn="just">
                <a:buFont typeface="Arial" panose="020B0604020202020204" pitchFamily="34" charset="0"/>
                <a:buChar char="•"/>
              </a:pPr>
              <a:r>
                <a:rPr lang="zh-CN" altLang="en-US" sz="1400">
                  <a:solidFill>
                    <a:srgbClr val="000000"/>
                  </a:solidFill>
                  <a:latin typeface="Times New Roman" panose="02020603050405020304" pitchFamily="18" charset="0"/>
                  <a:sym typeface="Times New Roman" panose="02020603050405020304" pitchFamily="18" charset="0"/>
                </a:rPr>
                <a:t>验证执行</a:t>
              </a:r>
            </a:p>
          </p:txBody>
        </p:sp>
        <p:sp>
          <p:nvSpPr>
            <p:cNvPr id="81923" name="Rectangle 3"/>
            <p:cNvSpPr>
              <a:spLocks noChangeArrowheads="1"/>
            </p:cNvSpPr>
            <p:nvPr/>
          </p:nvSpPr>
          <p:spPr bwMode="auto">
            <a:xfrm>
              <a:off x="4406900" y="4151313"/>
              <a:ext cx="1370013"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buFont typeface="Arial" panose="020B0604020202020204" pitchFamily="34" charset="0"/>
                <a:buChar char="•"/>
              </a:pPr>
              <a:r>
                <a:rPr lang="zh-CN" altLang="en-US" sz="1400">
                  <a:solidFill>
                    <a:srgbClr val="000000"/>
                  </a:solidFill>
                  <a:latin typeface="Times New Roman" panose="02020603050405020304" pitchFamily="18" charset="0"/>
                  <a:sym typeface="Times New Roman" panose="02020603050405020304" pitchFamily="18" charset="0"/>
                </a:rPr>
                <a:t>定义标准过程</a:t>
              </a:r>
            </a:p>
            <a:p>
              <a:pPr algn="just">
                <a:buFont typeface="Arial" panose="020B0604020202020204" pitchFamily="34" charset="0"/>
                <a:buChar char="•"/>
              </a:pPr>
              <a:r>
                <a:rPr lang="zh-CN" altLang="en-US" sz="1400">
                  <a:solidFill>
                    <a:srgbClr val="000000"/>
                  </a:solidFill>
                  <a:latin typeface="Times New Roman" panose="02020603050405020304" pitchFamily="18" charset="0"/>
                  <a:sym typeface="Times New Roman" panose="02020603050405020304" pitchFamily="18" charset="0"/>
                </a:rPr>
                <a:t>协调安全实施</a:t>
              </a:r>
            </a:p>
            <a:p>
              <a:pPr algn="just">
                <a:buFont typeface="Arial" panose="020B0604020202020204" pitchFamily="34" charset="0"/>
                <a:buChar char="•"/>
              </a:pPr>
              <a:r>
                <a:rPr lang="zh-CN" altLang="en-US" sz="1400">
                  <a:solidFill>
                    <a:srgbClr val="000000"/>
                  </a:solidFill>
                  <a:latin typeface="Times New Roman" panose="02020603050405020304" pitchFamily="18" charset="0"/>
                  <a:sym typeface="Times New Roman" panose="02020603050405020304" pitchFamily="18" charset="0"/>
                </a:rPr>
                <a:t>执行已定义的过程</a:t>
              </a:r>
            </a:p>
          </p:txBody>
        </p:sp>
        <p:sp>
          <p:nvSpPr>
            <p:cNvPr id="81924" name="Rectangle 4"/>
            <p:cNvSpPr>
              <a:spLocks noChangeArrowheads="1"/>
            </p:cNvSpPr>
            <p:nvPr/>
          </p:nvSpPr>
          <p:spPr bwMode="auto">
            <a:xfrm>
              <a:off x="6054725" y="4114800"/>
              <a:ext cx="1133475"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Char char="•"/>
              </a:pPr>
              <a:r>
                <a:rPr lang="zh-CN" altLang="en-US" sz="1400" dirty="0">
                  <a:solidFill>
                    <a:srgbClr val="000000"/>
                  </a:solidFill>
                  <a:latin typeface="Times New Roman" panose="02020603050405020304" pitchFamily="18" charset="0"/>
                  <a:sym typeface="Times New Roman" panose="02020603050405020304" pitchFamily="18" charset="0"/>
                </a:rPr>
                <a:t>建立可测量的质量目标</a:t>
              </a:r>
            </a:p>
            <a:p>
              <a:pPr>
                <a:buFont typeface="Arial" panose="020B0604020202020204" pitchFamily="34" charset="0"/>
                <a:buChar char="•"/>
              </a:pPr>
              <a:r>
                <a:rPr lang="zh-CN" altLang="en-US" sz="1400" dirty="0">
                  <a:solidFill>
                    <a:srgbClr val="000000"/>
                  </a:solidFill>
                  <a:latin typeface="Times New Roman" panose="02020603050405020304" pitchFamily="18" charset="0"/>
                  <a:sym typeface="Times New Roman" panose="02020603050405020304" pitchFamily="18" charset="0"/>
                </a:rPr>
                <a:t>客观地管理过程的执行</a:t>
              </a:r>
            </a:p>
          </p:txBody>
        </p:sp>
        <p:sp>
          <p:nvSpPr>
            <p:cNvPr id="81926" name="Line 5"/>
            <p:cNvSpPr>
              <a:spLocks noChangeShapeType="1"/>
            </p:cNvSpPr>
            <p:nvPr/>
          </p:nvSpPr>
          <p:spPr bwMode="auto">
            <a:xfrm>
              <a:off x="3300413" y="4005263"/>
              <a:ext cx="0" cy="1239837"/>
            </a:xfrm>
            <a:prstGeom prst="line">
              <a:avLst/>
            </a:prstGeom>
            <a:noFill/>
            <a:ln w="12065">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27" name="Line 6"/>
            <p:cNvSpPr>
              <a:spLocks noChangeShapeType="1"/>
            </p:cNvSpPr>
            <p:nvPr/>
          </p:nvSpPr>
          <p:spPr bwMode="auto">
            <a:xfrm>
              <a:off x="4359275" y="4005263"/>
              <a:ext cx="0" cy="1219200"/>
            </a:xfrm>
            <a:prstGeom prst="line">
              <a:avLst/>
            </a:prstGeom>
            <a:noFill/>
            <a:ln w="12065">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28" name="Line 7"/>
            <p:cNvSpPr>
              <a:spLocks noChangeShapeType="1"/>
            </p:cNvSpPr>
            <p:nvPr/>
          </p:nvSpPr>
          <p:spPr bwMode="auto">
            <a:xfrm flipH="1">
              <a:off x="5989638" y="3994150"/>
              <a:ext cx="0" cy="1236663"/>
            </a:xfrm>
            <a:prstGeom prst="line">
              <a:avLst/>
            </a:prstGeom>
            <a:noFill/>
            <a:ln w="12065">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29" name="Line 8"/>
            <p:cNvSpPr>
              <a:spLocks noChangeShapeType="1"/>
            </p:cNvSpPr>
            <p:nvPr/>
          </p:nvSpPr>
          <p:spPr bwMode="auto">
            <a:xfrm>
              <a:off x="7273925" y="3962400"/>
              <a:ext cx="0" cy="1257300"/>
            </a:xfrm>
            <a:prstGeom prst="line">
              <a:avLst/>
            </a:prstGeom>
            <a:noFill/>
            <a:ln w="12065">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 name="Oval 9"/>
            <p:cNvSpPr>
              <a:spLocks noChangeArrowheads="1"/>
            </p:cNvSpPr>
            <p:nvPr/>
          </p:nvSpPr>
          <p:spPr bwMode="auto">
            <a:xfrm>
              <a:off x="2584450" y="2058988"/>
              <a:ext cx="1841500" cy="1162050"/>
            </a:xfrm>
            <a:prstGeom prst="ellipse">
              <a:avLst/>
            </a:prstGeom>
            <a:noFill/>
            <a:ln w="24130">
              <a:solidFill>
                <a:srgbClr val="EAEC5E"/>
              </a:solidFill>
              <a:bevel/>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81930" name="Oval 10"/>
            <p:cNvSpPr>
              <a:spLocks noChangeArrowheads="1"/>
            </p:cNvSpPr>
            <p:nvPr/>
          </p:nvSpPr>
          <p:spPr bwMode="auto">
            <a:xfrm>
              <a:off x="2587625" y="1766888"/>
              <a:ext cx="3128963" cy="1746250"/>
            </a:xfrm>
            <a:prstGeom prst="ellipse">
              <a:avLst/>
            </a:prstGeom>
            <a:noFill/>
            <a:ln w="24130">
              <a:solidFill>
                <a:srgbClr val="B3B900"/>
              </a:solidFill>
              <a:bevel/>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81931" name="Oval 11"/>
            <p:cNvSpPr>
              <a:spLocks noChangeArrowheads="1"/>
            </p:cNvSpPr>
            <p:nvPr/>
          </p:nvSpPr>
          <p:spPr bwMode="auto">
            <a:xfrm>
              <a:off x="2587625" y="1681163"/>
              <a:ext cx="4406900" cy="1914525"/>
            </a:xfrm>
            <a:prstGeom prst="ellipse">
              <a:avLst/>
            </a:prstGeom>
            <a:noFill/>
            <a:ln w="24130">
              <a:solidFill>
                <a:srgbClr val="767900"/>
              </a:solidFill>
              <a:bevel/>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81932" name="Oval 12"/>
            <p:cNvSpPr>
              <a:spLocks noChangeArrowheads="1"/>
            </p:cNvSpPr>
            <p:nvPr/>
          </p:nvSpPr>
          <p:spPr bwMode="auto">
            <a:xfrm>
              <a:off x="2587625" y="1576388"/>
              <a:ext cx="5581650" cy="2128837"/>
            </a:xfrm>
            <a:prstGeom prst="ellipse">
              <a:avLst/>
            </a:prstGeom>
            <a:noFill/>
            <a:ln w="24130">
              <a:solidFill>
                <a:schemeClr val="tx1"/>
              </a:solidFill>
              <a:bevel/>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81933" name="Oval 13"/>
            <p:cNvSpPr>
              <a:spLocks noChangeArrowheads="1"/>
            </p:cNvSpPr>
            <p:nvPr/>
          </p:nvSpPr>
          <p:spPr bwMode="auto">
            <a:xfrm>
              <a:off x="2619375" y="2297113"/>
              <a:ext cx="687388" cy="685800"/>
            </a:xfrm>
            <a:prstGeom prst="ellipse">
              <a:avLst/>
            </a:prstGeom>
            <a:noFill/>
            <a:ln w="24130">
              <a:solidFill>
                <a:srgbClr val="FCFEB9"/>
              </a:solidFill>
              <a:bevel/>
              <a:headEnd/>
              <a:tailEnd/>
            </a:ln>
            <a:extLst>
              <a:ext uri="{909E8E84-426E-40DD-AFC4-6F175D3DCCD1}">
                <a14:hiddenFill xmlns:a14="http://schemas.microsoft.com/office/drawing/2010/main">
                  <a:solidFill>
                    <a:srgbClr val="FFFFFF"/>
                  </a:solidFill>
                </a14:hiddenFill>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81934" name="Rectangle 14"/>
            <p:cNvSpPr>
              <a:spLocks noChangeArrowheads="1"/>
            </p:cNvSpPr>
            <p:nvPr/>
          </p:nvSpPr>
          <p:spPr bwMode="auto">
            <a:xfrm>
              <a:off x="2857500" y="2274888"/>
              <a:ext cx="920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en-US" altLang="zh-CN" sz="1400">
                  <a:solidFill>
                    <a:srgbClr val="000000"/>
                  </a:solidFill>
                  <a:sym typeface="黑体" panose="02010609060101010101" pitchFamily="49" charset="-122"/>
                </a:rPr>
                <a:t>1</a:t>
              </a:r>
              <a:endParaRPr lang="en-US" altLang="zh-CN" sz="2000">
                <a:solidFill>
                  <a:srgbClr val="000000"/>
                </a:solidFill>
                <a:latin typeface="Times New Roman" panose="02020603050405020304" pitchFamily="18" charset="0"/>
                <a:sym typeface="Times New Roman" panose="02020603050405020304" pitchFamily="18" charset="0"/>
              </a:endParaRPr>
            </a:p>
          </p:txBody>
        </p:sp>
        <p:sp>
          <p:nvSpPr>
            <p:cNvPr id="81935" name="Rectangle 15"/>
            <p:cNvSpPr>
              <a:spLocks noChangeArrowheads="1"/>
            </p:cNvSpPr>
            <p:nvPr/>
          </p:nvSpPr>
          <p:spPr bwMode="auto">
            <a:xfrm>
              <a:off x="2705100" y="2503488"/>
              <a:ext cx="457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200">
                  <a:solidFill>
                    <a:srgbClr val="000000"/>
                  </a:solidFill>
                  <a:sym typeface="黑体" panose="02010609060101010101" pitchFamily="49" charset="-122"/>
                </a:rPr>
                <a:t>非正规</a:t>
              </a:r>
            </a:p>
            <a:p>
              <a:pPr algn="ctr"/>
              <a:r>
                <a:rPr lang="zh-CN" altLang="en-US" sz="1200">
                  <a:solidFill>
                    <a:srgbClr val="000000"/>
                  </a:solidFill>
                  <a:sym typeface="黑体" panose="02010609060101010101" pitchFamily="49" charset="-122"/>
                </a:rPr>
                <a:t>执行</a:t>
              </a:r>
              <a:endParaRPr lang="zh-CN" altLang="en-US" sz="1200">
                <a:solidFill>
                  <a:srgbClr val="000000"/>
                </a:solidFill>
                <a:latin typeface="Times New Roman" panose="02020603050405020304" pitchFamily="18" charset="0"/>
                <a:sym typeface="Times New Roman" panose="02020603050405020304" pitchFamily="18" charset="0"/>
              </a:endParaRPr>
            </a:p>
          </p:txBody>
        </p:sp>
        <p:sp>
          <p:nvSpPr>
            <p:cNvPr id="81936" name="Rectangle 16"/>
            <p:cNvSpPr>
              <a:spLocks noChangeArrowheads="1"/>
            </p:cNvSpPr>
            <p:nvPr/>
          </p:nvSpPr>
          <p:spPr bwMode="auto">
            <a:xfrm>
              <a:off x="3771900" y="2351088"/>
              <a:ext cx="920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en-US" altLang="zh-CN" sz="1400">
                  <a:solidFill>
                    <a:srgbClr val="000000"/>
                  </a:solidFill>
                  <a:sym typeface="黑体" panose="02010609060101010101" pitchFamily="49" charset="-122"/>
                </a:rPr>
                <a:t>2</a:t>
              </a:r>
              <a:endParaRPr lang="en-US" altLang="zh-CN" sz="2000">
                <a:solidFill>
                  <a:srgbClr val="000000"/>
                </a:solidFill>
                <a:latin typeface="Times New Roman" panose="02020603050405020304" pitchFamily="18" charset="0"/>
                <a:sym typeface="Times New Roman" panose="02020603050405020304" pitchFamily="18" charset="0"/>
              </a:endParaRPr>
            </a:p>
          </p:txBody>
        </p:sp>
        <p:sp>
          <p:nvSpPr>
            <p:cNvPr id="81937" name="Rectangle 17"/>
            <p:cNvSpPr>
              <a:spLocks noChangeArrowheads="1"/>
            </p:cNvSpPr>
            <p:nvPr/>
          </p:nvSpPr>
          <p:spPr bwMode="auto">
            <a:xfrm>
              <a:off x="3498850" y="2579688"/>
              <a:ext cx="70326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200">
                  <a:solidFill>
                    <a:srgbClr val="000000"/>
                  </a:solidFill>
                  <a:sym typeface="黑体" panose="02010609060101010101" pitchFamily="49" charset="-122"/>
                </a:rPr>
                <a:t>计划与跟踪</a:t>
              </a:r>
              <a:endParaRPr lang="zh-CN" altLang="en-US" sz="1200">
                <a:solidFill>
                  <a:srgbClr val="000000"/>
                </a:solidFill>
                <a:latin typeface="Times New Roman" panose="02020603050405020304" pitchFamily="18" charset="0"/>
                <a:sym typeface="Times New Roman" panose="02020603050405020304" pitchFamily="18" charset="0"/>
              </a:endParaRPr>
            </a:p>
          </p:txBody>
        </p:sp>
        <p:sp>
          <p:nvSpPr>
            <p:cNvPr id="81938" name="Rectangle 18"/>
            <p:cNvSpPr>
              <a:spLocks noChangeArrowheads="1"/>
            </p:cNvSpPr>
            <p:nvPr/>
          </p:nvSpPr>
          <p:spPr bwMode="auto">
            <a:xfrm>
              <a:off x="4838700" y="2351088"/>
              <a:ext cx="920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en-US" altLang="zh-CN" sz="1400">
                  <a:solidFill>
                    <a:srgbClr val="000000"/>
                  </a:solidFill>
                  <a:sym typeface="黑体" panose="02010609060101010101" pitchFamily="49" charset="-122"/>
                </a:rPr>
                <a:t>3</a:t>
              </a:r>
              <a:endParaRPr lang="en-US" altLang="zh-CN" sz="2000">
                <a:solidFill>
                  <a:srgbClr val="000000"/>
                </a:solidFill>
                <a:latin typeface="Times New Roman" panose="02020603050405020304" pitchFamily="18" charset="0"/>
                <a:sym typeface="Times New Roman" panose="02020603050405020304" pitchFamily="18" charset="0"/>
              </a:endParaRPr>
            </a:p>
          </p:txBody>
        </p:sp>
        <p:sp>
          <p:nvSpPr>
            <p:cNvPr id="81939" name="Rectangle 19"/>
            <p:cNvSpPr>
              <a:spLocks noChangeArrowheads="1"/>
            </p:cNvSpPr>
            <p:nvPr/>
          </p:nvSpPr>
          <p:spPr bwMode="auto">
            <a:xfrm>
              <a:off x="4635500" y="2579688"/>
              <a:ext cx="5619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200">
                  <a:solidFill>
                    <a:srgbClr val="000000"/>
                  </a:solidFill>
                  <a:sym typeface="黑体" panose="02010609060101010101" pitchFamily="49" charset="-122"/>
                </a:rPr>
                <a:t>充分定义</a:t>
              </a:r>
              <a:endParaRPr lang="zh-CN" altLang="en-US" sz="1200">
                <a:solidFill>
                  <a:srgbClr val="000000"/>
                </a:solidFill>
                <a:latin typeface="Times New Roman" panose="02020603050405020304" pitchFamily="18" charset="0"/>
                <a:sym typeface="Times New Roman" panose="02020603050405020304" pitchFamily="18" charset="0"/>
              </a:endParaRPr>
            </a:p>
          </p:txBody>
        </p:sp>
        <p:sp>
          <p:nvSpPr>
            <p:cNvPr id="81940" name="Rectangle 20"/>
            <p:cNvSpPr>
              <a:spLocks noChangeArrowheads="1"/>
            </p:cNvSpPr>
            <p:nvPr/>
          </p:nvSpPr>
          <p:spPr bwMode="auto">
            <a:xfrm>
              <a:off x="6210300" y="2351088"/>
              <a:ext cx="920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en-US" altLang="zh-CN" sz="1400">
                  <a:solidFill>
                    <a:srgbClr val="000000"/>
                  </a:solidFill>
                  <a:sym typeface="黑体" panose="02010609060101010101" pitchFamily="49" charset="-122"/>
                </a:rPr>
                <a:t>4</a:t>
              </a:r>
              <a:endParaRPr lang="en-US" altLang="zh-CN" sz="2000">
                <a:solidFill>
                  <a:srgbClr val="000000"/>
                </a:solidFill>
                <a:latin typeface="Times New Roman" panose="02020603050405020304" pitchFamily="18" charset="0"/>
                <a:sym typeface="Times New Roman" panose="02020603050405020304" pitchFamily="18" charset="0"/>
              </a:endParaRPr>
            </a:p>
          </p:txBody>
        </p:sp>
        <p:sp>
          <p:nvSpPr>
            <p:cNvPr id="81941" name="Rectangle 21"/>
            <p:cNvSpPr>
              <a:spLocks noChangeArrowheads="1"/>
            </p:cNvSpPr>
            <p:nvPr/>
          </p:nvSpPr>
          <p:spPr bwMode="auto">
            <a:xfrm>
              <a:off x="6007100" y="2579688"/>
              <a:ext cx="5619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200" dirty="0">
                  <a:solidFill>
                    <a:srgbClr val="000000"/>
                  </a:solidFill>
                  <a:sym typeface="黑体" panose="02010609060101010101" pitchFamily="49" charset="-122"/>
                </a:rPr>
                <a:t>量化控制</a:t>
              </a:r>
              <a:endParaRPr lang="zh-CN" altLang="en-US" sz="1200" dirty="0">
                <a:solidFill>
                  <a:srgbClr val="000000"/>
                </a:solidFill>
                <a:latin typeface="Times New Roman" panose="02020603050405020304" pitchFamily="18" charset="0"/>
                <a:sym typeface="Times New Roman" panose="02020603050405020304" pitchFamily="18" charset="0"/>
              </a:endParaRPr>
            </a:p>
          </p:txBody>
        </p:sp>
        <p:sp>
          <p:nvSpPr>
            <p:cNvPr id="81942" name="Rectangle 22"/>
            <p:cNvSpPr>
              <a:spLocks noChangeArrowheads="1"/>
            </p:cNvSpPr>
            <p:nvPr/>
          </p:nvSpPr>
          <p:spPr bwMode="auto">
            <a:xfrm>
              <a:off x="7353300" y="2351088"/>
              <a:ext cx="920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en-US" altLang="zh-CN" sz="1400">
                  <a:solidFill>
                    <a:srgbClr val="000000"/>
                  </a:solidFill>
                  <a:sym typeface="黑体" panose="02010609060101010101" pitchFamily="49" charset="-122"/>
                </a:rPr>
                <a:t>5</a:t>
              </a:r>
              <a:endParaRPr lang="en-US" altLang="zh-CN" sz="2000">
                <a:solidFill>
                  <a:srgbClr val="000000"/>
                </a:solidFill>
                <a:latin typeface="Times New Roman" panose="02020603050405020304" pitchFamily="18" charset="0"/>
                <a:sym typeface="Times New Roman" panose="02020603050405020304" pitchFamily="18" charset="0"/>
              </a:endParaRPr>
            </a:p>
          </p:txBody>
        </p:sp>
        <p:sp>
          <p:nvSpPr>
            <p:cNvPr id="81943" name="Rectangle 23"/>
            <p:cNvSpPr>
              <a:spLocks noChangeArrowheads="1"/>
            </p:cNvSpPr>
            <p:nvPr/>
          </p:nvSpPr>
          <p:spPr bwMode="auto">
            <a:xfrm>
              <a:off x="7150100" y="2579688"/>
              <a:ext cx="5619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200">
                  <a:solidFill>
                    <a:srgbClr val="000000"/>
                  </a:solidFill>
                  <a:sym typeface="黑体" panose="02010609060101010101" pitchFamily="49" charset="-122"/>
                </a:rPr>
                <a:t>连续改进</a:t>
              </a:r>
              <a:endParaRPr lang="zh-CN" altLang="en-US" sz="1200">
                <a:solidFill>
                  <a:srgbClr val="000000"/>
                </a:solidFill>
                <a:latin typeface="Times New Roman" panose="02020603050405020304" pitchFamily="18" charset="0"/>
                <a:sym typeface="Times New Roman" panose="02020603050405020304" pitchFamily="18" charset="0"/>
              </a:endParaRPr>
            </a:p>
          </p:txBody>
        </p:sp>
        <p:sp>
          <p:nvSpPr>
            <p:cNvPr id="81944" name="Rectangle 24"/>
            <p:cNvSpPr>
              <a:spLocks noChangeArrowheads="1"/>
            </p:cNvSpPr>
            <p:nvPr/>
          </p:nvSpPr>
          <p:spPr bwMode="auto">
            <a:xfrm>
              <a:off x="2617788" y="4157663"/>
              <a:ext cx="477837"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Char char="•"/>
              </a:pPr>
              <a:r>
                <a:rPr lang="zh-CN" altLang="en-US" sz="1400">
                  <a:solidFill>
                    <a:srgbClr val="000000"/>
                  </a:solidFill>
                  <a:latin typeface="Times New Roman" panose="02020603050405020304" pitchFamily="18" charset="0"/>
                  <a:sym typeface="Times New Roman" panose="02020603050405020304" pitchFamily="18" charset="0"/>
                </a:rPr>
                <a:t>执行</a:t>
              </a:r>
            </a:p>
            <a:p>
              <a:pPr algn="ctr"/>
              <a:r>
                <a:rPr lang="zh-CN" altLang="en-US" sz="1400">
                  <a:solidFill>
                    <a:srgbClr val="000000"/>
                  </a:solidFill>
                  <a:latin typeface="Times New Roman" panose="02020603050405020304" pitchFamily="18" charset="0"/>
                  <a:sym typeface="Times New Roman" panose="02020603050405020304" pitchFamily="18" charset="0"/>
                </a:rPr>
                <a:t>基本</a:t>
              </a:r>
            </a:p>
            <a:p>
              <a:pPr algn="ctr"/>
              <a:r>
                <a:rPr lang="zh-CN" altLang="en-US" sz="1400">
                  <a:solidFill>
                    <a:srgbClr val="000000"/>
                  </a:solidFill>
                  <a:latin typeface="Times New Roman" panose="02020603050405020304" pitchFamily="18" charset="0"/>
                  <a:sym typeface="Times New Roman" panose="02020603050405020304" pitchFamily="18" charset="0"/>
                </a:rPr>
                <a:t>实施</a:t>
              </a:r>
            </a:p>
          </p:txBody>
        </p:sp>
        <p:sp>
          <p:nvSpPr>
            <p:cNvPr id="81945" name="Rectangle 25"/>
            <p:cNvSpPr>
              <a:spLocks noChangeArrowheads="1"/>
            </p:cNvSpPr>
            <p:nvPr/>
          </p:nvSpPr>
          <p:spPr bwMode="auto">
            <a:xfrm>
              <a:off x="7356475" y="4092575"/>
              <a:ext cx="982663"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buFont typeface="Arial" panose="020B0604020202020204" pitchFamily="34" charset="0"/>
                <a:buChar char="•"/>
              </a:pPr>
              <a:r>
                <a:rPr lang="zh-CN" altLang="en-US" sz="1400">
                  <a:solidFill>
                    <a:srgbClr val="000000"/>
                  </a:solidFill>
                  <a:latin typeface="Times New Roman" panose="02020603050405020304" pitchFamily="18" charset="0"/>
                  <a:sym typeface="Times New Roman" panose="02020603050405020304" pitchFamily="18" charset="0"/>
                </a:rPr>
                <a:t>改进组织能力</a:t>
              </a:r>
            </a:p>
            <a:p>
              <a:pPr algn="just">
                <a:buFont typeface="Arial" panose="020B0604020202020204" pitchFamily="34" charset="0"/>
                <a:buChar char="•"/>
              </a:pPr>
              <a:r>
                <a:rPr lang="zh-CN" altLang="en-US" sz="1400">
                  <a:solidFill>
                    <a:srgbClr val="000000"/>
                  </a:solidFill>
                  <a:latin typeface="Times New Roman" panose="02020603050405020304" pitchFamily="18" charset="0"/>
                  <a:sym typeface="Times New Roman" panose="02020603050405020304" pitchFamily="18" charset="0"/>
                </a:rPr>
                <a:t>改进过程的有效性</a:t>
              </a:r>
            </a:p>
          </p:txBody>
        </p:sp>
        <p:sp>
          <p:nvSpPr>
            <p:cNvPr id="81948" name="Rectangle 27"/>
            <p:cNvSpPr>
              <a:spLocks noChangeArrowheads="1"/>
            </p:cNvSpPr>
            <p:nvPr/>
          </p:nvSpPr>
          <p:spPr bwMode="auto">
            <a:xfrm>
              <a:off x="823913" y="4194175"/>
              <a:ext cx="936625" cy="4318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400">
                  <a:solidFill>
                    <a:srgbClr val="0000CC"/>
                  </a:solidFill>
                  <a:sym typeface="黑体" panose="02010609060101010101" pitchFamily="49" charset="-122"/>
                </a:rPr>
                <a:t>公共特征</a:t>
              </a:r>
            </a:p>
          </p:txBody>
        </p:sp>
        <p:sp>
          <p:nvSpPr>
            <p:cNvPr id="4" name="Rectangle 28"/>
            <p:cNvSpPr>
              <a:spLocks noChangeArrowheads="1"/>
            </p:cNvSpPr>
            <p:nvPr/>
          </p:nvSpPr>
          <p:spPr bwMode="auto">
            <a:xfrm>
              <a:off x="1955800" y="2522538"/>
              <a:ext cx="457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200">
                  <a:solidFill>
                    <a:srgbClr val="000000"/>
                  </a:solidFill>
                  <a:sym typeface="黑体" panose="02010609060101010101" pitchFamily="49" charset="-122"/>
                </a:rPr>
                <a:t>未实施</a:t>
              </a:r>
              <a:endParaRPr lang="zh-CN" altLang="en-US" sz="1200">
                <a:solidFill>
                  <a:srgbClr val="000000"/>
                </a:solidFill>
                <a:latin typeface="Times New Roman" panose="02020603050405020304" pitchFamily="18" charset="0"/>
                <a:sym typeface="Times New Roman" panose="02020603050405020304" pitchFamily="18" charset="0"/>
              </a:endParaRPr>
            </a:p>
          </p:txBody>
        </p:sp>
        <p:sp>
          <p:nvSpPr>
            <p:cNvPr id="81949" name="Rectangle 29"/>
            <p:cNvSpPr>
              <a:spLocks noChangeArrowheads="1"/>
            </p:cNvSpPr>
            <p:nvPr/>
          </p:nvSpPr>
          <p:spPr bwMode="auto">
            <a:xfrm>
              <a:off x="2184400" y="2274888"/>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en-US" altLang="zh-CN" sz="1400">
                  <a:solidFill>
                    <a:srgbClr val="000000"/>
                  </a:solidFill>
                  <a:sym typeface="黑体" panose="02010609060101010101" pitchFamily="49" charset="-122"/>
                </a:rPr>
                <a:t>0</a:t>
              </a:r>
              <a:endParaRPr lang="en-US" altLang="zh-CN" sz="2000">
                <a:solidFill>
                  <a:srgbClr val="000000"/>
                </a:solidFill>
                <a:latin typeface="Times New Roman" panose="02020603050405020304" pitchFamily="18" charset="0"/>
                <a:sym typeface="Times New Roman" panose="02020603050405020304" pitchFamily="18" charset="0"/>
              </a:endParaRPr>
            </a:p>
          </p:txBody>
        </p:sp>
        <p:sp>
          <p:nvSpPr>
            <p:cNvPr id="81951" name="Rectangle 30"/>
            <p:cNvSpPr>
              <a:spLocks noChangeArrowheads="1"/>
            </p:cNvSpPr>
            <p:nvPr/>
          </p:nvSpPr>
          <p:spPr bwMode="auto">
            <a:xfrm>
              <a:off x="823913" y="2444750"/>
              <a:ext cx="936625" cy="431800"/>
            </a:xfrm>
            <a:prstGeom prst="rect">
              <a:avLst/>
            </a:prstGeom>
            <a:gradFill rotWithShape="1">
              <a:gsLst>
                <a:gs pos="0">
                  <a:srgbClr val="99CCFF"/>
                </a:gs>
                <a:gs pos="100000">
                  <a:srgbClr val="E3F1FF"/>
                </a:gs>
              </a:gsLst>
              <a:lin ang="5400000" scaled="1"/>
            </a:gradFill>
            <a:ln w="38100">
              <a:solidFill>
                <a:srgbClr val="3366FF"/>
              </a:solidFill>
              <a:miter lim="800000"/>
              <a:headEnd/>
              <a:tailEnd/>
            </a:ln>
          </p:spPr>
          <p:txBody>
            <a:bodyPr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1400">
                  <a:solidFill>
                    <a:srgbClr val="0000CC"/>
                  </a:solidFill>
                  <a:sym typeface="黑体" panose="02010609060101010101" pitchFamily="49" charset="-122"/>
                </a:rPr>
                <a:t>能力级别</a:t>
              </a:r>
            </a:p>
          </p:txBody>
        </p:sp>
      </p:grpSp>
    </p:spTree>
    <p:extLst>
      <p:ext uri="{BB962C8B-B14F-4D97-AF65-F5344CB8AC3E}">
        <p14:creationId xmlns:p14="http://schemas.microsoft.com/office/powerpoint/2010/main" val="1733027000"/>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zh-CN" altLang="en-US" dirty="0" smtClean="0"/>
              <a:t>能力级别</a:t>
            </a:r>
            <a:r>
              <a:rPr lang="en-US" altLang="zh-CN" dirty="0" smtClean="0"/>
              <a:t>-0</a:t>
            </a:r>
            <a:r>
              <a:rPr lang="zh-CN" altLang="en-US" dirty="0" smtClean="0"/>
              <a:t>级</a:t>
            </a:r>
          </a:p>
        </p:txBody>
      </p:sp>
      <p:sp>
        <p:nvSpPr>
          <p:cNvPr id="82947"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未实施级</a:t>
            </a:r>
          </a:p>
          <a:p>
            <a:pPr lvl="1"/>
            <a:r>
              <a:rPr lang="zh-CN" altLang="en-US" dirty="0" smtClean="0"/>
              <a:t>没有公共特征</a:t>
            </a:r>
          </a:p>
          <a:p>
            <a:pPr lvl="1"/>
            <a:r>
              <a:rPr lang="zh-CN" altLang="en-US" dirty="0" smtClean="0"/>
              <a:t>不能成功执行过程区域中的全部基本实施</a:t>
            </a:r>
          </a:p>
        </p:txBody>
      </p:sp>
      <p:sp>
        <p:nvSpPr>
          <p:cNvPr id="82948"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68F7CCD4-1637-4C7F-9D08-6A3B900CEE93}"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54</a:t>
            </a:fld>
            <a:endParaRPr lang="en-US" altLang="zh-CN" sz="1000">
              <a:latin typeface="Arial" panose="020B0604020202020204" pitchFamily="34" charset="0"/>
              <a:ea typeface="宋体" panose="02010600030101010101" pitchFamily="2" charset="-122"/>
            </a:endParaRPr>
          </a:p>
        </p:txBody>
      </p:sp>
      <p:sp>
        <p:nvSpPr>
          <p:cNvPr id="3" name="圆角矩形 2"/>
          <p:cNvSpPr/>
          <p:nvPr/>
        </p:nvSpPr>
        <p:spPr>
          <a:xfrm>
            <a:off x="971600" y="4437112"/>
            <a:ext cx="7596844" cy="17641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zh-CN" altLang="en-US" sz="2400" dirty="0">
                <a:solidFill>
                  <a:schemeClr val="tx2">
                    <a:lumMod val="50000"/>
                  </a:schemeClr>
                </a:solidFill>
              </a:rPr>
              <a:t>如果某组织在某一过程区域的能力成熟度为</a:t>
            </a:r>
            <a:r>
              <a:rPr lang="en-US" altLang="zh-CN" sz="2400" dirty="0">
                <a:solidFill>
                  <a:schemeClr val="tx2">
                    <a:lumMod val="50000"/>
                  </a:schemeClr>
                </a:solidFill>
              </a:rPr>
              <a:t>0</a:t>
            </a:r>
            <a:r>
              <a:rPr lang="zh-CN" altLang="en-US" sz="2400" dirty="0">
                <a:solidFill>
                  <a:schemeClr val="tx2">
                    <a:lumMod val="50000"/>
                  </a:schemeClr>
                </a:solidFill>
              </a:rPr>
              <a:t>级，则该</a:t>
            </a:r>
            <a:r>
              <a:rPr lang="zh-CN" altLang="en-US" sz="2400" dirty="0" smtClean="0">
                <a:solidFill>
                  <a:schemeClr val="tx2">
                    <a:lumMod val="50000"/>
                  </a:schemeClr>
                </a:solidFill>
              </a:rPr>
              <a:t>组织可能无法</a:t>
            </a:r>
            <a:r>
              <a:rPr lang="zh-CN" altLang="en-US" sz="2400" dirty="0">
                <a:solidFill>
                  <a:schemeClr val="tx2">
                    <a:lumMod val="50000"/>
                  </a:schemeClr>
                </a:solidFill>
              </a:rPr>
              <a:t>提供某一特定信息安全工程</a:t>
            </a:r>
            <a:r>
              <a:rPr lang="zh-CN" altLang="en-US" sz="2400" dirty="0" smtClean="0">
                <a:solidFill>
                  <a:schemeClr val="tx2">
                    <a:lumMod val="50000"/>
                  </a:schemeClr>
                </a:solidFill>
              </a:rPr>
              <a:t>服务</a:t>
            </a:r>
            <a:endParaRPr lang="zh-CN" altLang="en-US" sz="2400" dirty="0">
              <a:solidFill>
                <a:schemeClr val="tx2">
                  <a:lumMod val="50000"/>
                </a:schemeClr>
              </a:solidFill>
            </a:endParaRPr>
          </a:p>
          <a:p>
            <a:pPr algn="ctr"/>
            <a:endParaRPr lang="zh-CN" altLang="en-US" sz="2400" dirty="0">
              <a:solidFill>
                <a:schemeClr val="tx2">
                  <a:lumMod val="50000"/>
                </a:schemeClr>
              </a:solidFill>
            </a:endParaRPr>
          </a:p>
        </p:txBody>
      </p:sp>
    </p:spTree>
    <p:extLst>
      <p:ext uri="{BB962C8B-B14F-4D97-AF65-F5344CB8AC3E}">
        <p14:creationId xmlns:p14="http://schemas.microsoft.com/office/powerpoint/2010/main" val="159995843"/>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zh-CN" altLang="en-US" smtClean="0"/>
              <a:t>能力级别</a:t>
            </a:r>
            <a:r>
              <a:rPr lang="en-US" altLang="zh-CN" smtClean="0"/>
              <a:t>-1</a:t>
            </a:r>
            <a:r>
              <a:rPr lang="zh-CN" altLang="en-US" smtClean="0"/>
              <a:t>级</a:t>
            </a:r>
          </a:p>
        </p:txBody>
      </p:sp>
      <p:sp>
        <p:nvSpPr>
          <p:cNvPr id="83971"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非正规执行级</a:t>
            </a:r>
            <a:endParaRPr lang="en-US" dirty="0" smtClean="0"/>
          </a:p>
          <a:p>
            <a:pPr lvl="1"/>
            <a:r>
              <a:rPr lang="zh-CN" altLang="en-US" dirty="0" smtClean="0"/>
              <a:t>该级别过程区域的基本实施均被执行，但未经过严格的计划和跟踪，而是基于个人的知识和努力</a:t>
            </a:r>
          </a:p>
          <a:p>
            <a:pPr lvl="1"/>
            <a:r>
              <a:rPr lang="zh-CN" altLang="en-US" dirty="0" smtClean="0"/>
              <a:t>该级别包括一个公共特征</a:t>
            </a:r>
            <a:r>
              <a:rPr lang="en-US" altLang="zh-CN" dirty="0" smtClean="0"/>
              <a:t>——</a:t>
            </a:r>
            <a:r>
              <a:rPr lang="zh-CN" altLang="en-US" dirty="0" smtClean="0"/>
              <a:t>执行基本实施</a:t>
            </a:r>
          </a:p>
          <a:p>
            <a:pPr lvl="2"/>
            <a:r>
              <a:rPr lang="zh-CN" altLang="en-US" dirty="0" smtClean="0"/>
              <a:t>所有</a:t>
            </a:r>
            <a:r>
              <a:rPr lang="en-US" altLang="zh-CN" dirty="0" smtClean="0"/>
              <a:t>BP</a:t>
            </a:r>
            <a:r>
              <a:rPr lang="zh-CN" altLang="en-US" dirty="0" smtClean="0"/>
              <a:t>以某种方式执行</a:t>
            </a:r>
            <a:endParaRPr lang="en-US" dirty="0" smtClean="0"/>
          </a:p>
          <a:p>
            <a:pPr lvl="2"/>
            <a:r>
              <a:rPr lang="zh-CN" altLang="en-US" dirty="0" smtClean="0"/>
              <a:t>工作产品的一致性、性能和质量会因为缺乏适当控制而存在极大的差异</a:t>
            </a:r>
          </a:p>
        </p:txBody>
      </p:sp>
      <p:sp>
        <p:nvSpPr>
          <p:cNvPr id="83972"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AD93C8F0-2742-427B-B6B4-B0542A054AC4}"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55</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988867723"/>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zh-CN" altLang="en-US" smtClean="0"/>
              <a:t>能力级别</a:t>
            </a:r>
            <a:r>
              <a:rPr lang="en-US" altLang="zh-CN" smtClean="0"/>
              <a:t>-2</a:t>
            </a:r>
            <a:r>
              <a:rPr lang="zh-CN" altLang="en-US" smtClean="0"/>
              <a:t>级</a:t>
            </a:r>
          </a:p>
        </p:txBody>
      </p:sp>
      <p:sp>
        <p:nvSpPr>
          <p:cNvPr id="84995"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mtClean="0"/>
              <a:t>规划和跟踪级</a:t>
            </a:r>
            <a:endParaRPr lang="en-US" smtClean="0"/>
          </a:p>
          <a:p>
            <a:pPr lvl="1"/>
            <a:r>
              <a:rPr lang="zh-CN" altLang="en-US" smtClean="0"/>
              <a:t>该级别包括四个公共特征：</a:t>
            </a:r>
          </a:p>
          <a:p>
            <a:pPr lvl="2"/>
            <a:r>
              <a:rPr lang="zh-CN" altLang="en-US" smtClean="0"/>
              <a:t>规划执行：分配资源、指定责任、提供工具、将规划形成文档</a:t>
            </a:r>
          </a:p>
          <a:p>
            <a:pPr lvl="2"/>
            <a:r>
              <a:rPr lang="zh-CN" altLang="en-US" smtClean="0"/>
              <a:t>规范化执行：使用标准和规程、进行配置管理</a:t>
            </a:r>
          </a:p>
          <a:p>
            <a:pPr lvl="2"/>
            <a:r>
              <a:rPr lang="zh-CN" altLang="en-US" smtClean="0"/>
              <a:t>跟踪执行：跟踪过程实施、采取修正措施</a:t>
            </a:r>
          </a:p>
          <a:p>
            <a:pPr lvl="2"/>
            <a:r>
              <a:rPr lang="zh-CN" altLang="en-US" smtClean="0"/>
              <a:t>验证执行：验证工作过程、验证工作产品</a:t>
            </a:r>
          </a:p>
        </p:txBody>
      </p:sp>
      <p:sp>
        <p:nvSpPr>
          <p:cNvPr id="84996"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7051D4F9-9343-4C3E-A7AF-98AEC6A4B215}"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56</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56528854"/>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zh-CN" altLang="en-US" smtClean="0"/>
              <a:t>能力级别</a:t>
            </a:r>
            <a:r>
              <a:rPr lang="en-US" altLang="zh-CN" smtClean="0"/>
              <a:t>-3</a:t>
            </a:r>
            <a:r>
              <a:rPr lang="zh-CN" altLang="en-US" smtClean="0"/>
              <a:t>级</a:t>
            </a:r>
          </a:p>
        </p:txBody>
      </p:sp>
      <p:sp>
        <p:nvSpPr>
          <p:cNvPr id="86019"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dirty="0" smtClean="0"/>
              <a:t>充分定义级</a:t>
            </a:r>
            <a:endParaRPr lang="en-US" dirty="0" smtClean="0"/>
          </a:p>
          <a:p>
            <a:pPr lvl="1"/>
            <a:r>
              <a:rPr lang="zh-CN" altLang="en-US" dirty="0" smtClean="0"/>
              <a:t>该级别包括三个公共特征：</a:t>
            </a:r>
          </a:p>
          <a:p>
            <a:pPr lvl="2"/>
            <a:r>
              <a:rPr lang="zh-CN" altLang="en-US" dirty="0" smtClean="0"/>
              <a:t>定义标准化过程：制定标准化过程，从组织标准化过程中裁剪出针对特定需求的过程</a:t>
            </a:r>
          </a:p>
          <a:p>
            <a:pPr lvl="2"/>
            <a:r>
              <a:rPr lang="zh-CN" altLang="en-US" dirty="0" smtClean="0"/>
              <a:t>执行已定义过程：</a:t>
            </a:r>
            <a:r>
              <a:rPr lang="en-US" altLang="zh-CN" dirty="0" smtClean="0"/>
              <a:t>PA</a:t>
            </a:r>
            <a:r>
              <a:rPr lang="zh-CN" altLang="en-US" dirty="0" smtClean="0"/>
              <a:t>的实施使用充分定义的过程，对执行结果进行缺陷评审，使用充分定义的数据</a:t>
            </a:r>
          </a:p>
          <a:p>
            <a:pPr lvl="2"/>
            <a:r>
              <a:rPr lang="zh-CN" altLang="en-US" dirty="0" smtClean="0"/>
              <a:t>协调安全实施：执行组内协调、执行组间协调、执行外部协调</a:t>
            </a:r>
          </a:p>
          <a:p>
            <a:pPr lvl="1"/>
            <a:endParaRPr lang="zh-CN" altLang="en-US" dirty="0" smtClean="0"/>
          </a:p>
        </p:txBody>
      </p:sp>
      <p:sp>
        <p:nvSpPr>
          <p:cNvPr id="86020"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E3B2C292-D755-481E-BAAF-3B9648468C62}"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57</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572588392"/>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zh-CN" altLang="en-US" smtClean="0"/>
              <a:t>能力级别</a:t>
            </a:r>
            <a:r>
              <a:rPr lang="en-US" altLang="zh-CN" smtClean="0"/>
              <a:t>-4</a:t>
            </a:r>
            <a:r>
              <a:rPr lang="zh-CN" altLang="en-US" smtClean="0"/>
              <a:t>级</a:t>
            </a:r>
          </a:p>
        </p:txBody>
      </p:sp>
      <p:sp>
        <p:nvSpPr>
          <p:cNvPr id="87043"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smtClean="0"/>
              <a:t>量化控制级</a:t>
            </a:r>
          </a:p>
          <a:p>
            <a:pPr lvl="1"/>
            <a:r>
              <a:rPr lang="zh-CN" smtClean="0"/>
              <a:t>该级别包括两个公共特征：</a:t>
            </a:r>
          </a:p>
          <a:p>
            <a:pPr lvl="2"/>
            <a:r>
              <a:rPr lang="zh-CN" smtClean="0"/>
              <a:t>建立可测量的质量目标：为工作产品建立可测度的目标</a:t>
            </a:r>
          </a:p>
          <a:p>
            <a:pPr lvl="2"/>
            <a:r>
              <a:rPr lang="zh-CN" smtClean="0"/>
              <a:t>对执行情况实施客观管理：为工作过程能力建立量化测量和改进的标准</a:t>
            </a:r>
          </a:p>
          <a:p>
            <a:endParaRPr lang="zh-CN" altLang="zh-CN" smtClean="0"/>
          </a:p>
          <a:p>
            <a:endParaRPr lang="zh-CN" altLang="zh-CN" smtClean="0"/>
          </a:p>
          <a:p>
            <a:endParaRPr lang="zh-CN" altLang="zh-CN" smtClean="0"/>
          </a:p>
          <a:p>
            <a:pPr lvl="1"/>
            <a:endParaRPr lang="zh-CN" altLang="zh-CN" smtClean="0"/>
          </a:p>
        </p:txBody>
      </p:sp>
      <p:sp>
        <p:nvSpPr>
          <p:cNvPr id="87044"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966AE9D5-F834-4EC5-8E71-A738BC815A97}"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58</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278509619"/>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extLst>
            <a:ext uri="{91240B29-F687-4F45-9708-019B960494DF}">
              <a14:hiddenLine xmlns:a14="http://schemas.microsoft.com/office/drawing/2010/main" w="9525" cmpd="sng">
                <a:solidFill>
                  <a:srgbClr val="000000"/>
                </a:solidFill>
                <a:miter lim="800000"/>
                <a:headEnd/>
                <a:tailEnd/>
              </a14:hiddenLine>
            </a:ext>
          </a:extLst>
        </p:spPr>
        <p:txBody>
          <a:bodyPr/>
          <a:lstStyle/>
          <a:p>
            <a:r>
              <a:rPr lang="zh-CN" altLang="en-US" smtClean="0"/>
              <a:t>能力级别</a:t>
            </a:r>
            <a:r>
              <a:rPr lang="en-US" altLang="zh-CN" smtClean="0"/>
              <a:t>-5</a:t>
            </a:r>
            <a:r>
              <a:rPr lang="zh-CN" altLang="en-US" smtClean="0"/>
              <a:t>级</a:t>
            </a:r>
          </a:p>
        </p:txBody>
      </p:sp>
      <p:sp>
        <p:nvSpPr>
          <p:cNvPr id="88067" name="Rectangle 3"/>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smtClean="0"/>
              <a:t>持续改进级</a:t>
            </a:r>
          </a:p>
          <a:p>
            <a:pPr lvl="1"/>
            <a:r>
              <a:rPr lang="zh-CN" smtClean="0"/>
              <a:t>该级别包括两个特征</a:t>
            </a:r>
          </a:p>
          <a:p>
            <a:pPr lvl="2"/>
            <a:r>
              <a:rPr lang="zh-CN" smtClean="0"/>
              <a:t>改进组织能力：建立过程有效性目标，持续改进标准过程</a:t>
            </a:r>
          </a:p>
          <a:p>
            <a:pPr lvl="2"/>
            <a:r>
              <a:rPr lang="zh-CN" smtClean="0"/>
              <a:t>改进过程有效性：进行因果分析，消除缺陷根源，持续改进已定义过程</a:t>
            </a:r>
          </a:p>
        </p:txBody>
      </p:sp>
      <p:sp>
        <p:nvSpPr>
          <p:cNvPr id="88068"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A2D67E1D-08D4-4BF1-93E9-EE3AEDD3E58E}"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59</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71827503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信息安全工程理论</a:t>
            </a:r>
            <a:r>
              <a:rPr lang="zh-CN" altLang="en-US" dirty="0"/>
              <a:t>基础</a:t>
            </a:r>
          </a:p>
        </p:txBody>
      </p:sp>
      <p:sp>
        <p:nvSpPr>
          <p:cNvPr id="3" name="内容占位符 2"/>
          <p:cNvSpPr>
            <a:spLocks noGrp="1"/>
          </p:cNvSpPr>
          <p:nvPr>
            <p:ph idx="1"/>
          </p:nvPr>
        </p:nvSpPr>
        <p:spPr/>
        <p:txBody>
          <a:bodyPr/>
          <a:lstStyle/>
          <a:p>
            <a:r>
              <a:rPr lang="zh-CN" altLang="en-US" dirty="0" smtClean="0"/>
              <a:t>系统工程</a:t>
            </a:r>
            <a:endParaRPr lang="en-US" altLang="zh-CN" dirty="0" smtClean="0"/>
          </a:p>
          <a:p>
            <a:r>
              <a:rPr lang="zh-CN" altLang="en-US" dirty="0" smtClean="0"/>
              <a:t>项目管理</a:t>
            </a:r>
            <a:endParaRPr lang="en-US" altLang="zh-CN" dirty="0" smtClean="0"/>
          </a:p>
          <a:p>
            <a:r>
              <a:rPr lang="zh-CN" altLang="en-US" dirty="0" smtClean="0"/>
              <a:t>质量管理</a:t>
            </a:r>
            <a:endParaRPr lang="en-US" altLang="zh-CN" dirty="0" smtClean="0"/>
          </a:p>
          <a:p>
            <a:r>
              <a:rPr lang="zh-CN" altLang="en-US" dirty="0" smtClean="0"/>
              <a:t>能力成熟度模型</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a:t>
            </a:fld>
            <a:endParaRPr lang="en-US" altLang="zh-CN"/>
          </a:p>
        </p:txBody>
      </p:sp>
    </p:spTree>
    <p:extLst>
      <p:ext uri="{BB962C8B-B14F-4D97-AF65-F5344CB8AC3E}">
        <p14:creationId xmlns:p14="http://schemas.microsoft.com/office/powerpoint/2010/main" val="2326127887"/>
      </p:ext>
    </p:extLst>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smtClean="0"/>
              <a:t>SSE-CMM</a:t>
            </a:r>
            <a:r>
              <a:rPr lang="zh-CN" altLang="en-US" smtClean="0"/>
              <a:t>评估方法（</a:t>
            </a:r>
            <a:r>
              <a:rPr lang="en-US" altLang="zh-CN" smtClean="0"/>
              <a:t>SSAM</a:t>
            </a:r>
            <a:r>
              <a:rPr lang="zh-CN" altLang="en-US" smtClean="0"/>
              <a:t>） </a:t>
            </a:r>
          </a:p>
        </p:txBody>
      </p:sp>
      <p:sp>
        <p:nvSpPr>
          <p:cNvPr id="2" name="内容占位符 1"/>
          <p:cNvSpPr>
            <a:spLocks noGrp="1"/>
          </p:cNvSpPr>
          <p:nvPr>
            <p:ph idx="1"/>
          </p:nvPr>
        </p:nvSpPr>
        <p:spPr/>
        <p:txBody>
          <a:bodyPr/>
          <a:lstStyle/>
          <a:p>
            <a:endParaRPr lang="zh-CN" altLang="en-US" dirty="0"/>
          </a:p>
        </p:txBody>
      </p:sp>
      <p:sp>
        <p:nvSpPr>
          <p:cNvPr id="91139" name="Rectangle 3"/>
          <p:cNvSpPr>
            <a:spLocks noChangeArrowheads="1"/>
          </p:cNvSpPr>
          <p:nvPr/>
        </p:nvSpPr>
        <p:spPr bwMode="auto">
          <a:xfrm>
            <a:off x="0" y="15144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grpSp>
        <p:nvGrpSpPr>
          <p:cNvPr id="3" name="组合 2"/>
          <p:cNvGrpSpPr/>
          <p:nvPr/>
        </p:nvGrpSpPr>
        <p:grpSpPr>
          <a:xfrm>
            <a:off x="1511660" y="1808163"/>
            <a:ext cx="6770688" cy="4959350"/>
            <a:chOff x="1203325" y="1128713"/>
            <a:chExt cx="6770688" cy="4959350"/>
          </a:xfrm>
        </p:grpSpPr>
        <p:sp>
          <p:nvSpPr>
            <p:cNvPr id="91140" name="Rectangle 4"/>
            <p:cNvSpPr>
              <a:spLocks noChangeArrowheads="1"/>
            </p:cNvSpPr>
            <p:nvPr/>
          </p:nvSpPr>
          <p:spPr bwMode="auto">
            <a:xfrm>
              <a:off x="1203325" y="1128713"/>
              <a:ext cx="1276350" cy="1700212"/>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41" name="Rectangle 5"/>
            <p:cNvSpPr>
              <a:spLocks noChangeArrowheads="1"/>
            </p:cNvSpPr>
            <p:nvPr/>
          </p:nvSpPr>
          <p:spPr bwMode="auto">
            <a:xfrm>
              <a:off x="1260475" y="1206500"/>
              <a:ext cx="1160463" cy="349250"/>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42" name="Rectangle 6"/>
            <p:cNvSpPr>
              <a:spLocks noChangeArrowheads="1"/>
            </p:cNvSpPr>
            <p:nvPr/>
          </p:nvSpPr>
          <p:spPr bwMode="auto">
            <a:xfrm>
              <a:off x="1417638" y="1265238"/>
              <a:ext cx="877887" cy="2397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43" name="Rectangle 7"/>
            <p:cNvSpPr>
              <a:spLocks noChangeArrowheads="1"/>
            </p:cNvSpPr>
            <p:nvPr/>
          </p:nvSpPr>
          <p:spPr bwMode="auto">
            <a:xfrm>
              <a:off x="1473200" y="1306513"/>
              <a:ext cx="655638"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规划阶段</a:t>
              </a:r>
              <a:endParaRPr lang="zh-CN" altLang="en-US" sz="1400">
                <a:solidFill>
                  <a:srgbClr val="000000"/>
                </a:solidFill>
                <a:sym typeface="黑体" panose="02010609060101010101" pitchFamily="49" charset="-122"/>
              </a:endParaRPr>
            </a:p>
          </p:txBody>
        </p:sp>
        <p:sp>
          <p:nvSpPr>
            <p:cNvPr id="91144" name="Rectangle 8"/>
            <p:cNvSpPr>
              <a:spLocks noChangeArrowheads="1"/>
            </p:cNvSpPr>
            <p:nvPr/>
          </p:nvSpPr>
          <p:spPr bwMode="auto">
            <a:xfrm>
              <a:off x="1250950" y="1824038"/>
              <a:ext cx="1125538" cy="349250"/>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45" name="Rectangle 9"/>
            <p:cNvSpPr>
              <a:spLocks noChangeArrowheads="1"/>
            </p:cNvSpPr>
            <p:nvPr/>
          </p:nvSpPr>
          <p:spPr bwMode="auto">
            <a:xfrm>
              <a:off x="1360488" y="1876425"/>
              <a:ext cx="935037" cy="2555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46" name="Rectangle 10"/>
            <p:cNvSpPr>
              <a:spLocks noChangeArrowheads="1"/>
            </p:cNvSpPr>
            <p:nvPr/>
          </p:nvSpPr>
          <p:spPr bwMode="auto">
            <a:xfrm>
              <a:off x="1443038" y="1917700"/>
              <a:ext cx="657225"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范围评定</a:t>
              </a:r>
              <a:endParaRPr lang="zh-CN" altLang="en-US" sz="1400">
                <a:solidFill>
                  <a:srgbClr val="000000"/>
                </a:solidFill>
                <a:sym typeface="黑体" panose="02010609060101010101" pitchFamily="49" charset="-122"/>
              </a:endParaRPr>
            </a:p>
          </p:txBody>
        </p:sp>
        <p:sp>
          <p:nvSpPr>
            <p:cNvPr id="91147" name="Rectangle 11"/>
            <p:cNvSpPr>
              <a:spLocks noChangeArrowheads="1"/>
            </p:cNvSpPr>
            <p:nvPr/>
          </p:nvSpPr>
          <p:spPr bwMode="auto">
            <a:xfrm>
              <a:off x="1281113" y="2403475"/>
              <a:ext cx="1123950" cy="347663"/>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48" name="Rectangle 12"/>
            <p:cNvSpPr>
              <a:spLocks noChangeArrowheads="1"/>
            </p:cNvSpPr>
            <p:nvPr/>
          </p:nvSpPr>
          <p:spPr bwMode="auto">
            <a:xfrm>
              <a:off x="1360488" y="2470150"/>
              <a:ext cx="935037" cy="2397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49" name="Rectangle 13"/>
            <p:cNvSpPr>
              <a:spLocks noChangeArrowheads="1"/>
            </p:cNvSpPr>
            <p:nvPr/>
          </p:nvSpPr>
          <p:spPr bwMode="auto">
            <a:xfrm>
              <a:off x="1443038" y="2513013"/>
              <a:ext cx="657225"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计划评定</a:t>
              </a:r>
              <a:endParaRPr lang="zh-CN" altLang="en-US" sz="1400">
                <a:solidFill>
                  <a:srgbClr val="000000"/>
                </a:solidFill>
                <a:sym typeface="黑体" panose="02010609060101010101" pitchFamily="49" charset="-122"/>
              </a:endParaRPr>
            </a:p>
          </p:txBody>
        </p:sp>
        <p:sp>
          <p:nvSpPr>
            <p:cNvPr id="91150" name="Line 14"/>
            <p:cNvSpPr>
              <a:spLocks noChangeShapeType="1"/>
            </p:cNvSpPr>
            <p:nvPr/>
          </p:nvSpPr>
          <p:spPr bwMode="auto">
            <a:xfrm>
              <a:off x="2489200" y="2141538"/>
              <a:ext cx="233363" cy="3175"/>
            </a:xfrm>
            <a:prstGeom prst="line">
              <a:avLst/>
            </a:prstGeom>
            <a:noFill/>
            <a:ln w="9525">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91151" name="Freeform 15"/>
            <p:cNvSpPr>
              <a:spLocks noChangeArrowheads="1"/>
            </p:cNvSpPr>
            <p:nvPr/>
          </p:nvSpPr>
          <p:spPr bwMode="auto">
            <a:xfrm>
              <a:off x="2719388" y="2076450"/>
              <a:ext cx="144462" cy="134938"/>
            </a:xfrm>
            <a:custGeom>
              <a:avLst/>
              <a:gdLst>
                <a:gd name="T0" fmla="*/ 0 w 123"/>
                <a:gd name="T1" fmla="*/ 2147483646 h 129"/>
                <a:gd name="T2" fmla="*/ 2147483646 w 123"/>
                <a:gd name="T3" fmla="*/ 2147483646 h 129"/>
                <a:gd name="T4" fmla="*/ 0 w 123"/>
                <a:gd name="T5" fmla="*/ 0 h 129"/>
                <a:gd name="T6" fmla="*/ 0 w 123"/>
                <a:gd name="T7" fmla="*/ 2147483646 h 129"/>
                <a:gd name="T8" fmla="*/ 0 60000 65536"/>
                <a:gd name="T9" fmla="*/ 0 60000 65536"/>
                <a:gd name="T10" fmla="*/ 0 60000 65536"/>
                <a:gd name="T11" fmla="*/ 0 60000 65536"/>
                <a:gd name="T12" fmla="*/ 0 w 123"/>
                <a:gd name="T13" fmla="*/ 0 h 129"/>
                <a:gd name="T14" fmla="*/ 123 w 123"/>
                <a:gd name="T15" fmla="*/ 129 h 129"/>
              </a:gdLst>
              <a:ahLst/>
              <a:cxnLst>
                <a:cxn ang="T8">
                  <a:pos x="T0" y="T1"/>
                </a:cxn>
                <a:cxn ang="T9">
                  <a:pos x="T2" y="T3"/>
                </a:cxn>
                <a:cxn ang="T10">
                  <a:pos x="T4" y="T5"/>
                </a:cxn>
                <a:cxn ang="T11">
                  <a:pos x="T6" y="T7"/>
                </a:cxn>
              </a:cxnLst>
              <a:rect l="T12" t="T13" r="T14" b="T15"/>
              <a:pathLst>
                <a:path w="123" h="129">
                  <a:moveTo>
                    <a:pt x="0" y="129"/>
                  </a:moveTo>
                  <a:lnTo>
                    <a:pt x="123" y="62"/>
                  </a:lnTo>
                  <a:lnTo>
                    <a:pt x="0" y="0"/>
                  </a:lnTo>
                  <a:lnTo>
                    <a:pt x="0" y="129"/>
                  </a:ln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1152" name="Line 16"/>
            <p:cNvSpPr>
              <a:spLocks noChangeShapeType="1"/>
            </p:cNvSpPr>
            <p:nvPr/>
          </p:nvSpPr>
          <p:spPr bwMode="auto">
            <a:xfrm>
              <a:off x="6054725" y="3725863"/>
              <a:ext cx="231775" cy="1587"/>
            </a:xfrm>
            <a:prstGeom prst="line">
              <a:avLst/>
            </a:prstGeom>
            <a:noFill/>
            <a:ln w="9525">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91153" name="Freeform 17"/>
            <p:cNvSpPr>
              <a:spLocks noChangeArrowheads="1"/>
            </p:cNvSpPr>
            <p:nvPr/>
          </p:nvSpPr>
          <p:spPr bwMode="auto">
            <a:xfrm>
              <a:off x="6281738" y="3657600"/>
              <a:ext cx="144462" cy="136525"/>
            </a:xfrm>
            <a:custGeom>
              <a:avLst/>
              <a:gdLst>
                <a:gd name="T0" fmla="*/ 0 w 123"/>
                <a:gd name="T1" fmla="*/ 2147483646 h 130"/>
                <a:gd name="T2" fmla="*/ 2147483646 w 123"/>
                <a:gd name="T3" fmla="*/ 2147483646 h 130"/>
                <a:gd name="T4" fmla="*/ 0 w 123"/>
                <a:gd name="T5" fmla="*/ 0 h 130"/>
                <a:gd name="T6" fmla="*/ 0 w 123"/>
                <a:gd name="T7" fmla="*/ 2147483646 h 130"/>
                <a:gd name="T8" fmla="*/ 0 60000 65536"/>
                <a:gd name="T9" fmla="*/ 0 60000 65536"/>
                <a:gd name="T10" fmla="*/ 0 60000 65536"/>
                <a:gd name="T11" fmla="*/ 0 60000 65536"/>
                <a:gd name="T12" fmla="*/ 0 w 123"/>
                <a:gd name="T13" fmla="*/ 0 h 130"/>
                <a:gd name="T14" fmla="*/ 123 w 123"/>
                <a:gd name="T15" fmla="*/ 130 h 130"/>
              </a:gdLst>
              <a:ahLst/>
              <a:cxnLst>
                <a:cxn ang="T8">
                  <a:pos x="T0" y="T1"/>
                </a:cxn>
                <a:cxn ang="T9">
                  <a:pos x="T2" y="T3"/>
                </a:cxn>
                <a:cxn ang="T10">
                  <a:pos x="T4" y="T5"/>
                </a:cxn>
                <a:cxn ang="T11">
                  <a:pos x="T6" y="T7"/>
                </a:cxn>
              </a:cxnLst>
              <a:rect l="T12" t="T13" r="T14" b="T15"/>
              <a:pathLst>
                <a:path w="123" h="130">
                  <a:moveTo>
                    <a:pt x="0" y="130"/>
                  </a:moveTo>
                  <a:lnTo>
                    <a:pt x="123" y="64"/>
                  </a:lnTo>
                  <a:lnTo>
                    <a:pt x="0" y="0"/>
                  </a:lnTo>
                  <a:lnTo>
                    <a:pt x="0" y="130"/>
                  </a:ln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nvGrpSpPr>
            <p:cNvPr id="91154" name="Group 18"/>
            <p:cNvGrpSpPr>
              <a:grpSpLocks/>
            </p:cNvGrpSpPr>
            <p:nvPr/>
          </p:nvGrpSpPr>
          <p:grpSpPr bwMode="auto">
            <a:xfrm>
              <a:off x="4279900" y="2952750"/>
              <a:ext cx="374650" cy="133350"/>
              <a:chOff x="0" y="0"/>
              <a:chExt cx="160" cy="64"/>
            </a:xfrm>
          </p:grpSpPr>
          <p:sp>
            <p:nvSpPr>
              <p:cNvPr id="91233" name="Line 19"/>
              <p:cNvSpPr>
                <a:spLocks noChangeShapeType="1"/>
              </p:cNvSpPr>
              <p:nvPr/>
            </p:nvSpPr>
            <p:spPr bwMode="auto">
              <a:xfrm>
                <a:off x="0" y="32"/>
                <a:ext cx="100" cy="1"/>
              </a:xfrm>
              <a:prstGeom prst="line">
                <a:avLst/>
              </a:prstGeom>
              <a:noFill/>
              <a:ln w="9525">
                <a:solidFill>
                  <a:srgbClr val="0000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91234" name="Freeform 20"/>
              <p:cNvSpPr>
                <a:spLocks noChangeArrowheads="1"/>
              </p:cNvSpPr>
              <p:nvPr/>
            </p:nvSpPr>
            <p:spPr bwMode="auto">
              <a:xfrm>
                <a:off x="98" y="0"/>
                <a:ext cx="62" cy="64"/>
              </a:xfrm>
              <a:custGeom>
                <a:avLst/>
                <a:gdLst>
                  <a:gd name="T0" fmla="*/ 0 w 124"/>
                  <a:gd name="T1" fmla="*/ 1 h 128"/>
                  <a:gd name="T2" fmla="*/ 1 w 124"/>
                  <a:gd name="T3" fmla="*/ 1 h 128"/>
                  <a:gd name="T4" fmla="*/ 0 w 124"/>
                  <a:gd name="T5" fmla="*/ 0 h 128"/>
                  <a:gd name="T6" fmla="*/ 0 w 124"/>
                  <a:gd name="T7" fmla="*/ 1 h 128"/>
                  <a:gd name="T8" fmla="*/ 0 60000 65536"/>
                  <a:gd name="T9" fmla="*/ 0 60000 65536"/>
                  <a:gd name="T10" fmla="*/ 0 60000 65536"/>
                  <a:gd name="T11" fmla="*/ 0 60000 65536"/>
                  <a:gd name="T12" fmla="*/ 0 w 124"/>
                  <a:gd name="T13" fmla="*/ 0 h 128"/>
                  <a:gd name="T14" fmla="*/ 124 w 124"/>
                  <a:gd name="T15" fmla="*/ 128 h 128"/>
                </a:gdLst>
                <a:ahLst/>
                <a:cxnLst>
                  <a:cxn ang="T8">
                    <a:pos x="T0" y="T1"/>
                  </a:cxn>
                  <a:cxn ang="T9">
                    <a:pos x="T2" y="T3"/>
                  </a:cxn>
                  <a:cxn ang="T10">
                    <a:pos x="T4" y="T5"/>
                  </a:cxn>
                  <a:cxn ang="T11">
                    <a:pos x="T6" y="T7"/>
                  </a:cxn>
                </a:cxnLst>
                <a:rect l="T12" t="T13" r="T14" b="T15"/>
                <a:pathLst>
                  <a:path w="124" h="128">
                    <a:moveTo>
                      <a:pt x="0" y="128"/>
                    </a:moveTo>
                    <a:lnTo>
                      <a:pt x="124" y="62"/>
                    </a:lnTo>
                    <a:lnTo>
                      <a:pt x="0" y="0"/>
                    </a:lnTo>
                    <a:lnTo>
                      <a:pt x="0" y="128"/>
                    </a:ln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91155" name="Rectangle 21"/>
            <p:cNvSpPr>
              <a:spLocks noChangeArrowheads="1"/>
            </p:cNvSpPr>
            <p:nvPr/>
          </p:nvSpPr>
          <p:spPr bwMode="auto">
            <a:xfrm>
              <a:off x="2840038" y="1333500"/>
              <a:ext cx="1438275" cy="2959100"/>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56" name="Rectangle 22"/>
            <p:cNvSpPr>
              <a:spLocks noChangeArrowheads="1"/>
            </p:cNvSpPr>
            <p:nvPr/>
          </p:nvSpPr>
          <p:spPr bwMode="auto">
            <a:xfrm>
              <a:off x="2976563" y="1412875"/>
              <a:ext cx="1160462" cy="347663"/>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57" name="Rectangle 23"/>
            <p:cNvSpPr>
              <a:spLocks noChangeArrowheads="1"/>
            </p:cNvSpPr>
            <p:nvPr/>
          </p:nvSpPr>
          <p:spPr bwMode="auto">
            <a:xfrm>
              <a:off x="3114675" y="1452563"/>
              <a:ext cx="917575" cy="23653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58" name="Rectangle 24"/>
            <p:cNvSpPr>
              <a:spLocks noChangeArrowheads="1"/>
            </p:cNvSpPr>
            <p:nvPr/>
          </p:nvSpPr>
          <p:spPr bwMode="auto">
            <a:xfrm>
              <a:off x="3190875" y="1492250"/>
              <a:ext cx="657225"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准备阶段</a:t>
              </a:r>
              <a:endParaRPr lang="zh-CN" altLang="en-US" sz="1400">
                <a:solidFill>
                  <a:srgbClr val="000000"/>
                </a:solidFill>
                <a:sym typeface="黑体" panose="02010609060101010101" pitchFamily="49" charset="-122"/>
              </a:endParaRPr>
            </a:p>
          </p:txBody>
        </p:sp>
        <p:sp>
          <p:nvSpPr>
            <p:cNvPr id="91159" name="Rectangle 25"/>
            <p:cNvSpPr>
              <a:spLocks noChangeArrowheads="1"/>
            </p:cNvSpPr>
            <p:nvPr/>
          </p:nvSpPr>
          <p:spPr bwMode="auto">
            <a:xfrm>
              <a:off x="2894013" y="1905000"/>
              <a:ext cx="1312862" cy="354013"/>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60" name="Rectangle 26"/>
            <p:cNvSpPr>
              <a:spLocks noChangeArrowheads="1"/>
            </p:cNvSpPr>
            <p:nvPr/>
          </p:nvSpPr>
          <p:spPr bwMode="auto">
            <a:xfrm>
              <a:off x="3003550" y="1957388"/>
              <a:ext cx="1181100" cy="2555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61" name="Rectangle 27"/>
            <p:cNvSpPr>
              <a:spLocks noChangeArrowheads="1"/>
            </p:cNvSpPr>
            <p:nvPr/>
          </p:nvSpPr>
          <p:spPr bwMode="auto">
            <a:xfrm>
              <a:off x="3111500" y="2000250"/>
              <a:ext cx="820738"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准备评定组</a:t>
              </a:r>
              <a:endParaRPr lang="zh-CN" altLang="en-US" sz="1400">
                <a:solidFill>
                  <a:srgbClr val="000000"/>
                </a:solidFill>
                <a:sym typeface="黑体" panose="02010609060101010101" pitchFamily="49" charset="-122"/>
              </a:endParaRPr>
            </a:p>
          </p:txBody>
        </p:sp>
        <p:sp>
          <p:nvSpPr>
            <p:cNvPr id="91162" name="Rectangle 28"/>
            <p:cNvSpPr>
              <a:spLocks noChangeArrowheads="1"/>
            </p:cNvSpPr>
            <p:nvPr/>
          </p:nvSpPr>
          <p:spPr bwMode="auto">
            <a:xfrm>
              <a:off x="2913063" y="2363788"/>
              <a:ext cx="1276350" cy="349250"/>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63" name="Rectangle 29"/>
            <p:cNvSpPr>
              <a:spLocks noChangeArrowheads="1"/>
            </p:cNvSpPr>
            <p:nvPr/>
          </p:nvSpPr>
          <p:spPr bwMode="auto">
            <a:xfrm>
              <a:off x="3003550" y="2397125"/>
              <a:ext cx="1109663" cy="2730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64" name="Rectangle 30"/>
            <p:cNvSpPr>
              <a:spLocks noChangeArrowheads="1"/>
            </p:cNvSpPr>
            <p:nvPr/>
          </p:nvSpPr>
          <p:spPr bwMode="auto">
            <a:xfrm>
              <a:off x="3076575" y="2436813"/>
              <a:ext cx="820738"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分发调查表</a:t>
              </a:r>
              <a:endParaRPr lang="zh-CN" altLang="en-US" sz="1400">
                <a:solidFill>
                  <a:srgbClr val="000000"/>
                </a:solidFill>
                <a:sym typeface="黑体" panose="02010609060101010101" pitchFamily="49" charset="-122"/>
              </a:endParaRPr>
            </a:p>
          </p:txBody>
        </p:sp>
        <p:sp>
          <p:nvSpPr>
            <p:cNvPr id="91165" name="Rectangle 31"/>
            <p:cNvSpPr>
              <a:spLocks noChangeArrowheads="1"/>
            </p:cNvSpPr>
            <p:nvPr/>
          </p:nvSpPr>
          <p:spPr bwMode="auto">
            <a:xfrm>
              <a:off x="3003550" y="2836863"/>
              <a:ext cx="1123950" cy="347662"/>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66" name="Rectangle 32"/>
            <p:cNvSpPr>
              <a:spLocks noChangeArrowheads="1"/>
            </p:cNvSpPr>
            <p:nvPr/>
          </p:nvSpPr>
          <p:spPr bwMode="auto">
            <a:xfrm>
              <a:off x="3130550" y="2887663"/>
              <a:ext cx="911225" cy="2555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67" name="Rectangle 33"/>
            <p:cNvSpPr>
              <a:spLocks noChangeArrowheads="1"/>
            </p:cNvSpPr>
            <p:nvPr/>
          </p:nvSpPr>
          <p:spPr bwMode="auto">
            <a:xfrm>
              <a:off x="3200400" y="2928938"/>
              <a:ext cx="657225"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dirty="0">
                  <a:solidFill>
                    <a:srgbClr val="000000"/>
                  </a:solidFill>
                  <a:latin typeface="宋体" panose="02010600030101010101" pitchFamily="2" charset="-122"/>
                  <a:sym typeface="宋体" panose="02010600030101010101" pitchFamily="2" charset="-122"/>
                </a:rPr>
                <a:t>合并证物</a:t>
              </a:r>
              <a:endParaRPr lang="zh-CN" altLang="en-US" sz="1400" dirty="0">
                <a:solidFill>
                  <a:srgbClr val="000000"/>
                </a:solidFill>
                <a:sym typeface="黑体" panose="02010609060101010101" pitchFamily="49" charset="-122"/>
              </a:endParaRPr>
            </a:p>
          </p:txBody>
        </p:sp>
        <p:sp>
          <p:nvSpPr>
            <p:cNvPr id="91168" name="Rectangle 34"/>
            <p:cNvSpPr>
              <a:spLocks noChangeArrowheads="1"/>
            </p:cNvSpPr>
            <p:nvPr/>
          </p:nvSpPr>
          <p:spPr bwMode="auto">
            <a:xfrm>
              <a:off x="3022600" y="3325813"/>
              <a:ext cx="1123950" cy="858837"/>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69" name="Rectangle 35"/>
            <p:cNvSpPr>
              <a:spLocks noChangeArrowheads="1"/>
            </p:cNvSpPr>
            <p:nvPr/>
          </p:nvSpPr>
          <p:spPr bwMode="auto">
            <a:xfrm>
              <a:off x="3130550" y="3392488"/>
              <a:ext cx="911225" cy="2413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70" name="Rectangle 36"/>
            <p:cNvSpPr>
              <a:spLocks noChangeArrowheads="1"/>
            </p:cNvSpPr>
            <p:nvPr/>
          </p:nvSpPr>
          <p:spPr bwMode="auto">
            <a:xfrm>
              <a:off x="3200400" y="3392488"/>
              <a:ext cx="657225"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分析证物</a:t>
              </a:r>
              <a:endParaRPr lang="zh-CN" altLang="en-US" sz="1400">
                <a:solidFill>
                  <a:srgbClr val="000000"/>
                </a:solidFill>
                <a:sym typeface="黑体" panose="02010609060101010101" pitchFamily="49" charset="-122"/>
              </a:endParaRPr>
            </a:p>
          </p:txBody>
        </p:sp>
        <p:sp>
          <p:nvSpPr>
            <p:cNvPr id="91171" name="Rectangle 37"/>
            <p:cNvSpPr>
              <a:spLocks noChangeArrowheads="1"/>
            </p:cNvSpPr>
            <p:nvPr/>
          </p:nvSpPr>
          <p:spPr bwMode="auto">
            <a:xfrm>
              <a:off x="3130550" y="3597275"/>
              <a:ext cx="911225" cy="2222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72" name="Rectangle 38"/>
            <p:cNvSpPr>
              <a:spLocks noChangeArrowheads="1"/>
            </p:cNvSpPr>
            <p:nvPr/>
          </p:nvSpPr>
          <p:spPr bwMode="auto">
            <a:xfrm>
              <a:off x="3200400" y="3684588"/>
              <a:ext cx="657225"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和调查表</a:t>
              </a:r>
              <a:endParaRPr lang="zh-CN" altLang="en-US" sz="1400">
                <a:solidFill>
                  <a:srgbClr val="000000"/>
                </a:solidFill>
                <a:sym typeface="黑体" panose="02010609060101010101" pitchFamily="49" charset="-122"/>
              </a:endParaRPr>
            </a:p>
          </p:txBody>
        </p:sp>
        <p:sp>
          <p:nvSpPr>
            <p:cNvPr id="91173" name="Rectangle 40"/>
            <p:cNvSpPr>
              <a:spLocks noChangeArrowheads="1"/>
            </p:cNvSpPr>
            <p:nvPr/>
          </p:nvSpPr>
          <p:spPr bwMode="auto">
            <a:xfrm>
              <a:off x="3392488" y="3937000"/>
              <a:ext cx="328612"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查表</a:t>
              </a:r>
              <a:endParaRPr lang="zh-CN" altLang="en-US" sz="1400">
                <a:solidFill>
                  <a:srgbClr val="000000"/>
                </a:solidFill>
                <a:sym typeface="黑体" panose="02010609060101010101" pitchFamily="49" charset="-122"/>
              </a:endParaRPr>
            </a:p>
          </p:txBody>
        </p:sp>
        <p:sp>
          <p:nvSpPr>
            <p:cNvPr id="91174" name="Rectangle 41"/>
            <p:cNvSpPr>
              <a:spLocks noChangeArrowheads="1"/>
            </p:cNvSpPr>
            <p:nvPr/>
          </p:nvSpPr>
          <p:spPr bwMode="auto">
            <a:xfrm>
              <a:off x="4630738" y="1620838"/>
              <a:ext cx="1425575" cy="4467225"/>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75" name="Rectangle 42"/>
            <p:cNvSpPr>
              <a:spLocks noChangeArrowheads="1"/>
            </p:cNvSpPr>
            <p:nvPr/>
          </p:nvSpPr>
          <p:spPr bwMode="auto">
            <a:xfrm>
              <a:off x="4733925" y="1687513"/>
              <a:ext cx="1168400" cy="352425"/>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76" name="Rectangle 43"/>
            <p:cNvSpPr>
              <a:spLocks noChangeArrowheads="1"/>
            </p:cNvSpPr>
            <p:nvPr/>
          </p:nvSpPr>
          <p:spPr bwMode="auto">
            <a:xfrm>
              <a:off x="4867275" y="1741488"/>
              <a:ext cx="917575" cy="23653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77" name="Rectangle 44"/>
            <p:cNvSpPr>
              <a:spLocks noChangeArrowheads="1"/>
            </p:cNvSpPr>
            <p:nvPr/>
          </p:nvSpPr>
          <p:spPr bwMode="auto">
            <a:xfrm>
              <a:off x="4941888" y="1781175"/>
              <a:ext cx="655637"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现场阶段</a:t>
              </a:r>
              <a:endParaRPr lang="zh-CN" altLang="en-US" sz="1400">
                <a:solidFill>
                  <a:srgbClr val="000000"/>
                </a:solidFill>
                <a:sym typeface="黑体" panose="02010609060101010101" pitchFamily="49" charset="-122"/>
              </a:endParaRPr>
            </a:p>
          </p:txBody>
        </p:sp>
        <p:sp>
          <p:nvSpPr>
            <p:cNvPr id="91178" name="Rectangle 45"/>
            <p:cNvSpPr>
              <a:spLocks noChangeArrowheads="1"/>
            </p:cNvSpPr>
            <p:nvPr/>
          </p:nvSpPr>
          <p:spPr bwMode="auto">
            <a:xfrm>
              <a:off x="4733925" y="2105025"/>
              <a:ext cx="1198563" cy="620713"/>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79" name="Rectangle 46"/>
            <p:cNvSpPr>
              <a:spLocks noChangeArrowheads="1"/>
            </p:cNvSpPr>
            <p:nvPr/>
          </p:nvSpPr>
          <p:spPr bwMode="auto">
            <a:xfrm>
              <a:off x="4811713" y="2181225"/>
              <a:ext cx="1017587" cy="2603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80" name="Rectangle 47"/>
            <p:cNvSpPr>
              <a:spLocks noChangeArrowheads="1"/>
            </p:cNvSpPr>
            <p:nvPr/>
          </p:nvSpPr>
          <p:spPr bwMode="auto">
            <a:xfrm>
              <a:off x="4886325" y="2224088"/>
              <a:ext cx="657225"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dirty="0">
                  <a:solidFill>
                    <a:srgbClr val="000000"/>
                  </a:solidFill>
                  <a:latin typeface="宋体" panose="02010600030101010101" pitchFamily="2" charset="-122"/>
                  <a:sym typeface="宋体" panose="02010600030101010101" pitchFamily="2" charset="-122"/>
                </a:rPr>
                <a:t>领导简报</a:t>
              </a:r>
              <a:endParaRPr lang="zh-CN" altLang="en-US" sz="1400" dirty="0">
                <a:solidFill>
                  <a:srgbClr val="000000"/>
                </a:solidFill>
                <a:sym typeface="黑体" panose="02010609060101010101" pitchFamily="49" charset="-122"/>
              </a:endParaRPr>
            </a:p>
          </p:txBody>
        </p:sp>
        <p:sp>
          <p:nvSpPr>
            <p:cNvPr id="91181" name="Rectangle 48"/>
            <p:cNvSpPr>
              <a:spLocks noChangeArrowheads="1"/>
            </p:cNvSpPr>
            <p:nvPr/>
          </p:nvSpPr>
          <p:spPr bwMode="auto">
            <a:xfrm>
              <a:off x="5656263" y="2224088"/>
              <a:ext cx="82550"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1400">
                  <a:solidFill>
                    <a:srgbClr val="000000"/>
                  </a:solidFill>
                  <a:latin typeface="宋体" panose="02010600030101010101" pitchFamily="2" charset="-122"/>
                  <a:sym typeface="宋体" panose="02010600030101010101" pitchFamily="2" charset="-122"/>
                </a:rPr>
                <a:t>/</a:t>
              </a:r>
              <a:endParaRPr lang="en-US" altLang="zh-CN" sz="1400">
                <a:solidFill>
                  <a:srgbClr val="000000"/>
                </a:solidFill>
                <a:sym typeface="黑体" panose="02010609060101010101" pitchFamily="49" charset="-122"/>
              </a:endParaRPr>
            </a:p>
          </p:txBody>
        </p:sp>
        <p:sp>
          <p:nvSpPr>
            <p:cNvPr id="91182" name="Rectangle 49"/>
            <p:cNvSpPr>
              <a:spLocks noChangeArrowheads="1"/>
            </p:cNvSpPr>
            <p:nvPr/>
          </p:nvSpPr>
          <p:spPr bwMode="auto">
            <a:xfrm>
              <a:off x="4975225" y="2454275"/>
              <a:ext cx="709613" cy="2159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83" name="Rectangle 50"/>
            <p:cNvSpPr>
              <a:spLocks noChangeArrowheads="1"/>
            </p:cNvSpPr>
            <p:nvPr/>
          </p:nvSpPr>
          <p:spPr bwMode="auto">
            <a:xfrm>
              <a:off x="5040313" y="2493963"/>
              <a:ext cx="493712"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开幕式</a:t>
              </a:r>
              <a:endParaRPr lang="zh-CN" altLang="en-US" sz="1400">
                <a:solidFill>
                  <a:srgbClr val="000000"/>
                </a:solidFill>
                <a:sym typeface="黑体" panose="02010609060101010101" pitchFamily="49" charset="-122"/>
              </a:endParaRPr>
            </a:p>
          </p:txBody>
        </p:sp>
        <p:sp>
          <p:nvSpPr>
            <p:cNvPr id="91184" name="Rectangle 51"/>
            <p:cNvSpPr>
              <a:spLocks noChangeArrowheads="1"/>
            </p:cNvSpPr>
            <p:nvPr/>
          </p:nvSpPr>
          <p:spPr bwMode="auto">
            <a:xfrm>
              <a:off x="4738688" y="2809875"/>
              <a:ext cx="1201737" cy="577850"/>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85" name="Rectangle 52"/>
            <p:cNvSpPr>
              <a:spLocks noChangeArrowheads="1"/>
            </p:cNvSpPr>
            <p:nvPr/>
          </p:nvSpPr>
          <p:spPr bwMode="auto">
            <a:xfrm>
              <a:off x="4884738" y="2894013"/>
              <a:ext cx="909637" cy="2159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86" name="Rectangle 53"/>
            <p:cNvSpPr>
              <a:spLocks noChangeArrowheads="1"/>
            </p:cNvSpPr>
            <p:nvPr/>
          </p:nvSpPr>
          <p:spPr bwMode="auto">
            <a:xfrm>
              <a:off x="4906963" y="2889250"/>
              <a:ext cx="657225"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采访领导</a:t>
              </a:r>
              <a:endParaRPr lang="zh-CN" altLang="en-US" sz="1400">
                <a:solidFill>
                  <a:srgbClr val="000000"/>
                </a:solidFill>
                <a:sym typeface="黑体" panose="02010609060101010101" pitchFamily="49" charset="-122"/>
              </a:endParaRPr>
            </a:p>
          </p:txBody>
        </p:sp>
        <p:sp>
          <p:nvSpPr>
            <p:cNvPr id="91187" name="Rectangle 54"/>
            <p:cNvSpPr>
              <a:spLocks noChangeArrowheads="1"/>
            </p:cNvSpPr>
            <p:nvPr/>
          </p:nvSpPr>
          <p:spPr bwMode="auto">
            <a:xfrm>
              <a:off x="5675313" y="2938463"/>
              <a:ext cx="82550"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1400">
                  <a:solidFill>
                    <a:srgbClr val="000000"/>
                  </a:solidFill>
                  <a:latin typeface="宋体" panose="02010600030101010101" pitchFamily="2" charset="-122"/>
                  <a:sym typeface="宋体" panose="02010600030101010101" pitchFamily="2" charset="-122"/>
                </a:rPr>
                <a:t>/</a:t>
              </a:r>
              <a:endParaRPr lang="en-US" altLang="zh-CN" sz="1400">
                <a:solidFill>
                  <a:srgbClr val="000000"/>
                </a:solidFill>
                <a:sym typeface="黑体" panose="02010609060101010101" pitchFamily="49" charset="-122"/>
              </a:endParaRPr>
            </a:p>
          </p:txBody>
        </p:sp>
        <p:sp>
          <p:nvSpPr>
            <p:cNvPr id="91188" name="Rectangle 55"/>
            <p:cNvSpPr>
              <a:spLocks noChangeArrowheads="1"/>
            </p:cNvSpPr>
            <p:nvPr/>
          </p:nvSpPr>
          <p:spPr bwMode="auto">
            <a:xfrm>
              <a:off x="4884738" y="3116263"/>
              <a:ext cx="909637" cy="2159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89" name="Rectangle 56"/>
            <p:cNvSpPr>
              <a:spLocks noChangeArrowheads="1"/>
            </p:cNvSpPr>
            <p:nvPr/>
          </p:nvSpPr>
          <p:spPr bwMode="auto">
            <a:xfrm>
              <a:off x="4954588" y="3157538"/>
              <a:ext cx="655637"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专业人员</a:t>
              </a:r>
              <a:endParaRPr lang="zh-CN" altLang="en-US" sz="1400">
                <a:solidFill>
                  <a:srgbClr val="000000"/>
                </a:solidFill>
                <a:sym typeface="黑体" panose="02010609060101010101" pitchFamily="49" charset="-122"/>
              </a:endParaRPr>
            </a:p>
          </p:txBody>
        </p:sp>
        <p:sp>
          <p:nvSpPr>
            <p:cNvPr id="91190" name="Rectangle 57"/>
            <p:cNvSpPr>
              <a:spLocks noChangeArrowheads="1"/>
            </p:cNvSpPr>
            <p:nvPr/>
          </p:nvSpPr>
          <p:spPr bwMode="auto">
            <a:xfrm>
              <a:off x="4795838" y="3489325"/>
              <a:ext cx="1120775" cy="341313"/>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91" name="Rectangle 58"/>
            <p:cNvSpPr>
              <a:spLocks noChangeArrowheads="1"/>
            </p:cNvSpPr>
            <p:nvPr/>
          </p:nvSpPr>
          <p:spPr bwMode="auto">
            <a:xfrm>
              <a:off x="4905375" y="3538538"/>
              <a:ext cx="906463" cy="2413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92" name="Rectangle 59"/>
            <p:cNvSpPr>
              <a:spLocks noChangeArrowheads="1"/>
            </p:cNvSpPr>
            <p:nvPr/>
          </p:nvSpPr>
          <p:spPr bwMode="auto">
            <a:xfrm>
              <a:off x="4973638" y="3582988"/>
              <a:ext cx="655637"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分析数据</a:t>
              </a:r>
              <a:endParaRPr lang="zh-CN" altLang="en-US" sz="1400">
                <a:solidFill>
                  <a:srgbClr val="000000"/>
                </a:solidFill>
                <a:sym typeface="黑体" panose="02010609060101010101" pitchFamily="49" charset="-122"/>
              </a:endParaRPr>
            </a:p>
          </p:txBody>
        </p:sp>
        <p:sp>
          <p:nvSpPr>
            <p:cNvPr id="91193" name="Rectangle 60"/>
            <p:cNvSpPr>
              <a:spLocks noChangeArrowheads="1"/>
            </p:cNvSpPr>
            <p:nvPr/>
          </p:nvSpPr>
          <p:spPr bwMode="auto">
            <a:xfrm>
              <a:off x="4757738" y="3911600"/>
              <a:ext cx="1203325" cy="563563"/>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94" name="Rectangle 61"/>
            <p:cNvSpPr>
              <a:spLocks noChangeArrowheads="1"/>
            </p:cNvSpPr>
            <p:nvPr/>
          </p:nvSpPr>
          <p:spPr bwMode="auto">
            <a:xfrm>
              <a:off x="5122863" y="3963988"/>
              <a:ext cx="506412" cy="2159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95" name="Rectangle 62"/>
            <p:cNvSpPr>
              <a:spLocks noChangeArrowheads="1"/>
            </p:cNvSpPr>
            <p:nvPr/>
          </p:nvSpPr>
          <p:spPr bwMode="auto">
            <a:xfrm>
              <a:off x="5181600" y="3968750"/>
              <a:ext cx="328613"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确定</a:t>
              </a:r>
              <a:endParaRPr lang="zh-CN" altLang="en-US" sz="1400">
                <a:solidFill>
                  <a:srgbClr val="000000"/>
                </a:solidFill>
                <a:sym typeface="黑体" panose="02010609060101010101" pitchFamily="49" charset="-122"/>
              </a:endParaRPr>
            </a:p>
          </p:txBody>
        </p:sp>
        <p:sp>
          <p:nvSpPr>
            <p:cNvPr id="91196" name="Rectangle 63"/>
            <p:cNvSpPr>
              <a:spLocks noChangeArrowheads="1"/>
            </p:cNvSpPr>
            <p:nvPr/>
          </p:nvSpPr>
          <p:spPr bwMode="auto">
            <a:xfrm>
              <a:off x="4905375" y="4186238"/>
              <a:ext cx="906463" cy="2381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97" name="Rectangle 64"/>
            <p:cNvSpPr>
              <a:spLocks noChangeArrowheads="1"/>
            </p:cNvSpPr>
            <p:nvPr/>
          </p:nvSpPr>
          <p:spPr bwMode="auto">
            <a:xfrm>
              <a:off x="4973638" y="4225925"/>
              <a:ext cx="655637"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调查结果</a:t>
              </a:r>
              <a:endParaRPr lang="zh-CN" altLang="en-US" sz="1400">
                <a:solidFill>
                  <a:srgbClr val="000000"/>
                </a:solidFill>
                <a:sym typeface="黑体" panose="02010609060101010101" pitchFamily="49" charset="-122"/>
              </a:endParaRPr>
            </a:p>
          </p:txBody>
        </p:sp>
        <p:sp>
          <p:nvSpPr>
            <p:cNvPr id="91198" name="Rectangle 65"/>
            <p:cNvSpPr>
              <a:spLocks noChangeArrowheads="1"/>
            </p:cNvSpPr>
            <p:nvPr/>
          </p:nvSpPr>
          <p:spPr bwMode="auto">
            <a:xfrm>
              <a:off x="4757738" y="4559300"/>
              <a:ext cx="1203325" cy="511175"/>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199" name="Rectangle 66"/>
            <p:cNvSpPr>
              <a:spLocks noChangeArrowheads="1"/>
            </p:cNvSpPr>
            <p:nvPr/>
          </p:nvSpPr>
          <p:spPr bwMode="auto">
            <a:xfrm>
              <a:off x="4940300" y="4592638"/>
              <a:ext cx="908050" cy="2159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00" name="Rectangle 67"/>
            <p:cNvSpPr>
              <a:spLocks noChangeArrowheads="1"/>
            </p:cNvSpPr>
            <p:nvPr/>
          </p:nvSpPr>
          <p:spPr bwMode="auto">
            <a:xfrm>
              <a:off x="5010150" y="4581525"/>
              <a:ext cx="657225"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产生排等</a:t>
              </a:r>
              <a:endParaRPr lang="zh-CN" altLang="en-US" sz="1400">
                <a:solidFill>
                  <a:srgbClr val="000000"/>
                </a:solidFill>
                <a:sym typeface="黑体" panose="02010609060101010101" pitchFamily="49" charset="-122"/>
              </a:endParaRPr>
            </a:p>
          </p:txBody>
        </p:sp>
        <p:sp>
          <p:nvSpPr>
            <p:cNvPr id="91201" name="Rectangle 68"/>
            <p:cNvSpPr>
              <a:spLocks noChangeArrowheads="1"/>
            </p:cNvSpPr>
            <p:nvPr/>
          </p:nvSpPr>
          <p:spPr bwMode="auto">
            <a:xfrm>
              <a:off x="4940300" y="4795838"/>
              <a:ext cx="908050" cy="22383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02" name="Rectangle 69"/>
            <p:cNvSpPr>
              <a:spLocks noChangeArrowheads="1"/>
            </p:cNvSpPr>
            <p:nvPr/>
          </p:nvSpPr>
          <p:spPr bwMode="auto">
            <a:xfrm>
              <a:off x="5010150" y="4837113"/>
              <a:ext cx="657225"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级的轮廓</a:t>
              </a:r>
              <a:endParaRPr lang="zh-CN" altLang="en-US" sz="1400">
                <a:solidFill>
                  <a:srgbClr val="000000"/>
                </a:solidFill>
                <a:sym typeface="黑体" panose="02010609060101010101" pitchFamily="49" charset="-122"/>
              </a:endParaRPr>
            </a:p>
          </p:txBody>
        </p:sp>
        <p:sp>
          <p:nvSpPr>
            <p:cNvPr id="91203" name="Rectangle 70"/>
            <p:cNvSpPr>
              <a:spLocks noChangeArrowheads="1"/>
            </p:cNvSpPr>
            <p:nvPr/>
          </p:nvSpPr>
          <p:spPr bwMode="auto">
            <a:xfrm>
              <a:off x="4757738" y="5168900"/>
              <a:ext cx="1203325" cy="384175"/>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04" name="Rectangle 71"/>
            <p:cNvSpPr>
              <a:spLocks noChangeArrowheads="1"/>
            </p:cNvSpPr>
            <p:nvPr/>
          </p:nvSpPr>
          <p:spPr bwMode="auto">
            <a:xfrm>
              <a:off x="4921250" y="5221288"/>
              <a:ext cx="911225" cy="2555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05" name="Rectangle 72"/>
            <p:cNvSpPr>
              <a:spLocks noChangeArrowheads="1"/>
            </p:cNvSpPr>
            <p:nvPr/>
          </p:nvSpPr>
          <p:spPr bwMode="auto">
            <a:xfrm>
              <a:off x="4989513" y="5262563"/>
              <a:ext cx="657225"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管理记录</a:t>
              </a:r>
              <a:endParaRPr lang="zh-CN" altLang="en-US" sz="1400">
                <a:solidFill>
                  <a:srgbClr val="000000"/>
                </a:solidFill>
                <a:sym typeface="黑体" panose="02010609060101010101" pitchFamily="49" charset="-122"/>
              </a:endParaRPr>
            </a:p>
          </p:txBody>
        </p:sp>
        <p:sp>
          <p:nvSpPr>
            <p:cNvPr id="91206" name="Rectangle 73"/>
            <p:cNvSpPr>
              <a:spLocks noChangeArrowheads="1"/>
            </p:cNvSpPr>
            <p:nvPr/>
          </p:nvSpPr>
          <p:spPr bwMode="auto">
            <a:xfrm>
              <a:off x="4773613" y="5662613"/>
              <a:ext cx="1203325" cy="322262"/>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07" name="Rectangle 74"/>
            <p:cNvSpPr>
              <a:spLocks noChangeArrowheads="1"/>
            </p:cNvSpPr>
            <p:nvPr/>
          </p:nvSpPr>
          <p:spPr bwMode="auto">
            <a:xfrm>
              <a:off x="4940300" y="5694363"/>
              <a:ext cx="908050" cy="2571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08" name="Rectangle 75"/>
            <p:cNvSpPr>
              <a:spLocks noChangeArrowheads="1"/>
            </p:cNvSpPr>
            <p:nvPr/>
          </p:nvSpPr>
          <p:spPr bwMode="auto">
            <a:xfrm>
              <a:off x="5010150" y="5737225"/>
              <a:ext cx="657225"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工作结束</a:t>
              </a:r>
              <a:endParaRPr lang="zh-CN" altLang="en-US" sz="1400">
                <a:solidFill>
                  <a:srgbClr val="000000"/>
                </a:solidFill>
                <a:sym typeface="黑体" panose="02010609060101010101" pitchFamily="49" charset="-122"/>
              </a:endParaRPr>
            </a:p>
          </p:txBody>
        </p:sp>
        <p:sp>
          <p:nvSpPr>
            <p:cNvPr id="91209" name="Rectangle 76"/>
            <p:cNvSpPr>
              <a:spLocks noChangeArrowheads="1"/>
            </p:cNvSpPr>
            <p:nvPr/>
          </p:nvSpPr>
          <p:spPr bwMode="auto">
            <a:xfrm>
              <a:off x="6438900" y="1993900"/>
              <a:ext cx="1535113" cy="3395663"/>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10" name="Rectangle 77"/>
            <p:cNvSpPr>
              <a:spLocks noChangeArrowheads="1"/>
            </p:cNvSpPr>
            <p:nvPr/>
          </p:nvSpPr>
          <p:spPr bwMode="auto">
            <a:xfrm>
              <a:off x="6635750" y="2154238"/>
              <a:ext cx="1146175" cy="350837"/>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11" name="Rectangle 78"/>
            <p:cNvSpPr>
              <a:spLocks noChangeArrowheads="1"/>
            </p:cNvSpPr>
            <p:nvPr/>
          </p:nvSpPr>
          <p:spPr bwMode="auto">
            <a:xfrm>
              <a:off x="6765925" y="2197100"/>
              <a:ext cx="917575" cy="2397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12" name="Rectangle 79"/>
            <p:cNvSpPr>
              <a:spLocks noChangeArrowheads="1"/>
            </p:cNvSpPr>
            <p:nvPr/>
          </p:nvSpPr>
          <p:spPr bwMode="auto">
            <a:xfrm>
              <a:off x="6843713" y="2239963"/>
              <a:ext cx="655637"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报告阶段</a:t>
              </a:r>
              <a:endParaRPr lang="zh-CN" altLang="en-US" sz="1400">
                <a:solidFill>
                  <a:srgbClr val="000000"/>
                </a:solidFill>
                <a:sym typeface="黑体" panose="02010609060101010101" pitchFamily="49" charset="-122"/>
              </a:endParaRPr>
            </a:p>
          </p:txBody>
        </p:sp>
        <p:sp>
          <p:nvSpPr>
            <p:cNvPr id="91213" name="Rectangle 80"/>
            <p:cNvSpPr>
              <a:spLocks noChangeArrowheads="1"/>
            </p:cNvSpPr>
            <p:nvPr/>
          </p:nvSpPr>
          <p:spPr bwMode="auto">
            <a:xfrm>
              <a:off x="6637338" y="2605088"/>
              <a:ext cx="1144587" cy="615950"/>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14" name="Rectangle 81"/>
            <p:cNvSpPr>
              <a:spLocks noChangeArrowheads="1"/>
            </p:cNvSpPr>
            <p:nvPr/>
          </p:nvSpPr>
          <p:spPr bwMode="auto">
            <a:xfrm>
              <a:off x="6750050" y="2673350"/>
              <a:ext cx="908050" cy="2413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15" name="Rectangle 82"/>
            <p:cNvSpPr>
              <a:spLocks noChangeArrowheads="1"/>
            </p:cNvSpPr>
            <p:nvPr/>
          </p:nvSpPr>
          <p:spPr bwMode="auto">
            <a:xfrm>
              <a:off x="6818313" y="2716213"/>
              <a:ext cx="657225"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产生最终</a:t>
              </a:r>
              <a:endParaRPr lang="zh-CN" altLang="en-US" sz="1400">
                <a:solidFill>
                  <a:srgbClr val="000000"/>
                </a:solidFill>
                <a:sym typeface="黑体" panose="02010609060101010101" pitchFamily="49" charset="-122"/>
              </a:endParaRPr>
            </a:p>
          </p:txBody>
        </p:sp>
        <p:sp>
          <p:nvSpPr>
            <p:cNvPr id="91216" name="Rectangle 83"/>
            <p:cNvSpPr>
              <a:spLocks noChangeArrowheads="1"/>
            </p:cNvSpPr>
            <p:nvPr/>
          </p:nvSpPr>
          <p:spPr bwMode="auto">
            <a:xfrm>
              <a:off x="6929438" y="2928938"/>
              <a:ext cx="508000" cy="2397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17" name="Rectangle 84"/>
            <p:cNvSpPr>
              <a:spLocks noChangeArrowheads="1"/>
            </p:cNvSpPr>
            <p:nvPr/>
          </p:nvSpPr>
          <p:spPr bwMode="auto">
            <a:xfrm>
              <a:off x="6991350" y="2971800"/>
              <a:ext cx="328613"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报告</a:t>
              </a:r>
              <a:endParaRPr lang="zh-CN" altLang="en-US" sz="1400">
                <a:solidFill>
                  <a:srgbClr val="000000"/>
                </a:solidFill>
                <a:sym typeface="黑体" panose="02010609060101010101" pitchFamily="49" charset="-122"/>
              </a:endParaRPr>
            </a:p>
          </p:txBody>
        </p:sp>
        <p:sp>
          <p:nvSpPr>
            <p:cNvPr id="91218" name="Rectangle 85"/>
            <p:cNvSpPr>
              <a:spLocks noChangeArrowheads="1"/>
            </p:cNvSpPr>
            <p:nvPr/>
          </p:nvSpPr>
          <p:spPr bwMode="auto">
            <a:xfrm>
              <a:off x="6577013" y="3319463"/>
              <a:ext cx="1271587" cy="546100"/>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19" name="Rectangle 86"/>
            <p:cNvSpPr>
              <a:spLocks noChangeArrowheads="1"/>
            </p:cNvSpPr>
            <p:nvPr/>
          </p:nvSpPr>
          <p:spPr bwMode="auto">
            <a:xfrm>
              <a:off x="6675438" y="3354388"/>
              <a:ext cx="1109662" cy="2222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20" name="Rectangle 87"/>
            <p:cNvSpPr>
              <a:spLocks noChangeArrowheads="1"/>
            </p:cNvSpPr>
            <p:nvPr/>
          </p:nvSpPr>
          <p:spPr bwMode="auto">
            <a:xfrm>
              <a:off x="6746875" y="3357563"/>
              <a:ext cx="820738"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向发起者报</a:t>
              </a:r>
              <a:endParaRPr lang="zh-CN" altLang="en-US" sz="1400">
                <a:solidFill>
                  <a:srgbClr val="000000"/>
                </a:solidFill>
                <a:sym typeface="黑体" panose="02010609060101010101" pitchFamily="49" charset="-122"/>
              </a:endParaRPr>
            </a:p>
          </p:txBody>
        </p:sp>
        <p:sp>
          <p:nvSpPr>
            <p:cNvPr id="91221" name="Rectangle 88"/>
            <p:cNvSpPr>
              <a:spLocks noChangeArrowheads="1"/>
            </p:cNvSpPr>
            <p:nvPr/>
          </p:nvSpPr>
          <p:spPr bwMode="auto">
            <a:xfrm>
              <a:off x="6694488" y="3590925"/>
              <a:ext cx="1109662" cy="2238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22" name="Rectangle 89"/>
            <p:cNvSpPr>
              <a:spLocks noChangeArrowheads="1"/>
            </p:cNvSpPr>
            <p:nvPr/>
          </p:nvSpPr>
          <p:spPr bwMode="auto">
            <a:xfrm>
              <a:off x="6765925" y="3633788"/>
              <a:ext cx="820738"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告评定结果</a:t>
              </a:r>
              <a:endParaRPr lang="zh-CN" altLang="en-US" sz="1400">
                <a:solidFill>
                  <a:srgbClr val="000000"/>
                </a:solidFill>
                <a:sym typeface="黑体" panose="02010609060101010101" pitchFamily="49" charset="-122"/>
              </a:endParaRPr>
            </a:p>
          </p:txBody>
        </p:sp>
        <p:sp>
          <p:nvSpPr>
            <p:cNvPr id="91223" name="Rectangle 90"/>
            <p:cNvSpPr>
              <a:spLocks noChangeArrowheads="1"/>
            </p:cNvSpPr>
            <p:nvPr/>
          </p:nvSpPr>
          <p:spPr bwMode="auto">
            <a:xfrm>
              <a:off x="6656388" y="3949700"/>
              <a:ext cx="1149350" cy="577850"/>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24" name="Rectangle 91"/>
            <p:cNvSpPr>
              <a:spLocks noChangeArrowheads="1"/>
            </p:cNvSpPr>
            <p:nvPr/>
          </p:nvSpPr>
          <p:spPr bwMode="auto">
            <a:xfrm>
              <a:off x="6765925" y="3983038"/>
              <a:ext cx="911225" cy="2571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25" name="Rectangle 92"/>
            <p:cNvSpPr>
              <a:spLocks noChangeArrowheads="1"/>
            </p:cNvSpPr>
            <p:nvPr/>
          </p:nvSpPr>
          <p:spPr bwMode="auto">
            <a:xfrm>
              <a:off x="6834188" y="4024313"/>
              <a:ext cx="657225"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管理评定</a:t>
              </a:r>
              <a:endParaRPr lang="zh-CN" altLang="en-US" sz="1400">
                <a:solidFill>
                  <a:srgbClr val="000000"/>
                </a:solidFill>
                <a:sym typeface="黑体" panose="02010609060101010101" pitchFamily="49" charset="-122"/>
              </a:endParaRPr>
            </a:p>
          </p:txBody>
        </p:sp>
        <p:sp>
          <p:nvSpPr>
            <p:cNvPr id="91226" name="Rectangle 93"/>
            <p:cNvSpPr>
              <a:spLocks noChangeArrowheads="1"/>
            </p:cNvSpPr>
            <p:nvPr/>
          </p:nvSpPr>
          <p:spPr bwMode="auto">
            <a:xfrm>
              <a:off x="6948488" y="4254500"/>
              <a:ext cx="506412" cy="2413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27" name="Rectangle 94"/>
            <p:cNvSpPr>
              <a:spLocks noChangeArrowheads="1"/>
            </p:cNvSpPr>
            <p:nvPr/>
          </p:nvSpPr>
          <p:spPr bwMode="auto">
            <a:xfrm>
              <a:off x="7007225" y="4297363"/>
              <a:ext cx="328613"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实物</a:t>
              </a:r>
              <a:endParaRPr lang="zh-CN" altLang="en-US" sz="1400">
                <a:solidFill>
                  <a:srgbClr val="000000"/>
                </a:solidFill>
                <a:sym typeface="黑体" panose="02010609060101010101" pitchFamily="49" charset="-122"/>
              </a:endParaRPr>
            </a:p>
          </p:txBody>
        </p:sp>
        <p:sp>
          <p:nvSpPr>
            <p:cNvPr id="91228" name="Rectangle 95"/>
            <p:cNvSpPr>
              <a:spLocks noChangeArrowheads="1"/>
            </p:cNvSpPr>
            <p:nvPr/>
          </p:nvSpPr>
          <p:spPr bwMode="auto">
            <a:xfrm>
              <a:off x="6592888" y="4608513"/>
              <a:ext cx="1233487" cy="646112"/>
            </a:xfrm>
            <a:prstGeom prst="rect">
              <a:avLst/>
            </a:prstGeom>
            <a:solidFill>
              <a:schemeClr val="accent1"/>
            </a:solidFill>
            <a:ln w="9525">
              <a:solidFill>
                <a:srgbClr val="000000"/>
              </a:solidFill>
              <a:miter lim="800000"/>
              <a:headEnd/>
              <a:tailEnd/>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29" name="Rectangle 96"/>
            <p:cNvSpPr>
              <a:spLocks noChangeArrowheads="1"/>
            </p:cNvSpPr>
            <p:nvPr/>
          </p:nvSpPr>
          <p:spPr bwMode="auto">
            <a:xfrm>
              <a:off x="6656388" y="4659313"/>
              <a:ext cx="1111250" cy="5445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sym typeface="黑体" panose="02010609060101010101" pitchFamily="49" charset="-122"/>
              </a:endParaRPr>
            </a:p>
          </p:txBody>
        </p:sp>
        <p:sp>
          <p:nvSpPr>
            <p:cNvPr id="91230" name="Rectangle 97"/>
            <p:cNvSpPr>
              <a:spLocks noChangeArrowheads="1"/>
            </p:cNvSpPr>
            <p:nvPr/>
          </p:nvSpPr>
          <p:spPr bwMode="auto">
            <a:xfrm>
              <a:off x="6729413" y="4703763"/>
              <a:ext cx="820737"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报告取得的</a:t>
              </a:r>
              <a:endParaRPr lang="zh-CN" altLang="en-US" sz="1400">
                <a:solidFill>
                  <a:srgbClr val="000000"/>
                </a:solidFill>
                <a:sym typeface="黑体" panose="02010609060101010101" pitchFamily="49" charset="-122"/>
              </a:endParaRPr>
            </a:p>
          </p:txBody>
        </p:sp>
        <p:sp>
          <p:nvSpPr>
            <p:cNvPr id="91231" name="Rectangle 98"/>
            <p:cNvSpPr>
              <a:spLocks noChangeArrowheads="1"/>
            </p:cNvSpPr>
            <p:nvPr/>
          </p:nvSpPr>
          <p:spPr bwMode="auto">
            <a:xfrm>
              <a:off x="6824663" y="4967288"/>
              <a:ext cx="655637" cy="2127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400">
                  <a:solidFill>
                    <a:srgbClr val="000000"/>
                  </a:solidFill>
                  <a:latin typeface="宋体" panose="02010600030101010101" pitchFamily="2" charset="-122"/>
                  <a:sym typeface="宋体" panose="02010600030101010101" pitchFamily="2" charset="-122"/>
                </a:rPr>
                <a:t>经验教训</a:t>
              </a:r>
              <a:endParaRPr lang="zh-CN" altLang="en-US" sz="1400">
                <a:solidFill>
                  <a:srgbClr val="000000"/>
                </a:solidFill>
                <a:sym typeface="黑体" panose="02010609060101010101" pitchFamily="49" charset="-122"/>
              </a:endParaRPr>
            </a:p>
          </p:txBody>
        </p:sp>
      </p:grpSp>
      <p:sp>
        <p:nvSpPr>
          <p:cNvPr id="91232"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BBEC3F24-99A1-4C5C-92B8-A01A7DEE24A1}"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60</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85821799"/>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标题 1"/>
          <p:cNvSpPr>
            <a:spLocks noGrp="1" noChangeArrowheads="1"/>
          </p:cNvSpPr>
          <p:nvPr>
            <p:ph type="title"/>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smtClean="0"/>
              <a:t>总结</a:t>
            </a:r>
          </a:p>
        </p:txBody>
      </p:sp>
      <p:sp>
        <p:nvSpPr>
          <p:cNvPr id="92163" name="内容占位符 2"/>
          <p:cNvSpPr>
            <a:spLocks noGrp="1" noChangeArrowheads="1"/>
          </p:cNvSpPr>
          <p:nvPr>
            <p:ph idx="1"/>
          </p:nvPr>
        </p:nvSpPr>
        <p:spPr>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smtClean="0"/>
              <a:t>安全工程的思想（能力成熟度模型）</a:t>
            </a:r>
          </a:p>
          <a:p>
            <a:r>
              <a:rPr lang="en-US" altLang="zh-CN" smtClean="0"/>
              <a:t>ISSE</a:t>
            </a:r>
            <a:r>
              <a:rPr lang="zh-CN" altLang="en-US" smtClean="0"/>
              <a:t>的六个阶段工作</a:t>
            </a:r>
          </a:p>
          <a:p>
            <a:r>
              <a:rPr lang="en-US" altLang="zh-CN" smtClean="0"/>
              <a:t>SSE-CMM</a:t>
            </a:r>
            <a:r>
              <a:rPr lang="zh-CN" altLang="en-US" smtClean="0"/>
              <a:t>的体系架构</a:t>
            </a:r>
          </a:p>
          <a:p>
            <a:pPr lvl="1"/>
            <a:r>
              <a:rPr lang="zh-CN" altLang="en-US" smtClean="0"/>
              <a:t>域维：工程类</a:t>
            </a:r>
            <a:r>
              <a:rPr lang="en-US" altLang="zh-CN" smtClean="0"/>
              <a:t>11</a:t>
            </a:r>
            <a:r>
              <a:rPr lang="zh-CN" altLang="en-US" smtClean="0"/>
              <a:t>个</a:t>
            </a:r>
            <a:r>
              <a:rPr lang="en-US" altLang="zh-CN" smtClean="0"/>
              <a:t>PA</a:t>
            </a:r>
          </a:p>
          <a:p>
            <a:pPr lvl="1"/>
            <a:r>
              <a:rPr lang="zh-CN" altLang="en-US" smtClean="0"/>
              <a:t>能力维：成熟度</a:t>
            </a:r>
            <a:r>
              <a:rPr lang="en-US" altLang="zh-CN" smtClean="0"/>
              <a:t>0~5</a:t>
            </a:r>
            <a:r>
              <a:rPr lang="zh-CN" altLang="en-US" smtClean="0"/>
              <a:t>级</a:t>
            </a:r>
          </a:p>
          <a:p>
            <a:pPr lvl="1"/>
            <a:endParaRPr lang="zh-CN" altLang="en-US" smtClean="0"/>
          </a:p>
          <a:p>
            <a:pPr lvl="1"/>
            <a:endParaRPr lang="zh-CN" altLang="en-US" smtClean="0"/>
          </a:p>
        </p:txBody>
      </p:sp>
      <p:sp>
        <p:nvSpPr>
          <p:cNvPr id="92164" name="灯片编号占位符 10"/>
          <p:cNvSpPr>
            <a:spLocks noGrp="1" noChangeArrowheads="1"/>
          </p:cNvSpPr>
          <p:nvPr/>
        </p:nvSpPr>
        <p:spPr bwMode="auto">
          <a:xfrm>
            <a:off x="4191000" y="6505575"/>
            <a:ext cx="838200"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rgbClr val="3399FF"/>
              </a:buClr>
              <a:buFont typeface="Wingdings" panose="05000000000000000000" pitchFamily="2" charset="2"/>
              <a:buChar char="v"/>
              <a:defRPr sz="2800">
                <a:solidFill>
                  <a:schemeClr val="tx1"/>
                </a:solidFill>
                <a:latin typeface="黑体" panose="02010609060101010101" pitchFamily="49" charset="-122"/>
                <a:ea typeface="黑体" panose="02010609060101010101" pitchFamily="49" charset="-122"/>
                <a:sym typeface="黑体" panose="02010609060101010101" pitchFamily="49" charset="-122"/>
              </a:defRPr>
            </a:lvl1pPr>
            <a:lvl2pPr marL="742950" indent="-285750">
              <a:spcBef>
                <a:spcPct val="20000"/>
              </a:spcBef>
              <a:buClr>
                <a:srgbClr val="FF9900"/>
              </a:buClr>
              <a:buFont typeface="Wingdings" panose="05000000000000000000" pitchFamily="2" charset="2"/>
              <a:buChar char="§"/>
              <a:defRPr sz="2600">
                <a:solidFill>
                  <a:schemeClr val="tx1"/>
                </a:solidFill>
                <a:latin typeface="黑体" panose="02010609060101010101" pitchFamily="49" charset="-122"/>
                <a:ea typeface="黑体" panose="02010609060101010101" pitchFamily="49" charset="-122"/>
                <a:sym typeface="黑体" panose="02010609060101010101" pitchFamily="49" charset="-122"/>
              </a:defRPr>
            </a:lvl2pPr>
            <a:lvl3pPr marL="1143000" indent="-228600">
              <a:spcBef>
                <a:spcPct val="20000"/>
              </a:spcBef>
              <a:buClr>
                <a:schemeClr val="accent2"/>
              </a:buClr>
              <a:buFont typeface="Wingdings" panose="05000000000000000000" pitchFamily="2" charset="2"/>
              <a:buChar char="•"/>
              <a:defRPr sz="2400">
                <a:solidFill>
                  <a:schemeClr val="tx1"/>
                </a:solidFill>
                <a:latin typeface="黑体" panose="02010609060101010101" pitchFamily="49" charset="-122"/>
                <a:ea typeface="黑体" panose="02010609060101010101" pitchFamily="49" charset="-122"/>
                <a:sym typeface="黑体" panose="02010609060101010101" pitchFamily="49" charset="-122"/>
              </a:defRPr>
            </a:lvl3pPr>
            <a:lvl4pPr marL="16002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4pPr>
            <a:lvl5pPr marL="2057400" indent="-228600">
              <a:spcBef>
                <a:spcPct val="20000"/>
              </a:spcBef>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5pPr>
            <a:lvl6pPr marL="25146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6pPr>
            <a:lvl7pPr marL="29718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7pPr>
            <a:lvl8pPr marL="34290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8pPr>
            <a:lvl9pPr marL="3886200" indent="-228600" eaLnBrk="0" fontAlgn="base" hangingPunct="0">
              <a:spcBef>
                <a:spcPct val="20000"/>
              </a:spcBef>
              <a:spcAft>
                <a:spcPct val="0"/>
              </a:spcAft>
              <a:buClr>
                <a:schemeClr val="accent2"/>
              </a:buClr>
              <a:buFont typeface="Wingdings" panose="05000000000000000000" pitchFamily="2" charset="2"/>
              <a:buChar char="»"/>
              <a:defRPr sz="2000">
                <a:solidFill>
                  <a:schemeClr val="tx1"/>
                </a:solidFill>
                <a:latin typeface="Arial" panose="020B0604020202020204" pitchFamily="34" charset="0"/>
                <a:ea typeface="黑体" panose="02010609060101010101" pitchFamily="49" charset="-122"/>
                <a:sym typeface="黑体" panose="02010609060101010101" pitchFamily="49" charset="-122"/>
              </a:defRPr>
            </a:lvl9pPr>
          </a:lstStyle>
          <a:p>
            <a:pPr algn="ctr" eaLnBrk="1" hangingPunct="1">
              <a:spcBef>
                <a:spcPct val="0"/>
              </a:spcBef>
              <a:buClrTx/>
              <a:buFont typeface="Arial" panose="020B0604020202020204" pitchFamily="34" charset="0"/>
              <a:buNone/>
            </a:pPr>
            <a:fld id="{E9CB20EE-2046-4C62-B5A5-63C2902B79A5}" type="slidenum">
              <a:rPr lang="zh-CN" altLang="en-US" sz="1000">
                <a:solidFill>
                  <a:srgbClr val="000000"/>
                </a:solidFill>
                <a:latin typeface="Arial" panose="020B0604020202020204" pitchFamily="34" charset="0"/>
                <a:ea typeface="宋体" panose="02010600030101010101" pitchFamily="2" charset="-122"/>
              </a:rPr>
              <a:pPr algn="ctr" eaLnBrk="1" hangingPunct="1">
                <a:spcBef>
                  <a:spcPct val="0"/>
                </a:spcBef>
                <a:buClrTx/>
                <a:buFont typeface="Arial" panose="020B0604020202020204" pitchFamily="34" charset="0"/>
                <a:buNone/>
              </a:pPr>
              <a:t>61</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75032109"/>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ctrTitle"/>
          </p:nvPr>
        </p:nvSpPr>
        <p:spPr>
          <a:xfrm>
            <a:off x="1066800" y="2732088"/>
            <a:ext cx="6889750" cy="685800"/>
          </a:xfrm>
        </p:spPr>
        <p:txBody>
          <a:bodyPr/>
          <a:lstStyle/>
          <a:p>
            <a:pPr eaLnBrk="1" hangingPunct="1"/>
            <a:r>
              <a:rPr lang="zh-CN" altLang="en-US" sz="3200"/>
              <a:t>谢谢，请提问题！</a:t>
            </a:r>
          </a:p>
        </p:txBody>
      </p:sp>
      <p:sp>
        <p:nvSpPr>
          <p:cNvPr id="101379" name="副标题 4"/>
          <p:cNvSpPr>
            <a:spLocks noGrp="1"/>
          </p:cNvSpPr>
          <p:nvPr>
            <p:ph type="subTitle" idx="1"/>
          </p:nvPr>
        </p:nvSpPr>
        <p:spPr>
          <a:xfrm>
            <a:off x="2195513" y="4581525"/>
            <a:ext cx="5638800" cy="381000"/>
          </a:xfrm>
        </p:spPr>
        <p:txBody>
          <a:bodyPr/>
          <a:lstStyle/>
          <a:p>
            <a:pPr eaLnBrk="1" hangingPunct="1"/>
            <a:endParaRPr lang="zh-CN" altLang="en-US"/>
          </a:p>
        </p:txBody>
      </p:sp>
    </p:spTree>
    <p:extLst>
      <p:ext uri="{BB962C8B-B14F-4D97-AF65-F5344CB8AC3E}">
        <p14:creationId xmlns:p14="http://schemas.microsoft.com/office/powerpoint/2010/main" val="281894685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信息安全工程理论基础</a:t>
            </a:r>
            <a:r>
              <a:rPr lang="en-US" altLang="zh-CN" dirty="0" smtClean="0"/>
              <a:t>-</a:t>
            </a:r>
            <a:r>
              <a:rPr lang="zh-CN" altLang="en-US" dirty="0" smtClean="0"/>
              <a:t>系统工程</a:t>
            </a:r>
            <a:endParaRPr lang="zh-CN" altLang="en-US" dirty="0"/>
          </a:p>
        </p:txBody>
      </p:sp>
      <p:sp>
        <p:nvSpPr>
          <p:cNvPr id="3" name="内容占位符 2"/>
          <p:cNvSpPr>
            <a:spLocks noGrp="1"/>
          </p:cNvSpPr>
          <p:nvPr>
            <p:ph idx="1"/>
          </p:nvPr>
        </p:nvSpPr>
        <p:spPr/>
        <p:txBody>
          <a:bodyPr/>
          <a:lstStyle/>
          <a:p>
            <a:r>
              <a:rPr lang="zh-CN" altLang="en-US" dirty="0"/>
              <a:t>什么是系统工程</a:t>
            </a:r>
          </a:p>
          <a:p>
            <a:pPr lvl="1"/>
            <a:r>
              <a:rPr lang="zh-CN" altLang="en-US" dirty="0"/>
              <a:t>以大型复杂系统为研究对象，按一定目的进行设计、开发、管理与控制，以期达到总体效果最优的理论与方法</a:t>
            </a:r>
          </a:p>
          <a:p>
            <a:r>
              <a:rPr lang="zh-CN" altLang="en-US" dirty="0"/>
              <a:t>系统工程的概念</a:t>
            </a:r>
          </a:p>
          <a:p>
            <a:pPr lvl="1"/>
            <a:r>
              <a:rPr lang="zh-CN" altLang="en-US" dirty="0"/>
              <a:t>系统工程不是基本理论，也不属于技术实现，而是一种方法论</a:t>
            </a:r>
            <a:endParaRPr lang="en-US" altLang="zh-CN" dirty="0"/>
          </a:p>
          <a:p>
            <a:pPr lvl="1"/>
            <a:r>
              <a:rPr lang="zh-CN" altLang="en-US" dirty="0"/>
              <a:t>系统工程是一门高度综合性的管理工程技术，不同于一般的工程技术学科，如水利工程、机械工程等“硬”工程；系统工程偏重于工程的组织与经营管理一类“软”科学的研究</a:t>
            </a:r>
            <a:endParaRPr lang="en-US"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a:t>
            </a:fld>
            <a:endParaRPr lang="en-US" altLang="zh-CN"/>
          </a:p>
        </p:txBody>
      </p:sp>
    </p:spTree>
    <p:extLst>
      <p:ext uri="{BB962C8B-B14F-4D97-AF65-F5344CB8AC3E}">
        <p14:creationId xmlns:p14="http://schemas.microsoft.com/office/powerpoint/2010/main" val="2459405467"/>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信息安全工程理论基础</a:t>
            </a:r>
            <a:r>
              <a:rPr lang="en-US" altLang="zh-CN" dirty="0" smtClean="0"/>
              <a:t>-</a:t>
            </a:r>
            <a:r>
              <a:rPr lang="zh-CN" altLang="en-US" dirty="0" smtClean="0"/>
              <a:t>系统工程</a:t>
            </a:r>
            <a:endParaRPr lang="zh-CN" altLang="en-US" dirty="0"/>
          </a:p>
        </p:txBody>
      </p:sp>
      <p:sp>
        <p:nvSpPr>
          <p:cNvPr id="3" name="内容占位符 2"/>
          <p:cNvSpPr>
            <a:spLocks noGrp="1"/>
          </p:cNvSpPr>
          <p:nvPr>
            <p:ph idx="1"/>
          </p:nvPr>
        </p:nvSpPr>
        <p:spPr/>
        <p:txBody>
          <a:bodyPr/>
          <a:lstStyle/>
          <a:p>
            <a:r>
              <a:rPr lang="zh-CN" altLang="en-US" dirty="0" smtClean="0"/>
              <a:t>霍尔三维结构图</a:t>
            </a:r>
            <a:endParaRPr lang="en-US" altLang="zh-CN" dirty="0" smtClean="0"/>
          </a:p>
          <a:p>
            <a:pPr lvl="1"/>
            <a:r>
              <a:rPr lang="zh-CN" altLang="en-US" dirty="0" smtClean="0"/>
              <a:t>时间维</a:t>
            </a:r>
            <a:endParaRPr lang="en-US" altLang="zh-CN" dirty="0" smtClean="0"/>
          </a:p>
          <a:p>
            <a:pPr lvl="1"/>
            <a:r>
              <a:rPr lang="zh-CN" altLang="en-US" dirty="0" smtClean="0"/>
              <a:t>逻辑维</a:t>
            </a:r>
            <a:endParaRPr lang="en-US" altLang="zh-CN" dirty="0" smtClean="0"/>
          </a:p>
          <a:p>
            <a:pPr lvl="1"/>
            <a:r>
              <a:rPr lang="zh-CN" altLang="en-US" dirty="0" smtClean="0"/>
              <a:t>知识维</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a:t>
            </a:fld>
            <a:endParaRPr lang="en-US" altLang="zh-CN"/>
          </a:p>
        </p:txBody>
      </p:sp>
      <p:graphicFrame>
        <p:nvGraphicFramePr>
          <p:cNvPr id="5" name="对象 -2147482624"/>
          <p:cNvGraphicFramePr>
            <a:graphicFrameLocks noChangeAspect="1"/>
          </p:cNvGraphicFramePr>
          <p:nvPr>
            <p:extLst/>
          </p:nvPr>
        </p:nvGraphicFramePr>
        <p:xfrm>
          <a:off x="2915816" y="1813874"/>
          <a:ext cx="6012668" cy="4503848"/>
        </p:xfrm>
        <a:graphic>
          <a:graphicData uri="http://schemas.openxmlformats.org/presentationml/2006/ole">
            <mc:AlternateContent xmlns:mc="http://schemas.openxmlformats.org/markup-compatibility/2006">
              <mc:Choice xmlns:v="urn:schemas-microsoft-com:vml" Requires="v">
                <p:oleObj spid="_x0000_s1035" r:id="rId3" imgW="4985640" imgH="4924080" progId="">
                  <p:embed/>
                </p:oleObj>
              </mc:Choice>
              <mc:Fallback>
                <p:oleObj r:id="rId3" imgW="4985640" imgH="4924080" progId="">
                  <p:embed/>
                  <p:pic>
                    <p:nvPicPr>
                      <p:cNvPr id="5" name="对象 -21474826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5816" y="1813874"/>
                        <a:ext cx="6012668" cy="4503848"/>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19456985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信息安全工程理论基础</a:t>
            </a:r>
            <a:r>
              <a:rPr lang="en-US" altLang="zh-CN" dirty="0" smtClean="0"/>
              <a:t>-</a:t>
            </a:r>
            <a:r>
              <a:rPr lang="zh-CN" altLang="en-US" dirty="0" smtClean="0"/>
              <a:t>项目管理</a:t>
            </a:r>
            <a:endParaRPr lang="zh-CN" altLang="en-US" dirty="0"/>
          </a:p>
        </p:txBody>
      </p:sp>
      <p:sp>
        <p:nvSpPr>
          <p:cNvPr id="3" name="内容占位符 2"/>
          <p:cNvSpPr>
            <a:spLocks noGrp="1"/>
          </p:cNvSpPr>
          <p:nvPr>
            <p:ph idx="1"/>
          </p:nvPr>
        </p:nvSpPr>
        <p:spPr/>
        <p:txBody>
          <a:bodyPr/>
          <a:lstStyle/>
          <a:p>
            <a:r>
              <a:rPr lang="zh-CN" altLang="zh-CN" dirty="0"/>
              <a:t>什么是项目管理</a:t>
            </a:r>
          </a:p>
          <a:p>
            <a:pPr lvl="1"/>
            <a:r>
              <a:rPr lang="zh-CN" altLang="zh-CN" dirty="0"/>
              <a:t>项目管理者在有限的资源约束下，运用系统的观点、方法和理论，对项目涉及的全部工作进行有效管理</a:t>
            </a:r>
          </a:p>
          <a:p>
            <a:pPr lvl="1"/>
            <a:r>
              <a:rPr lang="zh-CN" altLang="zh-CN" dirty="0"/>
              <a:t>项目管理是系统工程思想针对具体项目的实践应用</a:t>
            </a:r>
          </a:p>
          <a:p>
            <a:r>
              <a:rPr lang="zh-CN" altLang="zh-CN" dirty="0" smtClean="0"/>
              <a:t>项目管理</a:t>
            </a:r>
            <a:r>
              <a:rPr lang="zh-CN" altLang="en-US" dirty="0" smtClean="0"/>
              <a:t>的知识</a:t>
            </a:r>
            <a:r>
              <a:rPr lang="zh-CN" altLang="zh-CN" dirty="0" smtClean="0"/>
              <a:t>领域</a:t>
            </a:r>
            <a:endParaRPr lang="zh-CN" altLang="zh-CN" dirty="0"/>
          </a:p>
          <a:p>
            <a:pPr lvl="1"/>
            <a:r>
              <a:rPr lang="zh-CN" altLang="zh-CN" dirty="0"/>
              <a:t>范围、</a:t>
            </a:r>
            <a:r>
              <a:rPr lang="zh-CN" altLang="zh-CN" dirty="0" smtClean="0"/>
              <a:t>时间、</a:t>
            </a:r>
            <a:r>
              <a:rPr lang="zh-CN" altLang="zh-CN" dirty="0"/>
              <a:t>成本、质量、人力资源、沟通、风险、采购和</a:t>
            </a:r>
            <a:r>
              <a:rPr lang="zh-CN" altLang="zh-CN" dirty="0" smtClean="0"/>
              <a:t>集成</a:t>
            </a:r>
            <a:endParaRPr lang="en-US" altLang="zh-CN" dirty="0" smtClean="0"/>
          </a:p>
          <a:p>
            <a:r>
              <a:rPr lang="zh-CN" altLang="zh-CN" dirty="0"/>
              <a:t>项目</a:t>
            </a:r>
            <a:r>
              <a:rPr lang="zh-CN" altLang="zh-CN" dirty="0" smtClean="0"/>
              <a:t>的</a:t>
            </a:r>
            <a:r>
              <a:rPr lang="zh-CN" altLang="en-US" dirty="0" smtClean="0"/>
              <a:t>过程控制</a:t>
            </a:r>
            <a:endParaRPr lang="en-US" altLang="zh-CN" dirty="0" smtClean="0"/>
          </a:p>
          <a:p>
            <a:pPr lvl="1"/>
            <a:r>
              <a:rPr lang="zh-CN" altLang="zh-CN" dirty="0" smtClean="0"/>
              <a:t>启动</a:t>
            </a:r>
            <a:r>
              <a:rPr lang="zh-CN" altLang="zh-CN" dirty="0"/>
              <a:t>、计划、执行、控制和收尾</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9</a:t>
            </a:fld>
            <a:endParaRPr lang="en-US" altLang="zh-CN"/>
          </a:p>
        </p:txBody>
      </p:sp>
    </p:spTree>
    <p:extLst>
      <p:ext uri="{BB962C8B-B14F-4D97-AF65-F5344CB8AC3E}">
        <p14:creationId xmlns:p14="http://schemas.microsoft.com/office/powerpoint/2010/main" val="1237325148"/>
      </p:ext>
    </p:extLst>
  </p:cSld>
  <p:clrMapOvr>
    <a:masterClrMapping/>
  </p:clrMapOvr>
  <p:transition>
    <p:fade/>
  </p:transition>
</p:sld>
</file>

<file path=ppt/theme/theme1.xml><?xml version="1.0" encoding="utf-8"?>
<a:theme xmlns:a="http://schemas.openxmlformats.org/drawingml/2006/main" name="sx272TGp_report_light">
  <a:themeElements>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fontScheme name="sx272TGp_report_light">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x272TGp_report_light 1">
        <a:dk1>
          <a:srgbClr val="000000"/>
        </a:dk1>
        <a:lt1>
          <a:srgbClr val="FFFFFF"/>
        </a:lt1>
        <a:dk2>
          <a:srgbClr val="003366"/>
        </a:dk2>
        <a:lt2>
          <a:srgbClr val="C0C0C0"/>
        </a:lt2>
        <a:accent1>
          <a:srgbClr val="4EA7EA"/>
        </a:accent1>
        <a:accent2>
          <a:srgbClr val="93C052"/>
        </a:accent2>
        <a:accent3>
          <a:srgbClr val="FFFFFF"/>
        </a:accent3>
        <a:accent4>
          <a:srgbClr val="000000"/>
        </a:accent4>
        <a:accent5>
          <a:srgbClr val="B2D0F3"/>
        </a:accent5>
        <a:accent6>
          <a:srgbClr val="85AE49"/>
        </a:accent6>
        <a:hlink>
          <a:srgbClr val="9999FF"/>
        </a:hlink>
        <a:folHlink>
          <a:srgbClr val="855ADA"/>
        </a:folHlink>
      </a:clrScheme>
      <a:clrMap bg1="lt1" tx1="dk1" bg2="lt2" tx2="dk2" accent1="accent1" accent2="accent2" accent3="accent3" accent4="accent4" accent5="accent5" accent6="accent6" hlink="hlink" folHlink="folHlink"/>
    </a:extraClrScheme>
    <a:extraClrScheme>
      <a:clrScheme name="sx272TGp_report_light 2">
        <a:dk1>
          <a:srgbClr val="000000"/>
        </a:dk1>
        <a:lt1>
          <a:srgbClr val="FFFFFF"/>
        </a:lt1>
        <a:dk2>
          <a:srgbClr val="003366"/>
        </a:dk2>
        <a:lt2>
          <a:srgbClr val="C0C0C0"/>
        </a:lt2>
        <a:accent1>
          <a:srgbClr val="DF6521"/>
        </a:accent1>
        <a:accent2>
          <a:srgbClr val="D7D03B"/>
        </a:accent2>
        <a:accent3>
          <a:srgbClr val="FFFFFF"/>
        </a:accent3>
        <a:accent4>
          <a:srgbClr val="000000"/>
        </a:accent4>
        <a:accent5>
          <a:srgbClr val="ECB8AB"/>
        </a:accent5>
        <a:accent6>
          <a:srgbClr val="C3BC35"/>
        </a:accent6>
        <a:hlink>
          <a:srgbClr val="188FB4"/>
        </a:hlink>
        <a:folHlink>
          <a:srgbClr val="A98FD9"/>
        </a:folHlink>
      </a:clrScheme>
      <a:clrMap bg1="lt1" tx1="dk1" bg2="lt2" tx2="dk2" accent1="accent1" accent2="accent2" accent3="accent3" accent4="accent4" accent5="accent5" accent6="accent6" hlink="hlink" folHlink="folHlink"/>
    </a:extraClrScheme>
    <a:extraClrScheme>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14347</TotalTime>
  <Words>3583</Words>
  <Application>Microsoft Office PowerPoint</Application>
  <PresentationFormat>全屏显示(4:3)</PresentationFormat>
  <Paragraphs>616</Paragraphs>
  <Slides>62</Slides>
  <Notes>1</Notes>
  <HiddenSlides>0</HiddenSlides>
  <MMClips>0</MMClips>
  <ScaleCrop>false</ScaleCrop>
  <HeadingPairs>
    <vt:vector size="8" baseType="variant">
      <vt:variant>
        <vt:lpstr>已用的字体</vt:lpstr>
      </vt:variant>
      <vt:variant>
        <vt:i4>6</vt:i4>
      </vt:variant>
      <vt:variant>
        <vt:lpstr>主题</vt:lpstr>
      </vt:variant>
      <vt:variant>
        <vt:i4>1</vt:i4>
      </vt:variant>
      <vt:variant>
        <vt:lpstr>嵌入 OLE 服务器</vt:lpstr>
      </vt:variant>
      <vt:variant>
        <vt:i4>0</vt:i4>
      </vt:variant>
      <vt:variant>
        <vt:lpstr>幻灯片标题</vt:lpstr>
      </vt:variant>
      <vt:variant>
        <vt:i4>62</vt:i4>
      </vt:variant>
    </vt:vector>
  </HeadingPairs>
  <TitlesOfParts>
    <vt:vector size="69" baseType="lpstr">
      <vt:lpstr>黑体</vt:lpstr>
      <vt:lpstr>楷体_GB2312</vt:lpstr>
      <vt:lpstr>宋体</vt:lpstr>
      <vt:lpstr>Arial</vt:lpstr>
      <vt:lpstr>Times New Roman</vt:lpstr>
      <vt:lpstr>Wingdings</vt:lpstr>
      <vt:lpstr>sx272TGp_report_light</vt:lpstr>
      <vt:lpstr>信息安全工程</vt:lpstr>
      <vt:lpstr>课程内容</vt:lpstr>
      <vt:lpstr>知识子域：信息安全工程</vt:lpstr>
      <vt:lpstr>什么是安全工程</vt:lpstr>
      <vt:lpstr>为什么需要安全工程</vt:lpstr>
      <vt:lpstr>信息安全工程理论基础</vt:lpstr>
      <vt:lpstr>信息安全工程理论基础-系统工程</vt:lpstr>
      <vt:lpstr>信息安全工程理论基础-系统工程</vt:lpstr>
      <vt:lpstr>信息安全工程理论基础-项目管理</vt:lpstr>
      <vt:lpstr>信息安全工程理论基础-质量管理</vt:lpstr>
      <vt:lpstr>ISO9000规范质量管理的四个方面</vt:lpstr>
      <vt:lpstr>信息安全工程理论基础-能力成熟度模型</vt:lpstr>
      <vt:lpstr>能力成熟度模型基本思想</vt:lpstr>
      <vt:lpstr>知识子域：信息安全工程</vt:lpstr>
      <vt:lpstr>信息系统安全工程（ISSE）</vt:lpstr>
      <vt:lpstr>信息系统安全工程流程</vt:lpstr>
      <vt:lpstr>发掘信息保护需求</vt:lpstr>
      <vt:lpstr>发掘信息保护需求-主要工作</vt:lpstr>
      <vt:lpstr>发掘保护需求-识别风险</vt:lpstr>
      <vt:lpstr>确定系统安全要求</vt:lpstr>
      <vt:lpstr>系统安全背景</vt:lpstr>
      <vt:lpstr>安全操作概念</vt:lpstr>
      <vt:lpstr>系统安全要求</vt:lpstr>
      <vt:lpstr>设计系统安全体系结构</vt:lpstr>
      <vt:lpstr>设计系统安全体系结构</vt:lpstr>
      <vt:lpstr>开发详细安全设计</vt:lpstr>
      <vt:lpstr>信息安全工程实施-实现系统安全</vt:lpstr>
      <vt:lpstr>评估信息保护有效性</vt:lpstr>
      <vt:lpstr>支持认证和认可的活动</vt:lpstr>
      <vt:lpstr>知识子域：信息安全工程</vt:lpstr>
      <vt:lpstr>系统安全工程能力成熟度模型</vt:lpstr>
      <vt:lpstr>SSE-CMM的作用</vt:lpstr>
      <vt:lpstr>SSE-CMM体系结构</vt:lpstr>
      <vt:lpstr>域维-过程区域</vt:lpstr>
      <vt:lpstr>能力维-过程能力</vt:lpstr>
      <vt:lpstr>SSE-CMM能力成熟度评价体系</vt:lpstr>
      <vt:lpstr>域维-SSE-CMM的过程控制</vt:lpstr>
      <vt:lpstr>工程类过程之间关系</vt:lpstr>
      <vt:lpstr>风险过程</vt:lpstr>
      <vt:lpstr>PA04：评估威胁</vt:lpstr>
      <vt:lpstr>PA05：评估脆弱性</vt:lpstr>
      <vt:lpstr>PA02：评估影响</vt:lpstr>
      <vt:lpstr>PA03：评估安全风险</vt:lpstr>
      <vt:lpstr>工程过程</vt:lpstr>
      <vt:lpstr>PA10：确定安全需求</vt:lpstr>
      <vt:lpstr>PA09：提供安全输入</vt:lpstr>
      <vt:lpstr>PA01：管理安全控制</vt:lpstr>
      <vt:lpstr>PA08：监控安全态势</vt:lpstr>
      <vt:lpstr>PA07：协调安全</vt:lpstr>
      <vt:lpstr>保证过程</vt:lpstr>
      <vt:lpstr>PA11：验证和证实安全</vt:lpstr>
      <vt:lpstr>PA06：建立保证论据</vt:lpstr>
      <vt:lpstr>能力级别：表示了过程的成熟性</vt:lpstr>
      <vt:lpstr>能力级别-0级</vt:lpstr>
      <vt:lpstr>能力级别-1级</vt:lpstr>
      <vt:lpstr>能力级别-2级</vt:lpstr>
      <vt:lpstr>能力级别-3级</vt:lpstr>
      <vt:lpstr>能力级别-4级</vt:lpstr>
      <vt:lpstr>能力级别-5级</vt:lpstr>
      <vt:lpstr>SSE-CMM评估方法（SSAM） </vt:lpstr>
      <vt:lpstr>总结</vt:lpstr>
      <vt:lpstr>谢谢，请提问题！</vt:lpstr>
    </vt:vector>
  </TitlesOfParts>
  <Company>中国信息安全测评中心:cisp运营中心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信息安全工程V4</dc:title>
  <dc:creator>沈传宁</dc:creator>
  <cp:lastModifiedBy>shencn</cp:lastModifiedBy>
  <cp:revision>7</cp:revision>
  <dcterms:created xsi:type="dcterms:W3CDTF">2009-02-11T06:13:22Z</dcterms:created>
  <dcterms:modified xsi:type="dcterms:W3CDTF">2017-10-16T23:34:33Z</dcterms:modified>
</cp:coreProperties>
</file>