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977" r:id="rId2"/>
    <p:sldId id="1091" r:id="rId3"/>
    <p:sldId id="1090" r:id="rId4"/>
    <p:sldId id="1093" r:id="rId5"/>
    <p:sldId id="1092" r:id="rId6"/>
    <p:sldId id="1094" r:id="rId7"/>
    <p:sldId id="1095" r:id="rId8"/>
    <p:sldId id="1096" r:id="rId9"/>
    <p:sldId id="1097" r:id="rId10"/>
    <p:sldId id="1098" r:id="rId11"/>
    <p:sldId id="1099" r:id="rId12"/>
    <p:sldId id="1100" r:id="rId13"/>
    <p:sldId id="1101" r:id="rId14"/>
    <p:sldId id="1102" r:id="rId15"/>
    <p:sldId id="1105" r:id="rId16"/>
    <p:sldId id="1106" r:id="rId17"/>
    <p:sldId id="1103" r:id="rId18"/>
    <p:sldId id="1108" r:id="rId19"/>
    <p:sldId id="1109" r:id="rId20"/>
    <p:sldId id="1110" r:id="rId21"/>
    <p:sldId id="1111" r:id="rId22"/>
    <p:sldId id="1113" r:id="rId23"/>
    <p:sldId id="1114" r:id="rId24"/>
    <p:sldId id="1115" r:id="rId25"/>
    <p:sldId id="1116" r:id="rId26"/>
    <p:sldId id="1117" r:id="rId27"/>
    <p:sldId id="1118" r:id="rId28"/>
    <p:sldId id="1119" r:id="rId29"/>
    <p:sldId id="1120" r:id="rId30"/>
    <p:sldId id="1121" r:id="rId31"/>
    <p:sldId id="1112" r:id="rId32"/>
    <p:sldId id="1123" r:id="rId33"/>
    <p:sldId id="1125" r:id="rId34"/>
    <p:sldId id="1127" r:id="rId35"/>
    <p:sldId id="1129" r:id="rId36"/>
    <p:sldId id="1130" r:id="rId37"/>
    <p:sldId id="1131" r:id="rId38"/>
    <p:sldId id="1126" r:id="rId39"/>
    <p:sldId id="1132" r:id="rId40"/>
    <p:sldId id="1122" r:id="rId41"/>
    <p:sldId id="1133" r:id="rId42"/>
    <p:sldId id="1135" r:id="rId43"/>
    <p:sldId id="1134" r:id="rId44"/>
    <p:sldId id="1137" r:id="rId45"/>
    <p:sldId id="1139" r:id="rId46"/>
    <p:sldId id="1138" r:id="rId47"/>
    <p:sldId id="1140" r:id="rId48"/>
    <p:sldId id="1141" r:id="rId49"/>
    <p:sldId id="1142" r:id="rId50"/>
    <p:sldId id="1143" r:id="rId51"/>
    <p:sldId id="1144" r:id="rId52"/>
    <p:sldId id="1145" r:id="rId53"/>
    <p:sldId id="1146" r:id="rId54"/>
    <p:sldId id="1149" r:id="rId55"/>
    <p:sldId id="1147" r:id="rId56"/>
    <p:sldId id="1148" r:id="rId57"/>
    <p:sldId id="1151" r:id="rId58"/>
    <p:sldId id="1152" r:id="rId59"/>
    <p:sldId id="1153" r:id="rId60"/>
    <p:sldId id="1154" r:id="rId61"/>
    <p:sldId id="1155" r:id="rId62"/>
    <p:sldId id="1156" r:id="rId63"/>
    <p:sldId id="1157" r:id="rId64"/>
    <p:sldId id="1150" r:id="rId65"/>
    <p:sldId id="1089" r:id="rId6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8000"/>
    <a:srgbClr val="FF9900"/>
    <a:srgbClr val="5F5F5F"/>
    <a:srgbClr val="FFCC00"/>
    <a:srgbClr val="6666FF"/>
    <a:srgbClr val="0033CC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83569" autoAdjust="0"/>
  </p:normalViewPr>
  <p:slideViewPr>
    <p:cSldViewPr>
      <p:cViewPr varScale="1">
        <p:scale>
          <a:sx n="52" d="100"/>
          <a:sy n="52" d="100"/>
        </p:scale>
        <p:origin x="954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1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#1">
  <dgm:title val=""/>
  <dgm:desc val=""/>
  <dgm:catLst>
    <dgm:cat type="accent6" pri="11500"/>
  </dgm:catLst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B919E4-DA71-4CBB-BA9D-2A5604226665}" type="doc">
      <dgm:prSet loTypeId="urn:microsoft.com/office/officeart/2005/8/layout/process5#1" loCatId="process" qsTypeId="urn:microsoft.com/office/officeart/2005/8/quickstyle/simple5#1" qsCatId="simple" csTypeId="urn:microsoft.com/office/officeart/2005/8/colors/accent6_5#1" csCatId="accent6" phldr="1"/>
      <dgm:spPr/>
      <dgm:t>
        <a:bodyPr/>
        <a:lstStyle/>
        <a:p>
          <a:endParaRPr lang="zh-CN" altLang="en-US"/>
        </a:p>
      </dgm:t>
    </dgm:pt>
    <dgm:pt modelId="{EDE4FAE7-F0B4-4A43-B59D-4973398ECCD8}">
      <dgm:prSet phldrT="[文本]"/>
      <dgm:spPr/>
      <dgm:t>
        <a:bodyPr/>
        <a:lstStyle/>
        <a:p>
          <a:r>
            <a:rPr lang="zh-CN" altLang="en-US" dirty="0" smtClean="0"/>
            <a:t>寻找程序漏洞</a:t>
          </a:r>
          <a:endParaRPr lang="zh-CN" altLang="en-US" dirty="0"/>
        </a:p>
      </dgm:t>
    </dgm:pt>
    <dgm:pt modelId="{6151371D-8F49-4934-8D11-E90456A43B19}" type="parTrans" cxnId="{064C1124-8DAB-4A80-A3E7-67A69A829C2E}">
      <dgm:prSet/>
      <dgm:spPr/>
      <dgm:t>
        <a:bodyPr/>
        <a:lstStyle/>
        <a:p>
          <a:endParaRPr lang="zh-CN" altLang="en-US"/>
        </a:p>
      </dgm:t>
    </dgm:pt>
    <dgm:pt modelId="{B87274DB-8B91-417B-94A3-3116D230209D}" type="sibTrans" cxnId="{064C1124-8DAB-4A80-A3E7-67A69A829C2E}">
      <dgm:prSet/>
      <dgm:spPr/>
      <dgm:t>
        <a:bodyPr/>
        <a:lstStyle/>
        <a:p>
          <a:endParaRPr lang="zh-CN" altLang="en-US"/>
        </a:p>
      </dgm:t>
    </dgm:pt>
    <dgm:pt modelId="{6CE4F093-1B4D-4048-B784-271C15579FD5}">
      <dgm:prSet phldrT="[文本]"/>
      <dgm:spPr/>
      <dgm:t>
        <a:bodyPr/>
        <a:lstStyle/>
        <a:p>
          <a:r>
            <a:rPr lang="zh-CN" altLang="en-US" dirty="0" smtClean="0"/>
            <a:t>编制缓冲区溢出程序</a:t>
          </a:r>
          <a:endParaRPr lang="zh-CN" altLang="en-US" dirty="0"/>
        </a:p>
      </dgm:t>
    </dgm:pt>
    <dgm:pt modelId="{28E78E32-DBB8-4F43-9DE0-1EC7EAE55420}" type="parTrans" cxnId="{3ECC2EA7-C7A7-4476-9CF1-9A79AC3B8EA0}">
      <dgm:prSet/>
      <dgm:spPr/>
      <dgm:t>
        <a:bodyPr/>
        <a:lstStyle/>
        <a:p>
          <a:endParaRPr lang="zh-CN" altLang="en-US"/>
        </a:p>
      </dgm:t>
    </dgm:pt>
    <dgm:pt modelId="{0F0AB211-6369-420E-B8C3-2C69C35166B7}" type="sibTrans" cxnId="{3ECC2EA7-C7A7-4476-9CF1-9A79AC3B8EA0}">
      <dgm:prSet/>
      <dgm:spPr/>
      <dgm:t>
        <a:bodyPr/>
        <a:lstStyle/>
        <a:p>
          <a:endParaRPr lang="zh-CN" altLang="en-US"/>
        </a:p>
      </dgm:t>
    </dgm:pt>
    <dgm:pt modelId="{525D5333-9020-4C13-94B7-A244F91772A9}">
      <dgm:prSet phldrT="[文本]"/>
      <dgm:spPr/>
      <dgm:t>
        <a:bodyPr/>
        <a:lstStyle/>
        <a:p>
          <a:r>
            <a:rPr lang="zh-CN" altLang="en-US" dirty="0" smtClean="0">
              <a:solidFill>
                <a:srgbClr val="FF0000"/>
              </a:solidFill>
            </a:rPr>
            <a:t>精确控制跳转地址</a:t>
          </a:r>
          <a:endParaRPr lang="zh-CN" altLang="en-US" dirty="0">
            <a:solidFill>
              <a:srgbClr val="FF0000"/>
            </a:solidFill>
          </a:endParaRPr>
        </a:p>
      </dgm:t>
    </dgm:pt>
    <dgm:pt modelId="{E187C0AE-23EB-41B9-955A-910E536E5056}" type="parTrans" cxnId="{059AD579-0C61-47B8-B5B0-20995459669E}">
      <dgm:prSet/>
      <dgm:spPr/>
      <dgm:t>
        <a:bodyPr/>
        <a:lstStyle/>
        <a:p>
          <a:endParaRPr lang="zh-CN" altLang="en-US"/>
        </a:p>
      </dgm:t>
    </dgm:pt>
    <dgm:pt modelId="{ABA59750-E3B6-4E3D-B175-BAD9DC87C20E}" type="sibTrans" cxnId="{059AD579-0C61-47B8-B5B0-20995459669E}">
      <dgm:prSet/>
      <dgm:spPr/>
      <dgm:t>
        <a:bodyPr/>
        <a:lstStyle/>
        <a:p>
          <a:endParaRPr lang="zh-CN" altLang="en-US"/>
        </a:p>
      </dgm:t>
    </dgm:pt>
    <dgm:pt modelId="{F1DD92A5-615E-4173-B5AF-BA49874D29B0}">
      <dgm:prSet phldrT="[文本]"/>
      <dgm:spPr/>
      <dgm:t>
        <a:bodyPr/>
        <a:lstStyle/>
        <a:p>
          <a:r>
            <a:rPr lang="zh-CN" altLang="en-US" dirty="0" smtClean="0"/>
            <a:t>执行设定的代码</a:t>
          </a:r>
          <a:endParaRPr lang="zh-CN" altLang="en-US" dirty="0"/>
        </a:p>
      </dgm:t>
    </dgm:pt>
    <dgm:pt modelId="{DCBF7055-DC77-4D9D-BB70-5A8F52C62D84}" type="parTrans" cxnId="{861CB053-00F1-4039-8DF6-C8C29CF23C4D}">
      <dgm:prSet/>
      <dgm:spPr/>
      <dgm:t>
        <a:bodyPr/>
        <a:lstStyle/>
        <a:p>
          <a:endParaRPr lang="zh-CN" altLang="en-US"/>
        </a:p>
      </dgm:t>
    </dgm:pt>
    <dgm:pt modelId="{E89EA3DE-973C-4EAE-B690-4712D5E2CC20}" type="sibTrans" cxnId="{861CB053-00F1-4039-8DF6-C8C29CF23C4D}">
      <dgm:prSet/>
      <dgm:spPr/>
      <dgm:t>
        <a:bodyPr/>
        <a:lstStyle/>
        <a:p>
          <a:endParaRPr lang="zh-CN" altLang="en-US"/>
        </a:p>
      </dgm:t>
    </dgm:pt>
    <dgm:pt modelId="{C130C941-1F37-4042-8985-79003E1224B2}">
      <dgm:prSet phldrT="[文本]"/>
      <dgm:spPr/>
      <dgm:t>
        <a:bodyPr/>
        <a:lstStyle/>
        <a:p>
          <a:r>
            <a:rPr lang="zh-CN" altLang="en-US" dirty="0" smtClean="0"/>
            <a:t>获得系统权限或破坏系统</a:t>
          </a:r>
          <a:endParaRPr lang="zh-CN" altLang="en-US" dirty="0"/>
        </a:p>
      </dgm:t>
    </dgm:pt>
    <dgm:pt modelId="{45B37718-284C-48E1-AF33-09054AB9430C}" type="parTrans" cxnId="{F89AC485-3146-4AEE-934C-DBBB0D5A1CD6}">
      <dgm:prSet/>
      <dgm:spPr/>
      <dgm:t>
        <a:bodyPr/>
        <a:lstStyle/>
        <a:p>
          <a:endParaRPr lang="zh-CN" altLang="en-US"/>
        </a:p>
      </dgm:t>
    </dgm:pt>
    <dgm:pt modelId="{B87A2B34-6135-4F63-B7C6-8E0C72112FC8}" type="sibTrans" cxnId="{F89AC485-3146-4AEE-934C-DBBB0D5A1CD6}">
      <dgm:prSet/>
      <dgm:spPr/>
      <dgm:t>
        <a:bodyPr/>
        <a:lstStyle/>
        <a:p>
          <a:endParaRPr lang="zh-CN" altLang="en-US"/>
        </a:p>
      </dgm:t>
    </dgm:pt>
    <dgm:pt modelId="{CD1BE222-DB84-45DE-A11E-7CA5424949F9}" type="pres">
      <dgm:prSet presAssocID="{6AB919E4-DA71-4CBB-BA9D-2A560422666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E1D31C5-CC1F-427D-B0B9-F80C2DF60540}" type="pres">
      <dgm:prSet presAssocID="{EDE4FAE7-F0B4-4A43-B59D-4973398ECCD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0D9922-8C7D-43DF-A72D-4FBFE500A0D4}" type="pres">
      <dgm:prSet presAssocID="{B87274DB-8B91-417B-94A3-3116D230209D}" presName="sibTrans" presStyleLbl="sibTrans2D1" presStyleIdx="0" presStyleCnt="4"/>
      <dgm:spPr/>
      <dgm:t>
        <a:bodyPr/>
        <a:lstStyle/>
        <a:p>
          <a:endParaRPr lang="zh-CN" altLang="en-US"/>
        </a:p>
      </dgm:t>
    </dgm:pt>
    <dgm:pt modelId="{7D383195-9883-4F7A-B496-9F5C5E603094}" type="pres">
      <dgm:prSet presAssocID="{B87274DB-8B91-417B-94A3-3116D230209D}" presName="connectorText" presStyleLbl="sibTrans2D1" presStyleIdx="0" presStyleCnt="4"/>
      <dgm:spPr/>
      <dgm:t>
        <a:bodyPr/>
        <a:lstStyle/>
        <a:p>
          <a:endParaRPr lang="zh-CN" altLang="en-US"/>
        </a:p>
      </dgm:t>
    </dgm:pt>
    <dgm:pt modelId="{7D41F56F-32A2-4D8A-88E8-FB9EA1BD624D}" type="pres">
      <dgm:prSet presAssocID="{6CE4F093-1B4D-4048-B784-271C15579FD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4A9672-C7E8-4900-89A8-970D53B97F38}" type="pres">
      <dgm:prSet presAssocID="{0F0AB211-6369-420E-B8C3-2C69C35166B7}" presName="sibTrans" presStyleLbl="sibTrans2D1" presStyleIdx="1" presStyleCnt="4"/>
      <dgm:spPr/>
      <dgm:t>
        <a:bodyPr/>
        <a:lstStyle/>
        <a:p>
          <a:endParaRPr lang="zh-CN" altLang="en-US"/>
        </a:p>
      </dgm:t>
    </dgm:pt>
    <dgm:pt modelId="{C554EE59-2F87-440D-84A5-B801B9778F30}" type="pres">
      <dgm:prSet presAssocID="{0F0AB211-6369-420E-B8C3-2C69C35166B7}" presName="connectorText" presStyleLbl="sibTrans2D1" presStyleIdx="1" presStyleCnt="4"/>
      <dgm:spPr/>
      <dgm:t>
        <a:bodyPr/>
        <a:lstStyle/>
        <a:p>
          <a:endParaRPr lang="zh-CN" altLang="en-US"/>
        </a:p>
      </dgm:t>
    </dgm:pt>
    <dgm:pt modelId="{1BEF1125-7987-420B-BFEC-E00EBC809F86}" type="pres">
      <dgm:prSet presAssocID="{525D5333-9020-4C13-94B7-A244F91772A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046BEA-1205-4747-BA21-BBBBB5A0C000}" type="pres">
      <dgm:prSet presAssocID="{ABA59750-E3B6-4E3D-B175-BAD9DC87C20E}" presName="sibTrans" presStyleLbl="sibTrans2D1" presStyleIdx="2" presStyleCnt="4"/>
      <dgm:spPr/>
      <dgm:t>
        <a:bodyPr/>
        <a:lstStyle/>
        <a:p>
          <a:endParaRPr lang="zh-CN" altLang="en-US"/>
        </a:p>
      </dgm:t>
    </dgm:pt>
    <dgm:pt modelId="{483A4388-B27E-4B20-9F3D-F5D4285D54DD}" type="pres">
      <dgm:prSet presAssocID="{ABA59750-E3B6-4E3D-B175-BAD9DC87C20E}" presName="connectorText" presStyleLbl="sibTrans2D1" presStyleIdx="2" presStyleCnt="4"/>
      <dgm:spPr/>
      <dgm:t>
        <a:bodyPr/>
        <a:lstStyle/>
        <a:p>
          <a:endParaRPr lang="zh-CN" altLang="en-US"/>
        </a:p>
      </dgm:t>
    </dgm:pt>
    <dgm:pt modelId="{4583838A-A7A0-483D-A1E3-66EB78D30D96}" type="pres">
      <dgm:prSet presAssocID="{F1DD92A5-615E-4173-B5AF-BA49874D29B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87EB33-E8E6-4D71-9A0B-25385AD14469}" type="pres">
      <dgm:prSet presAssocID="{E89EA3DE-973C-4EAE-B690-4712D5E2CC20}" presName="sibTrans" presStyleLbl="sibTrans2D1" presStyleIdx="3" presStyleCnt="4"/>
      <dgm:spPr/>
      <dgm:t>
        <a:bodyPr/>
        <a:lstStyle/>
        <a:p>
          <a:endParaRPr lang="zh-CN" altLang="en-US"/>
        </a:p>
      </dgm:t>
    </dgm:pt>
    <dgm:pt modelId="{91C973EB-905D-4F46-AC0D-D0029DE56E38}" type="pres">
      <dgm:prSet presAssocID="{E89EA3DE-973C-4EAE-B690-4712D5E2CC20}" presName="connectorText" presStyleLbl="sibTrans2D1" presStyleIdx="3" presStyleCnt="4"/>
      <dgm:spPr/>
      <dgm:t>
        <a:bodyPr/>
        <a:lstStyle/>
        <a:p>
          <a:endParaRPr lang="zh-CN" altLang="en-US"/>
        </a:p>
      </dgm:t>
    </dgm:pt>
    <dgm:pt modelId="{56FE51A7-0B1E-4B5B-841C-316866C1667A}" type="pres">
      <dgm:prSet presAssocID="{C130C941-1F37-4042-8985-79003E1224B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64C1124-8DAB-4A80-A3E7-67A69A829C2E}" srcId="{6AB919E4-DA71-4CBB-BA9D-2A5604226665}" destId="{EDE4FAE7-F0B4-4A43-B59D-4973398ECCD8}" srcOrd="0" destOrd="0" parTransId="{6151371D-8F49-4934-8D11-E90456A43B19}" sibTransId="{B87274DB-8B91-417B-94A3-3116D230209D}"/>
    <dgm:cxn modelId="{5F9D67D2-56C1-433C-ADED-102A60DF5B20}" type="presOf" srcId="{6AB919E4-DA71-4CBB-BA9D-2A5604226665}" destId="{CD1BE222-DB84-45DE-A11E-7CA5424949F9}" srcOrd="0" destOrd="0" presId="urn:microsoft.com/office/officeart/2005/8/layout/process5#1"/>
    <dgm:cxn modelId="{1782E9AE-5867-4175-B980-B949CB2A3F24}" type="presOf" srcId="{C130C941-1F37-4042-8985-79003E1224B2}" destId="{56FE51A7-0B1E-4B5B-841C-316866C1667A}" srcOrd="0" destOrd="0" presId="urn:microsoft.com/office/officeart/2005/8/layout/process5#1"/>
    <dgm:cxn modelId="{6149E224-F645-43CA-A760-ACFF5AAB33D7}" type="presOf" srcId="{B87274DB-8B91-417B-94A3-3116D230209D}" destId="{8D0D9922-8C7D-43DF-A72D-4FBFE500A0D4}" srcOrd="0" destOrd="0" presId="urn:microsoft.com/office/officeart/2005/8/layout/process5#1"/>
    <dgm:cxn modelId="{F89AC485-3146-4AEE-934C-DBBB0D5A1CD6}" srcId="{6AB919E4-DA71-4CBB-BA9D-2A5604226665}" destId="{C130C941-1F37-4042-8985-79003E1224B2}" srcOrd="4" destOrd="0" parTransId="{45B37718-284C-48E1-AF33-09054AB9430C}" sibTransId="{B87A2B34-6135-4F63-B7C6-8E0C72112FC8}"/>
    <dgm:cxn modelId="{3ECC2EA7-C7A7-4476-9CF1-9A79AC3B8EA0}" srcId="{6AB919E4-DA71-4CBB-BA9D-2A5604226665}" destId="{6CE4F093-1B4D-4048-B784-271C15579FD5}" srcOrd="1" destOrd="0" parTransId="{28E78E32-DBB8-4F43-9DE0-1EC7EAE55420}" sibTransId="{0F0AB211-6369-420E-B8C3-2C69C35166B7}"/>
    <dgm:cxn modelId="{C733362C-0510-467F-97A0-D1A3100D11C7}" type="presOf" srcId="{525D5333-9020-4C13-94B7-A244F91772A9}" destId="{1BEF1125-7987-420B-BFEC-E00EBC809F86}" srcOrd="0" destOrd="0" presId="urn:microsoft.com/office/officeart/2005/8/layout/process5#1"/>
    <dgm:cxn modelId="{059AD579-0C61-47B8-B5B0-20995459669E}" srcId="{6AB919E4-DA71-4CBB-BA9D-2A5604226665}" destId="{525D5333-9020-4C13-94B7-A244F91772A9}" srcOrd="2" destOrd="0" parTransId="{E187C0AE-23EB-41B9-955A-910E536E5056}" sibTransId="{ABA59750-E3B6-4E3D-B175-BAD9DC87C20E}"/>
    <dgm:cxn modelId="{3FF9FBC4-E0BE-413E-9697-F4FDB6FBA962}" type="presOf" srcId="{0F0AB211-6369-420E-B8C3-2C69C35166B7}" destId="{A34A9672-C7E8-4900-89A8-970D53B97F38}" srcOrd="0" destOrd="0" presId="urn:microsoft.com/office/officeart/2005/8/layout/process5#1"/>
    <dgm:cxn modelId="{FC210970-8EB1-4C45-932F-9D71C0A64423}" type="presOf" srcId="{ABA59750-E3B6-4E3D-B175-BAD9DC87C20E}" destId="{1A046BEA-1205-4747-BA21-BBBBB5A0C000}" srcOrd="0" destOrd="0" presId="urn:microsoft.com/office/officeart/2005/8/layout/process5#1"/>
    <dgm:cxn modelId="{861CB053-00F1-4039-8DF6-C8C29CF23C4D}" srcId="{6AB919E4-DA71-4CBB-BA9D-2A5604226665}" destId="{F1DD92A5-615E-4173-B5AF-BA49874D29B0}" srcOrd="3" destOrd="0" parTransId="{DCBF7055-DC77-4D9D-BB70-5A8F52C62D84}" sibTransId="{E89EA3DE-973C-4EAE-B690-4712D5E2CC20}"/>
    <dgm:cxn modelId="{325D65CE-2CF1-49B7-B6F5-C4469F24D7B3}" type="presOf" srcId="{EDE4FAE7-F0B4-4A43-B59D-4973398ECCD8}" destId="{5E1D31C5-CC1F-427D-B0B9-F80C2DF60540}" srcOrd="0" destOrd="0" presId="urn:microsoft.com/office/officeart/2005/8/layout/process5#1"/>
    <dgm:cxn modelId="{B3AB773B-9B2F-4064-A080-7E845278B6D3}" type="presOf" srcId="{0F0AB211-6369-420E-B8C3-2C69C35166B7}" destId="{C554EE59-2F87-440D-84A5-B801B9778F30}" srcOrd="1" destOrd="0" presId="urn:microsoft.com/office/officeart/2005/8/layout/process5#1"/>
    <dgm:cxn modelId="{C05892A3-0FDA-4D29-A5D6-48CA60BCB68E}" type="presOf" srcId="{F1DD92A5-615E-4173-B5AF-BA49874D29B0}" destId="{4583838A-A7A0-483D-A1E3-66EB78D30D96}" srcOrd="0" destOrd="0" presId="urn:microsoft.com/office/officeart/2005/8/layout/process5#1"/>
    <dgm:cxn modelId="{7AD13AC1-8731-4FBE-AB8C-538C9FDBAA0B}" type="presOf" srcId="{B87274DB-8B91-417B-94A3-3116D230209D}" destId="{7D383195-9883-4F7A-B496-9F5C5E603094}" srcOrd="1" destOrd="0" presId="urn:microsoft.com/office/officeart/2005/8/layout/process5#1"/>
    <dgm:cxn modelId="{AB106673-3062-446E-BE2E-F995952E1AB7}" type="presOf" srcId="{E89EA3DE-973C-4EAE-B690-4712D5E2CC20}" destId="{3687EB33-E8E6-4D71-9A0B-25385AD14469}" srcOrd="0" destOrd="0" presId="urn:microsoft.com/office/officeart/2005/8/layout/process5#1"/>
    <dgm:cxn modelId="{DC50FE56-D0FB-4688-848F-9FE2217AC402}" type="presOf" srcId="{6CE4F093-1B4D-4048-B784-271C15579FD5}" destId="{7D41F56F-32A2-4D8A-88E8-FB9EA1BD624D}" srcOrd="0" destOrd="0" presId="urn:microsoft.com/office/officeart/2005/8/layout/process5#1"/>
    <dgm:cxn modelId="{4D6B914E-E797-4019-B28E-67318BEF52EE}" type="presOf" srcId="{E89EA3DE-973C-4EAE-B690-4712D5E2CC20}" destId="{91C973EB-905D-4F46-AC0D-D0029DE56E38}" srcOrd="1" destOrd="0" presId="urn:microsoft.com/office/officeart/2005/8/layout/process5#1"/>
    <dgm:cxn modelId="{D467230C-B727-4A99-8B05-618745B7E316}" type="presOf" srcId="{ABA59750-E3B6-4E3D-B175-BAD9DC87C20E}" destId="{483A4388-B27E-4B20-9F3D-F5D4285D54DD}" srcOrd="1" destOrd="0" presId="urn:microsoft.com/office/officeart/2005/8/layout/process5#1"/>
    <dgm:cxn modelId="{882AEB51-93B5-4749-A834-0ED8F0423B08}" type="presParOf" srcId="{CD1BE222-DB84-45DE-A11E-7CA5424949F9}" destId="{5E1D31C5-CC1F-427D-B0B9-F80C2DF60540}" srcOrd="0" destOrd="0" presId="urn:microsoft.com/office/officeart/2005/8/layout/process5#1"/>
    <dgm:cxn modelId="{F33EDD29-775A-47E4-A6E8-1CCE599DB952}" type="presParOf" srcId="{CD1BE222-DB84-45DE-A11E-7CA5424949F9}" destId="{8D0D9922-8C7D-43DF-A72D-4FBFE500A0D4}" srcOrd="1" destOrd="0" presId="urn:microsoft.com/office/officeart/2005/8/layout/process5#1"/>
    <dgm:cxn modelId="{39963C8D-13BB-4F2D-B091-13B274B8C8DD}" type="presParOf" srcId="{8D0D9922-8C7D-43DF-A72D-4FBFE500A0D4}" destId="{7D383195-9883-4F7A-B496-9F5C5E603094}" srcOrd="0" destOrd="0" presId="urn:microsoft.com/office/officeart/2005/8/layout/process5#1"/>
    <dgm:cxn modelId="{6A1C74A1-4352-410A-BF39-266B63199736}" type="presParOf" srcId="{CD1BE222-DB84-45DE-A11E-7CA5424949F9}" destId="{7D41F56F-32A2-4D8A-88E8-FB9EA1BD624D}" srcOrd="2" destOrd="0" presId="urn:microsoft.com/office/officeart/2005/8/layout/process5#1"/>
    <dgm:cxn modelId="{72787F1E-11CD-4CE9-8987-58AFB7A3ACC1}" type="presParOf" srcId="{CD1BE222-DB84-45DE-A11E-7CA5424949F9}" destId="{A34A9672-C7E8-4900-89A8-970D53B97F38}" srcOrd="3" destOrd="0" presId="urn:microsoft.com/office/officeart/2005/8/layout/process5#1"/>
    <dgm:cxn modelId="{51E15B10-D913-49D9-83E7-0AC00914E1D2}" type="presParOf" srcId="{A34A9672-C7E8-4900-89A8-970D53B97F38}" destId="{C554EE59-2F87-440D-84A5-B801B9778F30}" srcOrd="0" destOrd="0" presId="urn:microsoft.com/office/officeart/2005/8/layout/process5#1"/>
    <dgm:cxn modelId="{BAE6A214-4F79-48BD-A2BB-34258130A4F9}" type="presParOf" srcId="{CD1BE222-DB84-45DE-A11E-7CA5424949F9}" destId="{1BEF1125-7987-420B-BFEC-E00EBC809F86}" srcOrd="4" destOrd="0" presId="urn:microsoft.com/office/officeart/2005/8/layout/process5#1"/>
    <dgm:cxn modelId="{EEEB23C5-ECA2-45CE-A8F6-92AA67886ABB}" type="presParOf" srcId="{CD1BE222-DB84-45DE-A11E-7CA5424949F9}" destId="{1A046BEA-1205-4747-BA21-BBBBB5A0C000}" srcOrd="5" destOrd="0" presId="urn:microsoft.com/office/officeart/2005/8/layout/process5#1"/>
    <dgm:cxn modelId="{BA1C9624-59BC-4F4A-A848-B5863230B2E8}" type="presParOf" srcId="{1A046BEA-1205-4747-BA21-BBBBB5A0C000}" destId="{483A4388-B27E-4B20-9F3D-F5D4285D54DD}" srcOrd="0" destOrd="0" presId="urn:microsoft.com/office/officeart/2005/8/layout/process5#1"/>
    <dgm:cxn modelId="{E0772F6C-E516-416F-8F70-09A8E1214B03}" type="presParOf" srcId="{CD1BE222-DB84-45DE-A11E-7CA5424949F9}" destId="{4583838A-A7A0-483D-A1E3-66EB78D30D96}" srcOrd="6" destOrd="0" presId="urn:microsoft.com/office/officeart/2005/8/layout/process5#1"/>
    <dgm:cxn modelId="{9A382C60-B42C-40D2-93EC-6FA83D58086B}" type="presParOf" srcId="{CD1BE222-DB84-45DE-A11E-7CA5424949F9}" destId="{3687EB33-E8E6-4D71-9A0B-25385AD14469}" srcOrd="7" destOrd="0" presId="urn:microsoft.com/office/officeart/2005/8/layout/process5#1"/>
    <dgm:cxn modelId="{B98FB24D-0A6C-4158-8E78-5780368EE9B9}" type="presParOf" srcId="{3687EB33-E8E6-4D71-9A0B-25385AD14469}" destId="{91C973EB-905D-4F46-AC0D-D0029DE56E38}" srcOrd="0" destOrd="0" presId="urn:microsoft.com/office/officeart/2005/8/layout/process5#1"/>
    <dgm:cxn modelId="{EB5F4C00-8D31-4FE4-8173-728761D07E8B}" type="presParOf" srcId="{CD1BE222-DB84-45DE-A11E-7CA5424949F9}" destId="{56FE51A7-0B1E-4B5B-841C-316866C1667A}" srcOrd="8" destOrd="0" presId="urn:microsoft.com/office/officeart/2005/8/layout/process5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1D31C5-CC1F-427D-B0B9-F80C2DF60540}">
      <dsp:nvSpPr>
        <dsp:cNvPr id="0" name=""/>
        <dsp:cNvSpPr/>
      </dsp:nvSpPr>
      <dsp:spPr>
        <a:xfrm>
          <a:off x="6041" y="219468"/>
          <a:ext cx="1805754" cy="1083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寻找程序漏洞</a:t>
          </a:r>
          <a:endParaRPr lang="zh-CN" altLang="en-US" sz="2000" kern="1200" dirty="0"/>
        </a:p>
      </dsp:txBody>
      <dsp:txXfrm>
        <a:off x="37774" y="251201"/>
        <a:ext cx="1742288" cy="1019986"/>
      </dsp:txXfrm>
    </dsp:sp>
    <dsp:sp modelId="{8D0D9922-8C7D-43DF-A72D-4FBFE500A0D4}">
      <dsp:nvSpPr>
        <dsp:cNvPr id="0" name=""/>
        <dsp:cNvSpPr/>
      </dsp:nvSpPr>
      <dsp:spPr>
        <a:xfrm>
          <a:off x="1970702" y="537281"/>
          <a:ext cx="382819" cy="447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>
        <a:off x="1970702" y="626846"/>
        <a:ext cx="267973" cy="268697"/>
      </dsp:txXfrm>
    </dsp:sp>
    <dsp:sp modelId="{7D41F56F-32A2-4D8A-88E8-FB9EA1BD624D}">
      <dsp:nvSpPr>
        <dsp:cNvPr id="0" name=""/>
        <dsp:cNvSpPr/>
      </dsp:nvSpPr>
      <dsp:spPr>
        <a:xfrm>
          <a:off x="2534097" y="219468"/>
          <a:ext cx="1805754" cy="1083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1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1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编制缓冲区溢出程序</a:t>
          </a:r>
          <a:endParaRPr lang="zh-CN" altLang="en-US" sz="2000" kern="1200" dirty="0"/>
        </a:p>
      </dsp:txBody>
      <dsp:txXfrm>
        <a:off x="2565830" y="251201"/>
        <a:ext cx="1742288" cy="1019986"/>
      </dsp:txXfrm>
    </dsp:sp>
    <dsp:sp modelId="{A34A9672-C7E8-4900-89A8-970D53B97F38}">
      <dsp:nvSpPr>
        <dsp:cNvPr id="0" name=""/>
        <dsp:cNvSpPr/>
      </dsp:nvSpPr>
      <dsp:spPr>
        <a:xfrm>
          <a:off x="4498757" y="537281"/>
          <a:ext cx="382819" cy="447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155266"/>
                <a:satOff val="-4113"/>
                <a:lumOff val="11415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155266"/>
                <a:satOff val="-4113"/>
                <a:lumOff val="11415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155266"/>
                <a:satOff val="-4113"/>
                <a:lumOff val="114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>
        <a:off x="4498757" y="626846"/>
        <a:ext cx="267973" cy="268697"/>
      </dsp:txXfrm>
    </dsp:sp>
    <dsp:sp modelId="{1BEF1125-7987-420B-BFEC-E00EBC809F86}">
      <dsp:nvSpPr>
        <dsp:cNvPr id="0" name=""/>
        <dsp:cNvSpPr/>
      </dsp:nvSpPr>
      <dsp:spPr>
        <a:xfrm>
          <a:off x="5062153" y="219468"/>
          <a:ext cx="1805754" cy="1083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rgbClr val="FF0000"/>
              </a:solidFill>
            </a:rPr>
            <a:t>精确控制跳转地址</a:t>
          </a:r>
          <a:endParaRPr lang="zh-CN" altLang="en-US" sz="2000" kern="1200" dirty="0">
            <a:solidFill>
              <a:srgbClr val="FF0000"/>
            </a:solidFill>
          </a:endParaRPr>
        </a:p>
      </dsp:txBody>
      <dsp:txXfrm>
        <a:off x="5093886" y="251201"/>
        <a:ext cx="1742288" cy="1019986"/>
      </dsp:txXfrm>
    </dsp:sp>
    <dsp:sp modelId="{1A046BEA-1205-4747-BA21-BBBBB5A0C000}">
      <dsp:nvSpPr>
        <dsp:cNvPr id="0" name=""/>
        <dsp:cNvSpPr/>
      </dsp:nvSpPr>
      <dsp:spPr>
        <a:xfrm rot="5400000">
          <a:off x="5773620" y="1429323"/>
          <a:ext cx="382819" cy="447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310531"/>
                <a:satOff val="-8227"/>
                <a:lumOff val="22830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310531"/>
                <a:satOff val="-8227"/>
                <a:lumOff val="22830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310531"/>
                <a:satOff val="-8227"/>
                <a:lumOff val="22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-5400000">
        <a:off x="5830681" y="1461827"/>
        <a:ext cx="268697" cy="267973"/>
      </dsp:txXfrm>
    </dsp:sp>
    <dsp:sp modelId="{4583838A-A7A0-483D-A1E3-66EB78D30D96}">
      <dsp:nvSpPr>
        <dsp:cNvPr id="0" name=""/>
        <dsp:cNvSpPr/>
      </dsp:nvSpPr>
      <dsp:spPr>
        <a:xfrm>
          <a:off x="5062153" y="2025222"/>
          <a:ext cx="1805754" cy="1083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3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3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执行设定的代码</a:t>
          </a:r>
          <a:endParaRPr lang="zh-CN" altLang="en-US" sz="2000" kern="1200" dirty="0"/>
        </a:p>
      </dsp:txBody>
      <dsp:txXfrm>
        <a:off x="5093886" y="2056955"/>
        <a:ext cx="1742288" cy="1019986"/>
      </dsp:txXfrm>
    </dsp:sp>
    <dsp:sp modelId="{3687EB33-E8E6-4D71-9A0B-25385AD14469}">
      <dsp:nvSpPr>
        <dsp:cNvPr id="0" name=""/>
        <dsp:cNvSpPr/>
      </dsp:nvSpPr>
      <dsp:spPr>
        <a:xfrm rot="10800000">
          <a:off x="4520427" y="2343035"/>
          <a:ext cx="382819" cy="4478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shade val="90000"/>
                <a:hueOff val="465797"/>
                <a:satOff val="-12340"/>
                <a:lumOff val="34245"/>
                <a:alphaOff val="0"/>
                <a:shade val="51000"/>
                <a:satMod val="130000"/>
              </a:schemeClr>
            </a:gs>
            <a:gs pos="80000">
              <a:schemeClr val="accent6">
                <a:shade val="90000"/>
                <a:hueOff val="465797"/>
                <a:satOff val="-12340"/>
                <a:lumOff val="34245"/>
                <a:alphaOff val="0"/>
                <a:shade val="93000"/>
                <a:satMod val="130000"/>
              </a:schemeClr>
            </a:gs>
            <a:gs pos="100000">
              <a:schemeClr val="accent6">
                <a:shade val="90000"/>
                <a:hueOff val="465797"/>
                <a:satOff val="-12340"/>
                <a:lumOff val="342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/>
        </a:p>
      </dsp:txBody>
      <dsp:txXfrm rot="10800000">
        <a:off x="4635273" y="2432600"/>
        <a:ext cx="267973" cy="268697"/>
      </dsp:txXfrm>
    </dsp:sp>
    <dsp:sp modelId="{56FE51A7-0B1E-4B5B-841C-316866C1667A}">
      <dsp:nvSpPr>
        <dsp:cNvPr id="0" name=""/>
        <dsp:cNvSpPr/>
      </dsp:nvSpPr>
      <dsp:spPr>
        <a:xfrm>
          <a:off x="2534097" y="2025222"/>
          <a:ext cx="1805754" cy="10834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获得系统权限或破坏系统</a:t>
          </a:r>
          <a:endParaRPr lang="zh-CN" altLang="en-US" sz="2000" kern="1200" dirty="0"/>
        </a:p>
      </dsp:txBody>
      <dsp:txXfrm>
        <a:off x="2565830" y="2056955"/>
        <a:ext cx="1742288" cy="1019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#1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bkpt" val="endCnv"/>
          <dgm:param type="contDir" val="revDir"/>
          <dgm:param type="grDir" val="tL"/>
          <dgm:param type="flowDir" val="row"/>
        </dgm:alg>
      </dgm:if>
      <dgm:else name="Name2">
        <dgm:alg type="snake">
          <dgm:param type="bkpt" val="endCnv"/>
          <dgm:param type="contDir" val="rev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#1">
  <dgm:title val=""/>
  <dgm:desc val=""/>
  <dgm:catLst>
    <dgm:cat type="simple" pri="105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14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7A1ED033-5F5C-4572-AE4B-7CFF71C657D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26408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868935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zh-CN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808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bg bwMode="gray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"/>
          <p:cNvSpPr>
            <a:spLocks noChangeArrowheads="1"/>
          </p:cNvSpPr>
          <p:nvPr/>
        </p:nvSpPr>
        <p:spPr bwMode="gray">
          <a:xfrm>
            <a:off x="0" y="0"/>
            <a:ext cx="9144000" cy="30686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5" name="AutoShape 103"/>
          <p:cNvSpPr>
            <a:spLocks noChangeArrowheads="1"/>
          </p:cNvSpPr>
          <p:nvPr/>
        </p:nvSpPr>
        <p:spPr bwMode="gray">
          <a:xfrm>
            <a:off x="2819400" y="3113088"/>
            <a:ext cx="5867400" cy="83820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6" name="Rectangle 105"/>
          <p:cNvSpPr>
            <a:spLocks noChangeArrowheads="1"/>
          </p:cNvSpPr>
          <p:nvPr/>
        </p:nvSpPr>
        <p:spPr bwMode="gray">
          <a:xfrm>
            <a:off x="7696200" y="1741488"/>
            <a:ext cx="533400" cy="8382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7" name="Rectangle 106"/>
          <p:cNvSpPr>
            <a:spLocks noChangeArrowheads="1"/>
          </p:cNvSpPr>
          <p:nvPr/>
        </p:nvSpPr>
        <p:spPr bwMode="gray">
          <a:xfrm>
            <a:off x="6934200" y="1131888"/>
            <a:ext cx="914400" cy="8382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8" name="Rectangle 107"/>
          <p:cNvSpPr>
            <a:spLocks noChangeArrowheads="1"/>
          </p:cNvSpPr>
          <p:nvPr/>
        </p:nvSpPr>
        <p:spPr bwMode="gray">
          <a:xfrm>
            <a:off x="8077200" y="141288"/>
            <a:ext cx="914400" cy="15240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9" name="Rectangle 108"/>
          <p:cNvSpPr>
            <a:spLocks noChangeArrowheads="1"/>
          </p:cNvSpPr>
          <p:nvPr/>
        </p:nvSpPr>
        <p:spPr bwMode="gray">
          <a:xfrm>
            <a:off x="6553200" y="750888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0" name="Rectangle 110"/>
          <p:cNvSpPr>
            <a:spLocks noChangeArrowheads="1"/>
          </p:cNvSpPr>
          <p:nvPr/>
        </p:nvSpPr>
        <p:spPr bwMode="gray">
          <a:xfrm>
            <a:off x="6324600" y="2884488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1" name="Rectangle 114"/>
          <p:cNvSpPr>
            <a:spLocks noChangeArrowheads="1"/>
          </p:cNvSpPr>
          <p:nvPr/>
        </p:nvSpPr>
        <p:spPr bwMode="gray">
          <a:xfrm>
            <a:off x="3810000" y="2655888"/>
            <a:ext cx="152400" cy="15240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2" name="Rectangle 120"/>
          <p:cNvSpPr>
            <a:spLocks noChangeArrowheads="1"/>
          </p:cNvSpPr>
          <p:nvPr/>
        </p:nvSpPr>
        <p:spPr bwMode="gray">
          <a:xfrm>
            <a:off x="4267200" y="2655888"/>
            <a:ext cx="152400" cy="15240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3" name="Rectangle 124"/>
          <p:cNvSpPr>
            <a:spLocks noChangeArrowheads="1"/>
          </p:cNvSpPr>
          <p:nvPr/>
        </p:nvSpPr>
        <p:spPr bwMode="gray">
          <a:xfrm>
            <a:off x="4495800" y="2655888"/>
            <a:ext cx="152400" cy="15240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4" name="Rectangle 126"/>
          <p:cNvSpPr>
            <a:spLocks noChangeArrowheads="1"/>
          </p:cNvSpPr>
          <p:nvPr/>
        </p:nvSpPr>
        <p:spPr bwMode="gray">
          <a:xfrm>
            <a:off x="4724400" y="2655888"/>
            <a:ext cx="152400" cy="15240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grpSp>
        <p:nvGrpSpPr>
          <p:cNvPr id="15" name="Group 211"/>
          <p:cNvGrpSpPr>
            <a:grpSpLocks/>
          </p:cNvGrpSpPr>
          <p:nvPr/>
        </p:nvGrpSpPr>
        <p:grpSpPr bwMode="auto">
          <a:xfrm>
            <a:off x="4724400" y="1741488"/>
            <a:ext cx="1295400" cy="838200"/>
            <a:chOff x="2976" y="1440"/>
            <a:chExt cx="816" cy="528"/>
          </a:xfrm>
        </p:grpSpPr>
        <p:sp>
          <p:nvSpPr>
            <p:cNvPr id="16" name="Rectangle 104"/>
            <p:cNvSpPr>
              <a:spLocks noChangeArrowheads="1"/>
            </p:cNvSpPr>
            <p:nvPr/>
          </p:nvSpPr>
          <p:spPr bwMode="gray">
            <a:xfrm>
              <a:off x="3120" y="144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7" name="Rectangle 125"/>
            <p:cNvSpPr>
              <a:spLocks noChangeArrowheads="1"/>
            </p:cNvSpPr>
            <p:nvPr/>
          </p:nvSpPr>
          <p:spPr bwMode="gray">
            <a:xfrm>
              <a:off x="2976" y="172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8" name="Rectangle 127"/>
            <p:cNvSpPr>
              <a:spLocks noChangeArrowheads="1"/>
            </p:cNvSpPr>
            <p:nvPr/>
          </p:nvSpPr>
          <p:spPr bwMode="gray">
            <a:xfrm>
              <a:off x="3120" y="158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9" name="Rectangle 128"/>
            <p:cNvSpPr>
              <a:spLocks noChangeArrowheads="1"/>
            </p:cNvSpPr>
            <p:nvPr/>
          </p:nvSpPr>
          <p:spPr bwMode="gray">
            <a:xfrm>
              <a:off x="3120" y="172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0" name="Rectangle 129"/>
            <p:cNvSpPr>
              <a:spLocks noChangeArrowheads="1"/>
            </p:cNvSpPr>
            <p:nvPr/>
          </p:nvSpPr>
          <p:spPr bwMode="gray">
            <a:xfrm>
              <a:off x="3120" y="187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1" name="Rectangle 130"/>
            <p:cNvSpPr>
              <a:spLocks noChangeArrowheads="1"/>
            </p:cNvSpPr>
            <p:nvPr/>
          </p:nvSpPr>
          <p:spPr bwMode="gray">
            <a:xfrm>
              <a:off x="3264" y="158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2" name="Rectangle 131"/>
            <p:cNvSpPr>
              <a:spLocks noChangeArrowheads="1"/>
            </p:cNvSpPr>
            <p:nvPr/>
          </p:nvSpPr>
          <p:spPr bwMode="gray">
            <a:xfrm>
              <a:off x="3264" y="187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3" name="Rectangle 132"/>
            <p:cNvSpPr>
              <a:spLocks noChangeArrowheads="1"/>
            </p:cNvSpPr>
            <p:nvPr/>
          </p:nvSpPr>
          <p:spPr bwMode="gray">
            <a:xfrm>
              <a:off x="3408" y="144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4" name="Rectangle 133"/>
            <p:cNvSpPr>
              <a:spLocks noChangeArrowheads="1"/>
            </p:cNvSpPr>
            <p:nvPr/>
          </p:nvSpPr>
          <p:spPr bwMode="gray">
            <a:xfrm>
              <a:off x="3408" y="158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5" name="Rectangle 134"/>
            <p:cNvSpPr>
              <a:spLocks noChangeArrowheads="1"/>
            </p:cNvSpPr>
            <p:nvPr/>
          </p:nvSpPr>
          <p:spPr bwMode="gray">
            <a:xfrm>
              <a:off x="3408" y="172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6" name="Rectangle 135"/>
            <p:cNvSpPr>
              <a:spLocks noChangeArrowheads="1"/>
            </p:cNvSpPr>
            <p:nvPr/>
          </p:nvSpPr>
          <p:spPr bwMode="gray">
            <a:xfrm>
              <a:off x="3408" y="187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7" name="Rectangle 136"/>
            <p:cNvSpPr>
              <a:spLocks noChangeArrowheads="1"/>
            </p:cNvSpPr>
            <p:nvPr/>
          </p:nvSpPr>
          <p:spPr bwMode="gray">
            <a:xfrm>
              <a:off x="3552" y="144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8" name="Rectangle 137"/>
            <p:cNvSpPr>
              <a:spLocks noChangeArrowheads="1"/>
            </p:cNvSpPr>
            <p:nvPr/>
          </p:nvSpPr>
          <p:spPr bwMode="gray">
            <a:xfrm>
              <a:off x="3552" y="172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29" name="Rectangle 138"/>
            <p:cNvSpPr>
              <a:spLocks noChangeArrowheads="1"/>
            </p:cNvSpPr>
            <p:nvPr/>
          </p:nvSpPr>
          <p:spPr bwMode="gray">
            <a:xfrm>
              <a:off x="3696" y="158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0" name="Rectangle 139"/>
            <p:cNvSpPr>
              <a:spLocks noChangeArrowheads="1"/>
            </p:cNvSpPr>
            <p:nvPr/>
          </p:nvSpPr>
          <p:spPr bwMode="gray">
            <a:xfrm>
              <a:off x="3696" y="172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1" name="Rectangle 140"/>
            <p:cNvSpPr>
              <a:spLocks noChangeArrowheads="1"/>
            </p:cNvSpPr>
            <p:nvPr/>
          </p:nvSpPr>
          <p:spPr bwMode="gray">
            <a:xfrm>
              <a:off x="3696" y="187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</p:grpSp>
      <p:grpSp>
        <p:nvGrpSpPr>
          <p:cNvPr id="32" name="Group 212"/>
          <p:cNvGrpSpPr>
            <a:grpSpLocks/>
          </p:cNvGrpSpPr>
          <p:nvPr/>
        </p:nvGrpSpPr>
        <p:grpSpPr bwMode="auto">
          <a:xfrm>
            <a:off x="3352800" y="1970088"/>
            <a:ext cx="1295400" cy="609600"/>
            <a:chOff x="2112" y="1584"/>
            <a:chExt cx="816" cy="384"/>
          </a:xfrm>
        </p:grpSpPr>
        <p:sp>
          <p:nvSpPr>
            <p:cNvPr id="33" name="Rectangle 112"/>
            <p:cNvSpPr>
              <a:spLocks noChangeArrowheads="1"/>
            </p:cNvSpPr>
            <p:nvPr/>
          </p:nvSpPr>
          <p:spPr bwMode="gray">
            <a:xfrm>
              <a:off x="2400" y="158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4" name="Rectangle 113"/>
            <p:cNvSpPr>
              <a:spLocks noChangeArrowheads="1"/>
            </p:cNvSpPr>
            <p:nvPr/>
          </p:nvSpPr>
          <p:spPr bwMode="gray">
            <a:xfrm>
              <a:off x="2400" y="187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5" name="Rectangle 115"/>
            <p:cNvSpPr>
              <a:spLocks noChangeArrowheads="1"/>
            </p:cNvSpPr>
            <p:nvPr/>
          </p:nvSpPr>
          <p:spPr bwMode="gray">
            <a:xfrm>
              <a:off x="2544" y="158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6" name="Rectangle 116"/>
            <p:cNvSpPr>
              <a:spLocks noChangeArrowheads="1"/>
            </p:cNvSpPr>
            <p:nvPr/>
          </p:nvSpPr>
          <p:spPr bwMode="gray">
            <a:xfrm>
              <a:off x="2544" y="172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7" name="Rectangle 117"/>
            <p:cNvSpPr>
              <a:spLocks noChangeArrowheads="1"/>
            </p:cNvSpPr>
            <p:nvPr/>
          </p:nvSpPr>
          <p:spPr bwMode="gray">
            <a:xfrm>
              <a:off x="2544" y="187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8" name="Rectangle 118"/>
            <p:cNvSpPr>
              <a:spLocks noChangeArrowheads="1"/>
            </p:cNvSpPr>
            <p:nvPr/>
          </p:nvSpPr>
          <p:spPr bwMode="gray">
            <a:xfrm>
              <a:off x="2688" y="158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39" name="Rectangle 119"/>
            <p:cNvSpPr>
              <a:spLocks noChangeArrowheads="1"/>
            </p:cNvSpPr>
            <p:nvPr/>
          </p:nvSpPr>
          <p:spPr bwMode="gray">
            <a:xfrm>
              <a:off x="2688" y="187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40" name="Rectangle 121"/>
            <p:cNvSpPr>
              <a:spLocks noChangeArrowheads="1"/>
            </p:cNvSpPr>
            <p:nvPr/>
          </p:nvSpPr>
          <p:spPr bwMode="gray">
            <a:xfrm>
              <a:off x="2832" y="158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41" name="Rectangle 122"/>
            <p:cNvSpPr>
              <a:spLocks noChangeArrowheads="1"/>
            </p:cNvSpPr>
            <p:nvPr/>
          </p:nvSpPr>
          <p:spPr bwMode="gray">
            <a:xfrm>
              <a:off x="2832" y="172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42" name="Rectangle 123"/>
            <p:cNvSpPr>
              <a:spLocks noChangeArrowheads="1"/>
            </p:cNvSpPr>
            <p:nvPr/>
          </p:nvSpPr>
          <p:spPr bwMode="gray">
            <a:xfrm>
              <a:off x="2832" y="187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43" name="Rectangle 141"/>
            <p:cNvSpPr>
              <a:spLocks noChangeArrowheads="1"/>
            </p:cNvSpPr>
            <p:nvPr/>
          </p:nvSpPr>
          <p:spPr bwMode="gray">
            <a:xfrm>
              <a:off x="2256" y="187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44" name="Rectangle 142"/>
            <p:cNvSpPr>
              <a:spLocks noChangeArrowheads="1"/>
            </p:cNvSpPr>
            <p:nvPr/>
          </p:nvSpPr>
          <p:spPr bwMode="gray">
            <a:xfrm>
              <a:off x="2112" y="187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</p:grpSp>
      <p:grpSp>
        <p:nvGrpSpPr>
          <p:cNvPr id="45" name="Group 143"/>
          <p:cNvGrpSpPr>
            <a:grpSpLocks/>
          </p:cNvGrpSpPr>
          <p:nvPr/>
        </p:nvGrpSpPr>
        <p:grpSpPr bwMode="auto">
          <a:xfrm>
            <a:off x="762000" y="3570288"/>
            <a:ext cx="1905000" cy="762000"/>
            <a:chOff x="2112" y="1632"/>
            <a:chExt cx="1680" cy="672"/>
          </a:xfrm>
        </p:grpSpPr>
        <p:sp>
          <p:nvSpPr>
            <p:cNvPr id="46" name="Rectangle 144"/>
            <p:cNvSpPr>
              <a:spLocks noChangeArrowheads="1"/>
            </p:cNvSpPr>
            <p:nvPr userDrawn="1"/>
          </p:nvSpPr>
          <p:spPr bwMode="gray">
            <a:xfrm>
              <a:off x="2400" y="1776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47" name="Rectangle 145"/>
            <p:cNvSpPr>
              <a:spLocks noChangeArrowheads="1"/>
            </p:cNvSpPr>
            <p:nvPr userDrawn="1"/>
          </p:nvSpPr>
          <p:spPr bwMode="gray">
            <a:xfrm>
              <a:off x="2400" y="2065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48" name="Rectangle 146"/>
            <p:cNvSpPr>
              <a:spLocks noChangeArrowheads="1"/>
            </p:cNvSpPr>
            <p:nvPr userDrawn="1"/>
          </p:nvSpPr>
          <p:spPr bwMode="gray">
            <a:xfrm>
              <a:off x="2400" y="2207"/>
              <a:ext cx="95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49" name="Rectangle 147"/>
            <p:cNvSpPr>
              <a:spLocks noChangeArrowheads="1"/>
            </p:cNvSpPr>
            <p:nvPr userDrawn="1"/>
          </p:nvSpPr>
          <p:spPr bwMode="gray">
            <a:xfrm>
              <a:off x="2545" y="1776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0" name="Rectangle 148"/>
            <p:cNvSpPr>
              <a:spLocks noChangeArrowheads="1"/>
            </p:cNvSpPr>
            <p:nvPr userDrawn="1"/>
          </p:nvSpPr>
          <p:spPr bwMode="gray">
            <a:xfrm>
              <a:off x="2545" y="1920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1" name="Rectangle 149"/>
            <p:cNvSpPr>
              <a:spLocks noChangeArrowheads="1"/>
            </p:cNvSpPr>
            <p:nvPr userDrawn="1"/>
          </p:nvSpPr>
          <p:spPr bwMode="gray">
            <a:xfrm>
              <a:off x="2545" y="2065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2" name="Rectangle 150"/>
            <p:cNvSpPr>
              <a:spLocks noChangeArrowheads="1"/>
            </p:cNvSpPr>
            <p:nvPr userDrawn="1"/>
          </p:nvSpPr>
          <p:spPr bwMode="gray">
            <a:xfrm>
              <a:off x="2687" y="1776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3" name="Rectangle 151"/>
            <p:cNvSpPr>
              <a:spLocks noChangeArrowheads="1"/>
            </p:cNvSpPr>
            <p:nvPr userDrawn="1"/>
          </p:nvSpPr>
          <p:spPr bwMode="gray">
            <a:xfrm>
              <a:off x="2687" y="2065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4" name="Rectangle 152"/>
            <p:cNvSpPr>
              <a:spLocks noChangeArrowheads="1"/>
            </p:cNvSpPr>
            <p:nvPr userDrawn="1"/>
          </p:nvSpPr>
          <p:spPr bwMode="gray">
            <a:xfrm>
              <a:off x="2687" y="2207"/>
              <a:ext cx="97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5" name="Rectangle 153"/>
            <p:cNvSpPr>
              <a:spLocks noChangeArrowheads="1"/>
            </p:cNvSpPr>
            <p:nvPr userDrawn="1"/>
          </p:nvSpPr>
          <p:spPr bwMode="gray">
            <a:xfrm>
              <a:off x="2832" y="1776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6" name="Rectangle 154"/>
            <p:cNvSpPr>
              <a:spLocks noChangeArrowheads="1"/>
            </p:cNvSpPr>
            <p:nvPr userDrawn="1"/>
          </p:nvSpPr>
          <p:spPr bwMode="gray">
            <a:xfrm>
              <a:off x="2832" y="1920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7" name="Rectangle 155"/>
            <p:cNvSpPr>
              <a:spLocks noChangeArrowheads="1"/>
            </p:cNvSpPr>
            <p:nvPr userDrawn="1"/>
          </p:nvSpPr>
          <p:spPr bwMode="gray">
            <a:xfrm>
              <a:off x="2832" y="2065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8" name="Rectangle 156"/>
            <p:cNvSpPr>
              <a:spLocks noChangeArrowheads="1"/>
            </p:cNvSpPr>
            <p:nvPr userDrawn="1"/>
          </p:nvSpPr>
          <p:spPr bwMode="gray">
            <a:xfrm>
              <a:off x="2832" y="2207"/>
              <a:ext cx="98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59" name="Rectangle 157"/>
            <p:cNvSpPr>
              <a:spLocks noChangeArrowheads="1"/>
            </p:cNvSpPr>
            <p:nvPr userDrawn="1"/>
          </p:nvSpPr>
          <p:spPr bwMode="gray">
            <a:xfrm>
              <a:off x="2976" y="1920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0" name="Rectangle 158"/>
            <p:cNvSpPr>
              <a:spLocks noChangeArrowheads="1"/>
            </p:cNvSpPr>
            <p:nvPr userDrawn="1"/>
          </p:nvSpPr>
          <p:spPr bwMode="gray">
            <a:xfrm>
              <a:off x="2976" y="2207"/>
              <a:ext cx="97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1" name="Rectangle 159"/>
            <p:cNvSpPr>
              <a:spLocks noChangeArrowheads="1"/>
            </p:cNvSpPr>
            <p:nvPr userDrawn="1"/>
          </p:nvSpPr>
          <p:spPr bwMode="gray">
            <a:xfrm>
              <a:off x="3120" y="1776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2" name="Rectangle 160"/>
            <p:cNvSpPr>
              <a:spLocks noChangeArrowheads="1"/>
            </p:cNvSpPr>
            <p:nvPr userDrawn="1"/>
          </p:nvSpPr>
          <p:spPr bwMode="gray">
            <a:xfrm>
              <a:off x="3120" y="1920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3" name="Rectangle 161"/>
            <p:cNvSpPr>
              <a:spLocks noChangeArrowheads="1"/>
            </p:cNvSpPr>
            <p:nvPr userDrawn="1"/>
          </p:nvSpPr>
          <p:spPr bwMode="gray">
            <a:xfrm>
              <a:off x="3120" y="2065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4" name="Rectangle 162"/>
            <p:cNvSpPr>
              <a:spLocks noChangeArrowheads="1"/>
            </p:cNvSpPr>
            <p:nvPr userDrawn="1"/>
          </p:nvSpPr>
          <p:spPr bwMode="gray">
            <a:xfrm>
              <a:off x="3264" y="1776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5" name="Rectangle 163"/>
            <p:cNvSpPr>
              <a:spLocks noChangeArrowheads="1"/>
            </p:cNvSpPr>
            <p:nvPr userDrawn="1"/>
          </p:nvSpPr>
          <p:spPr bwMode="gray">
            <a:xfrm>
              <a:off x="3264" y="2065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6" name="Rectangle 164"/>
            <p:cNvSpPr>
              <a:spLocks noChangeArrowheads="1"/>
            </p:cNvSpPr>
            <p:nvPr userDrawn="1"/>
          </p:nvSpPr>
          <p:spPr bwMode="gray">
            <a:xfrm>
              <a:off x="3408" y="1632"/>
              <a:ext cx="95" cy="97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7" name="Rectangle 165"/>
            <p:cNvSpPr>
              <a:spLocks noChangeArrowheads="1"/>
            </p:cNvSpPr>
            <p:nvPr userDrawn="1"/>
          </p:nvSpPr>
          <p:spPr bwMode="gray">
            <a:xfrm>
              <a:off x="3408" y="1776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8" name="Rectangle 166"/>
            <p:cNvSpPr>
              <a:spLocks noChangeArrowheads="1"/>
            </p:cNvSpPr>
            <p:nvPr userDrawn="1"/>
          </p:nvSpPr>
          <p:spPr bwMode="gray">
            <a:xfrm>
              <a:off x="3408" y="1920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69" name="Rectangle 167"/>
            <p:cNvSpPr>
              <a:spLocks noChangeArrowheads="1"/>
            </p:cNvSpPr>
            <p:nvPr userDrawn="1"/>
          </p:nvSpPr>
          <p:spPr bwMode="gray">
            <a:xfrm>
              <a:off x="3408" y="2065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70" name="Rectangle 168"/>
            <p:cNvSpPr>
              <a:spLocks noChangeArrowheads="1"/>
            </p:cNvSpPr>
            <p:nvPr userDrawn="1"/>
          </p:nvSpPr>
          <p:spPr bwMode="gray">
            <a:xfrm>
              <a:off x="3553" y="1632"/>
              <a:ext cx="95" cy="97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71" name="Rectangle 169"/>
            <p:cNvSpPr>
              <a:spLocks noChangeArrowheads="1"/>
            </p:cNvSpPr>
            <p:nvPr userDrawn="1"/>
          </p:nvSpPr>
          <p:spPr bwMode="gray">
            <a:xfrm>
              <a:off x="3553" y="1920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72" name="Rectangle 170"/>
            <p:cNvSpPr>
              <a:spLocks noChangeArrowheads="1"/>
            </p:cNvSpPr>
            <p:nvPr userDrawn="1"/>
          </p:nvSpPr>
          <p:spPr bwMode="gray">
            <a:xfrm>
              <a:off x="3695" y="1776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73" name="Rectangle 171"/>
            <p:cNvSpPr>
              <a:spLocks noChangeArrowheads="1"/>
            </p:cNvSpPr>
            <p:nvPr userDrawn="1"/>
          </p:nvSpPr>
          <p:spPr bwMode="gray">
            <a:xfrm>
              <a:off x="3695" y="1920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74" name="Rectangle 172"/>
            <p:cNvSpPr>
              <a:spLocks noChangeArrowheads="1"/>
            </p:cNvSpPr>
            <p:nvPr userDrawn="1"/>
          </p:nvSpPr>
          <p:spPr bwMode="gray">
            <a:xfrm>
              <a:off x="3695" y="2065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75" name="Rectangle 173"/>
            <p:cNvSpPr>
              <a:spLocks noChangeArrowheads="1"/>
            </p:cNvSpPr>
            <p:nvPr userDrawn="1"/>
          </p:nvSpPr>
          <p:spPr bwMode="gray">
            <a:xfrm>
              <a:off x="2256" y="2065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76" name="Rectangle 174"/>
            <p:cNvSpPr>
              <a:spLocks noChangeArrowheads="1"/>
            </p:cNvSpPr>
            <p:nvPr userDrawn="1"/>
          </p:nvSpPr>
          <p:spPr bwMode="gray">
            <a:xfrm>
              <a:off x="2112" y="2065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</p:grpSp>
      <p:grpSp>
        <p:nvGrpSpPr>
          <p:cNvPr id="77" name="Group 175"/>
          <p:cNvGrpSpPr>
            <a:grpSpLocks/>
          </p:cNvGrpSpPr>
          <p:nvPr/>
        </p:nvGrpSpPr>
        <p:grpSpPr bwMode="auto">
          <a:xfrm>
            <a:off x="5486400" y="827088"/>
            <a:ext cx="2667000" cy="1066800"/>
            <a:chOff x="2112" y="1632"/>
            <a:chExt cx="1680" cy="672"/>
          </a:xfrm>
        </p:grpSpPr>
        <p:sp>
          <p:nvSpPr>
            <p:cNvPr id="78" name="Rectangle 176"/>
            <p:cNvSpPr>
              <a:spLocks noChangeArrowheads="1"/>
            </p:cNvSpPr>
            <p:nvPr userDrawn="1"/>
          </p:nvSpPr>
          <p:spPr bwMode="gray">
            <a:xfrm>
              <a:off x="2400" y="1776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79" name="Rectangle 177"/>
            <p:cNvSpPr>
              <a:spLocks noChangeArrowheads="1"/>
            </p:cNvSpPr>
            <p:nvPr userDrawn="1"/>
          </p:nvSpPr>
          <p:spPr bwMode="gray">
            <a:xfrm>
              <a:off x="2400" y="206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0" name="Rectangle 178"/>
            <p:cNvSpPr>
              <a:spLocks noChangeArrowheads="1"/>
            </p:cNvSpPr>
            <p:nvPr userDrawn="1"/>
          </p:nvSpPr>
          <p:spPr bwMode="gray">
            <a:xfrm>
              <a:off x="2400" y="220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1" name="Rectangle 179"/>
            <p:cNvSpPr>
              <a:spLocks noChangeArrowheads="1"/>
            </p:cNvSpPr>
            <p:nvPr userDrawn="1"/>
          </p:nvSpPr>
          <p:spPr bwMode="gray">
            <a:xfrm>
              <a:off x="2544" y="1776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2" name="Rectangle 180"/>
            <p:cNvSpPr>
              <a:spLocks noChangeArrowheads="1"/>
            </p:cNvSpPr>
            <p:nvPr userDrawn="1"/>
          </p:nvSpPr>
          <p:spPr bwMode="gray">
            <a:xfrm>
              <a:off x="2544" y="1920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3" name="Rectangle 181"/>
            <p:cNvSpPr>
              <a:spLocks noChangeArrowheads="1"/>
            </p:cNvSpPr>
            <p:nvPr userDrawn="1"/>
          </p:nvSpPr>
          <p:spPr bwMode="gray">
            <a:xfrm>
              <a:off x="2544" y="206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4" name="Rectangle 182"/>
            <p:cNvSpPr>
              <a:spLocks noChangeArrowheads="1"/>
            </p:cNvSpPr>
            <p:nvPr userDrawn="1"/>
          </p:nvSpPr>
          <p:spPr bwMode="gray">
            <a:xfrm>
              <a:off x="2688" y="1776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5" name="Rectangle 183"/>
            <p:cNvSpPr>
              <a:spLocks noChangeArrowheads="1"/>
            </p:cNvSpPr>
            <p:nvPr userDrawn="1"/>
          </p:nvSpPr>
          <p:spPr bwMode="gray">
            <a:xfrm>
              <a:off x="2688" y="206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6" name="Rectangle 184"/>
            <p:cNvSpPr>
              <a:spLocks noChangeArrowheads="1"/>
            </p:cNvSpPr>
            <p:nvPr userDrawn="1"/>
          </p:nvSpPr>
          <p:spPr bwMode="gray">
            <a:xfrm>
              <a:off x="2688" y="220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7" name="Rectangle 185"/>
            <p:cNvSpPr>
              <a:spLocks noChangeArrowheads="1"/>
            </p:cNvSpPr>
            <p:nvPr userDrawn="1"/>
          </p:nvSpPr>
          <p:spPr bwMode="gray">
            <a:xfrm>
              <a:off x="2832" y="1776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8" name="Rectangle 186"/>
            <p:cNvSpPr>
              <a:spLocks noChangeArrowheads="1"/>
            </p:cNvSpPr>
            <p:nvPr userDrawn="1"/>
          </p:nvSpPr>
          <p:spPr bwMode="gray">
            <a:xfrm>
              <a:off x="2832" y="1920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89" name="Rectangle 187"/>
            <p:cNvSpPr>
              <a:spLocks noChangeArrowheads="1"/>
            </p:cNvSpPr>
            <p:nvPr userDrawn="1"/>
          </p:nvSpPr>
          <p:spPr bwMode="gray">
            <a:xfrm>
              <a:off x="2832" y="206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0" name="Rectangle 188"/>
            <p:cNvSpPr>
              <a:spLocks noChangeArrowheads="1"/>
            </p:cNvSpPr>
            <p:nvPr userDrawn="1"/>
          </p:nvSpPr>
          <p:spPr bwMode="gray">
            <a:xfrm>
              <a:off x="2832" y="220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1" name="Rectangle 189"/>
            <p:cNvSpPr>
              <a:spLocks noChangeArrowheads="1"/>
            </p:cNvSpPr>
            <p:nvPr userDrawn="1"/>
          </p:nvSpPr>
          <p:spPr bwMode="gray">
            <a:xfrm>
              <a:off x="2976" y="192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2" name="Rectangle 190"/>
            <p:cNvSpPr>
              <a:spLocks noChangeArrowheads="1"/>
            </p:cNvSpPr>
            <p:nvPr userDrawn="1"/>
          </p:nvSpPr>
          <p:spPr bwMode="gray">
            <a:xfrm>
              <a:off x="2976" y="220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3" name="Rectangle 191"/>
            <p:cNvSpPr>
              <a:spLocks noChangeArrowheads="1"/>
            </p:cNvSpPr>
            <p:nvPr userDrawn="1"/>
          </p:nvSpPr>
          <p:spPr bwMode="gray">
            <a:xfrm>
              <a:off x="3120" y="1776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4" name="Rectangle 192"/>
            <p:cNvSpPr>
              <a:spLocks noChangeArrowheads="1"/>
            </p:cNvSpPr>
            <p:nvPr userDrawn="1"/>
          </p:nvSpPr>
          <p:spPr bwMode="gray">
            <a:xfrm>
              <a:off x="3120" y="192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5" name="Rectangle 193"/>
            <p:cNvSpPr>
              <a:spLocks noChangeArrowheads="1"/>
            </p:cNvSpPr>
            <p:nvPr userDrawn="1"/>
          </p:nvSpPr>
          <p:spPr bwMode="gray">
            <a:xfrm>
              <a:off x="3120" y="206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6" name="Rectangle 194"/>
            <p:cNvSpPr>
              <a:spLocks noChangeArrowheads="1"/>
            </p:cNvSpPr>
            <p:nvPr userDrawn="1"/>
          </p:nvSpPr>
          <p:spPr bwMode="gray">
            <a:xfrm>
              <a:off x="3264" y="1776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7" name="Rectangle 195"/>
            <p:cNvSpPr>
              <a:spLocks noChangeArrowheads="1"/>
            </p:cNvSpPr>
            <p:nvPr userDrawn="1"/>
          </p:nvSpPr>
          <p:spPr bwMode="gray">
            <a:xfrm>
              <a:off x="3264" y="206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8" name="Rectangle 196"/>
            <p:cNvSpPr>
              <a:spLocks noChangeArrowheads="1"/>
            </p:cNvSpPr>
            <p:nvPr userDrawn="1"/>
          </p:nvSpPr>
          <p:spPr bwMode="gray">
            <a:xfrm>
              <a:off x="3408" y="16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99" name="Rectangle 197"/>
            <p:cNvSpPr>
              <a:spLocks noChangeArrowheads="1"/>
            </p:cNvSpPr>
            <p:nvPr userDrawn="1"/>
          </p:nvSpPr>
          <p:spPr bwMode="gray">
            <a:xfrm>
              <a:off x="3408" y="1776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0" name="Rectangle 198"/>
            <p:cNvSpPr>
              <a:spLocks noChangeArrowheads="1"/>
            </p:cNvSpPr>
            <p:nvPr userDrawn="1"/>
          </p:nvSpPr>
          <p:spPr bwMode="gray">
            <a:xfrm>
              <a:off x="3408" y="192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1" name="Rectangle 199"/>
            <p:cNvSpPr>
              <a:spLocks noChangeArrowheads="1"/>
            </p:cNvSpPr>
            <p:nvPr userDrawn="1"/>
          </p:nvSpPr>
          <p:spPr bwMode="gray">
            <a:xfrm>
              <a:off x="3408" y="206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2" name="Rectangle 200"/>
            <p:cNvSpPr>
              <a:spLocks noChangeArrowheads="1"/>
            </p:cNvSpPr>
            <p:nvPr userDrawn="1"/>
          </p:nvSpPr>
          <p:spPr bwMode="gray">
            <a:xfrm>
              <a:off x="3552" y="16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3" name="Rectangle 201"/>
            <p:cNvSpPr>
              <a:spLocks noChangeArrowheads="1"/>
            </p:cNvSpPr>
            <p:nvPr userDrawn="1"/>
          </p:nvSpPr>
          <p:spPr bwMode="gray">
            <a:xfrm>
              <a:off x="3552" y="192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" name="Rectangle 202"/>
            <p:cNvSpPr>
              <a:spLocks noChangeArrowheads="1"/>
            </p:cNvSpPr>
            <p:nvPr userDrawn="1"/>
          </p:nvSpPr>
          <p:spPr bwMode="gray">
            <a:xfrm>
              <a:off x="3696" y="1776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" name="Rectangle 203"/>
            <p:cNvSpPr>
              <a:spLocks noChangeArrowheads="1"/>
            </p:cNvSpPr>
            <p:nvPr userDrawn="1"/>
          </p:nvSpPr>
          <p:spPr bwMode="gray">
            <a:xfrm>
              <a:off x="3696" y="192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" name="Rectangle 204"/>
            <p:cNvSpPr>
              <a:spLocks noChangeArrowheads="1"/>
            </p:cNvSpPr>
            <p:nvPr userDrawn="1"/>
          </p:nvSpPr>
          <p:spPr bwMode="gray">
            <a:xfrm>
              <a:off x="3696" y="206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7" name="Rectangle 205"/>
            <p:cNvSpPr>
              <a:spLocks noChangeArrowheads="1"/>
            </p:cNvSpPr>
            <p:nvPr userDrawn="1"/>
          </p:nvSpPr>
          <p:spPr bwMode="gray">
            <a:xfrm>
              <a:off x="2256" y="206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8" name="Rectangle 206"/>
            <p:cNvSpPr>
              <a:spLocks noChangeArrowheads="1"/>
            </p:cNvSpPr>
            <p:nvPr userDrawn="1"/>
          </p:nvSpPr>
          <p:spPr bwMode="gray">
            <a:xfrm>
              <a:off x="2112" y="206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</p:grpSp>
      <p:sp>
        <p:nvSpPr>
          <p:cNvPr id="109" name="AutoShape 207"/>
          <p:cNvSpPr>
            <a:spLocks noChangeArrowheads="1"/>
          </p:cNvSpPr>
          <p:nvPr/>
        </p:nvSpPr>
        <p:spPr bwMode="gray">
          <a:xfrm>
            <a:off x="533400" y="2655888"/>
            <a:ext cx="7696200" cy="8382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10" name="Rectangle 208"/>
          <p:cNvSpPr>
            <a:spLocks noChangeArrowheads="1"/>
          </p:cNvSpPr>
          <p:nvPr/>
        </p:nvSpPr>
        <p:spPr bwMode="gray">
          <a:xfrm>
            <a:off x="2057400" y="4256088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11" name="Rectangle 209"/>
          <p:cNvSpPr>
            <a:spLocks noChangeArrowheads="1"/>
          </p:cNvSpPr>
          <p:nvPr/>
        </p:nvSpPr>
        <p:spPr bwMode="gray">
          <a:xfrm>
            <a:off x="1752600" y="4789488"/>
            <a:ext cx="228600" cy="2286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12" name="Rectangle 210"/>
          <p:cNvSpPr>
            <a:spLocks noChangeArrowheads="1"/>
          </p:cNvSpPr>
          <p:nvPr/>
        </p:nvSpPr>
        <p:spPr bwMode="gray">
          <a:xfrm>
            <a:off x="1524000" y="4941888"/>
            <a:ext cx="304800" cy="3048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732088"/>
            <a:ext cx="6629400" cy="685800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3494088"/>
            <a:ext cx="5638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114" name="图片 1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86" y="1436688"/>
            <a:ext cx="2933429" cy="112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06794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0E65E-9137-4309-8D78-B392A1917D5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531329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8"/>
          <p:cNvSpPr>
            <a:spLocks noChangeArrowheads="1"/>
          </p:cNvSpPr>
          <p:nvPr/>
        </p:nvSpPr>
        <p:spPr bwMode="gray">
          <a:xfrm>
            <a:off x="8010525" y="0"/>
            <a:ext cx="1133475" cy="10445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027" name="Rectangle 119"/>
          <p:cNvSpPr>
            <a:spLocks noChangeArrowheads="1"/>
          </p:cNvSpPr>
          <p:nvPr/>
        </p:nvSpPr>
        <p:spPr bwMode="gray">
          <a:xfrm>
            <a:off x="0" y="0"/>
            <a:ext cx="8008938" cy="10445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grpSp>
        <p:nvGrpSpPr>
          <p:cNvPr id="1028" name="Group 120"/>
          <p:cNvGrpSpPr>
            <a:grpSpLocks/>
          </p:cNvGrpSpPr>
          <p:nvPr/>
        </p:nvGrpSpPr>
        <p:grpSpPr bwMode="auto">
          <a:xfrm>
            <a:off x="6877050" y="152400"/>
            <a:ext cx="1905000" cy="762000"/>
            <a:chOff x="2112" y="1632"/>
            <a:chExt cx="1680" cy="672"/>
          </a:xfrm>
        </p:grpSpPr>
        <p:sp>
          <p:nvSpPr>
            <p:cNvPr id="1037" name="Rectangle 121"/>
            <p:cNvSpPr>
              <a:spLocks noChangeArrowheads="1"/>
            </p:cNvSpPr>
            <p:nvPr userDrawn="1"/>
          </p:nvSpPr>
          <p:spPr bwMode="gray">
            <a:xfrm>
              <a:off x="2400" y="1776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38" name="Rectangle 122"/>
            <p:cNvSpPr>
              <a:spLocks noChangeArrowheads="1"/>
            </p:cNvSpPr>
            <p:nvPr userDrawn="1"/>
          </p:nvSpPr>
          <p:spPr bwMode="gray">
            <a:xfrm>
              <a:off x="2400" y="2065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39" name="Rectangle 123"/>
            <p:cNvSpPr>
              <a:spLocks noChangeArrowheads="1"/>
            </p:cNvSpPr>
            <p:nvPr userDrawn="1"/>
          </p:nvSpPr>
          <p:spPr bwMode="gray">
            <a:xfrm>
              <a:off x="2400" y="2207"/>
              <a:ext cx="95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0" name="Rectangle 124"/>
            <p:cNvSpPr>
              <a:spLocks noChangeArrowheads="1"/>
            </p:cNvSpPr>
            <p:nvPr userDrawn="1"/>
          </p:nvSpPr>
          <p:spPr bwMode="gray">
            <a:xfrm>
              <a:off x="2545" y="1776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1" name="Rectangle 125"/>
            <p:cNvSpPr>
              <a:spLocks noChangeArrowheads="1"/>
            </p:cNvSpPr>
            <p:nvPr userDrawn="1"/>
          </p:nvSpPr>
          <p:spPr bwMode="gray">
            <a:xfrm>
              <a:off x="2545" y="1920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2" name="Rectangle 126"/>
            <p:cNvSpPr>
              <a:spLocks noChangeArrowheads="1"/>
            </p:cNvSpPr>
            <p:nvPr userDrawn="1"/>
          </p:nvSpPr>
          <p:spPr bwMode="gray">
            <a:xfrm>
              <a:off x="2545" y="2065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3" name="Rectangle 127"/>
            <p:cNvSpPr>
              <a:spLocks noChangeArrowheads="1"/>
            </p:cNvSpPr>
            <p:nvPr userDrawn="1"/>
          </p:nvSpPr>
          <p:spPr bwMode="gray">
            <a:xfrm>
              <a:off x="2687" y="1776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4" name="Rectangle 128"/>
            <p:cNvSpPr>
              <a:spLocks noChangeArrowheads="1"/>
            </p:cNvSpPr>
            <p:nvPr userDrawn="1"/>
          </p:nvSpPr>
          <p:spPr bwMode="gray">
            <a:xfrm>
              <a:off x="2687" y="2065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5" name="Rectangle 129"/>
            <p:cNvSpPr>
              <a:spLocks noChangeArrowheads="1"/>
            </p:cNvSpPr>
            <p:nvPr userDrawn="1"/>
          </p:nvSpPr>
          <p:spPr bwMode="gray">
            <a:xfrm>
              <a:off x="2687" y="2207"/>
              <a:ext cx="97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6" name="Rectangle 130"/>
            <p:cNvSpPr>
              <a:spLocks noChangeArrowheads="1"/>
            </p:cNvSpPr>
            <p:nvPr userDrawn="1"/>
          </p:nvSpPr>
          <p:spPr bwMode="gray">
            <a:xfrm>
              <a:off x="2832" y="1776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7" name="Rectangle 131"/>
            <p:cNvSpPr>
              <a:spLocks noChangeArrowheads="1"/>
            </p:cNvSpPr>
            <p:nvPr userDrawn="1"/>
          </p:nvSpPr>
          <p:spPr bwMode="gray">
            <a:xfrm>
              <a:off x="2832" y="1920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8" name="Rectangle 132"/>
            <p:cNvSpPr>
              <a:spLocks noChangeArrowheads="1"/>
            </p:cNvSpPr>
            <p:nvPr userDrawn="1"/>
          </p:nvSpPr>
          <p:spPr bwMode="gray">
            <a:xfrm>
              <a:off x="2832" y="2065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49" name="Rectangle 133"/>
            <p:cNvSpPr>
              <a:spLocks noChangeArrowheads="1"/>
            </p:cNvSpPr>
            <p:nvPr userDrawn="1"/>
          </p:nvSpPr>
          <p:spPr bwMode="gray">
            <a:xfrm>
              <a:off x="2832" y="2207"/>
              <a:ext cx="98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0" name="Rectangle 134"/>
            <p:cNvSpPr>
              <a:spLocks noChangeArrowheads="1"/>
            </p:cNvSpPr>
            <p:nvPr userDrawn="1"/>
          </p:nvSpPr>
          <p:spPr bwMode="gray">
            <a:xfrm>
              <a:off x="2976" y="1920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1" name="Rectangle 135"/>
            <p:cNvSpPr>
              <a:spLocks noChangeArrowheads="1"/>
            </p:cNvSpPr>
            <p:nvPr userDrawn="1"/>
          </p:nvSpPr>
          <p:spPr bwMode="gray">
            <a:xfrm>
              <a:off x="2976" y="2207"/>
              <a:ext cx="97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2" name="Rectangle 136"/>
            <p:cNvSpPr>
              <a:spLocks noChangeArrowheads="1"/>
            </p:cNvSpPr>
            <p:nvPr userDrawn="1"/>
          </p:nvSpPr>
          <p:spPr bwMode="gray">
            <a:xfrm>
              <a:off x="3120" y="1776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3" name="Rectangle 137"/>
            <p:cNvSpPr>
              <a:spLocks noChangeArrowheads="1"/>
            </p:cNvSpPr>
            <p:nvPr userDrawn="1"/>
          </p:nvSpPr>
          <p:spPr bwMode="gray">
            <a:xfrm>
              <a:off x="3120" y="1920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4" name="Rectangle 138"/>
            <p:cNvSpPr>
              <a:spLocks noChangeArrowheads="1"/>
            </p:cNvSpPr>
            <p:nvPr userDrawn="1"/>
          </p:nvSpPr>
          <p:spPr bwMode="gray">
            <a:xfrm>
              <a:off x="3120" y="2065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5" name="Rectangle 139"/>
            <p:cNvSpPr>
              <a:spLocks noChangeArrowheads="1"/>
            </p:cNvSpPr>
            <p:nvPr userDrawn="1"/>
          </p:nvSpPr>
          <p:spPr bwMode="gray">
            <a:xfrm>
              <a:off x="3264" y="1776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6" name="Rectangle 140"/>
            <p:cNvSpPr>
              <a:spLocks noChangeArrowheads="1"/>
            </p:cNvSpPr>
            <p:nvPr userDrawn="1"/>
          </p:nvSpPr>
          <p:spPr bwMode="gray">
            <a:xfrm>
              <a:off x="3264" y="2065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7" name="Rectangle 141"/>
            <p:cNvSpPr>
              <a:spLocks noChangeArrowheads="1"/>
            </p:cNvSpPr>
            <p:nvPr userDrawn="1"/>
          </p:nvSpPr>
          <p:spPr bwMode="gray">
            <a:xfrm>
              <a:off x="3408" y="1632"/>
              <a:ext cx="95" cy="97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8" name="Rectangle 142"/>
            <p:cNvSpPr>
              <a:spLocks noChangeArrowheads="1"/>
            </p:cNvSpPr>
            <p:nvPr userDrawn="1"/>
          </p:nvSpPr>
          <p:spPr bwMode="gray">
            <a:xfrm>
              <a:off x="3408" y="1776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59" name="Rectangle 143"/>
            <p:cNvSpPr>
              <a:spLocks noChangeArrowheads="1"/>
            </p:cNvSpPr>
            <p:nvPr userDrawn="1"/>
          </p:nvSpPr>
          <p:spPr bwMode="gray">
            <a:xfrm>
              <a:off x="3408" y="1920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0" name="Rectangle 144"/>
            <p:cNvSpPr>
              <a:spLocks noChangeArrowheads="1"/>
            </p:cNvSpPr>
            <p:nvPr userDrawn="1"/>
          </p:nvSpPr>
          <p:spPr bwMode="gray">
            <a:xfrm>
              <a:off x="3408" y="2065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1" name="Rectangle 145"/>
            <p:cNvSpPr>
              <a:spLocks noChangeArrowheads="1"/>
            </p:cNvSpPr>
            <p:nvPr userDrawn="1"/>
          </p:nvSpPr>
          <p:spPr bwMode="gray">
            <a:xfrm>
              <a:off x="3553" y="1632"/>
              <a:ext cx="95" cy="97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2" name="Rectangle 146"/>
            <p:cNvSpPr>
              <a:spLocks noChangeArrowheads="1"/>
            </p:cNvSpPr>
            <p:nvPr userDrawn="1"/>
          </p:nvSpPr>
          <p:spPr bwMode="gray">
            <a:xfrm>
              <a:off x="3553" y="1920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3" name="Rectangle 147"/>
            <p:cNvSpPr>
              <a:spLocks noChangeArrowheads="1"/>
            </p:cNvSpPr>
            <p:nvPr userDrawn="1"/>
          </p:nvSpPr>
          <p:spPr bwMode="gray">
            <a:xfrm>
              <a:off x="3695" y="1776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4" name="Rectangle 148"/>
            <p:cNvSpPr>
              <a:spLocks noChangeArrowheads="1"/>
            </p:cNvSpPr>
            <p:nvPr userDrawn="1"/>
          </p:nvSpPr>
          <p:spPr bwMode="gray">
            <a:xfrm>
              <a:off x="3695" y="1920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5" name="Rectangle 149"/>
            <p:cNvSpPr>
              <a:spLocks noChangeArrowheads="1"/>
            </p:cNvSpPr>
            <p:nvPr userDrawn="1"/>
          </p:nvSpPr>
          <p:spPr bwMode="gray">
            <a:xfrm>
              <a:off x="3695" y="2065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6" name="Rectangle 150"/>
            <p:cNvSpPr>
              <a:spLocks noChangeArrowheads="1"/>
            </p:cNvSpPr>
            <p:nvPr userDrawn="1"/>
          </p:nvSpPr>
          <p:spPr bwMode="gray">
            <a:xfrm>
              <a:off x="2256" y="2065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  <p:sp>
          <p:nvSpPr>
            <p:cNvPr id="1067" name="Rectangle 151"/>
            <p:cNvSpPr>
              <a:spLocks noChangeArrowheads="1"/>
            </p:cNvSpPr>
            <p:nvPr userDrawn="1"/>
          </p:nvSpPr>
          <p:spPr bwMode="gray">
            <a:xfrm>
              <a:off x="2112" y="2065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黑体" pitchFamily="49" charset="-122"/>
              </a:endParaRPr>
            </a:p>
          </p:txBody>
        </p:sp>
      </p:grpSp>
      <p:sp>
        <p:nvSpPr>
          <p:cNvPr id="1029" name="Rectangle 152"/>
          <p:cNvSpPr>
            <a:spLocks noChangeArrowheads="1"/>
          </p:cNvSpPr>
          <p:nvPr/>
        </p:nvSpPr>
        <p:spPr bwMode="gray">
          <a:xfrm>
            <a:off x="6553200" y="76200"/>
            <a:ext cx="228600" cy="3810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030" name="Rectangle 153"/>
          <p:cNvSpPr>
            <a:spLocks noChangeArrowheads="1"/>
          </p:cNvSpPr>
          <p:nvPr/>
        </p:nvSpPr>
        <p:spPr bwMode="gray">
          <a:xfrm>
            <a:off x="6705600" y="228600"/>
            <a:ext cx="228600" cy="1524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031" name="Rectangle 154"/>
          <p:cNvSpPr>
            <a:spLocks noChangeArrowheads="1"/>
          </p:cNvSpPr>
          <p:nvPr/>
        </p:nvSpPr>
        <p:spPr bwMode="gray">
          <a:xfrm>
            <a:off x="6858000" y="304800"/>
            <a:ext cx="304800" cy="3048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黑体" pitchFamily="49" charset="-122"/>
            </a:endParaRP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1915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05575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DCFB4DC4-41B9-4E61-AD6F-4DDEA2B4591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33400" y="260350"/>
            <a:ext cx="7096125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6" r:id="rId2"/>
  </p:sldLayoutIdLst>
  <p:transition>
    <p:fad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黑体" pitchFamily="2" charset="-122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黑体" pitchFamily="2" charset="-122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黑体" pitchFamily="2" charset="-122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黑体" pitchFamily="2" charset="-122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黑体" pitchFamily="2" charset="-122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黑体" pitchFamily="2" charset="-122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黑体" pitchFamily="2" charset="-122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FF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16.wmf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7.wmf"/><Relationship Id="rId9" Type="http://schemas.openxmlformats.org/officeDocument/2006/relationships/oleObject" Target="../embeddings/oleObject3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8.bin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6.wmf"/><Relationship Id="rId9" Type="http://schemas.openxmlformats.org/officeDocument/2006/relationships/image" Target="../media/image15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2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emf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732088"/>
            <a:ext cx="6889750" cy="685800"/>
          </a:xfrm>
        </p:spPr>
        <p:txBody>
          <a:bodyPr/>
          <a:lstStyle/>
          <a:p>
            <a:pPr algn="ctr" eaLnBrk="1" hangingPunct="1"/>
            <a:r>
              <a:rPr lang="zh-CN" altLang="en-US" sz="3200" dirty="0" smtClean="0"/>
              <a:t>计算环境安全</a:t>
            </a:r>
            <a:endParaRPr lang="en-US" altLang="zh-CN" sz="3200" dirty="0"/>
          </a:p>
        </p:txBody>
      </p:sp>
      <p:sp>
        <p:nvSpPr>
          <p:cNvPr id="14340" name="副标题 4"/>
          <p:cNvSpPr>
            <a:spLocks noGrp="1"/>
          </p:cNvSpPr>
          <p:nvPr>
            <p:ph type="subTitle" idx="1"/>
          </p:nvPr>
        </p:nvSpPr>
        <p:spPr>
          <a:xfrm>
            <a:off x="2195513" y="5020084"/>
            <a:ext cx="5638800" cy="9652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讲师姓名   </a:t>
            </a:r>
            <a:r>
              <a:rPr lang="zh-CN" altLang="en-US" dirty="0"/>
              <a:t>培训</a:t>
            </a:r>
            <a:r>
              <a:rPr lang="zh-CN" altLang="en-US" dirty="0" smtClean="0"/>
              <a:t>机构</a:t>
            </a:r>
            <a:endParaRPr lang="en-US" altLang="zh-CN" dirty="0"/>
          </a:p>
        </p:txBody>
      </p:sp>
      <p:sp>
        <p:nvSpPr>
          <p:cNvPr id="5" name="副标题 4"/>
          <p:cNvSpPr txBox="1">
            <a:spLocks/>
          </p:cNvSpPr>
          <p:nvPr/>
        </p:nvSpPr>
        <p:spPr bwMode="gray">
          <a:xfrm>
            <a:off x="2671763" y="3536950"/>
            <a:ext cx="6184900" cy="104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99FF"/>
              </a:buClr>
              <a:buFont typeface="Wingdings" pitchFamily="2" charset="2"/>
              <a:buNone/>
              <a:defRPr sz="24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eaLnBrk="1" hangingPunct="1">
              <a:spcBef>
                <a:spcPts val="900"/>
              </a:spcBef>
              <a:defRPr/>
            </a:pPr>
            <a:r>
              <a:rPr lang="zh-CN" altLang="en-US" sz="1700" dirty="0">
                <a:latin typeface="+mn-ea"/>
              </a:rPr>
              <a:t>版本：</a:t>
            </a:r>
            <a:r>
              <a:rPr lang="en-US" altLang="zh-CN" sz="1700" dirty="0">
                <a:latin typeface="+mn-ea"/>
              </a:rPr>
              <a:t>4.0</a:t>
            </a:r>
          </a:p>
        </p:txBody>
      </p:sp>
    </p:spTree>
    <p:extLst>
      <p:ext uri="{BB962C8B-B14F-4D97-AF65-F5344CB8AC3E}">
        <p14:creationId xmlns:p14="http://schemas.microsoft.com/office/powerpoint/2010/main" val="301286042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信道保护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正常</a:t>
            </a:r>
            <a:r>
              <a:rPr lang="zh-CN" altLang="en-US" dirty="0"/>
              <a:t>信道的保护</a:t>
            </a:r>
            <a:endParaRPr lang="en-US" altLang="zh-CN" dirty="0"/>
          </a:p>
          <a:p>
            <a:pPr lvl="1"/>
            <a:r>
              <a:rPr lang="zh-CN" altLang="en-US" dirty="0"/>
              <a:t>可信通路</a:t>
            </a:r>
            <a:r>
              <a:rPr lang="zh-CN" altLang="zh-CN" dirty="0"/>
              <a:t>（</a:t>
            </a:r>
            <a:r>
              <a:rPr lang="en-US" altLang="zh-CN" dirty="0"/>
              <a:t>Trusted Path</a:t>
            </a:r>
            <a:r>
              <a:rPr lang="zh-CN" altLang="zh-CN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安全键（</a:t>
            </a:r>
            <a:r>
              <a:rPr lang="en-US" altLang="zh-CN" dirty="0"/>
              <a:t>SAK</a:t>
            </a:r>
            <a:r>
              <a:rPr lang="zh-CN" altLang="en-US" dirty="0"/>
              <a:t>）</a:t>
            </a:r>
            <a:endParaRPr lang="en-US" altLang="zh-CN" dirty="0"/>
          </a:p>
          <a:p>
            <a:r>
              <a:rPr lang="zh-CN" altLang="en-US" dirty="0" smtClean="0"/>
              <a:t>隐蔽信道保护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10</a:t>
            </a:fld>
            <a:endParaRPr lang="en-US" altLang="zh-CN"/>
          </a:p>
        </p:txBody>
      </p:sp>
      <p:pic>
        <p:nvPicPr>
          <p:cNvPr id="5" name="Picture 5" descr="http://blog.mightyuninstaller.com/wp-content/uploads/2013/06/ctrl_alt_de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484784"/>
            <a:ext cx="2938462" cy="1728788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26942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安全审计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对系统中有关安全的活动进行记录、检查以及</a:t>
            </a:r>
            <a:r>
              <a:rPr lang="zh-CN" altLang="zh-CN" dirty="0" smtClean="0"/>
              <a:t>审核</a:t>
            </a:r>
            <a:r>
              <a:rPr lang="zh-CN" altLang="en-US" dirty="0" smtClean="0"/>
              <a:t>，</a:t>
            </a:r>
            <a:r>
              <a:rPr lang="zh-CN" altLang="zh-CN" dirty="0" smtClean="0"/>
              <a:t>一般</a:t>
            </a:r>
            <a:r>
              <a:rPr lang="zh-CN" altLang="zh-CN" dirty="0"/>
              <a:t>是一个独立的过程</a:t>
            </a:r>
            <a:endParaRPr lang="en-US" altLang="zh-CN" dirty="0"/>
          </a:p>
          <a:p>
            <a:r>
              <a:rPr lang="en-US" altLang="zh-CN" dirty="0" smtClean="0"/>
              <a:t>Windows</a:t>
            </a:r>
            <a:r>
              <a:rPr lang="zh-CN" altLang="en-US" dirty="0" smtClean="0"/>
              <a:t>系统的安全审计</a:t>
            </a:r>
            <a:endParaRPr lang="en-US" altLang="zh-CN" dirty="0" smtClean="0"/>
          </a:p>
          <a:p>
            <a:pPr lvl="1"/>
            <a:r>
              <a:rPr lang="en-US" altLang="zh-CN" dirty="0"/>
              <a:t>Windows</a:t>
            </a:r>
            <a:r>
              <a:rPr lang="zh-CN" altLang="en-US" dirty="0" smtClean="0"/>
              <a:t>日志（系统、应用程序、安全）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应用程序和服务日志（</a:t>
            </a:r>
            <a:r>
              <a:rPr lang="en-US" altLang="zh-CN" dirty="0" smtClean="0"/>
              <a:t>IIS</a:t>
            </a:r>
            <a:r>
              <a:rPr lang="zh-CN" altLang="en-US" dirty="0" smtClean="0"/>
              <a:t>日志等）</a:t>
            </a:r>
            <a:endParaRPr lang="en-US" altLang="zh-CN" dirty="0"/>
          </a:p>
          <a:p>
            <a:r>
              <a:rPr lang="en-US" altLang="zh-CN" dirty="0" smtClean="0"/>
              <a:t>Linux</a:t>
            </a:r>
            <a:r>
              <a:rPr lang="zh-CN" altLang="en-US" dirty="0" smtClean="0"/>
              <a:t>系统的安全审计</a:t>
            </a:r>
            <a:endParaRPr lang="en-US" altLang="zh-CN" dirty="0" smtClean="0"/>
          </a:p>
          <a:p>
            <a:pPr lvl="1"/>
            <a:r>
              <a:rPr lang="zh-CN" altLang="en-US" noProof="1"/>
              <a:t>连接时间日志</a:t>
            </a:r>
            <a:endParaRPr lang="zh-CN" altLang="en-US" sz="2200" noProof="1"/>
          </a:p>
          <a:p>
            <a:pPr lvl="1"/>
            <a:r>
              <a:rPr lang="zh-CN" altLang="en-US" noProof="1"/>
              <a:t>进程统计</a:t>
            </a:r>
            <a:endParaRPr lang="zh-CN" altLang="en-US" sz="2200" noProof="1"/>
          </a:p>
          <a:p>
            <a:pPr lvl="1"/>
            <a:r>
              <a:rPr lang="zh-CN" altLang="en-US" noProof="1"/>
              <a:t>错误日志</a:t>
            </a:r>
            <a:endParaRPr lang="en-US" altLang="zh-CN" noProof="1"/>
          </a:p>
          <a:p>
            <a:pPr lvl="1"/>
            <a:r>
              <a:rPr lang="zh-CN" altLang="en-US" noProof="1"/>
              <a:t>应用程序日志</a:t>
            </a:r>
            <a:endParaRPr lang="en-US" altLang="zh-CN" noProof="1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05130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内存保护与文件系统保护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内存保护</a:t>
            </a:r>
            <a:endParaRPr lang="en-US" altLang="zh-CN" dirty="0" smtClean="0"/>
          </a:p>
          <a:p>
            <a:pPr lvl="1"/>
            <a:r>
              <a:rPr lang="zh-CN" altLang="en-US" dirty="0"/>
              <a:t>进程间</a:t>
            </a:r>
            <a:r>
              <a:rPr lang="en-US" altLang="zh-CN" dirty="0"/>
              <a:t>/</a:t>
            </a:r>
            <a:r>
              <a:rPr lang="zh-CN" altLang="en-US" dirty="0"/>
              <a:t>系统进程内存保护</a:t>
            </a:r>
            <a:endParaRPr lang="en-US" altLang="zh-CN" dirty="0"/>
          </a:p>
          <a:p>
            <a:pPr lvl="1"/>
            <a:r>
              <a:rPr lang="zh-CN" altLang="zh-CN" dirty="0"/>
              <a:t>段式保护、页式保护和段页式保护</a:t>
            </a:r>
            <a:endParaRPr lang="en-US" altLang="zh-CN" dirty="0"/>
          </a:p>
          <a:p>
            <a:r>
              <a:rPr lang="zh-CN" altLang="zh-CN" dirty="0"/>
              <a:t>文件系统</a:t>
            </a:r>
            <a:r>
              <a:rPr lang="zh-CN" altLang="zh-CN" dirty="0" smtClean="0"/>
              <a:t>保护</a:t>
            </a:r>
            <a:r>
              <a:rPr lang="zh-CN" altLang="en-US" dirty="0" smtClean="0"/>
              <a:t>机制</a:t>
            </a:r>
            <a:endParaRPr lang="en-US" altLang="zh-CN" dirty="0"/>
          </a:p>
          <a:p>
            <a:pPr lvl="1"/>
            <a:r>
              <a:rPr lang="zh-CN" altLang="en-US" dirty="0" smtClean="0"/>
              <a:t>访问控制列表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加密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Windows(EFS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Bitlocker</a:t>
            </a:r>
            <a:r>
              <a:rPr lang="en-US" altLang="zh-CN" dirty="0" smtClean="0"/>
              <a:t>)</a:t>
            </a:r>
          </a:p>
          <a:p>
            <a:pPr lvl="2"/>
            <a:r>
              <a:rPr lang="en-US" altLang="zh-CN" dirty="0" smtClean="0"/>
              <a:t>Linux(</a:t>
            </a:r>
            <a:r>
              <a:rPr lang="en-US" altLang="zh-CN" dirty="0" err="1"/>
              <a:t>eCryptfs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7810701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操作系统安全配置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安装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分区设置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安全补丁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最新版本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官方或可靠镜像（</a:t>
            </a:r>
            <a:r>
              <a:rPr lang="en-US" altLang="zh-CN" dirty="0" smtClean="0"/>
              <a:t>Md5</a:t>
            </a:r>
            <a:r>
              <a:rPr lang="zh-CN" altLang="en-US" dirty="0" smtClean="0"/>
              <a:t>校验）</a:t>
            </a:r>
            <a:endParaRPr lang="en-US" altLang="zh-CN" dirty="0" smtClean="0"/>
          </a:p>
          <a:p>
            <a:r>
              <a:rPr lang="zh-CN" altLang="en-US" dirty="0" smtClean="0"/>
              <a:t>最小化部署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明确需要的功能和组件，不需要的服务和功能都关闭</a:t>
            </a:r>
            <a:endParaRPr lang="en-US" altLang="zh-CN" dirty="0" smtClean="0"/>
          </a:p>
          <a:p>
            <a:r>
              <a:rPr lang="zh-CN" altLang="en-US" dirty="0" smtClean="0"/>
              <a:t>远程访问控制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开放端口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远程连接的限制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22534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操作系统安全配置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账户策略及密码策略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管理员更名并给予安全的口令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好的口令特点：自己</a:t>
            </a:r>
            <a:r>
              <a:rPr lang="zh-CN" altLang="en-US" dirty="0"/>
              <a:t>容易记、别人不好猜</a:t>
            </a:r>
            <a:endParaRPr lang="en-US" altLang="zh-CN" dirty="0"/>
          </a:p>
          <a:p>
            <a:pPr lvl="1"/>
            <a:r>
              <a:rPr lang="zh-CN" altLang="en-US" dirty="0" smtClean="0"/>
              <a:t>密码策略（避免弱口令）</a:t>
            </a:r>
            <a:endParaRPr lang="en-US" altLang="zh-CN" dirty="0" smtClean="0"/>
          </a:p>
          <a:p>
            <a:pPr lvl="2"/>
            <a:r>
              <a:rPr lang="zh-CN" altLang="en-US" dirty="0"/>
              <a:t>密码必须符合复杂性要求</a:t>
            </a:r>
          </a:p>
          <a:p>
            <a:pPr lvl="2"/>
            <a:r>
              <a:rPr lang="zh-CN" altLang="en-US" dirty="0"/>
              <a:t>密码长度最小值</a:t>
            </a:r>
          </a:p>
          <a:p>
            <a:pPr lvl="2"/>
            <a:r>
              <a:rPr lang="zh-CN" altLang="en-US" dirty="0" smtClean="0"/>
              <a:t>强制</a:t>
            </a:r>
            <a:r>
              <a:rPr lang="zh-CN" altLang="en-US" dirty="0"/>
              <a:t>密码</a:t>
            </a:r>
            <a:r>
              <a:rPr lang="zh-CN" altLang="en-US" dirty="0" smtClean="0"/>
              <a:t>历史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……</a:t>
            </a:r>
            <a:endParaRPr lang="zh-CN" altLang="en-US" dirty="0"/>
          </a:p>
          <a:p>
            <a:pPr lvl="1"/>
            <a:r>
              <a:rPr lang="zh-CN" altLang="en-US" dirty="0" smtClean="0"/>
              <a:t>帐号锁定策略（应对暴力破解）</a:t>
            </a:r>
            <a:endParaRPr lang="en-US" altLang="zh-CN" dirty="0" smtClean="0"/>
          </a:p>
          <a:p>
            <a:pPr lvl="2"/>
            <a:r>
              <a:rPr lang="zh-CN" altLang="en-US" dirty="0">
                <a:sym typeface="黑体" panose="02010609060101010101" pitchFamily="49" charset="-122"/>
              </a:rPr>
              <a:t>帐户</a:t>
            </a:r>
            <a:r>
              <a:rPr lang="zh-CN" altLang="en-US" dirty="0"/>
              <a:t>锁定时间</a:t>
            </a:r>
            <a:endParaRPr lang="en-US" altLang="zh-CN" dirty="0"/>
          </a:p>
          <a:p>
            <a:pPr lvl="2"/>
            <a:r>
              <a:rPr lang="zh-CN" altLang="en-US" dirty="0">
                <a:sym typeface="黑体" panose="02010609060101010101" pitchFamily="49" charset="-122"/>
              </a:rPr>
              <a:t>帐户</a:t>
            </a:r>
            <a:r>
              <a:rPr lang="zh-CN" altLang="en-US" dirty="0"/>
              <a:t>锁定阀值</a:t>
            </a:r>
            <a:endParaRPr lang="en-US" altLang="zh-CN" dirty="0"/>
          </a:p>
          <a:p>
            <a:pPr lvl="2"/>
            <a:r>
              <a:rPr lang="zh-CN" altLang="en-US" dirty="0"/>
              <a:t>重置</a:t>
            </a:r>
            <a:r>
              <a:rPr lang="zh-CN" altLang="en-US" dirty="0">
                <a:sym typeface="黑体" panose="02010609060101010101" pitchFamily="49" charset="-122"/>
              </a:rPr>
              <a:t>帐户</a:t>
            </a:r>
            <a:r>
              <a:rPr lang="zh-CN" altLang="en-US" dirty="0"/>
              <a:t>锁定计数器</a:t>
            </a:r>
          </a:p>
          <a:p>
            <a:pPr lvl="1"/>
            <a:endParaRPr lang="en-US" altLang="zh-CN" dirty="0" smtClean="0"/>
          </a:p>
          <a:p>
            <a:pPr lvl="2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6042120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密码远程暴力破解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简单但有效的攻击方式</a:t>
            </a:r>
            <a:endParaRPr lang="en-US" altLang="zh-CN" dirty="0" smtClean="0"/>
          </a:p>
          <a:p>
            <a:r>
              <a:rPr lang="zh-CN" altLang="en-US" dirty="0" smtClean="0"/>
              <a:t>利用人性懒惰的弱点</a:t>
            </a:r>
            <a:endParaRPr lang="en-US" altLang="zh-CN" dirty="0" smtClean="0"/>
          </a:p>
          <a:p>
            <a:pPr lvl="1"/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15</a:t>
            </a:fld>
            <a:endParaRPr lang="en-US" altLang="zh-CN"/>
          </a:p>
        </p:txBody>
      </p:sp>
      <p:pic>
        <p:nvPicPr>
          <p:cNvPr id="5" name="Picture 2" descr="0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774" y="2508535"/>
            <a:ext cx="703262" cy="1464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294" y="2707196"/>
            <a:ext cx="95091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3131269" y="3240596"/>
            <a:ext cx="3305175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178894" y="2699259"/>
            <a:ext cx="2673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ID:cisp psw:123456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3059832" y="3392996"/>
            <a:ext cx="330676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410669" y="3494596"/>
            <a:ext cx="2603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Ok,you can login in</a:t>
            </a:r>
          </a:p>
        </p:txBody>
      </p:sp>
      <p:pic>
        <p:nvPicPr>
          <p:cNvPr id="11" name="Picture 8" descr="04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266" y="4084180"/>
            <a:ext cx="703262" cy="1575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41" y="4415448"/>
            <a:ext cx="950913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3163316" y="4948848"/>
            <a:ext cx="3305175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553226" y="4415448"/>
            <a:ext cx="1863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ID:cisp</a:t>
            </a:r>
            <a:r>
              <a:rPr kumimoji="1"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 </a:t>
            </a:r>
            <a:r>
              <a:rPr kumimoji="1" lang="en-US" altLang="zh-CN" sz="2400" dirty="0" err="1" smtClean="0">
                <a:latin typeface="Times New Roman" panose="02020603050405020304" pitchFamily="18" charset="0"/>
                <a:ea typeface="宋体" panose="02010600030101010101" pitchFamily="2" charset="-122"/>
              </a:rPr>
              <a:t>psw</a:t>
            </a:r>
            <a:r>
              <a:rPr kumimoji="1"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:</a:t>
            </a: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>
            <a:off x="3091879" y="5101248"/>
            <a:ext cx="330676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303016" y="5202848"/>
            <a:ext cx="3068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No,you can not login in</a:t>
            </a: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5274691" y="4431323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endParaRPr lang="zh-CN" altLang="en-US" sz="18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5274691" y="4431323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endParaRPr lang="zh-CN" altLang="en-US" sz="18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Text Box 16"/>
          <p:cNvSpPr txBox="1">
            <a:spLocks noChangeArrowheads="1"/>
          </p:cNvSpPr>
          <p:nvPr/>
        </p:nvSpPr>
        <p:spPr bwMode="auto">
          <a:xfrm>
            <a:off x="5274691" y="4431323"/>
            <a:ext cx="641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123</a:t>
            </a:r>
            <a:endParaRPr lang="zh-CN" altLang="en-US" sz="18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5274691" y="4431323"/>
            <a:ext cx="793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1234</a:t>
            </a:r>
            <a:endParaRPr lang="zh-CN" altLang="en-US" sz="18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5274691" y="4431323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12345</a:t>
            </a:r>
            <a:endParaRPr lang="zh-CN" altLang="en-US" sz="18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5274691" y="4431323"/>
            <a:ext cx="109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123456</a:t>
            </a:r>
            <a:endParaRPr lang="zh-CN" altLang="en-US" sz="1800" b="1" dirty="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3341116" y="5202848"/>
            <a:ext cx="2671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solidFill>
                  <a:schemeClr val="hlink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OK,you can login in</a:t>
            </a: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auto">
          <a:xfrm>
            <a:off x="3303016" y="5202848"/>
            <a:ext cx="3068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No,you can not login in</a:t>
            </a:r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3303016" y="5202848"/>
            <a:ext cx="3068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No,you can not login in</a:t>
            </a: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3303016" y="5202848"/>
            <a:ext cx="3068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No,you can not login in</a:t>
            </a: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3303016" y="5202848"/>
            <a:ext cx="3068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No,you can not login in</a:t>
            </a:r>
          </a:p>
        </p:txBody>
      </p:sp>
    </p:spTree>
    <p:extLst>
      <p:ext uri="{BB962C8B-B14F-4D97-AF65-F5344CB8AC3E}">
        <p14:creationId xmlns:p14="http://schemas.microsoft.com/office/powerpoint/2010/main" val="1797962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安全审计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日志设置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日志项、存储空间、访问权限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日志服务器</a:t>
            </a:r>
            <a:endParaRPr lang="en-US" altLang="zh-CN" dirty="0" smtClean="0"/>
          </a:p>
          <a:p>
            <a:r>
              <a:rPr lang="zh-CN" altLang="en-US" dirty="0" smtClean="0"/>
              <a:t>其他安全设置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安全增强软件（防病毒、主机入侵检测、安全加固软件等）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针对操作系统特性的设置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Windows</a:t>
            </a:r>
            <a:r>
              <a:rPr lang="zh-CN" altLang="en-US" dirty="0" smtClean="0"/>
              <a:t>关闭共享、自动播放功能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Linux</a:t>
            </a:r>
            <a:r>
              <a:rPr lang="zh-CN" altLang="en-US" dirty="0" smtClean="0"/>
              <a:t>中默认创建文件权限等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61906559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知识子域：系统环境安全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信息收集与系统攻击</a:t>
            </a:r>
          </a:p>
          <a:p>
            <a:pPr lvl="1"/>
            <a:r>
              <a:rPr lang="zh-CN" altLang="en-US" dirty="0"/>
              <a:t>理解信息收集的概念及公开渠道信息收集、网络服务信息收集的方式及防御措施；</a:t>
            </a:r>
          </a:p>
          <a:p>
            <a:pPr lvl="1"/>
            <a:r>
              <a:rPr lang="zh-CN" altLang="en-US" dirty="0"/>
              <a:t>理解缓冲区溢出的基本概念及危害；</a:t>
            </a:r>
          </a:p>
          <a:p>
            <a:pPr lvl="1"/>
            <a:r>
              <a:rPr lang="zh-CN" altLang="en-US" dirty="0"/>
              <a:t>理解缓冲区溢出攻击的技术原理及防御措施。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1231954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信息收集与情报分析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信息收集的概念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情报学中的一个领域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互联网时代信息技术</a:t>
            </a:r>
            <a:r>
              <a:rPr lang="zh-CN" altLang="en-US" dirty="0"/>
              <a:t>的发展使得数据大量被生产出来</a:t>
            </a:r>
          </a:p>
          <a:p>
            <a:r>
              <a:rPr lang="zh-CN" altLang="en-US" dirty="0" smtClean="0"/>
              <a:t>信息收集的作用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攻击者通过信息收集获取</a:t>
            </a:r>
            <a:r>
              <a:rPr lang="zh-CN" altLang="en-US" dirty="0"/>
              <a:t>攻击目标大概</a:t>
            </a:r>
            <a:r>
              <a:rPr lang="zh-CN" altLang="en-US" dirty="0" smtClean="0"/>
              <a:t>信息，为</a:t>
            </a:r>
            <a:r>
              <a:rPr lang="zh-CN" altLang="en-US" dirty="0"/>
              <a:t>下一步攻击做</a:t>
            </a:r>
            <a:r>
              <a:rPr lang="zh-CN" altLang="en-US" dirty="0" smtClean="0"/>
              <a:t>准备甚至利用</a:t>
            </a:r>
            <a:r>
              <a:rPr lang="zh-CN" altLang="en-US" dirty="0"/>
              <a:t>收集的信息直接攻击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5025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信息搜集和分析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收集哪些信息</a:t>
            </a:r>
            <a:endParaRPr lang="en-US" altLang="zh-CN" dirty="0"/>
          </a:p>
          <a:p>
            <a:pPr lvl="1"/>
            <a:r>
              <a:rPr lang="zh-CN" altLang="en-US" dirty="0"/>
              <a:t>目标系统的信息系统相关资料</a:t>
            </a:r>
          </a:p>
          <a:p>
            <a:pPr lvl="2"/>
            <a:r>
              <a:rPr lang="zh-CN" altLang="en-US" dirty="0"/>
              <a:t>域名、网络拓扑、操作系统、应用软件、相关脆弱性</a:t>
            </a:r>
          </a:p>
          <a:p>
            <a:pPr lvl="1"/>
            <a:r>
              <a:rPr lang="zh-CN" altLang="en-US" dirty="0"/>
              <a:t>目标系统的组织相关资料</a:t>
            </a:r>
          </a:p>
          <a:p>
            <a:pPr lvl="2"/>
            <a:r>
              <a:rPr lang="zh-CN" altLang="en-US" dirty="0"/>
              <a:t>组织架构及关联组织</a:t>
            </a:r>
          </a:p>
          <a:p>
            <a:pPr lvl="2"/>
            <a:r>
              <a:rPr lang="zh-CN" altLang="en-US" dirty="0"/>
              <a:t>地理位置细节</a:t>
            </a:r>
          </a:p>
          <a:p>
            <a:pPr lvl="2"/>
            <a:r>
              <a:rPr lang="zh-CN" altLang="en-US" dirty="0"/>
              <a:t>电话号码、邮件等联系方式</a:t>
            </a:r>
          </a:p>
          <a:p>
            <a:pPr lvl="2"/>
            <a:r>
              <a:rPr lang="zh-CN" altLang="en-US" dirty="0"/>
              <a:t>近期重大事件</a:t>
            </a:r>
          </a:p>
          <a:p>
            <a:pPr lvl="2"/>
            <a:r>
              <a:rPr lang="zh-CN" altLang="en-US" dirty="0"/>
              <a:t>员工简历</a:t>
            </a:r>
          </a:p>
          <a:p>
            <a:pPr lvl="1"/>
            <a:r>
              <a:rPr lang="zh-CN" altLang="en-US" dirty="0"/>
              <a:t>其他可能令攻击者感兴趣的任何信息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72601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课程内容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17670" y="3239152"/>
            <a:ext cx="436339" cy="124705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hangingPunct="1"/>
            <a:endParaRPr lang="zh-CN" altLang="zh-CN" sz="2000" b="1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017670" y="4486204"/>
            <a:ext cx="436339" cy="1247052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hangingPunct="1"/>
            <a:endParaRPr lang="zh-CN" altLang="zh-CN" sz="2000" b="1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 rot="10800000">
            <a:off x="1259633" y="3501008"/>
            <a:ext cx="2384374" cy="634993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10800000"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algn="ctr" hangingPunct="1"/>
            <a:r>
              <a:rPr lang="zh-CN" altLang="en-US" sz="2000" b="1" dirty="0" smtClean="0"/>
              <a:t>安全设计与实现</a:t>
            </a:r>
            <a:endParaRPr lang="zh-CN" altLang="en-US" sz="2000" b="1" dirty="0"/>
          </a:p>
        </p:txBody>
      </p:sp>
      <p:sp>
        <p:nvSpPr>
          <p:cNvPr id="38" name="Line 43"/>
          <p:cNvSpPr>
            <a:spLocks noChangeShapeType="1"/>
          </p:cNvSpPr>
          <p:nvPr/>
        </p:nvSpPr>
        <p:spPr bwMode="auto">
          <a:xfrm flipH="1">
            <a:off x="3888930" y="1880828"/>
            <a:ext cx="32742" cy="4442341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Line 43"/>
          <p:cNvSpPr>
            <a:spLocks noChangeShapeType="1"/>
          </p:cNvSpPr>
          <p:nvPr/>
        </p:nvSpPr>
        <p:spPr bwMode="auto">
          <a:xfrm flipH="1">
            <a:off x="8110084" y="1880828"/>
            <a:ext cx="35726" cy="4519971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Line 43"/>
          <p:cNvSpPr>
            <a:spLocks noChangeShapeType="1"/>
          </p:cNvSpPr>
          <p:nvPr/>
        </p:nvSpPr>
        <p:spPr bwMode="auto">
          <a:xfrm flipH="1">
            <a:off x="827584" y="1958458"/>
            <a:ext cx="72008" cy="4442341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Rectangle 47"/>
          <p:cNvSpPr>
            <a:spLocks noChangeArrowheads="1"/>
          </p:cNvSpPr>
          <p:nvPr/>
        </p:nvSpPr>
        <p:spPr bwMode="auto">
          <a:xfrm>
            <a:off x="2059526" y="6048000"/>
            <a:ext cx="109209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eaLnBrk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eaLnBrk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eaLnBrk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eaLnBrk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algn="ctr" eaLnBrk="1"/>
            <a:r>
              <a:rPr lang="zh-CN" altLang="en-US" b="1" dirty="0">
                <a:solidFill>
                  <a:srgbClr val="B01302"/>
                </a:solidFill>
                <a:sym typeface="黑体" panose="02010609060101010101" pitchFamily="49" charset="-122"/>
              </a:rPr>
              <a:t>知识域</a:t>
            </a:r>
          </a:p>
        </p:txBody>
      </p:sp>
      <p:sp>
        <p:nvSpPr>
          <p:cNvPr id="42" name="Rectangle 51"/>
          <p:cNvSpPr>
            <a:spLocks noChangeArrowheads="1"/>
          </p:cNvSpPr>
          <p:nvPr/>
        </p:nvSpPr>
        <p:spPr bwMode="auto">
          <a:xfrm>
            <a:off x="5057688" y="6022399"/>
            <a:ext cx="17286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eaLnBrk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eaLnBrk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eaLnBrk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eaLnBrk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algn="ctr" eaLnBrk="1"/>
            <a:r>
              <a:rPr lang="zh-CN" altLang="en-US" b="1" dirty="0">
                <a:solidFill>
                  <a:srgbClr val="B01302"/>
                </a:solidFill>
                <a:sym typeface="黑体" panose="02010609060101010101" pitchFamily="49" charset="-122"/>
              </a:rPr>
              <a:t>知识子域</a:t>
            </a: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 rot="10800000">
            <a:off x="4427978" y="2078508"/>
            <a:ext cx="3351640" cy="634993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10800000"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algn="ctr" hangingPunct="1"/>
            <a:r>
              <a:rPr lang="zh-CN" altLang="en-US" sz="2000" b="1" dirty="0" smtClean="0"/>
              <a:t>物理与环境安全</a:t>
            </a:r>
            <a:endParaRPr lang="zh-CN" altLang="en-US" sz="2000" b="1" dirty="0"/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 rot="10800000">
            <a:off x="4427980" y="4014401"/>
            <a:ext cx="3357020" cy="634993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10800000"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algn="ctr" hangingPunct="1"/>
            <a:r>
              <a:rPr lang="zh-CN" altLang="en-US" sz="2000" b="1" dirty="0" smtClean="0"/>
              <a:t>系统环境安全</a:t>
            </a:r>
            <a:endParaRPr lang="zh-CN" altLang="en-US" sz="2000" b="1" dirty="0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 rot="10800000">
            <a:off x="4427982" y="4962343"/>
            <a:ext cx="3366078" cy="634993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10800000"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algn="ctr" hangingPunct="1"/>
            <a:r>
              <a:rPr lang="zh-CN" altLang="en-US" sz="2000" b="1" dirty="0" smtClean="0"/>
              <a:t>应用与数据安全</a:t>
            </a:r>
            <a:endParaRPr lang="zh-CN" altLang="en-US" sz="2000" b="1" dirty="0"/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 rot="10800000">
            <a:off x="4427978" y="3009419"/>
            <a:ext cx="3351638" cy="634993"/>
          </a:xfrm>
          <a:prstGeom prst="rect">
            <a:avLst/>
          </a:prstGeom>
          <a:solidFill>
            <a:schemeClr val="accent2"/>
          </a:soli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10800000" wrap="none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Times New Roman" panose="02020603050405020304" pitchFamily="18" charset="0"/>
              </a:defRPr>
            </a:lvl9pPr>
          </a:lstStyle>
          <a:p>
            <a:pPr algn="ctr" hangingPunct="1"/>
            <a:r>
              <a:rPr lang="zh-CN" altLang="en-US" sz="2000" b="1" dirty="0" smtClean="0"/>
              <a:t>网络和通信安全</a:t>
            </a:r>
            <a:endParaRPr lang="zh-CN" altLang="en-US" sz="2000" b="1" dirty="0"/>
          </a:p>
        </p:txBody>
      </p:sp>
      <p:cxnSp>
        <p:nvCxnSpPr>
          <p:cNvPr id="7" name="肘形连接符 6"/>
          <p:cNvCxnSpPr>
            <a:stCxn id="21" idx="1"/>
            <a:endCxn id="15" idx="3"/>
          </p:cNvCxnSpPr>
          <p:nvPr/>
        </p:nvCxnSpPr>
        <p:spPr>
          <a:xfrm flipV="1">
            <a:off x="3644007" y="2396004"/>
            <a:ext cx="783971" cy="1422500"/>
          </a:xfrm>
          <a:prstGeom prst="bentConnector3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肘形连接符 21"/>
          <p:cNvCxnSpPr>
            <a:stCxn id="21" idx="1"/>
            <a:endCxn id="18" idx="3"/>
          </p:cNvCxnSpPr>
          <p:nvPr/>
        </p:nvCxnSpPr>
        <p:spPr>
          <a:xfrm flipV="1">
            <a:off x="3644007" y="3326915"/>
            <a:ext cx="783971" cy="491589"/>
          </a:xfrm>
          <a:prstGeom prst="bentConnector3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肘形连接符 23"/>
          <p:cNvCxnSpPr>
            <a:stCxn id="21" idx="1"/>
            <a:endCxn id="17" idx="3"/>
          </p:cNvCxnSpPr>
          <p:nvPr/>
        </p:nvCxnSpPr>
        <p:spPr>
          <a:xfrm>
            <a:off x="3644007" y="3818504"/>
            <a:ext cx="783975" cy="1461335"/>
          </a:xfrm>
          <a:prstGeom prst="bentConnector3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4264160" y="3857144"/>
            <a:ext cx="3637612" cy="19703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肘形连接符 25"/>
          <p:cNvCxnSpPr>
            <a:stCxn id="21" idx="1"/>
            <a:endCxn id="16" idx="3"/>
          </p:cNvCxnSpPr>
          <p:nvPr/>
        </p:nvCxnSpPr>
        <p:spPr>
          <a:xfrm>
            <a:off x="3644007" y="3818504"/>
            <a:ext cx="783973" cy="513393"/>
          </a:xfrm>
          <a:prstGeom prst="bentConnector3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0532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公开信息收集</a:t>
            </a:r>
            <a:r>
              <a:rPr lang="en-US" altLang="zh-CN" dirty="0" smtClean="0"/>
              <a:t>-</a:t>
            </a:r>
            <a:r>
              <a:rPr lang="zh-CN" altLang="en-US" dirty="0" smtClean="0"/>
              <a:t>搜索引擎</a:t>
            </a:r>
            <a:endParaRPr lang="zh-CN" altLang="en-US" dirty="0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快速定位</a:t>
            </a:r>
            <a:endParaRPr lang="en-US" altLang="zh-CN" dirty="0" smtClean="0"/>
          </a:p>
          <a:p>
            <a:pPr lvl="1" eaLnBrk="1" hangingPunct="1"/>
            <a:r>
              <a:rPr lang="zh-CN" altLang="en-US" sz="2400" dirty="0" smtClean="0"/>
              <a:t>某开源软件</a:t>
            </a:r>
            <a:r>
              <a:rPr lang="en-US" altLang="zh-CN" sz="2400" dirty="0" err="1" smtClean="0"/>
              <a:t>xxxx.jsp</a:t>
            </a:r>
            <a:r>
              <a:rPr lang="zh-CN" altLang="en-US" sz="2400" dirty="0" smtClean="0"/>
              <a:t>脚本存在漏洞，</a:t>
            </a:r>
            <a:r>
              <a:rPr lang="en-US" altLang="zh-CN" sz="2400" dirty="0" smtClean="0"/>
              <a:t>Google </a:t>
            </a:r>
            <a:r>
              <a:rPr lang="zh-CN" altLang="en-US" sz="2400" dirty="0" smtClean="0"/>
              <a:t>搜索</a:t>
            </a:r>
            <a:r>
              <a:rPr lang="en-US" altLang="zh-CN" sz="2400" dirty="0" smtClean="0"/>
              <a:t>“</a:t>
            </a:r>
            <a:r>
              <a:rPr lang="en-US" altLang="zh-CN" sz="2400" dirty="0" err="1" smtClean="0"/>
              <a:t>xxxx.jsp</a:t>
            </a:r>
            <a:r>
              <a:rPr lang="en-US" altLang="zh-CN" sz="2400" dirty="0" smtClean="0"/>
              <a:t>”</a:t>
            </a:r>
            <a:r>
              <a:rPr lang="zh-CN" altLang="en-US" sz="2400" dirty="0" smtClean="0"/>
              <a:t>可以找到存在此脚本的</a:t>
            </a:r>
            <a:r>
              <a:rPr lang="en-US" altLang="zh-CN" sz="2400" dirty="0" smtClean="0"/>
              <a:t>Web</a:t>
            </a:r>
            <a:r>
              <a:rPr lang="zh-CN" altLang="en-US" sz="2400" dirty="0" smtClean="0"/>
              <a:t>网站</a:t>
            </a:r>
            <a:endParaRPr lang="en-US" altLang="zh-CN" sz="2400" dirty="0" smtClean="0"/>
          </a:p>
          <a:p>
            <a:pPr lvl="1" eaLnBrk="1" hangingPunct="1"/>
            <a:r>
              <a:rPr lang="en-US" altLang="zh-CN" sz="2400" dirty="0" smtClean="0"/>
              <a:t>Google </a:t>
            </a:r>
            <a:r>
              <a:rPr lang="zh-CN" altLang="en-US" sz="2400" dirty="0" smtClean="0"/>
              <a:t>搜索“</a:t>
            </a:r>
            <a:r>
              <a:rPr lang="en-US" altLang="zh-CN" sz="2400" dirty="0" err="1" smtClean="0"/>
              <a:t>teweb</a:t>
            </a:r>
            <a:r>
              <a:rPr lang="en-US" altLang="zh-CN" sz="2400" dirty="0" smtClean="0"/>
              <a:t>/default.htm</a:t>
            </a:r>
            <a:r>
              <a:rPr lang="zh-CN" altLang="en-US" sz="2400" dirty="0" smtClean="0"/>
              <a:t>”就可找到开放着远程</a:t>
            </a:r>
            <a:r>
              <a:rPr lang="en-US" altLang="zh-CN" sz="2400" dirty="0" smtClean="0"/>
              <a:t>Web</a:t>
            </a:r>
            <a:r>
              <a:rPr lang="zh-CN" altLang="en-US" sz="2400" dirty="0" smtClean="0"/>
              <a:t>连接的服务器</a:t>
            </a:r>
            <a:endParaRPr lang="en-US" altLang="zh-CN" sz="2400" dirty="0" smtClean="0"/>
          </a:p>
          <a:p>
            <a:pPr eaLnBrk="1" hangingPunct="1"/>
            <a:r>
              <a:rPr lang="zh-CN" altLang="en-US" dirty="0" smtClean="0"/>
              <a:t>信息挖掘</a:t>
            </a:r>
          </a:p>
          <a:p>
            <a:pPr lvl="1" eaLnBrk="1" hangingPunct="1"/>
            <a:r>
              <a:rPr lang="zh-CN" altLang="en-US" dirty="0" smtClean="0"/>
              <a:t>定点采集</a:t>
            </a:r>
            <a:endParaRPr lang="en-US" altLang="zh-CN" dirty="0" smtClean="0"/>
          </a:p>
          <a:p>
            <a:pPr lvl="2" eaLnBrk="1" hangingPunct="1"/>
            <a:r>
              <a:rPr lang="en-US" altLang="zh-CN" dirty="0" smtClean="0"/>
              <a:t>Google </a:t>
            </a:r>
            <a:r>
              <a:rPr lang="zh-CN" altLang="en-US" dirty="0" smtClean="0"/>
              <a:t>搜索 “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doc+website</a:t>
            </a:r>
            <a:r>
              <a:rPr lang="zh-CN" altLang="en-US" dirty="0" smtClean="0"/>
              <a:t>”挖掘信息</a:t>
            </a:r>
            <a:endParaRPr lang="en-US" altLang="zh-CN" dirty="0" smtClean="0"/>
          </a:p>
          <a:p>
            <a:pPr lvl="1" eaLnBrk="1" hangingPunct="1"/>
            <a:r>
              <a:rPr lang="zh-CN" altLang="en-US" dirty="0" smtClean="0"/>
              <a:t>隐藏信息</a:t>
            </a:r>
            <a:endParaRPr lang="en-US" altLang="zh-CN" dirty="0" smtClean="0"/>
          </a:p>
          <a:p>
            <a:pPr lvl="2" eaLnBrk="1" hangingPunct="1"/>
            <a:r>
              <a:rPr lang="en-US" altLang="zh-CN" dirty="0" smtClean="0"/>
              <a:t>.</a:t>
            </a:r>
            <a:r>
              <a:rPr lang="en-US" altLang="zh-CN" dirty="0" err="1" smtClean="0"/>
              <a:t>mdb</a:t>
            </a:r>
            <a:r>
              <a:rPr lang="zh-CN" altLang="en-US" dirty="0" smtClean="0"/>
              <a:t>、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ini</a:t>
            </a:r>
            <a:r>
              <a:rPr lang="zh-CN" altLang="en-US" dirty="0" smtClean="0"/>
              <a:t>、</a:t>
            </a:r>
            <a:r>
              <a:rPr lang="en-US" altLang="zh-CN" dirty="0" smtClean="0"/>
              <a:t>.txt</a:t>
            </a:r>
            <a:r>
              <a:rPr lang="zh-CN" altLang="en-US" dirty="0" smtClean="0"/>
              <a:t>、</a:t>
            </a:r>
            <a:r>
              <a:rPr lang="en-US" altLang="zh-CN" dirty="0" smtClean="0"/>
              <a:t>.old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.</a:t>
            </a:r>
            <a:r>
              <a:rPr lang="en-US" altLang="zh-CN" dirty="0" err="1" smtClean="0"/>
              <a:t>bak</a:t>
            </a:r>
            <a:r>
              <a:rPr lang="zh-CN" altLang="en-US" dirty="0" smtClean="0"/>
              <a:t>、</a:t>
            </a:r>
            <a:r>
              <a:rPr lang="en-US" altLang="zh-CN" dirty="0" smtClean="0"/>
              <a:t>.001……</a:t>
            </a:r>
          </a:p>
          <a:p>
            <a:pPr lvl="1" eaLnBrk="1" hangingPunct="1"/>
            <a:r>
              <a:rPr lang="zh-CN" altLang="en-US" dirty="0" smtClean="0"/>
              <a:t>后台入口</a:t>
            </a:r>
          </a:p>
        </p:txBody>
      </p:sp>
      <p:sp>
        <p:nvSpPr>
          <p:cNvPr id="13316" name="灯片编号占位符 4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B40115B8-FA89-48B5-899A-BBE643B0CDF5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20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爆炸形 2 1"/>
          <p:cNvSpPr/>
          <p:nvPr/>
        </p:nvSpPr>
        <p:spPr>
          <a:xfrm>
            <a:off x="4076042" y="2996952"/>
            <a:ext cx="4860925" cy="151288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>
                <a:solidFill>
                  <a:schemeClr val="tx1"/>
                </a:solidFill>
              </a:rPr>
              <a:t>How to hack website with </a:t>
            </a:r>
            <a:r>
              <a:rPr lang="en-US" altLang="zh-CN" dirty="0" err="1">
                <a:solidFill>
                  <a:schemeClr val="tx1"/>
                </a:solidFill>
              </a:rPr>
              <a:t>google</a:t>
            </a:r>
            <a:r>
              <a:rPr lang="en-US" altLang="zh-CN" dirty="0">
                <a:solidFill>
                  <a:schemeClr val="tx1"/>
                </a:solidFill>
              </a:rPr>
              <a:t>!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507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信息收集与分析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网络信息收集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正常服务（如</a:t>
            </a:r>
            <a:r>
              <a:rPr lang="en-US" altLang="zh-CN" dirty="0" err="1" smtClean="0"/>
              <a:t>whois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系统功能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Ping</a:t>
            </a:r>
          </a:p>
          <a:p>
            <a:pPr lvl="2"/>
            <a:r>
              <a:rPr lang="en-US" altLang="zh-CN" dirty="0" err="1" smtClean="0"/>
              <a:t>tracert</a:t>
            </a:r>
            <a:endParaRPr lang="en-US" altLang="zh-CN" dirty="0" smtClean="0"/>
          </a:p>
          <a:p>
            <a:r>
              <a:rPr lang="zh-CN" altLang="en-US" dirty="0" smtClean="0"/>
              <a:t>信息信息收集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服务旗标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欢迎信息</a:t>
            </a:r>
            <a:endParaRPr lang="en-US" altLang="zh-CN" dirty="0" smtClean="0"/>
          </a:p>
          <a:p>
            <a:pPr lvl="1"/>
            <a:r>
              <a:rPr lang="zh-CN" altLang="en-US" dirty="0"/>
              <a:t>端口扫描</a:t>
            </a:r>
          </a:p>
          <a:p>
            <a:pPr lvl="1"/>
            <a:r>
              <a:rPr lang="en-US" altLang="zh-CN" dirty="0" smtClean="0"/>
              <a:t>TCP/IP</a:t>
            </a:r>
            <a:r>
              <a:rPr lang="zh-CN" altLang="en-US" dirty="0" smtClean="0"/>
              <a:t>协议指纹识别法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21</a:t>
            </a:fld>
            <a:endParaRPr lang="en-US" altLang="zh-CN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100" y="1016732"/>
            <a:ext cx="4533900" cy="2772308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380" y="3841580"/>
            <a:ext cx="4792216" cy="15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圆角矩形 7"/>
          <p:cNvSpPr/>
          <p:nvPr/>
        </p:nvSpPr>
        <p:spPr>
          <a:xfrm>
            <a:off x="6588224" y="4833156"/>
            <a:ext cx="2412268" cy="15565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6492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信息收集与分析的防范</a:t>
            </a:r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公开信息收集防御</a:t>
            </a:r>
            <a:endParaRPr lang="en-US" altLang="zh-CN" smtClean="0"/>
          </a:p>
          <a:p>
            <a:pPr lvl="1"/>
            <a:r>
              <a:rPr lang="zh-CN" altLang="en-US" smtClean="0"/>
              <a:t>信息展示最小化原则，不必要的信息不要发布</a:t>
            </a:r>
            <a:endParaRPr lang="en-US" altLang="zh-CN" smtClean="0"/>
          </a:p>
          <a:p>
            <a:r>
              <a:rPr lang="zh-CN" altLang="en-US" smtClean="0"/>
              <a:t>网络信息收集防御</a:t>
            </a:r>
            <a:endParaRPr lang="en-US" altLang="zh-CN" smtClean="0"/>
          </a:p>
          <a:p>
            <a:pPr lvl="1"/>
            <a:r>
              <a:rPr lang="zh-CN" altLang="en-US" smtClean="0"/>
              <a:t>部署网络安全设备（</a:t>
            </a:r>
            <a:r>
              <a:rPr lang="en-US" altLang="zh-CN" smtClean="0"/>
              <a:t>IDS</a:t>
            </a:r>
            <a:r>
              <a:rPr lang="zh-CN" altLang="en-US" smtClean="0"/>
              <a:t>、防火墙等）</a:t>
            </a:r>
            <a:endParaRPr lang="en-US" altLang="zh-CN" smtClean="0"/>
          </a:p>
          <a:p>
            <a:pPr lvl="1"/>
            <a:r>
              <a:rPr lang="zh-CN" altLang="en-US" smtClean="0"/>
              <a:t>设置安全设备应对信息收集（阻止</a:t>
            </a:r>
            <a:r>
              <a:rPr lang="en-US" altLang="zh-CN" smtClean="0"/>
              <a:t>ICMP</a:t>
            </a:r>
            <a:r>
              <a:rPr lang="zh-CN" altLang="en-US" smtClean="0"/>
              <a:t>）</a:t>
            </a:r>
            <a:endParaRPr lang="en-US" altLang="zh-CN" smtClean="0"/>
          </a:p>
          <a:p>
            <a:r>
              <a:rPr lang="zh-CN" altLang="en-US" smtClean="0"/>
              <a:t>系统及应用信息收集防御</a:t>
            </a:r>
            <a:endParaRPr lang="en-US" altLang="zh-CN" smtClean="0"/>
          </a:p>
          <a:p>
            <a:pPr lvl="1"/>
            <a:r>
              <a:rPr lang="zh-CN" altLang="en-US" smtClean="0"/>
              <a:t>修改默认配置（旗标、端口等）</a:t>
            </a:r>
            <a:endParaRPr lang="en-US" altLang="zh-CN" smtClean="0"/>
          </a:p>
          <a:p>
            <a:pPr lvl="1"/>
            <a:r>
              <a:rPr lang="zh-CN" altLang="en-US" smtClean="0"/>
              <a:t>减少攻击面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zh-CN" altLang="en-US" smtClean="0"/>
          </a:p>
          <a:p>
            <a:endParaRPr lang="zh-CN" altLang="en-US" smtClean="0"/>
          </a:p>
        </p:txBody>
      </p:sp>
      <p:sp>
        <p:nvSpPr>
          <p:cNvPr id="22532" name="日期占位符 3"/>
          <p:cNvSpPr txBox="1">
            <a:spLocks noGrp="1"/>
          </p:cNvSpPr>
          <p:nvPr/>
        </p:nvSpPr>
        <p:spPr bwMode="gray">
          <a:xfrm>
            <a:off x="381000" y="6505575"/>
            <a:ext cx="1905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3" name="灯片编号占位符 4"/>
          <p:cNvSpPr txBox="1">
            <a:spLocks noGrp="1"/>
          </p:cNvSpPr>
          <p:nvPr/>
        </p:nvSpPr>
        <p:spPr bwMode="gray">
          <a:xfrm>
            <a:off x="4191000" y="6505575"/>
            <a:ext cx="8382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algn="ctr" eaLnBrk="1" hangingPunct="1"/>
            <a:fld id="{0BA201FA-D28C-449E-9C93-D9B64A5299D7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22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爆炸形 2 1"/>
          <p:cNvSpPr/>
          <p:nvPr/>
        </p:nvSpPr>
        <p:spPr>
          <a:xfrm>
            <a:off x="4557713" y="4581525"/>
            <a:ext cx="4572000" cy="1692275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sz="3200" dirty="0"/>
              <a:t>严防死守！</a:t>
            </a:r>
          </a:p>
        </p:txBody>
      </p:sp>
    </p:spTree>
    <p:extLst>
      <p:ext uri="{BB962C8B-B14F-4D97-AF65-F5344CB8AC3E}">
        <p14:creationId xmlns:p14="http://schemas.microsoft.com/office/powerpoint/2010/main" val="9222832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系统攻击</a:t>
            </a:r>
            <a:r>
              <a:rPr lang="en-US" altLang="zh-CN" dirty="0" smtClean="0"/>
              <a:t>-</a:t>
            </a:r>
            <a:r>
              <a:rPr lang="zh-CN" altLang="en-US" dirty="0" smtClean="0"/>
              <a:t>缓冲区溢出</a:t>
            </a:r>
          </a:p>
        </p:txBody>
      </p:sp>
      <p:sp>
        <p:nvSpPr>
          <p:cNvPr id="6041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缓冲区溢出攻击原理</a:t>
            </a:r>
            <a:endParaRPr lang="en-US" altLang="zh-CN" smtClean="0"/>
          </a:p>
          <a:p>
            <a:pPr lvl="1"/>
            <a:r>
              <a:rPr lang="zh-CN" altLang="en-US" sz="2400" smtClean="0"/>
              <a:t>缓冲区溢出攻击利用编写不够严谨的程序，通过向程序的缓冲区写入超过预定长度的数据，造成缓存的溢出，从而破坏程序的堆栈，导致程序执行流程的改变</a:t>
            </a:r>
            <a:endParaRPr lang="en-US" altLang="zh-CN" sz="2400" smtClean="0"/>
          </a:p>
          <a:p>
            <a:r>
              <a:rPr lang="zh-CN" altLang="en-US" smtClean="0"/>
              <a:t>缓冲区溢出的危害</a:t>
            </a:r>
            <a:endParaRPr lang="en-US" altLang="zh-CN" smtClean="0"/>
          </a:p>
          <a:p>
            <a:pPr lvl="1"/>
            <a:r>
              <a:rPr lang="zh-CN" altLang="en-US" smtClean="0"/>
              <a:t>最大数量的漏洞类型</a:t>
            </a:r>
            <a:endParaRPr lang="en-US" altLang="zh-CN" smtClean="0"/>
          </a:p>
          <a:p>
            <a:pPr lvl="1"/>
            <a:r>
              <a:rPr lang="zh-CN" altLang="en-US" smtClean="0"/>
              <a:t>漏洞危害等级高</a:t>
            </a:r>
            <a:endParaRPr lang="en-US" altLang="zh-CN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B7E5449F-A8FF-4979-8702-6DAF577E5D09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23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0421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50" y="3465513"/>
            <a:ext cx="4506913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2" name="文本框 5"/>
          <p:cNvSpPr txBox="1">
            <a:spLocks noChangeArrowheads="1"/>
          </p:cNvSpPr>
          <p:nvPr/>
        </p:nvSpPr>
        <p:spPr bwMode="auto">
          <a:xfrm>
            <a:off x="4699000" y="5737225"/>
            <a:ext cx="4287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</a:rPr>
              <a:t>国家漏洞库（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CNNVD</a:t>
            </a: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1800">
                <a:latin typeface="Arial" panose="020B0604020202020204" pitchFamily="34" charset="0"/>
                <a:ea typeface="宋体" panose="02010600030101010101" pitchFamily="2" charset="-122"/>
              </a:rPr>
              <a:t>2013</a:t>
            </a: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</a:rPr>
              <a:t>年漏洞统计</a:t>
            </a:r>
          </a:p>
        </p:txBody>
      </p:sp>
    </p:spTree>
    <p:extLst>
      <p:ext uri="{BB962C8B-B14F-4D97-AF65-F5344CB8AC3E}">
        <p14:creationId xmlns:p14="http://schemas.microsoft.com/office/powerpoint/2010/main" val="19988271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缓冲区溢出基础</a:t>
            </a:r>
            <a:r>
              <a:rPr lang="en-US" altLang="zh-CN" smtClean="0"/>
              <a:t>-</a:t>
            </a:r>
            <a:r>
              <a:rPr lang="zh-CN" altLang="en-US" smtClean="0"/>
              <a:t>堆栈、指针、寄存器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/>
              <a:t>堆栈概念</a:t>
            </a:r>
            <a:endParaRPr lang="en-US" altLang="zh-CN" dirty="0"/>
          </a:p>
          <a:p>
            <a:pPr lvl="1">
              <a:defRPr/>
            </a:pPr>
            <a:r>
              <a:rPr lang="zh-CN" altLang="en-US" sz="2400" dirty="0"/>
              <a:t>一段连续分配的内存空间</a:t>
            </a:r>
            <a:endParaRPr lang="en-US" altLang="zh-CN" sz="2400" dirty="0"/>
          </a:p>
          <a:p>
            <a:pPr>
              <a:defRPr/>
            </a:pPr>
            <a:r>
              <a:rPr lang="zh-CN" altLang="en-US" dirty="0"/>
              <a:t>堆栈特点</a:t>
            </a:r>
            <a:endParaRPr lang="en-US" altLang="zh-CN" dirty="0"/>
          </a:p>
          <a:p>
            <a:pPr lvl="1">
              <a:defRPr/>
            </a:pPr>
            <a:r>
              <a:rPr lang="zh-CN" altLang="en-US" sz="2400" dirty="0"/>
              <a:t>后进先出</a:t>
            </a:r>
            <a:endParaRPr lang="en-US" altLang="zh-CN" sz="2400" dirty="0"/>
          </a:p>
          <a:p>
            <a:pPr lvl="1">
              <a:defRPr/>
            </a:pPr>
            <a:r>
              <a:rPr lang="zh-CN" altLang="en-US" sz="2400" dirty="0"/>
              <a:t>堆栈生长方向与内存地址方向相反</a:t>
            </a:r>
            <a:endParaRPr lang="en-US" altLang="zh-CN" sz="2400" dirty="0"/>
          </a:p>
          <a:p>
            <a:pPr marL="342900" lvl="1" indent="-342900">
              <a:buClr>
                <a:srgbClr val="3399FF"/>
              </a:buClr>
              <a:buFont typeface="Wingdings" panose="05000000000000000000" pitchFamily="2" charset="2"/>
              <a:buChar char="v"/>
              <a:defRPr/>
            </a:pPr>
            <a:r>
              <a:rPr lang="zh-CN" altLang="en-US" sz="2800" dirty="0"/>
              <a:t>指针</a:t>
            </a:r>
            <a:endParaRPr lang="en-US" altLang="zh-CN" sz="2800" dirty="0"/>
          </a:p>
          <a:p>
            <a:pPr lvl="1">
              <a:defRPr/>
            </a:pPr>
            <a:r>
              <a:rPr lang="zh-CN" altLang="en-US" sz="2400" dirty="0"/>
              <a:t>指针是指向内存单元的地址</a:t>
            </a:r>
            <a:endParaRPr lang="en-US" altLang="zh-CN" sz="2400" dirty="0"/>
          </a:p>
          <a:p>
            <a:pPr marL="285750" indent="-285750">
              <a:buClr>
                <a:srgbClr val="FF9900"/>
              </a:buClr>
              <a:buFont typeface="Wingdings" panose="05000000000000000000" pitchFamily="2" charset="2"/>
              <a:buChar char="§"/>
              <a:defRPr/>
            </a:pPr>
            <a:r>
              <a:rPr lang="zh-CN" altLang="en-US" sz="2400" dirty="0"/>
              <a:t>寄存器</a:t>
            </a:r>
            <a:endParaRPr lang="en-US" altLang="zh-CN" sz="2400" dirty="0"/>
          </a:p>
          <a:p>
            <a:pPr lvl="1">
              <a:defRPr/>
            </a:pPr>
            <a:r>
              <a:rPr lang="zh-CN" altLang="en-US" sz="2400" dirty="0"/>
              <a:t>暂存指令、数据和位址</a:t>
            </a:r>
            <a:endParaRPr lang="en-US" altLang="zh-CN" sz="2400" dirty="0"/>
          </a:p>
          <a:p>
            <a:pPr lvl="1">
              <a:defRPr/>
            </a:pPr>
            <a:r>
              <a:rPr lang="en-US" altLang="zh-CN" sz="2400" dirty="0"/>
              <a:t>ESP</a:t>
            </a:r>
            <a:r>
              <a:rPr lang="zh-CN" altLang="en-US" sz="2400" dirty="0"/>
              <a:t>（栈顶）、</a:t>
            </a:r>
            <a:r>
              <a:rPr lang="en-US" altLang="zh-CN" sz="2400" dirty="0"/>
              <a:t>EBP</a:t>
            </a:r>
            <a:r>
              <a:rPr lang="zh-CN" altLang="en-US" sz="2400" dirty="0"/>
              <a:t>（栈底）、</a:t>
            </a:r>
            <a:r>
              <a:rPr lang="en-US" altLang="zh-CN" sz="2400" dirty="0"/>
              <a:t>EIP</a:t>
            </a:r>
            <a:r>
              <a:rPr lang="zh-CN" altLang="en-US" sz="2400" dirty="0"/>
              <a:t>（返回地址）</a:t>
            </a:r>
            <a:endParaRPr lang="zh-CN" altLang="en-US" dirty="0"/>
          </a:p>
        </p:txBody>
      </p:sp>
      <p:sp>
        <p:nvSpPr>
          <p:cNvPr id="6144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44426181-2436-436B-B2D6-A28820911D35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24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1445" name="组合 45"/>
          <p:cNvGrpSpPr/>
          <p:nvPr/>
        </p:nvGrpSpPr>
        <p:grpSpPr bwMode="auto">
          <a:xfrm>
            <a:off x="5292725" y="1295400"/>
            <a:ext cx="3651250" cy="2743200"/>
            <a:chOff x="533400" y="2514600"/>
            <a:chExt cx="3651250" cy="2743200"/>
          </a:xfrm>
        </p:grpSpPr>
        <p:sp>
          <p:nvSpPr>
            <p:cNvPr id="61460" name="Rectangle 3"/>
            <p:cNvSpPr>
              <a:spLocks noChangeArrowheads="1"/>
            </p:cNvSpPr>
            <p:nvPr/>
          </p:nvSpPr>
          <p:spPr bwMode="auto">
            <a:xfrm>
              <a:off x="2438400" y="3897052"/>
              <a:ext cx="1066800" cy="13607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61461" name="Rectangle 11"/>
            <p:cNvSpPr>
              <a:spLocks noChangeArrowheads="1"/>
            </p:cNvSpPr>
            <p:nvPr/>
          </p:nvSpPr>
          <p:spPr bwMode="auto">
            <a:xfrm>
              <a:off x="2438400" y="3886200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61462" name="Rectangle 12"/>
            <p:cNvSpPr>
              <a:spLocks noChangeArrowheads="1"/>
            </p:cNvSpPr>
            <p:nvPr/>
          </p:nvSpPr>
          <p:spPr bwMode="auto">
            <a:xfrm>
              <a:off x="2438400" y="4114800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61463" name="Rectangle 13"/>
            <p:cNvSpPr>
              <a:spLocks noChangeArrowheads="1"/>
            </p:cNvSpPr>
            <p:nvPr/>
          </p:nvSpPr>
          <p:spPr bwMode="auto">
            <a:xfrm>
              <a:off x="2438400" y="4343400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34H</a:t>
              </a:r>
            </a:p>
          </p:txBody>
        </p:sp>
        <p:sp>
          <p:nvSpPr>
            <p:cNvPr id="61464" name="Rectangle 14"/>
            <p:cNvSpPr>
              <a:spLocks noChangeArrowheads="1"/>
            </p:cNvSpPr>
            <p:nvPr/>
          </p:nvSpPr>
          <p:spPr bwMode="auto">
            <a:xfrm>
              <a:off x="2438400" y="4572000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12H</a:t>
              </a:r>
            </a:p>
          </p:txBody>
        </p:sp>
        <p:sp>
          <p:nvSpPr>
            <p:cNvPr id="61465" name="Rectangle 15"/>
            <p:cNvSpPr>
              <a:spLocks noChangeArrowheads="1"/>
            </p:cNvSpPr>
            <p:nvPr/>
          </p:nvSpPr>
          <p:spPr bwMode="auto">
            <a:xfrm>
              <a:off x="2438400" y="4800600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78H</a:t>
              </a:r>
            </a:p>
          </p:txBody>
        </p:sp>
        <p:sp>
          <p:nvSpPr>
            <p:cNvPr id="61466" name="Rectangle 16"/>
            <p:cNvSpPr>
              <a:spLocks noChangeArrowheads="1"/>
            </p:cNvSpPr>
            <p:nvPr/>
          </p:nvSpPr>
          <p:spPr bwMode="auto">
            <a:xfrm>
              <a:off x="2438400" y="5029200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56H</a:t>
              </a:r>
            </a:p>
          </p:txBody>
        </p:sp>
        <p:sp>
          <p:nvSpPr>
            <p:cNvPr id="61467" name="Rectangle 17"/>
            <p:cNvSpPr>
              <a:spLocks noChangeArrowheads="1"/>
            </p:cNvSpPr>
            <p:nvPr/>
          </p:nvSpPr>
          <p:spPr bwMode="auto">
            <a:xfrm>
              <a:off x="533400" y="2895600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0108H</a:t>
              </a:r>
            </a:p>
          </p:txBody>
        </p:sp>
        <p:sp>
          <p:nvSpPr>
            <p:cNvPr id="61468" name="Text Box 18"/>
            <p:cNvSpPr txBox="1">
              <a:spLocks noChangeArrowheads="1"/>
            </p:cNvSpPr>
            <p:nvPr/>
          </p:nvSpPr>
          <p:spPr bwMode="auto">
            <a:xfrm>
              <a:off x="838200" y="2514600"/>
              <a:ext cx="61266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1pPr>
              <a:lvl2pPr>
                <a:defRPr sz="26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000">
                  <a:latin typeface="Tahoma" panose="020B0604030504040204" pitchFamily="34" charset="0"/>
                  <a:ea typeface="宋体" panose="02010600030101010101" pitchFamily="2" charset="-122"/>
                </a:rPr>
                <a:t>ESP</a:t>
              </a:r>
            </a:p>
          </p:txBody>
        </p:sp>
        <p:cxnSp>
          <p:nvCxnSpPr>
            <p:cNvPr id="61469" name="AutoShape 19"/>
            <p:cNvCxnSpPr>
              <a:cxnSpLocks noChangeShapeType="1"/>
              <a:stCxn id="61467" idx="3"/>
              <a:endCxn id="61463" idx="1"/>
            </p:cNvCxnSpPr>
            <p:nvPr/>
          </p:nvCxnSpPr>
          <p:spPr bwMode="auto">
            <a:xfrm>
              <a:off x="1600200" y="3009900"/>
              <a:ext cx="838200" cy="14478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470" name="Text Box 21"/>
            <p:cNvSpPr txBox="1">
              <a:spLocks noChangeArrowheads="1"/>
            </p:cNvSpPr>
            <p:nvPr/>
          </p:nvSpPr>
          <p:spPr bwMode="auto">
            <a:xfrm>
              <a:off x="3489325" y="4264025"/>
              <a:ext cx="6953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1pPr>
              <a:lvl2pPr>
                <a:defRPr sz="26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000">
                  <a:latin typeface="Tahoma" panose="020B0604030504040204" pitchFamily="34" charset="0"/>
                  <a:ea typeface="宋体" panose="02010600030101010101" pitchFamily="2" charset="-122"/>
                </a:rPr>
                <a:t>栈顶</a:t>
              </a:r>
            </a:p>
          </p:txBody>
        </p:sp>
      </p:grpSp>
      <p:grpSp>
        <p:nvGrpSpPr>
          <p:cNvPr id="61446" name="组合 44"/>
          <p:cNvGrpSpPr/>
          <p:nvPr/>
        </p:nvGrpSpPr>
        <p:grpSpPr bwMode="auto">
          <a:xfrm>
            <a:off x="5327650" y="3492500"/>
            <a:ext cx="3651250" cy="2743200"/>
            <a:chOff x="4435475" y="2670175"/>
            <a:chExt cx="3651250" cy="2743200"/>
          </a:xfrm>
        </p:grpSpPr>
        <p:sp>
          <p:nvSpPr>
            <p:cNvPr id="61447" name="Rectangle 22"/>
            <p:cNvSpPr>
              <a:spLocks noChangeArrowheads="1"/>
            </p:cNvSpPr>
            <p:nvPr/>
          </p:nvSpPr>
          <p:spPr bwMode="auto">
            <a:xfrm>
              <a:off x="6340475" y="3573015"/>
              <a:ext cx="1066800" cy="18403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61448" name="Rectangle 28"/>
            <p:cNvSpPr>
              <a:spLocks noChangeArrowheads="1"/>
            </p:cNvSpPr>
            <p:nvPr/>
          </p:nvSpPr>
          <p:spPr bwMode="auto">
            <a:xfrm>
              <a:off x="6340475" y="35845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61449" name="Rectangle 29"/>
            <p:cNvSpPr>
              <a:spLocks noChangeArrowheads="1"/>
            </p:cNvSpPr>
            <p:nvPr/>
          </p:nvSpPr>
          <p:spPr bwMode="auto">
            <a:xfrm>
              <a:off x="6340475" y="38131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61450" name="Rectangle 30"/>
            <p:cNvSpPr>
              <a:spLocks noChangeArrowheads="1"/>
            </p:cNvSpPr>
            <p:nvPr/>
          </p:nvSpPr>
          <p:spPr bwMode="auto">
            <a:xfrm>
              <a:off x="6340475" y="40417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(AL)</a:t>
              </a:r>
            </a:p>
          </p:txBody>
        </p:sp>
        <p:sp>
          <p:nvSpPr>
            <p:cNvPr id="61451" name="Rectangle 31"/>
            <p:cNvSpPr>
              <a:spLocks noChangeArrowheads="1"/>
            </p:cNvSpPr>
            <p:nvPr/>
          </p:nvSpPr>
          <p:spPr bwMode="auto">
            <a:xfrm>
              <a:off x="6340475" y="42703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(AH)</a:t>
              </a:r>
            </a:p>
          </p:txBody>
        </p:sp>
        <p:sp>
          <p:nvSpPr>
            <p:cNvPr id="61452" name="Rectangle 32"/>
            <p:cNvSpPr>
              <a:spLocks noChangeArrowheads="1"/>
            </p:cNvSpPr>
            <p:nvPr/>
          </p:nvSpPr>
          <p:spPr bwMode="auto">
            <a:xfrm>
              <a:off x="6340475" y="44989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34H</a:t>
              </a:r>
            </a:p>
          </p:txBody>
        </p:sp>
        <p:sp>
          <p:nvSpPr>
            <p:cNvPr id="61453" name="Rectangle 33"/>
            <p:cNvSpPr>
              <a:spLocks noChangeArrowheads="1"/>
            </p:cNvSpPr>
            <p:nvPr/>
          </p:nvSpPr>
          <p:spPr bwMode="auto">
            <a:xfrm>
              <a:off x="6340475" y="47275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12H</a:t>
              </a:r>
            </a:p>
          </p:txBody>
        </p:sp>
        <p:sp>
          <p:nvSpPr>
            <p:cNvPr id="61454" name="Rectangle 34"/>
            <p:cNvSpPr>
              <a:spLocks noChangeArrowheads="1"/>
            </p:cNvSpPr>
            <p:nvPr/>
          </p:nvSpPr>
          <p:spPr bwMode="auto">
            <a:xfrm>
              <a:off x="6340475" y="49561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78H</a:t>
              </a:r>
            </a:p>
          </p:txBody>
        </p:sp>
        <p:sp>
          <p:nvSpPr>
            <p:cNvPr id="61455" name="Rectangle 35"/>
            <p:cNvSpPr>
              <a:spLocks noChangeArrowheads="1"/>
            </p:cNvSpPr>
            <p:nvPr/>
          </p:nvSpPr>
          <p:spPr bwMode="auto">
            <a:xfrm>
              <a:off x="6340475" y="51847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56H</a:t>
              </a:r>
            </a:p>
          </p:txBody>
        </p:sp>
        <p:sp>
          <p:nvSpPr>
            <p:cNvPr id="61456" name="Rectangle 36"/>
            <p:cNvSpPr>
              <a:spLocks noChangeArrowheads="1"/>
            </p:cNvSpPr>
            <p:nvPr/>
          </p:nvSpPr>
          <p:spPr bwMode="auto">
            <a:xfrm>
              <a:off x="4435475" y="3051175"/>
              <a:ext cx="1066800" cy="228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kumimoji="1" lang="en-US" altLang="zh-CN" sz="1600">
                  <a:latin typeface="Tahoma" panose="020B0604030504040204" pitchFamily="34" charset="0"/>
                </a:rPr>
                <a:t>0106H</a:t>
              </a:r>
            </a:p>
          </p:txBody>
        </p:sp>
        <p:sp>
          <p:nvSpPr>
            <p:cNvPr id="61457" name="Text Box 37"/>
            <p:cNvSpPr txBox="1">
              <a:spLocks noChangeArrowheads="1"/>
            </p:cNvSpPr>
            <p:nvPr/>
          </p:nvSpPr>
          <p:spPr bwMode="auto">
            <a:xfrm>
              <a:off x="4740275" y="2670175"/>
              <a:ext cx="61266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1pPr>
              <a:lvl2pPr>
                <a:defRPr sz="26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eaLnBrk="1" hangingPunct="1"/>
              <a:r>
                <a:rPr kumimoji="1" lang="en-US" altLang="zh-CN" sz="2000">
                  <a:latin typeface="Tahoma" panose="020B0604030504040204" pitchFamily="34" charset="0"/>
                  <a:ea typeface="宋体" panose="02010600030101010101" pitchFamily="2" charset="-122"/>
                </a:rPr>
                <a:t>ESP</a:t>
              </a:r>
            </a:p>
          </p:txBody>
        </p:sp>
        <p:cxnSp>
          <p:nvCxnSpPr>
            <p:cNvPr id="61458" name="AutoShape 38"/>
            <p:cNvCxnSpPr>
              <a:cxnSpLocks noChangeShapeType="1"/>
              <a:stCxn id="61456" idx="3"/>
              <a:endCxn id="61450" idx="1"/>
            </p:cNvCxnSpPr>
            <p:nvPr/>
          </p:nvCxnSpPr>
          <p:spPr bwMode="auto">
            <a:xfrm>
              <a:off x="5502275" y="3165475"/>
              <a:ext cx="838200" cy="9906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459" name="Text Box 40"/>
            <p:cNvSpPr txBox="1">
              <a:spLocks noChangeArrowheads="1"/>
            </p:cNvSpPr>
            <p:nvPr/>
          </p:nvSpPr>
          <p:spPr bwMode="auto">
            <a:xfrm>
              <a:off x="7391400" y="3962400"/>
              <a:ext cx="6953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1pPr>
              <a:lvl2pPr>
                <a:defRPr sz="26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5pPr>
              <a:lvl6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6pPr>
              <a:lvl7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7pPr>
              <a:lvl8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8pPr>
              <a:lvl9pPr eaLnBrk="0" hangingPunct="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2" charset="-122"/>
                </a:defRPr>
              </a:lvl9pPr>
            </a:lstStyle>
            <a:p>
              <a:pPr eaLnBrk="1" hangingPunct="1"/>
              <a:r>
                <a:rPr kumimoji="1" lang="zh-CN" altLang="en-US" sz="2000">
                  <a:latin typeface="Tahoma" panose="020B0604030504040204" pitchFamily="34" charset="0"/>
                  <a:ea typeface="宋体" panose="02010600030101010101" pitchFamily="2" charset="-122"/>
                </a:rPr>
                <a:t>栈顶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5076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缓冲区溢出简单示例</a:t>
            </a:r>
          </a:p>
        </p:txBody>
      </p:sp>
      <p:sp>
        <p:nvSpPr>
          <p:cNvPr id="6246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程序作用：将用户输入的内容打印在屏幕上</a:t>
            </a:r>
          </a:p>
          <a:p>
            <a:endParaRPr lang="zh-CN" altLang="en-US" smtClean="0"/>
          </a:p>
        </p:txBody>
      </p:sp>
      <p:sp>
        <p:nvSpPr>
          <p:cNvPr id="6246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8B1D9950-2267-4AFE-B4CE-9824CF95AD87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25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69" name="Text Box 4"/>
          <p:cNvSpPr txBox="1">
            <a:spLocks noChangeArrowheads="1"/>
          </p:cNvSpPr>
          <p:nvPr/>
        </p:nvSpPr>
        <p:spPr bwMode="auto">
          <a:xfrm>
            <a:off x="1223963" y="1916113"/>
            <a:ext cx="6084887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Buffer.c</a:t>
            </a:r>
          </a:p>
          <a:p>
            <a:pPr eaLnBrk="1" hangingPunct="1"/>
            <a:endParaRPr kumimoji="1" lang="en-US" altLang="zh-CN" sz="240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#include &lt;stdio.h&gt; </a:t>
            </a: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int main ( ) </a:t>
            </a: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{ </a:t>
            </a: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        </a:t>
            </a:r>
            <a:r>
              <a:rPr kumimoji="1" lang="en-US" altLang="zh-CN" sz="240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char name[8]; </a:t>
            </a: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        printf("Please input your name: "); </a:t>
            </a: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        gets(name); </a:t>
            </a: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        printf("you name is: %s!", name); </a:t>
            </a: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        return 0; </a:t>
            </a:r>
          </a:p>
          <a:p>
            <a:pPr eaLnBrk="1" hangingPunct="1"/>
            <a:r>
              <a:rPr kumimoji="1" lang="en-US" altLang="zh-CN" sz="2400">
                <a:latin typeface="Tahoma" panose="020B0604030504040204" pitchFamily="34" charset="0"/>
                <a:ea typeface="宋体" panose="02010600030101010101" pitchFamily="2" charset="-122"/>
              </a:rPr>
              <a:t>}     </a:t>
            </a:r>
          </a:p>
        </p:txBody>
      </p:sp>
    </p:spTree>
    <p:extLst>
      <p:ext uri="{BB962C8B-B14F-4D97-AF65-F5344CB8AC3E}">
        <p14:creationId xmlns:p14="http://schemas.microsoft.com/office/powerpoint/2010/main" val="33077589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缓冲区溢出示例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3492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69CEFE6C-39A2-4EE6-B6A7-545BB20D7A81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26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304925"/>
            <a:ext cx="792321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04925"/>
            <a:ext cx="8351837" cy="521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 bwMode="auto">
          <a:xfrm>
            <a:off x="3419475" y="2097088"/>
            <a:ext cx="4465638" cy="1295400"/>
            <a:chOff x="3419872" y="2240868"/>
            <a:chExt cx="4464496" cy="1296144"/>
          </a:xfrm>
        </p:grpSpPr>
        <p:sp>
          <p:nvSpPr>
            <p:cNvPr id="8" name="矩形 7"/>
            <p:cNvSpPr/>
            <p:nvPr/>
          </p:nvSpPr>
          <p:spPr>
            <a:xfrm>
              <a:off x="3419872" y="3176442"/>
              <a:ext cx="1117314" cy="36057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" name="圆角矩形标注 8"/>
            <p:cNvSpPr/>
            <p:nvPr/>
          </p:nvSpPr>
          <p:spPr>
            <a:xfrm>
              <a:off x="5041882" y="2240868"/>
              <a:ext cx="2842486" cy="827562"/>
            </a:xfrm>
            <a:prstGeom prst="wedgeRoundRectCallout">
              <a:avLst>
                <a:gd name="adj1" fmla="val -69510"/>
                <a:gd name="adj2" fmla="val 88963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zh-CN" altLang="en-US" dirty="0"/>
                <a:t>用户输入内容在</a:t>
              </a:r>
              <a:r>
                <a:rPr lang="en-US" altLang="zh-CN" dirty="0"/>
                <a:t>8</a:t>
              </a:r>
              <a:r>
                <a:rPr lang="zh-CN" altLang="en-US" dirty="0"/>
                <a:t>位以内时候，程序正常执行</a:t>
              </a:r>
            </a:p>
          </p:txBody>
        </p:sp>
      </p:grpSp>
      <p:grpSp>
        <p:nvGrpSpPr>
          <p:cNvPr id="10" name="组合 9"/>
          <p:cNvGrpSpPr/>
          <p:nvPr/>
        </p:nvGrpSpPr>
        <p:grpSpPr bwMode="auto">
          <a:xfrm>
            <a:off x="3432175" y="3644900"/>
            <a:ext cx="5172075" cy="1193800"/>
            <a:chOff x="3419872" y="3176972"/>
            <a:chExt cx="5171749" cy="1193852"/>
          </a:xfrm>
        </p:grpSpPr>
        <p:sp>
          <p:nvSpPr>
            <p:cNvPr id="11" name="矩形 10"/>
            <p:cNvSpPr/>
            <p:nvPr/>
          </p:nvSpPr>
          <p:spPr>
            <a:xfrm>
              <a:off x="3419872" y="3176972"/>
              <a:ext cx="3347827" cy="36037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" name="圆角矩形标注 11"/>
            <p:cNvSpPr/>
            <p:nvPr/>
          </p:nvSpPr>
          <p:spPr>
            <a:xfrm>
              <a:off x="5750175" y="3542113"/>
              <a:ext cx="2841446" cy="828711"/>
            </a:xfrm>
            <a:prstGeom prst="wedgeRoundRectCallout">
              <a:avLst>
                <a:gd name="adj1" fmla="val -80771"/>
                <a:gd name="adj2" fmla="val -49065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zh-CN" altLang="en-US" dirty="0"/>
                <a:t>用户输入内容超过</a:t>
              </a:r>
              <a:r>
                <a:rPr lang="en-US" altLang="zh-CN" dirty="0"/>
                <a:t>8</a:t>
              </a:r>
              <a:r>
                <a:rPr lang="zh-CN" altLang="en-US" dirty="0"/>
                <a:t>位以后，程序执行产生错误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48730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缓冲区溢出简单示例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451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28FA59C9-8CA5-4EB2-A58D-BA69DA939FBD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27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7" name="Text Box 3"/>
          <p:cNvSpPr txBox="1">
            <a:spLocks noChangeArrowheads="1"/>
          </p:cNvSpPr>
          <p:nvPr/>
        </p:nvSpPr>
        <p:spPr bwMode="auto">
          <a:xfrm>
            <a:off x="914400" y="1447800"/>
            <a:ext cx="7473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zh-CN" altLang="en-US" sz="2400">
                <a:latin typeface="Tahoma" panose="020B0604030504040204" pitchFamily="34" charset="0"/>
                <a:ea typeface="宋体" panose="02010600030101010101" pitchFamily="2" charset="-122"/>
              </a:rPr>
              <a:t>由于返回地址已经被覆盖，函数执行返回地址时会将</a:t>
            </a:r>
          </a:p>
          <a:p>
            <a:pPr eaLnBrk="1" hangingPunct="1"/>
            <a:r>
              <a:rPr kumimoji="1" lang="zh-CN" altLang="en-US" sz="2400">
                <a:latin typeface="Tahoma" panose="020B0604030504040204" pitchFamily="34" charset="0"/>
                <a:ea typeface="宋体" panose="02010600030101010101" pitchFamily="2" charset="-122"/>
              </a:rPr>
              <a:t>覆盖内容当作返回地址，然后试图执行相应地</a:t>
            </a:r>
          </a:p>
          <a:p>
            <a:pPr eaLnBrk="1" hangingPunct="1"/>
            <a:r>
              <a:rPr kumimoji="1" lang="zh-CN" altLang="en-US" sz="2400">
                <a:latin typeface="Tahoma" panose="020B0604030504040204" pitchFamily="34" charset="0"/>
                <a:ea typeface="宋体" panose="02010600030101010101" pitchFamily="2" charset="-122"/>
              </a:rPr>
              <a:t>址的指令，从而产生错误。</a:t>
            </a:r>
          </a:p>
        </p:txBody>
      </p:sp>
      <p:pic>
        <p:nvPicPr>
          <p:cNvPr id="645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105150"/>
            <a:ext cx="6551612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 6"/>
          <p:cNvSpPr/>
          <p:nvPr/>
        </p:nvSpPr>
        <p:spPr>
          <a:xfrm>
            <a:off x="1871663" y="3392488"/>
            <a:ext cx="4356100" cy="828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89025"/>
            <a:ext cx="7993062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爆炸形 1 8"/>
          <p:cNvSpPr/>
          <p:nvPr/>
        </p:nvSpPr>
        <p:spPr>
          <a:xfrm>
            <a:off x="179388" y="4652963"/>
            <a:ext cx="8496300" cy="1189037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/>
              <a:t>当我们全部输入</a:t>
            </a:r>
            <a:r>
              <a:rPr lang="en-US" altLang="zh-CN" dirty="0"/>
              <a:t>a</a:t>
            </a:r>
            <a:r>
              <a:rPr lang="zh-CN" altLang="en-US" dirty="0"/>
              <a:t>时，错误指令地址为</a:t>
            </a:r>
            <a:r>
              <a:rPr lang="en-US" altLang="zh-CN" dirty="0"/>
              <a:t>0x616161</a:t>
            </a:r>
            <a:r>
              <a:rPr lang="zh-CN" altLang="en-US" dirty="0"/>
              <a:t>，</a:t>
            </a:r>
            <a:r>
              <a:rPr lang="en-US" altLang="zh-CN" dirty="0"/>
              <a:t>0x61</a:t>
            </a:r>
            <a:r>
              <a:rPr lang="zh-CN" altLang="en-US" dirty="0"/>
              <a:t>是</a:t>
            </a:r>
            <a:r>
              <a:rPr lang="en-US" altLang="zh-CN" dirty="0"/>
              <a:t>a </a:t>
            </a:r>
            <a:r>
              <a:rPr lang="zh-CN" altLang="en-US" dirty="0"/>
              <a:t>的</a:t>
            </a:r>
            <a:r>
              <a:rPr lang="en-US" altLang="zh-CN" dirty="0"/>
              <a:t>ASCII</a:t>
            </a:r>
            <a:r>
              <a:rPr lang="zh-CN" altLang="en-US" dirty="0"/>
              <a:t>编码</a:t>
            </a:r>
          </a:p>
        </p:txBody>
      </p:sp>
    </p:spTree>
    <p:extLst>
      <p:ext uri="{BB962C8B-B14F-4D97-AF65-F5344CB8AC3E}">
        <p14:creationId xmlns:p14="http://schemas.microsoft.com/office/powerpoint/2010/main" val="33264678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程序溢出堆栈情况</a:t>
            </a:r>
          </a:p>
        </p:txBody>
      </p:sp>
      <p:sp>
        <p:nvSpPr>
          <p:cNvPr id="6554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6A082662-E752-4A82-B4E5-6A766DA8B4B2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28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58052" y="2825540"/>
            <a:ext cx="7392988" cy="83026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   name              XXX            EIP          XXX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[</a:t>
            </a:r>
            <a:r>
              <a:rPr kumimoji="1" lang="en-US" altLang="zh-CN" sz="2400" kern="0" dirty="0" err="1">
                <a:solidFill>
                  <a:srgbClr val="000000"/>
                </a:solidFill>
                <a:latin typeface="Tahoma" panose="020B0604030504040204" pitchFamily="34" charset="0"/>
              </a:rPr>
              <a:t>cispcisp</a:t>
            </a: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]          [       ]       [       ]      [        ] 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58052" y="3962247"/>
            <a:ext cx="8116888" cy="83026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    name              XXX          EIP            XXX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[</a:t>
            </a:r>
            <a:r>
              <a:rPr kumimoji="1" lang="en-US" altLang="zh-CN" sz="2400" kern="0" dirty="0" err="1">
                <a:solidFill>
                  <a:srgbClr val="000000"/>
                </a:solidFill>
                <a:latin typeface="Tahoma" panose="020B0604030504040204" pitchFamily="34" charset="0"/>
              </a:rPr>
              <a:t>aaaaaaaa</a:t>
            </a: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]        [</a:t>
            </a:r>
            <a:r>
              <a:rPr kumimoji="1" lang="en-US" altLang="zh-CN" sz="2400" kern="0" dirty="0" err="1">
                <a:solidFill>
                  <a:srgbClr val="000000"/>
                </a:solidFill>
                <a:latin typeface="Tahoma" panose="020B0604030504040204" pitchFamily="34" charset="0"/>
              </a:rPr>
              <a:t>aaaa</a:t>
            </a: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]       [</a:t>
            </a:r>
            <a:r>
              <a:rPr kumimoji="1" lang="en-US" altLang="zh-CN" sz="2400" kern="0" dirty="0" err="1">
                <a:solidFill>
                  <a:srgbClr val="000000"/>
                </a:solidFill>
                <a:latin typeface="Tahoma" panose="020B0604030504040204" pitchFamily="34" charset="0"/>
              </a:rPr>
              <a:t>aaaa</a:t>
            </a: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]       [</a:t>
            </a:r>
            <a:r>
              <a:rPr kumimoji="1" lang="en-US" altLang="zh-CN" sz="2400" kern="0" dirty="0" err="1">
                <a:solidFill>
                  <a:srgbClr val="000000"/>
                </a:solidFill>
                <a:latin typeface="Tahoma" panose="020B0604030504040204" pitchFamily="34" charset="0"/>
              </a:rPr>
              <a:t>aaaa</a:t>
            </a:r>
            <a:r>
              <a:rPr kumimoji="1" lang="en-US" altLang="zh-CN" sz="2400" kern="0" dirty="0">
                <a:solidFill>
                  <a:srgbClr val="000000"/>
                </a:solidFill>
                <a:latin typeface="Tahoma" panose="020B0604030504040204" pitchFamily="34" charset="0"/>
              </a:rPr>
              <a:t>]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164577" y="2493550"/>
            <a:ext cx="7335636" cy="181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23528" y="4975070"/>
            <a:ext cx="71421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04064" y="5063901"/>
            <a:ext cx="7296150" cy="396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kern="0" dirty="0">
                <a:solidFill>
                  <a:srgbClr val="000000"/>
                </a:solidFill>
                <a:latin typeface="Tahoma" panose="020B0604030504040204" pitchFamily="34" charset="0"/>
              </a:rPr>
              <a:t>堆栈顶部                                                             堆栈底部</a:t>
            </a: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447353" y="2089135"/>
            <a:ext cx="7018337" cy="396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000" kern="0" dirty="0">
                <a:solidFill>
                  <a:srgbClr val="000000"/>
                </a:solidFill>
                <a:latin typeface="Tahoma" panose="020B0604030504040204" pitchFamily="34" charset="0"/>
              </a:rPr>
              <a:t>内存底部                                                          内存顶部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110789" y="2825540"/>
            <a:ext cx="7389425" cy="9413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110788" y="3885311"/>
            <a:ext cx="7389425" cy="9413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>
            <a:stCxn id="18" idx="3"/>
            <a:endCxn id="21" idx="2"/>
          </p:cNvCxnSpPr>
          <p:nvPr/>
        </p:nvCxnSpPr>
        <p:spPr>
          <a:xfrm flipV="1">
            <a:off x="7500214" y="2985627"/>
            <a:ext cx="692518" cy="310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633214" y="2339296"/>
            <a:ext cx="1119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正常状态下的堆栈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7712954" y="4546280"/>
            <a:ext cx="1148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溢出</a:t>
            </a:r>
            <a:r>
              <a:rPr lang="zh-CN" altLang="en-US" dirty="0" smtClean="0"/>
              <a:t>状态下的堆栈</a:t>
            </a:r>
            <a:endParaRPr lang="zh-CN" altLang="en-US" dirty="0"/>
          </a:p>
        </p:txBody>
      </p:sp>
      <p:cxnSp>
        <p:nvCxnSpPr>
          <p:cNvPr id="23" name="直接箭头连接符 22"/>
          <p:cNvCxnSpPr>
            <a:endCxn id="22" idx="0"/>
          </p:cNvCxnSpPr>
          <p:nvPr/>
        </p:nvCxnSpPr>
        <p:spPr>
          <a:xfrm>
            <a:off x="7609582" y="4485451"/>
            <a:ext cx="677704" cy="60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8392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缓冲区溢出攻击过程</a:t>
            </a:r>
          </a:p>
        </p:txBody>
      </p:sp>
      <p:sp>
        <p:nvSpPr>
          <p:cNvPr id="6656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如果可精确控制内存跳转地址，就可以执行指定代码，获得权限或破坏系统</a:t>
            </a:r>
          </a:p>
          <a:p>
            <a:endParaRPr lang="zh-CN" altLang="en-US" smtClean="0"/>
          </a:p>
        </p:txBody>
      </p:sp>
      <p:sp>
        <p:nvSpPr>
          <p:cNvPr id="6656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B9FFFA3F-3BE7-4677-B73E-2FCAD828AC71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29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755575" y="2492896"/>
          <a:ext cx="6873949" cy="332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30444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知识子域：系统环境安全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操作系统安全	</a:t>
            </a:r>
          </a:p>
          <a:p>
            <a:pPr lvl="1"/>
            <a:r>
              <a:rPr lang="zh-CN" altLang="en-US" dirty="0"/>
              <a:t>了解操作系统标识与鉴别、访问控制、权限管理、信道保护、安全审计、内存存取、文件保护等安全机制；</a:t>
            </a:r>
          </a:p>
          <a:p>
            <a:pPr lvl="1"/>
            <a:r>
              <a:rPr lang="zh-CN" altLang="en-US" dirty="0"/>
              <a:t>了解安全补丁、最小化部署、远程访问控制、账户及口令策略、安全审计及其他操作系统配置要点；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80260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kern="1200" dirty="0"/>
              <a:t>缓冲区溢出的防范</a:t>
            </a:r>
            <a:endParaRPr lang="zh-CN" altLang="en-US" dirty="0"/>
          </a:p>
        </p:txBody>
      </p:sp>
      <p:sp>
        <p:nvSpPr>
          <p:cNvPr id="6861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用户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补丁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防火墙</a:t>
            </a:r>
            <a:endParaRPr lang="en-US" altLang="zh-CN" dirty="0" smtClean="0"/>
          </a:p>
          <a:p>
            <a:r>
              <a:rPr lang="zh-CN" altLang="en-US" dirty="0" smtClean="0"/>
              <a:t>开发人员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编写安全代码，对输入数据进行验证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使用相对安全的函数</a:t>
            </a:r>
            <a:endParaRPr lang="en-US" altLang="zh-CN" dirty="0" smtClean="0"/>
          </a:p>
          <a:p>
            <a:r>
              <a:rPr lang="zh-CN" altLang="en-US" dirty="0" smtClean="0"/>
              <a:t>系统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缓冲区不可执行技术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虚拟化技术</a:t>
            </a:r>
            <a:endParaRPr lang="en-US" altLang="zh-CN" dirty="0" smtClean="0"/>
          </a:p>
          <a:p>
            <a:endParaRPr lang="zh-CN" altLang="en-US" dirty="0" smtClean="0"/>
          </a:p>
        </p:txBody>
      </p:sp>
      <p:sp>
        <p:nvSpPr>
          <p:cNvPr id="68612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4C5BB642-EF30-4A92-9053-1F3812C9177B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30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71810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知识子域：系统环境安全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恶意代码防护</a:t>
            </a:r>
          </a:p>
          <a:p>
            <a:pPr lvl="1"/>
            <a:r>
              <a:rPr lang="zh-CN" altLang="en-US" dirty="0"/>
              <a:t>了解恶意代码的概念及恶意代码传播的方式；</a:t>
            </a:r>
          </a:p>
          <a:p>
            <a:pPr lvl="1"/>
            <a:r>
              <a:rPr lang="zh-CN" altLang="en-US" dirty="0"/>
              <a:t>理解恶意代码的预防、检测、分析、清除技术措施及相关概念；</a:t>
            </a:r>
          </a:p>
          <a:p>
            <a:pPr lvl="1"/>
            <a:r>
              <a:rPr lang="zh-CN" altLang="en-US" dirty="0"/>
              <a:t>了解基于互联网的恶意代码防护概念；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97235347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什么是恶意代码</a:t>
            </a:r>
          </a:p>
        </p:txBody>
      </p:sp>
      <p:sp>
        <p:nvSpPr>
          <p:cNvPr id="29699" name="内容占位符 2"/>
          <p:cNvSpPr>
            <a:spLocks noGrp="1"/>
          </p:cNvSpPr>
          <p:nvPr>
            <p:ph idx="1"/>
          </p:nvPr>
        </p:nvSpPr>
        <p:spPr>
          <a:xfrm>
            <a:off x="95250" y="1268413"/>
            <a:ext cx="8689975" cy="5105400"/>
          </a:xfrm>
        </p:spPr>
        <p:txBody>
          <a:bodyPr/>
          <a:lstStyle/>
          <a:p>
            <a:r>
              <a:rPr lang="zh-CN" altLang="en-US" smtClean="0"/>
              <a:t>什么是恶意代码</a:t>
            </a:r>
            <a:endParaRPr lang="en-US" altLang="zh-CN" smtClean="0"/>
          </a:p>
          <a:p>
            <a:pPr lvl="1"/>
            <a:r>
              <a:rPr lang="zh-CN" altLang="zh-CN" sz="2400" smtClean="0"/>
              <a:t>《中华人民共和国计算机信息系统安全保护条例》</a:t>
            </a:r>
            <a:r>
              <a:rPr lang="zh-CN" altLang="en-US" sz="2400" smtClean="0"/>
              <a:t>第二十八条：</a:t>
            </a:r>
            <a:r>
              <a:rPr lang="zh-CN" altLang="zh-CN" sz="2400" smtClean="0"/>
              <a:t>“计算机病毒，是指编制或者在计算机程序中插入的破坏计算机功能或者毁坏数据，影响计算机使用，并能自我复制的一组计算机指令或者程序代码 </a:t>
            </a:r>
            <a:r>
              <a:rPr lang="en-US" altLang="zh-CN" sz="2400" smtClean="0"/>
              <a:t>(1994.2.18)</a:t>
            </a:r>
            <a:endParaRPr lang="zh-CN" altLang="zh-CN" sz="2400" smtClean="0"/>
          </a:p>
          <a:p>
            <a:pPr lvl="1"/>
            <a:r>
              <a:rPr lang="zh-CN" altLang="zh-CN" sz="2400" smtClean="0"/>
              <a:t>恶意代码，是指能够引起计算机故障，破坏计算机数据，影响计算机系统的正常使用的程序代码。</a:t>
            </a:r>
            <a:r>
              <a:rPr lang="zh-CN" altLang="en-US" sz="2400" smtClean="0"/>
              <a:t>指令</a:t>
            </a:r>
            <a:endParaRPr lang="en-US" altLang="zh-CN" sz="2400" smtClean="0"/>
          </a:p>
          <a:p>
            <a:r>
              <a:rPr lang="zh-CN" altLang="en-US" smtClean="0"/>
              <a:t>类型</a:t>
            </a:r>
            <a:endParaRPr lang="en-US" altLang="zh-CN" smtClean="0"/>
          </a:p>
          <a:p>
            <a:pPr lvl="1"/>
            <a:r>
              <a:rPr lang="zh-CN" altLang="en-US" smtClean="0"/>
              <a:t>二进制代码、脚本语言、宏语言等</a:t>
            </a:r>
            <a:endParaRPr lang="en-US" altLang="zh-CN" smtClean="0"/>
          </a:p>
          <a:p>
            <a:r>
              <a:rPr lang="zh-CN" altLang="en-US" smtClean="0"/>
              <a:t>表现形式</a:t>
            </a:r>
            <a:endParaRPr lang="en-US" altLang="zh-CN" smtClean="0"/>
          </a:p>
          <a:p>
            <a:pPr lvl="1"/>
            <a:r>
              <a:rPr lang="zh-CN" altLang="zh-CN" smtClean="0"/>
              <a:t>病毒、蠕虫、后门程序、木马、流氓软件、逻辑炸弹等</a:t>
            </a:r>
            <a:endParaRPr lang="en-US" altLang="zh-CN" smtClean="0"/>
          </a:p>
          <a:p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fld id="{9DB8C014-56E7-44C7-9421-2D61E2B18BB9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32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78444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恶意代码传播方式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文件传播</a:t>
            </a:r>
          </a:p>
          <a:p>
            <a:pPr lvl="1"/>
            <a:r>
              <a:rPr lang="zh-CN" altLang="en-US" dirty="0" smtClean="0"/>
              <a:t>感染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移动介质</a:t>
            </a:r>
            <a:endParaRPr lang="zh-CN" altLang="en-US" dirty="0"/>
          </a:p>
          <a:p>
            <a:r>
              <a:rPr lang="zh-CN" altLang="en-US" dirty="0" smtClean="0"/>
              <a:t>网络</a:t>
            </a:r>
            <a:r>
              <a:rPr lang="zh-CN" altLang="en-US" dirty="0"/>
              <a:t>传播</a:t>
            </a:r>
          </a:p>
          <a:p>
            <a:pPr lvl="1"/>
            <a:r>
              <a:rPr lang="zh-CN" altLang="en-US" dirty="0" smtClean="0"/>
              <a:t>网页、电子邮件、即时通讯、共享、漏洞</a:t>
            </a:r>
            <a:endParaRPr lang="zh-CN" altLang="en-US" dirty="0"/>
          </a:p>
          <a:p>
            <a:r>
              <a:rPr lang="zh-CN" altLang="en-US" dirty="0" smtClean="0"/>
              <a:t>软件部署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逻辑炸弹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预留后门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文件捆绑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33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9433623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恶意代码的预防技术</a:t>
            </a:r>
          </a:p>
        </p:txBody>
      </p:sp>
      <p:sp>
        <p:nvSpPr>
          <p:cNvPr id="8089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增强安全策略与意识</a:t>
            </a:r>
            <a:endParaRPr lang="en-US" altLang="zh-CN" dirty="0" smtClean="0"/>
          </a:p>
          <a:p>
            <a:r>
              <a:rPr lang="zh-CN" altLang="en-US" dirty="0" smtClean="0"/>
              <a:t>减少漏洞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补丁管理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主机加固</a:t>
            </a:r>
            <a:endParaRPr lang="en-US" altLang="zh-CN" dirty="0" smtClean="0"/>
          </a:p>
          <a:p>
            <a:r>
              <a:rPr lang="zh-CN" altLang="en-US" dirty="0" smtClean="0"/>
              <a:t>减轻威胁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防病毒软件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间谍软件检测和删除工具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入侵检测</a:t>
            </a:r>
            <a:r>
              <a:rPr lang="en-US" altLang="zh-CN" dirty="0" smtClean="0"/>
              <a:t>/</a:t>
            </a:r>
            <a:r>
              <a:rPr lang="zh-CN" altLang="en-US" dirty="0" smtClean="0"/>
              <a:t>入侵防御系统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防火墙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路由器、应用安全设置等</a:t>
            </a:r>
          </a:p>
        </p:txBody>
      </p:sp>
      <p:sp>
        <p:nvSpPr>
          <p:cNvPr id="8090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fld id="{E00F21C7-A722-463C-ADD4-82320A4DAECD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34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85338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恶意代码检测技术</a:t>
            </a:r>
            <a:r>
              <a:rPr lang="en-US" altLang="zh-CN" dirty="0" smtClean="0"/>
              <a:t>-</a:t>
            </a:r>
            <a:r>
              <a:rPr lang="zh-CN" altLang="en-US" dirty="0" smtClean="0"/>
              <a:t>特征码</a:t>
            </a:r>
            <a:r>
              <a:rPr lang="zh-CN" altLang="en-US" dirty="0"/>
              <a:t>扫描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工作机制：特征匹配</a:t>
            </a:r>
          </a:p>
          <a:p>
            <a:pPr lvl="1"/>
            <a:r>
              <a:rPr lang="zh-CN" altLang="en-US" dirty="0"/>
              <a:t>病毒库（恶意代码特征库）</a:t>
            </a:r>
          </a:p>
          <a:p>
            <a:pPr lvl="1"/>
            <a:r>
              <a:rPr lang="zh-CN" altLang="en-US" dirty="0"/>
              <a:t>扫描（特征匹配过程）</a:t>
            </a:r>
          </a:p>
          <a:p>
            <a:r>
              <a:rPr lang="zh-CN" altLang="en-US" dirty="0"/>
              <a:t>优势</a:t>
            </a:r>
          </a:p>
          <a:p>
            <a:pPr lvl="1"/>
            <a:r>
              <a:rPr lang="zh-CN" altLang="en-US" dirty="0"/>
              <a:t>准确</a:t>
            </a:r>
            <a:r>
              <a:rPr lang="en-US" altLang="zh-CN" dirty="0"/>
              <a:t>(</a:t>
            </a:r>
            <a:r>
              <a:rPr lang="zh-CN" altLang="en-US" dirty="0"/>
              <a:t>误报率低</a:t>
            </a:r>
            <a:r>
              <a:rPr lang="en-US" altLang="zh-CN" dirty="0"/>
              <a:t>)</a:t>
            </a:r>
          </a:p>
          <a:p>
            <a:pPr lvl="1"/>
            <a:r>
              <a:rPr lang="zh-CN" altLang="en-US" dirty="0"/>
              <a:t>易于管理</a:t>
            </a:r>
          </a:p>
          <a:p>
            <a:r>
              <a:rPr lang="zh-CN" altLang="en-US" dirty="0"/>
              <a:t>不足</a:t>
            </a:r>
          </a:p>
          <a:p>
            <a:pPr lvl="1"/>
            <a:r>
              <a:rPr lang="zh-CN" altLang="en-US" dirty="0"/>
              <a:t>效率问题（特征库不断庞大、依赖厂商）</a:t>
            </a:r>
          </a:p>
          <a:p>
            <a:pPr lvl="1"/>
            <a:r>
              <a:rPr lang="zh-CN" altLang="en-US" dirty="0"/>
              <a:t>滞后（先有病毒后有特征库</a:t>
            </a:r>
            <a:r>
              <a:rPr lang="zh-CN" altLang="en-US" dirty="0" smtClean="0"/>
              <a:t>，需要持续更新）</a:t>
            </a:r>
            <a:endParaRPr lang="zh-CN" altLang="en-US" dirty="0"/>
          </a:p>
          <a:p>
            <a:pPr lvl="1"/>
            <a:r>
              <a:rPr lang="en-US" altLang="zh-CN" dirty="0"/>
              <a:t>……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35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0905709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恶意代码检测技术</a:t>
            </a:r>
            <a:r>
              <a:rPr lang="en-US" altLang="zh-CN" dirty="0" smtClean="0"/>
              <a:t>-</a:t>
            </a:r>
            <a:r>
              <a:rPr lang="zh-CN" altLang="en-US" dirty="0" smtClean="0"/>
              <a:t>行为检测</a:t>
            </a:r>
          </a:p>
        </p:txBody>
      </p:sp>
      <p:sp>
        <p:nvSpPr>
          <p:cNvPr id="8601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工作机制：基于统计数据</a:t>
            </a:r>
            <a:endParaRPr lang="en-US" altLang="zh-CN" smtClean="0"/>
          </a:p>
          <a:p>
            <a:pPr lvl="1"/>
            <a:r>
              <a:rPr lang="zh-CN" altLang="en-US" smtClean="0"/>
              <a:t>恶意代码行为有哪些</a:t>
            </a:r>
            <a:endParaRPr lang="en-US" altLang="zh-CN" smtClean="0"/>
          </a:p>
          <a:p>
            <a:pPr lvl="1"/>
            <a:r>
              <a:rPr lang="zh-CN" altLang="en-US" smtClean="0"/>
              <a:t>行为符合度</a:t>
            </a:r>
            <a:endParaRPr lang="en-US" altLang="zh-CN" smtClean="0"/>
          </a:p>
          <a:p>
            <a:r>
              <a:rPr lang="zh-CN" altLang="en-US" smtClean="0"/>
              <a:t>优势</a:t>
            </a:r>
            <a:endParaRPr lang="en-US" altLang="zh-CN" smtClean="0"/>
          </a:p>
          <a:p>
            <a:pPr lvl="1"/>
            <a:r>
              <a:rPr lang="zh-CN" altLang="en-US" smtClean="0"/>
              <a:t>能检测到未知病毒</a:t>
            </a:r>
            <a:endParaRPr lang="en-US" altLang="zh-CN" smtClean="0"/>
          </a:p>
          <a:p>
            <a:r>
              <a:rPr lang="zh-CN" altLang="en-US" smtClean="0"/>
              <a:t>不足</a:t>
            </a:r>
            <a:endParaRPr lang="en-US" altLang="zh-CN" smtClean="0"/>
          </a:p>
          <a:p>
            <a:pPr lvl="1"/>
            <a:r>
              <a:rPr lang="zh-CN" altLang="en-US" smtClean="0"/>
              <a:t>误报率高</a:t>
            </a:r>
            <a:endParaRPr lang="en-US" altLang="zh-CN" smtClean="0"/>
          </a:p>
          <a:p>
            <a:pPr lvl="1"/>
            <a:r>
              <a:rPr lang="zh-CN" altLang="en-US" smtClean="0"/>
              <a:t>难点：病毒不可判定原则</a:t>
            </a:r>
            <a:endParaRPr lang="en-US" altLang="zh-CN" smtClean="0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fld id="{12164412-95D8-43F3-B45B-8D4BF3BBCF93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36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22551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恶意代码分析技术</a:t>
            </a:r>
          </a:p>
        </p:txBody>
      </p:sp>
      <p:sp>
        <p:nvSpPr>
          <p:cNvPr id="8704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静态分析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不实际</a:t>
            </a:r>
            <a:r>
              <a:rPr lang="zh-CN" altLang="en-US" dirty="0" smtClean="0"/>
              <a:t>执行恶意代码</a:t>
            </a:r>
            <a:r>
              <a:rPr lang="zh-CN" altLang="en-US" dirty="0" smtClean="0"/>
              <a:t>，直接对二进制代码进行分析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文件特性，如文件形态、版本、存储位置、长度等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文件格式，如</a:t>
            </a:r>
            <a:r>
              <a:rPr lang="en-US" altLang="zh-CN" dirty="0" smtClean="0"/>
              <a:t>PE</a:t>
            </a:r>
            <a:r>
              <a:rPr lang="zh-CN" altLang="en-US" dirty="0" smtClean="0"/>
              <a:t>信息、</a:t>
            </a:r>
            <a:r>
              <a:rPr lang="en-US" altLang="zh-CN" dirty="0" smtClean="0"/>
              <a:t>API</a:t>
            </a:r>
            <a:r>
              <a:rPr lang="zh-CN" altLang="en-US" dirty="0" smtClean="0"/>
              <a:t>调用等</a:t>
            </a:r>
            <a:endParaRPr lang="en-US" altLang="zh-CN" dirty="0" smtClean="0"/>
          </a:p>
          <a:p>
            <a:r>
              <a:rPr lang="zh-CN" altLang="en-US" dirty="0" smtClean="0"/>
              <a:t>动态分析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运行恶意代码并使用监控及测试软件分析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本地行为：文件读写、注册表读写等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网络行为：远程访问、调用等</a:t>
            </a:r>
            <a:endParaRPr lang="en-US" altLang="zh-CN" dirty="0" smtClean="0"/>
          </a:p>
          <a:p>
            <a:pPr lvl="1"/>
            <a:endParaRPr lang="zh-CN" altLang="en-US" dirty="0" smtClean="0"/>
          </a:p>
        </p:txBody>
      </p:sp>
      <p:sp>
        <p:nvSpPr>
          <p:cNvPr id="8704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fld id="{B58FE852-54FF-4BF6-A976-F360520B28D1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37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37486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恶意代码的清除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感染引导区</a:t>
            </a:r>
            <a:endParaRPr lang="en-US" altLang="zh-CN" dirty="0" smtClean="0"/>
          </a:p>
          <a:p>
            <a:pPr lvl="1"/>
            <a:r>
              <a:rPr lang="zh-CN" altLang="en-US" dirty="0"/>
              <a:t>修复</a:t>
            </a:r>
            <a:r>
              <a:rPr lang="en-US" altLang="zh-CN" dirty="0"/>
              <a:t>/</a:t>
            </a:r>
            <a:r>
              <a:rPr lang="zh-CN" altLang="en-US" dirty="0"/>
              <a:t>重建引导区</a:t>
            </a:r>
            <a:endParaRPr lang="en-US" altLang="zh-CN" dirty="0"/>
          </a:p>
          <a:p>
            <a:r>
              <a:rPr lang="zh-CN" altLang="en-US" dirty="0" smtClean="0"/>
              <a:t>感染文件</a:t>
            </a:r>
            <a:endParaRPr lang="en-US" altLang="zh-CN" dirty="0" smtClean="0"/>
          </a:p>
          <a:p>
            <a:pPr lvl="1"/>
            <a:r>
              <a:rPr lang="zh-CN" altLang="en-US" dirty="0"/>
              <a:t>附着型：逆向还原（从正常文件中删除恶意代码）</a:t>
            </a:r>
            <a:endParaRPr lang="en-US" altLang="zh-CN" dirty="0"/>
          </a:p>
          <a:p>
            <a:pPr lvl="1"/>
            <a:r>
              <a:rPr lang="zh-CN" altLang="en-US" dirty="0"/>
              <a:t>替换型：备份还原（正常文件替换感染</a:t>
            </a:r>
            <a:r>
              <a:rPr lang="zh-CN" altLang="en-US" dirty="0" smtClean="0"/>
              <a:t>文件）</a:t>
            </a:r>
            <a:endParaRPr lang="en-US" altLang="zh-CN" dirty="0" smtClean="0"/>
          </a:p>
          <a:p>
            <a:r>
              <a:rPr lang="zh-CN" altLang="en-US" dirty="0" smtClean="0"/>
              <a:t>独立文件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内存退出，删除文件</a:t>
            </a:r>
            <a:endParaRPr lang="en-US" altLang="zh-CN" dirty="0" smtClean="0"/>
          </a:p>
          <a:p>
            <a:r>
              <a:rPr lang="zh-CN" altLang="en-US" dirty="0" smtClean="0"/>
              <a:t>嵌入型</a:t>
            </a:r>
            <a:endParaRPr lang="en-US" altLang="zh-CN" dirty="0" smtClean="0"/>
          </a:p>
          <a:p>
            <a:pPr lvl="1"/>
            <a:r>
              <a:rPr lang="zh-CN" altLang="en-US" dirty="0"/>
              <a:t>更新软件或系统</a:t>
            </a:r>
            <a:endParaRPr lang="en-US" altLang="zh-CN" dirty="0"/>
          </a:p>
          <a:p>
            <a:pPr lvl="1"/>
            <a:r>
              <a:rPr lang="zh-CN" altLang="en-US" dirty="0"/>
              <a:t>重置系统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38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5141149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基于互联网技术的防御</a:t>
            </a:r>
          </a:p>
        </p:txBody>
      </p:sp>
      <p:sp>
        <p:nvSpPr>
          <p:cNvPr id="10035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恶意代码监测与预警体系</a:t>
            </a:r>
            <a:endParaRPr lang="en-US" altLang="zh-CN" smtClean="0"/>
          </a:p>
          <a:p>
            <a:pPr lvl="1"/>
            <a:r>
              <a:rPr lang="zh-CN" altLang="en-US" smtClean="0"/>
              <a:t>蜜罐、蜜网</a:t>
            </a:r>
            <a:endParaRPr lang="en-US" altLang="zh-CN" smtClean="0"/>
          </a:p>
          <a:p>
            <a:r>
              <a:rPr lang="zh-CN" altLang="en-US" smtClean="0"/>
              <a:t>恶意代码云查杀</a:t>
            </a:r>
            <a:endParaRPr lang="en-US" altLang="zh-CN" smtClean="0"/>
          </a:p>
          <a:p>
            <a:pPr lvl="1"/>
            <a:r>
              <a:rPr lang="zh-CN" altLang="en-US" smtClean="0"/>
              <a:t>分布式计算</a:t>
            </a:r>
          </a:p>
        </p:txBody>
      </p:sp>
      <p:sp>
        <p:nvSpPr>
          <p:cNvPr id="100356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fld id="{B933740F-B229-44D6-BCDC-C2CB5F1C8440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39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04934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lstStyle/>
          <a:p>
            <a:r>
              <a:rPr lang="zh-CN" altLang="en-US" dirty="0" smtClean="0"/>
              <a:t>操作系统安全</a:t>
            </a:r>
            <a:endParaRPr lang="zh-CN" altLang="en-US" dirty="0"/>
          </a:p>
        </p:txBody>
      </p:sp>
      <p:sp>
        <p:nvSpPr>
          <p:cNvPr id="10242" name="内容占位符 2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anchor="t"/>
          <a:lstStyle/>
          <a:p>
            <a:r>
              <a:rPr lang="zh-CN" altLang="en-US" dirty="0" smtClean="0"/>
              <a:t>操作系统安全目标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标识</a:t>
            </a:r>
            <a:r>
              <a:rPr lang="zh-CN" altLang="zh-CN" dirty="0"/>
              <a:t>系统中的用户和进行身份鉴别</a:t>
            </a:r>
            <a:endParaRPr lang="en-US" altLang="zh-CN" dirty="0"/>
          </a:p>
          <a:p>
            <a:pPr lvl="1"/>
            <a:r>
              <a:rPr lang="zh-CN" altLang="zh-CN" dirty="0"/>
              <a:t>依据系统安全策略对用户的操作进行访问控制，防止用户和外来入侵者对计算机资源的非法访问</a:t>
            </a:r>
            <a:endParaRPr lang="en-US" altLang="zh-CN" dirty="0"/>
          </a:p>
          <a:p>
            <a:pPr lvl="1"/>
            <a:r>
              <a:rPr lang="zh-CN" altLang="zh-CN" dirty="0"/>
              <a:t>监督系统运行的</a:t>
            </a:r>
            <a:r>
              <a:rPr lang="zh-CN" altLang="zh-CN" dirty="0" smtClean="0"/>
              <a:t>安全性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保证</a:t>
            </a:r>
            <a:r>
              <a:rPr lang="zh-CN" altLang="zh-CN" dirty="0"/>
              <a:t>系统自身的安全和完整性</a:t>
            </a:r>
          </a:p>
          <a:p>
            <a:r>
              <a:rPr lang="zh-CN" altLang="zh-CN" dirty="0" smtClean="0"/>
              <a:t>实现</a:t>
            </a:r>
            <a:r>
              <a:rPr lang="zh-CN" altLang="zh-CN" dirty="0"/>
              <a:t>目标的安全</a:t>
            </a:r>
            <a:r>
              <a:rPr lang="zh-CN" altLang="zh-CN" dirty="0" smtClean="0"/>
              <a:t>机制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标识</a:t>
            </a:r>
            <a:r>
              <a:rPr lang="zh-CN" altLang="zh-CN" dirty="0"/>
              <a:t>与鉴别、访问控制、最小特权管理、信道保护、安全审计、内存存取保护、文件系统保护等</a:t>
            </a:r>
          </a:p>
          <a:p>
            <a:pPr lvl="1"/>
            <a:endParaRPr lang="en-US" altLang="zh-CN" dirty="0"/>
          </a:p>
        </p:txBody>
      </p:sp>
      <p:sp>
        <p:nvSpPr>
          <p:cNvPr id="10243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 wrap="square" lIns="91440" tIns="45720" rIns="91440" bIns="45720" anchor="t"/>
          <a:lstStyle/>
          <a:p>
            <a:pPr indent="0"/>
            <a:fld id="{9A0DB2DC-4C9A-4742-B13C-FB6460FD3503}" type="slidenum">
              <a:rPr lang="zh-CN" altLang="en-US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3143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知识子域：应用与数据安全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应用安全威胁</a:t>
            </a:r>
          </a:p>
          <a:p>
            <a:pPr lvl="1"/>
            <a:r>
              <a:rPr lang="zh-CN" altLang="en-US" dirty="0"/>
              <a:t>理解应用系统安全威胁的多样性概念；</a:t>
            </a:r>
          </a:p>
          <a:p>
            <a:pPr lvl="1"/>
            <a:r>
              <a:rPr lang="zh-CN" altLang="en-US" dirty="0"/>
              <a:t>了解从不同角度对应用安全威胁的分类；</a:t>
            </a:r>
          </a:p>
          <a:p>
            <a:r>
              <a:rPr lang="en-US" altLang="zh-CN" dirty="0" smtClean="0"/>
              <a:t>Web</a:t>
            </a:r>
            <a:r>
              <a:rPr lang="zh-CN" altLang="en-US" dirty="0"/>
              <a:t>应用体系</a:t>
            </a:r>
          </a:p>
          <a:p>
            <a:pPr lvl="1"/>
            <a:r>
              <a:rPr lang="zh-CN" altLang="en-US" dirty="0"/>
              <a:t>了解应用安全体系构成及相关安全问题；</a:t>
            </a:r>
          </a:p>
          <a:p>
            <a:pPr lvl="1"/>
            <a:r>
              <a:rPr lang="zh-CN" altLang="en-US" dirty="0"/>
              <a:t>理解</a:t>
            </a:r>
            <a:r>
              <a:rPr lang="en-US" altLang="zh-CN" dirty="0"/>
              <a:t>HTTP</a:t>
            </a:r>
            <a:r>
              <a:rPr lang="zh-CN" altLang="en-US" dirty="0"/>
              <a:t>协议工作机制及明文传输数据、弱验证、无状态等安全问题；</a:t>
            </a:r>
          </a:p>
          <a:p>
            <a:pPr lvl="1"/>
            <a:r>
              <a:rPr lang="zh-CN" altLang="en-US" dirty="0"/>
              <a:t>了解</a:t>
            </a:r>
            <a:r>
              <a:rPr lang="en-US" altLang="zh-CN" dirty="0"/>
              <a:t>WEB </a:t>
            </a:r>
            <a:r>
              <a:rPr lang="zh-CN" altLang="en-US" dirty="0"/>
              <a:t>防火墙、网页防篡改等常见</a:t>
            </a:r>
            <a:r>
              <a:rPr lang="en-US" altLang="zh-CN" dirty="0"/>
              <a:t>Web</a:t>
            </a:r>
            <a:r>
              <a:rPr lang="zh-CN" altLang="en-US" dirty="0"/>
              <a:t>安全防护技术作用；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40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0401317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应用安全威胁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应用系统的复杂性和</a:t>
            </a:r>
            <a:r>
              <a:rPr lang="zh-CN" altLang="zh-CN" dirty="0" smtClean="0"/>
              <a:t>多样性</a:t>
            </a:r>
            <a:r>
              <a:rPr lang="zh-CN" altLang="en-US" dirty="0" smtClean="0"/>
              <a:t>使得</a:t>
            </a:r>
            <a:r>
              <a:rPr lang="zh-CN" altLang="zh-CN" dirty="0" smtClean="0"/>
              <a:t>安全</a:t>
            </a:r>
            <a:r>
              <a:rPr lang="zh-CN" altLang="zh-CN" dirty="0"/>
              <a:t>问题也呈现出多样化的特点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41</a:t>
            </a:fld>
            <a:endParaRPr lang="en-US" altLang="zh-CN"/>
          </a:p>
        </p:txBody>
      </p:sp>
      <p:grpSp>
        <p:nvGrpSpPr>
          <p:cNvPr id="5" name="组合 4"/>
          <p:cNvGrpSpPr/>
          <p:nvPr/>
        </p:nvGrpSpPr>
        <p:grpSpPr>
          <a:xfrm>
            <a:off x="431540" y="4242420"/>
            <a:ext cx="8074121" cy="1879733"/>
            <a:chOff x="598019" y="1467091"/>
            <a:chExt cx="8074121" cy="1937069"/>
          </a:xfrm>
        </p:grpSpPr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598019" y="1797850"/>
              <a:ext cx="2639702" cy="1606310"/>
            </a:xfrm>
            <a:prstGeom prst="ellipse">
              <a:avLst/>
            </a:prstGeom>
            <a:solidFill>
              <a:srgbClr val="FFFFCC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5184069" y="1467091"/>
              <a:ext cx="3486976" cy="1932157"/>
            </a:xfrm>
            <a:prstGeom prst="ellipse">
              <a:avLst/>
            </a:prstGeom>
            <a:solidFill>
              <a:srgbClr val="FFFFCC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" name="Line 12"/>
            <p:cNvSpPr>
              <a:spLocks noChangeShapeType="1"/>
            </p:cNvSpPr>
            <p:nvPr/>
          </p:nvSpPr>
          <p:spPr bwMode="auto">
            <a:xfrm flipH="1" flipV="1">
              <a:off x="2685706" y="2601005"/>
              <a:ext cx="1570063" cy="15556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 flipH="1">
              <a:off x="4932040" y="2644397"/>
              <a:ext cx="893794" cy="655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862849" y="1963230"/>
              <a:ext cx="2125519" cy="320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7313" tIns="44450" rIns="87313" bIns="44450">
              <a:spAutoFit/>
            </a:bodyPr>
            <a:lstStyle/>
            <a:p>
              <a:pPr algn="ctr" defTabSz="825500" eaLnBrk="0" hangingPunct="0">
                <a:spcBef>
                  <a:spcPct val="50000"/>
                </a:spcBef>
              </a:pPr>
              <a:r>
                <a:rPr lang="zh-CN" altLang="en-US" sz="1500" b="1" dirty="0" smtClean="0"/>
                <a:t>终端用户</a:t>
              </a:r>
              <a:endParaRPr lang="zh-CN" altLang="en-US" sz="1500" b="1" dirty="0"/>
            </a:p>
          </p:txBody>
        </p:sp>
        <p:pic>
          <p:nvPicPr>
            <p:cNvPr id="11" name="Picture 2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8267" y="2231767"/>
              <a:ext cx="1917439" cy="808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39608" y="2179658"/>
              <a:ext cx="495249" cy="743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3" name="Object 103"/>
            <p:cNvGraphicFramePr>
              <a:graphicFrameLocks noChangeAspect="1"/>
            </p:cNvGraphicFramePr>
            <p:nvPr>
              <p:extLst/>
            </p:nvPr>
          </p:nvGraphicFramePr>
          <p:xfrm>
            <a:off x="4205899" y="2162995"/>
            <a:ext cx="806528" cy="9087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8" name="Visio" r:id="rId5" imgW="745164" imgH="881603" progId="">
                    <p:embed/>
                  </p:oleObj>
                </mc:Choice>
                <mc:Fallback>
                  <p:oleObj name="Visio" r:id="rId5" imgW="745164" imgH="881603" progId="">
                    <p:embed/>
                    <p:pic>
                      <p:nvPicPr>
                        <p:cNvPr id="32" name="Object 10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5899" y="2162995"/>
                          <a:ext cx="806528" cy="9087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09"/>
            <p:cNvGraphicFramePr>
              <a:graphicFrameLocks noChangeAspect="1"/>
            </p:cNvGraphicFramePr>
            <p:nvPr>
              <p:extLst/>
            </p:nvPr>
          </p:nvGraphicFramePr>
          <p:xfrm>
            <a:off x="900682" y="2546152"/>
            <a:ext cx="584690" cy="538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9" name="Visio" r:id="rId7" imgW="700854" imgH="678073" progId="">
                    <p:embed/>
                  </p:oleObj>
                </mc:Choice>
                <mc:Fallback>
                  <p:oleObj name="Visio" r:id="rId7" imgW="700854" imgH="678073" progId="">
                    <p:embed/>
                    <p:pic>
                      <p:nvPicPr>
                        <p:cNvPr id="33" name="Object 10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682" y="2546152"/>
                          <a:ext cx="584690" cy="538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10"/>
            <p:cNvGraphicFramePr>
              <a:graphicFrameLocks noChangeAspect="1"/>
            </p:cNvGraphicFramePr>
            <p:nvPr>
              <p:extLst/>
            </p:nvPr>
          </p:nvGraphicFramePr>
          <p:xfrm>
            <a:off x="1447539" y="2323462"/>
            <a:ext cx="584690" cy="538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0" name="Visio" r:id="rId9" imgW="700854" imgH="678073" progId="">
                    <p:embed/>
                  </p:oleObj>
                </mc:Choice>
                <mc:Fallback>
                  <p:oleObj name="Visio" r:id="rId9" imgW="700854" imgH="678073" progId="">
                    <p:embed/>
                    <p:pic>
                      <p:nvPicPr>
                        <p:cNvPr id="34" name="Object 1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539" y="2323462"/>
                          <a:ext cx="584690" cy="538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11"/>
            <p:cNvGraphicFramePr>
              <a:graphicFrameLocks noChangeAspect="1"/>
            </p:cNvGraphicFramePr>
            <p:nvPr>
              <p:extLst/>
            </p:nvPr>
          </p:nvGraphicFramePr>
          <p:xfrm>
            <a:off x="1992676" y="2397146"/>
            <a:ext cx="584690" cy="538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" name="Visio" r:id="rId10" imgW="700854" imgH="678073" progId="">
                    <p:embed/>
                  </p:oleObj>
                </mc:Choice>
                <mc:Fallback>
                  <p:oleObj name="Visio" r:id="rId10" imgW="700854" imgH="678073" progId="">
                    <p:embed/>
                    <p:pic>
                      <p:nvPicPr>
                        <p:cNvPr id="35" name="Object 1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2676" y="2397146"/>
                          <a:ext cx="584690" cy="538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7" name="Picture 3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94469" y="2123697"/>
              <a:ext cx="495249" cy="743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H="1">
              <a:off x="6334857" y="2582775"/>
              <a:ext cx="959612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5024472" y="1802762"/>
              <a:ext cx="2125519" cy="320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7313" tIns="44450" rIns="87313" bIns="44450">
              <a:spAutoFit/>
            </a:bodyPr>
            <a:lstStyle/>
            <a:p>
              <a:pPr algn="ctr" defTabSz="825500" eaLnBrk="0" hangingPunct="0">
                <a:spcBef>
                  <a:spcPct val="50000"/>
                </a:spcBef>
              </a:pPr>
              <a:r>
                <a:rPr lang="zh-CN" altLang="en-US" sz="1500" b="1" dirty="0" smtClean="0"/>
                <a:t>应用服务器</a:t>
              </a:r>
              <a:endParaRPr lang="zh-CN" altLang="en-US" sz="1500" b="1" dirty="0"/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6546621" y="1794695"/>
              <a:ext cx="2125519" cy="320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7313" tIns="44450" rIns="87313" bIns="44450">
              <a:spAutoFit/>
            </a:bodyPr>
            <a:lstStyle/>
            <a:p>
              <a:pPr algn="ctr" defTabSz="825500" eaLnBrk="0" hangingPunct="0">
                <a:spcBef>
                  <a:spcPct val="50000"/>
                </a:spcBef>
              </a:pPr>
              <a:r>
                <a:rPr lang="zh-CN" altLang="en-US" sz="1500" b="1" dirty="0" smtClean="0"/>
                <a:t>数据库服务器</a:t>
              </a:r>
              <a:endParaRPr lang="zh-CN" altLang="en-US" sz="1500" b="1" dirty="0"/>
            </a:p>
          </p:txBody>
        </p:sp>
      </p:grpSp>
      <p:sp>
        <p:nvSpPr>
          <p:cNvPr id="21" name="矩形标注 20"/>
          <p:cNvSpPr/>
          <p:nvPr/>
        </p:nvSpPr>
        <p:spPr>
          <a:xfrm>
            <a:off x="7623238" y="3465004"/>
            <a:ext cx="1413257" cy="540059"/>
          </a:xfrm>
          <a:prstGeom prst="wedgeRectCallout">
            <a:avLst>
              <a:gd name="adj1" fmla="val -44273"/>
              <a:gd name="adj2" fmla="val 14734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数据库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5556515" y="3465003"/>
            <a:ext cx="1679781" cy="633063"/>
          </a:xfrm>
          <a:prstGeom prst="wedgeRectCallout">
            <a:avLst>
              <a:gd name="adj1" fmla="val -31247"/>
              <a:gd name="adj2" fmla="val 13532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支撑服务软件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应用软件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23" name="矩形标注 22"/>
          <p:cNvSpPr/>
          <p:nvPr/>
        </p:nvSpPr>
        <p:spPr>
          <a:xfrm>
            <a:off x="3644282" y="3465002"/>
            <a:ext cx="1568176" cy="524563"/>
          </a:xfrm>
          <a:prstGeom prst="wedgeRectCallout">
            <a:avLst>
              <a:gd name="adj1" fmla="val -44843"/>
              <a:gd name="adj2" fmla="val 30825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应用协议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sp>
        <p:nvSpPr>
          <p:cNvPr id="24" name="矩形标注 23"/>
          <p:cNvSpPr/>
          <p:nvPr/>
        </p:nvSpPr>
        <p:spPr>
          <a:xfrm>
            <a:off x="1331640" y="3465002"/>
            <a:ext cx="1814095" cy="524564"/>
          </a:xfrm>
          <a:prstGeom prst="wedgeRectCallout">
            <a:avLst>
              <a:gd name="adj1" fmla="val -26756"/>
              <a:gd name="adj2" fmla="val 21610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应用</a:t>
            </a:r>
            <a:r>
              <a:rPr lang="zh-CN" altLang="en-US" dirty="0" smtClean="0">
                <a:solidFill>
                  <a:schemeClr val="tx1"/>
                </a:solidFill>
              </a:rPr>
              <a:t>客户端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27683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</a:t>
            </a:r>
            <a:r>
              <a:rPr lang="zh-CN" altLang="en-US" dirty="0" smtClean="0"/>
              <a:t>应用安全</a:t>
            </a:r>
            <a:endParaRPr lang="zh-CN" altLang="en-US" dirty="0" smtClean="0"/>
          </a:p>
        </p:txBody>
      </p:sp>
      <p:sp>
        <p:nvSpPr>
          <p:cNvPr id="3993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WEB</a:t>
            </a:r>
            <a:r>
              <a:rPr lang="zh-CN" altLang="en-US" smtClean="0"/>
              <a:t>服务器端安全问题（支撑软件、应用程序）</a:t>
            </a:r>
            <a:endParaRPr lang="en-US" altLang="zh-CN" smtClean="0"/>
          </a:p>
          <a:p>
            <a:r>
              <a:rPr lang="en-US" altLang="zh-CN" smtClean="0"/>
              <a:t>Web</a:t>
            </a:r>
            <a:r>
              <a:rPr lang="zh-CN" altLang="en-US" smtClean="0"/>
              <a:t>客户端（浏览器）</a:t>
            </a:r>
            <a:endParaRPr lang="en-US" altLang="zh-CN" smtClean="0"/>
          </a:p>
          <a:p>
            <a:r>
              <a:rPr lang="en-US" altLang="zh-CN" smtClean="0"/>
              <a:t>Web</a:t>
            </a:r>
            <a:r>
              <a:rPr lang="zh-CN" altLang="en-US" smtClean="0"/>
              <a:t>协议（</a:t>
            </a:r>
            <a:r>
              <a:rPr lang="en-US" altLang="zh-CN" smtClean="0"/>
              <a:t>Http</a:t>
            </a:r>
            <a:r>
              <a:rPr lang="zh-CN" altLang="en-US" smtClean="0"/>
              <a:t>）</a:t>
            </a:r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30A2992-424A-4660-96FD-9A734E3669D0}" type="slidenum">
              <a:rPr lang="zh-CN" altLang="en-US" smtClean="0"/>
              <a:t>42</a:t>
            </a:fld>
            <a:endParaRPr lang="en-US" altLang="zh-CN" smtClean="0"/>
          </a:p>
        </p:txBody>
      </p:sp>
      <p:grpSp>
        <p:nvGrpSpPr>
          <p:cNvPr id="39941" name="组合 4"/>
          <p:cNvGrpSpPr/>
          <p:nvPr/>
        </p:nvGrpSpPr>
        <p:grpSpPr bwMode="auto">
          <a:xfrm>
            <a:off x="431800" y="4184650"/>
            <a:ext cx="8074025" cy="1936750"/>
            <a:chOff x="598019" y="1467091"/>
            <a:chExt cx="8074121" cy="1937069"/>
          </a:xfrm>
        </p:grpSpPr>
        <p:sp>
          <p:nvSpPr>
            <p:cNvPr id="39945" name="Oval 6"/>
            <p:cNvSpPr>
              <a:spLocks noChangeArrowheads="1"/>
            </p:cNvSpPr>
            <p:nvPr/>
          </p:nvSpPr>
          <p:spPr bwMode="auto">
            <a:xfrm>
              <a:off x="598019" y="1797850"/>
              <a:ext cx="2639702" cy="1606310"/>
            </a:xfrm>
            <a:prstGeom prst="ellipse">
              <a:avLst/>
            </a:prstGeom>
            <a:solidFill>
              <a:srgbClr val="FFFFCC">
                <a:alpha val="50195"/>
              </a:srgbClr>
            </a:solidFill>
            <a:ln w="1270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39946" name="Oval 8"/>
            <p:cNvSpPr>
              <a:spLocks noChangeArrowheads="1"/>
            </p:cNvSpPr>
            <p:nvPr/>
          </p:nvSpPr>
          <p:spPr bwMode="auto">
            <a:xfrm>
              <a:off x="5184069" y="1467091"/>
              <a:ext cx="3486976" cy="1932157"/>
            </a:xfrm>
            <a:prstGeom prst="ellipse">
              <a:avLst/>
            </a:prstGeom>
            <a:solidFill>
              <a:srgbClr val="FFFFCC">
                <a:alpha val="50195"/>
              </a:srgbClr>
            </a:solidFill>
            <a:ln w="1270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1" hangingPunct="1"/>
              <a:endParaRPr lang="zh-CN" altLang="en-US"/>
            </a:p>
          </p:txBody>
        </p:sp>
        <p:sp>
          <p:nvSpPr>
            <p:cNvPr id="39947" name="Line 12"/>
            <p:cNvSpPr>
              <a:spLocks noChangeShapeType="1"/>
            </p:cNvSpPr>
            <p:nvPr/>
          </p:nvSpPr>
          <p:spPr bwMode="auto">
            <a:xfrm flipH="1" flipV="1">
              <a:off x="2685607" y="2600753"/>
              <a:ext cx="1570056" cy="15878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48" name="Line 13"/>
            <p:cNvSpPr>
              <a:spLocks noChangeShapeType="1"/>
            </p:cNvSpPr>
            <p:nvPr/>
          </p:nvSpPr>
          <p:spPr bwMode="auto">
            <a:xfrm flipH="1">
              <a:off x="4931946" y="2643623"/>
              <a:ext cx="893774" cy="7938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49" name="Rectangle 16"/>
            <p:cNvSpPr>
              <a:spLocks noChangeArrowheads="1"/>
            </p:cNvSpPr>
            <p:nvPr/>
          </p:nvSpPr>
          <p:spPr bwMode="auto">
            <a:xfrm>
              <a:off x="862849" y="1963230"/>
              <a:ext cx="2125519" cy="320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7313" tIns="44450" rIns="87313" bIns="44450">
              <a:spAutoFit/>
            </a:bodyPr>
            <a:lstStyle/>
            <a:p>
              <a:pPr algn="ctr" defTabSz="825500">
                <a:spcBef>
                  <a:spcPct val="50000"/>
                </a:spcBef>
              </a:pPr>
              <a:r>
                <a:rPr lang="zh-CN" altLang="en-US" sz="1500" b="1"/>
                <a:t>终端用户</a:t>
              </a:r>
            </a:p>
          </p:txBody>
        </p:sp>
        <p:pic>
          <p:nvPicPr>
            <p:cNvPr id="39950" name="Picture 23"/>
            <p:cNvPicPr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267" y="2231767"/>
              <a:ext cx="1917439" cy="808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1" name="Picture 3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9608" y="2179658"/>
              <a:ext cx="495249" cy="743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39952" name="Object 374"/>
            <p:cNvGraphicFramePr>
              <a:graphicFrameLocks noChangeAspect="1"/>
            </p:cNvGraphicFramePr>
            <p:nvPr/>
          </p:nvGraphicFramePr>
          <p:xfrm>
            <a:off x="4205899" y="2162995"/>
            <a:ext cx="806528" cy="9087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6" name="Visio" r:id="rId6" imgW="1003300" imgH="1193800" progId="Visio.Drawing.11">
                    <p:embed/>
                  </p:oleObj>
                </mc:Choice>
                <mc:Fallback>
                  <p:oleObj name="Visio" r:id="rId6" imgW="1003300" imgH="1193800" progId="Visio.Drawing.11">
                    <p:embed/>
                    <p:pic>
                      <p:nvPicPr>
                        <p:cNvPr id="39952" name="Object 3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5899" y="2162995"/>
                          <a:ext cx="806528" cy="9087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953" name="Object 375"/>
            <p:cNvGraphicFramePr>
              <a:graphicFrameLocks noChangeAspect="1"/>
            </p:cNvGraphicFramePr>
            <p:nvPr/>
          </p:nvGraphicFramePr>
          <p:xfrm>
            <a:off x="900682" y="2546152"/>
            <a:ext cx="584690" cy="538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7" name="Visio" r:id="rId8" imgW="952500" imgH="914400" progId="Visio.Drawing.11">
                    <p:embed/>
                  </p:oleObj>
                </mc:Choice>
                <mc:Fallback>
                  <p:oleObj name="Visio" r:id="rId8" imgW="952500" imgH="914400" progId="Visio.Drawing.11">
                    <p:embed/>
                    <p:pic>
                      <p:nvPicPr>
                        <p:cNvPr id="39953" name="Object 37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00682" y="2546152"/>
                          <a:ext cx="584690" cy="538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954" name="Object 376"/>
            <p:cNvGraphicFramePr>
              <a:graphicFrameLocks noChangeAspect="1"/>
            </p:cNvGraphicFramePr>
            <p:nvPr/>
          </p:nvGraphicFramePr>
          <p:xfrm>
            <a:off x="1447539" y="2323462"/>
            <a:ext cx="584690" cy="538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8" name="Visio" r:id="rId10" imgW="952500" imgH="914400" progId="Visio.Drawing.11">
                    <p:embed/>
                  </p:oleObj>
                </mc:Choice>
                <mc:Fallback>
                  <p:oleObj name="Visio" r:id="rId10" imgW="952500" imgH="914400" progId="Visio.Drawing.11">
                    <p:embed/>
                    <p:pic>
                      <p:nvPicPr>
                        <p:cNvPr id="39954" name="Object 3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7539" y="2323462"/>
                          <a:ext cx="584690" cy="538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955" name="Object 377"/>
            <p:cNvGraphicFramePr>
              <a:graphicFrameLocks noChangeAspect="1"/>
            </p:cNvGraphicFramePr>
            <p:nvPr/>
          </p:nvGraphicFramePr>
          <p:xfrm>
            <a:off x="1992676" y="2397146"/>
            <a:ext cx="584690" cy="5387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9" name="Visio" r:id="rId11" imgW="952500" imgH="914400" progId="Visio.Drawing.11">
                    <p:embed/>
                  </p:oleObj>
                </mc:Choice>
                <mc:Fallback>
                  <p:oleObj name="Visio" r:id="rId11" imgW="952500" imgH="914400" progId="Visio.Drawing.11">
                    <p:embed/>
                    <p:pic>
                      <p:nvPicPr>
                        <p:cNvPr id="39955" name="Object 37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2676" y="2397146"/>
                          <a:ext cx="584690" cy="5387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9956" name="Picture 3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4469" y="2123697"/>
              <a:ext cx="495249" cy="743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57" name="Line 13"/>
            <p:cNvSpPr>
              <a:spLocks noChangeShapeType="1"/>
            </p:cNvSpPr>
            <p:nvPr/>
          </p:nvSpPr>
          <p:spPr bwMode="auto">
            <a:xfrm flipH="1">
              <a:off x="6335312" y="2583288"/>
              <a:ext cx="958861" cy="0"/>
            </a:xfrm>
            <a:prstGeom prst="line">
              <a:avLst/>
            </a:prstGeom>
            <a:noFill/>
            <a:ln w="50800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8" name="Rectangle 16"/>
            <p:cNvSpPr>
              <a:spLocks noChangeArrowheads="1"/>
            </p:cNvSpPr>
            <p:nvPr/>
          </p:nvSpPr>
          <p:spPr bwMode="auto">
            <a:xfrm>
              <a:off x="5024472" y="1802762"/>
              <a:ext cx="2125519" cy="320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7313" tIns="44450" rIns="87313" bIns="44450">
              <a:spAutoFit/>
            </a:bodyPr>
            <a:lstStyle/>
            <a:p>
              <a:pPr algn="ctr" defTabSz="825500">
                <a:spcBef>
                  <a:spcPct val="50000"/>
                </a:spcBef>
              </a:pPr>
              <a:r>
                <a:rPr lang="zh-CN" altLang="en-US" sz="1500" b="1"/>
                <a:t>应用服务器</a:t>
              </a:r>
            </a:p>
          </p:txBody>
        </p:sp>
        <p:sp>
          <p:nvSpPr>
            <p:cNvPr id="39959" name="Rectangle 16"/>
            <p:cNvSpPr>
              <a:spLocks noChangeArrowheads="1"/>
            </p:cNvSpPr>
            <p:nvPr/>
          </p:nvSpPr>
          <p:spPr bwMode="auto">
            <a:xfrm>
              <a:off x="6546621" y="1794695"/>
              <a:ext cx="2125519" cy="320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7313" tIns="44450" rIns="87313" bIns="44450">
              <a:spAutoFit/>
            </a:bodyPr>
            <a:lstStyle/>
            <a:p>
              <a:pPr algn="ctr" defTabSz="825500">
                <a:spcBef>
                  <a:spcPct val="50000"/>
                </a:spcBef>
              </a:pPr>
              <a:r>
                <a:rPr lang="zh-CN" altLang="en-US" sz="1500" b="1"/>
                <a:t>数据库服务器</a:t>
              </a:r>
            </a:p>
          </p:txBody>
        </p:sp>
      </p:grpSp>
      <p:sp>
        <p:nvSpPr>
          <p:cNvPr id="21" name="矩形标注 20"/>
          <p:cNvSpPr/>
          <p:nvPr/>
        </p:nvSpPr>
        <p:spPr>
          <a:xfrm>
            <a:off x="5659438" y="3011488"/>
            <a:ext cx="1773237" cy="977900"/>
          </a:xfrm>
          <a:prstGeom prst="wedgeRectCallout">
            <a:avLst>
              <a:gd name="adj1" fmla="val -33687"/>
              <a:gd name="adj2" fmla="val 1033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dirty="0">
                <a:solidFill>
                  <a:schemeClr val="tx1"/>
                </a:solidFill>
              </a:rPr>
              <a:t>Web</a:t>
            </a:r>
            <a:r>
              <a:rPr lang="zh-CN" altLang="en-US" dirty="0">
                <a:solidFill>
                  <a:schemeClr val="tx1"/>
                </a:solidFill>
              </a:rPr>
              <a:t>应用</a:t>
            </a:r>
            <a:endParaRPr lang="en-US" altLang="zh-CN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zh-CN" altLang="en-US" dirty="0">
                <a:solidFill>
                  <a:schemeClr val="tx1"/>
                </a:solidFill>
              </a:rPr>
              <a:t>（</a:t>
            </a:r>
            <a:r>
              <a:rPr lang="en-US" altLang="zh-CN" dirty="0">
                <a:solidFill>
                  <a:schemeClr val="tx1"/>
                </a:solidFill>
              </a:rPr>
              <a:t>IIS</a:t>
            </a:r>
            <a:r>
              <a:rPr lang="zh-CN" altLang="en-US" dirty="0">
                <a:solidFill>
                  <a:schemeClr val="tx1"/>
                </a:solidFill>
              </a:rPr>
              <a:t>、</a:t>
            </a:r>
            <a:r>
              <a:rPr lang="en-US" altLang="zh-CN" dirty="0">
                <a:solidFill>
                  <a:schemeClr val="tx1"/>
                </a:solidFill>
              </a:rPr>
              <a:t>Apache</a:t>
            </a:r>
            <a:r>
              <a:rPr lang="zh-CN" altLang="en-US" dirty="0">
                <a:solidFill>
                  <a:schemeClr val="tx1"/>
                </a:solidFill>
              </a:rPr>
              <a:t>）</a:t>
            </a:r>
            <a:endParaRPr lang="en-US" altLang="zh-CN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en-US" altLang="zh-CN">
                <a:solidFill>
                  <a:schemeClr val="tx1"/>
                </a:solidFill>
              </a:rPr>
              <a:t>……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3644900" y="3011488"/>
            <a:ext cx="1566863" cy="977900"/>
          </a:xfrm>
          <a:prstGeom prst="wedgeRectCallout">
            <a:avLst>
              <a:gd name="adj1" fmla="val -46338"/>
              <a:gd name="adj2" fmla="val 18239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>
                <a:solidFill>
                  <a:schemeClr val="tx1"/>
                </a:solidFill>
              </a:rPr>
              <a:t>应用传输协议</a:t>
            </a:r>
            <a:endParaRPr lang="en-US" altLang="zh-CN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en-US" altLang="zh-CN" dirty="0">
                <a:solidFill>
                  <a:schemeClr val="tx1"/>
                </a:solidFill>
              </a:rPr>
              <a:t>HTTP</a:t>
            </a:r>
          </a:p>
          <a:p>
            <a:pPr algn="ctr" eaLnBrk="1" hangingPunct="1">
              <a:defRPr/>
            </a:pPr>
            <a:r>
              <a:rPr lang="en-US" altLang="zh-CN" dirty="0">
                <a:solidFill>
                  <a:schemeClr val="tx1"/>
                </a:solidFill>
              </a:rPr>
              <a:t>……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3" name="矩形标注 22"/>
          <p:cNvSpPr/>
          <p:nvPr/>
        </p:nvSpPr>
        <p:spPr>
          <a:xfrm>
            <a:off x="1323975" y="3011488"/>
            <a:ext cx="1814513" cy="977900"/>
          </a:xfrm>
          <a:prstGeom prst="wedgeRectCallout">
            <a:avLst>
              <a:gd name="adj1" fmla="val -34846"/>
              <a:gd name="adj2" fmla="val 10194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>
                <a:solidFill>
                  <a:schemeClr val="tx1"/>
                </a:solidFill>
              </a:rPr>
              <a:t>应用客户端</a:t>
            </a:r>
            <a:endParaRPr lang="en-US" altLang="zh-CN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zh-CN" altLang="en-US" dirty="0">
                <a:solidFill>
                  <a:schemeClr val="tx1"/>
                </a:solidFill>
              </a:rPr>
              <a:t>浏览器</a:t>
            </a:r>
            <a:endParaRPr lang="en-US" altLang="zh-CN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zh-CN" altLang="en-US" dirty="0">
                <a:solidFill>
                  <a:schemeClr val="tx1"/>
                </a:solidFill>
              </a:rPr>
              <a:t>（</a:t>
            </a:r>
            <a:r>
              <a:rPr lang="en-US" altLang="zh-CN" dirty="0">
                <a:solidFill>
                  <a:schemeClr val="tx1"/>
                </a:solidFill>
              </a:rPr>
              <a:t>IE</a:t>
            </a:r>
            <a:r>
              <a:rPr lang="zh-CN" altLang="en-US" dirty="0">
                <a:solidFill>
                  <a:schemeClr val="tx1"/>
                </a:solidFill>
              </a:rPr>
              <a:t>、</a:t>
            </a:r>
            <a:r>
              <a:rPr lang="en-US" altLang="zh-CN">
                <a:solidFill>
                  <a:schemeClr val="tx1"/>
                </a:solidFill>
              </a:rPr>
              <a:t>Firefox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  <a:endParaRPr lang="en-US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4736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HTTP</a:t>
            </a:r>
            <a:r>
              <a:rPr lang="zh-CN" altLang="en-US" dirty="0" smtClean="0"/>
              <a:t>协议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HTTP(</a:t>
            </a:r>
            <a:r>
              <a:rPr lang="zh-CN" altLang="en-US" dirty="0"/>
              <a:t>超文本传输协议</a:t>
            </a:r>
            <a:r>
              <a:rPr lang="en-US" altLang="zh-CN" dirty="0" smtClean="0"/>
              <a:t>)</a:t>
            </a:r>
            <a:r>
              <a:rPr lang="zh-CN" altLang="en-US" dirty="0" smtClean="0"/>
              <a:t>工作机制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请求响应模式</a:t>
            </a:r>
            <a:endParaRPr lang="en-US" altLang="zh-CN" dirty="0" smtClean="0"/>
          </a:p>
          <a:p>
            <a:pPr lvl="2">
              <a:spcBef>
                <a:spcPts val="1200"/>
              </a:spcBef>
            </a:pPr>
            <a:r>
              <a:rPr lang="en-US" altLang="zh-CN" dirty="0" smtClean="0"/>
              <a:t>HTTP</a:t>
            </a:r>
            <a:r>
              <a:rPr lang="zh-CN" altLang="en-US" dirty="0"/>
              <a:t>请求包含三个部分 </a:t>
            </a:r>
            <a:r>
              <a:rPr lang="zh-CN" altLang="en-US" dirty="0" smtClean="0"/>
              <a:t>（</a:t>
            </a:r>
            <a:r>
              <a:rPr lang="zh-CN" altLang="en-US" dirty="0">
                <a:latin typeface="Arial Narrow" pitchFamily="34" charset="0"/>
              </a:rPr>
              <a:t>方法  </a:t>
            </a:r>
            <a:r>
              <a:rPr lang="en-US" altLang="zh-CN" dirty="0">
                <a:latin typeface="Arial Narrow" pitchFamily="34" charset="0"/>
              </a:rPr>
              <a:t>URL</a:t>
            </a:r>
            <a:r>
              <a:rPr lang="zh-CN" altLang="en-US" dirty="0">
                <a:latin typeface="Arial Narrow" pitchFamily="34" charset="0"/>
              </a:rPr>
              <a:t> 协议</a:t>
            </a:r>
            <a:r>
              <a:rPr lang="en-US" altLang="zh-CN" dirty="0">
                <a:latin typeface="Arial Narrow" pitchFamily="34" charset="0"/>
              </a:rPr>
              <a:t>/</a:t>
            </a:r>
            <a:r>
              <a:rPr lang="zh-CN" altLang="en-US" dirty="0" smtClean="0">
                <a:latin typeface="Arial Narrow" pitchFamily="34" charset="0"/>
              </a:rPr>
              <a:t>版本、</a:t>
            </a:r>
            <a:r>
              <a:rPr lang="zh-CN" altLang="en-US" dirty="0">
                <a:latin typeface="Arial Narrow" pitchFamily="34" charset="0"/>
              </a:rPr>
              <a:t>请求</a:t>
            </a:r>
            <a:r>
              <a:rPr lang="zh-CN" altLang="en-US" dirty="0" smtClean="0">
                <a:latin typeface="Arial Narrow" pitchFamily="34" charset="0"/>
              </a:rPr>
              <a:t>头部、</a:t>
            </a:r>
            <a:r>
              <a:rPr lang="zh-CN" altLang="en-US" dirty="0">
                <a:latin typeface="Arial Narrow" pitchFamily="34" charset="0"/>
              </a:rPr>
              <a:t>请求</a:t>
            </a:r>
            <a:r>
              <a:rPr lang="zh-CN" altLang="en-US" dirty="0" smtClean="0">
                <a:latin typeface="Arial Narrow" pitchFamily="34" charset="0"/>
              </a:rPr>
              <a:t>正文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2">
              <a:spcBef>
                <a:spcPts val="1200"/>
              </a:spcBef>
            </a:pPr>
            <a:r>
              <a:rPr lang="zh-CN" altLang="en-US" sz="2200" dirty="0" smtClean="0">
                <a:latin typeface="Arial Narrow" pitchFamily="34" charset="0"/>
              </a:rPr>
              <a:t> </a:t>
            </a:r>
            <a:r>
              <a:rPr lang="en-US" altLang="zh-CN" sz="2200" dirty="0" smtClean="0">
                <a:latin typeface="Arial Narrow" pitchFamily="34" charset="0"/>
              </a:rPr>
              <a:t>HTTP</a:t>
            </a:r>
            <a:r>
              <a:rPr lang="zh-CN" altLang="en-US" sz="2200" dirty="0" smtClean="0">
                <a:latin typeface="Arial Narrow" pitchFamily="34" charset="0"/>
              </a:rPr>
              <a:t>响应包含三个部分（</a:t>
            </a:r>
            <a:r>
              <a:rPr lang="zh-CN" altLang="en-US" sz="2200" dirty="0">
                <a:latin typeface="Arial Narrow" pitchFamily="34" charset="0"/>
              </a:rPr>
              <a:t>协议状态代码</a:t>
            </a:r>
            <a:r>
              <a:rPr lang="zh-CN" altLang="en-US" sz="2200" dirty="0" smtClean="0">
                <a:latin typeface="Arial Narrow" pitchFamily="34" charset="0"/>
              </a:rPr>
              <a:t>描叙、响应包头、实体包）</a:t>
            </a:r>
            <a:endParaRPr lang="zh-CN" altLang="en-US" sz="2200" dirty="0">
              <a:latin typeface="Arial Narrow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43</a:t>
            </a:fld>
            <a:endParaRPr lang="en-US" altLang="zh-CN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43" y="3933056"/>
            <a:ext cx="4352541" cy="22182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941" y="4401108"/>
            <a:ext cx="4076316" cy="166664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83668" y="6151347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HTTP</a:t>
            </a:r>
            <a:r>
              <a:rPr lang="zh-CN" altLang="en-US" dirty="0" smtClean="0"/>
              <a:t>请求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6299569" y="609140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HTTP</a:t>
            </a:r>
            <a:r>
              <a:rPr lang="zh-CN" altLang="en-US" dirty="0" smtClean="0"/>
              <a:t>响应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3596401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HTTP</a:t>
            </a:r>
            <a:r>
              <a:rPr lang="zh-CN" altLang="en-US" dirty="0" smtClean="0"/>
              <a:t>协议安全问题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信息泄漏（传输数据明文）</a:t>
            </a:r>
            <a:endParaRPr lang="en-US" altLang="zh-CN" dirty="0" smtClean="0"/>
          </a:p>
          <a:p>
            <a:r>
              <a:rPr lang="zh-CN" altLang="en-US" dirty="0" smtClean="0"/>
              <a:t>弱验证（</a:t>
            </a:r>
            <a:r>
              <a:rPr lang="zh-CN" altLang="en-US" dirty="0"/>
              <a:t>会话双方没有严格认证</a:t>
            </a:r>
            <a:r>
              <a:rPr lang="zh-CN" altLang="en-US" dirty="0" smtClean="0"/>
              <a:t>机制）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http1.1</a:t>
            </a:r>
            <a:r>
              <a:rPr lang="zh-CN" altLang="en-US" dirty="0" smtClean="0"/>
              <a:t>提供</a:t>
            </a:r>
            <a:r>
              <a:rPr lang="zh-CN" altLang="zh-CN" dirty="0" smtClean="0"/>
              <a:t>摘要</a:t>
            </a:r>
            <a:r>
              <a:rPr lang="zh-CN" altLang="zh-CN" dirty="0"/>
              <a:t>访问</a:t>
            </a:r>
            <a:r>
              <a:rPr lang="zh-CN" altLang="zh-CN" dirty="0" smtClean="0"/>
              <a:t>认证机制，</a:t>
            </a:r>
            <a:r>
              <a:rPr lang="zh-CN" altLang="zh-CN" dirty="0"/>
              <a:t>采用</a:t>
            </a:r>
            <a:r>
              <a:rPr lang="en-US" altLang="zh-CN" dirty="0"/>
              <a:t>MD5</a:t>
            </a:r>
            <a:r>
              <a:rPr lang="zh-CN" altLang="zh-CN" dirty="0"/>
              <a:t>将用户名、密码、请求包头等进行</a:t>
            </a:r>
            <a:r>
              <a:rPr lang="zh-CN" altLang="zh-CN" dirty="0" smtClean="0"/>
              <a:t>封装</a:t>
            </a:r>
            <a:r>
              <a:rPr lang="zh-CN" altLang="en-US" dirty="0" smtClean="0"/>
              <a:t>，但仍然不提供对实体信息的保护</a:t>
            </a:r>
            <a:endParaRPr lang="en-US" altLang="zh-CN" dirty="0" smtClean="0"/>
          </a:p>
          <a:p>
            <a:r>
              <a:rPr lang="zh-CN" altLang="en-US" dirty="0" smtClean="0"/>
              <a:t>缺乏状态跟踪（</a:t>
            </a:r>
            <a:r>
              <a:rPr lang="zh-CN" altLang="en-US" dirty="0"/>
              <a:t>请求响应机制决定</a:t>
            </a:r>
            <a:r>
              <a:rPr lang="en-US" altLang="zh-CN" dirty="0"/>
              <a:t>http</a:t>
            </a:r>
            <a:r>
              <a:rPr lang="zh-CN" altLang="en-US" dirty="0"/>
              <a:t>是一个无状态</a:t>
            </a:r>
            <a:r>
              <a:rPr lang="zh-CN" altLang="en-US" dirty="0" smtClean="0"/>
              <a:t>协议）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Session</a:t>
            </a:r>
            <a:r>
              <a:rPr lang="zh-CN" altLang="en-US" dirty="0" smtClean="0"/>
              <a:t>解决方案带来的安全问题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44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4080040"/>
      </p:ext>
    </p:extLst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</a:t>
            </a:r>
            <a:r>
              <a:rPr lang="zh-CN" altLang="en-US" dirty="0" smtClean="0"/>
              <a:t>服务端软件</a:t>
            </a:r>
            <a:r>
              <a:rPr lang="zh-CN" altLang="en-US" dirty="0" smtClean="0"/>
              <a:t>安全问题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服务支撑软件安全问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软件</a:t>
            </a:r>
            <a:r>
              <a:rPr lang="zh-CN" altLang="en-US" dirty="0" smtClean="0"/>
              <a:t>自身安全漏洞</a:t>
            </a:r>
            <a:endParaRPr lang="en-US" altLang="zh-CN" dirty="0" smtClean="0"/>
          </a:p>
          <a:p>
            <a:pPr lvl="2">
              <a:defRPr/>
            </a:pPr>
            <a:r>
              <a:rPr lang="zh-CN" altLang="en-US" dirty="0" smtClean="0"/>
              <a:t>例：</a:t>
            </a:r>
            <a:r>
              <a:rPr lang="en-US" altLang="zh-CN" dirty="0" smtClean="0"/>
              <a:t>IIS 5.0</a:t>
            </a:r>
            <a:r>
              <a:rPr lang="zh-CN" altLang="en-US" dirty="0" smtClean="0"/>
              <a:t>超长</a:t>
            </a:r>
            <a:r>
              <a:rPr lang="en-US" altLang="zh-CN" dirty="0" smtClean="0"/>
              <a:t>URL</a:t>
            </a:r>
            <a:r>
              <a:rPr lang="zh-CN" altLang="en-US" dirty="0" smtClean="0"/>
              <a:t>拒绝服务漏洞</a:t>
            </a:r>
            <a:endParaRPr lang="en-US" altLang="zh-CN" dirty="0" smtClean="0"/>
          </a:p>
          <a:p>
            <a:pPr lvl="2">
              <a:defRPr/>
            </a:pPr>
            <a:r>
              <a:rPr lang="zh-CN" altLang="en-US" dirty="0" smtClean="0"/>
              <a:t>例：</a:t>
            </a:r>
            <a:r>
              <a:rPr lang="en-US" altLang="zh-CN" dirty="0" smtClean="0"/>
              <a:t>Unicode</a:t>
            </a:r>
            <a:r>
              <a:rPr lang="zh-CN" altLang="en-US" dirty="0"/>
              <a:t>解</a:t>
            </a:r>
            <a:r>
              <a:rPr lang="zh-CN" altLang="en-US" dirty="0" smtClean="0"/>
              <a:t>码漏洞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/>
              <a:t>软</a:t>
            </a:r>
            <a:r>
              <a:rPr lang="zh-CN" altLang="en-US" dirty="0" smtClean="0"/>
              <a:t>件配置缺陷</a:t>
            </a:r>
            <a:endParaRPr lang="en-US" altLang="zh-CN" dirty="0" smtClean="0"/>
          </a:p>
          <a:p>
            <a:pPr lvl="2">
              <a:defRPr/>
            </a:pPr>
            <a:r>
              <a:rPr lang="zh-CN" altLang="en-US" dirty="0"/>
              <a:t>默</a:t>
            </a:r>
            <a:r>
              <a:rPr lang="zh-CN" altLang="en-US" dirty="0" smtClean="0"/>
              <a:t>认账号、口令</a:t>
            </a:r>
            <a:endParaRPr lang="en-US" altLang="zh-CN" dirty="0" smtClean="0"/>
          </a:p>
          <a:p>
            <a:pPr lvl="2">
              <a:defRPr/>
            </a:pPr>
            <a:r>
              <a:rPr lang="zh-CN" altLang="en-US" dirty="0" smtClean="0"/>
              <a:t>不安全的配置</a:t>
            </a:r>
            <a:endParaRPr lang="en-US" altLang="zh-CN" dirty="0" smtClean="0"/>
          </a:p>
          <a:p>
            <a:pPr lvl="3">
              <a:defRPr/>
            </a:pPr>
            <a:r>
              <a:rPr lang="zh-CN" altLang="en-US" dirty="0" smtClean="0"/>
              <a:t>例：</a:t>
            </a:r>
            <a:r>
              <a:rPr lang="en-US" altLang="zh-CN" dirty="0" smtClean="0"/>
              <a:t>IIS</a:t>
            </a:r>
            <a:r>
              <a:rPr lang="zh-CN" altLang="en-US" dirty="0" smtClean="0"/>
              <a:t>配置允许远程</a:t>
            </a:r>
            <a:r>
              <a:rPr lang="zh-CN" altLang="en-US" dirty="0" smtClean="0"/>
              <a:t>写入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应用软件安全问题</a:t>
            </a:r>
            <a:endParaRPr lang="en-US" altLang="zh-CN" dirty="0" smtClean="0"/>
          </a:p>
          <a:p>
            <a:pPr lvl="1">
              <a:defRPr/>
            </a:pPr>
            <a:endParaRPr lang="en-US" altLang="zh-CN" dirty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059F699-6005-496F-91D8-49D4F7BDD67C}" type="slidenum">
              <a:rPr lang="zh-CN" altLang="en-US" smtClean="0"/>
              <a:t>45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4317574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Web</a:t>
            </a:r>
            <a:r>
              <a:rPr lang="zh-CN" altLang="en-US" dirty="0" smtClean="0"/>
              <a:t>安全防护技术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Web</a:t>
            </a:r>
            <a:r>
              <a:rPr lang="zh-CN" altLang="en-US" dirty="0" smtClean="0"/>
              <a:t>防火墙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工作在应用层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基本功能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审计并拦截</a:t>
            </a:r>
            <a:r>
              <a:rPr lang="en-US" altLang="zh-CN" dirty="0" smtClean="0"/>
              <a:t>HTTP</a:t>
            </a:r>
            <a:r>
              <a:rPr lang="zh-CN" altLang="en-US" dirty="0"/>
              <a:t>数据流</a:t>
            </a:r>
            <a:endParaRPr lang="en-US" altLang="zh-CN" dirty="0"/>
          </a:p>
          <a:p>
            <a:pPr lvl="2"/>
            <a:r>
              <a:rPr lang="en-US" altLang="zh-CN" dirty="0"/>
              <a:t>Web</a:t>
            </a:r>
            <a:r>
              <a:rPr lang="zh-CN" altLang="en-US" dirty="0"/>
              <a:t>应用访问控制</a:t>
            </a:r>
            <a:endParaRPr lang="en-US" altLang="zh-CN" dirty="0"/>
          </a:p>
          <a:p>
            <a:pPr lvl="2"/>
            <a:r>
              <a:rPr lang="en-US" altLang="zh-CN" dirty="0"/>
              <a:t>Web</a:t>
            </a:r>
            <a:r>
              <a:rPr lang="zh-CN" altLang="en-US" dirty="0"/>
              <a:t>应用加固</a:t>
            </a:r>
            <a:endParaRPr lang="en-US" altLang="zh-CN" dirty="0"/>
          </a:p>
          <a:p>
            <a:r>
              <a:rPr lang="zh-CN" altLang="en-US" dirty="0" smtClean="0"/>
              <a:t>网页防篡改</a:t>
            </a:r>
            <a:endParaRPr lang="en-US" altLang="zh-CN" dirty="0" smtClean="0"/>
          </a:p>
          <a:p>
            <a:pPr lvl="1"/>
            <a:r>
              <a:rPr lang="zh-CN" altLang="en-US" dirty="0"/>
              <a:t>监控</a:t>
            </a:r>
            <a:r>
              <a:rPr lang="en-US" altLang="zh-CN" dirty="0"/>
              <a:t>Web</a:t>
            </a:r>
            <a:r>
              <a:rPr lang="zh-CN" altLang="en-US" dirty="0"/>
              <a:t>服务器上的页面文件，防止被篡改</a:t>
            </a:r>
            <a:endParaRPr lang="en-US" altLang="zh-CN" dirty="0"/>
          </a:p>
          <a:p>
            <a:pPr lvl="1"/>
            <a:r>
              <a:rPr lang="zh-CN" altLang="en-US" dirty="0" smtClean="0"/>
              <a:t>机制</a:t>
            </a:r>
            <a:endParaRPr lang="en-US" altLang="zh-CN" dirty="0" smtClean="0"/>
          </a:p>
          <a:p>
            <a:pPr lvl="2"/>
            <a:r>
              <a:rPr lang="zh-CN" altLang="en-US" dirty="0"/>
              <a:t>备份文件</a:t>
            </a:r>
            <a:r>
              <a:rPr lang="zh-CN" altLang="en-US" dirty="0" smtClean="0"/>
              <a:t>对比、摘要</a:t>
            </a:r>
            <a:r>
              <a:rPr lang="zh-CN" altLang="en-US" dirty="0"/>
              <a:t>文件</a:t>
            </a:r>
            <a:r>
              <a:rPr lang="zh-CN" altLang="en-US" dirty="0" smtClean="0"/>
              <a:t>对比、删改</a:t>
            </a:r>
            <a:r>
              <a:rPr lang="zh-CN" altLang="en-US" dirty="0"/>
              <a:t>操作</a:t>
            </a:r>
            <a:r>
              <a:rPr lang="zh-CN" altLang="en-US" dirty="0" smtClean="0"/>
              <a:t>触发、系统</a:t>
            </a:r>
            <a:r>
              <a:rPr lang="zh-CN" altLang="en-US" dirty="0"/>
              <a:t>底层过滤</a:t>
            </a:r>
            <a:endParaRPr lang="en-US" altLang="zh-CN" dirty="0"/>
          </a:p>
          <a:p>
            <a:pPr lvl="1"/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46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0586328"/>
      </p:ext>
    </p:extLst>
  </p:cSld>
  <p:clrMapOvr>
    <a:masterClrMapping/>
  </p:clrMapOvr>
  <p:transition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知识子域：应用与数据安全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针对</a:t>
            </a:r>
            <a:r>
              <a:rPr lang="en-US" altLang="zh-CN" dirty="0"/>
              <a:t>Web</a:t>
            </a:r>
            <a:r>
              <a:rPr lang="zh-CN" altLang="en-US" dirty="0"/>
              <a:t>应用的攻击</a:t>
            </a:r>
          </a:p>
          <a:p>
            <a:pPr lvl="1"/>
            <a:r>
              <a:rPr lang="zh-CN" altLang="en-US" dirty="0"/>
              <a:t>理解</a:t>
            </a:r>
            <a:r>
              <a:rPr lang="en-US" altLang="zh-CN" dirty="0"/>
              <a:t>SQL</a:t>
            </a:r>
            <a:r>
              <a:rPr lang="zh-CN" altLang="en-US" dirty="0"/>
              <a:t>注入攻击的原理及危害</a:t>
            </a:r>
          </a:p>
          <a:p>
            <a:pPr lvl="1"/>
            <a:r>
              <a:rPr lang="zh-CN" altLang="en-US" dirty="0"/>
              <a:t>了解跨站脚本安全问题的原理及危害；</a:t>
            </a:r>
          </a:p>
          <a:p>
            <a:pPr lvl="1"/>
            <a:r>
              <a:rPr lang="zh-CN" altLang="en-US" dirty="0"/>
              <a:t>了解失效的验证和会话管理、不安全对象直接引用、跨站请求伪造、不安全配置管理、不安全密码存储、错误的访问控制、传输保护不足、网址重定向、异常处理、拒绝服务攻击等针对</a:t>
            </a:r>
            <a:r>
              <a:rPr lang="en-US" altLang="zh-CN" dirty="0"/>
              <a:t>WEB</a:t>
            </a:r>
            <a:r>
              <a:rPr lang="zh-CN" altLang="en-US" dirty="0"/>
              <a:t>的攻击方式；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47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32918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典型注入攻击</a:t>
            </a:r>
            <a:r>
              <a:rPr lang="en-US" altLang="zh-CN" dirty="0" smtClean="0"/>
              <a:t>-SQL</a:t>
            </a:r>
            <a:r>
              <a:rPr lang="zh-CN" altLang="en-US" dirty="0" smtClean="0"/>
              <a:t>注入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rgbClr val="3399FF"/>
              </a:buClr>
              <a:buFont typeface="Wingdings" pitchFamily="2" charset="2"/>
              <a:buChar char="v"/>
            </a:pPr>
            <a:r>
              <a:rPr lang="zh-CN" altLang="en-US" dirty="0" smtClean="0"/>
              <a:t>原理：程序没有</a:t>
            </a:r>
            <a:r>
              <a:rPr lang="zh-CN" altLang="en-US" dirty="0"/>
              <a:t>对用户输入数据的合法性进行判断，使攻击者可以绕过应用程序限制，构造一段</a:t>
            </a:r>
            <a:r>
              <a:rPr lang="en-US" altLang="zh-CN" dirty="0"/>
              <a:t>SQL</a:t>
            </a:r>
            <a:r>
              <a:rPr lang="zh-CN" altLang="en-US" dirty="0"/>
              <a:t>语句并传递到数据库中，实现对数据库的</a:t>
            </a:r>
            <a:r>
              <a:rPr lang="zh-CN" altLang="en-US" dirty="0" smtClean="0"/>
              <a:t>操作</a:t>
            </a:r>
            <a:endParaRPr lang="en-US" altLang="zh-CN" dirty="0" smtClean="0"/>
          </a:p>
          <a:p>
            <a:pPr marL="342900" lvl="1" indent="-342900">
              <a:buClr>
                <a:srgbClr val="3399FF"/>
              </a:buClr>
              <a:buFont typeface="Wingdings" pitchFamily="2" charset="2"/>
              <a:buChar char="v"/>
            </a:pPr>
            <a:r>
              <a:rPr lang="zh-CN" altLang="en-US" dirty="0" smtClean="0"/>
              <a:t>示例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48</a:t>
            </a:fld>
            <a:endParaRPr lang="en-US" altLang="zh-CN"/>
          </a:p>
        </p:txBody>
      </p:sp>
      <p:pic>
        <p:nvPicPr>
          <p:cNvPr id="5" name="Picture 4" descr="log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235" y="3068960"/>
            <a:ext cx="2251075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187624" y="3537272"/>
            <a:ext cx="8207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1600" b="1" dirty="0">
                <a:latin typeface="Tahoma" panose="020B0604030504040204" pitchFamily="34" charset="0"/>
                <a:ea typeface="宋体" panose="02010600030101010101" pitchFamily="2" charset="-122"/>
              </a:rPr>
              <a:t>admin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187624" y="3918272"/>
            <a:ext cx="12271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1600" b="1" dirty="0">
                <a:latin typeface="Tahoma" panose="020B0604030504040204" pitchFamily="34" charset="0"/>
                <a:ea typeface="宋体" panose="02010600030101010101" pitchFamily="2" charset="-122"/>
              </a:rPr>
              <a:t>ABCDEFG!</a:t>
            </a:r>
            <a:endParaRPr kumimoji="1" lang="zh-CN" altLang="en-US" sz="24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899966" y="3445670"/>
            <a:ext cx="6540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Select * from table where </a:t>
            </a:r>
          </a:p>
          <a:p>
            <a:pPr eaLnBrk="1" hangingPunct="1"/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user=</a:t>
            </a:r>
            <a:r>
              <a:rPr kumimoji="1"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‘</a:t>
            </a:r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admin</a:t>
            </a:r>
            <a:r>
              <a:rPr kumimoji="1"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’</a:t>
            </a:r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and </a:t>
            </a:r>
            <a:r>
              <a:rPr kumimoji="1" lang="en-US" altLang="zh-CN" sz="2400" b="1" dirty="0" err="1">
                <a:latin typeface="Tahoma" panose="020B0604030504040204" pitchFamily="34" charset="0"/>
                <a:ea typeface="宋体" panose="02010600030101010101" pitchFamily="2" charset="-122"/>
              </a:rPr>
              <a:t>pwd</a:t>
            </a:r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=</a:t>
            </a:r>
            <a:r>
              <a:rPr kumimoji="1"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‘</a:t>
            </a:r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ABCDEFG!</a:t>
            </a:r>
            <a:r>
              <a:rPr kumimoji="1"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’</a:t>
            </a:r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;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777122" y="5686992"/>
            <a:ext cx="64071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Select * from table where </a:t>
            </a:r>
          </a:p>
          <a:p>
            <a:pPr eaLnBrk="1" hangingPunct="1"/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user=</a:t>
            </a:r>
            <a:r>
              <a:rPr kumimoji="1"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‘</a:t>
            </a:r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admin</a:t>
            </a:r>
            <a:r>
              <a:rPr kumimoji="1"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’</a:t>
            </a:r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and </a:t>
            </a:r>
            <a:r>
              <a:rPr kumimoji="1" lang="en-US" altLang="zh-CN" sz="2400" b="1" dirty="0" err="1">
                <a:latin typeface="Tahoma" panose="020B0604030504040204" pitchFamily="34" charset="0"/>
                <a:ea typeface="宋体" panose="02010600030101010101" pitchFamily="2" charset="-122"/>
              </a:rPr>
              <a:t>pwd</a:t>
            </a:r>
            <a:r>
              <a:rPr kumimoji="1"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=</a:t>
            </a:r>
            <a:r>
              <a:rPr kumimoji="1"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‘</a:t>
            </a:r>
            <a:r>
              <a:rPr kumimoji="1" lang="en-US" altLang="zh-CN" sz="24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123</a:t>
            </a:r>
            <a:r>
              <a:rPr kumimoji="1"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’</a:t>
            </a:r>
            <a:r>
              <a:rPr kumimoji="1" lang="en-US" altLang="zh-CN" sz="24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 or </a:t>
            </a:r>
            <a:r>
              <a:rPr kumimoji="1"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‘</a:t>
            </a:r>
            <a:r>
              <a:rPr kumimoji="1" lang="en-US" altLang="zh-CN" sz="24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1=1</a:t>
            </a:r>
            <a:r>
              <a:rPr kumimoji="1"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’</a:t>
            </a:r>
            <a:endParaRPr kumimoji="1" lang="zh-CN" altLang="en-US" sz="24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pic>
        <p:nvPicPr>
          <p:cNvPr id="10" name="Picture 4" descr="log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47" y="4853421"/>
            <a:ext cx="22510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115616" y="5285221"/>
            <a:ext cx="8207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1600" b="1" dirty="0">
                <a:latin typeface="Tahoma" panose="020B0604030504040204" pitchFamily="34" charset="0"/>
                <a:ea typeface="宋体" panose="02010600030101010101" pitchFamily="2" charset="-122"/>
              </a:rPr>
              <a:t>admin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079612" y="5739246"/>
            <a:ext cx="1485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/>
            <a:r>
              <a:rPr kumimoji="1" lang="en-US" altLang="zh-CN" sz="1600" b="1" dirty="0">
                <a:latin typeface="Tahoma" panose="020B0604030504040204" pitchFamily="34" charset="0"/>
                <a:ea typeface="宋体" panose="02010600030101010101" pitchFamily="2" charset="-122"/>
              </a:rPr>
              <a:t>123</a:t>
            </a:r>
            <a:r>
              <a:rPr kumimoji="1" lang="en-US" altLang="zh-CN" sz="1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’</a:t>
            </a:r>
            <a:r>
              <a:rPr kumimoji="1" lang="en-US" altLang="zh-CN" sz="1600" b="1" dirty="0">
                <a:latin typeface="Tahoma" panose="020B0604030504040204" pitchFamily="34" charset="0"/>
                <a:ea typeface="宋体" panose="02010600030101010101" pitchFamily="2" charset="-122"/>
              </a:rPr>
              <a:t> or </a:t>
            </a:r>
            <a:r>
              <a:rPr kumimoji="1" lang="en-US" altLang="zh-CN" sz="16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‘</a:t>
            </a:r>
            <a:r>
              <a:rPr kumimoji="1" lang="en-US" altLang="zh-CN" sz="1600" b="1" dirty="0">
                <a:latin typeface="Tahoma" panose="020B0604030504040204" pitchFamily="34" charset="0"/>
                <a:ea typeface="宋体" panose="02010600030101010101" pitchFamily="2" charset="-122"/>
              </a:rPr>
              <a:t>1=1</a:t>
            </a:r>
            <a:endParaRPr kumimoji="1" lang="zh-CN" altLang="en-US" sz="24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auto">
          <a:xfrm flipV="1">
            <a:off x="6700086" y="6455341"/>
            <a:ext cx="190932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899966" y="4462355"/>
            <a:ext cx="5760640" cy="9667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/>
              <a:t>由于密码的输入方式，使得查询语句返回值永远为</a:t>
            </a:r>
            <a:r>
              <a:rPr lang="en-US" altLang="zh-CN" sz="2400" dirty="0"/>
              <a:t>True</a:t>
            </a:r>
            <a:r>
              <a:rPr lang="zh-CN" altLang="en-US" sz="2400" dirty="0"/>
              <a:t>，因此通过</a:t>
            </a:r>
            <a:r>
              <a:rPr lang="zh-CN" altLang="en-US" sz="2400" dirty="0" smtClean="0"/>
              <a:t>验证！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215472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1" grpId="0" autoUpdateAnimBg="0"/>
      <p:bldP spid="12" grpId="0" autoUpdateAnimBg="0"/>
      <p:bldP spid="13" grpId="0" animBg="1"/>
      <p:bldP spid="1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SQL</a:t>
            </a:r>
            <a:r>
              <a:rPr lang="zh-CN" altLang="en-US" dirty="0" smtClean="0"/>
              <a:t>注入攻击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可以传递到数据库的数据都是攻击对象</a:t>
            </a:r>
            <a:endParaRPr lang="en-US" altLang="zh-CN" dirty="0" smtClean="0"/>
          </a:p>
          <a:p>
            <a:r>
              <a:rPr lang="zh-CN" altLang="en-US" dirty="0" smtClean="0"/>
              <a:t>示例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http</a:t>
            </a:r>
            <a:r>
              <a:rPr lang="en-US" altLang="zh-CN" dirty="0"/>
              <a:t>://www.test.com/</a:t>
            </a:r>
            <a:r>
              <a:rPr lang="en-US" altLang="zh-CN" dirty="0" err="1"/>
              <a:t>showdetail.asp?id</a:t>
            </a:r>
            <a:r>
              <a:rPr lang="en-US" altLang="zh-CN" dirty="0"/>
              <a:t>=49</a:t>
            </a:r>
            <a:r>
              <a:rPr lang="en-US" altLang="zh-CN" dirty="0">
                <a:solidFill>
                  <a:srgbClr val="FF0000"/>
                </a:solidFill>
              </a:rPr>
              <a:t>’ And (update user set </a:t>
            </a:r>
            <a:r>
              <a:rPr lang="en-US" altLang="zh-CN" dirty="0" err="1">
                <a:solidFill>
                  <a:srgbClr val="FF0000"/>
                </a:solidFill>
              </a:rPr>
              <a:t>passwd</a:t>
            </a:r>
            <a:r>
              <a:rPr lang="en-US" altLang="zh-CN" dirty="0">
                <a:solidFill>
                  <a:srgbClr val="FF0000"/>
                </a:solidFill>
              </a:rPr>
              <a:t>=‘123’ where username=‘admin’);-- 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/>
              <a:t>Select * from </a:t>
            </a:r>
            <a:r>
              <a:rPr lang="zh-CN" altLang="en-US" dirty="0"/>
              <a:t>表名 </a:t>
            </a:r>
            <a:r>
              <a:rPr lang="en-US" altLang="zh-CN" dirty="0"/>
              <a:t>where </a:t>
            </a:r>
            <a:r>
              <a:rPr lang="zh-CN" altLang="en-US" dirty="0"/>
              <a:t>字段</a:t>
            </a:r>
            <a:r>
              <a:rPr lang="en-US" altLang="zh-CN" dirty="0"/>
              <a:t>=’49</a:t>
            </a:r>
            <a:r>
              <a:rPr lang="en-US" altLang="zh-CN" dirty="0">
                <a:solidFill>
                  <a:srgbClr val="FF0000"/>
                </a:solidFill>
              </a:rPr>
              <a:t>’ And (update user set </a:t>
            </a:r>
            <a:r>
              <a:rPr lang="en-US" altLang="zh-CN" dirty="0" err="1">
                <a:solidFill>
                  <a:srgbClr val="FF0000"/>
                </a:solidFill>
              </a:rPr>
              <a:t>passwd</a:t>
            </a:r>
            <a:r>
              <a:rPr lang="en-US" altLang="zh-CN" dirty="0">
                <a:solidFill>
                  <a:srgbClr val="FF0000"/>
                </a:solidFill>
              </a:rPr>
              <a:t>=‘123’ where username=‘admin’);</a:t>
            </a:r>
          </a:p>
          <a:p>
            <a:pPr lvl="1"/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49</a:t>
            </a:fld>
            <a:endParaRPr lang="en-US" altLang="zh-CN"/>
          </a:p>
        </p:txBody>
      </p:sp>
      <p:sp>
        <p:nvSpPr>
          <p:cNvPr id="5" name="圆角矩形 4"/>
          <p:cNvSpPr/>
          <p:nvPr/>
        </p:nvSpPr>
        <p:spPr>
          <a:xfrm>
            <a:off x="1007604" y="5481228"/>
            <a:ext cx="74168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/>
              <a:t>非法的</a:t>
            </a:r>
            <a:r>
              <a:rPr lang="en-US" altLang="zh-CN" sz="2800" dirty="0"/>
              <a:t>SQL</a:t>
            </a:r>
            <a:r>
              <a:rPr lang="zh-CN" altLang="en-US" sz="2800" dirty="0"/>
              <a:t>语句被传递到数据库</a:t>
            </a:r>
            <a:r>
              <a:rPr lang="zh-CN" altLang="en-US" sz="2800" dirty="0" smtClean="0"/>
              <a:t>中执行！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521018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标识与鉴别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Windows</a:t>
            </a:r>
            <a:r>
              <a:rPr lang="zh-CN" altLang="en-US" dirty="0" smtClean="0"/>
              <a:t>系统的标识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安全主体（账户、计算机、服务等）</a:t>
            </a:r>
            <a:endParaRPr lang="en-US" altLang="zh-CN" dirty="0" smtClean="0"/>
          </a:p>
          <a:p>
            <a:pPr lvl="1"/>
            <a:r>
              <a:rPr lang="zh-CN" altLang="en-US" dirty="0"/>
              <a:t>安全标识符</a:t>
            </a:r>
            <a:r>
              <a:rPr lang="zh-CN" altLang="zh-CN" dirty="0"/>
              <a:t>（</a:t>
            </a:r>
            <a:r>
              <a:rPr lang="en-US" altLang="zh-CN" dirty="0"/>
              <a:t>Security Identifier</a:t>
            </a:r>
            <a:r>
              <a:rPr lang="zh-CN" altLang="zh-CN" dirty="0"/>
              <a:t>，</a:t>
            </a:r>
            <a:r>
              <a:rPr lang="en-US" altLang="zh-CN" dirty="0"/>
              <a:t>SID</a:t>
            </a:r>
            <a:r>
              <a:rPr lang="zh-CN" altLang="zh-CN" dirty="0"/>
              <a:t>）</a:t>
            </a:r>
            <a:endParaRPr lang="en-US" altLang="zh-CN" dirty="0"/>
          </a:p>
          <a:p>
            <a:pPr lvl="2"/>
            <a:r>
              <a:rPr lang="zh-CN" altLang="en-US" dirty="0"/>
              <a:t>安全主体的代表（标识用户、组和计算机账户的唯一编码）</a:t>
            </a:r>
          </a:p>
          <a:p>
            <a:pPr lvl="2"/>
            <a:r>
              <a:rPr lang="zh-CN" altLang="en-US" dirty="0"/>
              <a:t>范例：</a:t>
            </a:r>
            <a:r>
              <a:rPr lang="en-US" altLang="zh-CN" dirty="0"/>
              <a:t>S-1-5-21-1736401710-1141508419-1540318053-1000</a:t>
            </a:r>
          </a:p>
          <a:p>
            <a:r>
              <a:rPr lang="en-US" altLang="zh-CN" dirty="0" smtClean="0"/>
              <a:t>Linux/Unix</a:t>
            </a:r>
            <a:r>
              <a:rPr lang="zh-CN" altLang="en-US" dirty="0" smtClean="0"/>
              <a:t>系统的标识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安全主体：用户标识号（</a:t>
            </a:r>
            <a:r>
              <a:rPr lang="en-US" altLang="zh-CN" dirty="0"/>
              <a:t>User ID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8428738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SQL</a:t>
            </a:r>
            <a:r>
              <a:rPr lang="zh-CN" altLang="en-US" smtClean="0"/>
              <a:t>注入的危害</a:t>
            </a:r>
          </a:p>
        </p:txBody>
      </p:sp>
      <p:sp>
        <p:nvSpPr>
          <p:cNvPr id="7577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数据库信息收集</a:t>
            </a:r>
            <a:endParaRPr lang="en-US" altLang="zh-CN" smtClean="0"/>
          </a:p>
          <a:p>
            <a:pPr lvl="1"/>
            <a:r>
              <a:rPr lang="zh-CN" altLang="en-US" smtClean="0"/>
              <a:t>数据检索</a:t>
            </a:r>
            <a:endParaRPr lang="en-US" altLang="zh-CN" smtClean="0"/>
          </a:p>
          <a:p>
            <a:r>
              <a:rPr lang="zh-CN" altLang="en-US" smtClean="0"/>
              <a:t>操作数据库</a:t>
            </a:r>
            <a:endParaRPr lang="en-US" altLang="zh-CN" smtClean="0"/>
          </a:p>
          <a:p>
            <a:pPr lvl="1"/>
            <a:r>
              <a:rPr lang="zh-CN" altLang="en-US" smtClean="0"/>
              <a:t>增加数据</a:t>
            </a:r>
          </a:p>
          <a:p>
            <a:pPr lvl="1"/>
            <a:r>
              <a:rPr lang="zh-CN" altLang="en-US" smtClean="0"/>
              <a:t>删除数据</a:t>
            </a:r>
          </a:p>
          <a:p>
            <a:pPr lvl="1"/>
            <a:r>
              <a:rPr lang="zh-CN" altLang="en-US" smtClean="0"/>
              <a:t>更改数据</a:t>
            </a:r>
            <a:endParaRPr lang="en-US" altLang="zh-CN" smtClean="0"/>
          </a:p>
          <a:p>
            <a:r>
              <a:rPr lang="zh-CN" altLang="en-US" smtClean="0"/>
              <a:t>操作系统</a:t>
            </a:r>
            <a:endParaRPr lang="en-US" altLang="zh-CN" smtClean="0"/>
          </a:p>
          <a:p>
            <a:pPr lvl="1"/>
            <a:r>
              <a:rPr lang="zh-CN" altLang="en-US" smtClean="0"/>
              <a:t>借助数据库某些功能（例如：</a:t>
            </a:r>
            <a:r>
              <a:rPr lang="en-US" altLang="zh-CN" smtClean="0"/>
              <a:t>SQLServer</a:t>
            </a:r>
            <a:r>
              <a:rPr lang="zh-CN" altLang="en-US" smtClean="0"/>
              <a:t>的内置存储过程</a:t>
            </a:r>
            <a:r>
              <a:rPr lang="en-US" altLang="zh-CN" smtClean="0"/>
              <a:t>XP_CMDShell</a:t>
            </a:r>
            <a:r>
              <a:rPr lang="zh-CN" altLang="en-US" smtClean="0"/>
              <a:t>）</a:t>
            </a:r>
          </a:p>
        </p:txBody>
      </p:sp>
      <p:sp>
        <p:nvSpPr>
          <p:cNvPr id="7578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66389A24-E1F3-4481-90F6-CBE15546F6B7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50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79341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SQL</a:t>
            </a:r>
            <a:r>
              <a:rPr lang="zh-CN" altLang="en-US" smtClean="0"/>
              <a:t>注入的防御</a:t>
            </a:r>
          </a:p>
        </p:txBody>
      </p:sp>
      <p:sp>
        <p:nvSpPr>
          <p:cNvPr id="7680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防御的对象：所有外部传入数据</a:t>
            </a:r>
            <a:endParaRPr lang="en-US" altLang="zh-CN" smtClean="0"/>
          </a:p>
          <a:p>
            <a:pPr lvl="1"/>
            <a:r>
              <a:rPr lang="zh-CN" altLang="en-US" smtClean="0"/>
              <a:t>用户的输入</a:t>
            </a:r>
            <a:endParaRPr lang="en-US" altLang="zh-CN" smtClean="0"/>
          </a:p>
          <a:p>
            <a:pPr lvl="2"/>
            <a:r>
              <a:rPr lang="zh-CN" altLang="en-US" sz="2200" smtClean="0"/>
              <a:t>提交的</a:t>
            </a:r>
            <a:r>
              <a:rPr lang="en-US" altLang="zh-CN" sz="2200" smtClean="0"/>
              <a:t>URL</a:t>
            </a:r>
            <a:r>
              <a:rPr lang="zh-CN" altLang="en-US" sz="2200" smtClean="0"/>
              <a:t>请求中的参数部分</a:t>
            </a:r>
          </a:p>
          <a:p>
            <a:pPr lvl="2"/>
            <a:r>
              <a:rPr lang="zh-CN" altLang="en-US" sz="2200" smtClean="0"/>
              <a:t>从</a:t>
            </a:r>
            <a:r>
              <a:rPr lang="en-US" altLang="zh-CN" sz="2200" smtClean="0"/>
              <a:t>cookie</a:t>
            </a:r>
            <a:r>
              <a:rPr lang="zh-CN" altLang="en-US" sz="2200" smtClean="0"/>
              <a:t>中得到的数据</a:t>
            </a:r>
            <a:endParaRPr lang="en-US" altLang="zh-CN" sz="2200" smtClean="0"/>
          </a:p>
          <a:p>
            <a:pPr lvl="1"/>
            <a:r>
              <a:rPr lang="zh-CN" altLang="en-US" smtClean="0"/>
              <a:t>其他系统传入的数据</a:t>
            </a:r>
            <a:endParaRPr lang="en-US" altLang="zh-CN" smtClean="0"/>
          </a:p>
          <a:p>
            <a:r>
              <a:rPr lang="zh-CN" altLang="en-US" smtClean="0"/>
              <a:t>防御的方法</a:t>
            </a:r>
            <a:endParaRPr lang="en-US" altLang="zh-CN" smtClean="0"/>
          </a:p>
          <a:p>
            <a:pPr lvl="1"/>
            <a:r>
              <a:rPr lang="zh-CN" altLang="en-US" smtClean="0"/>
              <a:t>白名单：</a:t>
            </a:r>
            <a:r>
              <a:rPr lang="zh-CN" altLang="en-US" sz="2400" smtClean="0"/>
              <a:t>限制传递数据的格式</a:t>
            </a:r>
            <a:endParaRPr lang="en-US" altLang="zh-CN" sz="2400" smtClean="0"/>
          </a:p>
          <a:p>
            <a:pPr lvl="1"/>
            <a:r>
              <a:rPr lang="zh-CN" altLang="en-US" smtClean="0"/>
              <a:t>黑名单：过滤</a:t>
            </a:r>
            <a:endParaRPr lang="en-US" altLang="zh-CN" smtClean="0"/>
          </a:p>
          <a:p>
            <a:pPr lvl="2"/>
            <a:r>
              <a:rPr lang="zh-CN" altLang="en-US" sz="2200" smtClean="0"/>
              <a:t>过滤特殊字串：</a:t>
            </a:r>
            <a:r>
              <a:rPr lang="en-US" altLang="zh-CN" sz="2200" smtClean="0"/>
              <a:t>update</a:t>
            </a:r>
            <a:r>
              <a:rPr lang="zh-CN" altLang="en-US" sz="2200" smtClean="0"/>
              <a:t>、</a:t>
            </a:r>
            <a:r>
              <a:rPr lang="en-US" altLang="zh-CN" sz="2200" smtClean="0"/>
              <a:t>insert</a:t>
            </a:r>
            <a:r>
              <a:rPr lang="zh-CN" altLang="en-US" sz="2200" smtClean="0"/>
              <a:t>、</a:t>
            </a:r>
            <a:r>
              <a:rPr lang="en-US" altLang="zh-CN" sz="2200" smtClean="0"/>
              <a:t>delete</a:t>
            </a:r>
            <a:r>
              <a:rPr lang="zh-CN" altLang="en-US" sz="2200" smtClean="0"/>
              <a:t>等</a:t>
            </a:r>
            <a:endParaRPr lang="en-US" altLang="zh-CN" sz="2200" smtClean="0"/>
          </a:p>
          <a:p>
            <a:pPr lvl="2"/>
            <a:r>
              <a:rPr lang="zh-CN" altLang="en-US" sz="2200" smtClean="0"/>
              <a:t>开发时过滤特殊字符：单引号、双引号、斜杠、反斜杠、冒号、空字符等的字符</a:t>
            </a:r>
            <a:endParaRPr lang="en-US" altLang="zh-CN" sz="2200" smtClean="0"/>
          </a:p>
          <a:p>
            <a:pPr lvl="1"/>
            <a:r>
              <a:rPr lang="zh-CN" altLang="en-US" smtClean="0"/>
              <a:t>部署防</a:t>
            </a:r>
            <a:r>
              <a:rPr lang="en-US" altLang="zh-CN" smtClean="0"/>
              <a:t>SQL</a:t>
            </a:r>
            <a:r>
              <a:rPr lang="zh-CN" altLang="en-US" smtClean="0"/>
              <a:t>注入系统或脚本</a:t>
            </a:r>
          </a:p>
        </p:txBody>
      </p:sp>
      <p:sp>
        <p:nvSpPr>
          <p:cNvPr id="7680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280F2559-F0FB-491F-8642-10F0BD9961F2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51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70945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针对</a:t>
            </a:r>
            <a:r>
              <a:rPr lang="en-US" altLang="zh-CN" dirty="0" smtClean="0"/>
              <a:t>Web</a:t>
            </a:r>
            <a:r>
              <a:rPr lang="zh-CN" altLang="en-US" dirty="0" smtClean="0"/>
              <a:t>应用的攻击</a:t>
            </a:r>
            <a:r>
              <a:rPr lang="en-US" altLang="zh-CN" dirty="0" smtClean="0"/>
              <a:t>-</a:t>
            </a:r>
            <a:r>
              <a:rPr lang="zh-CN" altLang="en-US" dirty="0" smtClean="0"/>
              <a:t>跨站脚本</a:t>
            </a:r>
          </a:p>
        </p:txBody>
      </p:sp>
      <p:sp>
        <p:nvSpPr>
          <p:cNvPr id="7782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原理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由于程序没有</a:t>
            </a:r>
            <a:r>
              <a:rPr lang="zh-CN" altLang="en-US" dirty="0" smtClean="0"/>
              <a:t>对用户提交的变量中的</a:t>
            </a:r>
            <a:r>
              <a:rPr lang="en-US" altLang="zh-CN" dirty="0" smtClean="0"/>
              <a:t>HTML</a:t>
            </a:r>
            <a:r>
              <a:rPr lang="zh-CN" altLang="en-US" dirty="0" smtClean="0"/>
              <a:t>代码进行过滤或转换</a:t>
            </a:r>
            <a:r>
              <a:rPr lang="zh-CN" altLang="en-US" dirty="0" smtClean="0"/>
              <a:t>，使得脚本</a:t>
            </a:r>
            <a:r>
              <a:rPr lang="zh-CN" altLang="en-US" dirty="0" smtClean="0"/>
              <a:t>可被执行，攻击者可以利用用户和服务器之间的信任关系实现恶意</a:t>
            </a:r>
            <a:r>
              <a:rPr lang="zh-CN" altLang="en-US" dirty="0" smtClean="0"/>
              <a:t>攻击</a:t>
            </a:r>
            <a:endParaRPr lang="en-US" altLang="zh-CN" dirty="0" smtClean="0"/>
          </a:p>
          <a:p>
            <a:r>
              <a:rPr lang="zh-CN" altLang="en-US" dirty="0" smtClean="0"/>
              <a:t>危害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敏感</a:t>
            </a:r>
            <a:r>
              <a:rPr lang="zh-CN" altLang="en-US" dirty="0"/>
              <a:t>信息</a:t>
            </a:r>
            <a:r>
              <a:rPr lang="zh-CN" altLang="en-US" dirty="0" smtClean="0"/>
              <a:t>泄露、账号劫持、</a:t>
            </a:r>
            <a:r>
              <a:rPr lang="en-US" altLang="zh-CN" dirty="0" smtClean="0"/>
              <a:t>Cookie</a:t>
            </a:r>
            <a:r>
              <a:rPr lang="zh-CN" altLang="en-US" dirty="0" smtClean="0"/>
              <a:t>欺骗、拒绝服务、钓鱼等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防范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不允许</a:t>
            </a:r>
            <a:r>
              <a:rPr lang="en-US" altLang="zh-CN" dirty="0" smtClean="0"/>
              <a:t>HTML</a:t>
            </a:r>
            <a:r>
              <a:rPr lang="zh-CN" altLang="en-US" dirty="0" smtClean="0"/>
              <a:t>中脚本</a:t>
            </a:r>
            <a:r>
              <a:rPr lang="zh-CN" altLang="en-US" dirty="0"/>
              <a:t>运行</a:t>
            </a:r>
            <a:endParaRPr lang="en-US" altLang="zh-CN" dirty="0"/>
          </a:p>
          <a:p>
            <a:pPr lvl="1">
              <a:defRPr/>
            </a:pPr>
            <a:r>
              <a:rPr lang="zh-CN" altLang="en-US" dirty="0"/>
              <a:t>对所有脚本进行严格过滤</a:t>
            </a:r>
            <a:endParaRPr lang="en-US" altLang="zh-CN" dirty="0"/>
          </a:p>
          <a:p>
            <a:endParaRPr lang="zh-CN" altLang="en-US" dirty="0" smtClean="0"/>
          </a:p>
        </p:txBody>
      </p:sp>
      <p:sp>
        <p:nvSpPr>
          <p:cNvPr id="7782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  <a:lvl2pPr>
              <a:defRPr sz="26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fld id="{9CCF0C41-8A79-4B3E-875E-AD11E9276F6E}" type="slidenum">
              <a:rPr lang="zh-CN" altLang="en-US" sz="1000">
                <a:latin typeface="Arial" panose="020B0604020202020204" pitchFamily="34" charset="0"/>
                <a:ea typeface="宋体" panose="02010600030101010101" pitchFamily="2" charset="-122"/>
              </a:rPr>
              <a:t>52</a:t>
            </a:fld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20147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针对</a:t>
            </a:r>
            <a:r>
              <a:rPr lang="en-US" altLang="zh-CN" dirty="0" smtClean="0"/>
              <a:t>WEB</a:t>
            </a:r>
            <a:r>
              <a:rPr lang="zh-CN" altLang="en-US" dirty="0" smtClean="0"/>
              <a:t>应用的攻击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失效</a:t>
            </a:r>
            <a:r>
              <a:rPr lang="zh-CN" altLang="zh-CN" dirty="0"/>
              <a:t>的验证和会话</a:t>
            </a:r>
            <a:r>
              <a:rPr lang="zh-CN" altLang="zh-CN" dirty="0" smtClean="0"/>
              <a:t>管理</a:t>
            </a:r>
            <a:endParaRPr lang="en-US" altLang="zh-CN" dirty="0" smtClean="0"/>
          </a:p>
          <a:p>
            <a:r>
              <a:rPr lang="zh-CN" altLang="zh-CN" dirty="0"/>
              <a:t>不安全的对象直接</a:t>
            </a:r>
            <a:r>
              <a:rPr lang="zh-CN" altLang="zh-CN" dirty="0" smtClean="0"/>
              <a:t>引用</a:t>
            </a:r>
            <a:endParaRPr lang="en-US" altLang="zh-CN" dirty="0" smtClean="0"/>
          </a:p>
          <a:p>
            <a:r>
              <a:rPr lang="zh-CN" altLang="zh-CN" dirty="0"/>
              <a:t>跨站请求</a:t>
            </a:r>
            <a:r>
              <a:rPr lang="zh-CN" altLang="zh-CN" dirty="0" smtClean="0"/>
              <a:t>伪造</a:t>
            </a:r>
            <a:endParaRPr lang="en-US" altLang="zh-CN" dirty="0" smtClean="0"/>
          </a:p>
          <a:p>
            <a:r>
              <a:rPr lang="zh-CN" altLang="zh-CN" dirty="0"/>
              <a:t>不安全的</a:t>
            </a:r>
            <a:r>
              <a:rPr lang="zh-CN" altLang="zh-CN" dirty="0" smtClean="0"/>
              <a:t>配置管理</a:t>
            </a:r>
            <a:endParaRPr lang="en-US" altLang="zh-CN" dirty="0" smtClean="0"/>
          </a:p>
          <a:p>
            <a:r>
              <a:rPr lang="zh-CN" altLang="zh-CN" dirty="0"/>
              <a:t>不安全的密码</a:t>
            </a:r>
            <a:r>
              <a:rPr lang="zh-CN" altLang="zh-CN" dirty="0" smtClean="0"/>
              <a:t>存储</a:t>
            </a:r>
            <a:endParaRPr lang="en-US" altLang="zh-CN" dirty="0" smtClean="0"/>
          </a:p>
          <a:p>
            <a:r>
              <a:rPr lang="zh-CN" altLang="zh-CN" dirty="0"/>
              <a:t>错误的访问</a:t>
            </a:r>
            <a:r>
              <a:rPr lang="zh-CN" altLang="zh-CN" dirty="0" smtClean="0"/>
              <a:t>控制</a:t>
            </a:r>
            <a:endParaRPr lang="en-US" altLang="zh-CN" dirty="0" smtClean="0"/>
          </a:p>
          <a:p>
            <a:r>
              <a:rPr lang="zh-CN" altLang="zh-CN" dirty="0"/>
              <a:t>传输保护</a:t>
            </a:r>
            <a:r>
              <a:rPr lang="zh-CN" altLang="zh-CN" dirty="0" smtClean="0"/>
              <a:t>不足</a:t>
            </a:r>
            <a:endParaRPr lang="en-US" altLang="zh-CN" dirty="0" smtClean="0"/>
          </a:p>
          <a:p>
            <a:r>
              <a:rPr lang="zh-CN" altLang="zh-CN" dirty="0"/>
              <a:t>未经验证的网址</a:t>
            </a:r>
            <a:r>
              <a:rPr lang="zh-CN" altLang="zh-CN" dirty="0" smtClean="0"/>
              <a:t>重定向</a:t>
            </a:r>
            <a:endParaRPr lang="en-US" altLang="zh-CN" dirty="0" smtClean="0"/>
          </a:p>
          <a:p>
            <a:r>
              <a:rPr lang="zh-CN" altLang="zh-CN" dirty="0"/>
              <a:t>不恰当的</a:t>
            </a:r>
            <a:r>
              <a:rPr lang="zh-CN" altLang="zh-CN" dirty="0" smtClean="0"/>
              <a:t>异常处理</a:t>
            </a:r>
            <a:endParaRPr lang="en-US" altLang="zh-CN" dirty="0" smtClean="0"/>
          </a:p>
          <a:p>
            <a:r>
              <a:rPr lang="zh-CN" altLang="en-US" dirty="0" smtClean="0"/>
              <a:t>拒绝服务攻击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53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7282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知识子域：应用与数据安全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电子邮件安全</a:t>
            </a:r>
          </a:p>
          <a:p>
            <a:pPr lvl="1"/>
            <a:r>
              <a:rPr lang="zh-CN" altLang="en-US" dirty="0"/>
              <a:t>理解电子邮件工作机制及</a:t>
            </a:r>
            <a:r>
              <a:rPr lang="en-US" altLang="zh-CN" dirty="0"/>
              <a:t>SMTP</a:t>
            </a:r>
            <a:r>
              <a:rPr lang="zh-CN" altLang="en-US" dirty="0"/>
              <a:t>、</a:t>
            </a:r>
            <a:r>
              <a:rPr lang="en-US" altLang="zh-CN" dirty="0"/>
              <a:t>POP3</a:t>
            </a:r>
            <a:r>
              <a:rPr lang="zh-CN" altLang="en-US" dirty="0"/>
              <a:t>协议；</a:t>
            </a:r>
          </a:p>
          <a:p>
            <a:pPr lvl="1"/>
            <a:r>
              <a:rPr lang="zh-CN" altLang="en-US" dirty="0"/>
              <a:t>了解电子邮件安全问题及解决方案；</a:t>
            </a:r>
          </a:p>
          <a:p>
            <a:r>
              <a:rPr lang="zh-CN" altLang="en-US" dirty="0" smtClean="0"/>
              <a:t>其他</a:t>
            </a:r>
            <a:r>
              <a:rPr lang="zh-CN" altLang="en-US" dirty="0"/>
              <a:t>互联网应用</a:t>
            </a:r>
          </a:p>
          <a:p>
            <a:pPr lvl="1"/>
            <a:r>
              <a:rPr lang="zh-CN" altLang="en-US" dirty="0"/>
              <a:t>了解远程接入、域名系统、即时通讯等其他互联网应用安全问题及解决措施；</a:t>
            </a:r>
          </a:p>
          <a:p>
            <a:r>
              <a:rPr lang="zh-CN" altLang="en-US" dirty="0" smtClean="0"/>
              <a:t>数据库安全</a:t>
            </a:r>
            <a:endParaRPr lang="zh-CN" altLang="en-US" dirty="0"/>
          </a:p>
          <a:p>
            <a:pPr lvl="1"/>
            <a:r>
              <a:rPr lang="zh-CN" altLang="en-US" dirty="0"/>
              <a:t>了解数据库安全要求；</a:t>
            </a:r>
          </a:p>
          <a:p>
            <a:pPr lvl="1"/>
            <a:r>
              <a:rPr lang="zh-CN" altLang="en-US" dirty="0"/>
              <a:t>掌握数据库安全防护的策略和要求；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54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56987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电子邮件安全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POP3/SMTP</a:t>
            </a:r>
            <a:r>
              <a:rPr lang="zh-CN" altLang="en-US" dirty="0" smtClean="0"/>
              <a:t>协议工作机制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简单的请求响应模式</a:t>
            </a:r>
            <a:endParaRPr lang="en-US" altLang="zh-CN" dirty="0" smtClean="0"/>
          </a:p>
          <a:p>
            <a:r>
              <a:rPr lang="zh-CN" altLang="en-US" dirty="0" smtClean="0"/>
              <a:t>安全问题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信息泄漏（</a:t>
            </a:r>
            <a:r>
              <a:rPr lang="zh-CN" altLang="en-US" dirty="0"/>
              <a:t>用户帐号</a:t>
            </a:r>
            <a:r>
              <a:rPr lang="zh-CN" altLang="en-US" dirty="0" smtClean="0"/>
              <a:t>密码、</a:t>
            </a:r>
            <a:r>
              <a:rPr lang="zh-CN" altLang="en-US" dirty="0"/>
              <a:t>邮件</a:t>
            </a:r>
            <a:r>
              <a:rPr lang="zh-CN" altLang="en-US" dirty="0" smtClean="0"/>
              <a:t>内容）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身份验证不足（</a:t>
            </a:r>
            <a:r>
              <a:rPr lang="zh-CN" altLang="en-US" dirty="0"/>
              <a:t>社会</a:t>
            </a:r>
            <a:r>
              <a:rPr lang="zh-CN" altLang="en-US" dirty="0" smtClean="0"/>
              <a:t>工程学攻击、</a:t>
            </a:r>
            <a:r>
              <a:rPr lang="zh-CN" altLang="en-US" dirty="0"/>
              <a:t>垃圾</a:t>
            </a:r>
            <a:r>
              <a:rPr lang="zh-CN" altLang="en-US" dirty="0" smtClean="0"/>
              <a:t>邮件）</a:t>
            </a:r>
            <a:endParaRPr lang="en-US" altLang="zh-CN" dirty="0" smtClean="0"/>
          </a:p>
          <a:p>
            <a:r>
              <a:rPr lang="zh-CN" altLang="en-US" dirty="0" smtClean="0"/>
              <a:t>安全解决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服务器端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安全邮件协议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使用</a:t>
            </a:r>
            <a:r>
              <a:rPr lang="en-US" altLang="zh-CN" dirty="0" smtClean="0"/>
              <a:t>SSL</a:t>
            </a:r>
            <a:r>
              <a:rPr lang="zh-CN" altLang="en-US" dirty="0" smtClean="0"/>
              <a:t>保护会话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安全策略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客户端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55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43027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其他互联网应用安全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远程接入</a:t>
            </a:r>
            <a:endParaRPr lang="en-US" altLang="zh-CN" dirty="0" smtClean="0"/>
          </a:p>
          <a:p>
            <a:r>
              <a:rPr lang="zh-CN" altLang="en-US" dirty="0" smtClean="0"/>
              <a:t>域名系统</a:t>
            </a:r>
            <a:endParaRPr lang="en-US" altLang="zh-CN" dirty="0" smtClean="0"/>
          </a:p>
          <a:p>
            <a:r>
              <a:rPr lang="zh-CN" altLang="en-US" dirty="0" smtClean="0"/>
              <a:t>即时通信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56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26218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数据库安全措施</a:t>
            </a:r>
          </a:p>
        </p:txBody>
      </p:sp>
      <p:sp>
        <p:nvSpPr>
          <p:cNvPr id="14339" name="内容占位符 2"/>
          <p:cNvSpPr>
            <a:spLocks noGrp="1"/>
          </p:cNvSpPr>
          <p:nvPr>
            <p:ph idx="1"/>
          </p:nvPr>
        </p:nvSpPr>
        <p:spPr>
          <a:xfrm>
            <a:off x="719138" y="1484313"/>
            <a:ext cx="8005762" cy="4916487"/>
          </a:xfrm>
        </p:spPr>
        <p:txBody>
          <a:bodyPr/>
          <a:lstStyle/>
          <a:p>
            <a:r>
              <a:rPr lang="zh-CN" altLang="en-US" smtClean="0"/>
              <a:t>用户标识与鉴别</a:t>
            </a:r>
            <a:endParaRPr lang="en-US" altLang="zh-CN" smtClean="0"/>
          </a:p>
          <a:p>
            <a:r>
              <a:rPr lang="zh-CN" altLang="en-US" smtClean="0"/>
              <a:t>授权与访问控制</a:t>
            </a:r>
            <a:endParaRPr lang="en-US" altLang="zh-CN" smtClean="0"/>
          </a:p>
          <a:p>
            <a:r>
              <a:rPr lang="zh-CN" altLang="en-US" smtClean="0"/>
              <a:t>数据加密</a:t>
            </a:r>
            <a:endParaRPr lang="en-US" altLang="zh-CN" smtClean="0"/>
          </a:p>
          <a:p>
            <a:r>
              <a:rPr lang="zh-CN" altLang="en-US" smtClean="0"/>
              <a:t>安全审计</a:t>
            </a:r>
          </a:p>
          <a:p>
            <a:r>
              <a:rPr lang="en-US" altLang="zh-CN" smtClean="0"/>
              <a:t>……</a:t>
            </a:r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BD97427-C484-4ADD-BF86-3F25893D3BEF}" type="slidenum">
              <a:rPr lang="zh-CN" altLang="en-US" smtClean="0"/>
              <a:t>57</a:t>
            </a:fld>
            <a:endParaRPr lang="en-US" altLang="zh-CN" smtClean="0"/>
          </a:p>
        </p:txBody>
      </p:sp>
      <p:pic>
        <p:nvPicPr>
          <p:cNvPr id="14341" name="图示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69" r="-8650"/>
          <a:stretch>
            <a:fillRect/>
          </a:stretch>
        </p:blipFill>
        <p:spPr bwMode="auto">
          <a:xfrm>
            <a:off x="3600450" y="1268413"/>
            <a:ext cx="5445125" cy="471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058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数据库安全防护</a:t>
            </a:r>
          </a:p>
        </p:txBody>
      </p:sp>
      <p:sp>
        <p:nvSpPr>
          <p:cNvPr id="2560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检查、监控、审计</a:t>
            </a: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6101FCD-8344-4BA2-818E-D7ADF0CF97B7}" type="slidenum">
              <a:rPr lang="zh-CN" altLang="en-US" smtClean="0"/>
              <a:t>58</a:t>
            </a:fld>
            <a:endParaRPr lang="en-US" altLang="zh-CN" smtClean="0"/>
          </a:p>
        </p:txBody>
      </p:sp>
      <p:graphicFrame>
        <p:nvGraphicFramePr>
          <p:cNvPr id="2" name="对象 169"/>
          <p:cNvGraphicFramePr>
            <a:graphicFrameLocks noChangeAspect="1"/>
          </p:cNvGraphicFramePr>
          <p:nvPr/>
        </p:nvGraphicFramePr>
        <p:xfrm>
          <a:off x="1116330" y="1853565"/>
          <a:ext cx="7486015" cy="4326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r:id="rId3" imgW="8407400" imgH="6159500" progId="Visio.Drawing.11">
                  <p:embed/>
                </p:oleObj>
              </mc:Choice>
              <mc:Fallback>
                <p:oleObj r:id="rId3" imgW="8407400" imgH="6159500" progId="Visio.Drawing.11">
                  <p:embed/>
                  <p:pic>
                    <p:nvPicPr>
                      <p:cNvPr id="2" name="对象 16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6330" y="1853565"/>
                        <a:ext cx="7486015" cy="432689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73466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sym typeface="+mn-ea"/>
              </a:rPr>
              <a:t>数据库安全防护</a:t>
            </a:r>
            <a:r>
              <a:rPr lang="en-US" altLang="zh-CN" smtClean="0">
                <a:sym typeface="+mn-ea"/>
              </a:rPr>
              <a:t>-</a:t>
            </a:r>
            <a:r>
              <a:rPr lang="zh-CN" altLang="en-US" smtClean="0">
                <a:sym typeface="+mn-ea"/>
              </a:rPr>
              <a:t>构建深度防御体系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安全机制</a:t>
            </a:r>
          </a:p>
          <a:p>
            <a:pPr lvl="1"/>
            <a:r>
              <a:rPr lang="zh-CN" altLang="en-US"/>
              <a:t>标识与鉴别、访问控制、传输加密、审计等</a:t>
            </a:r>
          </a:p>
          <a:p>
            <a:pPr lvl="0"/>
            <a:r>
              <a:rPr lang="zh-CN" altLang="en-US"/>
              <a:t>安全策略</a:t>
            </a:r>
          </a:p>
          <a:p>
            <a:pPr lvl="1"/>
            <a:r>
              <a:rPr lang="zh-CN" altLang="en-US"/>
              <a:t>密码策略、备份策略等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B5CB9-916B-4A4F-8D56-AEB922077AB4}" type="slidenum">
              <a:rPr lang="zh-CN" altLang="en-US"/>
              <a:t>59</a:t>
            </a:fld>
            <a:endParaRPr lang="en-US" altLang="zh-CN"/>
          </a:p>
        </p:txBody>
      </p:sp>
      <p:grpSp>
        <p:nvGrpSpPr>
          <p:cNvPr id="5" name="组合 4"/>
          <p:cNvGrpSpPr/>
          <p:nvPr/>
        </p:nvGrpSpPr>
        <p:grpSpPr>
          <a:xfrm>
            <a:off x="734060" y="3624580"/>
            <a:ext cx="7790815" cy="2282190"/>
            <a:chOff x="453" y="3643"/>
            <a:chExt cx="12700" cy="5957"/>
          </a:xfrm>
        </p:grpSpPr>
        <p:sp>
          <p:nvSpPr>
            <p:cNvPr id="24581" name="AutoShape 5"/>
            <p:cNvSpPr>
              <a:spLocks noChangeArrowheads="1"/>
            </p:cNvSpPr>
            <p:nvPr/>
          </p:nvSpPr>
          <p:spPr bwMode="auto">
            <a:xfrm>
              <a:off x="9840" y="5880"/>
              <a:ext cx="1080" cy="1560"/>
            </a:xfrm>
            <a:prstGeom prst="flowChartMagneticDisk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1" hangingPunct="1"/>
              <a:r>
                <a:rPr lang="en-US" altLang="zh-CN"/>
                <a:t>DB</a:t>
              </a:r>
            </a:p>
          </p:txBody>
        </p:sp>
        <p:grpSp>
          <p:nvGrpSpPr>
            <p:cNvPr id="24582" name="Group 6"/>
            <p:cNvGrpSpPr/>
            <p:nvPr/>
          </p:nvGrpSpPr>
          <p:grpSpPr bwMode="auto">
            <a:xfrm>
              <a:off x="600" y="5640"/>
              <a:ext cx="1920" cy="3240"/>
              <a:chOff x="0" y="2256"/>
              <a:chExt cx="768" cy="1296"/>
            </a:xfrm>
          </p:grpSpPr>
          <p:sp>
            <p:nvSpPr>
              <p:cNvPr id="24606" name="Line 7"/>
              <p:cNvSpPr>
                <a:spLocks noChangeShapeType="1"/>
              </p:cNvSpPr>
              <p:nvPr/>
            </p:nvSpPr>
            <p:spPr bwMode="auto">
              <a:xfrm>
                <a:off x="288" y="2256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607" name="Line 8"/>
              <p:cNvSpPr>
                <a:spLocks noChangeShapeType="1"/>
              </p:cNvSpPr>
              <p:nvPr/>
            </p:nvSpPr>
            <p:spPr bwMode="auto">
              <a:xfrm>
                <a:off x="288" y="2592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608" name="Line 9"/>
              <p:cNvSpPr>
                <a:spLocks noChangeShapeType="1"/>
              </p:cNvSpPr>
              <p:nvPr/>
            </p:nvSpPr>
            <p:spPr bwMode="auto">
              <a:xfrm>
                <a:off x="288" y="2976"/>
                <a:ext cx="4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609" name="Rectangle 10"/>
              <p:cNvSpPr>
                <a:spLocks noChangeArrowheads="1"/>
              </p:cNvSpPr>
              <p:nvPr/>
            </p:nvSpPr>
            <p:spPr bwMode="auto">
              <a:xfrm>
                <a:off x="0" y="3120"/>
                <a:ext cx="528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8000" tIns="0" rIns="18000" bIns="118800" anchor="ctr"/>
              <a:lstStyle/>
              <a:p>
                <a:pPr eaLnBrk="1" hangingPunct="1"/>
                <a:r>
                  <a:rPr lang="en-US" altLang="zh-CN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SQL</a:t>
                </a:r>
              </a:p>
              <a:p>
                <a:pPr eaLnBrk="1" hangingPunct="1"/>
                <a:r>
                  <a:rPr lang="zh-CN" altLang="en-US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请求</a:t>
                </a:r>
              </a:p>
            </p:txBody>
          </p:sp>
        </p:grpSp>
        <p:grpSp>
          <p:nvGrpSpPr>
            <p:cNvPr id="13" name="Group 11"/>
            <p:cNvGrpSpPr/>
            <p:nvPr/>
          </p:nvGrpSpPr>
          <p:grpSpPr bwMode="auto">
            <a:xfrm>
              <a:off x="2640" y="5040"/>
              <a:ext cx="1800" cy="4560"/>
              <a:chOff x="768" y="1968"/>
              <a:chExt cx="720" cy="1824"/>
            </a:xfrm>
          </p:grpSpPr>
          <p:sp>
            <p:nvSpPr>
              <p:cNvPr id="24604" name="Arc 12"/>
              <p:cNvSpPr/>
              <p:nvPr/>
            </p:nvSpPr>
            <p:spPr bwMode="auto">
              <a:xfrm flipH="1">
                <a:off x="960" y="1968"/>
                <a:ext cx="432" cy="1217"/>
              </a:xfrm>
              <a:custGeom>
                <a:avLst/>
                <a:gdLst>
                  <a:gd name="T0" fmla="*/ 0 w 21600"/>
                  <a:gd name="T1" fmla="*/ 0 h 32210"/>
                  <a:gd name="T2" fmla="*/ 0 w 21600"/>
                  <a:gd name="T3" fmla="*/ 0 h 32210"/>
                  <a:gd name="T4" fmla="*/ 0 w 21600"/>
                  <a:gd name="T5" fmla="*/ 0 h 3221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2210"/>
                  <a:gd name="T11" fmla="*/ 21600 w 21600"/>
                  <a:gd name="T12" fmla="*/ 32210 h 322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2210" fill="none" extrusionOk="0">
                    <a:moveTo>
                      <a:pt x="13966" y="-1"/>
                    </a:moveTo>
                    <a:cubicBezTo>
                      <a:pt x="18808" y="4103"/>
                      <a:pt x="21600" y="10129"/>
                      <a:pt x="21600" y="16477"/>
                    </a:cubicBezTo>
                    <a:cubicBezTo>
                      <a:pt x="21600" y="22434"/>
                      <a:pt x="19139" y="28127"/>
                      <a:pt x="14799" y="32209"/>
                    </a:cubicBezTo>
                  </a:path>
                  <a:path w="21600" h="32210" stroke="0" extrusionOk="0">
                    <a:moveTo>
                      <a:pt x="13966" y="-1"/>
                    </a:moveTo>
                    <a:cubicBezTo>
                      <a:pt x="18808" y="4103"/>
                      <a:pt x="21600" y="10129"/>
                      <a:pt x="21600" y="16477"/>
                    </a:cubicBezTo>
                    <a:cubicBezTo>
                      <a:pt x="21600" y="22434"/>
                      <a:pt x="19139" y="28127"/>
                      <a:pt x="14799" y="32209"/>
                    </a:cubicBezTo>
                    <a:lnTo>
                      <a:pt x="0" y="16477"/>
                    </a:lnTo>
                    <a:lnTo>
                      <a:pt x="13966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05" name="Rectangle 13"/>
              <p:cNvSpPr>
                <a:spLocks noChangeArrowheads="1"/>
              </p:cNvSpPr>
              <p:nvPr/>
            </p:nvSpPr>
            <p:spPr bwMode="auto">
              <a:xfrm>
                <a:off x="768" y="3360"/>
                <a:ext cx="720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8000" tIns="0" rIns="18000" bIns="118800" anchor="ctr"/>
              <a:lstStyle/>
              <a:p>
                <a:pPr eaLnBrk="1" hangingPunct="1"/>
                <a:r>
                  <a:rPr lang="zh-CN" altLang="en-US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用户标识</a:t>
                </a:r>
              </a:p>
              <a:p>
                <a:pPr eaLnBrk="1" hangingPunct="1"/>
                <a:r>
                  <a:rPr lang="zh-CN" altLang="en-US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与鉴别</a:t>
                </a:r>
              </a:p>
            </p:txBody>
          </p:sp>
        </p:grpSp>
        <p:grpSp>
          <p:nvGrpSpPr>
            <p:cNvPr id="16" name="Group 14"/>
            <p:cNvGrpSpPr/>
            <p:nvPr/>
          </p:nvGrpSpPr>
          <p:grpSpPr bwMode="auto">
            <a:xfrm>
              <a:off x="5443" y="5040"/>
              <a:ext cx="2040" cy="4325"/>
              <a:chOff x="1889" y="1968"/>
              <a:chExt cx="816" cy="1730"/>
            </a:xfrm>
          </p:grpSpPr>
          <p:sp>
            <p:nvSpPr>
              <p:cNvPr id="24602" name="Arc 15"/>
              <p:cNvSpPr/>
              <p:nvPr/>
            </p:nvSpPr>
            <p:spPr bwMode="auto">
              <a:xfrm flipH="1">
                <a:off x="2016" y="1968"/>
                <a:ext cx="432" cy="1217"/>
              </a:xfrm>
              <a:custGeom>
                <a:avLst/>
                <a:gdLst>
                  <a:gd name="T0" fmla="*/ 0 w 21600"/>
                  <a:gd name="T1" fmla="*/ 0 h 32210"/>
                  <a:gd name="T2" fmla="*/ 0 w 21600"/>
                  <a:gd name="T3" fmla="*/ 0 h 32210"/>
                  <a:gd name="T4" fmla="*/ 0 w 21600"/>
                  <a:gd name="T5" fmla="*/ 0 h 3221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2210"/>
                  <a:gd name="T11" fmla="*/ 21600 w 21600"/>
                  <a:gd name="T12" fmla="*/ 32210 h 322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2210" fill="none" extrusionOk="0">
                    <a:moveTo>
                      <a:pt x="13966" y="-1"/>
                    </a:moveTo>
                    <a:cubicBezTo>
                      <a:pt x="18808" y="4103"/>
                      <a:pt x="21600" y="10129"/>
                      <a:pt x="21600" y="16477"/>
                    </a:cubicBezTo>
                    <a:cubicBezTo>
                      <a:pt x="21600" y="22434"/>
                      <a:pt x="19139" y="28127"/>
                      <a:pt x="14799" y="32209"/>
                    </a:cubicBezTo>
                  </a:path>
                  <a:path w="21600" h="32210" stroke="0" extrusionOk="0">
                    <a:moveTo>
                      <a:pt x="13966" y="-1"/>
                    </a:moveTo>
                    <a:cubicBezTo>
                      <a:pt x="18808" y="4103"/>
                      <a:pt x="21600" y="10129"/>
                      <a:pt x="21600" y="16477"/>
                    </a:cubicBezTo>
                    <a:cubicBezTo>
                      <a:pt x="21600" y="22434"/>
                      <a:pt x="19139" y="28127"/>
                      <a:pt x="14799" y="32209"/>
                    </a:cubicBezTo>
                    <a:lnTo>
                      <a:pt x="0" y="16477"/>
                    </a:lnTo>
                    <a:lnTo>
                      <a:pt x="13966" y="-1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03" name="Rectangle 16"/>
              <p:cNvSpPr>
                <a:spLocks noChangeArrowheads="1"/>
              </p:cNvSpPr>
              <p:nvPr/>
            </p:nvSpPr>
            <p:spPr bwMode="auto">
              <a:xfrm>
                <a:off x="1889" y="3314"/>
                <a:ext cx="816" cy="3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8000" tIns="0" rIns="18000" bIns="118800" anchor="ctr"/>
              <a:lstStyle/>
              <a:p>
                <a:pPr eaLnBrk="1" hangingPunct="1"/>
                <a:r>
                  <a:rPr lang="en-US" altLang="zh-CN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DBMS</a:t>
                </a:r>
              </a:p>
              <a:p>
                <a:pPr eaLnBrk="1" hangingPunct="1"/>
                <a:r>
                  <a:rPr lang="zh-CN" altLang="en-US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存取控制</a:t>
                </a:r>
              </a:p>
            </p:txBody>
          </p:sp>
        </p:grpSp>
        <p:grpSp>
          <p:nvGrpSpPr>
            <p:cNvPr id="19" name="Group 17"/>
            <p:cNvGrpSpPr/>
            <p:nvPr/>
          </p:nvGrpSpPr>
          <p:grpSpPr bwMode="auto">
            <a:xfrm>
              <a:off x="7920" y="5040"/>
              <a:ext cx="1440" cy="4560"/>
              <a:chOff x="2880" y="1968"/>
              <a:chExt cx="576" cy="1824"/>
            </a:xfrm>
          </p:grpSpPr>
          <p:sp>
            <p:nvSpPr>
              <p:cNvPr id="24600" name="Arc 18"/>
              <p:cNvSpPr/>
              <p:nvPr/>
            </p:nvSpPr>
            <p:spPr bwMode="auto">
              <a:xfrm flipH="1">
                <a:off x="3024" y="1968"/>
                <a:ext cx="432" cy="1217"/>
              </a:xfrm>
              <a:custGeom>
                <a:avLst/>
                <a:gdLst>
                  <a:gd name="T0" fmla="*/ 0 w 21600"/>
                  <a:gd name="T1" fmla="*/ 0 h 32210"/>
                  <a:gd name="T2" fmla="*/ 0 w 21600"/>
                  <a:gd name="T3" fmla="*/ 0 h 32210"/>
                  <a:gd name="T4" fmla="*/ 0 w 21600"/>
                  <a:gd name="T5" fmla="*/ 0 h 3221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2210"/>
                  <a:gd name="T11" fmla="*/ 21600 w 21600"/>
                  <a:gd name="T12" fmla="*/ 32210 h 322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2210" fill="none" extrusionOk="0">
                    <a:moveTo>
                      <a:pt x="13966" y="-1"/>
                    </a:moveTo>
                    <a:cubicBezTo>
                      <a:pt x="18808" y="4103"/>
                      <a:pt x="21600" y="10129"/>
                      <a:pt x="21600" y="16477"/>
                    </a:cubicBezTo>
                    <a:cubicBezTo>
                      <a:pt x="21600" y="22434"/>
                      <a:pt x="19139" y="28127"/>
                      <a:pt x="14799" y="32209"/>
                    </a:cubicBezTo>
                  </a:path>
                  <a:path w="21600" h="32210" stroke="0" extrusionOk="0">
                    <a:moveTo>
                      <a:pt x="13966" y="-1"/>
                    </a:moveTo>
                    <a:cubicBezTo>
                      <a:pt x="18808" y="4103"/>
                      <a:pt x="21600" y="10129"/>
                      <a:pt x="21600" y="16477"/>
                    </a:cubicBezTo>
                    <a:cubicBezTo>
                      <a:pt x="21600" y="22434"/>
                      <a:pt x="19139" y="28127"/>
                      <a:pt x="14799" y="32209"/>
                    </a:cubicBezTo>
                    <a:lnTo>
                      <a:pt x="0" y="16477"/>
                    </a:lnTo>
                    <a:lnTo>
                      <a:pt x="13966" y="-1"/>
                    </a:lnTo>
                    <a:close/>
                  </a:path>
                </a:pathLst>
              </a:custGeom>
              <a:noFill/>
              <a:ln w="57150">
                <a:solidFill>
                  <a:srgbClr val="0033C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601" name="Rectangle 19"/>
              <p:cNvSpPr>
                <a:spLocks noChangeArrowheads="1"/>
              </p:cNvSpPr>
              <p:nvPr/>
            </p:nvSpPr>
            <p:spPr bwMode="auto">
              <a:xfrm>
                <a:off x="2880" y="3360"/>
                <a:ext cx="528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8000" tIns="0" rIns="18000" bIns="118800" anchor="ctr"/>
              <a:lstStyle/>
              <a:p>
                <a:pPr eaLnBrk="1" hangingPunct="1"/>
                <a:r>
                  <a:rPr lang="zh-CN" altLang="en-US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数据</a:t>
                </a:r>
              </a:p>
              <a:p>
                <a:pPr eaLnBrk="1" hangingPunct="1"/>
                <a:r>
                  <a:rPr lang="zh-CN" altLang="en-US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加密</a:t>
                </a:r>
              </a:p>
            </p:txBody>
          </p:sp>
        </p:grpSp>
        <p:grpSp>
          <p:nvGrpSpPr>
            <p:cNvPr id="22" name="Group 20"/>
            <p:cNvGrpSpPr/>
            <p:nvPr/>
          </p:nvGrpSpPr>
          <p:grpSpPr bwMode="auto">
            <a:xfrm>
              <a:off x="3960" y="5880"/>
              <a:ext cx="1680" cy="1320"/>
              <a:chOff x="1296" y="2304"/>
              <a:chExt cx="672" cy="528"/>
            </a:xfrm>
          </p:grpSpPr>
          <p:sp>
            <p:nvSpPr>
              <p:cNvPr id="24598" name="Line 21"/>
              <p:cNvSpPr>
                <a:spLocks noChangeShapeType="1"/>
              </p:cNvSpPr>
              <p:nvPr/>
            </p:nvSpPr>
            <p:spPr bwMode="auto">
              <a:xfrm>
                <a:off x="1296" y="2304"/>
                <a:ext cx="6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599" name="Line 22"/>
              <p:cNvSpPr>
                <a:spLocks noChangeShapeType="1"/>
              </p:cNvSpPr>
              <p:nvPr/>
            </p:nvSpPr>
            <p:spPr bwMode="auto">
              <a:xfrm>
                <a:off x="1296" y="2832"/>
                <a:ext cx="6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25" name="Group 23"/>
            <p:cNvGrpSpPr/>
            <p:nvPr/>
          </p:nvGrpSpPr>
          <p:grpSpPr bwMode="auto">
            <a:xfrm>
              <a:off x="7440" y="4320"/>
              <a:ext cx="840" cy="1560"/>
              <a:chOff x="2688" y="1680"/>
              <a:chExt cx="336" cy="624"/>
            </a:xfrm>
          </p:grpSpPr>
          <p:sp>
            <p:nvSpPr>
              <p:cNvPr id="24596" name="Line 24"/>
              <p:cNvSpPr>
                <a:spLocks noChangeShapeType="1"/>
              </p:cNvSpPr>
              <p:nvPr/>
            </p:nvSpPr>
            <p:spPr bwMode="auto">
              <a:xfrm>
                <a:off x="2688" y="1680"/>
                <a:ext cx="0" cy="62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4597" name="Line 25"/>
              <p:cNvSpPr>
                <a:spLocks noChangeShapeType="1"/>
              </p:cNvSpPr>
              <p:nvPr/>
            </p:nvSpPr>
            <p:spPr bwMode="auto">
              <a:xfrm>
                <a:off x="2688" y="2304"/>
                <a:ext cx="3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28" name="Group 26"/>
            <p:cNvGrpSpPr/>
            <p:nvPr/>
          </p:nvGrpSpPr>
          <p:grpSpPr bwMode="auto">
            <a:xfrm>
              <a:off x="11400" y="4920"/>
              <a:ext cx="1560" cy="4680"/>
              <a:chOff x="4272" y="1920"/>
              <a:chExt cx="624" cy="1872"/>
            </a:xfrm>
          </p:grpSpPr>
          <p:sp>
            <p:nvSpPr>
              <p:cNvPr id="24594" name="Arc 27"/>
              <p:cNvSpPr/>
              <p:nvPr/>
            </p:nvSpPr>
            <p:spPr bwMode="auto">
              <a:xfrm rot="10800000" flipH="1">
                <a:off x="4272" y="1920"/>
                <a:ext cx="432" cy="1217"/>
              </a:xfrm>
              <a:custGeom>
                <a:avLst/>
                <a:gdLst>
                  <a:gd name="T0" fmla="*/ 0 w 21600"/>
                  <a:gd name="T1" fmla="*/ 0 h 32210"/>
                  <a:gd name="T2" fmla="*/ 0 w 21600"/>
                  <a:gd name="T3" fmla="*/ 0 h 32210"/>
                  <a:gd name="T4" fmla="*/ 0 w 21600"/>
                  <a:gd name="T5" fmla="*/ 0 h 3221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2210"/>
                  <a:gd name="T11" fmla="*/ 21600 w 21600"/>
                  <a:gd name="T12" fmla="*/ 32210 h 322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2210" fill="none" extrusionOk="0">
                    <a:moveTo>
                      <a:pt x="13966" y="-1"/>
                    </a:moveTo>
                    <a:cubicBezTo>
                      <a:pt x="18808" y="4103"/>
                      <a:pt x="21600" y="10129"/>
                      <a:pt x="21600" y="16477"/>
                    </a:cubicBezTo>
                    <a:cubicBezTo>
                      <a:pt x="21600" y="22434"/>
                      <a:pt x="19139" y="28127"/>
                      <a:pt x="14799" y="32209"/>
                    </a:cubicBezTo>
                  </a:path>
                  <a:path w="21600" h="32210" stroke="0" extrusionOk="0">
                    <a:moveTo>
                      <a:pt x="13966" y="-1"/>
                    </a:moveTo>
                    <a:cubicBezTo>
                      <a:pt x="18808" y="4103"/>
                      <a:pt x="21600" y="10129"/>
                      <a:pt x="21600" y="16477"/>
                    </a:cubicBezTo>
                    <a:cubicBezTo>
                      <a:pt x="21600" y="22434"/>
                      <a:pt x="19139" y="28127"/>
                      <a:pt x="14799" y="32209"/>
                    </a:cubicBezTo>
                    <a:lnTo>
                      <a:pt x="0" y="16477"/>
                    </a:lnTo>
                    <a:lnTo>
                      <a:pt x="13966" y="-1"/>
                    </a:lnTo>
                    <a:close/>
                  </a:path>
                </a:pathLst>
              </a:custGeom>
              <a:noFill/>
              <a:ln w="57150">
                <a:solidFill>
                  <a:srgbClr val="0033CC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4595" name="Rectangle 28"/>
              <p:cNvSpPr>
                <a:spLocks noChangeArrowheads="1"/>
              </p:cNvSpPr>
              <p:nvPr/>
            </p:nvSpPr>
            <p:spPr bwMode="auto">
              <a:xfrm>
                <a:off x="4368" y="3360"/>
                <a:ext cx="528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8000" tIns="0" rIns="18000" bIns="118800" anchor="ctr"/>
              <a:lstStyle/>
              <a:p>
                <a:pPr eaLnBrk="1" hangingPunct="1"/>
                <a:r>
                  <a:rPr lang="zh-CN" altLang="en-US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审计</a:t>
                </a:r>
              </a:p>
              <a:p>
                <a:pPr eaLnBrk="1" hangingPunct="1"/>
                <a:r>
                  <a:rPr lang="zh-CN" altLang="en-US" sz="2000">
                    <a:solidFill>
                      <a:srgbClr val="0033CC"/>
                    </a:solidFill>
                    <a:latin typeface="华文琥珀" pitchFamily="2" charset="-122"/>
                    <a:ea typeface="华文琥珀" pitchFamily="2" charset="-122"/>
                  </a:rPr>
                  <a:t>追踪</a:t>
                </a:r>
              </a:p>
            </p:txBody>
          </p:sp>
        </p:grpSp>
        <p:sp>
          <p:nvSpPr>
            <p:cNvPr id="58" name="Rectangle 29"/>
            <p:cNvSpPr>
              <a:spLocks noChangeArrowheads="1"/>
            </p:cNvSpPr>
            <p:nvPr/>
          </p:nvSpPr>
          <p:spPr bwMode="auto">
            <a:xfrm>
              <a:off x="453" y="3755"/>
              <a:ext cx="2042" cy="840"/>
            </a:xfrm>
            <a:prstGeom prst="rect">
              <a:avLst/>
            </a:prstGeom>
            <a:noFill/>
            <a:ln w="19050">
              <a:noFill/>
              <a:miter lim="800000"/>
            </a:ln>
            <a:effectLst/>
          </p:spPr>
          <p:txBody>
            <a:bodyPr wrap="none" lIns="0" tIns="0" rIns="0" bIns="82800" anchor="ctr"/>
            <a:lstStyle/>
            <a:p>
              <a:pPr eaLnBrk="1" hangingPunct="1"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各种应用</a:t>
              </a:r>
            </a:p>
          </p:txBody>
        </p:sp>
        <p:sp>
          <p:nvSpPr>
            <p:cNvPr id="59" name="Rectangle 29"/>
            <p:cNvSpPr>
              <a:spLocks noChangeArrowheads="1"/>
            </p:cNvSpPr>
            <p:nvPr/>
          </p:nvSpPr>
          <p:spPr bwMode="auto">
            <a:xfrm>
              <a:off x="2835" y="3700"/>
              <a:ext cx="2040" cy="840"/>
            </a:xfrm>
            <a:prstGeom prst="rect">
              <a:avLst/>
            </a:prstGeom>
            <a:noFill/>
            <a:ln w="19050">
              <a:noFill/>
              <a:miter lim="800000"/>
            </a:ln>
            <a:effectLst/>
          </p:spPr>
          <p:txBody>
            <a:bodyPr wrap="none" lIns="0" tIns="0" rIns="0" bIns="82800" anchor="ctr"/>
            <a:lstStyle/>
            <a:p>
              <a:pPr eaLnBrk="1" hangingPunct="1"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安全边界</a:t>
              </a:r>
            </a:p>
          </p:txBody>
        </p:sp>
        <p:sp>
          <p:nvSpPr>
            <p:cNvPr id="60" name="Rectangle 29"/>
            <p:cNvSpPr>
              <a:spLocks noChangeArrowheads="1"/>
            </p:cNvSpPr>
            <p:nvPr/>
          </p:nvSpPr>
          <p:spPr bwMode="auto">
            <a:xfrm>
              <a:off x="5330" y="3700"/>
              <a:ext cx="2040" cy="840"/>
            </a:xfrm>
            <a:prstGeom prst="rect">
              <a:avLst/>
            </a:prstGeom>
            <a:noFill/>
            <a:ln w="19050">
              <a:noFill/>
              <a:miter lim="800000"/>
            </a:ln>
            <a:effectLst/>
          </p:spPr>
          <p:txBody>
            <a:bodyPr wrap="none" lIns="0" tIns="0" rIns="0" bIns="82800" anchor="ctr"/>
            <a:lstStyle/>
            <a:p>
              <a:pPr eaLnBrk="1" hangingPunct="1"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查询引擎</a:t>
              </a:r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7483" y="3643"/>
              <a:ext cx="2042" cy="840"/>
            </a:xfrm>
            <a:prstGeom prst="rect">
              <a:avLst/>
            </a:prstGeom>
            <a:noFill/>
            <a:ln w="19050">
              <a:noFill/>
              <a:miter lim="800000"/>
            </a:ln>
            <a:effectLst/>
          </p:spPr>
          <p:txBody>
            <a:bodyPr wrap="none" lIns="0" tIns="0" rIns="0" bIns="82800" anchor="ctr"/>
            <a:lstStyle/>
            <a:p>
              <a:pPr algn="ctr" eaLnBrk="1" hangingPunct="1">
                <a:defRPr/>
              </a:pPr>
              <a:r>
                <a:rPr lang="en-US" altLang="zh-CN" sz="2000" dirty="0">
                  <a:latin typeface="+mn-ea"/>
                  <a:ea typeface="+mn-ea"/>
                </a:rPr>
                <a:t>DBMS</a:t>
              </a:r>
              <a:r>
                <a:rPr lang="zh-CN" altLang="en-US" sz="2000" dirty="0">
                  <a:latin typeface="+mn-ea"/>
                  <a:ea typeface="+mn-ea"/>
                </a:rPr>
                <a:t>选件</a:t>
              </a:r>
            </a:p>
          </p:txBody>
        </p:sp>
        <p:sp>
          <p:nvSpPr>
            <p:cNvPr id="36" name="Rectangle 29"/>
            <p:cNvSpPr>
              <a:spLocks noChangeArrowheads="1"/>
            </p:cNvSpPr>
            <p:nvPr/>
          </p:nvSpPr>
          <p:spPr bwMode="auto">
            <a:xfrm>
              <a:off x="11113" y="3643"/>
              <a:ext cx="2040" cy="840"/>
            </a:xfrm>
            <a:prstGeom prst="rect">
              <a:avLst/>
            </a:prstGeom>
            <a:noFill/>
            <a:ln w="19050">
              <a:noFill/>
              <a:miter lim="800000"/>
            </a:ln>
            <a:effectLst/>
          </p:spPr>
          <p:txBody>
            <a:bodyPr wrap="none" lIns="0" tIns="0" rIns="0" bIns="82800" anchor="ctr"/>
            <a:lstStyle/>
            <a:p>
              <a:pPr eaLnBrk="1" hangingPunct="1"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事务引擎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18888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 标识与鉴别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Windows</a:t>
            </a:r>
            <a:r>
              <a:rPr lang="zh-CN" altLang="en-US" dirty="0" smtClean="0"/>
              <a:t>系统用户信息管理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存储在注册表中，运行期锁定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操作权限</a:t>
            </a:r>
            <a:r>
              <a:rPr lang="en-US" altLang="zh-CN" dirty="0" smtClean="0"/>
              <a:t>system</a:t>
            </a:r>
            <a:r>
              <a:rPr lang="zh-CN" altLang="en-US" dirty="0" smtClean="0"/>
              <a:t>，依靠系统服务进行访问</a:t>
            </a:r>
            <a:endParaRPr lang="en-US" altLang="zh-CN" dirty="0" smtClean="0"/>
          </a:p>
          <a:p>
            <a:r>
              <a:rPr lang="zh-CN" altLang="en-US" dirty="0" smtClean="0"/>
              <a:t>身份鉴别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远程鉴别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SMB</a:t>
            </a:r>
            <a:r>
              <a:rPr lang="zh-CN" altLang="en-US" dirty="0" smtClean="0"/>
              <a:t>、</a:t>
            </a:r>
            <a:r>
              <a:rPr lang="en-US" altLang="zh-CN" dirty="0" smtClean="0"/>
              <a:t>LM</a:t>
            </a:r>
            <a:r>
              <a:rPr lang="zh-CN" altLang="en-US" dirty="0" smtClean="0"/>
              <a:t>、</a:t>
            </a:r>
            <a:r>
              <a:rPr lang="en-US" altLang="zh-CN" dirty="0" smtClean="0"/>
              <a:t>NTLM</a:t>
            </a:r>
          </a:p>
          <a:p>
            <a:pPr lvl="1"/>
            <a:r>
              <a:rPr lang="zh-CN" altLang="en-US" dirty="0"/>
              <a:t>本地鉴别</a:t>
            </a:r>
            <a:endParaRPr lang="en-US" altLang="zh-CN" dirty="0"/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grpSp>
        <p:nvGrpSpPr>
          <p:cNvPr id="7" name="组合 6"/>
          <p:cNvGrpSpPr/>
          <p:nvPr/>
        </p:nvGrpSpPr>
        <p:grpSpPr>
          <a:xfrm>
            <a:off x="2483768" y="5049180"/>
            <a:ext cx="5508612" cy="1157946"/>
            <a:chOff x="1290638" y="4891088"/>
            <a:chExt cx="6416675" cy="1316038"/>
          </a:xfrm>
        </p:grpSpPr>
        <p:sp>
          <p:nvSpPr>
            <p:cNvPr id="8" name="右箭头 7"/>
            <p:cNvSpPr/>
            <p:nvPr/>
          </p:nvSpPr>
          <p:spPr>
            <a:xfrm>
              <a:off x="5111750" y="5160963"/>
              <a:ext cx="1204913" cy="8413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en-US" altLang="zh-CN" strike="noStrike" noProof="1" smtClean="0">
                  <a:solidFill>
                    <a:schemeClr val="tx1"/>
                  </a:solidFill>
                </a:rPr>
                <a:t>SAM</a:t>
              </a:r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9" name="流程图: 磁盘 8"/>
            <p:cNvSpPr/>
            <p:nvPr/>
          </p:nvSpPr>
          <p:spPr>
            <a:xfrm>
              <a:off x="6316663" y="4891088"/>
              <a:ext cx="1390650" cy="1316038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trike="noStrike" noProof="1">
                  <a:solidFill>
                    <a:schemeClr val="tx1"/>
                  </a:solidFill>
                </a:rPr>
                <a:t>账</a:t>
              </a:r>
              <a:r>
                <a:rPr lang="zh-CN" altLang="en-US" strike="noStrike" noProof="1" smtClean="0">
                  <a:solidFill>
                    <a:schemeClr val="tx1"/>
                  </a:solidFill>
                </a:rPr>
                <a:t>户信息库</a:t>
              </a:r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2387600" y="5549900"/>
              <a:ext cx="7651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内容占位符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0638" y="5021263"/>
              <a:ext cx="1119187" cy="11191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" name="矩形 11"/>
            <p:cNvSpPr/>
            <p:nvPr/>
          </p:nvSpPr>
          <p:spPr>
            <a:xfrm>
              <a:off x="3152775" y="5121275"/>
              <a:ext cx="809625" cy="9477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en-US" altLang="zh-CN" strike="noStrike" noProof="1" smtClean="0">
                  <a:solidFill>
                    <a:schemeClr val="tx1"/>
                  </a:solidFill>
                </a:rPr>
                <a:t>GINA</a:t>
              </a:r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302125" y="5121275"/>
              <a:ext cx="809625" cy="9477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en-US" altLang="zh-CN" strike="noStrike" noProof="1" smtClean="0">
                  <a:solidFill>
                    <a:schemeClr val="tx1"/>
                  </a:solidFill>
                </a:rPr>
                <a:t> LSA</a:t>
              </a:r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cxnSp>
          <p:nvCxnSpPr>
            <p:cNvPr id="14" name="直接箭头连接符 13"/>
            <p:cNvCxnSpPr>
              <a:endCxn id="13" idx="1"/>
            </p:cNvCxnSpPr>
            <p:nvPr/>
          </p:nvCxnSpPr>
          <p:spPr>
            <a:xfrm>
              <a:off x="3959860" y="5589270"/>
              <a:ext cx="342265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4464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数据库安全防护</a:t>
            </a:r>
            <a:r>
              <a:rPr lang="en-US" altLang="zh-CN" smtClean="0"/>
              <a:t>-</a:t>
            </a:r>
            <a:r>
              <a:rPr lang="zh-CN" altLang="en-US" smtClean="0"/>
              <a:t>安全特性检查</a:t>
            </a:r>
          </a:p>
        </p:txBody>
      </p:sp>
      <p:sp>
        <p:nvSpPr>
          <p:cNvPr id="26627" name="内容占位符 2"/>
          <p:cNvSpPr>
            <a:spLocks noGrp="1"/>
          </p:cNvSpPr>
          <p:nvPr>
            <p:ph idx="1"/>
          </p:nvPr>
        </p:nvSpPr>
        <p:spPr>
          <a:xfrm>
            <a:off x="323850" y="1196975"/>
            <a:ext cx="7488238" cy="404813"/>
          </a:xfrm>
        </p:spPr>
        <p:txBody>
          <a:bodyPr/>
          <a:lstStyle/>
          <a:p>
            <a:r>
              <a:rPr lang="zh-CN" altLang="en-US" smtClean="0"/>
              <a:t>数据库系统漏洞</a:t>
            </a:r>
          </a:p>
          <a:p>
            <a:r>
              <a:rPr lang="zh-CN" altLang="en-US" smtClean="0"/>
              <a:t>数据库配置缺陷</a:t>
            </a:r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07F5DA8-4111-4083-91D5-AA92BED08E6E}" type="slidenum">
              <a:rPr lang="zh-CN" altLang="en-US" smtClean="0"/>
              <a:t>60</a:t>
            </a:fld>
            <a:endParaRPr lang="en-US" altLang="zh-CN" smtClean="0"/>
          </a:p>
        </p:txBody>
      </p:sp>
      <p:grpSp>
        <p:nvGrpSpPr>
          <p:cNvPr id="2" name="组合 1"/>
          <p:cNvGrpSpPr/>
          <p:nvPr/>
        </p:nvGrpSpPr>
        <p:grpSpPr>
          <a:xfrm>
            <a:off x="1618949" y="2207895"/>
            <a:ext cx="6114173" cy="4286762"/>
            <a:chOff x="1954" y="2783"/>
            <a:chExt cx="10139" cy="7496"/>
          </a:xfrm>
        </p:grpSpPr>
        <p:sp>
          <p:nvSpPr>
            <p:cNvPr id="6" name="圆角矩形 5"/>
            <p:cNvSpPr/>
            <p:nvPr/>
          </p:nvSpPr>
          <p:spPr bwMode="auto">
            <a:xfrm>
              <a:off x="1954" y="2783"/>
              <a:ext cx="9865" cy="7485"/>
            </a:xfrm>
            <a:prstGeom prst="roundRect">
              <a:avLst>
                <a:gd name="adj" fmla="val 4503"/>
              </a:avLst>
            </a:prstGeom>
            <a:gradFill flip="none"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27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pic>
          <p:nvPicPr>
            <p:cNvPr id="26630" name="Picture 5" descr="http://www.iconarchive.com/icons/nelson/msn-buddy-icons/Msn-Buddy-Busy-48x48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5" y="3150"/>
              <a:ext cx="7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1" name="Picture 7" descr="http://www.iconarchive.com/icons/nelson/msn-buddy-icons/Msn-Messenger-48x4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8" y="3150"/>
              <a:ext cx="72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圆角矩形 8"/>
            <p:cNvSpPr/>
            <p:nvPr/>
          </p:nvSpPr>
          <p:spPr bwMode="auto">
            <a:xfrm>
              <a:off x="2870" y="4613"/>
              <a:ext cx="1575" cy="78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 bwMode="auto">
            <a:xfrm>
              <a:off x="9073" y="7668"/>
              <a:ext cx="1575" cy="78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1" name="圆角矩形 10"/>
            <p:cNvSpPr/>
            <p:nvPr/>
          </p:nvSpPr>
          <p:spPr bwMode="auto">
            <a:xfrm>
              <a:off x="6020" y="9225"/>
              <a:ext cx="1575" cy="78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2" name="圆角矩形 11"/>
            <p:cNvSpPr/>
            <p:nvPr/>
          </p:nvSpPr>
          <p:spPr bwMode="auto">
            <a:xfrm>
              <a:off x="9058" y="4613"/>
              <a:ext cx="1575" cy="78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 bwMode="auto">
            <a:xfrm>
              <a:off x="2870" y="7650"/>
              <a:ext cx="1575" cy="78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14" name="组合 17"/>
            <p:cNvGrpSpPr/>
            <p:nvPr/>
          </p:nvGrpSpPr>
          <p:grpSpPr>
            <a:xfrm>
              <a:off x="6021" y="3038"/>
              <a:ext cx="1574" cy="788"/>
              <a:chOff x="3214678" y="1643050"/>
              <a:chExt cx="1000132" cy="500066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15" name="圆角矩形 14"/>
              <p:cNvSpPr/>
              <p:nvPr/>
            </p:nvSpPr>
            <p:spPr bwMode="auto">
              <a:xfrm>
                <a:off x="3214678" y="1643050"/>
                <a:ext cx="1000132" cy="500066"/>
              </a:xfrm>
              <a:prstGeom prst="round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444500" indent="-444500" eaLnBrk="1" hangingPunct="1">
                  <a:lnSpc>
                    <a:spcPct val="90000"/>
                  </a:lnSpc>
                  <a:defRPr/>
                </a:pPr>
                <a:endParaRPr lang="zh-CN" altLang="en-US" sz="1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343155" y="1757746"/>
                <a:ext cx="800772" cy="255269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eaLnBrk="1" hangingPunct="1">
                  <a:defRPr/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知识库</a:t>
                </a:r>
              </a:p>
            </p:txBody>
          </p:sp>
        </p:grpSp>
        <p:sp>
          <p:nvSpPr>
            <p:cNvPr id="17" name="八边形 16"/>
            <p:cNvSpPr/>
            <p:nvPr/>
          </p:nvSpPr>
          <p:spPr bwMode="auto">
            <a:xfrm>
              <a:off x="3995" y="3938"/>
              <a:ext cx="5513" cy="5175"/>
            </a:xfrm>
            <a:prstGeom prst="octagon">
              <a:avLst/>
            </a:prstGeom>
            <a:solidFill>
              <a:schemeClr val="accent1">
                <a:alpha val="68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grpSp>
          <p:nvGrpSpPr>
            <p:cNvPr id="26639" name="组合 18"/>
            <p:cNvGrpSpPr/>
            <p:nvPr/>
          </p:nvGrpSpPr>
          <p:grpSpPr bwMode="auto">
            <a:xfrm>
              <a:off x="5898" y="5965"/>
              <a:ext cx="2145" cy="1028"/>
              <a:chOff x="3214677" y="2572102"/>
              <a:chExt cx="1357323" cy="500143"/>
            </a:xfrm>
          </p:grpSpPr>
          <p:sp>
            <p:nvSpPr>
              <p:cNvPr id="19" name="圆角矩形 18"/>
              <p:cNvSpPr/>
              <p:nvPr/>
            </p:nvSpPr>
            <p:spPr bwMode="auto">
              <a:xfrm>
                <a:off x="3214677" y="2572102"/>
                <a:ext cx="1357323" cy="500143"/>
              </a:xfrm>
              <a:prstGeom prst="roundRect">
                <a:avLst/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444500" indent="-444500" eaLnBrk="1" hangingPunct="1">
                  <a:lnSpc>
                    <a:spcPct val="90000"/>
                  </a:lnSpc>
                  <a:defRPr/>
                </a:pPr>
                <a:endParaRPr lang="zh-CN" altLang="en-US" sz="14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26668" name="TextBox 16"/>
              <p:cNvSpPr txBox="1">
                <a:spLocks noChangeArrowheads="1"/>
              </p:cNvSpPr>
              <p:nvPr/>
            </p:nvSpPr>
            <p:spPr bwMode="auto">
              <a:xfrm>
                <a:off x="3428242" y="2686490"/>
                <a:ext cx="1086807" cy="259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400">
                    <a:solidFill>
                      <a:srgbClr val="3333CC"/>
                    </a:solidFill>
                  </a:rPr>
                  <a:t>检测引擎</a:t>
                </a:r>
              </a:p>
            </p:txBody>
          </p:sp>
        </p:grpSp>
        <p:sp>
          <p:nvSpPr>
            <p:cNvPr id="21" name="右箭头 20"/>
            <p:cNvSpPr/>
            <p:nvPr/>
          </p:nvSpPr>
          <p:spPr bwMode="auto">
            <a:xfrm>
              <a:off x="3433" y="3375"/>
              <a:ext cx="2250" cy="450"/>
            </a:xfrm>
            <a:prstGeom prst="rightArrow">
              <a:avLst/>
            </a:prstGeom>
            <a:solidFill>
              <a:schemeClr val="accent6">
                <a:lumMod val="60000"/>
                <a:lumOff val="40000"/>
                <a:alpha val="82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2" name="上箭头 21"/>
            <p:cNvSpPr>
              <a:spLocks noChangeArrowheads="1"/>
            </p:cNvSpPr>
            <p:nvPr/>
          </p:nvSpPr>
          <p:spPr bwMode="auto">
            <a:xfrm flipV="1">
              <a:off x="6690" y="4038"/>
              <a:ext cx="450" cy="180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 w="9525" algn="ctr">
              <a:noFill/>
              <a:round/>
            </a:ln>
          </p:spPr>
          <p:txBody>
            <a:bodyPr rot="10800000"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6642" name="TextBox 17"/>
            <p:cNvSpPr txBox="1">
              <a:spLocks noChangeArrowheads="1"/>
            </p:cNvSpPr>
            <p:nvPr/>
          </p:nvSpPr>
          <p:spPr bwMode="auto">
            <a:xfrm>
              <a:off x="2870" y="4793"/>
              <a:ext cx="1570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服务扫描</a:t>
              </a:r>
            </a:p>
          </p:txBody>
        </p:sp>
        <p:sp>
          <p:nvSpPr>
            <p:cNvPr id="26643" name="TextBox 18"/>
            <p:cNvSpPr txBox="1">
              <a:spLocks noChangeArrowheads="1"/>
            </p:cNvSpPr>
            <p:nvPr/>
          </p:nvSpPr>
          <p:spPr bwMode="auto">
            <a:xfrm>
              <a:off x="2870" y="7830"/>
              <a:ext cx="1570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渗透测试</a:t>
              </a:r>
            </a:p>
          </p:txBody>
        </p:sp>
        <p:sp>
          <p:nvSpPr>
            <p:cNvPr id="26644" name="TextBox 19"/>
            <p:cNvSpPr txBox="1">
              <a:spLocks noChangeArrowheads="1"/>
            </p:cNvSpPr>
            <p:nvPr/>
          </p:nvSpPr>
          <p:spPr bwMode="auto">
            <a:xfrm>
              <a:off x="6013" y="9293"/>
              <a:ext cx="1594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安全审计</a:t>
              </a:r>
            </a:p>
          </p:txBody>
        </p:sp>
        <p:sp>
          <p:nvSpPr>
            <p:cNvPr id="26645" name="TextBox 20"/>
            <p:cNvSpPr txBox="1">
              <a:spLocks noChangeArrowheads="1"/>
            </p:cNvSpPr>
            <p:nvPr/>
          </p:nvSpPr>
          <p:spPr bwMode="auto">
            <a:xfrm>
              <a:off x="9058" y="7763"/>
              <a:ext cx="1570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漏洞利用</a:t>
              </a:r>
            </a:p>
          </p:txBody>
        </p:sp>
        <p:sp>
          <p:nvSpPr>
            <p:cNvPr id="26646" name="TextBox 21"/>
            <p:cNvSpPr txBox="1">
              <a:spLocks noChangeArrowheads="1"/>
            </p:cNvSpPr>
            <p:nvPr/>
          </p:nvSpPr>
          <p:spPr bwMode="auto">
            <a:xfrm>
              <a:off x="9058" y="4725"/>
              <a:ext cx="1570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</a:rPr>
                <a:t>审计报告</a:t>
              </a:r>
            </a:p>
          </p:txBody>
        </p:sp>
        <p:sp>
          <p:nvSpPr>
            <p:cNvPr id="26647" name="TextBox 25"/>
            <p:cNvSpPr txBox="1">
              <a:spLocks noChangeArrowheads="1"/>
            </p:cNvSpPr>
            <p:nvPr/>
          </p:nvSpPr>
          <p:spPr bwMode="auto">
            <a:xfrm>
              <a:off x="2117" y="3938"/>
              <a:ext cx="1652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</a:rPr>
                <a:t>检测人员</a:t>
              </a:r>
            </a:p>
          </p:txBody>
        </p:sp>
        <p:sp>
          <p:nvSpPr>
            <p:cNvPr id="26648" name="TextBox 28"/>
            <p:cNvSpPr txBox="1">
              <a:spLocks noChangeArrowheads="1"/>
            </p:cNvSpPr>
            <p:nvPr/>
          </p:nvSpPr>
          <p:spPr bwMode="auto">
            <a:xfrm>
              <a:off x="10498" y="3825"/>
              <a:ext cx="1595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</a:rPr>
                <a:t>策略专家</a:t>
              </a:r>
            </a:p>
          </p:txBody>
        </p:sp>
        <p:sp>
          <p:nvSpPr>
            <p:cNvPr id="30" name="上箭头 29"/>
            <p:cNvSpPr>
              <a:spLocks noChangeArrowheads="1"/>
            </p:cNvSpPr>
            <p:nvPr/>
          </p:nvSpPr>
          <p:spPr bwMode="auto">
            <a:xfrm rot="2746619">
              <a:off x="8398" y="5165"/>
              <a:ext cx="450" cy="1370"/>
            </a:xfrm>
            <a:prstGeom prst="upArrow">
              <a:avLst>
                <a:gd name="adj1" fmla="val 50000"/>
                <a:gd name="adj2" fmla="val 40071"/>
              </a:avLst>
            </a:prstGeom>
            <a:solidFill>
              <a:schemeClr val="bg1"/>
            </a:solidFill>
            <a:ln w="9525" algn="ctr">
              <a:noFill/>
              <a:round/>
            </a:ln>
          </p:spPr>
          <p:txBody>
            <a:bodyPr/>
            <a:lstStyle/>
            <a:p>
              <a:pPr marL="967105" lvl="1" indent="-444500" eaLnBrk="1" hangingPunct="1">
                <a:defRPr/>
              </a:pPr>
              <a:endParaRPr lang="zh-CN" altLang="en-US" sz="140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1" name="上箭头 30"/>
            <p:cNvSpPr>
              <a:spLocks noChangeArrowheads="1"/>
            </p:cNvSpPr>
            <p:nvPr/>
          </p:nvSpPr>
          <p:spPr bwMode="auto">
            <a:xfrm rot="10800000">
              <a:off x="3320" y="5625"/>
              <a:ext cx="450" cy="1710"/>
            </a:xfrm>
            <a:prstGeom prst="upArrow">
              <a:avLst>
                <a:gd name="adj1" fmla="val 50000"/>
                <a:gd name="adj2" fmla="val 49998"/>
              </a:avLst>
            </a:prstGeom>
            <a:solidFill>
              <a:srgbClr val="6B6BCF"/>
            </a:solidFill>
            <a:ln w="9525" algn="ctr">
              <a:noFill/>
              <a:round/>
            </a:ln>
          </p:spPr>
          <p:txBody>
            <a:bodyPr rot="10800000"/>
            <a:lstStyle/>
            <a:p>
              <a:pPr marL="901700" lvl="1" indent="-444500" eaLnBrk="1" hangingPunct="1"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2" name="上箭头 31"/>
            <p:cNvSpPr>
              <a:spLocks noChangeArrowheads="1"/>
            </p:cNvSpPr>
            <p:nvPr/>
          </p:nvSpPr>
          <p:spPr bwMode="auto">
            <a:xfrm rot="7827461">
              <a:off x="4573" y="8222"/>
              <a:ext cx="450" cy="1945"/>
            </a:xfrm>
            <a:prstGeom prst="upArrow">
              <a:avLst>
                <a:gd name="adj1" fmla="val 50000"/>
                <a:gd name="adj2" fmla="val 50006"/>
              </a:avLst>
            </a:prstGeom>
            <a:solidFill>
              <a:srgbClr val="6B6BCF"/>
            </a:solidFill>
            <a:ln w="9525" algn="ctr">
              <a:noFill/>
              <a:round/>
            </a:ln>
          </p:spPr>
          <p:txBody>
            <a:bodyPr/>
            <a:lstStyle/>
            <a:p>
              <a:pPr marL="901700" lvl="1" indent="-444500" eaLnBrk="1" hangingPunct="1"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3" name="上箭头 32"/>
            <p:cNvSpPr>
              <a:spLocks noChangeArrowheads="1"/>
            </p:cNvSpPr>
            <p:nvPr/>
          </p:nvSpPr>
          <p:spPr bwMode="auto">
            <a:xfrm rot="3019449">
              <a:off x="8418" y="8092"/>
              <a:ext cx="450" cy="1865"/>
            </a:xfrm>
            <a:prstGeom prst="upArrow">
              <a:avLst>
                <a:gd name="adj1" fmla="val 50000"/>
                <a:gd name="adj2" fmla="val 49484"/>
              </a:avLst>
            </a:prstGeom>
            <a:solidFill>
              <a:srgbClr val="6B6BCF"/>
            </a:solidFill>
            <a:ln w="9525" algn="ctr">
              <a:noFill/>
              <a:round/>
            </a:ln>
          </p:spPr>
          <p:txBody>
            <a:bodyPr/>
            <a:lstStyle/>
            <a:p>
              <a:pPr marL="901700" lvl="1" indent="-444500" eaLnBrk="1" hangingPunct="1"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4" name="上箭头 33"/>
            <p:cNvSpPr/>
            <p:nvPr/>
          </p:nvSpPr>
          <p:spPr bwMode="auto">
            <a:xfrm>
              <a:off x="9733" y="5513"/>
              <a:ext cx="450" cy="1800"/>
            </a:xfrm>
            <a:prstGeom prst="up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5" name="上箭头 34"/>
            <p:cNvSpPr>
              <a:spLocks noChangeArrowheads="1"/>
            </p:cNvSpPr>
            <p:nvPr/>
          </p:nvSpPr>
          <p:spPr bwMode="auto">
            <a:xfrm rot="13293289" flipV="1">
              <a:off x="9980" y="3698"/>
              <a:ext cx="450" cy="855"/>
            </a:xfrm>
            <a:prstGeom prst="upArrow">
              <a:avLst>
                <a:gd name="adj1" fmla="val 50000"/>
                <a:gd name="adj2" fmla="val 49989"/>
              </a:avLst>
            </a:prstGeom>
            <a:solidFill>
              <a:srgbClr val="6B6BCF"/>
            </a:solidFill>
            <a:ln w="9525" algn="ctr">
              <a:noFill/>
              <a:round/>
            </a:ln>
          </p:spPr>
          <p:txBody>
            <a:bodyPr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6655" name="TextBox 33"/>
            <p:cNvSpPr txBox="1">
              <a:spLocks noChangeArrowheads="1"/>
            </p:cNvSpPr>
            <p:nvPr/>
          </p:nvSpPr>
          <p:spPr bwMode="auto">
            <a:xfrm>
              <a:off x="3515" y="2943"/>
              <a:ext cx="2382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配置</a:t>
              </a:r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</a:rPr>
                <a:t>检测策略</a:t>
              </a:r>
            </a:p>
          </p:txBody>
        </p:sp>
        <p:sp>
          <p:nvSpPr>
            <p:cNvPr id="26656" name="TextBox 35"/>
            <p:cNvSpPr txBox="1">
              <a:spLocks noChangeArrowheads="1"/>
            </p:cNvSpPr>
            <p:nvPr/>
          </p:nvSpPr>
          <p:spPr bwMode="auto">
            <a:xfrm>
              <a:off x="4990" y="4378"/>
              <a:ext cx="1575" cy="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扫描数据库服务</a:t>
              </a:r>
            </a:p>
          </p:txBody>
        </p:sp>
        <p:sp>
          <p:nvSpPr>
            <p:cNvPr id="26657" name="TextBox 36"/>
            <p:cNvSpPr txBox="1">
              <a:spLocks noChangeArrowheads="1"/>
            </p:cNvSpPr>
            <p:nvPr/>
          </p:nvSpPr>
          <p:spPr bwMode="auto">
            <a:xfrm>
              <a:off x="1970" y="5850"/>
              <a:ext cx="1660" cy="1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6530" indent="-17653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</a:t>
              </a:r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</a:rPr>
                <a:t>外部渗透性测试</a:t>
              </a:r>
            </a:p>
          </p:txBody>
        </p:sp>
        <p:sp>
          <p:nvSpPr>
            <p:cNvPr id="26658" name="TextBox 37"/>
            <p:cNvSpPr txBox="1">
              <a:spLocks noChangeArrowheads="1"/>
            </p:cNvSpPr>
            <p:nvPr/>
          </p:nvSpPr>
          <p:spPr bwMode="auto">
            <a:xfrm>
              <a:off x="2758" y="8888"/>
              <a:ext cx="1936" cy="1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176530" indent="-17653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进行全面的安全审计扫描</a:t>
              </a:r>
            </a:p>
          </p:txBody>
        </p:sp>
        <p:sp>
          <p:nvSpPr>
            <p:cNvPr id="26659" name="TextBox 38"/>
            <p:cNvSpPr txBox="1">
              <a:spLocks noChangeArrowheads="1"/>
            </p:cNvSpPr>
            <p:nvPr/>
          </p:nvSpPr>
          <p:spPr bwMode="auto">
            <a:xfrm>
              <a:off x="8945" y="9000"/>
              <a:ext cx="2873" cy="1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176530" indent="-17653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分析审计结果，设计漏洞利用方式</a:t>
              </a:r>
            </a:p>
          </p:txBody>
        </p:sp>
        <p:sp>
          <p:nvSpPr>
            <p:cNvPr id="26660" name="TextBox 39"/>
            <p:cNvSpPr txBox="1">
              <a:spLocks noChangeArrowheads="1"/>
            </p:cNvSpPr>
            <p:nvPr/>
          </p:nvSpPr>
          <p:spPr bwMode="auto">
            <a:xfrm>
              <a:off x="10070" y="6075"/>
              <a:ext cx="1575" cy="1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176530" indent="-17653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生成一份详细的审计报告</a:t>
              </a:r>
            </a:p>
          </p:txBody>
        </p:sp>
        <p:sp>
          <p:nvSpPr>
            <p:cNvPr id="42" name="上箭头 41"/>
            <p:cNvSpPr>
              <a:spLocks noChangeArrowheads="1"/>
            </p:cNvSpPr>
            <p:nvPr/>
          </p:nvSpPr>
          <p:spPr bwMode="auto">
            <a:xfrm rot="16200000">
              <a:off x="8925" y="2557"/>
              <a:ext cx="450" cy="1965"/>
            </a:xfrm>
            <a:prstGeom prst="upArrow">
              <a:avLst>
                <a:gd name="adj1" fmla="val 50000"/>
                <a:gd name="adj2" fmla="val 50015"/>
              </a:avLst>
            </a:prstGeom>
            <a:solidFill>
              <a:srgbClr val="6B6BCF"/>
            </a:solidFill>
            <a:ln w="9525" algn="ctr">
              <a:noFill/>
              <a:round/>
            </a:ln>
          </p:spPr>
          <p:txBody>
            <a:bodyPr rot="10800000"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6662" name="TextBox 41"/>
            <p:cNvSpPr txBox="1">
              <a:spLocks noChangeArrowheads="1"/>
            </p:cNvSpPr>
            <p:nvPr/>
          </p:nvSpPr>
          <p:spPr bwMode="auto">
            <a:xfrm>
              <a:off x="8270" y="2829"/>
              <a:ext cx="2379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制定检测</a:t>
              </a:r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</a:rPr>
                <a:t>策略</a:t>
              </a:r>
            </a:p>
          </p:txBody>
        </p:sp>
        <p:sp>
          <p:nvSpPr>
            <p:cNvPr id="44" name="上箭头 19"/>
            <p:cNvSpPr>
              <a:spLocks noChangeArrowheads="1"/>
            </p:cNvSpPr>
            <p:nvPr/>
          </p:nvSpPr>
          <p:spPr bwMode="auto">
            <a:xfrm flipV="1">
              <a:off x="6690" y="7440"/>
              <a:ext cx="450" cy="180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chemeClr val="bg1"/>
            </a:solidFill>
            <a:ln w="9525" algn="ctr">
              <a:noFill/>
              <a:round/>
            </a:ln>
          </p:spPr>
          <p:txBody>
            <a:bodyPr rot="10800000"/>
            <a:lstStyle/>
            <a:p>
              <a:pPr marL="444500" indent="-444500" eaLnBrk="1" hangingPunct="1">
                <a:lnSpc>
                  <a:spcPct val="90000"/>
                </a:lnSpc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6664" name="TextBox 34"/>
            <p:cNvSpPr txBox="1">
              <a:spLocks noChangeArrowheads="1"/>
            </p:cNvSpPr>
            <p:nvPr/>
          </p:nvSpPr>
          <p:spPr bwMode="auto">
            <a:xfrm>
              <a:off x="4989" y="7668"/>
              <a:ext cx="1699" cy="1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176530" indent="-17653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6B6BCF"/>
                  </a:solidFill>
                  <a:latin typeface="宋体" panose="02010600030101010101" pitchFamily="2" charset="-122"/>
                </a:rPr>
                <a:t>从策略库中选择检测策略</a:t>
              </a:r>
            </a:p>
          </p:txBody>
        </p:sp>
        <p:sp>
          <p:nvSpPr>
            <p:cNvPr id="46" name="上箭头 27"/>
            <p:cNvSpPr>
              <a:spLocks noChangeArrowheads="1"/>
            </p:cNvSpPr>
            <p:nvPr/>
          </p:nvSpPr>
          <p:spPr bwMode="auto">
            <a:xfrm rot="14478022">
              <a:off x="5053" y="6470"/>
              <a:ext cx="450" cy="1710"/>
            </a:xfrm>
            <a:prstGeom prst="upArrow">
              <a:avLst>
                <a:gd name="adj1" fmla="val 50000"/>
                <a:gd name="adj2" fmla="val 50016"/>
              </a:avLst>
            </a:prstGeom>
            <a:solidFill>
              <a:schemeClr val="bg1"/>
            </a:solidFill>
            <a:ln w="9525" algn="ctr">
              <a:noFill/>
              <a:round/>
            </a:ln>
          </p:spPr>
          <p:txBody>
            <a:bodyPr rot="10800000"/>
            <a:lstStyle/>
            <a:p>
              <a:pPr marL="901700" lvl="1" indent="-444500" eaLnBrk="1" hangingPunct="1"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47" name="上箭头 27"/>
            <p:cNvSpPr>
              <a:spLocks noChangeArrowheads="1"/>
            </p:cNvSpPr>
            <p:nvPr/>
          </p:nvSpPr>
          <p:spPr bwMode="auto">
            <a:xfrm rot="14478022">
              <a:off x="5053" y="3408"/>
              <a:ext cx="450" cy="1710"/>
            </a:xfrm>
            <a:prstGeom prst="upArrow">
              <a:avLst>
                <a:gd name="adj1" fmla="val 50000"/>
                <a:gd name="adj2" fmla="val 50016"/>
              </a:avLst>
            </a:prstGeom>
            <a:solidFill>
              <a:srgbClr val="6B6BCF"/>
            </a:solidFill>
            <a:ln w="9525" algn="ctr">
              <a:noFill/>
              <a:round/>
            </a:ln>
          </p:spPr>
          <p:txBody>
            <a:bodyPr rot="10800000"/>
            <a:lstStyle/>
            <a:p>
              <a:pPr marL="901700" lvl="1" indent="-444500" eaLnBrk="1" hangingPunct="1">
                <a:defRPr/>
              </a:pPr>
              <a:endParaRPr lang="zh-CN" altLang="en-US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7363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sym typeface="+mn-ea"/>
              </a:rPr>
              <a:t>数据库安全特性检查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安全配置</a:t>
            </a:r>
          </a:p>
          <a:p>
            <a:pPr lvl="1"/>
            <a:r>
              <a:rPr lang="zh-CN" altLang="en-US"/>
              <a:t>补丁</a:t>
            </a:r>
          </a:p>
          <a:p>
            <a:pPr lvl="1"/>
            <a:r>
              <a:rPr lang="zh-CN" altLang="en-US"/>
              <a:t>协议（端口、传输协议）</a:t>
            </a:r>
          </a:p>
          <a:p>
            <a:r>
              <a:rPr lang="zh-CN" altLang="en-US"/>
              <a:t>账号</a:t>
            </a:r>
          </a:p>
          <a:p>
            <a:pPr lvl="1"/>
            <a:r>
              <a:rPr lang="zh-CN" altLang="en-US"/>
              <a:t>用户名及密码</a:t>
            </a:r>
          </a:p>
          <a:p>
            <a:pPr lvl="1"/>
            <a:r>
              <a:rPr lang="zh-CN" altLang="en-US"/>
              <a:t>口令策略</a:t>
            </a:r>
          </a:p>
          <a:p>
            <a:pPr lvl="1"/>
            <a:r>
              <a:rPr lang="zh-CN" altLang="en-US"/>
              <a:t>权限</a:t>
            </a:r>
          </a:p>
          <a:p>
            <a:r>
              <a:rPr lang="zh-CN" altLang="en-US"/>
              <a:t>存储过程</a:t>
            </a:r>
          </a:p>
          <a:p>
            <a:r>
              <a:rPr lang="zh-CN" altLang="en-US"/>
              <a:t>触发器</a:t>
            </a:r>
          </a:p>
          <a:p>
            <a:r>
              <a:rPr lang="zh-CN" altLang="en-US"/>
              <a:t>备份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B5CB9-916B-4A4F-8D56-AEB922077AB4}" type="slidenum">
              <a:rPr lang="zh-CN" altLang="en-US"/>
              <a:t>61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44728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sym typeface="+mn-ea"/>
              </a:rPr>
              <a:t>数据库安全防护</a:t>
            </a:r>
            <a:r>
              <a:rPr lang="en-US" altLang="zh-CN" smtClean="0">
                <a:sym typeface="+mn-ea"/>
              </a:rPr>
              <a:t>-</a:t>
            </a:r>
            <a:r>
              <a:rPr lang="zh-CN" altLang="en-US" smtClean="0">
                <a:sym typeface="+mn-ea"/>
              </a:rPr>
              <a:t>运行监控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入侵检测</a:t>
            </a:r>
          </a:p>
          <a:p>
            <a:r>
              <a:rPr lang="zh-CN" altLang="en-US"/>
              <a:t>数据库审计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B5CB9-916B-4A4F-8D56-AEB922077AB4}" type="slidenum">
              <a:rPr lang="zh-CN" altLang="en-US"/>
              <a:t>62</a:t>
            </a:fld>
            <a:endParaRPr lang="en-US" altLang="zh-CN"/>
          </a:p>
        </p:txBody>
      </p:sp>
      <p:graphicFrame>
        <p:nvGraphicFramePr>
          <p:cNvPr id="29701" name="Object 127"/>
          <p:cNvGraphicFramePr>
            <a:graphicFrameLocks noChangeAspect="1"/>
          </p:cNvGraphicFramePr>
          <p:nvPr/>
        </p:nvGraphicFramePr>
        <p:xfrm>
          <a:off x="1183005" y="2585085"/>
          <a:ext cx="6642100" cy="3920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Visio" r:id="rId3" imgW="9724390" imgH="5742305" progId="Visio.Drawing.11">
                  <p:embed/>
                </p:oleObj>
              </mc:Choice>
              <mc:Fallback>
                <p:oleObj name="Visio" r:id="rId3" imgW="9724390" imgH="5742305" progId="Visio.Drawing.11">
                  <p:embed/>
                  <p:pic>
                    <p:nvPicPr>
                      <p:cNvPr id="29701" name="Object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3005" y="2585085"/>
                        <a:ext cx="6642100" cy="39204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29674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数据库安全</a:t>
            </a:r>
            <a:r>
              <a:rPr lang="zh-CN" altLang="en-US" dirty="0" smtClean="0"/>
              <a:t>防护</a:t>
            </a:r>
            <a:r>
              <a:rPr lang="en-US" altLang="zh-CN" dirty="0" smtClean="0"/>
              <a:t>-</a:t>
            </a:r>
            <a:r>
              <a:rPr lang="zh-CN" altLang="en-US" dirty="0" smtClean="0"/>
              <a:t>安全审计</a:t>
            </a:r>
            <a:endParaRPr lang="zh-CN" altLang="en-US" dirty="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审计</a:t>
            </a:r>
            <a:r>
              <a:rPr lang="zh-CN" altLang="en-US" dirty="0" smtClean="0"/>
              <a:t>：数据库审计关注的问题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/>
              <a:t>审</a:t>
            </a:r>
            <a:r>
              <a:rPr lang="zh-CN" altLang="en-US" dirty="0" smtClean="0"/>
              <a:t>计对象（对谁进行审计）</a:t>
            </a:r>
            <a:endParaRPr lang="en-US" altLang="zh-CN" dirty="0" smtClean="0"/>
          </a:p>
          <a:p>
            <a:pPr lvl="2">
              <a:defRPr/>
            </a:pPr>
            <a:r>
              <a:rPr lang="zh-CN" altLang="en-US" dirty="0"/>
              <a:t>标</a:t>
            </a:r>
            <a:r>
              <a:rPr lang="zh-CN" altLang="en-US" dirty="0" smtClean="0"/>
              <a:t>准审计（系</a:t>
            </a:r>
            <a:r>
              <a:rPr lang="zh-CN" altLang="en-US" dirty="0"/>
              <a:t>统级、用户</a:t>
            </a:r>
            <a:r>
              <a:rPr lang="zh-CN" altLang="en-US" dirty="0" smtClean="0"/>
              <a:t>级）</a:t>
            </a:r>
            <a:endParaRPr lang="en-US" altLang="zh-CN" dirty="0" smtClean="0"/>
          </a:p>
          <a:p>
            <a:pPr lvl="2">
              <a:defRPr/>
            </a:pPr>
            <a:r>
              <a:rPr lang="zh-CN" altLang="en-US" dirty="0" smtClean="0"/>
              <a:t>细粒度审计（对</a:t>
            </a:r>
            <a:r>
              <a:rPr lang="zh-CN" altLang="en-US" dirty="0"/>
              <a:t>象</a:t>
            </a:r>
            <a:r>
              <a:rPr lang="zh-CN" altLang="en-US" dirty="0" smtClean="0"/>
              <a:t>级）</a:t>
            </a:r>
            <a:endParaRPr lang="en-US" altLang="zh-CN" dirty="0"/>
          </a:p>
          <a:p>
            <a:pPr lvl="1">
              <a:defRPr/>
            </a:pPr>
            <a:r>
              <a:rPr lang="zh-CN" altLang="en-US" dirty="0" smtClean="0"/>
              <a:t>审计内容（对什么行为进行审计）</a:t>
            </a:r>
            <a:endParaRPr lang="en-US" altLang="zh-CN" dirty="0" smtClean="0"/>
          </a:p>
          <a:p>
            <a:pPr lvl="2">
              <a:defRPr/>
            </a:pPr>
            <a:r>
              <a:rPr lang="zh-CN" altLang="en-US" dirty="0">
                <a:latin typeface="+mn-ea"/>
              </a:rPr>
              <a:t>访问数据库应用程序、位置及用户信息，包括用户操作、操作日期与时间、操作涉及的相关数据、操作是否成功等</a:t>
            </a:r>
            <a:endParaRPr lang="en-US" altLang="zh-CN" dirty="0">
              <a:latin typeface="+mn-ea"/>
            </a:endParaRPr>
          </a:p>
          <a:p>
            <a:pPr>
              <a:defRPr/>
            </a:pPr>
            <a:endParaRPr lang="zh-CN" altLang="en-US" sz="2400" dirty="0">
              <a:latin typeface="+mn-ea"/>
            </a:endParaRPr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621065D-0E32-47B2-94C3-816336854660}" type="slidenum">
              <a:rPr lang="zh-CN" altLang="en-US" smtClean="0"/>
              <a:t>63</a:t>
            </a:fld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4038079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总结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操作系统安全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安全机制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安全部署原则</a:t>
            </a:r>
            <a:endParaRPr lang="en-US" altLang="zh-CN" dirty="0" smtClean="0"/>
          </a:p>
          <a:p>
            <a:r>
              <a:rPr lang="zh-CN" altLang="en-US" dirty="0" smtClean="0"/>
              <a:t>针对系统的攻击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信息收集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口令破解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缓冲区溢出</a:t>
            </a:r>
            <a:endParaRPr lang="en-US" altLang="zh-CN" dirty="0" smtClean="0"/>
          </a:p>
          <a:p>
            <a:r>
              <a:rPr lang="zh-CN" altLang="en-US" dirty="0" smtClean="0"/>
              <a:t>应用安全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Web</a:t>
            </a:r>
            <a:r>
              <a:rPr lang="zh-CN" altLang="en-US" dirty="0" smtClean="0"/>
              <a:t>应用安全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针对</a:t>
            </a:r>
            <a:r>
              <a:rPr lang="en-US" altLang="zh-CN" dirty="0" smtClean="0"/>
              <a:t>web</a:t>
            </a:r>
            <a:r>
              <a:rPr lang="zh-CN" altLang="en-US" dirty="0" smtClean="0"/>
              <a:t>的攻击</a:t>
            </a:r>
            <a:endParaRPr lang="en-US" altLang="zh-CN" dirty="0" smtClean="0"/>
          </a:p>
          <a:p>
            <a:r>
              <a:rPr lang="zh-CN" altLang="en-US" dirty="0" smtClean="0"/>
              <a:t>数据库安全防护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64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4850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732088"/>
            <a:ext cx="6889750" cy="685800"/>
          </a:xfrm>
        </p:spPr>
        <p:txBody>
          <a:bodyPr/>
          <a:lstStyle/>
          <a:p>
            <a:pPr eaLnBrk="1" hangingPunct="1"/>
            <a:r>
              <a:rPr lang="zh-CN" altLang="en-US" sz="3200"/>
              <a:t>谢谢，请提问题！</a:t>
            </a:r>
          </a:p>
        </p:txBody>
      </p:sp>
      <p:sp>
        <p:nvSpPr>
          <p:cNvPr id="101379" name="副标题 4"/>
          <p:cNvSpPr>
            <a:spLocks noGrp="1"/>
          </p:cNvSpPr>
          <p:nvPr>
            <p:ph type="subTitle" idx="1"/>
          </p:nvPr>
        </p:nvSpPr>
        <p:spPr>
          <a:xfrm>
            <a:off x="2195513" y="4581525"/>
            <a:ext cx="5638800" cy="381000"/>
          </a:xfrm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9468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标识与鉴别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Linux</a:t>
            </a:r>
            <a:r>
              <a:rPr lang="zh-CN" altLang="en-US" dirty="0" smtClean="0"/>
              <a:t>系统用户信息管理</a:t>
            </a:r>
            <a:endParaRPr lang="en-US" altLang="zh-CN" dirty="0" smtClean="0"/>
          </a:p>
          <a:p>
            <a:pPr lvl="1"/>
            <a:r>
              <a:rPr lang="zh-CN" altLang="en-US" noProof="1"/>
              <a:t>用户</a:t>
            </a:r>
            <a:r>
              <a:rPr lang="zh-CN" altLang="en-US" noProof="1"/>
              <a:t>帐号</a:t>
            </a:r>
            <a:r>
              <a:rPr lang="zh-CN" altLang="en-US" noProof="1" smtClean="0"/>
              <a:t>文件</a:t>
            </a:r>
            <a:r>
              <a:rPr lang="en-US" altLang="zh-CN" noProof="1" smtClean="0"/>
              <a:t>(</a:t>
            </a:r>
            <a:r>
              <a:rPr lang="en-US" altLang="zh-CN" noProof="1">
                <a:sym typeface="+mn-ea"/>
              </a:rPr>
              <a:t>/</a:t>
            </a:r>
            <a:r>
              <a:rPr lang="en-US" altLang="zh-CN" noProof="1" smtClean="0">
                <a:sym typeface="+mn-ea"/>
              </a:rPr>
              <a:t>etc/passwd</a:t>
            </a:r>
            <a:r>
              <a:rPr lang="en-US" altLang="zh-CN" noProof="1" smtClean="0"/>
              <a:t>)</a:t>
            </a:r>
            <a:endParaRPr lang="en-US" altLang="zh-CN" noProof="1"/>
          </a:p>
          <a:p>
            <a:pPr lvl="2"/>
            <a:r>
              <a:rPr lang="zh-CN" altLang="en-US" noProof="1" smtClean="0">
                <a:sym typeface="+mn-ea"/>
              </a:rPr>
              <a:t>使用</a:t>
            </a:r>
            <a:r>
              <a:rPr lang="zh-CN" altLang="en-US" noProof="1">
                <a:sym typeface="+mn-ea"/>
              </a:rPr>
              <a:t>不可逆</a:t>
            </a:r>
            <a:r>
              <a:rPr lang="en-US" altLang="zh-CN" noProof="1">
                <a:sym typeface="+mn-ea"/>
              </a:rPr>
              <a:t>DES</a:t>
            </a:r>
            <a:r>
              <a:rPr lang="zh-CN" altLang="en-US" noProof="1">
                <a:sym typeface="+mn-ea"/>
              </a:rPr>
              <a:t>算法加密的用户密码散列（早期）</a:t>
            </a:r>
          </a:p>
          <a:p>
            <a:pPr lvl="2"/>
            <a:r>
              <a:rPr lang="zh-CN" altLang="en-US" noProof="1" smtClean="0">
                <a:sym typeface="+mn-ea"/>
              </a:rPr>
              <a:t>文本格式、全局可读</a:t>
            </a:r>
          </a:p>
          <a:p>
            <a:pPr lvl="1"/>
            <a:r>
              <a:rPr lang="zh-CN" altLang="en-US" dirty="0" smtClean="0"/>
              <a:t>影子文件</a:t>
            </a:r>
            <a:r>
              <a:rPr lang="en-US" altLang="zh-CN" dirty="0" smtClean="0"/>
              <a:t>(/</a:t>
            </a:r>
            <a:r>
              <a:rPr lang="en-US" altLang="zh-CN" dirty="0" err="1" smtClean="0"/>
              <a:t>etc</a:t>
            </a:r>
            <a:r>
              <a:rPr lang="en-US" altLang="zh-CN" dirty="0" smtClean="0"/>
              <a:t>/shadow)</a:t>
            </a:r>
          </a:p>
          <a:p>
            <a:pPr lvl="2"/>
            <a:r>
              <a:rPr lang="zh-CN" altLang="en-US" noProof="1"/>
              <a:t>存储存放用户密码散列、密码管理信息等</a:t>
            </a:r>
            <a:endParaRPr lang="en-US" altLang="zh-CN" noProof="1"/>
          </a:p>
          <a:p>
            <a:pPr lvl="2"/>
            <a:r>
              <a:rPr lang="zh-CN" altLang="en-US" noProof="1"/>
              <a:t>文本格式，仅对</a:t>
            </a:r>
            <a:r>
              <a:rPr lang="en-US" altLang="zh-CN" noProof="1"/>
              <a:t>root</a:t>
            </a:r>
            <a:r>
              <a:rPr lang="zh-CN" altLang="en-US" noProof="1"/>
              <a:t>可读可写</a:t>
            </a:r>
            <a:endParaRPr lang="en-US" altLang="zh-CN" noProof="1"/>
          </a:p>
          <a:p>
            <a:pPr lvl="2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10" name="矩形 9"/>
          <p:cNvSpPr/>
          <p:nvPr/>
        </p:nvSpPr>
        <p:spPr>
          <a:xfrm>
            <a:off x="971600" y="4977172"/>
            <a:ext cx="69487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en-US" altLang="zh-CN" sz="2800" dirty="0"/>
              <a:t>#root:</a:t>
            </a:r>
            <a:r>
              <a:rPr lang="en-US" altLang="zh-CN" sz="2800" b="1" dirty="0"/>
              <a:t>$1$acQMceF9</a:t>
            </a:r>
            <a:r>
              <a:rPr lang="en-US" altLang="zh-CN" sz="2800" dirty="0"/>
              <a:t>:13402:0:99999:7:::</a:t>
            </a:r>
            <a:endParaRPr lang="zh-CN" altLang="en-US" sz="2800" dirty="0"/>
          </a:p>
        </p:txBody>
      </p:sp>
      <p:sp>
        <p:nvSpPr>
          <p:cNvPr id="11" name="矩形 10"/>
          <p:cNvSpPr/>
          <p:nvPr/>
        </p:nvSpPr>
        <p:spPr>
          <a:xfrm>
            <a:off x="2447764" y="4990193"/>
            <a:ext cx="2376264" cy="5032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4938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访问控制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Windows</a:t>
            </a:r>
            <a:r>
              <a:rPr lang="zh-CN" altLang="en-US" dirty="0" smtClean="0"/>
              <a:t>的访问控制（</a:t>
            </a:r>
            <a:r>
              <a:rPr lang="en-US" altLang="zh-CN" dirty="0" smtClean="0"/>
              <a:t>ACL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访问令牌（</a:t>
            </a:r>
            <a:r>
              <a:rPr lang="zh-CN" altLang="zh-CN" dirty="0">
                <a:sym typeface="黑体" panose="02010609060101010101" pitchFamily="49" charset="-122"/>
              </a:rPr>
              <a:t>包含</a:t>
            </a:r>
            <a:r>
              <a:rPr lang="en-US" altLang="zh-CN" dirty="0">
                <a:sym typeface="黑体" panose="02010609060101010101" pitchFamily="49" charset="-122"/>
              </a:rPr>
              <a:t>SID</a:t>
            </a:r>
            <a:r>
              <a:rPr lang="zh-CN" altLang="en-US" dirty="0">
                <a:sym typeface="黑体" panose="02010609060101010101" pitchFamily="49" charset="-122"/>
              </a:rPr>
              <a:t>和特权</a:t>
            </a:r>
            <a:r>
              <a:rPr lang="zh-CN" altLang="en-US" dirty="0" smtClean="0">
                <a:sym typeface="黑体" panose="02010609060101010101" pitchFamily="49" charset="-122"/>
              </a:rPr>
              <a:t>列表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仅</a:t>
            </a:r>
            <a:r>
              <a:rPr lang="en-US" altLang="zh-CN" dirty="0"/>
              <a:t>NTFS</a:t>
            </a:r>
            <a:r>
              <a:rPr lang="zh-CN" altLang="en-US" dirty="0"/>
              <a:t>文件系统</a:t>
            </a:r>
            <a:r>
              <a:rPr lang="zh-CN" altLang="en-US" dirty="0" smtClean="0"/>
              <a:t>支持，权限</a:t>
            </a:r>
            <a:r>
              <a:rPr lang="zh-CN" altLang="en-US" dirty="0"/>
              <a:t>存储</a:t>
            </a:r>
            <a:r>
              <a:rPr lang="zh-CN" altLang="en-US" dirty="0" smtClean="0"/>
              <a:t>流中</a:t>
            </a:r>
            <a:endParaRPr lang="en-US" altLang="zh-CN" dirty="0"/>
          </a:p>
          <a:p>
            <a:r>
              <a:rPr lang="en-US" altLang="zh-CN" dirty="0" smtClean="0"/>
              <a:t>Linux</a:t>
            </a:r>
            <a:r>
              <a:rPr lang="zh-CN" altLang="en-US" dirty="0" smtClean="0"/>
              <a:t>下的访问控制（</a:t>
            </a:r>
            <a:r>
              <a:rPr lang="en-US" altLang="zh-CN" dirty="0" smtClean="0"/>
              <a:t>ACL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需要</a:t>
            </a:r>
            <a:r>
              <a:rPr lang="zh-CN" altLang="en-US" dirty="0"/>
              <a:t>文件系统格式支持</a:t>
            </a:r>
          </a:p>
          <a:p>
            <a:pPr lvl="1"/>
            <a:r>
              <a:rPr lang="zh-CN" altLang="en-US" dirty="0">
                <a:sym typeface="黑体" panose="02010609060101010101" pitchFamily="49" charset="-122"/>
              </a:rPr>
              <a:t>权限类型：读、写、</a:t>
            </a:r>
            <a:r>
              <a:rPr lang="zh-CN" altLang="en-US" dirty="0" smtClean="0">
                <a:sym typeface="黑体" panose="02010609060101010101" pitchFamily="49" charset="-122"/>
              </a:rPr>
              <a:t>执行（</a:t>
            </a:r>
            <a:r>
              <a:rPr lang="en-US" altLang="zh-CN" dirty="0"/>
              <a:t> UGO</a:t>
            </a:r>
            <a:r>
              <a:rPr lang="zh-CN" altLang="en-US" dirty="0"/>
              <a:t>管理机制</a:t>
            </a:r>
            <a:r>
              <a:rPr lang="zh-CN" altLang="en-US" dirty="0" smtClean="0">
                <a:sym typeface="黑体" panose="02010609060101010101" pitchFamily="49" charset="-122"/>
              </a:rPr>
              <a:t>）</a:t>
            </a:r>
            <a:endParaRPr lang="en-US" altLang="zh-CN" dirty="0"/>
          </a:p>
          <a:p>
            <a:pPr lvl="1"/>
            <a:r>
              <a:rPr lang="zh-CN" altLang="en-US" dirty="0">
                <a:sym typeface="黑体" panose="02010609060101010101" pitchFamily="49" charset="-122"/>
              </a:rPr>
              <a:t>权限表示方式：模式位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8</a:t>
            </a:fld>
            <a:endParaRPr lang="en-US" altLang="zh-CN"/>
          </a:p>
        </p:txBody>
      </p:sp>
      <p:sp>
        <p:nvSpPr>
          <p:cNvPr id="5" name="矩形 4"/>
          <p:cNvSpPr/>
          <p:nvPr/>
        </p:nvSpPr>
        <p:spPr>
          <a:xfrm>
            <a:off x="971600" y="4869160"/>
            <a:ext cx="745282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sz="2000" b="1" dirty="0" err="1" smtClean="0"/>
              <a:t>drwxr</a:t>
            </a:r>
            <a:r>
              <a:rPr lang="en-US" altLang="zh-CN" sz="2000" b="1" dirty="0" smtClean="0"/>
              <a:t>-</a:t>
            </a:r>
            <a:r>
              <a:rPr lang="en-US" altLang="zh-CN" sz="2000" b="1" dirty="0" err="1" smtClean="0"/>
              <a:t>xr</a:t>
            </a:r>
            <a:r>
              <a:rPr lang="en-US" altLang="zh-CN" sz="2000" b="1" dirty="0" smtClean="0"/>
              <a:t>-x  </a:t>
            </a:r>
            <a:r>
              <a:rPr lang="en-US" altLang="zh-CN" sz="2000" b="1" dirty="0"/>
              <a:t>3 root </a:t>
            </a:r>
            <a:r>
              <a:rPr lang="en-US" altLang="zh-CN" sz="2000" b="1" dirty="0" err="1"/>
              <a:t>root</a:t>
            </a:r>
            <a:r>
              <a:rPr lang="en-US" altLang="zh-CN" sz="2000" b="1" dirty="0"/>
              <a:t> 1024 Sep 13 11:58  test</a:t>
            </a:r>
          </a:p>
          <a:p>
            <a:endParaRPr lang="zh-CN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80" y="5662458"/>
            <a:ext cx="3661556" cy="982164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8" name="直接箭头连接符 7"/>
          <p:cNvCxnSpPr>
            <a:endCxn id="6" idx="0"/>
          </p:cNvCxnSpPr>
          <p:nvPr/>
        </p:nvCxnSpPr>
        <p:spPr>
          <a:xfrm>
            <a:off x="2159732" y="5301208"/>
            <a:ext cx="5426" cy="361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6008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权限管理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Windows</a:t>
            </a:r>
            <a:r>
              <a:rPr lang="zh-CN" altLang="en-US" dirty="0" smtClean="0"/>
              <a:t>系统特权管理</a:t>
            </a:r>
            <a:endParaRPr lang="en-US" altLang="zh-CN" dirty="0" smtClean="0"/>
          </a:p>
          <a:p>
            <a:pPr lvl="1"/>
            <a:r>
              <a:rPr lang="zh-CN" altLang="zh-CN" dirty="0">
                <a:sym typeface="黑体" panose="02010609060101010101" pitchFamily="49" charset="-122"/>
              </a:rPr>
              <a:t>用户帐户控制（</a:t>
            </a:r>
            <a:r>
              <a:rPr lang="en-US" altLang="zh-CN" dirty="0">
                <a:sym typeface="黑体" panose="02010609060101010101" pitchFamily="49" charset="-122"/>
              </a:rPr>
              <a:t>UAC</a:t>
            </a:r>
            <a:r>
              <a:rPr lang="zh-CN" altLang="zh-CN" dirty="0">
                <a:sym typeface="黑体" panose="02010609060101010101" pitchFamily="49" charset="-122"/>
              </a:rPr>
              <a:t>）</a:t>
            </a:r>
          </a:p>
          <a:p>
            <a:pPr lvl="2"/>
            <a:r>
              <a:rPr lang="zh-CN" altLang="en-US" dirty="0" smtClean="0"/>
              <a:t>标准受限访问令牌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完全访问令牌</a:t>
            </a:r>
            <a:endParaRPr lang="en-US" altLang="zh-CN" dirty="0" smtClean="0"/>
          </a:p>
          <a:p>
            <a:r>
              <a:rPr lang="en-US" altLang="zh-CN" dirty="0" smtClean="0"/>
              <a:t>Linux</a:t>
            </a:r>
            <a:r>
              <a:rPr lang="zh-CN" altLang="en-US" dirty="0" smtClean="0"/>
              <a:t>系统特权管理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限制对</a:t>
            </a:r>
            <a:r>
              <a:rPr lang="en-US" altLang="zh-CN" dirty="0" smtClean="0"/>
              <a:t>root</a:t>
            </a:r>
            <a:r>
              <a:rPr lang="zh-CN" altLang="en-US" dirty="0" smtClean="0"/>
              <a:t>使用，</a:t>
            </a:r>
            <a:r>
              <a:rPr lang="en-US" altLang="zh-CN" dirty="0" err="1" smtClean="0"/>
              <a:t>su</a:t>
            </a:r>
            <a:r>
              <a:rPr lang="zh-CN" altLang="en-US" dirty="0" smtClean="0"/>
              <a:t>及</a:t>
            </a:r>
            <a:r>
              <a:rPr lang="en-US" altLang="zh-CN" dirty="0" err="1" smtClean="0"/>
              <a:t>sudo</a:t>
            </a:r>
            <a:r>
              <a:rPr lang="zh-CN" altLang="en-US" dirty="0" smtClean="0"/>
              <a:t>命令</a:t>
            </a:r>
            <a:endParaRPr lang="en-US" altLang="zh-CN" dirty="0" smtClean="0"/>
          </a:p>
          <a:p>
            <a:pPr lvl="1"/>
            <a:r>
              <a:rPr lang="en-US" altLang="zh-CN" dirty="0" err="1" smtClean="0"/>
              <a:t>Suid</a:t>
            </a:r>
            <a:r>
              <a:rPr lang="zh-CN" altLang="en-US" dirty="0" smtClean="0"/>
              <a:t>位：</a:t>
            </a:r>
            <a:r>
              <a:rPr lang="zh-CN" altLang="en-US" dirty="0">
                <a:sym typeface="黑体" panose="02010609060101010101" pitchFamily="49" charset="-122"/>
              </a:rPr>
              <a:t>任何用户执行文件运行权限都为文件所有者组的权限</a:t>
            </a:r>
            <a:endParaRPr lang="zh-CN" altLang="en-US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E0E65E-9137-4309-8D78-B392A1917D52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5" name="矩形 8"/>
          <p:cNvSpPr/>
          <p:nvPr/>
        </p:nvSpPr>
        <p:spPr>
          <a:xfrm>
            <a:off x="1223628" y="4689140"/>
            <a:ext cx="8099425" cy="812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lvl="0" indent="-342900">
              <a:lnSpc>
                <a:spcPct val="130000"/>
              </a:lnSpc>
              <a:spcBef>
                <a:spcPct val="20000"/>
              </a:spcBef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-r-s--x--x   1 root  </a:t>
            </a:r>
            <a:r>
              <a:rPr lang="en-US" altLang="zh-CN" dirty="0" err="1">
                <a:latin typeface="黑体" panose="02010609060101010101" pitchFamily="49" charset="-122"/>
                <a:ea typeface="黑体" panose="02010609060101010101" pitchFamily="49" charset="-122"/>
              </a:rPr>
              <a:t>root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  10704 Apr 15  2002 /</a:t>
            </a:r>
            <a:r>
              <a:rPr lang="en-US" altLang="zh-CN" dirty="0" err="1">
                <a:latin typeface="黑体" panose="02010609060101010101" pitchFamily="49" charset="-122"/>
                <a:ea typeface="黑体" panose="02010609060101010101" pitchFamily="49" charset="-122"/>
              </a:rPr>
              <a:t>usr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/bin/</a:t>
            </a:r>
            <a:r>
              <a:rPr lang="en-US" altLang="zh-CN" dirty="0" err="1">
                <a:latin typeface="黑体" panose="02010609060101010101" pitchFamily="49" charset="-122"/>
                <a:ea typeface="黑体" panose="02010609060101010101" pitchFamily="49" charset="-122"/>
              </a:rPr>
              <a:t>passwd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lvl="0" indent="-342900">
              <a:lnSpc>
                <a:spcPct val="130000"/>
              </a:lnSpc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 ^SUID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程序</a:t>
            </a:r>
          </a:p>
        </p:txBody>
      </p:sp>
    </p:spTree>
    <p:extLst>
      <p:ext uri="{BB962C8B-B14F-4D97-AF65-F5344CB8AC3E}">
        <p14:creationId xmlns:p14="http://schemas.microsoft.com/office/powerpoint/2010/main" val="135807027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x272TGp_report_light">
  <a:themeElements>
    <a:clrScheme name="sx272TGp_report_light 3">
      <a:dk1>
        <a:srgbClr val="000000"/>
      </a:dk1>
      <a:lt1>
        <a:srgbClr val="FFFFFF"/>
      </a:lt1>
      <a:dk2>
        <a:srgbClr val="003366"/>
      </a:dk2>
      <a:lt2>
        <a:srgbClr val="C0C0C0"/>
      </a:lt2>
      <a:accent1>
        <a:srgbClr val="A5A5A5"/>
      </a:accent1>
      <a:accent2>
        <a:srgbClr val="449CD8"/>
      </a:accent2>
      <a:accent3>
        <a:srgbClr val="FFFFFF"/>
      </a:accent3>
      <a:accent4>
        <a:srgbClr val="000000"/>
      </a:accent4>
      <a:accent5>
        <a:srgbClr val="CFCFCF"/>
      </a:accent5>
      <a:accent6>
        <a:srgbClr val="3D8DC4"/>
      </a:accent6>
      <a:hlink>
        <a:srgbClr val="19B3B3"/>
      </a:hlink>
      <a:folHlink>
        <a:srgbClr val="855ADA"/>
      </a:folHlink>
    </a:clrScheme>
    <a:fontScheme name="sx272TGp_report_light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x272TGp_report_light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4EA7E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2D0F3"/>
        </a:accent5>
        <a:accent6>
          <a:srgbClr val="85AE49"/>
        </a:accent6>
        <a:hlink>
          <a:srgbClr val="9999FF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x272TGp_report_light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DF6521"/>
        </a:accent1>
        <a:accent2>
          <a:srgbClr val="D7D03B"/>
        </a:accent2>
        <a:accent3>
          <a:srgbClr val="FFFFFF"/>
        </a:accent3>
        <a:accent4>
          <a:srgbClr val="000000"/>
        </a:accent4>
        <a:accent5>
          <a:srgbClr val="ECB8AB"/>
        </a:accent5>
        <a:accent6>
          <a:srgbClr val="C3BC35"/>
        </a:accent6>
        <a:hlink>
          <a:srgbClr val="188FB4"/>
        </a:hlink>
        <a:folHlink>
          <a:srgbClr val="A98F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x272TGp_report_light 3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A5A5A5"/>
        </a:accent1>
        <a:accent2>
          <a:srgbClr val="449CD8"/>
        </a:accent2>
        <a:accent3>
          <a:srgbClr val="FFFFFF"/>
        </a:accent3>
        <a:accent4>
          <a:srgbClr val="000000"/>
        </a:accent4>
        <a:accent5>
          <a:srgbClr val="CFCFCF"/>
        </a:accent5>
        <a:accent6>
          <a:srgbClr val="3D8DC4"/>
        </a:accent6>
        <a:hlink>
          <a:srgbClr val="19B3B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17362</TotalTime>
  <Words>3314</Words>
  <Application>Microsoft Office PowerPoint</Application>
  <PresentationFormat>全屏显示(4:3)</PresentationFormat>
  <Paragraphs>661</Paragraphs>
  <Slides>65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65</vt:i4>
      </vt:variant>
    </vt:vector>
  </HeadingPairs>
  <TitlesOfParts>
    <vt:vector size="76" baseType="lpstr">
      <vt:lpstr>黑体</vt:lpstr>
      <vt:lpstr>华文琥珀</vt:lpstr>
      <vt:lpstr>宋体</vt:lpstr>
      <vt:lpstr>Arial</vt:lpstr>
      <vt:lpstr>Arial Narrow</vt:lpstr>
      <vt:lpstr>Tahoma</vt:lpstr>
      <vt:lpstr>Times New Roman</vt:lpstr>
      <vt:lpstr>Wingdings</vt:lpstr>
      <vt:lpstr>sx272TGp_report_light</vt:lpstr>
      <vt:lpstr>Visio</vt:lpstr>
      <vt:lpstr>Microsoft Visio 2003-2010 绘图</vt:lpstr>
      <vt:lpstr>计算环境安全</vt:lpstr>
      <vt:lpstr>课程内容</vt:lpstr>
      <vt:lpstr>知识子域：系统环境安全</vt:lpstr>
      <vt:lpstr>操作系统安全</vt:lpstr>
      <vt:lpstr>标识与鉴别</vt:lpstr>
      <vt:lpstr> 标识与鉴别</vt:lpstr>
      <vt:lpstr>标识与鉴别</vt:lpstr>
      <vt:lpstr>访问控制</vt:lpstr>
      <vt:lpstr>权限管理</vt:lpstr>
      <vt:lpstr>信道保护</vt:lpstr>
      <vt:lpstr>安全审计</vt:lpstr>
      <vt:lpstr>内存保护与文件系统保护</vt:lpstr>
      <vt:lpstr>操作系统安全配置</vt:lpstr>
      <vt:lpstr>操作系统安全配置</vt:lpstr>
      <vt:lpstr>密码远程暴力破解</vt:lpstr>
      <vt:lpstr>安全审计</vt:lpstr>
      <vt:lpstr>知识子域：系统环境安全</vt:lpstr>
      <vt:lpstr>信息收集与情报分析</vt:lpstr>
      <vt:lpstr>信息搜集和分析</vt:lpstr>
      <vt:lpstr>公开信息收集-搜索引擎</vt:lpstr>
      <vt:lpstr>信息收集与分析</vt:lpstr>
      <vt:lpstr>信息收集与分析的防范</vt:lpstr>
      <vt:lpstr>系统攻击-缓冲区溢出</vt:lpstr>
      <vt:lpstr>缓冲区溢出基础-堆栈、指针、寄存器</vt:lpstr>
      <vt:lpstr>缓冲区溢出简单示例</vt:lpstr>
      <vt:lpstr>缓冲区溢出示例</vt:lpstr>
      <vt:lpstr>缓冲区溢出简单示例</vt:lpstr>
      <vt:lpstr>程序溢出堆栈情况</vt:lpstr>
      <vt:lpstr>缓冲区溢出攻击过程</vt:lpstr>
      <vt:lpstr>缓冲区溢出的防范</vt:lpstr>
      <vt:lpstr>知识子域：系统环境安全</vt:lpstr>
      <vt:lpstr>什么是恶意代码</vt:lpstr>
      <vt:lpstr>恶意代码传播方式</vt:lpstr>
      <vt:lpstr>恶意代码的预防技术</vt:lpstr>
      <vt:lpstr>恶意代码检测技术-特征码扫描</vt:lpstr>
      <vt:lpstr>恶意代码检测技术-行为检测</vt:lpstr>
      <vt:lpstr>恶意代码分析技术</vt:lpstr>
      <vt:lpstr>恶意代码的清除</vt:lpstr>
      <vt:lpstr>基于互联网技术的防御</vt:lpstr>
      <vt:lpstr>知识子域：应用与数据安全</vt:lpstr>
      <vt:lpstr>应用安全威胁</vt:lpstr>
      <vt:lpstr>Web应用安全</vt:lpstr>
      <vt:lpstr>HTTP协议</vt:lpstr>
      <vt:lpstr>HTTP协议安全问题</vt:lpstr>
      <vt:lpstr>Web服务端软件安全问题</vt:lpstr>
      <vt:lpstr>Web安全防护技术</vt:lpstr>
      <vt:lpstr>知识子域：应用与数据安全</vt:lpstr>
      <vt:lpstr>典型注入攻击-SQL注入</vt:lpstr>
      <vt:lpstr>SQL注入攻击</vt:lpstr>
      <vt:lpstr>SQL注入的危害</vt:lpstr>
      <vt:lpstr>SQL注入的防御</vt:lpstr>
      <vt:lpstr>针对Web应用的攻击-跨站脚本</vt:lpstr>
      <vt:lpstr>针对WEB应用的攻击</vt:lpstr>
      <vt:lpstr>知识子域：应用与数据安全</vt:lpstr>
      <vt:lpstr>电子邮件安全</vt:lpstr>
      <vt:lpstr>其他互联网应用安全</vt:lpstr>
      <vt:lpstr>数据库安全措施</vt:lpstr>
      <vt:lpstr>数据库安全防护</vt:lpstr>
      <vt:lpstr>数据库安全防护-构建深度防御体系</vt:lpstr>
      <vt:lpstr>数据库安全防护-安全特性检查</vt:lpstr>
      <vt:lpstr>数据库安全特性检查</vt:lpstr>
      <vt:lpstr>数据库安全防护-运行监控</vt:lpstr>
      <vt:lpstr>数据库安全防护-安全审计</vt:lpstr>
      <vt:lpstr>总结</vt:lpstr>
      <vt:lpstr>谢谢，请提问题！</vt:lpstr>
    </vt:vector>
  </TitlesOfParts>
  <Company>中国信息安全测评中心:cisp运营中心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杨天识; 沈传宁</dc:creator>
  <cp:lastModifiedBy>shencn</cp:lastModifiedBy>
  <cp:revision>871</cp:revision>
  <dcterms:created xsi:type="dcterms:W3CDTF">2009-02-11T06:13:22Z</dcterms:created>
  <dcterms:modified xsi:type="dcterms:W3CDTF">2017-11-06T04:02:00Z</dcterms:modified>
</cp:coreProperties>
</file>