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7"/>
  </p:notesMasterIdLst>
  <p:sldIdLst>
    <p:sldId id="977" r:id="rId2"/>
    <p:sldId id="1091" r:id="rId3"/>
    <p:sldId id="1100" r:id="rId4"/>
    <p:sldId id="1092" r:id="rId5"/>
    <p:sldId id="1099" r:id="rId6"/>
    <p:sldId id="1106" r:id="rId7"/>
    <p:sldId id="1094" r:id="rId8"/>
    <p:sldId id="1095" r:id="rId9"/>
    <p:sldId id="1096" r:id="rId10"/>
    <p:sldId id="1097" r:id="rId11"/>
    <p:sldId id="1098" r:id="rId12"/>
    <p:sldId id="1090" r:id="rId13"/>
    <p:sldId id="1103" r:id="rId14"/>
    <p:sldId id="1101" r:id="rId15"/>
    <p:sldId id="1104" r:id="rId16"/>
    <p:sldId id="1107" r:id="rId17"/>
    <p:sldId id="1108" r:id="rId18"/>
    <p:sldId id="1109" r:id="rId19"/>
    <p:sldId id="1110" r:id="rId20"/>
    <p:sldId id="1111" r:id="rId21"/>
    <p:sldId id="1113" r:id="rId22"/>
    <p:sldId id="1184" r:id="rId23"/>
    <p:sldId id="1119" r:id="rId24"/>
    <p:sldId id="1120" r:id="rId25"/>
    <p:sldId id="1121" r:id="rId26"/>
    <p:sldId id="1122" r:id="rId27"/>
    <p:sldId id="1123" r:id="rId28"/>
    <p:sldId id="1124" r:id="rId29"/>
    <p:sldId id="1125" r:id="rId30"/>
    <p:sldId id="1126" r:id="rId31"/>
    <p:sldId id="1127" r:id="rId32"/>
    <p:sldId id="1128" r:id="rId33"/>
    <p:sldId id="1129" r:id="rId34"/>
    <p:sldId id="1130" r:id="rId35"/>
    <p:sldId id="1131" r:id="rId36"/>
    <p:sldId id="1132" r:id="rId37"/>
    <p:sldId id="1133" r:id="rId38"/>
    <p:sldId id="1134" r:id="rId39"/>
    <p:sldId id="1135" r:id="rId40"/>
    <p:sldId id="1136" r:id="rId41"/>
    <p:sldId id="1137" r:id="rId42"/>
    <p:sldId id="1138" r:id="rId43"/>
    <p:sldId id="1139" r:id="rId44"/>
    <p:sldId id="1140" r:id="rId45"/>
    <p:sldId id="1141" r:id="rId46"/>
    <p:sldId id="1146" r:id="rId47"/>
    <p:sldId id="1147" r:id="rId48"/>
    <p:sldId id="1150" r:id="rId49"/>
    <p:sldId id="1151" r:id="rId50"/>
    <p:sldId id="1152" r:id="rId51"/>
    <p:sldId id="1153" r:id="rId52"/>
    <p:sldId id="1155" r:id="rId53"/>
    <p:sldId id="1156" r:id="rId54"/>
    <p:sldId id="1157" r:id="rId55"/>
    <p:sldId id="1158" r:id="rId56"/>
    <p:sldId id="1159" r:id="rId57"/>
    <p:sldId id="1162" r:id="rId58"/>
    <p:sldId id="1163" r:id="rId59"/>
    <p:sldId id="1164" r:id="rId60"/>
    <p:sldId id="1166" r:id="rId61"/>
    <p:sldId id="1167" r:id="rId62"/>
    <p:sldId id="1172" r:id="rId63"/>
    <p:sldId id="1175" r:id="rId64"/>
    <p:sldId id="1176" r:id="rId65"/>
    <p:sldId id="1177" r:id="rId66"/>
    <p:sldId id="1179" r:id="rId67"/>
    <p:sldId id="1180" r:id="rId68"/>
    <p:sldId id="1181" r:id="rId69"/>
    <p:sldId id="1182" r:id="rId70"/>
    <p:sldId id="1186" r:id="rId71"/>
    <p:sldId id="1187" r:id="rId72"/>
    <p:sldId id="1188" r:id="rId73"/>
    <p:sldId id="1189" r:id="rId74"/>
    <p:sldId id="1190" r:id="rId75"/>
    <p:sldId id="1191" r:id="rId76"/>
    <p:sldId id="1192" r:id="rId77"/>
    <p:sldId id="1193" r:id="rId78"/>
    <p:sldId id="1194" r:id="rId79"/>
    <p:sldId id="1195" r:id="rId80"/>
    <p:sldId id="1196" r:id="rId81"/>
    <p:sldId id="1197" r:id="rId82"/>
    <p:sldId id="1198" r:id="rId83"/>
    <p:sldId id="1201" r:id="rId84"/>
    <p:sldId id="1183" r:id="rId85"/>
    <p:sldId id="1089" r:id="rId8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3569" autoAdjust="0"/>
  </p:normalViewPr>
  <p:slideViewPr>
    <p:cSldViewPr>
      <p:cViewPr varScale="1">
        <p:scale>
          <a:sx n="52" d="100"/>
          <a:sy n="52" d="100"/>
        </p:scale>
        <p:origin x="1668" y="30"/>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122882" name="对象"/>
          <p:cNvSpPr>
            <a:spLocks noGrp="1" noRot="1" noChangeAspect="1" noChangeArrowheads="1" noTextEdit="1"/>
          </p:cNvSpPr>
          <p:nvPr>
            <p:ph type="sldImg" idx="4294967295"/>
          </p:nvPr>
        </p:nvSpPr>
        <p:spPr/>
      </p:sp>
      <p:sp>
        <p:nvSpPr>
          <p:cNvPr id="122883" name="文本框"/>
          <p:cNvSpPr>
            <a:spLocks noGrp="1" noChangeAspect="1" noChangeArrowheads="1"/>
          </p:cNvSpPr>
          <p:nvPr>
            <p:ph type="body" idx="1"/>
          </p:nvPr>
        </p:nvSpPr>
        <p:spPr>
          <a:noFill/>
        </p:spPr>
        <p:txBody>
          <a:bodyPr/>
          <a:lstStyle/>
          <a:p>
            <a:r>
              <a:rPr lang="zh-CN" altLang="en-US" smtClean="0"/>
              <a:t>埃及用象形文字来雕刻墓碑以记录亡人的生平。其目的并不是隐藏信息，而是使死去的人们显得更加高贵、庄重和宏伟。</a:t>
            </a:r>
          </a:p>
        </p:txBody>
      </p:sp>
    </p:spTree>
    <p:extLst>
      <p:ext uri="{BB962C8B-B14F-4D97-AF65-F5344CB8AC3E}">
        <p14:creationId xmlns:p14="http://schemas.microsoft.com/office/powerpoint/2010/main" val="35037714"/>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p:txBody>
          <a:bodyPr/>
          <a:lstStyle/>
          <a:p>
            <a:pPr>
              <a:defRPr/>
            </a:pPr>
            <a:fld id="{326B0066-2074-4832-B367-844D582DB1AA}" type="slidenum">
              <a:rPr lang="zh-CN" altLang="en-US">
                <a:latin typeface="Arial" pitchFamily="34" charset="0"/>
              </a:rPr>
              <a:pPr>
                <a:defRPr/>
              </a:pPr>
              <a:t>17</a:t>
            </a:fld>
            <a:endParaRPr lang="en-US" altLang="zh-CN">
              <a:latin typeface="Arial" pitchFamily="34" charset="0"/>
            </a:endParaRPr>
          </a:p>
        </p:txBody>
      </p:sp>
      <p:sp>
        <p:nvSpPr>
          <p:cNvPr id="60419" name="Rectangle 7"/>
          <p:cNvSpPr txBox="1">
            <a:spLocks noGrp="1" noChangeArrowheads="1"/>
          </p:cNvSpPr>
          <p:nvPr/>
        </p:nvSpPr>
        <p:spPr bwMode="auto">
          <a:xfrm>
            <a:off x="4144963" y="9121775"/>
            <a:ext cx="3170237" cy="479425"/>
          </a:xfrm>
          <a:prstGeom prst="rect">
            <a:avLst/>
          </a:prstGeom>
          <a:noFill/>
          <a:ln w="9525">
            <a:noFill/>
            <a:miter lim="800000"/>
            <a:headEnd/>
            <a:tailEnd/>
          </a:ln>
        </p:spPr>
        <p:txBody>
          <a:bodyPr lIns="98017" tIns="48148" rIns="98017" bIns="48148" anchor="b"/>
          <a:lstStyle/>
          <a:p>
            <a:pPr algn="r" defTabSz="990600"/>
            <a:fld id="{E5B56952-D902-434C-918A-0AEA9EEB5BA2}" type="slidenum">
              <a:rPr kumimoji="1" lang="en-US" altLang="zh-CN" sz="1300">
                <a:latin typeface="Times New Roman" pitchFamily="18" charset="0"/>
              </a:rPr>
              <a:pPr algn="r" defTabSz="990600"/>
              <a:t>17</a:t>
            </a:fld>
            <a:endParaRPr kumimoji="1" lang="en-US" altLang="zh-CN" sz="1300">
              <a:latin typeface="Times New Roman" pitchFamily="18" charset="0"/>
            </a:endParaRPr>
          </a:p>
        </p:txBody>
      </p:sp>
      <p:sp>
        <p:nvSpPr>
          <p:cNvPr id="60420" name="Rectangle 2"/>
          <p:cNvSpPr>
            <a:spLocks noGrp="1" noRot="1" noChangeAspect="1" noChangeArrowheads="1" noTextEdit="1"/>
          </p:cNvSpPr>
          <p:nvPr>
            <p:ph type="sldImg"/>
          </p:nvPr>
        </p:nvSpPr>
        <p:spPr>
          <a:ln/>
        </p:spPr>
      </p:sp>
      <p:sp>
        <p:nvSpPr>
          <p:cNvPr id="60421" name="Rectangle 3"/>
          <p:cNvSpPr>
            <a:spLocks noGrp="1" noChangeArrowheads="1"/>
          </p:cNvSpPr>
          <p:nvPr>
            <p:ph type="body" idx="1"/>
          </p:nvPr>
        </p:nvSpPr>
        <p:spPr>
          <a:xfrm>
            <a:off x="976313" y="4559300"/>
            <a:ext cx="5362575" cy="4321175"/>
          </a:xfrm>
          <a:noFill/>
          <a:ln/>
        </p:spPr>
        <p:txBody>
          <a:bodyPr lIns="98017" tIns="48148" rIns="98017" bIns="48148"/>
          <a:lstStyle/>
          <a:p>
            <a:pPr eaLnBrk="1" hangingPunct="1"/>
            <a:endParaRPr lang="zh-CN" altLang="zh-CN" smtClean="0">
              <a:latin typeface="Arial" pitchFamily="34" charset="0"/>
            </a:endParaRPr>
          </a:p>
        </p:txBody>
      </p:sp>
    </p:spTree>
    <p:extLst>
      <p:ext uri="{BB962C8B-B14F-4D97-AF65-F5344CB8AC3E}">
        <p14:creationId xmlns:p14="http://schemas.microsoft.com/office/powerpoint/2010/main" val="3210978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buClr>
                <a:srgbClr val="0066FF"/>
              </a:buClr>
              <a:buFont typeface="Wingdings" pitchFamily="2" charset="2"/>
              <a:buNone/>
            </a:pPr>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67</a:t>
            </a:fld>
            <a:endParaRPr lang="en-US" altLang="zh-CN"/>
          </a:p>
        </p:txBody>
      </p:sp>
    </p:spTree>
    <p:extLst>
      <p:ext uri="{BB962C8B-B14F-4D97-AF65-F5344CB8AC3E}">
        <p14:creationId xmlns:p14="http://schemas.microsoft.com/office/powerpoint/2010/main" val="33953036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31.png"/><Relationship Id="rId3" Type="http://schemas.openxmlformats.org/officeDocument/2006/relationships/image" Target="../media/image23.jpeg"/><Relationship Id="rId7" Type="http://schemas.openxmlformats.org/officeDocument/2006/relationships/hyperlink" Target="http://images.google.com/imgres?imgurl=http://www.gadgetmadness.com/archives/DWL-2700AP.jpg&amp;imgrefurl=http://www.gadgetmadness.com/archives/cat_wireless.php&amp;h=300&amp;w=300&amp;sz=7&amp;tbnid=plb8cUdHQ10J:&amp;tbnh=111&amp;tbnw=111&amp;start=11&amp;prev=/images?q=wireless+access+point&amp;hl=en&amp;lr=&amp;sa=N" TargetMode="External"/><Relationship Id="rId12" Type="http://schemas.openxmlformats.org/officeDocument/2006/relationships/image" Target="../media/image30.jpeg"/><Relationship Id="rId17" Type="http://schemas.openxmlformats.org/officeDocument/2006/relationships/image" Target="../media/image34.png"/><Relationship Id="rId2" Type="http://schemas.openxmlformats.org/officeDocument/2006/relationships/notesSlide" Target="../notesSlides/notesSlide2.xml"/><Relationship Id="rId16"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29.jpeg"/><Relationship Id="rId5" Type="http://schemas.openxmlformats.org/officeDocument/2006/relationships/image" Target="../media/image25.png"/><Relationship Id="rId15" Type="http://schemas.openxmlformats.org/officeDocument/2006/relationships/image" Target="../media/image32.jpeg"/><Relationship Id="rId10" Type="http://schemas.openxmlformats.org/officeDocument/2006/relationships/hyperlink" Target="http://images.google.com/imgres?imgurl=http://www.activcard.com/activ/images/newsroom/activcard_smartcard_vert.jpg&amp;imgrefurl=http://www.activcard.com/newsroom/image_gallery.html?m=1&amp;h=500&amp;w=324&amp;sz=50&amp;tbnid=KadBFKBNCYwJ:&amp;tbnh=126&amp;tbnw=82&amp;start=2&amp;prev=/images?q=activcard&amp;hl=en&amp;lr=&amp;ie=UTF-8" TargetMode="External"/><Relationship Id="rId4" Type="http://schemas.openxmlformats.org/officeDocument/2006/relationships/image" Target="../media/image24.png"/><Relationship Id="rId9" Type="http://schemas.openxmlformats.org/officeDocument/2006/relationships/image" Target="../media/image28.png"/><Relationship Id="rId14" Type="http://schemas.openxmlformats.org/officeDocument/2006/relationships/hyperlink" Target="http://images.google.com/imgres?imgurl=http://www.pocket-lint.co.uk/images/nokia6670ferrari.jpg&amp;imgrefurl=http://www.pocket-lint.co.uk/images/&amp;h=300&amp;w=300&amp;sz=25&amp;tbnid=FJ9xg5DQdlEJ:&amp;tbnh=111&amp;tbnw=111&amp;hl=en&amp;ei=L73_QoamJLf0aKypsRs&amp;sig2=tEqTUu_2xNQ5bozsWQxRdA&amp;start=1&amp;prev=/images?q=mobile+game&amp;svnum=10&amp;hl=en&amp;lr=&amp;rls=GGLG,GGLG:2005-20,GGLG:en"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NUL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5.em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6.e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57.em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安全支撑技术与保障新领域</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dirty="0" smtClean="0"/>
              <a:t>讲师名称   </a:t>
            </a:r>
            <a:r>
              <a:rPr lang="zh-CN" altLang="en-US" dirty="0"/>
              <a:t>培训</a:t>
            </a:r>
            <a:r>
              <a:rPr lang="zh-CN" altLang="en-US" dirty="0" smtClean="0"/>
              <a:t>机构</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文本框"/>
          <p:cNvSpPr>
            <a:spLocks noGrp="1" noChangeArrowheads="1"/>
          </p:cNvSpPr>
          <p:nvPr>
            <p:ph type="title"/>
          </p:nvPr>
        </p:nvSpPr>
        <p:spPr/>
        <p:txBody>
          <a:bodyPr/>
          <a:lstStyle/>
          <a:p>
            <a:pPr marL="0" indent="0"/>
            <a:r>
              <a:rPr lang="zh-CN" altLang="en-US" smtClean="0">
                <a:sym typeface="Times New Roman" panose="02020603050405020304" pitchFamily="18" charset="0"/>
              </a:rPr>
              <a:t>消息鉴别</a:t>
            </a:r>
          </a:p>
        </p:txBody>
      </p:sp>
      <p:sp>
        <p:nvSpPr>
          <p:cNvPr id="128003" name="文本框"/>
          <p:cNvSpPr>
            <a:spLocks noGrp="1" noChangeArrowheads="1"/>
          </p:cNvSpPr>
          <p:nvPr>
            <p:ph idx="1"/>
          </p:nvPr>
        </p:nvSpPr>
        <p:spPr/>
        <p:txBody>
          <a:bodyPr/>
          <a:lstStyle/>
          <a:p>
            <a:pPr marL="342900" indent="-342900" algn="l">
              <a:buFont typeface="Wingdings" panose="05000000000000000000" pitchFamily="2" charset="2"/>
              <a:buChar char="v"/>
            </a:pPr>
            <a:r>
              <a:rPr lang="zh-CN" altLang="en-US" sz="2800" smtClean="0">
                <a:sym typeface="Times New Roman" panose="02020603050405020304" pitchFamily="18" charset="0"/>
              </a:rPr>
              <a:t>对收到的消息进行验证，证明确实是来自声称的发送方，并且没有被修改过</a:t>
            </a:r>
            <a:endParaRPr lang="en-US" sz="2800" smtClean="0">
              <a:latin typeface="Times New Roman" panose="02020603050405020304" pitchFamily="18" charset="0"/>
              <a:sym typeface="Times New Roman" panose="02020603050405020304" pitchFamily="18" charset="0"/>
            </a:endParaRPr>
          </a:p>
          <a:p>
            <a:pPr marL="342900" indent="-342900" algn="l">
              <a:buFont typeface="Wingdings" panose="05000000000000000000" pitchFamily="2" charset="2"/>
              <a:buChar char="v"/>
            </a:pPr>
            <a:r>
              <a:rPr lang="zh-CN" altLang="en-US" sz="2800" smtClean="0">
                <a:sym typeface="Times New Roman" panose="02020603050405020304" pitchFamily="18" charset="0"/>
              </a:rPr>
              <a:t>作用：完整性校验、时间和顺序验证</a:t>
            </a:r>
            <a:endParaRPr lang="en-US" sz="2800" smtClean="0">
              <a:sym typeface="Times New Roman" panose="02020603050405020304" pitchFamily="18" charset="0"/>
            </a:endParaRPr>
          </a:p>
          <a:p>
            <a:pPr marL="342900" indent="-342900" algn="l">
              <a:buFont typeface="Wingdings" panose="05000000000000000000" pitchFamily="2" charset="2"/>
              <a:buChar char="v"/>
            </a:pPr>
            <a:r>
              <a:rPr lang="zh-CN" altLang="en-US" sz="2800" smtClean="0">
                <a:latin typeface="Times New Roman" panose="02020603050405020304" pitchFamily="18" charset="0"/>
                <a:sym typeface="Times New Roman" panose="02020603050405020304" pitchFamily="18" charset="0"/>
              </a:rPr>
              <a:t>消息认证方式</a:t>
            </a:r>
            <a:endParaRPr lang="en-US" sz="2800" smtClean="0">
              <a:latin typeface="Times New Roman" panose="02020603050405020304" pitchFamily="18" charset="0"/>
              <a:sym typeface="Times New Roman" panose="02020603050405020304" pitchFamily="18" charset="0"/>
            </a:endParaRPr>
          </a:p>
          <a:p>
            <a:pPr marL="742950" lvl="1" indent="-285750" algn="l">
              <a:buFont typeface="Wingdings" panose="05000000000000000000" pitchFamily="2" charset="2"/>
              <a:buChar char="§"/>
            </a:pPr>
            <a:r>
              <a:rPr lang="en-US" altLang="zh-CN" sz="2600" smtClean="0">
                <a:latin typeface="Times New Roman" panose="02020603050405020304" pitchFamily="18" charset="0"/>
                <a:sym typeface="Times New Roman" panose="02020603050405020304" pitchFamily="18" charset="0"/>
              </a:rPr>
              <a:t>Message encryption</a:t>
            </a:r>
          </a:p>
          <a:p>
            <a:pPr marL="742950" lvl="1" indent="-285750" algn="l">
              <a:buFont typeface="Wingdings" panose="05000000000000000000" pitchFamily="2" charset="2"/>
              <a:buChar char="§"/>
            </a:pPr>
            <a:r>
              <a:rPr lang="en-US" altLang="zh-CN" sz="2600" smtClean="0">
                <a:latin typeface="Times New Roman" panose="02020603050405020304" pitchFamily="18" charset="0"/>
                <a:sym typeface="Times New Roman" panose="02020603050405020304" pitchFamily="18" charset="0"/>
              </a:rPr>
              <a:t>Hash function</a:t>
            </a:r>
          </a:p>
          <a:p>
            <a:pPr marL="742950" lvl="1" indent="-285750" algn="l">
              <a:buFont typeface="Wingdings" panose="05000000000000000000" pitchFamily="2" charset="2"/>
              <a:buChar char="§"/>
            </a:pPr>
            <a:r>
              <a:rPr lang="en-US" altLang="zh-CN" sz="2600" smtClean="0">
                <a:latin typeface="Times New Roman" panose="02020603050405020304" pitchFamily="18" charset="0"/>
                <a:sym typeface="Times New Roman" panose="02020603050405020304" pitchFamily="18" charset="0"/>
              </a:rPr>
              <a:t>MAC</a:t>
            </a:r>
          </a:p>
          <a:p>
            <a:pPr marL="342900" indent="-342900" algn="l">
              <a:buFont typeface="Wingdings" panose="05000000000000000000" pitchFamily="2" charset="2"/>
              <a:buChar char="v"/>
            </a:pPr>
            <a:endParaRPr lang="zh-CN" altLang="en-US" sz="2800" smtClean="0">
              <a:sym typeface="Times New Roman" panose="02020603050405020304" pitchFamily="18" charset="0"/>
            </a:endParaRPr>
          </a:p>
          <a:p>
            <a:pPr marL="342900" indent="-342900" algn="l">
              <a:buFont typeface="Wingdings" panose="05000000000000000000" pitchFamily="2" charset="2"/>
              <a:buChar char="v"/>
            </a:pPr>
            <a:endParaRPr lang="zh-CN" altLang="en-US" sz="2800" smtClean="0">
              <a:sym typeface="Times New Roman" panose="02020603050405020304" pitchFamily="18" charset="0"/>
            </a:endParaRPr>
          </a:p>
        </p:txBody>
      </p:sp>
      <p:sp>
        <p:nvSpPr>
          <p:cNvPr id="128004"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EE82BE63-E3CC-4C7E-AFDD-DF1BCFA4A46A}" type="slidenum">
              <a:rPr lang="en-US" altLang="zh-CN" sz="1000">
                <a:sym typeface="黑体" panose="02010609060101010101" pitchFamily="49" charset="-122"/>
              </a:rPr>
              <a:pPr algn="ctr" hangingPunct="1"/>
              <a:t>10</a:t>
            </a:fld>
            <a:endParaRPr lang="zh-CN" altLang="en-US" sz="1000">
              <a:sym typeface="黑体" panose="02010609060101010101" pitchFamily="49" charset="-122"/>
            </a:endParaRPr>
          </a:p>
        </p:txBody>
      </p:sp>
    </p:spTree>
    <p:extLst>
      <p:ext uri="{BB962C8B-B14F-4D97-AF65-F5344CB8AC3E}">
        <p14:creationId xmlns:p14="http://schemas.microsoft.com/office/powerpoint/2010/main" val="378338237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文本框"/>
          <p:cNvSpPr>
            <a:spLocks noGrp="1" noChangeArrowheads="1"/>
          </p:cNvSpPr>
          <p:nvPr>
            <p:ph type="title"/>
          </p:nvPr>
        </p:nvSpPr>
        <p:spPr/>
        <p:txBody>
          <a:bodyPr/>
          <a:lstStyle/>
          <a:p>
            <a:pPr marL="0" indent="0"/>
            <a:r>
              <a:rPr lang="zh-CN" altLang="en-US" smtClean="0">
                <a:sym typeface="Times New Roman" panose="02020603050405020304" pitchFamily="18" charset="0"/>
              </a:rPr>
              <a:t>数字签名</a:t>
            </a:r>
          </a:p>
        </p:txBody>
      </p:sp>
      <p:sp>
        <p:nvSpPr>
          <p:cNvPr id="129028"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B32A9149-0EEA-4B8E-87C4-D48675E5D659}" type="slidenum">
              <a:rPr lang="en-US" altLang="zh-CN" sz="1000">
                <a:sym typeface="黑体" panose="02010609060101010101" pitchFamily="49" charset="-122"/>
              </a:rPr>
              <a:pPr algn="ctr" hangingPunct="1"/>
              <a:t>11</a:t>
            </a:fld>
            <a:endParaRPr lang="zh-CN" altLang="en-US" sz="1000">
              <a:sym typeface="黑体" panose="02010609060101010101" pitchFamily="49" charset="-122"/>
            </a:endParaRPr>
          </a:p>
        </p:txBody>
      </p:sp>
      <p:grpSp>
        <p:nvGrpSpPr>
          <p:cNvPr id="129029" name="Group 5"/>
          <p:cNvGrpSpPr>
            <a:grpSpLocks/>
          </p:cNvGrpSpPr>
          <p:nvPr/>
        </p:nvGrpSpPr>
        <p:grpSpPr bwMode="auto">
          <a:xfrm>
            <a:off x="4463988" y="3137694"/>
            <a:ext cx="4557713" cy="3498850"/>
            <a:chOff x="0" y="0"/>
            <a:chExt cx="4557698" cy="3497572"/>
          </a:xfrm>
        </p:grpSpPr>
        <p:grpSp>
          <p:nvGrpSpPr>
            <p:cNvPr id="129030" name="Group 6"/>
            <p:cNvGrpSpPr>
              <a:grpSpLocks/>
            </p:cNvGrpSpPr>
            <p:nvPr/>
          </p:nvGrpSpPr>
          <p:grpSpPr bwMode="auto">
            <a:xfrm>
              <a:off x="0" y="4400"/>
              <a:ext cx="2025846" cy="3383151"/>
              <a:chOff x="0" y="0"/>
              <a:chExt cx="2025846" cy="3383151"/>
            </a:xfrm>
          </p:grpSpPr>
          <p:sp>
            <p:nvSpPr>
              <p:cNvPr id="129071" name="Rectangle 7"/>
              <p:cNvSpPr>
                <a:spLocks noChangeArrowheads="1"/>
              </p:cNvSpPr>
              <p:nvPr/>
            </p:nvSpPr>
            <p:spPr bwMode="auto">
              <a:xfrm>
                <a:off x="0" y="0"/>
                <a:ext cx="2025846" cy="3383151"/>
              </a:xfrm>
              <a:prstGeom prst="rect">
                <a:avLst/>
              </a:prstGeom>
              <a:solidFill>
                <a:srgbClr val="FFFFFF">
                  <a:alpha val="54117"/>
                </a:srgbClr>
              </a:solidFill>
              <a:ln w="28575">
                <a:solidFill>
                  <a:srgbClr val="FFCC00"/>
                </a:solidFill>
                <a:miter lim="800000"/>
                <a:headEnd/>
                <a:tailEnd/>
              </a:ln>
            </p:spPr>
            <p:txBody>
              <a:bodyPr wrap="none" tIns="0" bIns="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用户</a:t>
                </a:r>
                <a:r>
                  <a:rPr lang="en-US" altLang="zh-CN" sz="1100">
                    <a:sym typeface="黑体" panose="02010609060101010101" pitchFamily="49" charset="-122"/>
                  </a:rPr>
                  <a:t>A</a:t>
                </a:r>
                <a:endParaRPr lang="zh-CN" altLang="en-US" sz="1100">
                  <a:sym typeface="黑体" panose="02010609060101010101" pitchFamily="49" charset="-122"/>
                </a:endParaRPr>
              </a:p>
            </p:txBody>
          </p:sp>
          <p:pic>
            <p:nvPicPr>
              <p:cNvPr id="129072" name="Picture 8" descr="User_UserHalfD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56" y="227744"/>
                <a:ext cx="295396" cy="561107"/>
              </a:xfrm>
              <a:prstGeom prst="rect">
                <a:avLst/>
              </a:prstGeom>
              <a:solidFill>
                <a:srgbClr val="FFFFFF">
                  <a:alpha val="54117"/>
                </a:srgbClr>
              </a:solidFill>
              <a:ln w="28575">
                <a:solidFill>
                  <a:srgbClr val="FFCC00"/>
                </a:solidFill>
                <a:miter lim="800000"/>
                <a:headEnd/>
                <a:tailEnd/>
              </a:ln>
            </p:spPr>
          </p:pic>
        </p:grpSp>
        <p:grpSp>
          <p:nvGrpSpPr>
            <p:cNvPr id="129031" name="Group 9"/>
            <p:cNvGrpSpPr>
              <a:grpSpLocks/>
            </p:cNvGrpSpPr>
            <p:nvPr/>
          </p:nvGrpSpPr>
          <p:grpSpPr bwMode="auto">
            <a:xfrm>
              <a:off x="2143459" y="0"/>
              <a:ext cx="2025846" cy="3393053"/>
              <a:chOff x="0" y="0"/>
              <a:chExt cx="2025846" cy="3393053"/>
            </a:xfrm>
          </p:grpSpPr>
          <p:sp>
            <p:nvSpPr>
              <p:cNvPr id="129069" name="Rectangle 10"/>
              <p:cNvSpPr>
                <a:spLocks noChangeArrowheads="1"/>
              </p:cNvSpPr>
              <p:nvPr/>
            </p:nvSpPr>
            <p:spPr bwMode="auto">
              <a:xfrm>
                <a:off x="0" y="0"/>
                <a:ext cx="2025846" cy="3393053"/>
              </a:xfrm>
              <a:prstGeom prst="rect">
                <a:avLst/>
              </a:prstGeom>
              <a:solidFill>
                <a:srgbClr val="855ADA">
                  <a:alpha val="50195"/>
                </a:srgbClr>
              </a:solidFill>
              <a:ln w="28575">
                <a:solidFill>
                  <a:srgbClr val="FFCC00"/>
                </a:solidFill>
                <a:miter lim="800000"/>
                <a:headEnd/>
                <a:tailEnd/>
              </a:ln>
            </p:spPr>
            <p:txBody>
              <a:bodyPr wrap="none" tIns="0" bIns="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r" hangingPunct="1"/>
                <a:r>
                  <a:rPr lang="zh-CN" altLang="en-US" sz="1100">
                    <a:sym typeface="黑体" panose="02010609060101010101" pitchFamily="49" charset="-122"/>
                  </a:rPr>
                  <a:t>用户</a:t>
                </a:r>
                <a:r>
                  <a:rPr lang="en-US" altLang="zh-CN" sz="1100">
                    <a:sym typeface="黑体" panose="02010609060101010101" pitchFamily="49" charset="-122"/>
                  </a:rPr>
                  <a:t>B</a:t>
                </a:r>
                <a:endParaRPr lang="zh-CN" altLang="en-US" sz="1100">
                  <a:sym typeface="黑体" panose="02010609060101010101" pitchFamily="49" charset="-122"/>
                </a:endParaRPr>
              </a:p>
            </p:txBody>
          </p:sp>
          <p:pic>
            <p:nvPicPr>
              <p:cNvPr id="129070" name="Picture 11" descr="User_UserHalfE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041" y="232144"/>
                <a:ext cx="295397" cy="561106"/>
              </a:xfrm>
              <a:prstGeom prst="rect">
                <a:avLst/>
              </a:prstGeom>
              <a:solidFill>
                <a:srgbClr val="855ADA">
                  <a:alpha val="50195"/>
                </a:srgbClr>
              </a:solidFill>
              <a:ln w="28575">
                <a:solidFill>
                  <a:srgbClr val="FFCC00"/>
                </a:solidFill>
                <a:miter lim="800000"/>
                <a:headEnd/>
                <a:tailEnd/>
              </a:ln>
            </p:spPr>
          </p:pic>
        </p:grpSp>
        <p:grpSp>
          <p:nvGrpSpPr>
            <p:cNvPr id="129032" name="Group 12"/>
            <p:cNvGrpSpPr>
              <a:grpSpLocks/>
            </p:cNvGrpSpPr>
            <p:nvPr/>
          </p:nvGrpSpPr>
          <p:grpSpPr bwMode="auto">
            <a:xfrm>
              <a:off x="843344" y="446685"/>
              <a:ext cx="447654" cy="873567"/>
              <a:chOff x="0" y="0"/>
              <a:chExt cx="447654" cy="873567"/>
            </a:xfrm>
          </p:grpSpPr>
          <p:pic>
            <p:nvPicPr>
              <p:cNvPr id="129067" name="Picture 13" descr="Document_Writing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447654" cy="873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68" name="Oval 14"/>
              <p:cNvSpPr>
                <a:spLocks noChangeArrowheads="1"/>
              </p:cNvSpPr>
              <p:nvPr/>
            </p:nvSpPr>
            <p:spPr bwMode="auto">
              <a:xfrm>
                <a:off x="33310" y="376487"/>
                <a:ext cx="361535" cy="220598"/>
              </a:xfrm>
              <a:prstGeom prst="ellipse">
                <a:avLst/>
              </a:prstGeom>
              <a:solidFill>
                <a:srgbClr val="FFFFF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olidFill>
                      <a:srgbClr val="000000"/>
                    </a:solidFill>
                    <a:sym typeface="黑体" panose="02010609060101010101" pitchFamily="49" charset="-122"/>
                  </a:rPr>
                  <a:t>数据</a:t>
                </a:r>
              </a:p>
            </p:txBody>
          </p:sp>
        </p:grpSp>
        <p:sp>
          <p:nvSpPr>
            <p:cNvPr id="129033" name="曲线"/>
            <p:cNvSpPr>
              <a:spLocks/>
            </p:cNvSpPr>
            <p:nvPr/>
          </p:nvSpPr>
          <p:spPr bwMode="auto">
            <a:xfrm rot="4500000" flipH="1">
              <a:off x="-58711" y="1465206"/>
              <a:ext cx="1728433" cy="848812"/>
            </a:xfrm>
            <a:custGeom>
              <a:avLst/>
              <a:gdLst>
                <a:gd name="T0" fmla="*/ 1728353 w 21600"/>
                <a:gd name="T1" fmla="*/ 282584 h 21600"/>
                <a:gd name="T2" fmla="*/ 1719711 w 21600"/>
                <a:gd name="T3" fmla="*/ 421184 h 21600"/>
                <a:gd name="T4" fmla="*/ 1693784 w 21600"/>
                <a:gd name="T5" fmla="*/ 537699 h 21600"/>
                <a:gd name="T6" fmla="*/ 1652094 w 21600"/>
                <a:gd name="T7" fmla="*/ 634959 h 21600"/>
                <a:gd name="T8" fmla="*/ 1594479 w 21600"/>
                <a:gd name="T9" fmla="*/ 710212 h 21600"/>
                <a:gd name="T10" fmla="*/ 1526863 w 21600"/>
                <a:gd name="T11" fmla="*/ 768961 h 21600"/>
                <a:gd name="T12" fmla="*/ 1447643 w 21600"/>
                <a:gd name="T13" fmla="*/ 812069 h 21600"/>
                <a:gd name="T14" fmla="*/ 1356980 w 21600"/>
                <a:gd name="T15" fmla="*/ 836866 h 21600"/>
                <a:gd name="T16" fmla="*/ 1261996 w 21600"/>
                <a:gd name="T17" fmla="*/ 848812 h 21600"/>
                <a:gd name="T18" fmla="*/ 1159891 w 21600"/>
                <a:gd name="T19" fmla="*/ 846022 h 21600"/>
                <a:gd name="T20" fmla="*/ 1050583 w 21600"/>
                <a:gd name="T21" fmla="*/ 833211 h 21600"/>
                <a:gd name="T22" fmla="*/ 942636 w 21600"/>
                <a:gd name="T23" fmla="*/ 807511 h 21600"/>
                <a:gd name="T24" fmla="*/ 833249 w 21600"/>
                <a:gd name="T25" fmla="*/ 773559 h 21600"/>
                <a:gd name="T26" fmla="*/ 725302 w 21600"/>
                <a:gd name="T27" fmla="*/ 730411 h 21600"/>
                <a:gd name="T28" fmla="*/ 618795 w 21600"/>
                <a:gd name="T29" fmla="*/ 681800 h 21600"/>
                <a:gd name="T30" fmla="*/ 519410 w 21600"/>
                <a:gd name="T31" fmla="*/ 625763 h 21600"/>
                <a:gd name="T32" fmla="*/ 423066 w 21600"/>
                <a:gd name="T33" fmla="*/ 566150 h 21600"/>
                <a:gd name="T34" fmla="*/ 335204 w 21600"/>
                <a:gd name="T35" fmla="*/ 502843 h 21600"/>
                <a:gd name="T36" fmla="*/ 257505 w 21600"/>
                <a:gd name="T37" fmla="*/ 437649 h 21600"/>
                <a:gd name="T38" fmla="*/ 192768 w 21600"/>
                <a:gd name="T39" fmla="*/ 371591 h 21600"/>
                <a:gd name="T40" fmla="*/ 139555 w 21600"/>
                <a:gd name="T41" fmla="*/ 304590 h 21600"/>
                <a:gd name="T42" fmla="*/ 22966 w 21600"/>
                <a:gd name="T43" fmla="*/ 285334 h 21600"/>
                <a:gd name="T44" fmla="*/ 0 w 21600"/>
                <a:gd name="T45" fmla="*/ 12771 h 21600"/>
                <a:gd name="T46" fmla="*/ 60415 w 21600"/>
                <a:gd name="T47" fmla="*/ 34856 h 21600"/>
                <a:gd name="T48" fmla="*/ 326642 w 21600"/>
                <a:gd name="T49" fmla="*/ 227529 h 21600"/>
                <a:gd name="T50" fmla="*/ 283431 w 21600"/>
                <a:gd name="T51" fmla="*/ 251421 h 21600"/>
                <a:gd name="T52" fmla="*/ 325121 w 21600"/>
                <a:gd name="T53" fmla="*/ 306437 h 21600"/>
                <a:gd name="T54" fmla="*/ 376974 w 21600"/>
                <a:gd name="T55" fmla="*/ 365146 h 21600"/>
                <a:gd name="T56" fmla="*/ 438910 w 21600"/>
                <a:gd name="T57" fmla="*/ 422048 h 21600"/>
                <a:gd name="T58" fmla="*/ 535334 w 21600"/>
                <a:gd name="T59" fmla="*/ 499149 h 21600"/>
                <a:gd name="T60" fmla="*/ 617355 w 21600"/>
                <a:gd name="T61" fmla="*/ 555147 h 21600"/>
                <a:gd name="T62" fmla="*/ 702176 w 21600"/>
                <a:gd name="T63" fmla="*/ 608315 h 21600"/>
                <a:gd name="T64" fmla="*/ 823166 w 21600"/>
                <a:gd name="T65" fmla="*/ 670758 h 21600"/>
                <a:gd name="T66" fmla="*/ 915269 w 21600"/>
                <a:gd name="T67" fmla="*/ 709308 h 21600"/>
                <a:gd name="T68" fmla="*/ 1011693 w 21600"/>
                <a:gd name="T69" fmla="*/ 741374 h 21600"/>
                <a:gd name="T70" fmla="*/ 1105237 w 21600"/>
                <a:gd name="T71" fmla="*/ 765267 h 21600"/>
                <a:gd name="T72" fmla="*/ 1197340 w 21600"/>
                <a:gd name="T73" fmla="*/ 778117 h 21600"/>
                <a:gd name="T74" fmla="*/ 1283602 w 21600"/>
                <a:gd name="T75" fmla="*/ 779925 h 21600"/>
                <a:gd name="T76" fmla="*/ 1370023 w 21600"/>
                <a:gd name="T77" fmla="*/ 768961 h 21600"/>
                <a:gd name="T78" fmla="*/ 1447643 w 21600"/>
                <a:gd name="T79" fmla="*/ 744125 h 21600"/>
                <a:gd name="T80" fmla="*/ 1519741 w 21600"/>
                <a:gd name="T81" fmla="*/ 702863 h 21600"/>
                <a:gd name="T82" fmla="*/ 1582957 w 21600"/>
                <a:gd name="T83" fmla="*/ 646865 h 21600"/>
                <a:gd name="T84" fmla="*/ 1634730 w 21600"/>
                <a:gd name="T85" fmla="*/ 570747 h 21600"/>
                <a:gd name="T86" fmla="*/ 1676500 w 21600"/>
                <a:gd name="T87" fmla="*/ 478046 h 21600"/>
                <a:gd name="T88" fmla="*/ 1705307 w 21600"/>
                <a:gd name="T89" fmla="*/ 363378 h 21600"/>
                <a:gd name="T90" fmla="*/ 1722592 w 21600"/>
                <a:gd name="T91" fmla="*/ 226586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600"/>
                <a:gd name="T139" fmla="*/ 0 h 21600"/>
                <a:gd name="T140" fmla="*/ 21600 w 21600"/>
                <a:gd name="T141" fmla="*/ 21600 h 216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600" h="21600">
                  <a:moveTo>
                    <a:pt x="21545" y="4482"/>
                  </a:moveTo>
                  <a:lnTo>
                    <a:pt x="21581" y="5860"/>
                  </a:lnTo>
                  <a:lnTo>
                    <a:pt x="21599" y="7191"/>
                  </a:lnTo>
                  <a:lnTo>
                    <a:pt x="21599" y="8406"/>
                  </a:lnTo>
                  <a:lnTo>
                    <a:pt x="21545" y="9597"/>
                  </a:lnTo>
                  <a:lnTo>
                    <a:pt x="21491" y="10718"/>
                  </a:lnTo>
                  <a:lnTo>
                    <a:pt x="21419" y="11744"/>
                  </a:lnTo>
                  <a:lnTo>
                    <a:pt x="21311" y="12772"/>
                  </a:lnTo>
                  <a:lnTo>
                    <a:pt x="21167" y="13683"/>
                  </a:lnTo>
                  <a:lnTo>
                    <a:pt x="21023" y="14570"/>
                  </a:lnTo>
                  <a:lnTo>
                    <a:pt x="20843" y="15388"/>
                  </a:lnTo>
                  <a:lnTo>
                    <a:pt x="20646" y="16158"/>
                  </a:lnTo>
                  <a:lnTo>
                    <a:pt x="20429" y="16835"/>
                  </a:lnTo>
                  <a:lnTo>
                    <a:pt x="20197" y="17513"/>
                  </a:lnTo>
                  <a:lnTo>
                    <a:pt x="19926" y="18073"/>
                  </a:lnTo>
                  <a:lnTo>
                    <a:pt x="19675" y="18634"/>
                  </a:lnTo>
                  <a:lnTo>
                    <a:pt x="19386" y="19124"/>
                  </a:lnTo>
                  <a:lnTo>
                    <a:pt x="19081" y="19568"/>
                  </a:lnTo>
                  <a:lnTo>
                    <a:pt x="18757" y="19988"/>
                  </a:lnTo>
                  <a:lnTo>
                    <a:pt x="18415" y="20362"/>
                  </a:lnTo>
                  <a:lnTo>
                    <a:pt x="18091" y="20665"/>
                  </a:lnTo>
                  <a:lnTo>
                    <a:pt x="17714" y="20898"/>
                  </a:lnTo>
                  <a:lnTo>
                    <a:pt x="17354" y="21131"/>
                  </a:lnTo>
                  <a:lnTo>
                    <a:pt x="16958" y="21296"/>
                  </a:lnTo>
                  <a:lnTo>
                    <a:pt x="16563" y="21435"/>
                  </a:lnTo>
                  <a:lnTo>
                    <a:pt x="16150" y="21529"/>
                  </a:lnTo>
                  <a:lnTo>
                    <a:pt x="15771" y="21600"/>
                  </a:lnTo>
                  <a:lnTo>
                    <a:pt x="15340" y="21600"/>
                  </a:lnTo>
                  <a:lnTo>
                    <a:pt x="14909" y="21600"/>
                  </a:lnTo>
                  <a:lnTo>
                    <a:pt x="14495" y="21529"/>
                  </a:lnTo>
                  <a:lnTo>
                    <a:pt x="14045" y="21459"/>
                  </a:lnTo>
                  <a:lnTo>
                    <a:pt x="13596" y="21343"/>
                  </a:lnTo>
                  <a:lnTo>
                    <a:pt x="13129" y="21203"/>
                  </a:lnTo>
                  <a:lnTo>
                    <a:pt x="12696" y="20992"/>
                  </a:lnTo>
                  <a:lnTo>
                    <a:pt x="12247" y="20782"/>
                  </a:lnTo>
                  <a:lnTo>
                    <a:pt x="11780" y="20549"/>
                  </a:lnTo>
                  <a:lnTo>
                    <a:pt x="11329" y="20292"/>
                  </a:lnTo>
                  <a:lnTo>
                    <a:pt x="10862" y="20012"/>
                  </a:lnTo>
                  <a:lnTo>
                    <a:pt x="10413" y="19685"/>
                  </a:lnTo>
                  <a:lnTo>
                    <a:pt x="9945" y="19334"/>
                  </a:lnTo>
                  <a:lnTo>
                    <a:pt x="9514" y="19008"/>
                  </a:lnTo>
                  <a:lnTo>
                    <a:pt x="9064" y="18587"/>
                  </a:lnTo>
                  <a:lnTo>
                    <a:pt x="8614" y="18213"/>
                  </a:lnTo>
                  <a:lnTo>
                    <a:pt x="8183" y="17770"/>
                  </a:lnTo>
                  <a:lnTo>
                    <a:pt x="7733" y="17350"/>
                  </a:lnTo>
                  <a:lnTo>
                    <a:pt x="7318" y="16905"/>
                  </a:lnTo>
                  <a:lnTo>
                    <a:pt x="6905" y="16416"/>
                  </a:lnTo>
                  <a:lnTo>
                    <a:pt x="6491" y="15924"/>
                  </a:lnTo>
                  <a:lnTo>
                    <a:pt x="6060" y="15434"/>
                  </a:lnTo>
                  <a:lnTo>
                    <a:pt x="5683" y="14943"/>
                  </a:lnTo>
                  <a:lnTo>
                    <a:pt x="5287" y="14407"/>
                  </a:lnTo>
                  <a:lnTo>
                    <a:pt x="4927" y="13893"/>
                  </a:lnTo>
                  <a:lnTo>
                    <a:pt x="4549" y="13355"/>
                  </a:lnTo>
                  <a:lnTo>
                    <a:pt x="4189" y="12796"/>
                  </a:lnTo>
                  <a:lnTo>
                    <a:pt x="3848" y="12259"/>
                  </a:lnTo>
                  <a:lnTo>
                    <a:pt x="3542" y="11699"/>
                  </a:lnTo>
                  <a:lnTo>
                    <a:pt x="3218" y="11137"/>
                  </a:lnTo>
                  <a:lnTo>
                    <a:pt x="2931" y="10578"/>
                  </a:lnTo>
                  <a:lnTo>
                    <a:pt x="2643" y="9994"/>
                  </a:lnTo>
                  <a:lnTo>
                    <a:pt x="2409" y="9456"/>
                  </a:lnTo>
                  <a:lnTo>
                    <a:pt x="2158" y="8872"/>
                  </a:lnTo>
                  <a:lnTo>
                    <a:pt x="1942" y="8336"/>
                  </a:lnTo>
                  <a:lnTo>
                    <a:pt x="1744" y="7751"/>
                  </a:lnTo>
                  <a:lnTo>
                    <a:pt x="1564" y="7214"/>
                  </a:lnTo>
                  <a:lnTo>
                    <a:pt x="1401" y="6678"/>
                  </a:lnTo>
                  <a:lnTo>
                    <a:pt x="287" y="7261"/>
                  </a:lnTo>
                  <a:lnTo>
                    <a:pt x="125" y="3642"/>
                  </a:lnTo>
                  <a:lnTo>
                    <a:pt x="17" y="1120"/>
                  </a:lnTo>
                  <a:lnTo>
                    <a:pt x="0" y="325"/>
                  </a:lnTo>
                  <a:lnTo>
                    <a:pt x="0" y="0"/>
                  </a:lnTo>
                  <a:lnTo>
                    <a:pt x="196" y="255"/>
                  </a:lnTo>
                  <a:lnTo>
                    <a:pt x="755" y="887"/>
                  </a:lnTo>
                  <a:lnTo>
                    <a:pt x="2409" y="2848"/>
                  </a:lnTo>
                  <a:lnTo>
                    <a:pt x="4818" y="5697"/>
                  </a:lnTo>
                  <a:lnTo>
                    <a:pt x="4082" y="5790"/>
                  </a:lnTo>
                  <a:lnTo>
                    <a:pt x="3614" y="5907"/>
                  </a:lnTo>
                  <a:lnTo>
                    <a:pt x="3417" y="5976"/>
                  </a:lnTo>
                  <a:lnTo>
                    <a:pt x="3542" y="6398"/>
                  </a:lnTo>
                  <a:lnTo>
                    <a:pt x="3686" y="6888"/>
                  </a:lnTo>
                  <a:lnTo>
                    <a:pt x="3848" y="7332"/>
                  </a:lnTo>
                  <a:lnTo>
                    <a:pt x="4063" y="7798"/>
                  </a:lnTo>
                  <a:lnTo>
                    <a:pt x="4262" y="8313"/>
                  </a:lnTo>
                  <a:lnTo>
                    <a:pt x="4478" y="8779"/>
                  </a:lnTo>
                  <a:lnTo>
                    <a:pt x="4711" y="9292"/>
                  </a:lnTo>
                  <a:lnTo>
                    <a:pt x="4944" y="9759"/>
                  </a:lnTo>
                  <a:lnTo>
                    <a:pt x="5214" y="10273"/>
                  </a:lnTo>
                  <a:lnTo>
                    <a:pt x="5485" y="10740"/>
                  </a:lnTo>
                  <a:lnTo>
                    <a:pt x="6060" y="11744"/>
                  </a:lnTo>
                  <a:lnTo>
                    <a:pt x="6384" y="12235"/>
                  </a:lnTo>
                  <a:lnTo>
                    <a:pt x="6690" y="12702"/>
                  </a:lnTo>
                  <a:lnTo>
                    <a:pt x="7032" y="13215"/>
                  </a:lnTo>
                  <a:lnTo>
                    <a:pt x="7373" y="13660"/>
                  </a:lnTo>
                  <a:lnTo>
                    <a:pt x="7715" y="14127"/>
                  </a:lnTo>
                  <a:lnTo>
                    <a:pt x="8057" y="14594"/>
                  </a:lnTo>
                  <a:lnTo>
                    <a:pt x="8415" y="15038"/>
                  </a:lnTo>
                  <a:lnTo>
                    <a:pt x="8775" y="15480"/>
                  </a:lnTo>
                  <a:lnTo>
                    <a:pt x="9532" y="16299"/>
                  </a:lnTo>
                  <a:lnTo>
                    <a:pt x="9891" y="16672"/>
                  </a:lnTo>
                  <a:lnTo>
                    <a:pt x="10287" y="17069"/>
                  </a:lnTo>
                  <a:lnTo>
                    <a:pt x="10682" y="17395"/>
                  </a:lnTo>
                  <a:lnTo>
                    <a:pt x="11042" y="17746"/>
                  </a:lnTo>
                  <a:lnTo>
                    <a:pt x="11438" y="18050"/>
                  </a:lnTo>
                  <a:lnTo>
                    <a:pt x="11851" y="18354"/>
                  </a:lnTo>
                  <a:lnTo>
                    <a:pt x="12247" y="18634"/>
                  </a:lnTo>
                  <a:lnTo>
                    <a:pt x="12643" y="18866"/>
                  </a:lnTo>
                  <a:lnTo>
                    <a:pt x="13020" y="19100"/>
                  </a:lnTo>
                  <a:lnTo>
                    <a:pt x="13416" y="19311"/>
                  </a:lnTo>
                  <a:lnTo>
                    <a:pt x="13812" y="19474"/>
                  </a:lnTo>
                  <a:lnTo>
                    <a:pt x="14171" y="19615"/>
                  </a:lnTo>
                  <a:lnTo>
                    <a:pt x="14566" y="19707"/>
                  </a:lnTo>
                  <a:lnTo>
                    <a:pt x="14963" y="19801"/>
                  </a:lnTo>
                  <a:lnTo>
                    <a:pt x="15322" y="19847"/>
                  </a:lnTo>
                  <a:lnTo>
                    <a:pt x="15681" y="19872"/>
                  </a:lnTo>
                  <a:lnTo>
                    <a:pt x="16041" y="19847"/>
                  </a:lnTo>
                  <a:lnTo>
                    <a:pt x="16419" y="19778"/>
                  </a:lnTo>
                  <a:lnTo>
                    <a:pt x="16780" y="19707"/>
                  </a:lnTo>
                  <a:lnTo>
                    <a:pt x="17121" y="19568"/>
                  </a:lnTo>
                  <a:lnTo>
                    <a:pt x="17462" y="19403"/>
                  </a:lnTo>
                  <a:lnTo>
                    <a:pt x="17769" y="19170"/>
                  </a:lnTo>
                  <a:lnTo>
                    <a:pt x="18091" y="18936"/>
                  </a:lnTo>
                  <a:lnTo>
                    <a:pt x="18397" y="18634"/>
                  </a:lnTo>
                  <a:lnTo>
                    <a:pt x="18703" y="18284"/>
                  </a:lnTo>
                  <a:lnTo>
                    <a:pt x="18992" y="17886"/>
                  </a:lnTo>
                  <a:lnTo>
                    <a:pt x="19260" y="17465"/>
                  </a:lnTo>
                  <a:lnTo>
                    <a:pt x="19512" y="16976"/>
                  </a:lnTo>
                  <a:lnTo>
                    <a:pt x="19782" y="16461"/>
                  </a:lnTo>
                  <a:lnTo>
                    <a:pt x="20017" y="15854"/>
                  </a:lnTo>
                  <a:lnTo>
                    <a:pt x="20214" y="15247"/>
                  </a:lnTo>
                  <a:lnTo>
                    <a:pt x="20429" y="14524"/>
                  </a:lnTo>
                  <a:lnTo>
                    <a:pt x="20646" y="13777"/>
                  </a:lnTo>
                  <a:lnTo>
                    <a:pt x="20789" y="13005"/>
                  </a:lnTo>
                  <a:lnTo>
                    <a:pt x="20951" y="12165"/>
                  </a:lnTo>
                  <a:lnTo>
                    <a:pt x="21114" y="11254"/>
                  </a:lnTo>
                  <a:lnTo>
                    <a:pt x="21203" y="10273"/>
                  </a:lnTo>
                  <a:lnTo>
                    <a:pt x="21311" y="9247"/>
                  </a:lnTo>
                  <a:lnTo>
                    <a:pt x="21419" y="8125"/>
                  </a:lnTo>
                  <a:lnTo>
                    <a:pt x="21473" y="6982"/>
                  </a:lnTo>
                  <a:lnTo>
                    <a:pt x="21527" y="5766"/>
                  </a:lnTo>
                  <a:lnTo>
                    <a:pt x="21545" y="4482"/>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9034" name="Group 16"/>
            <p:cNvGrpSpPr>
              <a:grpSpLocks/>
            </p:cNvGrpSpPr>
            <p:nvPr/>
          </p:nvGrpSpPr>
          <p:grpSpPr bwMode="auto">
            <a:xfrm>
              <a:off x="248900" y="1900065"/>
              <a:ext cx="595354" cy="695332"/>
              <a:chOff x="0" y="0"/>
              <a:chExt cx="595354" cy="695332"/>
            </a:xfrm>
          </p:grpSpPr>
          <p:pic>
            <p:nvPicPr>
              <p:cNvPr id="129065" name="Picture 17" descr="Policy_Writing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30" y="0"/>
                <a:ext cx="585324" cy="5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66" name="AutoShape 18"/>
              <p:cNvSpPr>
                <a:spLocks noChangeArrowheads="1"/>
              </p:cNvSpPr>
              <p:nvPr/>
            </p:nvSpPr>
            <p:spPr bwMode="auto">
              <a:xfrm>
                <a:off x="0" y="486294"/>
                <a:ext cx="570738" cy="209039"/>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哈希值</a:t>
                </a:r>
              </a:p>
            </p:txBody>
          </p:sp>
        </p:grpSp>
        <p:grpSp>
          <p:nvGrpSpPr>
            <p:cNvPr id="129035" name="Group 19"/>
            <p:cNvGrpSpPr>
              <a:grpSpLocks/>
            </p:cNvGrpSpPr>
            <p:nvPr/>
          </p:nvGrpSpPr>
          <p:grpSpPr bwMode="auto">
            <a:xfrm>
              <a:off x="51968" y="1204731"/>
              <a:ext cx="1138739" cy="561106"/>
              <a:chOff x="0" y="0"/>
              <a:chExt cx="1138739" cy="561106"/>
            </a:xfrm>
          </p:grpSpPr>
          <p:sp>
            <p:nvSpPr>
              <p:cNvPr id="129063" name="AutoShape 20"/>
              <p:cNvSpPr>
                <a:spLocks noChangeArrowheads="1"/>
              </p:cNvSpPr>
              <p:nvPr/>
            </p:nvSpPr>
            <p:spPr bwMode="auto">
              <a:xfrm>
                <a:off x="575295" y="216741"/>
                <a:ext cx="563444" cy="308059"/>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哈希算法</a:t>
                </a:r>
              </a:p>
            </p:txBody>
          </p:sp>
          <p:pic>
            <p:nvPicPr>
              <p:cNvPr id="129064" name="Picture 21" descr="ServerProcess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605382" cy="56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9036" name="曲线"/>
            <p:cNvSpPr>
              <a:spLocks/>
            </p:cNvSpPr>
            <p:nvPr/>
          </p:nvSpPr>
          <p:spPr bwMode="auto">
            <a:xfrm rot="17207006" flipV="1">
              <a:off x="1094693" y="1739797"/>
              <a:ext cx="1211333" cy="455860"/>
            </a:xfrm>
            <a:custGeom>
              <a:avLst/>
              <a:gdLst>
                <a:gd name="T0" fmla="*/ 1146672 w 21600"/>
                <a:gd name="T1" fmla="*/ 267944 h 21600"/>
                <a:gd name="T2" fmla="*/ 1136971 w 21600"/>
                <a:gd name="T3" fmla="*/ 253002 h 21600"/>
                <a:gd name="T4" fmla="*/ 1114034 w 21600"/>
                <a:gd name="T5" fmla="*/ 223793 h 21600"/>
                <a:gd name="T6" fmla="*/ 1088742 w 21600"/>
                <a:gd name="T7" fmla="*/ 196864 h 21600"/>
                <a:gd name="T8" fmla="*/ 1058290 w 21600"/>
                <a:gd name="T9" fmla="*/ 170652 h 21600"/>
                <a:gd name="T10" fmla="*/ 1026324 w 21600"/>
                <a:gd name="T11" fmla="*/ 145960 h 21600"/>
                <a:gd name="T12" fmla="*/ 989255 w 21600"/>
                <a:gd name="T13" fmla="*/ 122006 h 21600"/>
                <a:gd name="T14" fmla="*/ 950616 w 21600"/>
                <a:gd name="T15" fmla="*/ 100289 h 21600"/>
                <a:gd name="T16" fmla="*/ 909790 w 21600"/>
                <a:gd name="T17" fmla="*/ 80831 h 21600"/>
                <a:gd name="T18" fmla="*/ 864477 w 21600"/>
                <a:gd name="T19" fmla="*/ 63588 h 21600"/>
                <a:gd name="T20" fmla="*/ 818435 w 21600"/>
                <a:gd name="T21" fmla="*/ 47148 h 21600"/>
                <a:gd name="T22" fmla="*/ 770150 w 21600"/>
                <a:gd name="T23" fmla="*/ 32923 h 21600"/>
                <a:gd name="T24" fmla="*/ 718163 w 21600"/>
                <a:gd name="T25" fmla="*/ 21674 h 21600"/>
                <a:gd name="T26" fmla="*/ 665392 w 21600"/>
                <a:gd name="T27" fmla="*/ 13444 h 21600"/>
                <a:gd name="T28" fmla="*/ 611891 w 21600"/>
                <a:gd name="T29" fmla="*/ 5952 h 21600"/>
                <a:gd name="T30" fmla="*/ 569607 w 21600"/>
                <a:gd name="T31" fmla="*/ 2216 h 21600"/>
                <a:gd name="T32" fmla="*/ 526537 w 21600"/>
                <a:gd name="T33" fmla="*/ 1456 h 21600"/>
                <a:gd name="T34" fmla="*/ 461933 w 21600"/>
                <a:gd name="T35" fmla="*/ 1456 h 21600"/>
                <a:gd name="T36" fmla="*/ 425537 w 21600"/>
                <a:gd name="T37" fmla="*/ 2216 h 21600"/>
                <a:gd name="T38" fmla="*/ 355717 w 21600"/>
                <a:gd name="T39" fmla="*/ 8948 h 21600"/>
                <a:gd name="T40" fmla="*/ 320779 w 21600"/>
                <a:gd name="T41" fmla="*/ 14203 h 21600"/>
                <a:gd name="T42" fmla="*/ 255445 w 21600"/>
                <a:gd name="T43" fmla="*/ 26191 h 21600"/>
                <a:gd name="T44" fmla="*/ 191570 w 21600"/>
                <a:gd name="T45" fmla="*/ 42652 h 21600"/>
                <a:gd name="T46" fmla="*/ 131452 w 21600"/>
                <a:gd name="T47" fmla="*/ 63588 h 21600"/>
                <a:gd name="T48" fmla="*/ 75708 w 21600"/>
                <a:gd name="T49" fmla="*/ 86044 h 21600"/>
                <a:gd name="T50" fmla="*/ 23722 w 21600"/>
                <a:gd name="T51" fmla="*/ 112256 h 21600"/>
                <a:gd name="T52" fmla="*/ 22993 w 21600"/>
                <a:gd name="T53" fmla="*/ 115273 h 21600"/>
                <a:gd name="T54" fmla="*/ 70549 w 21600"/>
                <a:gd name="T55" fmla="*/ 96554 h 21600"/>
                <a:gd name="T56" fmla="*/ 120965 w 21600"/>
                <a:gd name="T57" fmla="*/ 79332 h 21600"/>
                <a:gd name="T58" fmla="*/ 146201 w 21600"/>
                <a:gd name="T59" fmla="*/ 71819 h 21600"/>
                <a:gd name="T60" fmla="*/ 200487 w 21600"/>
                <a:gd name="T61" fmla="*/ 59853 h 21600"/>
                <a:gd name="T62" fmla="*/ 256174 w 21600"/>
                <a:gd name="T63" fmla="*/ 49364 h 21600"/>
                <a:gd name="T64" fmla="*/ 313376 w 21600"/>
                <a:gd name="T65" fmla="*/ 41914 h 21600"/>
                <a:gd name="T66" fmla="*/ 373550 w 21600"/>
                <a:gd name="T67" fmla="*/ 37397 h 21600"/>
                <a:gd name="T68" fmla="*/ 433668 w 21600"/>
                <a:gd name="T69" fmla="*/ 35160 h 21600"/>
                <a:gd name="T70" fmla="*/ 490870 w 21600"/>
                <a:gd name="T71" fmla="*/ 37397 h 21600"/>
                <a:gd name="T72" fmla="*/ 545829 w 21600"/>
                <a:gd name="T73" fmla="*/ 40415 h 21600"/>
                <a:gd name="T74" fmla="*/ 600058 w 21600"/>
                <a:gd name="T75" fmla="*/ 47148 h 21600"/>
                <a:gd name="T76" fmla="*/ 652774 w 21600"/>
                <a:gd name="T77" fmla="*/ 55357 h 21600"/>
                <a:gd name="T78" fmla="*/ 703246 w 21600"/>
                <a:gd name="T79" fmla="*/ 67345 h 21600"/>
                <a:gd name="T80" fmla="*/ 751587 w 21600"/>
                <a:gd name="T81" fmla="*/ 80831 h 21600"/>
                <a:gd name="T82" fmla="*/ 797629 w 21600"/>
                <a:gd name="T83" fmla="*/ 95773 h 21600"/>
                <a:gd name="T84" fmla="*/ 842213 w 21600"/>
                <a:gd name="T85" fmla="*/ 114514 h 21600"/>
                <a:gd name="T86" fmla="*/ 883039 w 21600"/>
                <a:gd name="T87" fmla="*/ 132453 h 21600"/>
                <a:gd name="T88" fmla="*/ 921623 w 21600"/>
                <a:gd name="T89" fmla="*/ 154169 h 21600"/>
                <a:gd name="T90" fmla="*/ 958019 w 21600"/>
                <a:gd name="T91" fmla="*/ 177363 h 21600"/>
                <a:gd name="T92" fmla="*/ 990713 w 21600"/>
                <a:gd name="T93" fmla="*/ 201317 h 21600"/>
                <a:gd name="T94" fmla="*/ 1020436 w 21600"/>
                <a:gd name="T95" fmla="*/ 226769 h 21600"/>
                <a:gd name="T96" fmla="*/ 1046345 w 21600"/>
                <a:gd name="T97" fmla="*/ 254501 h 21600"/>
                <a:gd name="T98" fmla="*/ 1069450 w 21600"/>
                <a:gd name="T99" fmla="*/ 283667 h 21600"/>
                <a:gd name="T100" fmla="*/ 1088742 w 21600"/>
                <a:gd name="T101" fmla="*/ 312855 h 21600"/>
                <a:gd name="T102" fmla="*/ 1046345 w 21600"/>
                <a:gd name="T103" fmla="*/ 319587 h 21600"/>
                <a:gd name="T104" fmla="*/ 1187555 w 21600"/>
                <a:gd name="T105" fmla="*/ 253002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20605" y="13441"/>
                  </a:moveTo>
                  <a:lnTo>
                    <a:pt x="20447" y="12696"/>
                  </a:lnTo>
                  <a:lnTo>
                    <a:pt x="20354" y="12342"/>
                  </a:lnTo>
                  <a:lnTo>
                    <a:pt x="20274" y="11988"/>
                  </a:lnTo>
                  <a:lnTo>
                    <a:pt x="20077" y="11314"/>
                  </a:lnTo>
                  <a:lnTo>
                    <a:pt x="19865" y="10604"/>
                  </a:lnTo>
                  <a:lnTo>
                    <a:pt x="19638" y="10000"/>
                  </a:lnTo>
                  <a:lnTo>
                    <a:pt x="19414" y="9328"/>
                  </a:lnTo>
                  <a:lnTo>
                    <a:pt x="19136" y="8688"/>
                  </a:lnTo>
                  <a:lnTo>
                    <a:pt x="18871" y="8086"/>
                  </a:lnTo>
                  <a:lnTo>
                    <a:pt x="18579" y="7483"/>
                  </a:lnTo>
                  <a:lnTo>
                    <a:pt x="18301" y="6916"/>
                  </a:lnTo>
                  <a:lnTo>
                    <a:pt x="17971" y="6347"/>
                  </a:lnTo>
                  <a:lnTo>
                    <a:pt x="17640" y="5781"/>
                  </a:lnTo>
                  <a:lnTo>
                    <a:pt x="17322" y="5249"/>
                  </a:lnTo>
                  <a:lnTo>
                    <a:pt x="16951" y="4752"/>
                  </a:lnTo>
                  <a:lnTo>
                    <a:pt x="16593" y="4291"/>
                  </a:lnTo>
                  <a:lnTo>
                    <a:pt x="16223" y="3830"/>
                  </a:lnTo>
                  <a:lnTo>
                    <a:pt x="15824" y="3403"/>
                  </a:lnTo>
                  <a:lnTo>
                    <a:pt x="15415" y="3013"/>
                  </a:lnTo>
                  <a:lnTo>
                    <a:pt x="15018" y="2589"/>
                  </a:lnTo>
                  <a:lnTo>
                    <a:pt x="14594" y="2234"/>
                  </a:lnTo>
                  <a:lnTo>
                    <a:pt x="14170" y="1915"/>
                  </a:lnTo>
                  <a:lnTo>
                    <a:pt x="13733" y="1560"/>
                  </a:lnTo>
                  <a:lnTo>
                    <a:pt x="13269" y="1311"/>
                  </a:lnTo>
                  <a:lnTo>
                    <a:pt x="12806" y="1027"/>
                  </a:lnTo>
                  <a:lnTo>
                    <a:pt x="12341" y="780"/>
                  </a:lnTo>
                  <a:lnTo>
                    <a:pt x="11865" y="637"/>
                  </a:lnTo>
                  <a:lnTo>
                    <a:pt x="11388" y="424"/>
                  </a:lnTo>
                  <a:lnTo>
                    <a:pt x="10911" y="282"/>
                  </a:lnTo>
                  <a:lnTo>
                    <a:pt x="10409" y="176"/>
                  </a:lnTo>
                  <a:lnTo>
                    <a:pt x="10157" y="105"/>
                  </a:lnTo>
                  <a:lnTo>
                    <a:pt x="9906" y="105"/>
                  </a:lnTo>
                  <a:lnTo>
                    <a:pt x="9389" y="69"/>
                  </a:lnTo>
                  <a:lnTo>
                    <a:pt x="8885" y="0"/>
                  </a:lnTo>
                  <a:lnTo>
                    <a:pt x="8237" y="69"/>
                  </a:lnTo>
                  <a:lnTo>
                    <a:pt x="7906" y="105"/>
                  </a:lnTo>
                  <a:lnTo>
                    <a:pt x="7588" y="105"/>
                  </a:lnTo>
                  <a:lnTo>
                    <a:pt x="6952" y="282"/>
                  </a:lnTo>
                  <a:lnTo>
                    <a:pt x="6343" y="424"/>
                  </a:lnTo>
                  <a:lnTo>
                    <a:pt x="6025" y="566"/>
                  </a:lnTo>
                  <a:lnTo>
                    <a:pt x="5720" y="673"/>
                  </a:lnTo>
                  <a:lnTo>
                    <a:pt x="5125" y="957"/>
                  </a:lnTo>
                  <a:lnTo>
                    <a:pt x="4555" y="1241"/>
                  </a:lnTo>
                  <a:lnTo>
                    <a:pt x="3973" y="1595"/>
                  </a:lnTo>
                  <a:lnTo>
                    <a:pt x="3416" y="2021"/>
                  </a:lnTo>
                  <a:lnTo>
                    <a:pt x="2886" y="2481"/>
                  </a:lnTo>
                  <a:lnTo>
                    <a:pt x="2344" y="3013"/>
                  </a:lnTo>
                  <a:lnTo>
                    <a:pt x="1839" y="3510"/>
                  </a:lnTo>
                  <a:lnTo>
                    <a:pt x="1350" y="4077"/>
                  </a:lnTo>
                  <a:lnTo>
                    <a:pt x="887" y="4645"/>
                  </a:lnTo>
                  <a:lnTo>
                    <a:pt x="423" y="5319"/>
                  </a:lnTo>
                  <a:lnTo>
                    <a:pt x="0" y="5994"/>
                  </a:lnTo>
                  <a:lnTo>
                    <a:pt x="410" y="5462"/>
                  </a:lnTo>
                  <a:lnTo>
                    <a:pt x="833" y="5000"/>
                  </a:lnTo>
                  <a:lnTo>
                    <a:pt x="1258" y="4575"/>
                  </a:lnTo>
                  <a:lnTo>
                    <a:pt x="1695" y="4184"/>
                  </a:lnTo>
                  <a:lnTo>
                    <a:pt x="2157" y="3759"/>
                  </a:lnTo>
                  <a:lnTo>
                    <a:pt x="2383" y="3616"/>
                  </a:lnTo>
                  <a:lnTo>
                    <a:pt x="2607" y="3403"/>
                  </a:lnTo>
                  <a:lnTo>
                    <a:pt x="3072" y="3085"/>
                  </a:lnTo>
                  <a:lnTo>
                    <a:pt x="3575" y="2836"/>
                  </a:lnTo>
                  <a:lnTo>
                    <a:pt x="4052" y="2518"/>
                  </a:lnTo>
                  <a:lnTo>
                    <a:pt x="4568" y="2339"/>
                  </a:lnTo>
                  <a:lnTo>
                    <a:pt x="5071" y="2128"/>
                  </a:lnTo>
                  <a:lnTo>
                    <a:pt x="5588" y="1986"/>
                  </a:lnTo>
                  <a:lnTo>
                    <a:pt x="6130" y="1879"/>
                  </a:lnTo>
                  <a:lnTo>
                    <a:pt x="6661" y="1772"/>
                  </a:lnTo>
                  <a:lnTo>
                    <a:pt x="7204" y="1702"/>
                  </a:lnTo>
                  <a:lnTo>
                    <a:pt x="7733" y="1666"/>
                  </a:lnTo>
                  <a:lnTo>
                    <a:pt x="8262" y="1702"/>
                  </a:lnTo>
                  <a:lnTo>
                    <a:pt x="8753" y="1772"/>
                  </a:lnTo>
                  <a:lnTo>
                    <a:pt x="9257" y="1808"/>
                  </a:lnTo>
                  <a:lnTo>
                    <a:pt x="9733" y="1915"/>
                  </a:lnTo>
                  <a:lnTo>
                    <a:pt x="10237" y="2056"/>
                  </a:lnTo>
                  <a:lnTo>
                    <a:pt x="10700" y="2234"/>
                  </a:lnTo>
                  <a:lnTo>
                    <a:pt x="11176" y="2447"/>
                  </a:lnTo>
                  <a:lnTo>
                    <a:pt x="11640" y="2623"/>
                  </a:lnTo>
                  <a:lnTo>
                    <a:pt x="12091" y="2907"/>
                  </a:lnTo>
                  <a:lnTo>
                    <a:pt x="12540" y="3191"/>
                  </a:lnTo>
                  <a:lnTo>
                    <a:pt x="12977" y="3510"/>
                  </a:lnTo>
                  <a:lnTo>
                    <a:pt x="13402" y="3830"/>
                  </a:lnTo>
                  <a:lnTo>
                    <a:pt x="13826" y="4184"/>
                  </a:lnTo>
                  <a:lnTo>
                    <a:pt x="14223" y="4538"/>
                  </a:lnTo>
                  <a:lnTo>
                    <a:pt x="14633" y="4965"/>
                  </a:lnTo>
                  <a:lnTo>
                    <a:pt x="15018" y="5426"/>
                  </a:lnTo>
                  <a:lnTo>
                    <a:pt x="15374" y="5815"/>
                  </a:lnTo>
                  <a:lnTo>
                    <a:pt x="15746" y="6276"/>
                  </a:lnTo>
                  <a:lnTo>
                    <a:pt x="16103" y="6809"/>
                  </a:lnTo>
                  <a:lnTo>
                    <a:pt x="16434" y="7305"/>
                  </a:lnTo>
                  <a:lnTo>
                    <a:pt x="16765" y="7838"/>
                  </a:lnTo>
                  <a:lnTo>
                    <a:pt x="17083" y="8404"/>
                  </a:lnTo>
                  <a:lnTo>
                    <a:pt x="17375" y="8972"/>
                  </a:lnTo>
                  <a:lnTo>
                    <a:pt x="17666" y="9539"/>
                  </a:lnTo>
                  <a:lnTo>
                    <a:pt x="17930" y="10143"/>
                  </a:lnTo>
                  <a:lnTo>
                    <a:pt x="18196" y="10745"/>
                  </a:lnTo>
                  <a:lnTo>
                    <a:pt x="18434" y="11420"/>
                  </a:lnTo>
                  <a:lnTo>
                    <a:pt x="18658" y="12059"/>
                  </a:lnTo>
                  <a:lnTo>
                    <a:pt x="18871" y="12696"/>
                  </a:lnTo>
                  <a:lnTo>
                    <a:pt x="19070" y="13441"/>
                  </a:lnTo>
                  <a:lnTo>
                    <a:pt x="19242" y="14115"/>
                  </a:lnTo>
                  <a:lnTo>
                    <a:pt x="19414" y="14824"/>
                  </a:lnTo>
                  <a:lnTo>
                    <a:pt x="19030" y="14966"/>
                  </a:lnTo>
                  <a:lnTo>
                    <a:pt x="18658" y="15143"/>
                  </a:lnTo>
                  <a:lnTo>
                    <a:pt x="21600" y="21600"/>
                  </a:lnTo>
                  <a:lnTo>
                    <a:pt x="21176" y="11988"/>
                  </a:lnTo>
                  <a:lnTo>
                    <a:pt x="20605" y="13441"/>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9037" name="Group 23"/>
            <p:cNvGrpSpPr>
              <a:grpSpLocks/>
            </p:cNvGrpSpPr>
            <p:nvPr/>
          </p:nvGrpSpPr>
          <p:grpSpPr bwMode="auto">
            <a:xfrm>
              <a:off x="1022041" y="2280738"/>
              <a:ext cx="834224" cy="984689"/>
              <a:chOff x="0" y="0"/>
              <a:chExt cx="834224" cy="984689"/>
            </a:xfrm>
          </p:grpSpPr>
          <p:pic>
            <p:nvPicPr>
              <p:cNvPr id="129061" name="Picture 24" descr="Key_Private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8567" y="0"/>
                <a:ext cx="385657"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62" name="Rectangle 25"/>
              <p:cNvSpPr>
                <a:spLocks noChangeArrowheads="1"/>
              </p:cNvSpPr>
              <p:nvPr/>
            </p:nvSpPr>
            <p:spPr bwMode="auto">
              <a:xfrm>
                <a:off x="0" y="486294"/>
                <a:ext cx="473183" cy="49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lnSpc>
                    <a:spcPct val="80000"/>
                  </a:lnSpc>
                </a:pPr>
                <a:r>
                  <a:rPr lang="zh-CN" altLang="en-US" sz="1100">
                    <a:sym typeface="黑体" panose="02010609060101010101" pitchFamily="49" charset="-122"/>
                  </a:rPr>
                  <a:t>用户</a:t>
                </a:r>
                <a:r>
                  <a:rPr lang="en-US" altLang="zh-CN" sz="1100">
                    <a:sym typeface="黑体" panose="02010609060101010101" pitchFamily="49" charset="-122"/>
                  </a:rPr>
                  <a:t>A</a:t>
                </a:r>
                <a:r>
                  <a:rPr lang="zh-CN" altLang="en-US" sz="1100">
                    <a:sym typeface="黑体" panose="02010609060101010101" pitchFamily="49" charset="-122"/>
                  </a:rPr>
                  <a:t>的私钥 </a:t>
                </a:r>
              </a:p>
            </p:txBody>
          </p:sp>
        </p:grpSp>
        <p:sp>
          <p:nvSpPr>
            <p:cNvPr id="129038" name="曲线"/>
            <p:cNvSpPr>
              <a:spLocks/>
            </p:cNvSpPr>
            <p:nvPr/>
          </p:nvSpPr>
          <p:spPr bwMode="auto">
            <a:xfrm rot="-2062820">
              <a:off x="1393111" y="264049"/>
              <a:ext cx="971895" cy="830660"/>
            </a:xfrm>
            <a:custGeom>
              <a:avLst/>
              <a:gdLst>
                <a:gd name="T0" fmla="*/ 13454 w 21600"/>
                <a:gd name="T1" fmla="*/ 2230 h 21600"/>
                <a:gd name="T2" fmla="*/ 40946 w 21600"/>
                <a:gd name="T3" fmla="*/ 5999 h 21600"/>
                <a:gd name="T4" fmla="*/ 85671 w 21600"/>
                <a:gd name="T5" fmla="*/ 18036 h 21600"/>
                <a:gd name="T6" fmla="*/ 115683 w 21600"/>
                <a:gd name="T7" fmla="*/ 27766 h 21600"/>
                <a:gd name="T8" fmla="*/ 146909 w 21600"/>
                <a:gd name="T9" fmla="*/ 39802 h 21600"/>
                <a:gd name="T10" fmla="*/ 212422 w 21600"/>
                <a:gd name="T11" fmla="*/ 68414 h 21600"/>
                <a:gd name="T12" fmla="*/ 278610 w 21600"/>
                <a:gd name="T13" fmla="*/ 103025 h 21600"/>
                <a:gd name="T14" fmla="*/ 347227 w 21600"/>
                <a:gd name="T15" fmla="*/ 143635 h 21600"/>
                <a:gd name="T16" fmla="*/ 416385 w 21600"/>
                <a:gd name="T17" fmla="*/ 188052 h 21600"/>
                <a:gd name="T18" fmla="*/ 483743 w 21600"/>
                <a:gd name="T19" fmla="*/ 235431 h 21600"/>
                <a:gd name="T20" fmla="*/ 550516 w 21600"/>
                <a:gd name="T21" fmla="*/ 285155 h 21600"/>
                <a:gd name="T22" fmla="*/ 613554 w 21600"/>
                <a:gd name="T23" fmla="*/ 337071 h 21600"/>
                <a:gd name="T24" fmla="*/ 673577 w 21600"/>
                <a:gd name="T25" fmla="*/ 388987 h 21600"/>
                <a:gd name="T26" fmla="*/ 729911 w 21600"/>
                <a:gd name="T27" fmla="*/ 441634 h 21600"/>
                <a:gd name="T28" fmla="*/ 780171 w 21600"/>
                <a:gd name="T29" fmla="*/ 492820 h 21600"/>
                <a:gd name="T30" fmla="*/ 824851 w 21600"/>
                <a:gd name="T31" fmla="*/ 541698 h 21600"/>
                <a:gd name="T32" fmla="*/ 860982 w 21600"/>
                <a:gd name="T33" fmla="*/ 588384 h 21600"/>
                <a:gd name="T34" fmla="*/ 884289 w 21600"/>
                <a:gd name="T35" fmla="*/ 619957 h 21600"/>
                <a:gd name="T36" fmla="*/ 901388 w 21600"/>
                <a:gd name="T37" fmla="*/ 650799 h 21600"/>
                <a:gd name="T38" fmla="*/ 904492 w 21600"/>
                <a:gd name="T39" fmla="*/ 644031 h 21600"/>
                <a:gd name="T40" fmla="*/ 925910 w 21600"/>
                <a:gd name="T41" fmla="*/ 616188 h 21600"/>
                <a:gd name="T42" fmla="*/ 965146 w 21600"/>
                <a:gd name="T43" fmla="*/ 798280 h 21600"/>
                <a:gd name="T44" fmla="*/ 965146 w 21600"/>
                <a:gd name="T45" fmla="*/ 826122 h 21600"/>
                <a:gd name="T46" fmla="*/ 895943 w 21600"/>
                <a:gd name="T47" fmla="*/ 767399 h 21600"/>
                <a:gd name="T48" fmla="*/ 838349 w 21600"/>
                <a:gd name="T49" fmla="*/ 695216 h 21600"/>
                <a:gd name="T50" fmla="*/ 854863 w 21600"/>
                <a:gd name="T51" fmla="*/ 689948 h 21600"/>
                <a:gd name="T52" fmla="*/ 851218 w 21600"/>
                <a:gd name="T53" fmla="*/ 682410 h 21600"/>
                <a:gd name="T54" fmla="*/ 837090 w 21600"/>
                <a:gd name="T55" fmla="*/ 660605 h 21600"/>
                <a:gd name="T56" fmla="*/ 813872 w 21600"/>
                <a:gd name="T57" fmla="*/ 630494 h 21600"/>
                <a:gd name="T58" fmla="*/ 766087 w 21600"/>
                <a:gd name="T59" fmla="*/ 570310 h 21600"/>
                <a:gd name="T60" fmla="*/ 725637 w 21600"/>
                <a:gd name="T61" fmla="*/ 524393 h 21600"/>
                <a:gd name="T62" fmla="*/ 678527 w 21600"/>
                <a:gd name="T63" fmla="*/ 473245 h 21600"/>
                <a:gd name="T64" fmla="*/ 625207 w 21600"/>
                <a:gd name="T65" fmla="*/ 419829 h 21600"/>
                <a:gd name="T66" fmla="*/ 567704 w 21600"/>
                <a:gd name="T67" fmla="*/ 362606 h 21600"/>
                <a:gd name="T68" fmla="*/ 505205 w 21600"/>
                <a:gd name="T69" fmla="*/ 306921 h 21600"/>
                <a:gd name="T70" fmla="*/ 439692 w 21600"/>
                <a:gd name="T71" fmla="*/ 252005 h 21600"/>
                <a:gd name="T72" fmla="*/ 370445 w 21600"/>
                <a:gd name="T73" fmla="*/ 197089 h 21600"/>
                <a:gd name="T74" fmla="*/ 298228 w 21600"/>
                <a:gd name="T75" fmla="*/ 146711 h 21600"/>
                <a:gd name="T76" fmla="*/ 262052 w 21600"/>
                <a:gd name="T77" fmla="*/ 123330 h 21600"/>
                <a:gd name="T78" fmla="*/ 188575 w 21600"/>
                <a:gd name="T79" fmla="*/ 79682 h 21600"/>
                <a:gd name="T80" fmla="*/ 150014 w 21600"/>
                <a:gd name="T81" fmla="*/ 59377 h 21600"/>
                <a:gd name="T82" fmla="*/ 112668 w 21600"/>
                <a:gd name="T83" fmla="*/ 42110 h 21600"/>
                <a:gd name="T84" fmla="*/ 74692 w 21600"/>
                <a:gd name="T85" fmla="*/ 26304 h 21600"/>
                <a:gd name="T86" fmla="*/ 37346 w 21600"/>
                <a:gd name="T87" fmla="*/ 11998 h 21600"/>
                <a:gd name="T88" fmla="*/ 0 w 21600"/>
                <a:gd name="T89" fmla="*/ 0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600"/>
                <a:gd name="T136" fmla="*/ 0 h 21600"/>
                <a:gd name="T137" fmla="*/ 21600 w 21600"/>
                <a:gd name="T138" fmla="*/ 21600 h 21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600" h="21600">
                  <a:moveTo>
                    <a:pt x="0" y="0"/>
                  </a:moveTo>
                  <a:lnTo>
                    <a:pt x="299" y="58"/>
                  </a:lnTo>
                  <a:lnTo>
                    <a:pt x="598" y="116"/>
                  </a:lnTo>
                  <a:lnTo>
                    <a:pt x="910" y="156"/>
                  </a:lnTo>
                  <a:lnTo>
                    <a:pt x="1224" y="254"/>
                  </a:lnTo>
                  <a:lnTo>
                    <a:pt x="1904" y="469"/>
                  </a:lnTo>
                  <a:lnTo>
                    <a:pt x="2231" y="585"/>
                  </a:lnTo>
                  <a:lnTo>
                    <a:pt x="2571" y="722"/>
                  </a:lnTo>
                  <a:lnTo>
                    <a:pt x="2926" y="880"/>
                  </a:lnTo>
                  <a:lnTo>
                    <a:pt x="3265" y="1035"/>
                  </a:lnTo>
                  <a:lnTo>
                    <a:pt x="3987" y="1388"/>
                  </a:lnTo>
                  <a:lnTo>
                    <a:pt x="4721" y="1779"/>
                  </a:lnTo>
                  <a:lnTo>
                    <a:pt x="5443" y="2230"/>
                  </a:lnTo>
                  <a:lnTo>
                    <a:pt x="6192" y="2679"/>
                  </a:lnTo>
                  <a:lnTo>
                    <a:pt x="6967" y="3207"/>
                  </a:lnTo>
                  <a:lnTo>
                    <a:pt x="7717" y="3735"/>
                  </a:lnTo>
                  <a:lnTo>
                    <a:pt x="8492" y="4304"/>
                  </a:lnTo>
                  <a:lnTo>
                    <a:pt x="9254" y="4890"/>
                  </a:lnTo>
                  <a:lnTo>
                    <a:pt x="10003" y="5496"/>
                  </a:lnTo>
                  <a:lnTo>
                    <a:pt x="10751" y="6122"/>
                  </a:lnTo>
                  <a:lnTo>
                    <a:pt x="11500" y="6768"/>
                  </a:lnTo>
                  <a:lnTo>
                    <a:pt x="12235" y="7415"/>
                  </a:lnTo>
                  <a:lnTo>
                    <a:pt x="12942" y="8099"/>
                  </a:lnTo>
                  <a:lnTo>
                    <a:pt x="13636" y="8765"/>
                  </a:lnTo>
                  <a:lnTo>
                    <a:pt x="14331" y="9429"/>
                  </a:lnTo>
                  <a:lnTo>
                    <a:pt x="14970" y="10115"/>
                  </a:lnTo>
                  <a:lnTo>
                    <a:pt x="15610" y="10799"/>
                  </a:lnTo>
                  <a:lnTo>
                    <a:pt x="16222" y="11484"/>
                  </a:lnTo>
                  <a:lnTo>
                    <a:pt x="16795" y="12169"/>
                  </a:lnTo>
                  <a:lnTo>
                    <a:pt x="17339" y="12815"/>
                  </a:lnTo>
                  <a:lnTo>
                    <a:pt x="17857" y="13460"/>
                  </a:lnTo>
                  <a:lnTo>
                    <a:pt x="18332" y="14086"/>
                  </a:lnTo>
                  <a:lnTo>
                    <a:pt x="18768" y="14713"/>
                  </a:lnTo>
                  <a:lnTo>
                    <a:pt x="19135" y="15300"/>
                  </a:lnTo>
                  <a:lnTo>
                    <a:pt x="19490" y="15867"/>
                  </a:lnTo>
                  <a:lnTo>
                    <a:pt x="19653" y="16121"/>
                  </a:lnTo>
                  <a:lnTo>
                    <a:pt x="19789" y="16415"/>
                  </a:lnTo>
                  <a:lnTo>
                    <a:pt x="20033" y="16923"/>
                  </a:lnTo>
                  <a:lnTo>
                    <a:pt x="20048" y="16864"/>
                  </a:lnTo>
                  <a:lnTo>
                    <a:pt x="20102" y="16747"/>
                  </a:lnTo>
                  <a:lnTo>
                    <a:pt x="20306" y="16473"/>
                  </a:lnTo>
                  <a:lnTo>
                    <a:pt x="20578" y="16023"/>
                  </a:lnTo>
                  <a:lnTo>
                    <a:pt x="21096" y="18821"/>
                  </a:lnTo>
                  <a:lnTo>
                    <a:pt x="21450" y="20758"/>
                  </a:lnTo>
                  <a:lnTo>
                    <a:pt x="21600" y="21600"/>
                  </a:lnTo>
                  <a:lnTo>
                    <a:pt x="21450" y="21482"/>
                  </a:lnTo>
                  <a:lnTo>
                    <a:pt x="21069" y="21091"/>
                  </a:lnTo>
                  <a:lnTo>
                    <a:pt x="19912" y="19955"/>
                  </a:lnTo>
                  <a:lnTo>
                    <a:pt x="18196" y="18253"/>
                  </a:lnTo>
                  <a:lnTo>
                    <a:pt x="18632" y="18078"/>
                  </a:lnTo>
                  <a:lnTo>
                    <a:pt x="18877" y="18000"/>
                  </a:lnTo>
                  <a:lnTo>
                    <a:pt x="18999" y="17941"/>
                  </a:lnTo>
                  <a:lnTo>
                    <a:pt x="18958" y="17863"/>
                  </a:lnTo>
                  <a:lnTo>
                    <a:pt x="18918" y="17745"/>
                  </a:lnTo>
                  <a:lnTo>
                    <a:pt x="18781" y="17490"/>
                  </a:lnTo>
                  <a:lnTo>
                    <a:pt x="18604" y="17178"/>
                  </a:lnTo>
                  <a:lnTo>
                    <a:pt x="18373" y="16806"/>
                  </a:lnTo>
                  <a:lnTo>
                    <a:pt x="18088" y="16395"/>
                  </a:lnTo>
                  <a:lnTo>
                    <a:pt x="17774" y="15906"/>
                  </a:lnTo>
                  <a:lnTo>
                    <a:pt x="17026" y="14830"/>
                  </a:lnTo>
                  <a:lnTo>
                    <a:pt x="16591" y="14263"/>
                  </a:lnTo>
                  <a:lnTo>
                    <a:pt x="16127" y="13636"/>
                  </a:lnTo>
                  <a:lnTo>
                    <a:pt x="15610" y="12991"/>
                  </a:lnTo>
                  <a:lnTo>
                    <a:pt x="15080" y="12306"/>
                  </a:lnTo>
                  <a:lnTo>
                    <a:pt x="14508" y="11621"/>
                  </a:lnTo>
                  <a:lnTo>
                    <a:pt x="13895" y="10917"/>
                  </a:lnTo>
                  <a:lnTo>
                    <a:pt x="13256" y="10173"/>
                  </a:lnTo>
                  <a:lnTo>
                    <a:pt x="12617" y="9429"/>
                  </a:lnTo>
                  <a:lnTo>
                    <a:pt x="11935" y="8725"/>
                  </a:lnTo>
                  <a:lnTo>
                    <a:pt x="11228" y="7981"/>
                  </a:lnTo>
                  <a:lnTo>
                    <a:pt x="10492" y="7257"/>
                  </a:lnTo>
                  <a:lnTo>
                    <a:pt x="9772" y="6553"/>
                  </a:lnTo>
                  <a:lnTo>
                    <a:pt x="8996" y="5829"/>
                  </a:lnTo>
                  <a:lnTo>
                    <a:pt x="8233" y="5125"/>
                  </a:lnTo>
                  <a:lnTo>
                    <a:pt x="7444" y="4479"/>
                  </a:lnTo>
                  <a:lnTo>
                    <a:pt x="6628" y="3815"/>
                  </a:lnTo>
                  <a:lnTo>
                    <a:pt x="6233" y="3502"/>
                  </a:lnTo>
                  <a:lnTo>
                    <a:pt x="5824" y="3207"/>
                  </a:lnTo>
                  <a:lnTo>
                    <a:pt x="5021" y="2601"/>
                  </a:lnTo>
                  <a:lnTo>
                    <a:pt x="4191" y="2072"/>
                  </a:lnTo>
                  <a:lnTo>
                    <a:pt x="3769" y="1819"/>
                  </a:lnTo>
                  <a:lnTo>
                    <a:pt x="3334" y="1544"/>
                  </a:lnTo>
                  <a:lnTo>
                    <a:pt x="2926" y="1329"/>
                  </a:lnTo>
                  <a:lnTo>
                    <a:pt x="2504" y="1095"/>
                  </a:lnTo>
                  <a:lnTo>
                    <a:pt x="2096" y="880"/>
                  </a:lnTo>
                  <a:lnTo>
                    <a:pt x="1660" y="684"/>
                  </a:lnTo>
                  <a:lnTo>
                    <a:pt x="1252" y="469"/>
                  </a:lnTo>
                  <a:lnTo>
                    <a:pt x="830" y="312"/>
                  </a:lnTo>
                  <a:lnTo>
                    <a:pt x="420" y="136"/>
                  </a:lnTo>
                  <a:lnTo>
                    <a:pt x="0" y="0"/>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9039" name="Group 27"/>
            <p:cNvGrpSpPr>
              <a:grpSpLocks/>
            </p:cNvGrpSpPr>
            <p:nvPr/>
          </p:nvGrpSpPr>
          <p:grpSpPr bwMode="auto">
            <a:xfrm>
              <a:off x="2500854" y="294856"/>
              <a:ext cx="447654" cy="873566"/>
              <a:chOff x="0" y="0"/>
              <a:chExt cx="447654" cy="873566"/>
            </a:xfrm>
          </p:grpSpPr>
          <p:pic>
            <p:nvPicPr>
              <p:cNvPr id="129059" name="Picture 28" descr="Document_Writing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447654" cy="873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60" name="Oval 29"/>
              <p:cNvSpPr>
                <a:spLocks noChangeArrowheads="1"/>
              </p:cNvSpPr>
              <p:nvPr/>
            </p:nvSpPr>
            <p:spPr bwMode="auto">
              <a:xfrm>
                <a:off x="33310" y="376487"/>
                <a:ext cx="361535" cy="220598"/>
              </a:xfrm>
              <a:prstGeom prst="ellipse">
                <a:avLst/>
              </a:prstGeom>
              <a:solidFill>
                <a:srgbClr val="FFFFF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olidFill>
                      <a:srgbClr val="000000"/>
                    </a:solidFill>
                    <a:sym typeface="黑体" panose="02010609060101010101" pitchFamily="49" charset="-122"/>
                  </a:rPr>
                  <a:t>数据</a:t>
                </a:r>
              </a:p>
            </p:txBody>
          </p:sp>
        </p:grpSp>
        <p:grpSp>
          <p:nvGrpSpPr>
            <p:cNvPr id="129040" name="Group 30"/>
            <p:cNvGrpSpPr>
              <a:grpSpLocks/>
            </p:cNvGrpSpPr>
            <p:nvPr/>
          </p:nvGrpSpPr>
          <p:grpSpPr bwMode="auto">
            <a:xfrm>
              <a:off x="3495542" y="1614009"/>
              <a:ext cx="595354" cy="695333"/>
              <a:chOff x="0" y="0"/>
              <a:chExt cx="595354" cy="695333"/>
            </a:xfrm>
          </p:grpSpPr>
          <p:pic>
            <p:nvPicPr>
              <p:cNvPr id="129057" name="Picture 31" descr="Policy_Writing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30" y="0"/>
                <a:ext cx="585325" cy="5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58" name="AutoShape 32"/>
              <p:cNvSpPr>
                <a:spLocks noChangeArrowheads="1"/>
              </p:cNvSpPr>
              <p:nvPr/>
            </p:nvSpPr>
            <p:spPr bwMode="auto">
              <a:xfrm>
                <a:off x="0" y="486295"/>
                <a:ext cx="570736" cy="209039"/>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哈希值</a:t>
                </a:r>
              </a:p>
            </p:txBody>
          </p:sp>
        </p:grpSp>
        <p:sp>
          <p:nvSpPr>
            <p:cNvPr id="129041" name="曲线"/>
            <p:cNvSpPr>
              <a:spLocks/>
            </p:cNvSpPr>
            <p:nvPr/>
          </p:nvSpPr>
          <p:spPr bwMode="auto">
            <a:xfrm rot="18000000" flipH="1">
              <a:off x="1985452" y="1428633"/>
              <a:ext cx="1307051" cy="819637"/>
            </a:xfrm>
            <a:custGeom>
              <a:avLst/>
              <a:gdLst>
                <a:gd name="T0" fmla="*/ 18032 w 21600"/>
                <a:gd name="T1" fmla="*/ 2201 h 21600"/>
                <a:gd name="T2" fmla="*/ 55066 w 21600"/>
                <a:gd name="T3" fmla="*/ 5920 h 21600"/>
                <a:gd name="T4" fmla="*/ 115214 w 21600"/>
                <a:gd name="T5" fmla="*/ 17759 h 21600"/>
                <a:gd name="T6" fmla="*/ 155575 w 21600"/>
                <a:gd name="T7" fmla="*/ 27435 h 21600"/>
                <a:gd name="T8" fmla="*/ 197570 w 21600"/>
                <a:gd name="T9" fmla="*/ 39274 h 21600"/>
                <a:gd name="T10" fmla="*/ 285675 w 21600"/>
                <a:gd name="T11" fmla="*/ 67544 h 21600"/>
                <a:gd name="T12" fmla="*/ 374627 w 21600"/>
                <a:gd name="T13" fmla="*/ 101658 h 21600"/>
                <a:gd name="T14" fmla="*/ 466908 w 21600"/>
                <a:gd name="T15" fmla="*/ 141767 h 21600"/>
                <a:gd name="T16" fmla="*/ 560035 w 21600"/>
                <a:gd name="T17" fmla="*/ 185595 h 21600"/>
                <a:gd name="T18" fmla="*/ 650560 w 21600"/>
                <a:gd name="T19" fmla="*/ 232306 h 21600"/>
                <a:gd name="T20" fmla="*/ 740299 w 21600"/>
                <a:gd name="T21" fmla="*/ 281333 h 21600"/>
                <a:gd name="T22" fmla="*/ 825197 w 21600"/>
                <a:gd name="T23" fmla="*/ 332598 h 21600"/>
                <a:gd name="T24" fmla="*/ 905859 w 21600"/>
                <a:gd name="T25" fmla="*/ 383787 h 21600"/>
                <a:gd name="T26" fmla="*/ 981620 w 21600"/>
                <a:gd name="T27" fmla="*/ 435736 h 21600"/>
                <a:gd name="T28" fmla="*/ 1049150 w 21600"/>
                <a:gd name="T29" fmla="*/ 486242 h 21600"/>
                <a:gd name="T30" fmla="*/ 1109360 w 21600"/>
                <a:gd name="T31" fmla="*/ 534510 h 21600"/>
                <a:gd name="T32" fmla="*/ 1157950 w 21600"/>
                <a:gd name="T33" fmla="*/ 580576 h 21600"/>
                <a:gd name="T34" fmla="*/ 1189235 w 21600"/>
                <a:gd name="T35" fmla="*/ 611730 h 21600"/>
                <a:gd name="T36" fmla="*/ 1212290 w 21600"/>
                <a:gd name="T37" fmla="*/ 642163 h 21600"/>
                <a:gd name="T38" fmla="*/ 1216344 w 21600"/>
                <a:gd name="T39" fmla="*/ 635446 h 21600"/>
                <a:gd name="T40" fmla="*/ 1245208 w 21600"/>
                <a:gd name="T41" fmla="*/ 607973 h 21600"/>
                <a:gd name="T42" fmla="*/ 1297914 w 21600"/>
                <a:gd name="T43" fmla="*/ 787648 h 21600"/>
                <a:gd name="T44" fmla="*/ 1297914 w 21600"/>
                <a:gd name="T45" fmla="*/ 815159 h 21600"/>
                <a:gd name="T46" fmla="*/ 1204907 w 21600"/>
                <a:gd name="T47" fmla="*/ 757216 h 21600"/>
                <a:gd name="T48" fmla="*/ 1127392 w 21600"/>
                <a:gd name="T49" fmla="*/ 685991 h 21600"/>
                <a:gd name="T50" fmla="*/ 1149721 w 21600"/>
                <a:gd name="T51" fmla="*/ 680754 h 21600"/>
                <a:gd name="T52" fmla="*/ 1144698 w 21600"/>
                <a:gd name="T53" fmla="*/ 673355 h 21600"/>
                <a:gd name="T54" fmla="*/ 1125758 w 21600"/>
                <a:gd name="T55" fmla="*/ 651839 h 21600"/>
                <a:gd name="T56" fmla="*/ 1094474 w 21600"/>
                <a:gd name="T57" fmla="*/ 622127 h 21600"/>
                <a:gd name="T58" fmla="*/ 1030271 w 21600"/>
                <a:gd name="T59" fmla="*/ 562704 h 21600"/>
                <a:gd name="T60" fmla="*/ 975931 w 21600"/>
                <a:gd name="T61" fmla="*/ 517434 h 21600"/>
                <a:gd name="T62" fmla="*/ 912455 w 21600"/>
                <a:gd name="T63" fmla="*/ 466927 h 21600"/>
                <a:gd name="T64" fmla="*/ 840869 w 21600"/>
                <a:gd name="T65" fmla="*/ 414220 h 21600"/>
                <a:gd name="T66" fmla="*/ 763415 w 21600"/>
                <a:gd name="T67" fmla="*/ 357832 h 21600"/>
                <a:gd name="T68" fmla="*/ 679364 w 21600"/>
                <a:gd name="T69" fmla="*/ 302848 h 21600"/>
                <a:gd name="T70" fmla="*/ 591259 w 21600"/>
                <a:gd name="T71" fmla="*/ 248661 h 21600"/>
                <a:gd name="T72" fmla="*/ 498253 w 21600"/>
                <a:gd name="T73" fmla="*/ 194512 h 21600"/>
                <a:gd name="T74" fmla="*/ 401071 w 21600"/>
                <a:gd name="T75" fmla="*/ 144765 h 21600"/>
                <a:gd name="T76" fmla="*/ 352420 w 21600"/>
                <a:gd name="T77" fmla="*/ 121731 h 21600"/>
                <a:gd name="T78" fmla="*/ 253604 w 21600"/>
                <a:gd name="T79" fmla="*/ 78662 h 21600"/>
                <a:gd name="T80" fmla="*/ 201685 w 21600"/>
                <a:gd name="T81" fmla="*/ 58627 h 21600"/>
                <a:gd name="T82" fmla="*/ 151461 w 21600"/>
                <a:gd name="T83" fmla="*/ 41513 h 21600"/>
                <a:gd name="T84" fmla="*/ 100449 w 21600"/>
                <a:gd name="T85" fmla="*/ 25955 h 21600"/>
                <a:gd name="T86" fmla="*/ 50225 w 21600"/>
                <a:gd name="T87" fmla="*/ 11877 h 21600"/>
                <a:gd name="T88" fmla="*/ 0 w 21600"/>
                <a:gd name="T89" fmla="*/ 0 h 216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600"/>
                <a:gd name="T136" fmla="*/ 0 h 21600"/>
                <a:gd name="T137" fmla="*/ 21600 w 21600"/>
                <a:gd name="T138" fmla="*/ 21600 h 216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600" h="21600">
                  <a:moveTo>
                    <a:pt x="0" y="0"/>
                  </a:moveTo>
                  <a:lnTo>
                    <a:pt x="298" y="58"/>
                  </a:lnTo>
                  <a:lnTo>
                    <a:pt x="598" y="117"/>
                  </a:lnTo>
                  <a:lnTo>
                    <a:pt x="910" y="156"/>
                  </a:lnTo>
                  <a:lnTo>
                    <a:pt x="1223" y="253"/>
                  </a:lnTo>
                  <a:lnTo>
                    <a:pt x="1904" y="468"/>
                  </a:lnTo>
                  <a:lnTo>
                    <a:pt x="2231" y="585"/>
                  </a:lnTo>
                  <a:lnTo>
                    <a:pt x="2571" y="723"/>
                  </a:lnTo>
                  <a:lnTo>
                    <a:pt x="2925" y="880"/>
                  </a:lnTo>
                  <a:lnTo>
                    <a:pt x="3265" y="1035"/>
                  </a:lnTo>
                  <a:lnTo>
                    <a:pt x="3987" y="1389"/>
                  </a:lnTo>
                  <a:lnTo>
                    <a:pt x="4721" y="1780"/>
                  </a:lnTo>
                  <a:lnTo>
                    <a:pt x="5444" y="2229"/>
                  </a:lnTo>
                  <a:lnTo>
                    <a:pt x="6191" y="2679"/>
                  </a:lnTo>
                  <a:lnTo>
                    <a:pt x="6968" y="3208"/>
                  </a:lnTo>
                  <a:lnTo>
                    <a:pt x="7716" y="3736"/>
                  </a:lnTo>
                  <a:lnTo>
                    <a:pt x="8492" y="4303"/>
                  </a:lnTo>
                  <a:lnTo>
                    <a:pt x="9255" y="4891"/>
                  </a:lnTo>
                  <a:lnTo>
                    <a:pt x="10002" y="5496"/>
                  </a:lnTo>
                  <a:lnTo>
                    <a:pt x="10751" y="6122"/>
                  </a:lnTo>
                  <a:lnTo>
                    <a:pt x="11499" y="6768"/>
                  </a:lnTo>
                  <a:lnTo>
                    <a:pt x="12234" y="7414"/>
                  </a:lnTo>
                  <a:lnTo>
                    <a:pt x="12943" y="8099"/>
                  </a:lnTo>
                  <a:lnTo>
                    <a:pt x="13637" y="8765"/>
                  </a:lnTo>
                  <a:lnTo>
                    <a:pt x="14331" y="9430"/>
                  </a:lnTo>
                  <a:lnTo>
                    <a:pt x="14970" y="10114"/>
                  </a:lnTo>
                  <a:lnTo>
                    <a:pt x="15611" y="10799"/>
                  </a:lnTo>
                  <a:lnTo>
                    <a:pt x="16222" y="11483"/>
                  </a:lnTo>
                  <a:lnTo>
                    <a:pt x="16794" y="12168"/>
                  </a:lnTo>
                  <a:lnTo>
                    <a:pt x="17338" y="12814"/>
                  </a:lnTo>
                  <a:lnTo>
                    <a:pt x="17857" y="13460"/>
                  </a:lnTo>
                  <a:lnTo>
                    <a:pt x="18333" y="14086"/>
                  </a:lnTo>
                  <a:lnTo>
                    <a:pt x="18769" y="14713"/>
                  </a:lnTo>
                  <a:lnTo>
                    <a:pt x="19136" y="15300"/>
                  </a:lnTo>
                  <a:lnTo>
                    <a:pt x="19490" y="15867"/>
                  </a:lnTo>
                  <a:lnTo>
                    <a:pt x="19653" y="16121"/>
                  </a:lnTo>
                  <a:lnTo>
                    <a:pt x="19789" y="16415"/>
                  </a:lnTo>
                  <a:lnTo>
                    <a:pt x="20034" y="16923"/>
                  </a:lnTo>
                  <a:lnTo>
                    <a:pt x="20048" y="16865"/>
                  </a:lnTo>
                  <a:lnTo>
                    <a:pt x="20101" y="16746"/>
                  </a:lnTo>
                  <a:lnTo>
                    <a:pt x="20305" y="16472"/>
                  </a:lnTo>
                  <a:lnTo>
                    <a:pt x="20578" y="16022"/>
                  </a:lnTo>
                  <a:lnTo>
                    <a:pt x="21095" y="18821"/>
                  </a:lnTo>
                  <a:lnTo>
                    <a:pt x="21449" y="20757"/>
                  </a:lnTo>
                  <a:lnTo>
                    <a:pt x="21600" y="21600"/>
                  </a:lnTo>
                  <a:lnTo>
                    <a:pt x="21449" y="21482"/>
                  </a:lnTo>
                  <a:lnTo>
                    <a:pt x="21069" y="21091"/>
                  </a:lnTo>
                  <a:lnTo>
                    <a:pt x="19912" y="19955"/>
                  </a:lnTo>
                  <a:lnTo>
                    <a:pt x="18197" y="18254"/>
                  </a:lnTo>
                  <a:lnTo>
                    <a:pt x="18631" y="18078"/>
                  </a:lnTo>
                  <a:lnTo>
                    <a:pt x="18877" y="17999"/>
                  </a:lnTo>
                  <a:lnTo>
                    <a:pt x="19000" y="17940"/>
                  </a:lnTo>
                  <a:lnTo>
                    <a:pt x="18959" y="17863"/>
                  </a:lnTo>
                  <a:lnTo>
                    <a:pt x="18917" y="17745"/>
                  </a:lnTo>
                  <a:lnTo>
                    <a:pt x="18781" y="17490"/>
                  </a:lnTo>
                  <a:lnTo>
                    <a:pt x="18604" y="17178"/>
                  </a:lnTo>
                  <a:lnTo>
                    <a:pt x="18373" y="16806"/>
                  </a:lnTo>
                  <a:lnTo>
                    <a:pt x="18087" y="16395"/>
                  </a:lnTo>
                  <a:lnTo>
                    <a:pt x="17775" y="15905"/>
                  </a:lnTo>
                  <a:lnTo>
                    <a:pt x="17026" y="14829"/>
                  </a:lnTo>
                  <a:lnTo>
                    <a:pt x="16591" y="14262"/>
                  </a:lnTo>
                  <a:lnTo>
                    <a:pt x="16128" y="13636"/>
                  </a:lnTo>
                  <a:lnTo>
                    <a:pt x="15611" y="12991"/>
                  </a:lnTo>
                  <a:lnTo>
                    <a:pt x="15079" y="12305"/>
                  </a:lnTo>
                  <a:lnTo>
                    <a:pt x="14507" y="11621"/>
                  </a:lnTo>
                  <a:lnTo>
                    <a:pt x="13896" y="10916"/>
                  </a:lnTo>
                  <a:lnTo>
                    <a:pt x="13255" y="10173"/>
                  </a:lnTo>
                  <a:lnTo>
                    <a:pt x="12616" y="9430"/>
                  </a:lnTo>
                  <a:lnTo>
                    <a:pt x="11935" y="8725"/>
                  </a:lnTo>
                  <a:lnTo>
                    <a:pt x="11227" y="7981"/>
                  </a:lnTo>
                  <a:lnTo>
                    <a:pt x="10493" y="7257"/>
                  </a:lnTo>
                  <a:lnTo>
                    <a:pt x="9771" y="6553"/>
                  </a:lnTo>
                  <a:lnTo>
                    <a:pt x="8996" y="5830"/>
                  </a:lnTo>
                  <a:lnTo>
                    <a:pt x="8234" y="5126"/>
                  </a:lnTo>
                  <a:lnTo>
                    <a:pt x="7443" y="4480"/>
                  </a:lnTo>
                  <a:lnTo>
                    <a:pt x="6628" y="3815"/>
                  </a:lnTo>
                  <a:lnTo>
                    <a:pt x="6233" y="3501"/>
                  </a:lnTo>
                  <a:lnTo>
                    <a:pt x="5824" y="3208"/>
                  </a:lnTo>
                  <a:lnTo>
                    <a:pt x="5022" y="2602"/>
                  </a:lnTo>
                  <a:lnTo>
                    <a:pt x="4191" y="2073"/>
                  </a:lnTo>
                  <a:lnTo>
                    <a:pt x="3770" y="1818"/>
                  </a:lnTo>
                  <a:lnTo>
                    <a:pt x="3333" y="1545"/>
                  </a:lnTo>
                  <a:lnTo>
                    <a:pt x="2925" y="1330"/>
                  </a:lnTo>
                  <a:lnTo>
                    <a:pt x="2503" y="1094"/>
                  </a:lnTo>
                  <a:lnTo>
                    <a:pt x="2096" y="880"/>
                  </a:lnTo>
                  <a:lnTo>
                    <a:pt x="1660" y="684"/>
                  </a:lnTo>
                  <a:lnTo>
                    <a:pt x="1251" y="468"/>
                  </a:lnTo>
                  <a:lnTo>
                    <a:pt x="830" y="313"/>
                  </a:lnTo>
                  <a:lnTo>
                    <a:pt x="420" y="135"/>
                  </a:lnTo>
                  <a:lnTo>
                    <a:pt x="0" y="0"/>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9042" name="Group 34"/>
            <p:cNvGrpSpPr>
              <a:grpSpLocks/>
            </p:cNvGrpSpPr>
            <p:nvPr/>
          </p:nvGrpSpPr>
          <p:grpSpPr bwMode="auto">
            <a:xfrm>
              <a:off x="2380507" y="1486386"/>
              <a:ext cx="786815" cy="792152"/>
              <a:chOff x="0" y="0"/>
              <a:chExt cx="786815" cy="792152"/>
            </a:xfrm>
          </p:grpSpPr>
          <p:pic>
            <p:nvPicPr>
              <p:cNvPr id="129055" name="Picture 35" descr="Key_Private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332778" cy="79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56" name="Rectangle 36"/>
              <p:cNvSpPr>
                <a:spLocks noChangeArrowheads="1"/>
              </p:cNvSpPr>
              <p:nvPr/>
            </p:nvSpPr>
            <p:spPr bwMode="auto">
              <a:xfrm>
                <a:off x="313631" y="198038"/>
                <a:ext cx="473183" cy="498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lnSpc>
                    <a:spcPct val="80000"/>
                  </a:lnSpc>
                </a:pPr>
                <a:r>
                  <a:rPr lang="zh-CN" altLang="en-US" sz="1100">
                    <a:sym typeface="黑体" panose="02010609060101010101" pitchFamily="49" charset="-122"/>
                  </a:rPr>
                  <a:t>用户</a:t>
                </a:r>
                <a:r>
                  <a:rPr lang="en-US" altLang="zh-CN" sz="1100">
                    <a:sym typeface="黑体" panose="02010609060101010101" pitchFamily="49" charset="-122"/>
                  </a:rPr>
                  <a:t>A</a:t>
                </a:r>
                <a:r>
                  <a:rPr lang="zh-CN" altLang="en-US" sz="1100">
                    <a:sym typeface="黑体" panose="02010609060101010101" pitchFamily="49" charset="-122"/>
                  </a:rPr>
                  <a:t>的公钥</a:t>
                </a:r>
              </a:p>
            </p:txBody>
          </p:sp>
        </p:grpSp>
        <p:sp>
          <p:nvSpPr>
            <p:cNvPr id="129043" name="曲线"/>
            <p:cNvSpPr>
              <a:spLocks/>
            </p:cNvSpPr>
            <p:nvPr/>
          </p:nvSpPr>
          <p:spPr bwMode="auto">
            <a:xfrm rot="1461039">
              <a:off x="2854601" y="897772"/>
              <a:ext cx="1003806" cy="550104"/>
            </a:xfrm>
            <a:custGeom>
              <a:avLst/>
              <a:gdLst>
                <a:gd name="T0" fmla="*/ 950177 w 21600"/>
                <a:gd name="T1" fmla="*/ 323364 h 21600"/>
                <a:gd name="T2" fmla="*/ 942183 w 21600"/>
                <a:gd name="T3" fmla="*/ 305282 h 21600"/>
                <a:gd name="T4" fmla="*/ 923130 w 21600"/>
                <a:gd name="T5" fmla="*/ 270035 h 21600"/>
                <a:gd name="T6" fmla="*/ 902217 w 21600"/>
                <a:gd name="T7" fmla="*/ 237538 h 21600"/>
                <a:gd name="T8" fmla="*/ 876983 w 21600"/>
                <a:gd name="T9" fmla="*/ 205907 h 21600"/>
                <a:gd name="T10" fmla="*/ 850493 w 21600"/>
                <a:gd name="T11" fmla="*/ 176110 h 21600"/>
                <a:gd name="T12" fmla="*/ 819775 w 21600"/>
                <a:gd name="T13" fmla="*/ 147229 h 21600"/>
                <a:gd name="T14" fmla="*/ 787755 w 21600"/>
                <a:gd name="T15" fmla="*/ 120997 h 21600"/>
                <a:gd name="T16" fmla="*/ 753877 w 21600"/>
                <a:gd name="T17" fmla="*/ 97516 h 21600"/>
                <a:gd name="T18" fmla="*/ 716327 w 21600"/>
                <a:gd name="T19" fmla="*/ 76734 h 21600"/>
                <a:gd name="T20" fmla="*/ 678173 w 21600"/>
                <a:gd name="T21" fmla="*/ 56870 h 21600"/>
                <a:gd name="T22" fmla="*/ 638207 w 21600"/>
                <a:gd name="T23" fmla="*/ 39704 h 21600"/>
                <a:gd name="T24" fmla="*/ 595080 w 21600"/>
                <a:gd name="T25" fmla="*/ 26181 h 21600"/>
                <a:gd name="T26" fmla="*/ 551396 w 21600"/>
                <a:gd name="T27" fmla="*/ 16248 h 21600"/>
                <a:gd name="T28" fmla="*/ 507061 w 21600"/>
                <a:gd name="T29" fmla="*/ 7207 h 21600"/>
                <a:gd name="T30" fmla="*/ 471975 w 21600"/>
                <a:gd name="T31" fmla="*/ 2674 h 21600"/>
                <a:gd name="T32" fmla="*/ 436330 w 21600"/>
                <a:gd name="T33" fmla="*/ 1757 h 21600"/>
                <a:gd name="T34" fmla="*/ 382794 w 21600"/>
                <a:gd name="T35" fmla="*/ 1757 h 21600"/>
                <a:gd name="T36" fmla="*/ 352633 w 21600"/>
                <a:gd name="T37" fmla="*/ 2674 h 21600"/>
                <a:gd name="T38" fmla="*/ 294775 w 21600"/>
                <a:gd name="T39" fmla="*/ 10798 h 21600"/>
                <a:gd name="T40" fmla="*/ 265869 w 21600"/>
                <a:gd name="T41" fmla="*/ 17114 h 21600"/>
                <a:gd name="T42" fmla="*/ 211636 w 21600"/>
                <a:gd name="T43" fmla="*/ 31580 h 21600"/>
                <a:gd name="T44" fmla="*/ 158750 w 21600"/>
                <a:gd name="T45" fmla="*/ 51470 h 21600"/>
                <a:gd name="T46" fmla="*/ 108885 w 21600"/>
                <a:gd name="T47" fmla="*/ 76734 h 21600"/>
                <a:gd name="T48" fmla="*/ 62738 w 21600"/>
                <a:gd name="T49" fmla="*/ 103858 h 21600"/>
                <a:gd name="T50" fmla="*/ 19611 w 21600"/>
                <a:gd name="T51" fmla="*/ 135463 h 21600"/>
                <a:gd name="T52" fmla="*/ 19054 w 21600"/>
                <a:gd name="T53" fmla="*/ 139105 h 21600"/>
                <a:gd name="T54" fmla="*/ 58416 w 21600"/>
                <a:gd name="T55" fmla="*/ 116490 h 21600"/>
                <a:gd name="T56" fmla="*/ 100288 w 21600"/>
                <a:gd name="T57" fmla="*/ 95733 h 21600"/>
                <a:gd name="T58" fmla="*/ 121200 w 21600"/>
                <a:gd name="T59" fmla="*/ 86692 h 21600"/>
                <a:gd name="T60" fmla="*/ 166093 w 21600"/>
                <a:gd name="T61" fmla="*/ 72227 h 21600"/>
                <a:gd name="T62" fmla="*/ 212286 w 21600"/>
                <a:gd name="T63" fmla="*/ 59595 h 21600"/>
                <a:gd name="T64" fmla="*/ 259688 w 21600"/>
                <a:gd name="T65" fmla="*/ 50554 h 21600"/>
                <a:gd name="T66" fmla="*/ 309553 w 21600"/>
                <a:gd name="T67" fmla="*/ 45154 h 21600"/>
                <a:gd name="T68" fmla="*/ 359418 w 21600"/>
                <a:gd name="T69" fmla="*/ 42429 h 21600"/>
                <a:gd name="T70" fmla="*/ 406774 w 21600"/>
                <a:gd name="T71" fmla="*/ 45154 h 21600"/>
                <a:gd name="T72" fmla="*/ 452317 w 21600"/>
                <a:gd name="T73" fmla="*/ 48771 h 21600"/>
                <a:gd name="T74" fmla="*/ 497209 w 21600"/>
                <a:gd name="T75" fmla="*/ 56870 h 21600"/>
                <a:gd name="T76" fmla="*/ 540940 w 21600"/>
                <a:gd name="T77" fmla="*/ 66802 h 21600"/>
                <a:gd name="T78" fmla="*/ 582765 w 21600"/>
                <a:gd name="T79" fmla="*/ 81268 h 21600"/>
                <a:gd name="T80" fmla="*/ 622824 w 21600"/>
                <a:gd name="T81" fmla="*/ 97516 h 21600"/>
                <a:gd name="T82" fmla="*/ 660978 w 21600"/>
                <a:gd name="T83" fmla="*/ 115598 h 21600"/>
                <a:gd name="T84" fmla="*/ 697924 w 21600"/>
                <a:gd name="T85" fmla="*/ 138188 h 21600"/>
                <a:gd name="T86" fmla="*/ 731710 w 21600"/>
                <a:gd name="T87" fmla="*/ 159861 h 21600"/>
                <a:gd name="T88" fmla="*/ 763729 w 21600"/>
                <a:gd name="T89" fmla="*/ 186068 h 21600"/>
                <a:gd name="T90" fmla="*/ 793843 w 21600"/>
                <a:gd name="T91" fmla="*/ 214031 h 21600"/>
                <a:gd name="T92" fmla="*/ 820937 w 21600"/>
                <a:gd name="T93" fmla="*/ 242937 h 21600"/>
                <a:gd name="T94" fmla="*/ 845567 w 21600"/>
                <a:gd name="T95" fmla="*/ 273677 h 21600"/>
                <a:gd name="T96" fmla="*/ 867130 w 21600"/>
                <a:gd name="T97" fmla="*/ 307116 h 21600"/>
                <a:gd name="T98" fmla="*/ 886231 w 21600"/>
                <a:gd name="T99" fmla="*/ 342338 h 21600"/>
                <a:gd name="T100" fmla="*/ 902217 w 21600"/>
                <a:gd name="T101" fmla="*/ 377560 h 21600"/>
                <a:gd name="T102" fmla="*/ 867130 w 21600"/>
                <a:gd name="T103" fmla="*/ 385659 h 21600"/>
                <a:gd name="T104" fmla="*/ 984102 w 21600"/>
                <a:gd name="T105" fmla="*/ 305282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20606" y="13442"/>
                  </a:moveTo>
                  <a:lnTo>
                    <a:pt x="20446" y="12697"/>
                  </a:lnTo>
                  <a:lnTo>
                    <a:pt x="20354" y="12342"/>
                  </a:lnTo>
                  <a:lnTo>
                    <a:pt x="20274" y="11987"/>
                  </a:lnTo>
                  <a:lnTo>
                    <a:pt x="20076" y="11313"/>
                  </a:lnTo>
                  <a:lnTo>
                    <a:pt x="19864" y="10603"/>
                  </a:lnTo>
                  <a:lnTo>
                    <a:pt x="19639" y="10001"/>
                  </a:lnTo>
                  <a:lnTo>
                    <a:pt x="19414" y="9327"/>
                  </a:lnTo>
                  <a:lnTo>
                    <a:pt x="19136" y="8689"/>
                  </a:lnTo>
                  <a:lnTo>
                    <a:pt x="18871" y="8085"/>
                  </a:lnTo>
                  <a:lnTo>
                    <a:pt x="18580" y="7483"/>
                  </a:lnTo>
                  <a:lnTo>
                    <a:pt x="18301" y="6915"/>
                  </a:lnTo>
                  <a:lnTo>
                    <a:pt x="17970" y="6347"/>
                  </a:lnTo>
                  <a:lnTo>
                    <a:pt x="17640" y="5781"/>
                  </a:lnTo>
                  <a:lnTo>
                    <a:pt x="17322" y="5248"/>
                  </a:lnTo>
                  <a:lnTo>
                    <a:pt x="16951" y="4751"/>
                  </a:lnTo>
                  <a:lnTo>
                    <a:pt x="16592" y="4291"/>
                  </a:lnTo>
                  <a:lnTo>
                    <a:pt x="16222" y="3829"/>
                  </a:lnTo>
                  <a:lnTo>
                    <a:pt x="15825" y="3404"/>
                  </a:lnTo>
                  <a:lnTo>
                    <a:pt x="15414" y="3013"/>
                  </a:lnTo>
                  <a:lnTo>
                    <a:pt x="15018" y="2589"/>
                  </a:lnTo>
                  <a:lnTo>
                    <a:pt x="14593" y="2233"/>
                  </a:lnTo>
                  <a:lnTo>
                    <a:pt x="14170" y="1915"/>
                  </a:lnTo>
                  <a:lnTo>
                    <a:pt x="13733" y="1559"/>
                  </a:lnTo>
                  <a:lnTo>
                    <a:pt x="13269" y="1311"/>
                  </a:lnTo>
                  <a:lnTo>
                    <a:pt x="12805" y="1028"/>
                  </a:lnTo>
                  <a:lnTo>
                    <a:pt x="12341" y="780"/>
                  </a:lnTo>
                  <a:lnTo>
                    <a:pt x="11865" y="638"/>
                  </a:lnTo>
                  <a:lnTo>
                    <a:pt x="11389" y="424"/>
                  </a:lnTo>
                  <a:lnTo>
                    <a:pt x="10911" y="283"/>
                  </a:lnTo>
                  <a:lnTo>
                    <a:pt x="10409" y="176"/>
                  </a:lnTo>
                  <a:lnTo>
                    <a:pt x="10156" y="105"/>
                  </a:lnTo>
                  <a:lnTo>
                    <a:pt x="9906" y="105"/>
                  </a:lnTo>
                  <a:lnTo>
                    <a:pt x="9389" y="69"/>
                  </a:lnTo>
                  <a:lnTo>
                    <a:pt x="8885" y="0"/>
                  </a:lnTo>
                  <a:lnTo>
                    <a:pt x="8237" y="69"/>
                  </a:lnTo>
                  <a:lnTo>
                    <a:pt x="7905" y="105"/>
                  </a:lnTo>
                  <a:lnTo>
                    <a:pt x="7588" y="105"/>
                  </a:lnTo>
                  <a:lnTo>
                    <a:pt x="6952" y="283"/>
                  </a:lnTo>
                  <a:lnTo>
                    <a:pt x="6343" y="424"/>
                  </a:lnTo>
                  <a:lnTo>
                    <a:pt x="6025" y="566"/>
                  </a:lnTo>
                  <a:lnTo>
                    <a:pt x="5721" y="672"/>
                  </a:lnTo>
                  <a:lnTo>
                    <a:pt x="5124" y="957"/>
                  </a:lnTo>
                  <a:lnTo>
                    <a:pt x="4554" y="1240"/>
                  </a:lnTo>
                  <a:lnTo>
                    <a:pt x="3972" y="1596"/>
                  </a:lnTo>
                  <a:lnTo>
                    <a:pt x="3416" y="2021"/>
                  </a:lnTo>
                  <a:lnTo>
                    <a:pt x="2886" y="2482"/>
                  </a:lnTo>
                  <a:lnTo>
                    <a:pt x="2343" y="3013"/>
                  </a:lnTo>
                  <a:lnTo>
                    <a:pt x="1840" y="3510"/>
                  </a:lnTo>
                  <a:lnTo>
                    <a:pt x="1350" y="4078"/>
                  </a:lnTo>
                  <a:lnTo>
                    <a:pt x="887" y="4646"/>
                  </a:lnTo>
                  <a:lnTo>
                    <a:pt x="422" y="5319"/>
                  </a:lnTo>
                  <a:lnTo>
                    <a:pt x="0" y="5994"/>
                  </a:lnTo>
                  <a:lnTo>
                    <a:pt x="410" y="5462"/>
                  </a:lnTo>
                  <a:lnTo>
                    <a:pt x="834" y="4999"/>
                  </a:lnTo>
                  <a:lnTo>
                    <a:pt x="1257" y="4574"/>
                  </a:lnTo>
                  <a:lnTo>
                    <a:pt x="1694" y="4184"/>
                  </a:lnTo>
                  <a:lnTo>
                    <a:pt x="2158" y="3759"/>
                  </a:lnTo>
                  <a:lnTo>
                    <a:pt x="2382" y="3616"/>
                  </a:lnTo>
                  <a:lnTo>
                    <a:pt x="2608" y="3404"/>
                  </a:lnTo>
                  <a:lnTo>
                    <a:pt x="3072" y="3085"/>
                  </a:lnTo>
                  <a:lnTo>
                    <a:pt x="3574" y="2836"/>
                  </a:lnTo>
                  <a:lnTo>
                    <a:pt x="4052" y="2518"/>
                  </a:lnTo>
                  <a:lnTo>
                    <a:pt x="4568" y="2340"/>
                  </a:lnTo>
                  <a:lnTo>
                    <a:pt x="5072" y="2127"/>
                  </a:lnTo>
                  <a:lnTo>
                    <a:pt x="5588" y="1985"/>
                  </a:lnTo>
                  <a:lnTo>
                    <a:pt x="6131" y="1879"/>
                  </a:lnTo>
                  <a:lnTo>
                    <a:pt x="6661" y="1773"/>
                  </a:lnTo>
                  <a:lnTo>
                    <a:pt x="7203" y="1702"/>
                  </a:lnTo>
                  <a:lnTo>
                    <a:pt x="7734" y="1666"/>
                  </a:lnTo>
                  <a:lnTo>
                    <a:pt x="8263" y="1702"/>
                  </a:lnTo>
                  <a:lnTo>
                    <a:pt x="8753" y="1773"/>
                  </a:lnTo>
                  <a:lnTo>
                    <a:pt x="9257" y="1807"/>
                  </a:lnTo>
                  <a:lnTo>
                    <a:pt x="9733" y="1915"/>
                  </a:lnTo>
                  <a:lnTo>
                    <a:pt x="10236" y="2056"/>
                  </a:lnTo>
                  <a:lnTo>
                    <a:pt x="10699" y="2233"/>
                  </a:lnTo>
                  <a:lnTo>
                    <a:pt x="11177" y="2446"/>
                  </a:lnTo>
                  <a:lnTo>
                    <a:pt x="11640" y="2623"/>
                  </a:lnTo>
                  <a:lnTo>
                    <a:pt x="12091" y="2908"/>
                  </a:lnTo>
                  <a:lnTo>
                    <a:pt x="12540" y="3191"/>
                  </a:lnTo>
                  <a:lnTo>
                    <a:pt x="12978" y="3510"/>
                  </a:lnTo>
                  <a:lnTo>
                    <a:pt x="13402" y="3829"/>
                  </a:lnTo>
                  <a:lnTo>
                    <a:pt x="13826" y="4184"/>
                  </a:lnTo>
                  <a:lnTo>
                    <a:pt x="14223" y="4539"/>
                  </a:lnTo>
                  <a:lnTo>
                    <a:pt x="14632" y="4965"/>
                  </a:lnTo>
                  <a:lnTo>
                    <a:pt x="15018" y="5426"/>
                  </a:lnTo>
                  <a:lnTo>
                    <a:pt x="15375" y="5815"/>
                  </a:lnTo>
                  <a:lnTo>
                    <a:pt x="15745" y="6277"/>
                  </a:lnTo>
                  <a:lnTo>
                    <a:pt x="16102" y="6809"/>
                  </a:lnTo>
                  <a:lnTo>
                    <a:pt x="16434" y="7306"/>
                  </a:lnTo>
                  <a:lnTo>
                    <a:pt x="16766" y="7838"/>
                  </a:lnTo>
                  <a:lnTo>
                    <a:pt x="17082" y="8404"/>
                  </a:lnTo>
                  <a:lnTo>
                    <a:pt x="17374" y="8972"/>
                  </a:lnTo>
                  <a:lnTo>
                    <a:pt x="17665" y="9539"/>
                  </a:lnTo>
                  <a:lnTo>
                    <a:pt x="17931" y="10143"/>
                  </a:lnTo>
                  <a:lnTo>
                    <a:pt x="18195" y="10746"/>
                  </a:lnTo>
                  <a:lnTo>
                    <a:pt x="18434" y="11419"/>
                  </a:lnTo>
                  <a:lnTo>
                    <a:pt x="18659" y="12059"/>
                  </a:lnTo>
                  <a:lnTo>
                    <a:pt x="18871" y="12697"/>
                  </a:lnTo>
                  <a:lnTo>
                    <a:pt x="19070" y="13442"/>
                  </a:lnTo>
                  <a:lnTo>
                    <a:pt x="19242" y="14115"/>
                  </a:lnTo>
                  <a:lnTo>
                    <a:pt x="19414" y="14825"/>
                  </a:lnTo>
                  <a:lnTo>
                    <a:pt x="19029" y="14967"/>
                  </a:lnTo>
                  <a:lnTo>
                    <a:pt x="18659" y="15143"/>
                  </a:lnTo>
                  <a:lnTo>
                    <a:pt x="21600" y="21600"/>
                  </a:lnTo>
                  <a:lnTo>
                    <a:pt x="21176" y="11987"/>
                  </a:lnTo>
                  <a:lnTo>
                    <a:pt x="20606" y="13442"/>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9044" name="Group 38"/>
            <p:cNvGrpSpPr>
              <a:grpSpLocks/>
            </p:cNvGrpSpPr>
            <p:nvPr/>
          </p:nvGrpSpPr>
          <p:grpSpPr bwMode="auto">
            <a:xfrm>
              <a:off x="3099856" y="324562"/>
              <a:ext cx="566178" cy="860365"/>
              <a:chOff x="0" y="0"/>
              <a:chExt cx="566178" cy="860365"/>
            </a:xfrm>
          </p:grpSpPr>
          <p:sp>
            <p:nvSpPr>
              <p:cNvPr id="129053" name="AutoShape 39"/>
              <p:cNvSpPr>
                <a:spLocks noChangeArrowheads="1"/>
              </p:cNvSpPr>
              <p:nvPr/>
            </p:nvSpPr>
            <p:spPr bwMode="auto">
              <a:xfrm>
                <a:off x="0" y="0"/>
                <a:ext cx="563444" cy="308059"/>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哈希算法</a:t>
                </a:r>
              </a:p>
            </p:txBody>
          </p:sp>
          <p:pic>
            <p:nvPicPr>
              <p:cNvPr id="129054" name="Picture 40" descr="ServerProcess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322" y="352068"/>
                <a:ext cx="548857" cy="50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9045" name="Group 41"/>
            <p:cNvGrpSpPr>
              <a:grpSpLocks/>
            </p:cNvGrpSpPr>
            <p:nvPr/>
          </p:nvGrpSpPr>
          <p:grpSpPr bwMode="auto">
            <a:xfrm>
              <a:off x="2533676" y="2676815"/>
              <a:ext cx="595354" cy="695333"/>
              <a:chOff x="0" y="0"/>
              <a:chExt cx="595354" cy="695333"/>
            </a:xfrm>
          </p:grpSpPr>
          <p:pic>
            <p:nvPicPr>
              <p:cNvPr id="129051" name="Picture 42" descr="Policy_Writing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29" y="0"/>
                <a:ext cx="585325" cy="5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52" name="AutoShape 43"/>
              <p:cNvSpPr>
                <a:spLocks noChangeArrowheads="1"/>
              </p:cNvSpPr>
              <p:nvPr/>
            </p:nvSpPr>
            <p:spPr bwMode="auto">
              <a:xfrm>
                <a:off x="0" y="486294"/>
                <a:ext cx="570736" cy="209039"/>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哈希值</a:t>
                </a:r>
              </a:p>
            </p:txBody>
          </p:sp>
        </p:grpSp>
        <p:sp>
          <p:nvSpPr>
            <p:cNvPr id="129046" name="AutoShape 44"/>
            <p:cNvSpPr>
              <a:spLocks noChangeArrowheads="1"/>
            </p:cNvSpPr>
            <p:nvPr/>
          </p:nvSpPr>
          <p:spPr bwMode="auto">
            <a:xfrm>
              <a:off x="3253937" y="2696618"/>
              <a:ext cx="1303761" cy="800954"/>
            </a:xfrm>
            <a:prstGeom prst="roundRect">
              <a:avLst>
                <a:gd name="adj" fmla="val 4162"/>
              </a:avLst>
            </a:prstGeom>
            <a:gradFill rotWithShape="1">
              <a:gsLst>
                <a:gs pos="0">
                  <a:srgbClr val="ADE2A1"/>
                </a:gs>
                <a:gs pos="100000">
                  <a:srgbClr val="E8F6E4"/>
                </a:gs>
              </a:gsLst>
              <a:lin ang="18900000" scaled="1"/>
            </a:gradFill>
            <a:ln w="9525">
              <a:solidFill>
                <a:srgbClr val="4D4D4D"/>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100">
                  <a:sym typeface="黑体" panose="02010609060101010101" pitchFamily="49" charset="-122"/>
                </a:rPr>
                <a:t>如果哈希值匹配，说明该数据由该私钥签名。</a:t>
              </a:r>
            </a:p>
          </p:txBody>
        </p:sp>
        <p:grpSp>
          <p:nvGrpSpPr>
            <p:cNvPr id="129047" name="Group 45"/>
            <p:cNvGrpSpPr>
              <a:grpSpLocks/>
            </p:cNvGrpSpPr>
            <p:nvPr/>
          </p:nvGrpSpPr>
          <p:grpSpPr bwMode="auto">
            <a:xfrm>
              <a:off x="1154239" y="685432"/>
              <a:ext cx="619970" cy="688732"/>
              <a:chOff x="0" y="0"/>
              <a:chExt cx="619970" cy="688732"/>
            </a:xfrm>
          </p:grpSpPr>
          <p:pic>
            <p:nvPicPr>
              <p:cNvPr id="129048" name="Picture 46" descr="Notepad_Notepad0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flipH="1">
                <a:off x="0" y="282267"/>
                <a:ext cx="619970" cy="406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49" name="曲线"/>
              <p:cNvSpPr>
                <a:spLocks/>
              </p:cNvSpPr>
              <p:nvPr/>
            </p:nvSpPr>
            <p:spPr bwMode="auto">
              <a:xfrm>
                <a:off x="155680" y="433695"/>
                <a:ext cx="236544" cy="102279"/>
              </a:xfrm>
              <a:custGeom>
                <a:avLst/>
                <a:gdLst>
                  <a:gd name="T0" fmla="*/ 0 w 21600"/>
                  <a:gd name="T1" fmla="*/ 85673 h 21600"/>
                  <a:gd name="T2" fmla="*/ 17598 w 21600"/>
                  <a:gd name="T3" fmla="*/ 80355 h 21600"/>
                  <a:gd name="T4" fmla="*/ 40147 w 21600"/>
                  <a:gd name="T5" fmla="*/ 53796 h 21600"/>
                  <a:gd name="T6" fmla="*/ 35744 w 21600"/>
                  <a:gd name="T7" fmla="*/ 37190 h 21600"/>
                  <a:gd name="T8" fmla="*/ 31342 w 21600"/>
                  <a:gd name="T9" fmla="*/ 53796 h 21600"/>
                  <a:gd name="T10" fmla="*/ 35744 w 21600"/>
                  <a:gd name="T11" fmla="*/ 102279 h 21600"/>
                  <a:gd name="T12" fmla="*/ 62159 w 21600"/>
                  <a:gd name="T13" fmla="*/ 59104 h 21600"/>
                  <a:gd name="T14" fmla="*/ 93512 w 21600"/>
                  <a:gd name="T15" fmla="*/ 37190 h 21600"/>
                  <a:gd name="T16" fmla="*/ 124854 w 21600"/>
                  <a:gd name="T17" fmla="*/ 37190 h 21600"/>
                  <a:gd name="T18" fmla="*/ 133669 w 21600"/>
                  <a:gd name="T19" fmla="*/ 48474 h 21600"/>
                  <a:gd name="T20" fmla="*/ 147413 w 21600"/>
                  <a:gd name="T21" fmla="*/ 37190 h 21600"/>
                  <a:gd name="T22" fmla="*/ 183168 w 21600"/>
                  <a:gd name="T23" fmla="*/ 31872 h 21600"/>
                  <a:gd name="T24" fmla="*/ 223326 w 21600"/>
                  <a:gd name="T25" fmla="*/ 5313 h 21600"/>
                  <a:gd name="T26" fmla="*/ 236544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600"/>
                  <a:gd name="T43" fmla="*/ 0 h 21600"/>
                  <a:gd name="T44" fmla="*/ 21600 w 21600"/>
                  <a:gd name="T45" fmla="*/ 21600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a:moveTo>
                      <a:pt x="0" y="18093"/>
                    </a:moveTo>
                    <a:cubicBezTo>
                      <a:pt x="551" y="17672"/>
                      <a:pt x="1154" y="17812"/>
                      <a:pt x="1607" y="16970"/>
                    </a:cubicBezTo>
                    <a:cubicBezTo>
                      <a:pt x="2411" y="15567"/>
                      <a:pt x="3666" y="11361"/>
                      <a:pt x="3666" y="11361"/>
                    </a:cubicBezTo>
                    <a:cubicBezTo>
                      <a:pt x="3516" y="10237"/>
                      <a:pt x="3717" y="7854"/>
                      <a:pt x="3264" y="7854"/>
                    </a:cubicBezTo>
                    <a:cubicBezTo>
                      <a:pt x="2812" y="7854"/>
                      <a:pt x="2862" y="10098"/>
                      <a:pt x="2862" y="11361"/>
                    </a:cubicBezTo>
                    <a:cubicBezTo>
                      <a:pt x="2862" y="14726"/>
                      <a:pt x="3114" y="18233"/>
                      <a:pt x="3264" y="21600"/>
                    </a:cubicBezTo>
                    <a:cubicBezTo>
                      <a:pt x="4872" y="18654"/>
                      <a:pt x="5224" y="17812"/>
                      <a:pt x="5676" y="12482"/>
                    </a:cubicBezTo>
                    <a:cubicBezTo>
                      <a:pt x="7836" y="14446"/>
                      <a:pt x="7132" y="11922"/>
                      <a:pt x="8539" y="7854"/>
                    </a:cubicBezTo>
                    <a:cubicBezTo>
                      <a:pt x="9996" y="12202"/>
                      <a:pt x="10196" y="13184"/>
                      <a:pt x="11401" y="7854"/>
                    </a:cubicBezTo>
                    <a:cubicBezTo>
                      <a:pt x="11653" y="8696"/>
                      <a:pt x="11804" y="10237"/>
                      <a:pt x="12206" y="10237"/>
                    </a:cubicBezTo>
                    <a:cubicBezTo>
                      <a:pt x="12708" y="10237"/>
                      <a:pt x="12960" y="8275"/>
                      <a:pt x="13461" y="7854"/>
                    </a:cubicBezTo>
                    <a:cubicBezTo>
                      <a:pt x="14517" y="7011"/>
                      <a:pt x="15622" y="7153"/>
                      <a:pt x="16726" y="6731"/>
                    </a:cubicBezTo>
                    <a:cubicBezTo>
                      <a:pt x="18886" y="4767"/>
                      <a:pt x="17581" y="6311"/>
                      <a:pt x="20393" y="1122"/>
                    </a:cubicBezTo>
                    <a:cubicBezTo>
                      <a:pt x="20745" y="420"/>
                      <a:pt x="21600" y="0"/>
                      <a:pt x="21600" y="0"/>
                    </a:cubicBezTo>
                  </a:path>
                </a:pathLst>
              </a:custGeom>
              <a:noFill/>
              <a:ln w="952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129050" name="Picture 48" descr="Pen0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1800000">
                <a:off x="430735" y="0"/>
                <a:ext cx="49509" cy="50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 name="内容占位符 1"/>
          <p:cNvSpPr>
            <a:spLocks noGrp="1"/>
          </p:cNvSpPr>
          <p:nvPr>
            <p:ph idx="1"/>
          </p:nvPr>
        </p:nvSpPr>
        <p:spPr/>
        <p:txBody>
          <a:bodyPr/>
          <a:lstStyle/>
          <a:p>
            <a:r>
              <a:rPr lang="zh-CN" altLang="en-US" dirty="0"/>
              <a:t>附加在数据单元上的一些数据，或是对数据单元所做的密码变换，这种数据或变换能使数据单元的接收者确认数据单元来源和数据单元的完整性，并保护数据，防止被人伪造</a:t>
            </a:r>
          </a:p>
          <a:p>
            <a:r>
              <a:rPr lang="zh-CN" altLang="en-US" dirty="0"/>
              <a:t>作用</a:t>
            </a:r>
          </a:p>
          <a:p>
            <a:pPr lvl="1"/>
            <a:r>
              <a:rPr lang="zh-CN" altLang="en-US" dirty="0"/>
              <a:t>不可伪造性</a:t>
            </a:r>
          </a:p>
          <a:p>
            <a:pPr lvl="1"/>
            <a:r>
              <a:rPr lang="zh-CN" altLang="en-US" dirty="0"/>
              <a:t>不可否认性</a:t>
            </a:r>
          </a:p>
          <a:p>
            <a:pPr lvl="1"/>
            <a:r>
              <a:rPr lang="zh-CN" altLang="en-US" dirty="0"/>
              <a:t>保证消息完整性</a:t>
            </a:r>
          </a:p>
        </p:txBody>
      </p:sp>
    </p:spTree>
    <p:extLst>
      <p:ext uri="{BB962C8B-B14F-4D97-AF65-F5344CB8AC3E}">
        <p14:creationId xmlns:p14="http://schemas.microsoft.com/office/powerpoint/2010/main" val="160419159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知识子域：密码学</a:t>
            </a:r>
            <a:endParaRPr lang="zh-CN" altLang="en-US" dirty="0"/>
          </a:p>
        </p:txBody>
      </p:sp>
      <p:sp>
        <p:nvSpPr>
          <p:cNvPr id="3" name="内容占位符 2"/>
          <p:cNvSpPr>
            <a:spLocks noGrp="1"/>
          </p:cNvSpPr>
          <p:nvPr>
            <p:ph idx="1"/>
          </p:nvPr>
        </p:nvSpPr>
        <p:spPr/>
        <p:txBody>
          <a:bodyPr/>
          <a:lstStyle/>
          <a:p>
            <a:r>
              <a:rPr lang="zh-CN" altLang="en-US" dirty="0"/>
              <a:t>公钥基础设施</a:t>
            </a:r>
          </a:p>
          <a:p>
            <a:pPr lvl="1"/>
            <a:r>
              <a:rPr lang="zh-CN" altLang="en-US" dirty="0"/>
              <a:t>了解</a:t>
            </a:r>
            <a:r>
              <a:rPr lang="en-US" altLang="zh-CN" dirty="0"/>
              <a:t>PKI</a:t>
            </a:r>
            <a:r>
              <a:rPr lang="zh-CN" altLang="en-US" dirty="0"/>
              <a:t>的基本概念及</a:t>
            </a:r>
            <a:r>
              <a:rPr lang="en-US" altLang="zh-CN" dirty="0"/>
              <a:t>PKI</a:t>
            </a:r>
            <a:r>
              <a:rPr lang="zh-CN" altLang="en-US" dirty="0"/>
              <a:t>体系构成；</a:t>
            </a:r>
          </a:p>
          <a:p>
            <a:pPr lvl="1"/>
            <a:r>
              <a:rPr lang="zh-CN" altLang="en-US" dirty="0"/>
              <a:t>理解</a:t>
            </a:r>
            <a:r>
              <a:rPr lang="en-US" altLang="zh-CN" dirty="0"/>
              <a:t>CA</a:t>
            </a:r>
            <a:r>
              <a:rPr lang="zh-CN" altLang="en-US" dirty="0"/>
              <a:t>及其他组件在</a:t>
            </a:r>
            <a:r>
              <a:rPr lang="en-US" altLang="zh-CN" dirty="0"/>
              <a:t>PKI</a:t>
            </a:r>
            <a:r>
              <a:rPr lang="zh-CN" altLang="en-US" dirty="0"/>
              <a:t>体系中的作用；</a:t>
            </a:r>
          </a:p>
          <a:p>
            <a:pPr lvl="1"/>
            <a:r>
              <a:rPr lang="zh-CN" altLang="en-US" dirty="0"/>
              <a:t>掌握</a:t>
            </a:r>
            <a:r>
              <a:rPr lang="en-US" altLang="zh-CN" dirty="0"/>
              <a:t>PKI</a:t>
            </a:r>
            <a:r>
              <a:rPr lang="zh-CN" altLang="en-US" dirty="0"/>
              <a:t>的应用场景</a:t>
            </a:r>
            <a:r>
              <a:rPr lang="zh-CN" altLang="en-US" dirty="0" smtClean="0"/>
              <a:t>；</a:t>
            </a:r>
            <a:endParaRPr lang="en-US" altLang="zh-CN" dirty="0" smtClean="0"/>
          </a:p>
          <a:p>
            <a:r>
              <a:rPr lang="zh-CN" altLang="en-US" dirty="0"/>
              <a:t>区块链</a:t>
            </a:r>
          </a:p>
          <a:p>
            <a:pPr lvl="1"/>
            <a:r>
              <a:rPr lang="zh-CN" altLang="en-US" dirty="0"/>
              <a:t>了解区块链技术的基本特征及技术特点；</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12</a:t>
            </a:fld>
            <a:endParaRPr lang="en-US" altLang="zh-CN"/>
          </a:p>
        </p:txBody>
      </p:sp>
    </p:spTree>
    <p:extLst>
      <p:ext uri="{BB962C8B-B14F-4D97-AF65-F5344CB8AC3E}">
        <p14:creationId xmlns:p14="http://schemas.microsoft.com/office/powerpoint/2010/main" val="159802605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文本框"/>
          <p:cNvSpPr>
            <a:spLocks noGrp="1" noChangeArrowheads="1"/>
          </p:cNvSpPr>
          <p:nvPr>
            <p:ph type="title"/>
          </p:nvPr>
        </p:nvSpPr>
        <p:spPr/>
        <p:txBody>
          <a:bodyPr/>
          <a:lstStyle/>
          <a:p>
            <a:pPr marL="0" indent="0"/>
            <a:r>
              <a:rPr lang="en-US" altLang="zh-CN" smtClean="0">
                <a:sym typeface="Times New Roman" panose="02020603050405020304" pitchFamily="18" charset="0"/>
              </a:rPr>
              <a:t>PKI</a:t>
            </a:r>
            <a:r>
              <a:rPr lang="zh-CN" altLang="en-US" smtClean="0">
                <a:sym typeface="Times New Roman" panose="02020603050405020304" pitchFamily="18" charset="0"/>
              </a:rPr>
              <a:t>体系</a:t>
            </a:r>
          </a:p>
        </p:txBody>
      </p:sp>
      <p:sp>
        <p:nvSpPr>
          <p:cNvPr id="132099" name="文本框"/>
          <p:cNvSpPr>
            <a:spLocks noGrp="1" noChangeArrowheads="1"/>
          </p:cNvSpPr>
          <p:nvPr>
            <p:ph idx="1"/>
          </p:nvPr>
        </p:nvSpPr>
        <p:spPr/>
        <p:txBody>
          <a:bodyPr/>
          <a:lstStyle/>
          <a:p>
            <a:pPr>
              <a:lnSpc>
                <a:spcPct val="90000"/>
              </a:lnSpc>
            </a:pPr>
            <a:r>
              <a:rPr lang="en-US" altLang="zh-CN" dirty="0"/>
              <a:t>PKI</a:t>
            </a:r>
            <a:r>
              <a:rPr lang="zh-CN" altLang="zh-CN" dirty="0"/>
              <a:t>是一种遵循标准、利用公钥加密技术提供安全基础平台的技术和规范，是能够为网络应用提供信任、加密以及密码服务及的一种基本解决方案</a:t>
            </a:r>
            <a:endParaRPr lang="en-US" altLang="zh-CN" sz="2800" dirty="0" smtClean="0">
              <a:sym typeface="Times New Roman" panose="02020603050405020304" pitchFamily="18" charset="0"/>
            </a:endParaRPr>
          </a:p>
          <a:p>
            <a:pPr marL="342900" indent="-342900" algn="l">
              <a:lnSpc>
                <a:spcPct val="90000"/>
              </a:lnSpc>
              <a:buFont typeface="Wingdings" panose="05000000000000000000" pitchFamily="2" charset="2"/>
              <a:buChar char="v"/>
            </a:pPr>
            <a:r>
              <a:rPr lang="en-US" altLang="zh-CN" sz="2800" dirty="0" smtClean="0">
                <a:sym typeface="Times New Roman" panose="02020603050405020304" pitchFamily="18" charset="0"/>
              </a:rPr>
              <a:t>PKI</a:t>
            </a:r>
            <a:r>
              <a:rPr lang="zh-CN" altLang="en-US" sz="2800" dirty="0" smtClean="0">
                <a:sym typeface="Times New Roman" panose="02020603050405020304" pitchFamily="18" charset="0"/>
              </a:rPr>
              <a:t>体系对象</a:t>
            </a:r>
            <a:r>
              <a:rPr lang="en-US" altLang="zh-CN" sz="2800" dirty="0" smtClean="0">
                <a:sym typeface="Times New Roman" panose="02020603050405020304" pitchFamily="18" charset="0"/>
              </a:rPr>
              <a:t>-</a:t>
            </a:r>
            <a:r>
              <a:rPr lang="zh-CN" altLang="en-US" sz="2800" dirty="0" smtClean="0">
                <a:sym typeface="Times New Roman" panose="02020603050405020304" pitchFamily="18" charset="0"/>
              </a:rPr>
              <a:t>四类实体</a:t>
            </a:r>
            <a:endParaRPr lang="en-US" sz="2800" dirty="0" smtClean="0">
              <a:sym typeface="Times New Roman" panose="02020603050405020304" pitchFamily="18" charset="0"/>
            </a:endParaRPr>
          </a:p>
          <a:p>
            <a:pPr marL="742950" lvl="1" indent="-285750" algn="l">
              <a:lnSpc>
                <a:spcPct val="90000"/>
              </a:lnSpc>
              <a:buFont typeface="Wingdings" panose="05000000000000000000" pitchFamily="2" charset="2"/>
              <a:buChar char="§"/>
            </a:pPr>
            <a:r>
              <a:rPr lang="en-US" altLang="zh-CN" sz="2600" dirty="0" smtClean="0">
                <a:sym typeface="Times New Roman" panose="02020603050405020304" pitchFamily="18" charset="0"/>
              </a:rPr>
              <a:t>CA</a:t>
            </a:r>
            <a:r>
              <a:rPr lang="zh-CN" altLang="en-US" sz="2600" dirty="0" smtClean="0">
                <a:sym typeface="Times New Roman" panose="02020603050405020304" pitchFamily="18" charset="0"/>
              </a:rPr>
              <a:t>（认证权威）</a:t>
            </a:r>
            <a:endParaRPr lang="en-US" sz="2600" dirty="0" smtClean="0">
              <a:sym typeface="Times New Roman" panose="02020603050405020304" pitchFamily="18" charset="0"/>
            </a:endParaRPr>
          </a:p>
          <a:p>
            <a:pPr marL="742950" lvl="1" indent="-285750" algn="l">
              <a:lnSpc>
                <a:spcPct val="90000"/>
              </a:lnSpc>
              <a:buFont typeface="Wingdings" panose="05000000000000000000" pitchFamily="2" charset="2"/>
              <a:buChar char="§"/>
            </a:pPr>
            <a:r>
              <a:rPr lang="en-US" altLang="zh-CN" sz="2600" dirty="0" smtClean="0">
                <a:sym typeface="Times New Roman" panose="02020603050405020304" pitchFamily="18" charset="0"/>
              </a:rPr>
              <a:t>RA</a:t>
            </a:r>
            <a:r>
              <a:rPr lang="zh-CN" altLang="en-US" sz="2600" dirty="0" smtClean="0">
                <a:sym typeface="Times New Roman" panose="02020603050405020304" pitchFamily="18" charset="0"/>
              </a:rPr>
              <a:t>（注册权威）</a:t>
            </a:r>
            <a:endParaRPr lang="en-US" sz="2600" dirty="0" smtClean="0">
              <a:sym typeface="Times New Roman" panose="02020603050405020304" pitchFamily="18" charset="0"/>
            </a:endParaRPr>
          </a:p>
          <a:p>
            <a:pPr marL="742950" lvl="1" indent="-285750" algn="l">
              <a:lnSpc>
                <a:spcPct val="90000"/>
              </a:lnSpc>
              <a:buFont typeface="Wingdings" panose="05000000000000000000" pitchFamily="2" charset="2"/>
              <a:buChar char="§"/>
            </a:pPr>
            <a:r>
              <a:rPr lang="zh-CN" altLang="en-US" sz="2600" dirty="0" smtClean="0">
                <a:sym typeface="Times New Roman" panose="02020603050405020304" pitchFamily="18" charset="0"/>
              </a:rPr>
              <a:t>证书存放管理（目录服务）</a:t>
            </a:r>
            <a:endParaRPr lang="en-US" sz="2600" dirty="0" smtClean="0">
              <a:sym typeface="Times New Roman" panose="02020603050405020304" pitchFamily="18" charset="0"/>
            </a:endParaRPr>
          </a:p>
          <a:p>
            <a:pPr marL="742950" lvl="1" indent="-285750" algn="l">
              <a:lnSpc>
                <a:spcPct val="90000"/>
              </a:lnSpc>
              <a:buFont typeface="Wingdings" panose="05000000000000000000" pitchFamily="2" charset="2"/>
              <a:buChar char="§"/>
            </a:pPr>
            <a:r>
              <a:rPr lang="zh-CN" altLang="en-US" sz="2600" dirty="0" smtClean="0">
                <a:sym typeface="Times New Roman" panose="02020603050405020304" pitchFamily="18" charset="0"/>
              </a:rPr>
              <a:t>证书持有者和应用程序</a:t>
            </a:r>
            <a:endParaRPr lang="en-US" sz="2600" dirty="0" smtClean="0">
              <a:sym typeface="Times New Roman" panose="02020603050405020304" pitchFamily="18" charset="0"/>
            </a:endParaRPr>
          </a:p>
          <a:p>
            <a:pPr marL="342900" indent="-342900" algn="l">
              <a:buFont typeface="Wingdings" panose="05000000000000000000" pitchFamily="2" charset="2"/>
              <a:buChar char="v"/>
            </a:pPr>
            <a:endParaRPr lang="zh-CN" altLang="en-US" sz="2800" dirty="0" smtClean="0">
              <a:sym typeface="Times New Roman" panose="02020603050405020304" pitchFamily="18" charset="0"/>
            </a:endParaRPr>
          </a:p>
        </p:txBody>
      </p:sp>
      <p:sp>
        <p:nvSpPr>
          <p:cNvPr id="132100"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C4F9BABA-BF9A-4AAD-B87E-1EB9416845D8}" type="slidenum">
              <a:rPr lang="en-US" altLang="zh-CN" sz="1000">
                <a:sym typeface="黑体" panose="02010609060101010101" pitchFamily="49" charset="-122"/>
              </a:rPr>
              <a:pPr algn="ctr" hangingPunct="1"/>
              <a:t>13</a:t>
            </a:fld>
            <a:endParaRPr lang="zh-CN" altLang="en-US" sz="1000">
              <a:sym typeface="黑体" panose="02010609060101010101" pitchFamily="49" charset="-122"/>
            </a:endParaRPr>
          </a:p>
        </p:txBody>
      </p:sp>
      <p:pic>
        <p:nvPicPr>
          <p:cNvPr id="132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600908"/>
            <a:ext cx="3579164" cy="3349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720356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数字证书</a:t>
            </a:r>
            <a:endParaRPr lang="zh-CN" altLang="en-US" dirty="0"/>
          </a:p>
        </p:txBody>
      </p:sp>
      <p:sp>
        <p:nvSpPr>
          <p:cNvPr id="3" name="内容占位符 2"/>
          <p:cNvSpPr>
            <a:spLocks noGrp="1"/>
          </p:cNvSpPr>
          <p:nvPr>
            <p:ph idx="1"/>
          </p:nvPr>
        </p:nvSpPr>
        <p:spPr/>
        <p:txBody>
          <a:bodyPr/>
          <a:lstStyle/>
          <a:p>
            <a:r>
              <a:rPr lang="zh-CN" altLang="zh-CN" dirty="0"/>
              <a:t>数字证书是一段电子数据，是经证书权威机构</a:t>
            </a:r>
            <a:r>
              <a:rPr lang="en-US" altLang="zh-CN" dirty="0"/>
              <a:t>CA</a:t>
            </a:r>
            <a:r>
              <a:rPr lang="zh-CN" altLang="zh-CN" dirty="0"/>
              <a:t>签名的、包含拥有者身份信息和公开密钥的</a:t>
            </a:r>
            <a:r>
              <a:rPr lang="zh-CN" altLang="zh-CN" dirty="0" smtClean="0"/>
              <a:t>数据体</a:t>
            </a:r>
            <a:endParaRPr lang="en-US" altLang="zh-CN" dirty="0" smtClean="0"/>
          </a:p>
          <a:p>
            <a:r>
              <a:rPr lang="zh-CN" altLang="en-US" dirty="0" smtClean="0"/>
              <a:t>数字证书格式</a:t>
            </a:r>
            <a:endParaRPr lang="en-US" altLang="zh-CN" dirty="0" smtClean="0"/>
          </a:p>
          <a:p>
            <a:pPr lvl="1"/>
            <a:r>
              <a:rPr lang="zh-CN" altLang="zh-CN" dirty="0"/>
              <a:t>国际标准</a:t>
            </a:r>
            <a:r>
              <a:rPr lang="en-US" altLang="zh-CN" dirty="0"/>
              <a:t>X.509</a:t>
            </a:r>
            <a:r>
              <a:rPr lang="zh-CN" altLang="zh-CN" dirty="0"/>
              <a:t>定义一个规范的数字证书格式</a:t>
            </a:r>
            <a:endParaRPr lang="en-US" altLang="zh-CN" dirty="0" smtClean="0"/>
          </a:p>
          <a:p>
            <a:r>
              <a:rPr lang="zh-CN" altLang="en-US" dirty="0" smtClean="0"/>
              <a:t>数字证书的生命周期</a:t>
            </a:r>
            <a:endParaRPr lang="en-US" altLang="zh-CN" dirty="0" smtClean="0"/>
          </a:p>
          <a:p>
            <a:pPr lvl="1"/>
            <a:r>
              <a:rPr lang="zh-CN" altLang="en-US" dirty="0" smtClean="0"/>
              <a:t>证书申请、证书生成、证书存储、证书发布、证书废止</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14</a:t>
            </a:fld>
            <a:endParaRPr lang="en-US" altLang="zh-CN"/>
          </a:p>
        </p:txBody>
      </p:sp>
    </p:spTree>
    <p:extLst>
      <p:ext uri="{BB962C8B-B14F-4D97-AF65-F5344CB8AC3E}">
        <p14:creationId xmlns:p14="http://schemas.microsoft.com/office/powerpoint/2010/main" val="426678544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标题 1"/>
          <p:cNvSpPr>
            <a:spLocks noGrp="1" noChangeArrowheads="1"/>
          </p:cNvSpPr>
          <p:nvPr>
            <p:ph type="title"/>
          </p:nvPr>
        </p:nvSpPr>
        <p:spPr/>
        <p:txBody>
          <a:bodyPr/>
          <a:lstStyle/>
          <a:p>
            <a:r>
              <a:rPr lang="en-US" altLang="zh-CN" smtClean="0"/>
              <a:t>CA</a:t>
            </a:r>
            <a:r>
              <a:rPr lang="zh-CN" altLang="en-US" smtClean="0"/>
              <a:t>：认证权威机构</a:t>
            </a:r>
          </a:p>
        </p:txBody>
      </p:sp>
      <p:sp>
        <p:nvSpPr>
          <p:cNvPr id="2" name="内容占位符 1"/>
          <p:cNvSpPr>
            <a:spLocks noGrp="1"/>
          </p:cNvSpPr>
          <p:nvPr>
            <p:ph idx="1"/>
          </p:nvPr>
        </p:nvSpPr>
        <p:spPr/>
        <p:txBody>
          <a:bodyPr/>
          <a:lstStyle/>
          <a:p>
            <a:r>
              <a:rPr lang="zh-CN" altLang="en-US" dirty="0"/>
              <a:t>签发证书</a:t>
            </a:r>
          </a:p>
          <a:p>
            <a:r>
              <a:rPr lang="zh-CN" altLang="en-US" dirty="0"/>
              <a:t>更新证书</a:t>
            </a:r>
          </a:p>
          <a:p>
            <a:r>
              <a:rPr lang="zh-CN" altLang="en-US" dirty="0"/>
              <a:t>管理证书</a:t>
            </a:r>
          </a:p>
          <a:p>
            <a:pPr lvl="1"/>
            <a:r>
              <a:rPr lang="zh-CN" altLang="en-US" dirty="0"/>
              <a:t>撤销、查询</a:t>
            </a:r>
          </a:p>
          <a:p>
            <a:pPr lvl="1"/>
            <a:r>
              <a:rPr lang="zh-CN" altLang="en-US" dirty="0"/>
              <a:t>审计、统计</a:t>
            </a:r>
          </a:p>
          <a:p>
            <a:r>
              <a:rPr lang="zh-CN" altLang="en-US" dirty="0"/>
              <a:t>验证数字证书</a:t>
            </a:r>
          </a:p>
          <a:p>
            <a:pPr lvl="1"/>
            <a:r>
              <a:rPr lang="zh-CN" altLang="en-US" dirty="0"/>
              <a:t>黑名单认证（</a:t>
            </a:r>
            <a:r>
              <a:rPr lang="en-US" altLang="zh-CN" dirty="0"/>
              <a:t>CRL</a:t>
            </a:r>
            <a:r>
              <a:rPr lang="zh-CN" altLang="en-US" dirty="0"/>
              <a:t>）</a:t>
            </a:r>
          </a:p>
          <a:p>
            <a:pPr lvl="1"/>
            <a:r>
              <a:rPr lang="zh-CN" altLang="en-US" dirty="0"/>
              <a:t>在线认证 </a:t>
            </a:r>
            <a:r>
              <a:rPr lang="en-US" altLang="zh-CN" dirty="0"/>
              <a:t>(OCSP)</a:t>
            </a:r>
          </a:p>
          <a:p>
            <a:pPr lvl="1"/>
            <a:endParaRPr lang="zh-CN" altLang="en-US" dirty="0"/>
          </a:p>
        </p:txBody>
      </p:sp>
      <p:sp>
        <p:nvSpPr>
          <p:cNvPr id="133123" name="Rectangle 3"/>
          <p:cNvSpPr>
            <a:spLocks noChangeArrowheads="1"/>
          </p:cNvSpPr>
          <p:nvPr/>
        </p:nvSpPr>
        <p:spPr bwMode="auto">
          <a:xfrm>
            <a:off x="504825" y="1214438"/>
            <a:ext cx="4017963"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endParaRPr lang="zh-CN" altLang="en-US" dirty="0">
              <a:solidFill>
                <a:srgbClr val="000000"/>
              </a:solidFill>
              <a:sym typeface="Times New Roman" panose="02020603050405020304" pitchFamily="18" charset="0"/>
            </a:endParaRPr>
          </a:p>
        </p:txBody>
      </p:sp>
      <p:grpSp>
        <p:nvGrpSpPr>
          <p:cNvPr id="133124" name="Group 30"/>
          <p:cNvGrpSpPr>
            <a:grpSpLocks/>
          </p:cNvGrpSpPr>
          <p:nvPr/>
        </p:nvGrpSpPr>
        <p:grpSpPr bwMode="auto">
          <a:xfrm>
            <a:off x="4787900" y="1214438"/>
            <a:ext cx="4067175" cy="4398962"/>
            <a:chOff x="0" y="0"/>
            <a:chExt cx="2880" cy="3280"/>
          </a:xfrm>
        </p:grpSpPr>
        <p:sp>
          <p:nvSpPr>
            <p:cNvPr id="133126" name="Oval 31"/>
            <p:cNvSpPr>
              <a:spLocks noChangeArrowheads="1"/>
            </p:cNvSpPr>
            <p:nvPr/>
          </p:nvSpPr>
          <p:spPr bwMode="auto">
            <a:xfrm>
              <a:off x="2222" y="1793"/>
              <a:ext cx="658" cy="373"/>
            </a:xfrm>
            <a:prstGeom prst="ellipse">
              <a:avLst/>
            </a:prstGeom>
            <a:solidFill>
              <a:srgbClr val="9999FF"/>
            </a:solidFill>
            <a:ln>
              <a:noFill/>
            </a:ln>
            <a:extLst>
              <a:ext uri="{91240B29-F687-4F45-9708-019B960494DF}">
                <a14:hiddenLine xmlns:a14="http://schemas.microsoft.com/office/drawing/2010/main" w="9525">
                  <a:solidFill>
                    <a:srgbClr val="000000"/>
                  </a:solidFill>
                  <a:round/>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sp>
          <p:nvSpPr>
            <p:cNvPr id="133127" name="Oval 32"/>
            <p:cNvSpPr>
              <a:spLocks noChangeArrowheads="1"/>
            </p:cNvSpPr>
            <p:nvPr/>
          </p:nvSpPr>
          <p:spPr bwMode="auto">
            <a:xfrm>
              <a:off x="0" y="1793"/>
              <a:ext cx="658" cy="373"/>
            </a:xfrm>
            <a:prstGeom prst="ellipse">
              <a:avLst/>
            </a:prstGeom>
            <a:solidFill>
              <a:srgbClr val="FFA27C"/>
            </a:solidFill>
            <a:ln>
              <a:noFill/>
            </a:ln>
            <a:extLst>
              <a:ext uri="{91240B29-F687-4F45-9708-019B960494DF}">
                <a14:hiddenLine xmlns:a14="http://schemas.microsoft.com/office/drawing/2010/main" w="9525">
                  <a:solidFill>
                    <a:srgbClr val="000000"/>
                  </a:solidFill>
                  <a:round/>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sp>
          <p:nvSpPr>
            <p:cNvPr id="133128" name="Rectangle 33"/>
            <p:cNvSpPr>
              <a:spLocks noChangeArrowheads="1"/>
            </p:cNvSpPr>
            <p:nvPr/>
          </p:nvSpPr>
          <p:spPr bwMode="auto">
            <a:xfrm>
              <a:off x="958" y="2884"/>
              <a:ext cx="1074"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49" tIns="44078" rIns="88149" bIns="4407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700">
                  <a:solidFill>
                    <a:srgbClr val="000000"/>
                  </a:solidFill>
                </a:rPr>
                <a:t>第三方信任</a:t>
              </a:r>
            </a:p>
          </p:txBody>
        </p:sp>
        <p:sp>
          <p:nvSpPr>
            <p:cNvPr id="133129" name="Line 34"/>
            <p:cNvSpPr>
              <a:spLocks noChangeShapeType="1"/>
            </p:cNvSpPr>
            <p:nvPr/>
          </p:nvSpPr>
          <p:spPr bwMode="auto">
            <a:xfrm flipH="1" flipV="1">
              <a:off x="1128" y="1440"/>
              <a:ext cx="1" cy="532"/>
            </a:xfrm>
            <a:prstGeom prst="line">
              <a:avLst/>
            </a:prstGeom>
            <a:noFill/>
            <a:ln w="25400">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sp>
          <p:nvSpPr>
            <p:cNvPr id="133130" name="Rectangle 35"/>
            <p:cNvSpPr>
              <a:spLocks noChangeArrowheads="1"/>
            </p:cNvSpPr>
            <p:nvPr/>
          </p:nvSpPr>
          <p:spPr bwMode="auto">
            <a:xfrm>
              <a:off x="1779" y="1485"/>
              <a:ext cx="477"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49" tIns="44078" rIns="88149" bIns="4407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700">
                  <a:solidFill>
                    <a:srgbClr val="000000"/>
                  </a:solidFill>
                </a:rPr>
                <a:t>互相</a:t>
              </a:r>
            </a:p>
            <a:p>
              <a:pPr hangingPunct="1"/>
              <a:r>
                <a:rPr lang="zh-CN" altLang="en-US" sz="1700">
                  <a:solidFill>
                    <a:srgbClr val="000000"/>
                  </a:solidFill>
                </a:rPr>
                <a:t>信任</a:t>
              </a:r>
            </a:p>
          </p:txBody>
        </p:sp>
        <p:sp>
          <p:nvSpPr>
            <p:cNvPr id="133131" name="Rectangle 36"/>
            <p:cNvSpPr>
              <a:spLocks noChangeArrowheads="1"/>
            </p:cNvSpPr>
            <p:nvPr/>
          </p:nvSpPr>
          <p:spPr bwMode="auto">
            <a:xfrm>
              <a:off x="672" y="1485"/>
              <a:ext cx="440"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49" tIns="44078" rIns="88149" bIns="4407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700">
                  <a:solidFill>
                    <a:srgbClr val="000000"/>
                  </a:solidFill>
                </a:rPr>
                <a:t>互相信任</a:t>
              </a:r>
            </a:p>
          </p:txBody>
        </p:sp>
        <p:sp>
          <p:nvSpPr>
            <p:cNvPr id="133132" name="AutoShape 37"/>
            <p:cNvSpPr>
              <a:spLocks noChangeArrowheads="1"/>
            </p:cNvSpPr>
            <p:nvPr/>
          </p:nvSpPr>
          <p:spPr bwMode="auto">
            <a:xfrm>
              <a:off x="1885" y="2719"/>
              <a:ext cx="250" cy="526"/>
            </a:xfrm>
            <a:prstGeom prst="rightArrow">
              <a:avLst>
                <a:gd name="adj1" fmla="val 50000"/>
                <a:gd name="adj2" fmla="val 66144"/>
              </a:avLst>
            </a:pr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sp>
          <p:nvSpPr>
            <p:cNvPr id="133133" name="AutoShape 38"/>
            <p:cNvSpPr>
              <a:spLocks noChangeArrowheads="1"/>
            </p:cNvSpPr>
            <p:nvPr/>
          </p:nvSpPr>
          <p:spPr bwMode="auto">
            <a:xfrm flipH="1">
              <a:off x="647" y="2754"/>
              <a:ext cx="256" cy="526"/>
            </a:xfrm>
            <a:prstGeom prst="rightArrow">
              <a:avLst>
                <a:gd name="adj1" fmla="val 50000"/>
                <a:gd name="adj2" fmla="val 73991"/>
              </a:avLst>
            </a:pr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grpSp>
          <p:nvGrpSpPr>
            <p:cNvPr id="133134" name="Group 39"/>
            <p:cNvGrpSpPr>
              <a:grpSpLocks/>
            </p:cNvGrpSpPr>
            <p:nvPr/>
          </p:nvGrpSpPr>
          <p:grpSpPr bwMode="auto">
            <a:xfrm>
              <a:off x="104" y="1811"/>
              <a:ext cx="1172" cy="1096"/>
              <a:chOff x="0" y="0"/>
              <a:chExt cx="1457" cy="1266"/>
            </a:xfrm>
          </p:grpSpPr>
          <p:sp>
            <p:nvSpPr>
              <p:cNvPr id="133292" name="Rectangle 40"/>
              <p:cNvSpPr>
                <a:spLocks noChangeArrowheads="1"/>
              </p:cNvSpPr>
              <p:nvPr/>
            </p:nvSpPr>
            <p:spPr bwMode="auto">
              <a:xfrm>
                <a:off x="0" y="0"/>
                <a:ext cx="1457"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sp>
            <p:nvSpPr>
              <p:cNvPr id="133293" name="Freeform 41"/>
              <p:cNvSpPr>
                <a:spLocks noChangeArrowheads="1"/>
              </p:cNvSpPr>
              <p:nvPr/>
            </p:nvSpPr>
            <p:spPr bwMode="auto">
              <a:xfrm>
                <a:off x="762" y="628"/>
                <a:ext cx="689" cy="306"/>
              </a:xfrm>
              <a:custGeom>
                <a:avLst/>
                <a:gdLst>
                  <a:gd name="T0" fmla="*/ 0 w 4133"/>
                  <a:gd name="T1" fmla="*/ 0 h 1469"/>
                  <a:gd name="T2" fmla="*/ 0 w 4133"/>
                  <a:gd name="T3" fmla="*/ 0 h 1469"/>
                  <a:gd name="T4" fmla="*/ 0 w 4133"/>
                  <a:gd name="T5" fmla="*/ 0 h 1469"/>
                  <a:gd name="T6" fmla="*/ 0 w 4133"/>
                  <a:gd name="T7" fmla="*/ 0 h 1469"/>
                  <a:gd name="T8" fmla="*/ 0 w 4133"/>
                  <a:gd name="T9" fmla="*/ 0 h 1469"/>
                  <a:gd name="T10" fmla="*/ 0 w 4133"/>
                  <a:gd name="T11" fmla="*/ 0 h 1469"/>
                  <a:gd name="T12" fmla="*/ 0 w 4133"/>
                  <a:gd name="T13" fmla="*/ 0 h 1469"/>
                  <a:gd name="T14" fmla="*/ 0 w 4133"/>
                  <a:gd name="T15" fmla="*/ 0 h 1469"/>
                  <a:gd name="T16" fmla="*/ 0 w 4133"/>
                  <a:gd name="T17" fmla="*/ 0 h 1469"/>
                  <a:gd name="T18" fmla="*/ 0 w 4133"/>
                  <a:gd name="T19" fmla="*/ 0 h 1469"/>
                  <a:gd name="T20" fmla="*/ 0 w 4133"/>
                  <a:gd name="T21" fmla="*/ 0 h 1469"/>
                  <a:gd name="T22" fmla="*/ 0 w 4133"/>
                  <a:gd name="T23" fmla="*/ 0 h 1469"/>
                  <a:gd name="T24" fmla="*/ 0 w 4133"/>
                  <a:gd name="T25" fmla="*/ 0 h 1469"/>
                  <a:gd name="T26" fmla="*/ 0 w 4133"/>
                  <a:gd name="T27" fmla="*/ 0 h 1469"/>
                  <a:gd name="T28" fmla="*/ 0 w 4133"/>
                  <a:gd name="T29" fmla="*/ 0 h 1469"/>
                  <a:gd name="T30" fmla="*/ 0 w 4133"/>
                  <a:gd name="T31" fmla="*/ 0 h 1469"/>
                  <a:gd name="T32" fmla="*/ 0 w 4133"/>
                  <a:gd name="T33" fmla="*/ 0 h 1469"/>
                  <a:gd name="T34" fmla="*/ 0 w 4133"/>
                  <a:gd name="T35" fmla="*/ 0 h 1469"/>
                  <a:gd name="T36" fmla="*/ 0 w 4133"/>
                  <a:gd name="T37" fmla="*/ 0 h 1469"/>
                  <a:gd name="T38" fmla="*/ 0 w 4133"/>
                  <a:gd name="T39" fmla="*/ 0 h 1469"/>
                  <a:gd name="T40" fmla="*/ 0 w 4133"/>
                  <a:gd name="T41" fmla="*/ 0 h 1469"/>
                  <a:gd name="T42" fmla="*/ 0 w 4133"/>
                  <a:gd name="T43" fmla="*/ 0 h 1469"/>
                  <a:gd name="T44" fmla="*/ 0 w 4133"/>
                  <a:gd name="T45" fmla="*/ 0 h 1469"/>
                  <a:gd name="T46" fmla="*/ 0 w 4133"/>
                  <a:gd name="T47" fmla="*/ 0 h 1469"/>
                  <a:gd name="T48" fmla="*/ 0 w 4133"/>
                  <a:gd name="T49" fmla="*/ 0 h 1469"/>
                  <a:gd name="T50" fmla="*/ 0 w 4133"/>
                  <a:gd name="T51" fmla="*/ 0 h 1469"/>
                  <a:gd name="T52" fmla="*/ 0 w 4133"/>
                  <a:gd name="T53" fmla="*/ 0 h 1469"/>
                  <a:gd name="T54" fmla="*/ 0 w 4133"/>
                  <a:gd name="T55" fmla="*/ 0 h 1469"/>
                  <a:gd name="T56" fmla="*/ 0 w 4133"/>
                  <a:gd name="T57" fmla="*/ 0 h 1469"/>
                  <a:gd name="T58" fmla="*/ 0 w 4133"/>
                  <a:gd name="T59" fmla="*/ 0 h 1469"/>
                  <a:gd name="T60" fmla="*/ 0 w 4133"/>
                  <a:gd name="T61" fmla="*/ 0 h 1469"/>
                  <a:gd name="T62" fmla="*/ 0 w 4133"/>
                  <a:gd name="T63" fmla="*/ 0 h 1469"/>
                  <a:gd name="T64" fmla="*/ 0 w 4133"/>
                  <a:gd name="T65" fmla="*/ 0 h 1469"/>
                  <a:gd name="T66" fmla="*/ 0 w 4133"/>
                  <a:gd name="T67" fmla="*/ 0 h 1469"/>
                  <a:gd name="T68" fmla="*/ 0 w 4133"/>
                  <a:gd name="T69" fmla="*/ 0 h 1469"/>
                  <a:gd name="T70" fmla="*/ 0 w 4133"/>
                  <a:gd name="T71" fmla="*/ 0 h 1469"/>
                  <a:gd name="T72" fmla="*/ 0 w 4133"/>
                  <a:gd name="T73" fmla="*/ 0 h 1469"/>
                  <a:gd name="T74" fmla="*/ 0 w 4133"/>
                  <a:gd name="T75" fmla="*/ 0 h 1469"/>
                  <a:gd name="T76" fmla="*/ 0 w 4133"/>
                  <a:gd name="T77" fmla="*/ 0 h 1469"/>
                  <a:gd name="T78" fmla="*/ 0 w 4133"/>
                  <a:gd name="T79" fmla="*/ 0 h 1469"/>
                  <a:gd name="T80" fmla="*/ 0 w 4133"/>
                  <a:gd name="T81" fmla="*/ 0 h 1469"/>
                  <a:gd name="T82" fmla="*/ 0 w 4133"/>
                  <a:gd name="T83" fmla="*/ 0 h 1469"/>
                  <a:gd name="T84" fmla="*/ 0 w 4133"/>
                  <a:gd name="T85" fmla="*/ 0 h 1469"/>
                  <a:gd name="T86" fmla="*/ 0 w 4133"/>
                  <a:gd name="T87" fmla="*/ 0 h 1469"/>
                  <a:gd name="T88" fmla="*/ 0 w 4133"/>
                  <a:gd name="T89" fmla="*/ 0 h 1469"/>
                  <a:gd name="T90" fmla="*/ 0 w 4133"/>
                  <a:gd name="T91" fmla="*/ 0 h 1469"/>
                  <a:gd name="T92" fmla="*/ 0 w 4133"/>
                  <a:gd name="T93" fmla="*/ 0 h 1469"/>
                  <a:gd name="T94" fmla="*/ 0 w 4133"/>
                  <a:gd name="T95" fmla="*/ 0 h 1469"/>
                  <a:gd name="T96" fmla="*/ 0 w 4133"/>
                  <a:gd name="T97" fmla="*/ 0 h 1469"/>
                  <a:gd name="T98" fmla="*/ 0 w 4133"/>
                  <a:gd name="T99" fmla="*/ 0 h 1469"/>
                  <a:gd name="T100" fmla="*/ 0 w 4133"/>
                  <a:gd name="T101" fmla="*/ 0 h 1469"/>
                  <a:gd name="T102" fmla="*/ 0 w 4133"/>
                  <a:gd name="T103" fmla="*/ 0 h 1469"/>
                  <a:gd name="T104" fmla="*/ 0 w 4133"/>
                  <a:gd name="T105" fmla="*/ 0 h 1469"/>
                  <a:gd name="T106" fmla="*/ 0 w 4133"/>
                  <a:gd name="T107" fmla="*/ 0 h 1469"/>
                  <a:gd name="T108" fmla="*/ 0 w 4133"/>
                  <a:gd name="T109" fmla="*/ 0 h 14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133"/>
                  <a:gd name="T166" fmla="*/ 0 h 1469"/>
                  <a:gd name="T167" fmla="*/ 4133 w 4133"/>
                  <a:gd name="T168" fmla="*/ 1469 h 14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133" h="1469">
                    <a:moveTo>
                      <a:pt x="0" y="1103"/>
                    </a:moveTo>
                    <a:lnTo>
                      <a:pt x="2688" y="1351"/>
                    </a:lnTo>
                    <a:lnTo>
                      <a:pt x="2707" y="1353"/>
                    </a:lnTo>
                    <a:lnTo>
                      <a:pt x="2726" y="1355"/>
                    </a:lnTo>
                    <a:lnTo>
                      <a:pt x="2744" y="1356"/>
                    </a:lnTo>
                    <a:lnTo>
                      <a:pt x="2762" y="1357"/>
                    </a:lnTo>
                    <a:lnTo>
                      <a:pt x="2779" y="1356"/>
                    </a:lnTo>
                    <a:lnTo>
                      <a:pt x="2795" y="1355"/>
                    </a:lnTo>
                    <a:lnTo>
                      <a:pt x="2811" y="1353"/>
                    </a:lnTo>
                    <a:lnTo>
                      <a:pt x="2826" y="1350"/>
                    </a:lnTo>
                    <a:lnTo>
                      <a:pt x="2841" y="1345"/>
                    </a:lnTo>
                    <a:lnTo>
                      <a:pt x="2855" y="1340"/>
                    </a:lnTo>
                    <a:lnTo>
                      <a:pt x="2868" y="1332"/>
                    </a:lnTo>
                    <a:lnTo>
                      <a:pt x="2881" y="1325"/>
                    </a:lnTo>
                    <a:lnTo>
                      <a:pt x="2893" y="1315"/>
                    </a:lnTo>
                    <a:lnTo>
                      <a:pt x="2904" y="1303"/>
                    </a:lnTo>
                    <a:lnTo>
                      <a:pt x="2915" y="1290"/>
                    </a:lnTo>
                    <a:lnTo>
                      <a:pt x="2924" y="1275"/>
                    </a:lnTo>
                    <a:lnTo>
                      <a:pt x="2922" y="0"/>
                    </a:lnTo>
                    <a:lnTo>
                      <a:pt x="4131" y="0"/>
                    </a:lnTo>
                    <a:lnTo>
                      <a:pt x="4133" y="1063"/>
                    </a:lnTo>
                    <a:lnTo>
                      <a:pt x="4128" y="1085"/>
                    </a:lnTo>
                    <a:lnTo>
                      <a:pt x="4121" y="1105"/>
                    </a:lnTo>
                    <a:lnTo>
                      <a:pt x="4113" y="1124"/>
                    </a:lnTo>
                    <a:lnTo>
                      <a:pt x="4102" y="1140"/>
                    </a:lnTo>
                    <a:lnTo>
                      <a:pt x="4088" y="1156"/>
                    </a:lnTo>
                    <a:lnTo>
                      <a:pt x="4070" y="1167"/>
                    </a:lnTo>
                    <a:lnTo>
                      <a:pt x="4050" y="1177"/>
                    </a:lnTo>
                    <a:lnTo>
                      <a:pt x="4025" y="1184"/>
                    </a:lnTo>
                    <a:lnTo>
                      <a:pt x="2955" y="1431"/>
                    </a:lnTo>
                    <a:lnTo>
                      <a:pt x="2940" y="1437"/>
                    </a:lnTo>
                    <a:lnTo>
                      <a:pt x="2926" y="1442"/>
                    </a:lnTo>
                    <a:lnTo>
                      <a:pt x="2910" y="1446"/>
                    </a:lnTo>
                    <a:lnTo>
                      <a:pt x="2895" y="1452"/>
                    </a:lnTo>
                    <a:lnTo>
                      <a:pt x="2880" y="1455"/>
                    </a:lnTo>
                    <a:lnTo>
                      <a:pt x="2865" y="1459"/>
                    </a:lnTo>
                    <a:lnTo>
                      <a:pt x="2850" y="1463"/>
                    </a:lnTo>
                    <a:lnTo>
                      <a:pt x="2833" y="1465"/>
                    </a:lnTo>
                    <a:lnTo>
                      <a:pt x="2818" y="1467"/>
                    </a:lnTo>
                    <a:lnTo>
                      <a:pt x="2803" y="1468"/>
                    </a:lnTo>
                    <a:lnTo>
                      <a:pt x="2787" y="1469"/>
                    </a:lnTo>
                    <a:lnTo>
                      <a:pt x="2771" y="1469"/>
                    </a:lnTo>
                    <a:lnTo>
                      <a:pt x="2755" y="1468"/>
                    </a:lnTo>
                    <a:lnTo>
                      <a:pt x="2740" y="1467"/>
                    </a:lnTo>
                    <a:lnTo>
                      <a:pt x="2724" y="1465"/>
                    </a:lnTo>
                    <a:lnTo>
                      <a:pt x="2709" y="1462"/>
                    </a:lnTo>
                    <a:lnTo>
                      <a:pt x="100" y="1216"/>
                    </a:lnTo>
                    <a:lnTo>
                      <a:pt x="76" y="1202"/>
                    </a:lnTo>
                    <a:lnTo>
                      <a:pt x="57" y="1188"/>
                    </a:lnTo>
                    <a:lnTo>
                      <a:pt x="41" y="1175"/>
                    </a:lnTo>
                    <a:lnTo>
                      <a:pt x="27" y="1161"/>
                    </a:lnTo>
                    <a:lnTo>
                      <a:pt x="17" y="1148"/>
                    </a:lnTo>
                    <a:lnTo>
                      <a:pt x="9" y="1134"/>
                    </a:lnTo>
                    <a:lnTo>
                      <a:pt x="4" y="1119"/>
                    </a:lnTo>
                    <a:lnTo>
                      <a:pt x="0" y="1103"/>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94" name="Freeform 42"/>
              <p:cNvSpPr>
                <a:spLocks noChangeArrowheads="1"/>
              </p:cNvSpPr>
              <p:nvPr/>
            </p:nvSpPr>
            <p:spPr bwMode="auto">
              <a:xfrm>
                <a:off x="1082" y="511"/>
                <a:ext cx="286" cy="306"/>
              </a:xfrm>
              <a:custGeom>
                <a:avLst/>
                <a:gdLst>
                  <a:gd name="T0" fmla="*/ 0 w 1716"/>
                  <a:gd name="T1" fmla="*/ 0 h 599"/>
                  <a:gd name="T2" fmla="*/ 0 w 1716"/>
                  <a:gd name="T3" fmla="*/ 1 h 599"/>
                  <a:gd name="T4" fmla="*/ 0 w 1716"/>
                  <a:gd name="T5" fmla="*/ 1 h 599"/>
                  <a:gd name="T6" fmla="*/ 0 w 1716"/>
                  <a:gd name="T7" fmla="*/ 1 h 599"/>
                  <a:gd name="T8" fmla="*/ 0 w 1716"/>
                  <a:gd name="T9" fmla="*/ 1 h 599"/>
                  <a:gd name="T10" fmla="*/ 0 w 1716"/>
                  <a:gd name="T11" fmla="*/ 1 h 599"/>
                  <a:gd name="T12" fmla="*/ 0 w 1716"/>
                  <a:gd name="T13" fmla="*/ 1 h 599"/>
                  <a:gd name="T14" fmla="*/ 0 w 1716"/>
                  <a:gd name="T15" fmla="*/ 1 h 599"/>
                  <a:gd name="T16" fmla="*/ 0 w 1716"/>
                  <a:gd name="T17" fmla="*/ 1 h 599"/>
                  <a:gd name="T18" fmla="*/ 0 w 1716"/>
                  <a:gd name="T19" fmla="*/ 1 h 599"/>
                  <a:gd name="T20" fmla="*/ 0 w 1716"/>
                  <a:gd name="T21" fmla="*/ 1 h 599"/>
                  <a:gd name="T22" fmla="*/ 0 w 1716"/>
                  <a:gd name="T23" fmla="*/ 1 h 599"/>
                  <a:gd name="T24" fmla="*/ 0 w 1716"/>
                  <a:gd name="T25" fmla="*/ 1 h 599"/>
                  <a:gd name="T26" fmla="*/ 0 w 1716"/>
                  <a:gd name="T27" fmla="*/ 1 h 599"/>
                  <a:gd name="T28" fmla="*/ 0 w 1716"/>
                  <a:gd name="T29" fmla="*/ 1 h 599"/>
                  <a:gd name="T30" fmla="*/ 0 w 1716"/>
                  <a:gd name="T31" fmla="*/ 1 h 599"/>
                  <a:gd name="T32" fmla="*/ 0 w 1716"/>
                  <a:gd name="T33" fmla="*/ 1 h 599"/>
                  <a:gd name="T34" fmla="*/ 0 w 1716"/>
                  <a:gd name="T35" fmla="*/ 1 h 599"/>
                  <a:gd name="T36" fmla="*/ 0 w 1716"/>
                  <a:gd name="T37" fmla="*/ 1 h 599"/>
                  <a:gd name="T38" fmla="*/ 0 w 1716"/>
                  <a:gd name="T39" fmla="*/ 1 h 599"/>
                  <a:gd name="T40" fmla="*/ 0 w 1716"/>
                  <a:gd name="T41" fmla="*/ 1 h 599"/>
                  <a:gd name="T42" fmla="*/ 0 w 1716"/>
                  <a:gd name="T43" fmla="*/ 1 h 599"/>
                  <a:gd name="T44" fmla="*/ 0 w 1716"/>
                  <a:gd name="T45" fmla="*/ 1 h 599"/>
                  <a:gd name="T46" fmla="*/ 0 w 1716"/>
                  <a:gd name="T47" fmla="*/ 1 h 599"/>
                  <a:gd name="T48" fmla="*/ 0 w 1716"/>
                  <a:gd name="T49" fmla="*/ 1 h 599"/>
                  <a:gd name="T50" fmla="*/ 0 w 1716"/>
                  <a:gd name="T51" fmla="*/ 1 h 599"/>
                  <a:gd name="T52" fmla="*/ 0 w 1716"/>
                  <a:gd name="T53" fmla="*/ 2 h 599"/>
                  <a:gd name="T54" fmla="*/ 0 w 1716"/>
                  <a:gd name="T55" fmla="*/ 2 h 599"/>
                  <a:gd name="T56" fmla="*/ 0 w 1716"/>
                  <a:gd name="T57" fmla="*/ 2 h 599"/>
                  <a:gd name="T58" fmla="*/ 0 w 1716"/>
                  <a:gd name="T59" fmla="*/ 2 h 599"/>
                  <a:gd name="T60" fmla="*/ 0 w 1716"/>
                  <a:gd name="T61" fmla="*/ 2 h 599"/>
                  <a:gd name="T62" fmla="*/ 0 w 1716"/>
                  <a:gd name="T63" fmla="*/ 2 h 599"/>
                  <a:gd name="T64" fmla="*/ 0 w 1716"/>
                  <a:gd name="T65" fmla="*/ 2 h 599"/>
                  <a:gd name="T66" fmla="*/ 0 w 1716"/>
                  <a:gd name="T67" fmla="*/ 2 h 599"/>
                  <a:gd name="T68" fmla="*/ 0 w 1716"/>
                  <a:gd name="T69" fmla="*/ 2 h 599"/>
                  <a:gd name="T70" fmla="*/ 0 w 1716"/>
                  <a:gd name="T71" fmla="*/ 3 h 599"/>
                  <a:gd name="T72" fmla="*/ 0 w 1716"/>
                  <a:gd name="T73" fmla="*/ 3 h 599"/>
                  <a:gd name="T74" fmla="*/ 0 w 1716"/>
                  <a:gd name="T75" fmla="*/ 3 h 599"/>
                  <a:gd name="T76" fmla="*/ 0 w 1716"/>
                  <a:gd name="T77" fmla="*/ 3 h 599"/>
                  <a:gd name="T78" fmla="*/ 0 w 1716"/>
                  <a:gd name="T79" fmla="*/ 3 h 599"/>
                  <a:gd name="T80" fmla="*/ 0 w 1716"/>
                  <a:gd name="T81" fmla="*/ 3 h 599"/>
                  <a:gd name="T82" fmla="*/ 0 w 1716"/>
                  <a:gd name="T83" fmla="*/ 3 h 599"/>
                  <a:gd name="T84" fmla="*/ 0 w 1716"/>
                  <a:gd name="T85" fmla="*/ 3 h 599"/>
                  <a:gd name="T86" fmla="*/ 0 w 1716"/>
                  <a:gd name="T87" fmla="*/ 3 h 599"/>
                  <a:gd name="T88" fmla="*/ 0 w 1716"/>
                  <a:gd name="T89" fmla="*/ 3 h 599"/>
                  <a:gd name="T90" fmla="*/ 0 w 1716"/>
                  <a:gd name="T91" fmla="*/ 3 h 599"/>
                  <a:gd name="T92" fmla="*/ 0 w 1716"/>
                  <a:gd name="T93" fmla="*/ 3 h 599"/>
                  <a:gd name="T94" fmla="*/ 0 w 1716"/>
                  <a:gd name="T95" fmla="*/ 3 h 599"/>
                  <a:gd name="T96" fmla="*/ 0 w 1716"/>
                  <a:gd name="T97" fmla="*/ 3 h 599"/>
                  <a:gd name="T98" fmla="*/ 0 w 1716"/>
                  <a:gd name="T99" fmla="*/ 3 h 599"/>
                  <a:gd name="T100" fmla="*/ 0 w 1716"/>
                  <a:gd name="T101" fmla="*/ 3 h 599"/>
                  <a:gd name="T102" fmla="*/ 0 w 1716"/>
                  <a:gd name="T103" fmla="*/ 3 h 599"/>
                  <a:gd name="T104" fmla="*/ 0 w 1716"/>
                  <a:gd name="T105" fmla="*/ 3 h 599"/>
                  <a:gd name="T106" fmla="*/ 0 w 1716"/>
                  <a:gd name="T107" fmla="*/ 1 h 599"/>
                  <a:gd name="T108" fmla="*/ 0 w 1716"/>
                  <a:gd name="T109" fmla="*/ 1 h 599"/>
                  <a:gd name="T110" fmla="*/ 0 w 1716"/>
                  <a:gd name="T111" fmla="*/ 0 h 5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16"/>
                  <a:gd name="T169" fmla="*/ 0 h 599"/>
                  <a:gd name="T170" fmla="*/ 1716 w 1716"/>
                  <a:gd name="T171" fmla="*/ 599 h 5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16" h="599">
                    <a:moveTo>
                      <a:pt x="481" y="0"/>
                    </a:moveTo>
                    <a:lnTo>
                      <a:pt x="1524" y="142"/>
                    </a:lnTo>
                    <a:lnTo>
                      <a:pt x="1546" y="144"/>
                    </a:lnTo>
                    <a:lnTo>
                      <a:pt x="1565" y="142"/>
                    </a:lnTo>
                    <a:lnTo>
                      <a:pt x="1583" y="141"/>
                    </a:lnTo>
                    <a:lnTo>
                      <a:pt x="1599" y="138"/>
                    </a:lnTo>
                    <a:lnTo>
                      <a:pt x="1614" y="135"/>
                    </a:lnTo>
                    <a:lnTo>
                      <a:pt x="1627" y="129"/>
                    </a:lnTo>
                    <a:lnTo>
                      <a:pt x="1639" y="124"/>
                    </a:lnTo>
                    <a:lnTo>
                      <a:pt x="1650" y="116"/>
                    </a:lnTo>
                    <a:lnTo>
                      <a:pt x="1660" y="109"/>
                    </a:lnTo>
                    <a:lnTo>
                      <a:pt x="1668" y="101"/>
                    </a:lnTo>
                    <a:lnTo>
                      <a:pt x="1677" y="91"/>
                    </a:lnTo>
                    <a:lnTo>
                      <a:pt x="1685" y="83"/>
                    </a:lnTo>
                    <a:lnTo>
                      <a:pt x="1692" y="72"/>
                    </a:lnTo>
                    <a:lnTo>
                      <a:pt x="1701" y="62"/>
                    </a:lnTo>
                    <a:lnTo>
                      <a:pt x="1708" y="51"/>
                    </a:lnTo>
                    <a:lnTo>
                      <a:pt x="1716" y="40"/>
                    </a:lnTo>
                    <a:lnTo>
                      <a:pt x="1708" y="60"/>
                    </a:lnTo>
                    <a:lnTo>
                      <a:pt x="1700" y="81"/>
                    </a:lnTo>
                    <a:lnTo>
                      <a:pt x="1690" y="100"/>
                    </a:lnTo>
                    <a:lnTo>
                      <a:pt x="1678" y="120"/>
                    </a:lnTo>
                    <a:lnTo>
                      <a:pt x="1663" y="138"/>
                    </a:lnTo>
                    <a:lnTo>
                      <a:pt x="1645" y="154"/>
                    </a:lnTo>
                    <a:lnTo>
                      <a:pt x="1625" y="168"/>
                    </a:lnTo>
                    <a:lnTo>
                      <a:pt x="1600" y="180"/>
                    </a:lnTo>
                    <a:lnTo>
                      <a:pt x="807" y="277"/>
                    </a:lnTo>
                    <a:lnTo>
                      <a:pt x="802" y="310"/>
                    </a:lnTo>
                    <a:lnTo>
                      <a:pt x="796" y="338"/>
                    </a:lnTo>
                    <a:lnTo>
                      <a:pt x="786" y="364"/>
                    </a:lnTo>
                    <a:lnTo>
                      <a:pt x="774" y="386"/>
                    </a:lnTo>
                    <a:lnTo>
                      <a:pt x="758" y="406"/>
                    </a:lnTo>
                    <a:lnTo>
                      <a:pt x="737" y="426"/>
                    </a:lnTo>
                    <a:lnTo>
                      <a:pt x="712" y="443"/>
                    </a:lnTo>
                    <a:lnTo>
                      <a:pt x="682" y="459"/>
                    </a:lnTo>
                    <a:lnTo>
                      <a:pt x="1389" y="480"/>
                    </a:lnTo>
                    <a:lnTo>
                      <a:pt x="1409" y="482"/>
                    </a:lnTo>
                    <a:lnTo>
                      <a:pt x="1427" y="486"/>
                    </a:lnTo>
                    <a:lnTo>
                      <a:pt x="1444" y="490"/>
                    </a:lnTo>
                    <a:lnTo>
                      <a:pt x="1459" y="495"/>
                    </a:lnTo>
                    <a:lnTo>
                      <a:pt x="1473" y="501"/>
                    </a:lnTo>
                    <a:lnTo>
                      <a:pt x="1486" y="507"/>
                    </a:lnTo>
                    <a:lnTo>
                      <a:pt x="1499" y="514"/>
                    </a:lnTo>
                    <a:lnTo>
                      <a:pt x="1511" y="521"/>
                    </a:lnTo>
                    <a:lnTo>
                      <a:pt x="1522" y="530"/>
                    </a:lnTo>
                    <a:lnTo>
                      <a:pt x="1533" y="537"/>
                    </a:lnTo>
                    <a:lnTo>
                      <a:pt x="1542" y="547"/>
                    </a:lnTo>
                    <a:lnTo>
                      <a:pt x="1552" y="557"/>
                    </a:lnTo>
                    <a:lnTo>
                      <a:pt x="1563" y="567"/>
                    </a:lnTo>
                    <a:lnTo>
                      <a:pt x="1573" y="578"/>
                    </a:lnTo>
                    <a:lnTo>
                      <a:pt x="1583" y="588"/>
                    </a:lnTo>
                    <a:lnTo>
                      <a:pt x="1593" y="599"/>
                    </a:lnTo>
                    <a:lnTo>
                      <a:pt x="0" y="598"/>
                    </a:lnTo>
                    <a:lnTo>
                      <a:pt x="105" y="201"/>
                    </a:lnTo>
                    <a:lnTo>
                      <a:pt x="105" y="9"/>
                    </a:lnTo>
                    <a:lnTo>
                      <a:pt x="481"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95" name="Freeform 43"/>
              <p:cNvSpPr>
                <a:spLocks noChangeArrowheads="1"/>
              </p:cNvSpPr>
              <p:nvPr/>
            </p:nvSpPr>
            <p:spPr bwMode="auto">
              <a:xfrm>
                <a:off x="842" y="129"/>
                <a:ext cx="259" cy="306"/>
              </a:xfrm>
              <a:custGeom>
                <a:avLst/>
                <a:gdLst>
                  <a:gd name="T0" fmla="*/ 0 w 1556"/>
                  <a:gd name="T1" fmla="*/ 0 h 2006"/>
                  <a:gd name="T2" fmla="*/ 0 w 1556"/>
                  <a:gd name="T3" fmla="*/ 0 h 2006"/>
                  <a:gd name="T4" fmla="*/ 0 w 1556"/>
                  <a:gd name="T5" fmla="*/ 0 h 2006"/>
                  <a:gd name="T6" fmla="*/ 0 w 1556"/>
                  <a:gd name="T7" fmla="*/ 0 h 2006"/>
                  <a:gd name="T8" fmla="*/ 0 w 1556"/>
                  <a:gd name="T9" fmla="*/ 0 h 2006"/>
                  <a:gd name="T10" fmla="*/ 0 w 1556"/>
                  <a:gd name="T11" fmla="*/ 0 h 2006"/>
                  <a:gd name="T12" fmla="*/ 0 w 1556"/>
                  <a:gd name="T13" fmla="*/ 0 h 2006"/>
                  <a:gd name="T14" fmla="*/ 0 w 1556"/>
                  <a:gd name="T15" fmla="*/ 0 h 2006"/>
                  <a:gd name="T16" fmla="*/ 0 w 1556"/>
                  <a:gd name="T17" fmla="*/ 0 h 2006"/>
                  <a:gd name="T18" fmla="*/ 0 w 1556"/>
                  <a:gd name="T19" fmla="*/ 0 h 2006"/>
                  <a:gd name="T20" fmla="*/ 0 w 1556"/>
                  <a:gd name="T21" fmla="*/ 0 h 2006"/>
                  <a:gd name="T22" fmla="*/ 0 w 1556"/>
                  <a:gd name="T23" fmla="*/ 0 h 2006"/>
                  <a:gd name="T24" fmla="*/ 0 w 1556"/>
                  <a:gd name="T25" fmla="*/ 0 h 2006"/>
                  <a:gd name="T26" fmla="*/ 0 w 1556"/>
                  <a:gd name="T27" fmla="*/ 0 h 2006"/>
                  <a:gd name="T28" fmla="*/ 0 w 1556"/>
                  <a:gd name="T29" fmla="*/ 0 h 2006"/>
                  <a:gd name="T30" fmla="*/ 0 w 1556"/>
                  <a:gd name="T31" fmla="*/ 0 h 2006"/>
                  <a:gd name="T32" fmla="*/ 0 w 1556"/>
                  <a:gd name="T33" fmla="*/ 0 h 2006"/>
                  <a:gd name="T34" fmla="*/ 0 w 1556"/>
                  <a:gd name="T35" fmla="*/ 0 h 2006"/>
                  <a:gd name="T36" fmla="*/ 0 w 1556"/>
                  <a:gd name="T37" fmla="*/ 0 h 2006"/>
                  <a:gd name="T38" fmla="*/ 0 w 1556"/>
                  <a:gd name="T39" fmla="*/ 0 h 2006"/>
                  <a:gd name="T40" fmla="*/ 0 w 1556"/>
                  <a:gd name="T41" fmla="*/ 0 h 2006"/>
                  <a:gd name="T42" fmla="*/ 0 w 1556"/>
                  <a:gd name="T43" fmla="*/ 0 h 2006"/>
                  <a:gd name="T44" fmla="*/ 0 w 1556"/>
                  <a:gd name="T45" fmla="*/ 0 h 2006"/>
                  <a:gd name="T46" fmla="*/ 0 w 1556"/>
                  <a:gd name="T47" fmla="*/ 0 h 2006"/>
                  <a:gd name="T48" fmla="*/ 0 w 1556"/>
                  <a:gd name="T49" fmla="*/ 0 h 2006"/>
                  <a:gd name="T50" fmla="*/ 0 w 1556"/>
                  <a:gd name="T51" fmla="*/ 0 h 2006"/>
                  <a:gd name="T52" fmla="*/ 0 w 1556"/>
                  <a:gd name="T53" fmla="*/ 0 h 2006"/>
                  <a:gd name="T54" fmla="*/ 0 w 1556"/>
                  <a:gd name="T55" fmla="*/ 0 h 2006"/>
                  <a:gd name="T56" fmla="*/ 0 w 1556"/>
                  <a:gd name="T57" fmla="*/ 0 h 2006"/>
                  <a:gd name="T58" fmla="*/ 0 w 1556"/>
                  <a:gd name="T59" fmla="*/ 0 h 2006"/>
                  <a:gd name="T60" fmla="*/ 0 w 1556"/>
                  <a:gd name="T61" fmla="*/ 0 h 2006"/>
                  <a:gd name="T62" fmla="*/ 0 w 1556"/>
                  <a:gd name="T63" fmla="*/ 0 h 2006"/>
                  <a:gd name="T64" fmla="*/ 0 w 1556"/>
                  <a:gd name="T65" fmla="*/ 0 h 2006"/>
                  <a:gd name="T66" fmla="*/ 0 w 1556"/>
                  <a:gd name="T67" fmla="*/ 0 h 2006"/>
                  <a:gd name="T68" fmla="*/ 0 w 1556"/>
                  <a:gd name="T69" fmla="*/ 0 h 2006"/>
                  <a:gd name="T70" fmla="*/ 0 w 1556"/>
                  <a:gd name="T71" fmla="*/ 0 h 2006"/>
                  <a:gd name="T72" fmla="*/ 0 w 1556"/>
                  <a:gd name="T73" fmla="*/ 0 h 2006"/>
                  <a:gd name="T74" fmla="*/ 0 w 1556"/>
                  <a:gd name="T75" fmla="*/ 0 h 2006"/>
                  <a:gd name="T76" fmla="*/ 0 w 1556"/>
                  <a:gd name="T77" fmla="*/ 0 h 2006"/>
                  <a:gd name="T78" fmla="*/ 0 w 1556"/>
                  <a:gd name="T79" fmla="*/ 0 h 2006"/>
                  <a:gd name="T80" fmla="*/ 0 w 1556"/>
                  <a:gd name="T81" fmla="*/ 0 h 2006"/>
                  <a:gd name="T82" fmla="*/ 0 w 1556"/>
                  <a:gd name="T83" fmla="*/ 0 h 2006"/>
                  <a:gd name="T84" fmla="*/ 0 w 1556"/>
                  <a:gd name="T85" fmla="*/ 0 h 2006"/>
                  <a:gd name="T86" fmla="*/ 0 w 1556"/>
                  <a:gd name="T87" fmla="*/ 0 h 2006"/>
                  <a:gd name="T88" fmla="*/ 0 w 1556"/>
                  <a:gd name="T89" fmla="*/ 0 h 2006"/>
                  <a:gd name="T90" fmla="*/ 0 w 1556"/>
                  <a:gd name="T91" fmla="*/ 0 h 2006"/>
                  <a:gd name="T92" fmla="*/ 0 w 1556"/>
                  <a:gd name="T93" fmla="*/ 0 h 2006"/>
                  <a:gd name="T94" fmla="*/ 0 w 1556"/>
                  <a:gd name="T95" fmla="*/ 0 h 200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56"/>
                  <a:gd name="T145" fmla="*/ 0 h 2006"/>
                  <a:gd name="T146" fmla="*/ 1556 w 1556"/>
                  <a:gd name="T147" fmla="*/ 2006 h 200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56" h="2006">
                    <a:moveTo>
                      <a:pt x="57" y="326"/>
                    </a:moveTo>
                    <a:lnTo>
                      <a:pt x="96" y="317"/>
                    </a:lnTo>
                    <a:lnTo>
                      <a:pt x="135" y="308"/>
                    </a:lnTo>
                    <a:lnTo>
                      <a:pt x="176" y="299"/>
                    </a:lnTo>
                    <a:lnTo>
                      <a:pt x="215" y="289"/>
                    </a:lnTo>
                    <a:lnTo>
                      <a:pt x="255" y="280"/>
                    </a:lnTo>
                    <a:lnTo>
                      <a:pt x="296" y="271"/>
                    </a:lnTo>
                    <a:lnTo>
                      <a:pt x="336" y="262"/>
                    </a:lnTo>
                    <a:lnTo>
                      <a:pt x="377" y="252"/>
                    </a:lnTo>
                    <a:lnTo>
                      <a:pt x="417" y="243"/>
                    </a:lnTo>
                    <a:lnTo>
                      <a:pt x="459" y="233"/>
                    </a:lnTo>
                    <a:lnTo>
                      <a:pt x="501" y="224"/>
                    </a:lnTo>
                    <a:lnTo>
                      <a:pt x="542" y="214"/>
                    </a:lnTo>
                    <a:lnTo>
                      <a:pt x="585" y="205"/>
                    </a:lnTo>
                    <a:lnTo>
                      <a:pt x="626" y="195"/>
                    </a:lnTo>
                    <a:lnTo>
                      <a:pt x="668" y="185"/>
                    </a:lnTo>
                    <a:lnTo>
                      <a:pt x="710" y="175"/>
                    </a:lnTo>
                    <a:lnTo>
                      <a:pt x="732" y="170"/>
                    </a:lnTo>
                    <a:lnTo>
                      <a:pt x="755" y="165"/>
                    </a:lnTo>
                    <a:lnTo>
                      <a:pt x="778" y="160"/>
                    </a:lnTo>
                    <a:lnTo>
                      <a:pt x="799" y="155"/>
                    </a:lnTo>
                    <a:lnTo>
                      <a:pt x="822" y="149"/>
                    </a:lnTo>
                    <a:lnTo>
                      <a:pt x="845" y="144"/>
                    </a:lnTo>
                    <a:lnTo>
                      <a:pt x="867" y="139"/>
                    </a:lnTo>
                    <a:lnTo>
                      <a:pt x="889" y="134"/>
                    </a:lnTo>
                    <a:lnTo>
                      <a:pt x="912" y="129"/>
                    </a:lnTo>
                    <a:lnTo>
                      <a:pt x="935" y="123"/>
                    </a:lnTo>
                    <a:lnTo>
                      <a:pt x="958" y="118"/>
                    </a:lnTo>
                    <a:lnTo>
                      <a:pt x="981" y="112"/>
                    </a:lnTo>
                    <a:lnTo>
                      <a:pt x="1003" y="107"/>
                    </a:lnTo>
                    <a:lnTo>
                      <a:pt x="1026" y="101"/>
                    </a:lnTo>
                    <a:lnTo>
                      <a:pt x="1050" y="96"/>
                    </a:lnTo>
                    <a:lnTo>
                      <a:pt x="1073" y="91"/>
                    </a:lnTo>
                    <a:lnTo>
                      <a:pt x="1096" y="85"/>
                    </a:lnTo>
                    <a:lnTo>
                      <a:pt x="1120" y="80"/>
                    </a:lnTo>
                    <a:lnTo>
                      <a:pt x="1142" y="74"/>
                    </a:lnTo>
                    <a:lnTo>
                      <a:pt x="1166" y="69"/>
                    </a:lnTo>
                    <a:lnTo>
                      <a:pt x="1189" y="63"/>
                    </a:lnTo>
                    <a:lnTo>
                      <a:pt x="1213" y="57"/>
                    </a:lnTo>
                    <a:lnTo>
                      <a:pt x="1237" y="51"/>
                    </a:lnTo>
                    <a:lnTo>
                      <a:pt x="1261" y="46"/>
                    </a:lnTo>
                    <a:lnTo>
                      <a:pt x="1283" y="41"/>
                    </a:lnTo>
                    <a:lnTo>
                      <a:pt x="1307" y="35"/>
                    </a:lnTo>
                    <a:lnTo>
                      <a:pt x="1331" y="30"/>
                    </a:lnTo>
                    <a:lnTo>
                      <a:pt x="1355" y="24"/>
                    </a:lnTo>
                    <a:lnTo>
                      <a:pt x="1379" y="18"/>
                    </a:lnTo>
                    <a:lnTo>
                      <a:pt x="1404" y="12"/>
                    </a:lnTo>
                    <a:lnTo>
                      <a:pt x="1428" y="7"/>
                    </a:lnTo>
                    <a:lnTo>
                      <a:pt x="1452" y="2"/>
                    </a:lnTo>
                    <a:lnTo>
                      <a:pt x="1467" y="0"/>
                    </a:lnTo>
                    <a:lnTo>
                      <a:pt x="1481" y="4"/>
                    </a:lnTo>
                    <a:lnTo>
                      <a:pt x="1494" y="10"/>
                    </a:lnTo>
                    <a:lnTo>
                      <a:pt x="1505" y="20"/>
                    </a:lnTo>
                    <a:lnTo>
                      <a:pt x="1514" y="33"/>
                    </a:lnTo>
                    <a:lnTo>
                      <a:pt x="1522" y="48"/>
                    </a:lnTo>
                    <a:lnTo>
                      <a:pt x="1526" y="66"/>
                    </a:lnTo>
                    <a:lnTo>
                      <a:pt x="1529" y="85"/>
                    </a:lnTo>
                    <a:lnTo>
                      <a:pt x="1532" y="297"/>
                    </a:lnTo>
                    <a:lnTo>
                      <a:pt x="1535" y="508"/>
                    </a:lnTo>
                    <a:lnTo>
                      <a:pt x="1537" y="721"/>
                    </a:lnTo>
                    <a:lnTo>
                      <a:pt x="1540" y="933"/>
                    </a:lnTo>
                    <a:lnTo>
                      <a:pt x="1544" y="1148"/>
                    </a:lnTo>
                    <a:lnTo>
                      <a:pt x="1548" y="1361"/>
                    </a:lnTo>
                    <a:lnTo>
                      <a:pt x="1551" y="1576"/>
                    </a:lnTo>
                    <a:lnTo>
                      <a:pt x="1556" y="1791"/>
                    </a:lnTo>
                    <a:lnTo>
                      <a:pt x="1555" y="1812"/>
                    </a:lnTo>
                    <a:lnTo>
                      <a:pt x="1550" y="1831"/>
                    </a:lnTo>
                    <a:lnTo>
                      <a:pt x="1543" y="1850"/>
                    </a:lnTo>
                    <a:lnTo>
                      <a:pt x="1534" y="1865"/>
                    </a:lnTo>
                    <a:lnTo>
                      <a:pt x="1522" y="1878"/>
                    </a:lnTo>
                    <a:lnTo>
                      <a:pt x="1510" y="1889"/>
                    </a:lnTo>
                    <a:lnTo>
                      <a:pt x="1496" y="1896"/>
                    </a:lnTo>
                    <a:lnTo>
                      <a:pt x="1481" y="1901"/>
                    </a:lnTo>
                    <a:lnTo>
                      <a:pt x="1456" y="1905"/>
                    </a:lnTo>
                    <a:lnTo>
                      <a:pt x="1432" y="1909"/>
                    </a:lnTo>
                    <a:lnTo>
                      <a:pt x="1407" y="1913"/>
                    </a:lnTo>
                    <a:lnTo>
                      <a:pt x="1382" y="1917"/>
                    </a:lnTo>
                    <a:lnTo>
                      <a:pt x="1358" y="1921"/>
                    </a:lnTo>
                    <a:lnTo>
                      <a:pt x="1334" y="1925"/>
                    </a:lnTo>
                    <a:lnTo>
                      <a:pt x="1309" y="1928"/>
                    </a:lnTo>
                    <a:lnTo>
                      <a:pt x="1286" y="1932"/>
                    </a:lnTo>
                    <a:lnTo>
                      <a:pt x="1262" y="1936"/>
                    </a:lnTo>
                    <a:lnTo>
                      <a:pt x="1238" y="1939"/>
                    </a:lnTo>
                    <a:lnTo>
                      <a:pt x="1214" y="1942"/>
                    </a:lnTo>
                    <a:lnTo>
                      <a:pt x="1190" y="1945"/>
                    </a:lnTo>
                    <a:lnTo>
                      <a:pt x="1166" y="1949"/>
                    </a:lnTo>
                    <a:lnTo>
                      <a:pt x="1142" y="1952"/>
                    </a:lnTo>
                    <a:lnTo>
                      <a:pt x="1118" y="1954"/>
                    </a:lnTo>
                    <a:lnTo>
                      <a:pt x="1095" y="1957"/>
                    </a:lnTo>
                    <a:lnTo>
                      <a:pt x="1072" y="1961"/>
                    </a:lnTo>
                    <a:lnTo>
                      <a:pt x="1048" y="1963"/>
                    </a:lnTo>
                    <a:lnTo>
                      <a:pt x="1025" y="1966"/>
                    </a:lnTo>
                    <a:lnTo>
                      <a:pt x="1001" y="1968"/>
                    </a:lnTo>
                    <a:lnTo>
                      <a:pt x="978" y="1970"/>
                    </a:lnTo>
                    <a:lnTo>
                      <a:pt x="956" y="1972"/>
                    </a:lnTo>
                    <a:lnTo>
                      <a:pt x="932" y="1975"/>
                    </a:lnTo>
                    <a:lnTo>
                      <a:pt x="909" y="1977"/>
                    </a:lnTo>
                    <a:lnTo>
                      <a:pt x="886" y="1979"/>
                    </a:lnTo>
                    <a:lnTo>
                      <a:pt x="863" y="1981"/>
                    </a:lnTo>
                    <a:lnTo>
                      <a:pt x="841" y="1983"/>
                    </a:lnTo>
                    <a:lnTo>
                      <a:pt x="818" y="1985"/>
                    </a:lnTo>
                    <a:lnTo>
                      <a:pt x="795" y="1987"/>
                    </a:lnTo>
                    <a:lnTo>
                      <a:pt x="772" y="1989"/>
                    </a:lnTo>
                    <a:lnTo>
                      <a:pt x="751" y="1991"/>
                    </a:lnTo>
                    <a:lnTo>
                      <a:pt x="728" y="1992"/>
                    </a:lnTo>
                    <a:lnTo>
                      <a:pt x="684" y="1994"/>
                    </a:lnTo>
                    <a:lnTo>
                      <a:pt x="642" y="1996"/>
                    </a:lnTo>
                    <a:lnTo>
                      <a:pt x="600" y="1998"/>
                    </a:lnTo>
                    <a:lnTo>
                      <a:pt x="556" y="2001"/>
                    </a:lnTo>
                    <a:lnTo>
                      <a:pt x="515" y="2002"/>
                    </a:lnTo>
                    <a:lnTo>
                      <a:pt x="473" y="2003"/>
                    </a:lnTo>
                    <a:lnTo>
                      <a:pt x="431" y="2004"/>
                    </a:lnTo>
                    <a:lnTo>
                      <a:pt x="389" y="2005"/>
                    </a:lnTo>
                    <a:lnTo>
                      <a:pt x="348" y="2006"/>
                    </a:lnTo>
                    <a:lnTo>
                      <a:pt x="307" y="2006"/>
                    </a:lnTo>
                    <a:lnTo>
                      <a:pt x="266" y="2006"/>
                    </a:lnTo>
                    <a:lnTo>
                      <a:pt x="224" y="2006"/>
                    </a:lnTo>
                    <a:lnTo>
                      <a:pt x="184" y="2005"/>
                    </a:lnTo>
                    <a:lnTo>
                      <a:pt x="143" y="2005"/>
                    </a:lnTo>
                    <a:lnTo>
                      <a:pt x="103" y="2004"/>
                    </a:lnTo>
                    <a:lnTo>
                      <a:pt x="63" y="2003"/>
                    </a:lnTo>
                    <a:lnTo>
                      <a:pt x="52" y="2001"/>
                    </a:lnTo>
                    <a:lnTo>
                      <a:pt x="41" y="1996"/>
                    </a:lnTo>
                    <a:lnTo>
                      <a:pt x="31" y="1989"/>
                    </a:lnTo>
                    <a:lnTo>
                      <a:pt x="23" y="1979"/>
                    </a:lnTo>
                    <a:lnTo>
                      <a:pt x="15" y="1966"/>
                    </a:lnTo>
                    <a:lnTo>
                      <a:pt x="10" y="1952"/>
                    </a:lnTo>
                    <a:lnTo>
                      <a:pt x="6" y="1936"/>
                    </a:lnTo>
                    <a:lnTo>
                      <a:pt x="5" y="1917"/>
                    </a:lnTo>
                    <a:lnTo>
                      <a:pt x="5" y="1729"/>
                    </a:lnTo>
                    <a:lnTo>
                      <a:pt x="4" y="1542"/>
                    </a:lnTo>
                    <a:lnTo>
                      <a:pt x="3" y="1355"/>
                    </a:lnTo>
                    <a:lnTo>
                      <a:pt x="2" y="1167"/>
                    </a:lnTo>
                    <a:lnTo>
                      <a:pt x="2" y="983"/>
                    </a:lnTo>
                    <a:lnTo>
                      <a:pt x="1" y="797"/>
                    </a:lnTo>
                    <a:lnTo>
                      <a:pt x="1" y="611"/>
                    </a:lnTo>
                    <a:lnTo>
                      <a:pt x="0" y="427"/>
                    </a:lnTo>
                    <a:lnTo>
                      <a:pt x="1" y="410"/>
                    </a:lnTo>
                    <a:lnTo>
                      <a:pt x="4" y="392"/>
                    </a:lnTo>
                    <a:lnTo>
                      <a:pt x="10" y="376"/>
                    </a:lnTo>
                    <a:lnTo>
                      <a:pt x="17" y="362"/>
                    </a:lnTo>
                    <a:lnTo>
                      <a:pt x="25" y="349"/>
                    </a:lnTo>
                    <a:lnTo>
                      <a:pt x="34" y="338"/>
                    </a:lnTo>
                    <a:lnTo>
                      <a:pt x="45" y="330"/>
                    </a:lnTo>
                    <a:lnTo>
                      <a:pt x="57" y="326"/>
                    </a:lnTo>
                    <a:close/>
                  </a:path>
                </a:pathLst>
              </a:cu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96" name="Freeform 44"/>
              <p:cNvSpPr>
                <a:spLocks noChangeArrowheads="1"/>
              </p:cNvSpPr>
              <p:nvPr/>
            </p:nvSpPr>
            <p:spPr bwMode="auto">
              <a:xfrm>
                <a:off x="932" y="542"/>
                <a:ext cx="212" cy="306"/>
              </a:xfrm>
              <a:custGeom>
                <a:avLst/>
                <a:gdLst>
                  <a:gd name="T0" fmla="*/ 0 w 1274"/>
                  <a:gd name="T1" fmla="*/ 318 h 301"/>
                  <a:gd name="T2" fmla="*/ 0 w 1274"/>
                  <a:gd name="T3" fmla="*/ 312 h 301"/>
                  <a:gd name="T4" fmla="*/ 0 w 1274"/>
                  <a:gd name="T5" fmla="*/ 296 h 301"/>
                  <a:gd name="T6" fmla="*/ 0 w 1274"/>
                  <a:gd name="T7" fmla="*/ 272 h 301"/>
                  <a:gd name="T8" fmla="*/ 0 w 1274"/>
                  <a:gd name="T9" fmla="*/ 247 h 301"/>
                  <a:gd name="T10" fmla="*/ 0 w 1274"/>
                  <a:gd name="T11" fmla="*/ 205 h 301"/>
                  <a:gd name="T12" fmla="*/ 0 w 1274"/>
                  <a:gd name="T13" fmla="*/ 161 h 301"/>
                  <a:gd name="T14" fmla="*/ 0 w 1274"/>
                  <a:gd name="T15" fmla="*/ 110 h 301"/>
                  <a:gd name="T16" fmla="*/ 0 w 1274"/>
                  <a:gd name="T17" fmla="*/ 75 h 301"/>
                  <a:gd name="T18" fmla="*/ 0 w 1274"/>
                  <a:gd name="T19" fmla="*/ 72 h 301"/>
                  <a:gd name="T20" fmla="*/ 0 w 1274"/>
                  <a:gd name="T21" fmla="*/ 69 h 301"/>
                  <a:gd name="T22" fmla="*/ 0 w 1274"/>
                  <a:gd name="T23" fmla="*/ 67 h 301"/>
                  <a:gd name="T24" fmla="*/ 0 w 1274"/>
                  <a:gd name="T25" fmla="*/ 63 h 301"/>
                  <a:gd name="T26" fmla="*/ 0 w 1274"/>
                  <a:gd name="T27" fmla="*/ 60 h 301"/>
                  <a:gd name="T28" fmla="*/ 0 w 1274"/>
                  <a:gd name="T29" fmla="*/ 58 h 301"/>
                  <a:gd name="T30" fmla="*/ 0 w 1274"/>
                  <a:gd name="T31" fmla="*/ 56 h 301"/>
                  <a:gd name="T32" fmla="*/ 0 w 1274"/>
                  <a:gd name="T33" fmla="*/ 54 h 301"/>
                  <a:gd name="T34" fmla="*/ 0 w 1274"/>
                  <a:gd name="T35" fmla="*/ 48 h 301"/>
                  <a:gd name="T36" fmla="*/ 0 w 1274"/>
                  <a:gd name="T37" fmla="*/ 43 h 301"/>
                  <a:gd name="T38" fmla="*/ 0 w 1274"/>
                  <a:gd name="T39" fmla="*/ 27 h 301"/>
                  <a:gd name="T40" fmla="*/ 0 w 1274"/>
                  <a:gd name="T41" fmla="*/ 19 h 301"/>
                  <a:gd name="T42" fmla="*/ 0 w 1274"/>
                  <a:gd name="T43" fmla="*/ 13 h 301"/>
                  <a:gd name="T44" fmla="*/ 0 w 1274"/>
                  <a:gd name="T45" fmla="*/ 6 h 301"/>
                  <a:gd name="T46" fmla="*/ 0 w 1274"/>
                  <a:gd name="T47" fmla="*/ 2 h 301"/>
                  <a:gd name="T48" fmla="*/ 0 w 1274"/>
                  <a:gd name="T49" fmla="*/ 18 h 301"/>
                  <a:gd name="T50" fmla="*/ 0 w 1274"/>
                  <a:gd name="T51" fmla="*/ 69 h 301"/>
                  <a:gd name="T52" fmla="*/ 0 w 1274"/>
                  <a:gd name="T53" fmla="*/ 127 h 301"/>
                  <a:gd name="T54" fmla="*/ 0 w 1274"/>
                  <a:gd name="T55" fmla="*/ 185 h 301"/>
                  <a:gd name="T56" fmla="*/ 0 w 1274"/>
                  <a:gd name="T57" fmla="*/ 240 h 301"/>
                  <a:gd name="T58" fmla="*/ 0 w 1274"/>
                  <a:gd name="T59" fmla="*/ 286 h 301"/>
                  <a:gd name="T60" fmla="*/ 0 w 1274"/>
                  <a:gd name="T61" fmla="*/ 322 h 301"/>
                  <a:gd name="T62" fmla="*/ 0 w 1274"/>
                  <a:gd name="T63" fmla="*/ 340 h 301"/>
                  <a:gd name="T64" fmla="*/ 0 w 1274"/>
                  <a:gd name="T65" fmla="*/ 340 h 301"/>
                  <a:gd name="T66" fmla="*/ 0 w 1274"/>
                  <a:gd name="T67" fmla="*/ 336 h 301"/>
                  <a:gd name="T68" fmla="*/ 0 w 1274"/>
                  <a:gd name="T69" fmla="*/ 333 h 301"/>
                  <a:gd name="T70" fmla="*/ 0 w 1274"/>
                  <a:gd name="T71" fmla="*/ 330 h 301"/>
                  <a:gd name="T72" fmla="*/ 0 w 1274"/>
                  <a:gd name="T73" fmla="*/ 326 h 301"/>
                  <a:gd name="T74" fmla="*/ 0 w 1274"/>
                  <a:gd name="T75" fmla="*/ 323 h 301"/>
                  <a:gd name="T76" fmla="*/ 0 w 1274"/>
                  <a:gd name="T77" fmla="*/ 320 h 301"/>
                  <a:gd name="T78" fmla="*/ 0 w 1274"/>
                  <a:gd name="T79" fmla="*/ 319 h 30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74"/>
                  <a:gd name="T121" fmla="*/ 0 h 301"/>
                  <a:gd name="T122" fmla="*/ 1274 w 1274"/>
                  <a:gd name="T123" fmla="*/ 301 h 30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74" h="301">
                    <a:moveTo>
                      <a:pt x="584" y="279"/>
                    </a:moveTo>
                    <a:lnTo>
                      <a:pt x="545" y="278"/>
                    </a:lnTo>
                    <a:lnTo>
                      <a:pt x="505" y="276"/>
                    </a:lnTo>
                    <a:lnTo>
                      <a:pt x="465" y="272"/>
                    </a:lnTo>
                    <a:lnTo>
                      <a:pt x="423" y="267"/>
                    </a:lnTo>
                    <a:lnTo>
                      <a:pt x="383" y="259"/>
                    </a:lnTo>
                    <a:lnTo>
                      <a:pt x="343" y="251"/>
                    </a:lnTo>
                    <a:lnTo>
                      <a:pt x="303" y="240"/>
                    </a:lnTo>
                    <a:lnTo>
                      <a:pt x="265" y="228"/>
                    </a:lnTo>
                    <a:lnTo>
                      <a:pt x="226" y="215"/>
                    </a:lnTo>
                    <a:lnTo>
                      <a:pt x="189" y="199"/>
                    </a:lnTo>
                    <a:lnTo>
                      <a:pt x="153" y="181"/>
                    </a:lnTo>
                    <a:lnTo>
                      <a:pt x="118" y="163"/>
                    </a:lnTo>
                    <a:lnTo>
                      <a:pt x="86" y="142"/>
                    </a:lnTo>
                    <a:lnTo>
                      <a:pt x="56" y="119"/>
                    </a:lnTo>
                    <a:lnTo>
                      <a:pt x="26" y="94"/>
                    </a:lnTo>
                    <a:lnTo>
                      <a:pt x="0" y="68"/>
                    </a:lnTo>
                    <a:lnTo>
                      <a:pt x="37" y="67"/>
                    </a:lnTo>
                    <a:lnTo>
                      <a:pt x="75" y="65"/>
                    </a:lnTo>
                    <a:lnTo>
                      <a:pt x="113" y="64"/>
                    </a:lnTo>
                    <a:lnTo>
                      <a:pt x="150" y="63"/>
                    </a:lnTo>
                    <a:lnTo>
                      <a:pt x="188" y="61"/>
                    </a:lnTo>
                    <a:lnTo>
                      <a:pt x="226" y="60"/>
                    </a:lnTo>
                    <a:lnTo>
                      <a:pt x="264" y="59"/>
                    </a:lnTo>
                    <a:lnTo>
                      <a:pt x="303" y="56"/>
                    </a:lnTo>
                    <a:lnTo>
                      <a:pt x="341" y="55"/>
                    </a:lnTo>
                    <a:lnTo>
                      <a:pt x="379" y="54"/>
                    </a:lnTo>
                    <a:lnTo>
                      <a:pt x="418" y="52"/>
                    </a:lnTo>
                    <a:lnTo>
                      <a:pt x="456" y="51"/>
                    </a:lnTo>
                    <a:lnTo>
                      <a:pt x="495" y="50"/>
                    </a:lnTo>
                    <a:lnTo>
                      <a:pt x="533" y="49"/>
                    </a:lnTo>
                    <a:lnTo>
                      <a:pt x="572" y="48"/>
                    </a:lnTo>
                    <a:lnTo>
                      <a:pt x="611" y="47"/>
                    </a:lnTo>
                    <a:lnTo>
                      <a:pt x="652" y="46"/>
                    </a:lnTo>
                    <a:lnTo>
                      <a:pt x="692" y="43"/>
                    </a:lnTo>
                    <a:lnTo>
                      <a:pt x="734" y="40"/>
                    </a:lnTo>
                    <a:lnTo>
                      <a:pt x="775" y="38"/>
                    </a:lnTo>
                    <a:lnTo>
                      <a:pt x="815" y="35"/>
                    </a:lnTo>
                    <a:lnTo>
                      <a:pt x="856" y="31"/>
                    </a:lnTo>
                    <a:lnTo>
                      <a:pt x="898" y="27"/>
                    </a:lnTo>
                    <a:lnTo>
                      <a:pt x="940" y="24"/>
                    </a:lnTo>
                    <a:lnTo>
                      <a:pt x="981" y="19"/>
                    </a:lnTo>
                    <a:lnTo>
                      <a:pt x="1022" y="16"/>
                    </a:lnTo>
                    <a:lnTo>
                      <a:pt x="1064" y="13"/>
                    </a:lnTo>
                    <a:lnTo>
                      <a:pt x="1106" y="10"/>
                    </a:lnTo>
                    <a:lnTo>
                      <a:pt x="1148" y="6"/>
                    </a:lnTo>
                    <a:lnTo>
                      <a:pt x="1189" y="4"/>
                    </a:lnTo>
                    <a:lnTo>
                      <a:pt x="1232" y="2"/>
                    </a:lnTo>
                    <a:lnTo>
                      <a:pt x="1274" y="0"/>
                    </a:lnTo>
                    <a:lnTo>
                      <a:pt x="1259" y="18"/>
                    </a:lnTo>
                    <a:lnTo>
                      <a:pt x="1243" y="39"/>
                    </a:lnTo>
                    <a:lnTo>
                      <a:pt x="1224" y="61"/>
                    </a:lnTo>
                    <a:lnTo>
                      <a:pt x="1206" y="86"/>
                    </a:lnTo>
                    <a:lnTo>
                      <a:pt x="1185" y="111"/>
                    </a:lnTo>
                    <a:lnTo>
                      <a:pt x="1164" y="136"/>
                    </a:lnTo>
                    <a:lnTo>
                      <a:pt x="1142" y="161"/>
                    </a:lnTo>
                    <a:lnTo>
                      <a:pt x="1119" y="186"/>
                    </a:lnTo>
                    <a:lnTo>
                      <a:pt x="1095" y="209"/>
                    </a:lnTo>
                    <a:lnTo>
                      <a:pt x="1071" y="231"/>
                    </a:lnTo>
                    <a:lnTo>
                      <a:pt x="1046" y="251"/>
                    </a:lnTo>
                    <a:lnTo>
                      <a:pt x="1021" y="268"/>
                    </a:lnTo>
                    <a:lnTo>
                      <a:pt x="996" y="282"/>
                    </a:lnTo>
                    <a:lnTo>
                      <a:pt x="971" y="293"/>
                    </a:lnTo>
                    <a:lnTo>
                      <a:pt x="946" y="299"/>
                    </a:lnTo>
                    <a:lnTo>
                      <a:pt x="921" y="301"/>
                    </a:lnTo>
                    <a:lnTo>
                      <a:pt x="898" y="299"/>
                    </a:lnTo>
                    <a:lnTo>
                      <a:pt x="875" y="298"/>
                    </a:lnTo>
                    <a:lnTo>
                      <a:pt x="853" y="296"/>
                    </a:lnTo>
                    <a:lnTo>
                      <a:pt x="831" y="295"/>
                    </a:lnTo>
                    <a:lnTo>
                      <a:pt x="811" y="293"/>
                    </a:lnTo>
                    <a:lnTo>
                      <a:pt x="790" y="291"/>
                    </a:lnTo>
                    <a:lnTo>
                      <a:pt x="769" y="290"/>
                    </a:lnTo>
                    <a:lnTo>
                      <a:pt x="749" y="288"/>
                    </a:lnTo>
                    <a:lnTo>
                      <a:pt x="729" y="286"/>
                    </a:lnTo>
                    <a:lnTo>
                      <a:pt x="709" y="284"/>
                    </a:lnTo>
                    <a:lnTo>
                      <a:pt x="688" y="283"/>
                    </a:lnTo>
                    <a:lnTo>
                      <a:pt x="669" y="281"/>
                    </a:lnTo>
                    <a:lnTo>
                      <a:pt x="648" y="280"/>
                    </a:lnTo>
                    <a:lnTo>
                      <a:pt x="627" y="280"/>
                    </a:lnTo>
                    <a:lnTo>
                      <a:pt x="606" y="279"/>
                    </a:lnTo>
                    <a:lnTo>
                      <a:pt x="584" y="279"/>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97" name="Freeform 45"/>
              <p:cNvSpPr>
                <a:spLocks noChangeArrowheads="1"/>
              </p:cNvSpPr>
              <p:nvPr/>
            </p:nvSpPr>
            <p:spPr bwMode="auto">
              <a:xfrm>
                <a:off x="840" y="128"/>
                <a:ext cx="256" cy="306"/>
              </a:xfrm>
              <a:custGeom>
                <a:avLst/>
                <a:gdLst>
                  <a:gd name="T0" fmla="*/ 0 w 1537"/>
                  <a:gd name="T1" fmla="*/ 0 h 2014"/>
                  <a:gd name="T2" fmla="*/ 0 w 1537"/>
                  <a:gd name="T3" fmla="*/ 0 h 2014"/>
                  <a:gd name="T4" fmla="*/ 0 w 1537"/>
                  <a:gd name="T5" fmla="*/ 0 h 2014"/>
                  <a:gd name="T6" fmla="*/ 0 w 1537"/>
                  <a:gd name="T7" fmla="*/ 0 h 2014"/>
                  <a:gd name="T8" fmla="*/ 0 w 1537"/>
                  <a:gd name="T9" fmla="*/ 0 h 2014"/>
                  <a:gd name="T10" fmla="*/ 0 w 1537"/>
                  <a:gd name="T11" fmla="*/ 0 h 2014"/>
                  <a:gd name="T12" fmla="*/ 0 w 1537"/>
                  <a:gd name="T13" fmla="*/ 0 h 2014"/>
                  <a:gd name="T14" fmla="*/ 0 w 1537"/>
                  <a:gd name="T15" fmla="*/ 0 h 2014"/>
                  <a:gd name="T16" fmla="*/ 0 w 1537"/>
                  <a:gd name="T17" fmla="*/ 0 h 2014"/>
                  <a:gd name="T18" fmla="*/ 0 w 1537"/>
                  <a:gd name="T19" fmla="*/ 0 h 2014"/>
                  <a:gd name="T20" fmla="*/ 0 w 1537"/>
                  <a:gd name="T21" fmla="*/ 0 h 2014"/>
                  <a:gd name="T22" fmla="*/ 0 w 1537"/>
                  <a:gd name="T23" fmla="*/ 0 h 2014"/>
                  <a:gd name="T24" fmla="*/ 0 w 1537"/>
                  <a:gd name="T25" fmla="*/ 0 h 2014"/>
                  <a:gd name="T26" fmla="*/ 0 w 1537"/>
                  <a:gd name="T27" fmla="*/ 0 h 2014"/>
                  <a:gd name="T28" fmla="*/ 0 w 1537"/>
                  <a:gd name="T29" fmla="*/ 0 h 2014"/>
                  <a:gd name="T30" fmla="*/ 0 w 1537"/>
                  <a:gd name="T31" fmla="*/ 0 h 2014"/>
                  <a:gd name="T32" fmla="*/ 0 w 1537"/>
                  <a:gd name="T33" fmla="*/ 0 h 2014"/>
                  <a:gd name="T34" fmla="*/ 0 w 1537"/>
                  <a:gd name="T35" fmla="*/ 0 h 2014"/>
                  <a:gd name="T36" fmla="*/ 0 w 1537"/>
                  <a:gd name="T37" fmla="*/ 0 h 2014"/>
                  <a:gd name="T38" fmla="*/ 0 w 1537"/>
                  <a:gd name="T39" fmla="*/ 0 h 2014"/>
                  <a:gd name="T40" fmla="*/ 0 w 1537"/>
                  <a:gd name="T41" fmla="*/ 0 h 2014"/>
                  <a:gd name="T42" fmla="*/ 0 w 1537"/>
                  <a:gd name="T43" fmla="*/ 0 h 2014"/>
                  <a:gd name="T44" fmla="*/ 0 w 1537"/>
                  <a:gd name="T45" fmla="*/ 0 h 2014"/>
                  <a:gd name="T46" fmla="*/ 0 w 1537"/>
                  <a:gd name="T47" fmla="*/ 0 h 2014"/>
                  <a:gd name="T48" fmla="*/ 0 w 1537"/>
                  <a:gd name="T49" fmla="*/ 0 h 2014"/>
                  <a:gd name="T50" fmla="*/ 0 w 1537"/>
                  <a:gd name="T51" fmla="*/ 0 h 2014"/>
                  <a:gd name="T52" fmla="*/ 0 w 1537"/>
                  <a:gd name="T53" fmla="*/ 0 h 2014"/>
                  <a:gd name="T54" fmla="*/ 0 w 1537"/>
                  <a:gd name="T55" fmla="*/ 0 h 2014"/>
                  <a:gd name="T56" fmla="*/ 0 w 1537"/>
                  <a:gd name="T57" fmla="*/ 0 h 2014"/>
                  <a:gd name="T58" fmla="*/ 0 w 1537"/>
                  <a:gd name="T59" fmla="*/ 0 h 2014"/>
                  <a:gd name="T60" fmla="*/ 0 w 1537"/>
                  <a:gd name="T61" fmla="*/ 0 h 2014"/>
                  <a:gd name="T62" fmla="*/ 0 w 1537"/>
                  <a:gd name="T63" fmla="*/ 0 h 2014"/>
                  <a:gd name="T64" fmla="*/ 0 w 1537"/>
                  <a:gd name="T65" fmla="*/ 0 h 2014"/>
                  <a:gd name="T66" fmla="*/ 0 w 1537"/>
                  <a:gd name="T67" fmla="*/ 0 h 2014"/>
                  <a:gd name="T68" fmla="*/ 0 w 1537"/>
                  <a:gd name="T69" fmla="*/ 0 h 2014"/>
                  <a:gd name="T70" fmla="*/ 0 w 1537"/>
                  <a:gd name="T71" fmla="*/ 0 h 2014"/>
                  <a:gd name="T72" fmla="*/ 0 w 1537"/>
                  <a:gd name="T73" fmla="*/ 0 h 2014"/>
                  <a:gd name="T74" fmla="*/ 0 w 1537"/>
                  <a:gd name="T75" fmla="*/ 0 h 2014"/>
                  <a:gd name="T76" fmla="*/ 0 w 1537"/>
                  <a:gd name="T77" fmla="*/ 0 h 2014"/>
                  <a:gd name="T78" fmla="*/ 0 w 1537"/>
                  <a:gd name="T79" fmla="*/ 0 h 2014"/>
                  <a:gd name="T80" fmla="*/ 0 w 1537"/>
                  <a:gd name="T81" fmla="*/ 0 h 2014"/>
                  <a:gd name="T82" fmla="*/ 0 w 1537"/>
                  <a:gd name="T83" fmla="*/ 0 h 2014"/>
                  <a:gd name="T84" fmla="*/ 0 w 1537"/>
                  <a:gd name="T85" fmla="*/ 0 h 2014"/>
                  <a:gd name="T86" fmla="*/ 0 w 1537"/>
                  <a:gd name="T87" fmla="*/ 0 h 2014"/>
                  <a:gd name="T88" fmla="*/ 0 w 1537"/>
                  <a:gd name="T89" fmla="*/ 0 h 2014"/>
                  <a:gd name="T90" fmla="*/ 0 w 1537"/>
                  <a:gd name="T91" fmla="*/ 0 h 2014"/>
                  <a:gd name="T92" fmla="*/ 0 w 1537"/>
                  <a:gd name="T93" fmla="*/ 0 h 2014"/>
                  <a:gd name="T94" fmla="*/ 0 w 1537"/>
                  <a:gd name="T95" fmla="*/ 0 h 2014"/>
                  <a:gd name="T96" fmla="*/ 0 w 1537"/>
                  <a:gd name="T97" fmla="*/ 0 h 2014"/>
                  <a:gd name="T98" fmla="*/ 0 w 1537"/>
                  <a:gd name="T99" fmla="*/ 0 h 2014"/>
                  <a:gd name="T100" fmla="*/ 0 w 1537"/>
                  <a:gd name="T101" fmla="*/ 0 h 2014"/>
                  <a:gd name="T102" fmla="*/ 0 w 1537"/>
                  <a:gd name="T103" fmla="*/ 0 h 2014"/>
                  <a:gd name="T104" fmla="*/ 0 w 1537"/>
                  <a:gd name="T105" fmla="*/ 0 h 20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37"/>
                  <a:gd name="T160" fmla="*/ 0 h 2014"/>
                  <a:gd name="T161" fmla="*/ 1537 w 1537"/>
                  <a:gd name="T162" fmla="*/ 2014 h 201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37" h="2014">
                    <a:moveTo>
                      <a:pt x="1537" y="87"/>
                    </a:moveTo>
                    <a:lnTo>
                      <a:pt x="1535" y="69"/>
                    </a:lnTo>
                    <a:lnTo>
                      <a:pt x="1529" y="56"/>
                    </a:lnTo>
                    <a:lnTo>
                      <a:pt x="1519" y="48"/>
                    </a:lnTo>
                    <a:lnTo>
                      <a:pt x="1507" y="42"/>
                    </a:lnTo>
                    <a:lnTo>
                      <a:pt x="1493" y="40"/>
                    </a:lnTo>
                    <a:lnTo>
                      <a:pt x="1479" y="40"/>
                    </a:lnTo>
                    <a:lnTo>
                      <a:pt x="1464" y="41"/>
                    </a:lnTo>
                    <a:lnTo>
                      <a:pt x="1449" y="44"/>
                    </a:lnTo>
                    <a:lnTo>
                      <a:pt x="1425" y="50"/>
                    </a:lnTo>
                    <a:lnTo>
                      <a:pt x="1401" y="55"/>
                    </a:lnTo>
                    <a:lnTo>
                      <a:pt x="1378" y="61"/>
                    </a:lnTo>
                    <a:lnTo>
                      <a:pt x="1354" y="65"/>
                    </a:lnTo>
                    <a:lnTo>
                      <a:pt x="1331" y="70"/>
                    </a:lnTo>
                    <a:lnTo>
                      <a:pt x="1307" y="76"/>
                    </a:lnTo>
                    <a:lnTo>
                      <a:pt x="1285" y="81"/>
                    </a:lnTo>
                    <a:lnTo>
                      <a:pt x="1261" y="87"/>
                    </a:lnTo>
                    <a:lnTo>
                      <a:pt x="1238" y="92"/>
                    </a:lnTo>
                    <a:lnTo>
                      <a:pt x="1214" y="97"/>
                    </a:lnTo>
                    <a:lnTo>
                      <a:pt x="1191" y="103"/>
                    </a:lnTo>
                    <a:lnTo>
                      <a:pt x="1169" y="107"/>
                    </a:lnTo>
                    <a:lnTo>
                      <a:pt x="1146" y="113"/>
                    </a:lnTo>
                    <a:lnTo>
                      <a:pt x="1123" y="118"/>
                    </a:lnTo>
                    <a:lnTo>
                      <a:pt x="1100" y="124"/>
                    </a:lnTo>
                    <a:lnTo>
                      <a:pt x="1077" y="129"/>
                    </a:lnTo>
                    <a:lnTo>
                      <a:pt x="1055" y="133"/>
                    </a:lnTo>
                    <a:lnTo>
                      <a:pt x="1032" y="139"/>
                    </a:lnTo>
                    <a:lnTo>
                      <a:pt x="1010" y="144"/>
                    </a:lnTo>
                    <a:lnTo>
                      <a:pt x="987" y="150"/>
                    </a:lnTo>
                    <a:lnTo>
                      <a:pt x="965" y="155"/>
                    </a:lnTo>
                    <a:lnTo>
                      <a:pt x="943" y="159"/>
                    </a:lnTo>
                    <a:lnTo>
                      <a:pt x="920" y="165"/>
                    </a:lnTo>
                    <a:lnTo>
                      <a:pt x="898" y="170"/>
                    </a:lnTo>
                    <a:lnTo>
                      <a:pt x="876" y="175"/>
                    </a:lnTo>
                    <a:lnTo>
                      <a:pt x="854" y="180"/>
                    </a:lnTo>
                    <a:lnTo>
                      <a:pt x="832" y="185"/>
                    </a:lnTo>
                    <a:lnTo>
                      <a:pt x="809" y="190"/>
                    </a:lnTo>
                    <a:lnTo>
                      <a:pt x="788" y="195"/>
                    </a:lnTo>
                    <a:lnTo>
                      <a:pt x="766" y="201"/>
                    </a:lnTo>
                    <a:lnTo>
                      <a:pt x="744" y="205"/>
                    </a:lnTo>
                    <a:lnTo>
                      <a:pt x="723" y="210"/>
                    </a:lnTo>
                    <a:lnTo>
                      <a:pt x="681" y="220"/>
                    </a:lnTo>
                    <a:lnTo>
                      <a:pt x="640" y="230"/>
                    </a:lnTo>
                    <a:lnTo>
                      <a:pt x="599" y="240"/>
                    </a:lnTo>
                    <a:lnTo>
                      <a:pt x="558" y="248"/>
                    </a:lnTo>
                    <a:lnTo>
                      <a:pt x="516" y="258"/>
                    </a:lnTo>
                    <a:lnTo>
                      <a:pt x="476" y="268"/>
                    </a:lnTo>
                    <a:lnTo>
                      <a:pt x="436" y="278"/>
                    </a:lnTo>
                    <a:lnTo>
                      <a:pt x="396" y="286"/>
                    </a:lnTo>
                    <a:lnTo>
                      <a:pt x="356" y="296"/>
                    </a:lnTo>
                    <a:lnTo>
                      <a:pt x="317" y="306"/>
                    </a:lnTo>
                    <a:lnTo>
                      <a:pt x="278" y="315"/>
                    </a:lnTo>
                    <a:lnTo>
                      <a:pt x="239" y="324"/>
                    </a:lnTo>
                    <a:lnTo>
                      <a:pt x="200" y="333"/>
                    </a:lnTo>
                    <a:lnTo>
                      <a:pt x="161" y="343"/>
                    </a:lnTo>
                    <a:lnTo>
                      <a:pt x="122" y="351"/>
                    </a:lnTo>
                    <a:lnTo>
                      <a:pt x="84" y="360"/>
                    </a:lnTo>
                    <a:lnTo>
                      <a:pt x="72" y="364"/>
                    </a:lnTo>
                    <a:lnTo>
                      <a:pt x="61" y="372"/>
                    </a:lnTo>
                    <a:lnTo>
                      <a:pt x="51" y="382"/>
                    </a:lnTo>
                    <a:lnTo>
                      <a:pt x="43" y="394"/>
                    </a:lnTo>
                    <a:lnTo>
                      <a:pt x="36" y="408"/>
                    </a:lnTo>
                    <a:lnTo>
                      <a:pt x="30" y="423"/>
                    </a:lnTo>
                    <a:lnTo>
                      <a:pt x="27" y="439"/>
                    </a:lnTo>
                    <a:lnTo>
                      <a:pt x="26" y="456"/>
                    </a:lnTo>
                    <a:lnTo>
                      <a:pt x="26" y="637"/>
                    </a:lnTo>
                    <a:lnTo>
                      <a:pt x="28" y="818"/>
                    </a:lnTo>
                    <a:lnTo>
                      <a:pt x="29" y="999"/>
                    </a:lnTo>
                    <a:lnTo>
                      <a:pt x="29" y="1182"/>
                    </a:lnTo>
                    <a:lnTo>
                      <a:pt x="29" y="1364"/>
                    </a:lnTo>
                    <a:lnTo>
                      <a:pt x="30" y="1547"/>
                    </a:lnTo>
                    <a:lnTo>
                      <a:pt x="31" y="1731"/>
                    </a:lnTo>
                    <a:lnTo>
                      <a:pt x="31" y="1915"/>
                    </a:lnTo>
                    <a:lnTo>
                      <a:pt x="31" y="1933"/>
                    </a:lnTo>
                    <a:lnTo>
                      <a:pt x="33" y="1949"/>
                    </a:lnTo>
                    <a:lnTo>
                      <a:pt x="35" y="1965"/>
                    </a:lnTo>
                    <a:lnTo>
                      <a:pt x="37" y="1979"/>
                    </a:lnTo>
                    <a:lnTo>
                      <a:pt x="41" y="1991"/>
                    </a:lnTo>
                    <a:lnTo>
                      <a:pt x="48" y="2001"/>
                    </a:lnTo>
                    <a:lnTo>
                      <a:pt x="55" y="2010"/>
                    </a:lnTo>
                    <a:lnTo>
                      <a:pt x="65" y="2014"/>
                    </a:lnTo>
                    <a:lnTo>
                      <a:pt x="53" y="2012"/>
                    </a:lnTo>
                    <a:lnTo>
                      <a:pt x="41" y="2008"/>
                    </a:lnTo>
                    <a:lnTo>
                      <a:pt x="31" y="1999"/>
                    </a:lnTo>
                    <a:lnTo>
                      <a:pt x="23" y="1989"/>
                    </a:lnTo>
                    <a:lnTo>
                      <a:pt x="15" y="1976"/>
                    </a:lnTo>
                    <a:lnTo>
                      <a:pt x="10" y="1961"/>
                    </a:lnTo>
                    <a:lnTo>
                      <a:pt x="7" y="1944"/>
                    </a:lnTo>
                    <a:lnTo>
                      <a:pt x="5" y="1925"/>
                    </a:lnTo>
                    <a:lnTo>
                      <a:pt x="5" y="1737"/>
                    </a:lnTo>
                    <a:lnTo>
                      <a:pt x="4" y="1548"/>
                    </a:lnTo>
                    <a:lnTo>
                      <a:pt x="3" y="1360"/>
                    </a:lnTo>
                    <a:lnTo>
                      <a:pt x="2" y="1172"/>
                    </a:lnTo>
                    <a:lnTo>
                      <a:pt x="2" y="986"/>
                    </a:lnTo>
                    <a:lnTo>
                      <a:pt x="1" y="800"/>
                    </a:lnTo>
                    <a:lnTo>
                      <a:pt x="1" y="614"/>
                    </a:lnTo>
                    <a:lnTo>
                      <a:pt x="0" y="428"/>
                    </a:lnTo>
                    <a:lnTo>
                      <a:pt x="1" y="410"/>
                    </a:lnTo>
                    <a:lnTo>
                      <a:pt x="4" y="393"/>
                    </a:lnTo>
                    <a:lnTo>
                      <a:pt x="10" y="376"/>
                    </a:lnTo>
                    <a:lnTo>
                      <a:pt x="16" y="361"/>
                    </a:lnTo>
                    <a:lnTo>
                      <a:pt x="25" y="349"/>
                    </a:lnTo>
                    <a:lnTo>
                      <a:pt x="35" y="338"/>
                    </a:lnTo>
                    <a:lnTo>
                      <a:pt x="46" y="331"/>
                    </a:lnTo>
                    <a:lnTo>
                      <a:pt x="58" y="326"/>
                    </a:lnTo>
                    <a:lnTo>
                      <a:pt x="97" y="318"/>
                    </a:lnTo>
                    <a:lnTo>
                      <a:pt x="137" y="308"/>
                    </a:lnTo>
                    <a:lnTo>
                      <a:pt x="176" y="298"/>
                    </a:lnTo>
                    <a:lnTo>
                      <a:pt x="216" y="290"/>
                    </a:lnTo>
                    <a:lnTo>
                      <a:pt x="256" y="280"/>
                    </a:lnTo>
                    <a:lnTo>
                      <a:pt x="296" y="270"/>
                    </a:lnTo>
                    <a:lnTo>
                      <a:pt x="337" y="260"/>
                    </a:lnTo>
                    <a:lnTo>
                      <a:pt x="379" y="252"/>
                    </a:lnTo>
                    <a:lnTo>
                      <a:pt x="420" y="242"/>
                    </a:lnTo>
                    <a:lnTo>
                      <a:pt x="461" y="232"/>
                    </a:lnTo>
                    <a:lnTo>
                      <a:pt x="502" y="222"/>
                    </a:lnTo>
                    <a:lnTo>
                      <a:pt x="545" y="213"/>
                    </a:lnTo>
                    <a:lnTo>
                      <a:pt x="587" y="203"/>
                    </a:lnTo>
                    <a:lnTo>
                      <a:pt x="629" y="193"/>
                    </a:lnTo>
                    <a:lnTo>
                      <a:pt x="672" y="183"/>
                    </a:lnTo>
                    <a:lnTo>
                      <a:pt x="714" y="173"/>
                    </a:lnTo>
                    <a:lnTo>
                      <a:pt x="737" y="168"/>
                    </a:lnTo>
                    <a:lnTo>
                      <a:pt x="758" y="163"/>
                    </a:lnTo>
                    <a:lnTo>
                      <a:pt x="781" y="158"/>
                    </a:lnTo>
                    <a:lnTo>
                      <a:pt x="804" y="153"/>
                    </a:lnTo>
                    <a:lnTo>
                      <a:pt x="827" y="147"/>
                    </a:lnTo>
                    <a:lnTo>
                      <a:pt x="848" y="142"/>
                    </a:lnTo>
                    <a:lnTo>
                      <a:pt x="871" y="137"/>
                    </a:lnTo>
                    <a:lnTo>
                      <a:pt x="894" y="131"/>
                    </a:lnTo>
                    <a:lnTo>
                      <a:pt x="918" y="126"/>
                    </a:lnTo>
                    <a:lnTo>
                      <a:pt x="941" y="121"/>
                    </a:lnTo>
                    <a:lnTo>
                      <a:pt x="963" y="116"/>
                    </a:lnTo>
                    <a:lnTo>
                      <a:pt x="986" y="111"/>
                    </a:lnTo>
                    <a:lnTo>
                      <a:pt x="1010" y="105"/>
                    </a:lnTo>
                    <a:lnTo>
                      <a:pt x="1033" y="100"/>
                    </a:lnTo>
                    <a:lnTo>
                      <a:pt x="1056" y="94"/>
                    </a:lnTo>
                    <a:lnTo>
                      <a:pt x="1080" y="89"/>
                    </a:lnTo>
                    <a:lnTo>
                      <a:pt x="1103" y="83"/>
                    </a:lnTo>
                    <a:lnTo>
                      <a:pt x="1126" y="78"/>
                    </a:lnTo>
                    <a:lnTo>
                      <a:pt x="1150" y="73"/>
                    </a:lnTo>
                    <a:lnTo>
                      <a:pt x="1174" y="67"/>
                    </a:lnTo>
                    <a:lnTo>
                      <a:pt x="1198" y="62"/>
                    </a:lnTo>
                    <a:lnTo>
                      <a:pt x="1221" y="56"/>
                    </a:lnTo>
                    <a:lnTo>
                      <a:pt x="1245" y="51"/>
                    </a:lnTo>
                    <a:lnTo>
                      <a:pt x="1268" y="45"/>
                    </a:lnTo>
                    <a:lnTo>
                      <a:pt x="1292" y="40"/>
                    </a:lnTo>
                    <a:lnTo>
                      <a:pt x="1316" y="35"/>
                    </a:lnTo>
                    <a:lnTo>
                      <a:pt x="1341" y="29"/>
                    </a:lnTo>
                    <a:lnTo>
                      <a:pt x="1365" y="24"/>
                    </a:lnTo>
                    <a:lnTo>
                      <a:pt x="1389" y="17"/>
                    </a:lnTo>
                    <a:lnTo>
                      <a:pt x="1413" y="12"/>
                    </a:lnTo>
                    <a:lnTo>
                      <a:pt x="1438" y="6"/>
                    </a:lnTo>
                    <a:lnTo>
                      <a:pt x="1462" y="1"/>
                    </a:lnTo>
                    <a:lnTo>
                      <a:pt x="1477" y="0"/>
                    </a:lnTo>
                    <a:lnTo>
                      <a:pt x="1492" y="2"/>
                    </a:lnTo>
                    <a:lnTo>
                      <a:pt x="1505" y="10"/>
                    </a:lnTo>
                    <a:lnTo>
                      <a:pt x="1516" y="19"/>
                    </a:lnTo>
                    <a:lnTo>
                      <a:pt x="1526" y="32"/>
                    </a:lnTo>
                    <a:lnTo>
                      <a:pt x="1532" y="49"/>
                    </a:lnTo>
                    <a:lnTo>
                      <a:pt x="1536" y="67"/>
                    </a:lnTo>
                    <a:lnTo>
                      <a:pt x="1537" y="87"/>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98" name="Freeform 46"/>
              <p:cNvSpPr>
                <a:spLocks noChangeArrowheads="1"/>
              </p:cNvSpPr>
              <p:nvPr/>
            </p:nvSpPr>
            <p:spPr bwMode="auto">
              <a:xfrm>
                <a:off x="843" y="512"/>
                <a:ext cx="256" cy="306"/>
              </a:xfrm>
              <a:custGeom>
                <a:avLst/>
                <a:gdLst>
                  <a:gd name="T0" fmla="*/ 0 w 1538"/>
                  <a:gd name="T1" fmla="*/ 1247 h 248"/>
                  <a:gd name="T2" fmla="*/ 0 w 1538"/>
                  <a:gd name="T3" fmla="*/ 1268 h 248"/>
                  <a:gd name="T4" fmla="*/ 0 w 1538"/>
                  <a:gd name="T5" fmla="*/ 1287 h 248"/>
                  <a:gd name="T6" fmla="*/ 0 w 1538"/>
                  <a:gd name="T7" fmla="*/ 1308 h 248"/>
                  <a:gd name="T8" fmla="*/ 0 w 1538"/>
                  <a:gd name="T9" fmla="*/ 1317 h 248"/>
                  <a:gd name="T10" fmla="*/ 0 w 1538"/>
                  <a:gd name="T11" fmla="*/ 1328 h 248"/>
                  <a:gd name="T12" fmla="*/ 0 w 1538"/>
                  <a:gd name="T13" fmla="*/ 1333 h 248"/>
                  <a:gd name="T14" fmla="*/ 0 w 1538"/>
                  <a:gd name="T15" fmla="*/ 1333 h 248"/>
                  <a:gd name="T16" fmla="*/ 0 w 1538"/>
                  <a:gd name="T17" fmla="*/ 1333 h 248"/>
                  <a:gd name="T18" fmla="*/ 0 w 1538"/>
                  <a:gd name="T19" fmla="*/ 1328 h 248"/>
                  <a:gd name="T20" fmla="*/ 0 w 1538"/>
                  <a:gd name="T21" fmla="*/ 1324 h 248"/>
                  <a:gd name="T22" fmla="*/ 0 w 1538"/>
                  <a:gd name="T23" fmla="*/ 1309 h 248"/>
                  <a:gd name="T24" fmla="*/ 0 w 1538"/>
                  <a:gd name="T25" fmla="*/ 1301 h 248"/>
                  <a:gd name="T26" fmla="*/ 0 w 1538"/>
                  <a:gd name="T27" fmla="*/ 1284 h 248"/>
                  <a:gd name="T28" fmla="*/ 0 w 1538"/>
                  <a:gd name="T29" fmla="*/ 1259 h 248"/>
                  <a:gd name="T30" fmla="*/ 0 w 1538"/>
                  <a:gd name="T31" fmla="*/ 1236 h 248"/>
                  <a:gd name="T32" fmla="*/ 0 w 1538"/>
                  <a:gd name="T33" fmla="*/ 1212 h 248"/>
                  <a:gd name="T34" fmla="*/ 0 w 1538"/>
                  <a:gd name="T35" fmla="*/ 1176 h 248"/>
                  <a:gd name="T36" fmla="*/ 0 w 1538"/>
                  <a:gd name="T37" fmla="*/ 1148 h 248"/>
                  <a:gd name="T38" fmla="*/ 0 w 1538"/>
                  <a:gd name="T39" fmla="*/ 1102 h 248"/>
                  <a:gd name="T40" fmla="*/ 0 w 1538"/>
                  <a:gd name="T41" fmla="*/ 1061 h 248"/>
                  <a:gd name="T42" fmla="*/ 0 w 1538"/>
                  <a:gd name="T43" fmla="*/ 774 h 248"/>
                  <a:gd name="T44" fmla="*/ 0 w 1538"/>
                  <a:gd name="T45" fmla="*/ 0 h 248"/>
                  <a:gd name="T46" fmla="*/ 0 w 1538"/>
                  <a:gd name="T47" fmla="*/ 17 h 248"/>
                  <a:gd name="T48" fmla="*/ 0 w 1538"/>
                  <a:gd name="T49" fmla="*/ 32 h 248"/>
                  <a:gd name="T50" fmla="*/ 0 w 1538"/>
                  <a:gd name="T51" fmla="*/ 48 h 248"/>
                  <a:gd name="T52" fmla="*/ 0 w 1538"/>
                  <a:gd name="T53" fmla="*/ 65 h 248"/>
                  <a:gd name="T54" fmla="*/ 0 w 1538"/>
                  <a:gd name="T55" fmla="*/ 80 h 248"/>
                  <a:gd name="T56" fmla="*/ 0 w 1538"/>
                  <a:gd name="T57" fmla="*/ 96 h 248"/>
                  <a:gd name="T58" fmla="*/ 0 w 1538"/>
                  <a:gd name="T59" fmla="*/ 110 h 248"/>
                  <a:gd name="T60" fmla="*/ 0 w 1538"/>
                  <a:gd name="T61" fmla="*/ 131 h 248"/>
                  <a:gd name="T62" fmla="*/ 0 w 1538"/>
                  <a:gd name="T63" fmla="*/ 146 h 248"/>
                  <a:gd name="T64" fmla="*/ 0 w 1538"/>
                  <a:gd name="T65" fmla="*/ 155 h 248"/>
                  <a:gd name="T66" fmla="*/ 0 w 1538"/>
                  <a:gd name="T67" fmla="*/ 169 h 248"/>
                  <a:gd name="T68" fmla="*/ 0 w 1538"/>
                  <a:gd name="T69" fmla="*/ 191 h 248"/>
                  <a:gd name="T70" fmla="*/ 0 w 1538"/>
                  <a:gd name="T71" fmla="*/ 207 h 248"/>
                  <a:gd name="T72" fmla="*/ 0 w 1538"/>
                  <a:gd name="T73" fmla="*/ 222 h 248"/>
                  <a:gd name="T74" fmla="*/ 0 w 1538"/>
                  <a:gd name="T75" fmla="*/ 236 h 248"/>
                  <a:gd name="T76" fmla="*/ 0 w 1538"/>
                  <a:gd name="T77" fmla="*/ 255 h 248"/>
                  <a:gd name="T78" fmla="*/ 0 w 1538"/>
                  <a:gd name="T79" fmla="*/ 271 h 248"/>
                  <a:gd name="T80" fmla="*/ 0 w 1538"/>
                  <a:gd name="T81" fmla="*/ 279 h 248"/>
                  <a:gd name="T82" fmla="*/ 0 w 1538"/>
                  <a:gd name="T83" fmla="*/ 297 h 248"/>
                  <a:gd name="T84" fmla="*/ 0 w 1538"/>
                  <a:gd name="T85" fmla="*/ 305 h 248"/>
                  <a:gd name="T86" fmla="*/ 0 w 1538"/>
                  <a:gd name="T87" fmla="*/ 320 h 248"/>
                  <a:gd name="T88" fmla="*/ 0 w 1538"/>
                  <a:gd name="T89" fmla="*/ 774 h 2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38"/>
                  <a:gd name="T136" fmla="*/ 0 h 248"/>
                  <a:gd name="T137" fmla="*/ 1538 w 1538"/>
                  <a:gd name="T138" fmla="*/ 248 h 2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38" h="248">
                    <a:moveTo>
                      <a:pt x="1" y="229"/>
                    </a:moveTo>
                    <a:lnTo>
                      <a:pt x="22" y="231"/>
                    </a:lnTo>
                    <a:lnTo>
                      <a:pt x="44" y="232"/>
                    </a:lnTo>
                    <a:lnTo>
                      <a:pt x="64" y="233"/>
                    </a:lnTo>
                    <a:lnTo>
                      <a:pt x="86" y="235"/>
                    </a:lnTo>
                    <a:lnTo>
                      <a:pt x="107" y="236"/>
                    </a:lnTo>
                    <a:lnTo>
                      <a:pt x="128" y="238"/>
                    </a:lnTo>
                    <a:lnTo>
                      <a:pt x="150" y="239"/>
                    </a:lnTo>
                    <a:lnTo>
                      <a:pt x="171" y="240"/>
                    </a:lnTo>
                    <a:lnTo>
                      <a:pt x="192" y="241"/>
                    </a:lnTo>
                    <a:lnTo>
                      <a:pt x="214" y="242"/>
                    </a:lnTo>
                    <a:lnTo>
                      <a:pt x="236" y="243"/>
                    </a:lnTo>
                    <a:lnTo>
                      <a:pt x="258" y="244"/>
                    </a:lnTo>
                    <a:lnTo>
                      <a:pt x="280" y="245"/>
                    </a:lnTo>
                    <a:lnTo>
                      <a:pt x="302" y="245"/>
                    </a:lnTo>
                    <a:lnTo>
                      <a:pt x="324" y="246"/>
                    </a:lnTo>
                    <a:lnTo>
                      <a:pt x="346" y="246"/>
                    </a:lnTo>
                    <a:lnTo>
                      <a:pt x="368" y="247"/>
                    </a:lnTo>
                    <a:lnTo>
                      <a:pt x="391" y="247"/>
                    </a:lnTo>
                    <a:lnTo>
                      <a:pt x="414" y="247"/>
                    </a:lnTo>
                    <a:lnTo>
                      <a:pt x="435" y="248"/>
                    </a:lnTo>
                    <a:lnTo>
                      <a:pt x="458" y="248"/>
                    </a:lnTo>
                    <a:lnTo>
                      <a:pt x="481" y="248"/>
                    </a:lnTo>
                    <a:lnTo>
                      <a:pt x="504" y="248"/>
                    </a:lnTo>
                    <a:lnTo>
                      <a:pt x="527" y="248"/>
                    </a:lnTo>
                    <a:lnTo>
                      <a:pt x="549" y="248"/>
                    </a:lnTo>
                    <a:lnTo>
                      <a:pt x="572" y="248"/>
                    </a:lnTo>
                    <a:lnTo>
                      <a:pt x="596" y="248"/>
                    </a:lnTo>
                    <a:lnTo>
                      <a:pt x="619" y="247"/>
                    </a:lnTo>
                    <a:lnTo>
                      <a:pt x="642" y="247"/>
                    </a:lnTo>
                    <a:lnTo>
                      <a:pt x="665" y="247"/>
                    </a:lnTo>
                    <a:lnTo>
                      <a:pt x="688" y="246"/>
                    </a:lnTo>
                    <a:lnTo>
                      <a:pt x="712" y="246"/>
                    </a:lnTo>
                    <a:lnTo>
                      <a:pt x="737" y="245"/>
                    </a:lnTo>
                    <a:lnTo>
                      <a:pt x="761" y="245"/>
                    </a:lnTo>
                    <a:lnTo>
                      <a:pt x="786" y="244"/>
                    </a:lnTo>
                    <a:lnTo>
                      <a:pt x="811" y="244"/>
                    </a:lnTo>
                    <a:lnTo>
                      <a:pt x="836" y="243"/>
                    </a:lnTo>
                    <a:lnTo>
                      <a:pt x="861" y="242"/>
                    </a:lnTo>
                    <a:lnTo>
                      <a:pt x="886" y="241"/>
                    </a:lnTo>
                    <a:lnTo>
                      <a:pt x="911" y="240"/>
                    </a:lnTo>
                    <a:lnTo>
                      <a:pt x="937" y="239"/>
                    </a:lnTo>
                    <a:lnTo>
                      <a:pt x="962" y="238"/>
                    </a:lnTo>
                    <a:lnTo>
                      <a:pt x="988" y="236"/>
                    </a:lnTo>
                    <a:lnTo>
                      <a:pt x="1013" y="234"/>
                    </a:lnTo>
                    <a:lnTo>
                      <a:pt x="1039" y="233"/>
                    </a:lnTo>
                    <a:lnTo>
                      <a:pt x="1064" y="232"/>
                    </a:lnTo>
                    <a:lnTo>
                      <a:pt x="1090" y="230"/>
                    </a:lnTo>
                    <a:lnTo>
                      <a:pt x="1116" y="229"/>
                    </a:lnTo>
                    <a:lnTo>
                      <a:pt x="1142" y="227"/>
                    </a:lnTo>
                    <a:lnTo>
                      <a:pt x="1168" y="226"/>
                    </a:lnTo>
                    <a:lnTo>
                      <a:pt x="1194" y="223"/>
                    </a:lnTo>
                    <a:lnTo>
                      <a:pt x="1220" y="221"/>
                    </a:lnTo>
                    <a:lnTo>
                      <a:pt x="1246" y="219"/>
                    </a:lnTo>
                    <a:lnTo>
                      <a:pt x="1272" y="217"/>
                    </a:lnTo>
                    <a:lnTo>
                      <a:pt x="1298" y="215"/>
                    </a:lnTo>
                    <a:lnTo>
                      <a:pt x="1325" y="213"/>
                    </a:lnTo>
                    <a:lnTo>
                      <a:pt x="1351" y="210"/>
                    </a:lnTo>
                    <a:lnTo>
                      <a:pt x="1377" y="208"/>
                    </a:lnTo>
                    <a:lnTo>
                      <a:pt x="1404" y="206"/>
                    </a:lnTo>
                    <a:lnTo>
                      <a:pt x="1430" y="204"/>
                    </a:lnTo>
                    <a:lnTo>
                      <a:pt x="1458" y="201"/>
                    </a:lnTo>
                    <a:lnTo>
                      <a:pt x="1485" y="198"/>
                    </a:lnTo>
                    <a:lnTo>
                      <a:pt x="1511" y="196"/>
                    </a:lnTo>
                    <a:lnTo>
                      <a:pt x="1538" y="193"/>
                    </a:lnTo>
                    <a:lnTo>
                      <a:pt x="1537" y="144"/>
                    </a:lnTo>
                    <a:lnTo>
                      <a:pt x="1537" y="95"/>
                    </a:lnTo>
                    <a:lnTo>
                      <a:pt x="1536" y="48"/>
                    </a:lnTo>
                    <a:lnTo>
                      <a:pt x="1535" y="0"/>
                    </a:lnTo>
                    <a:lnTo>
                      <a:pt x="1507" y="1"/>
                    </a:lnTo>
                    <a:lnTo>
                      <a:pt x="1481" y="2"/>
                    </a:lnTo>
                    <a:lnTo>
                      <a:pt x="1454" y="3"/>
                    </a:lnTo>
                    <a:lnTo>
                      <a:pt x="1428" y="4"/>
                    </a:lnTo>
                    <a:lnTo>
                      <a:pt x="1401" y="5"/>
                    </a:lnTo>
                    <a:lnTo>
                      <a:pt x="1375" y="6"/>
                    </a:lnTo>
                    <a:lnTo>
                      <a:pt x="1348" y="7"/>
                    </a:lnTo>
                    <a:lnTo>
                      <a:pt x="1322" y="7"/>
                    </a:lnTo>
                    <a:lnTo>
                      <a:pt x="1296" y="9"/>
                    </a:lnTo>
                    <a:lnTo>
                      <a:pt x="1270" y="10"/>
                    </a:lnTo>
                    <a:lnTo>
                      <a:pt x="1244" y="11"/>
                    </a:lnTo>
                    <a:lnTo>
                      <a:pt x="1218" y="12"/>
                    </a:lnTo>
                    <a:lnTo>
                      <a:pt x="1192" y="13"/>
                    </a:lnTo>
                    <a:lnTo>
                      <a:pt x="1166" y="14"/>
                    </a:lnTo>
                    <a:lnTo>
                      <a:pt x="1140" y="15"/>
                    </a:lnTo>
                    <a:lnTo>
                      <a:pt x="1115" y="16"/>
                    </a:lnTo>
                    <a:lnTo>
                      <a:pt x="1089" y="17"/>
                    </a:lnTo>
                    <a:lnTo>
                      <a:pt x="1063" y="18"/>
                    </a:lnTo>
                    <a:lnTo>
                      <a:pt x="1038" y="19"/>
                    </a:lnTo>
                    <a:lnTo>
                      <a:pt x="1013" y="20"/>
                    </a:lnTo>
                    <a:lnTo>
                      <a:pt x="987" y="20"/>
                    </a:lnTo>
                    <a:lnTo>
                      <a:pt x="962" y="22"/>
                    </a:lnTo>
                    <a:lnTo>
                      <a:pt x="937" y="23"/>
                    </a:lnTo>
                    <a:lnTo>
                      <a:pt x="912" y="24"/>
                    </a:lnTo>
                    <a:lnTo>
                      <a:pt x="887" y="25"/>
                    </a:lnTo>
                    <a:lnTo>
                      <a:pt x="862" y="26"/>
                    </a:lnTo>
                    <a:lnTo>
                      <a:pt x="837" y="27"/>
                    </a:lnTo>
                    <a:lnTo>
                      <a:pt x="812" y="28"/>
                    </a:lnTo>
                    <a:lnTo>
                      <a:pt x="788" y="28"/>
                    </a:lnTo>
                    <a:lnTo>
                      <a:pt x="763" y="29"/>
                    </a:lnTo>
                    <a:lnTo>
                      <a:pt x="738" y="30"/>
                    </a:lnTo>
                    <a:lnTo>
                      <a:pt x="714" y="31"/>
                    </a:lnTo>
                    <a:lnTo>
                      <a:pt x="692" y="32"/>
                    </a:lnTo>
                    <a:lnTo>
                      <a:pt x="668" y="33"/>
                    </a:lnTo>
                    <a:lnTo>
                      <a:pt x="645" y="35"/>
                    </a:lnTo>
                    <a:lnTo>
                      <a:pt x="622" y="36"/>
                    </a:lnTo>
                    <a:lnTo>
                      <a:pt x="598" y="37"/>
                    </a:lnTo>
                    <a:lnTo>
                      <a:pt x="575" y="38"/>
                    </a:lnTo>
                    <a:lnTo>
                      <a:pt x="553" y="38"/>
                    </a:lnTo>
                    <a:lnTo>
                      <a:pt x="530" y="39"/>
                    </a:lnTo>
                    <a:lnTo>
                      <a:pt x="507" y="40"/>
                    </a:lnTo>
                    <a:lnTo>
                      <a:pt x="484" y="41"/>
                    </a:lnTo>
                    <a:lnTo>
                      <a:pt x="461" y="42"/>
                    </a:lnTo>
                    <a:lnTo>
                      <a:pt x="439" y="43"/>
                    </a:lnTo>
                    <a:lnTo>
                      <a:pt x="416" y="44"/>
                    </a:lnTo>
                    <a:lnTo>
                      <a:pt x="394" y="45"/>
                    </a:lnTo>
                    <a:lnTo>
                      <a:pt x="371" y="45"/>
                    </a:lnTo>
                    <a:lnTo>
                      <a:pt x="350" y="47"/>
                    </a:lnTo>
                    <a:lnTo>
                      <a:pt x="327" y="48"/>
                    </a:lnTo>
                    <a:lnTo>
                      <a:pt x="304" y="49"/>
                    </a:lnTo>
                    <a:lnTo>
                      <a:pt x="282" y="50"/>
                    </a:lnTo>
                    <a:lnTo>
                      <a:pt x="261" y="51"/>
                    </a:lnTo>
                    <a:lnTo>
                      <a:pt x="238" y="51"/>
                    </a:lnTo>
                    <a:lnTo>
                      <a:pt x="216" y="52"/>
                    </a:lnTo>
                    <a:lnTo>
                      <a:pt x="195" y="53"/>
                    </a:lnTo>
                    <a:lnTo>
                      <a:pt x="173" y="54"/>
                    </a:lnTo>
                    <a:lnTo>
                      <a:pt x="151" y="55"/>
                    </a:lnTo>
                    <a:lnTo>
                      <a:pt x="129" y="55"/>
                    </a:lnTo>
                    <a:lnTo>
                      <a:pt x="108" y="56"/>
                    </a:lnTo>
                    <a:lnTo>
                      <a:pt x="86" y="57"/>
                    </a:lnTo>
                    <a:lnTo>
                      <a:pt x="64" y="58"/>
                    </a:lnTo>
                    <a:lnTo>
                      <a:pt x="43" y="58"/>
                    </a:lnTo>
                    <a:lnTo>
                      <a:pt x="22" y="60"/>
                    </a:lnTo>
                    <a:lnTo>
                      <a:pt x="0" y="61"/>
                    </a:lnTo>
                    <a:lnTo>
                      <a:pt x="0" y="103"/>
                    </a:lnTo>
                    <a:lnTo>
                      <a:pt x="1" y="144"/>
                    </a:lnTo>
                    <a:lnTo>
                      <a:pt x="1" y="187"/>
                    </a:lnTo>
                    <a:lnTo>
                      <a:pt x="1" y="229"/>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99" name="Freeform 47"/>
              <p:cNvSpPr>
                <a:spLocks noChangeArrowheads="1"/>
              </p:cNvSpPr>
              <p:nvPr/>
            </p:nvSpPr>
            <p:spPr bwMode="auto">
              <a:xfrm>
                <a:off x="842" y="544"/>
                <a:ext cx="257" cy="306"/>
              </a:xfrm>
              <a:custGeom>
                <a:avLst/>
                <a:gdLst>
                  <a:gd name="T0" fmla="*/ 0 w 1546"/>
                  <a:gd name="T1" fmla="*/ 7189124 h 69"/>
                  <a:gd name="T2" fmla="*/ 0 w 1546"/>
                  <a:gd name="T3" fmla="*/ 7789469 h 69"/>
                  <a:gd name="T4" fmla="*/ 0 w 1546"/>
                  <a:gd name="T5" fmla="*/ 8367725 h 69"/>
                  <a:gd name="T6" fmla="*/ 0 w 1546"/>
                  <a:gd name="T7" fmla="*/ 9144779 h 69"/>
                  <a:gd name="T8" fmla="*/ 0 w 1546"/>
                  <a:gd name="T9" fmla="*/ 9714147 h 69"/>
                  <a:gd name="T10" fmla="*/ 0 w 1546"/>
                  <a:gd name="T11" fmla="*/ 10186084 h 69"/>
                  <a:gd name="T12" fmla="*/ 0 w 1546"/>
                  <a:gd name="T13" fmla="*/ 10323385 h 69"/>
                  <a:gd name="T14" fmla="*/ 0 w 1546"/>
                  <a:gd name="T15" fmla="*/ 10323385 h 69"/>
                  <a:gd name="T16" fmla="*/ 0 w 1546"/>
                  <a:gd name="T17" fmla="*/ 10323385 h 69"/>
                  <a:gd name="T18" fmla="*/ 0 w 1546"/>
                  <a:gd name="T19" fmla="*/ 10323385 h 69"/>
                  <a:gd name="T20" fmla="*/ 0 w 1546"/>
                  <a:gd name="T21" fmla="*/ 10323385 h 69"/>
                  <a:gd name="T22" fmla="*/ 0 w 1546"/>
                  <a:gd name="T23" fmla="*/ 10186084 h 69"/>
                  <a:gd name="T24" fmla="*/ 0 w 1546"/>
                  <a:gd name="T25" fmla="*/ 10019757 h 69"/>
                  <a:gd name="T26" fmla="*/ 0 w 1546"/>
                  <a:gd name="T27" fmla="*/ 9714147 h 69"/>
                  <a:gd name="T28" fmla="*/ 0 w 1546"/>
                  <a:gd name="T29" fmla="*/ 9280129 h 69"/>
                  <a:gd name="T30" fmla="*/ 0 w 1546"/>
                  <a:gd name="T31" fmla="*/ 8672905 h 69"/>
                  <a:gd name="T32" fmla="*/ 0 w 1546"/>
                  <a:gd name="T33" fmla="*/ 7926744 h 69"/>
                  <a:gd name="T34" fmla="*/ 0 w 1546"/>
                  <a:gd name="T35" fmla="*/ 7317946 h 69"/>
                  <a:gd name="T36" fmla="*/ 0 w 1546"/>
                  <a:gd name="T37" fmla="*/ 6276619 h 69"/>
                  <a:gd name="T38" fmla="*/ 0 w 1546"/>
                  <a:gd name="T39" fmla="*/ 5401720 h 69"/>
                  <a:gd name="T40" fmla="*/ 0 w 1546"/>
                  <a:gd name="T41" fmla="*/ 4351941 h 69"/>
                  <a:gd name="T42" fmla="*/ 0 w 1546"/>
                  <a:gd name="T43" fmla="*/ 3309142 h 69"/>
                  <a:gd name="T44" fmla="*/ 0 w 1546"/>
                  <a:gd name="T45" fmla="*/ 2259358 h 69"/>
                  <a:gd name="T46" fmla="*/ 0 w 1546"/>
                  <a:gd name="T47" fmla="*/ 1955655 h 69"/>
                  <a:gd name="T48" fmla="*/ 0 w 1546"/>
                  <a:gd name="T49" fmla="*/ 1483798 h 69"/>
                  <a:gd name="T50" fmla="*/ 0 w 1546"/>
                  <a:gd name="T51" fmla="*/ 1178601 h 69"/>
                  <a:gd name="T52" fmla="*/ 0 w 1546"/>
                  <a:gd name="T53" fmla="*/ 608803 h 69"/>
                  <a:gd name="T54" fmla="*/ 0 w 1546"/>
                  <a:gd name="T55" fmla="*/ 137279 h 69"/>
                  <a:gd name="T56" fmla="*/ 0 w 1546"/>
                  <a:gd name="T57" fmla="*/ 608803 h 69"/>
                  <a:gd name="T58" fmla="*/ 0 w 1546"/>
                  <a:gd name="T59" fmla="*/ 1650125 h 69"/>
                  <a:gd name="T60" fmla="*/ 0 w 1546"/>
                  <a:gd name="T61" fmla="*/ 2533578 h 69"/>
                  <a:gd name="T62" fmla="*/ 0 w 1546"/>
                  <a:gd name="T63" fmla="*/ 3574807 h 69"/>
                  <a:gd name="T64" fmla="*/ 0 w 1546"/>
                  <a:gd name="T65" fmla="*/ 4351941 h 69"/>
                  <a:gd name="T66" fmla="*/ 0 w 1546"/>
                  <a:gd name="T67" fmla="*/ 5096541 h 69"/>
                  <a:gd name="T68" fmla="*/ 0 w 1546"/>
                  <a:gd name="T69" fmla="*/ 5698363 h 69"/>
                  <a:gd name="T70" fmla="*/ 0 w 1546"/>
                  <a:gd name="T71" fmla="*/ 6276619 h 69"/>
                  <a:gd name="T72" fmla="*/ 0 w 1546"/>
                  <a:gd name="T73" fmla="*/ 6883945 h 69"/>
                  <a:gd name="T74" fmla="*/ 0 w 1546"/>
                  <a:gd name="T75" fmla="*/ 7189124 h 69"/>
                  <a:gd name="T76" fmla="*/ 0 w 1546"/>
                  <a:gd name="T77" fmla="*/ 7492729 h 69"/>
                  <a:gd name="T78" fmla="*/ 0 w 1546"/>
                  <a:gd name="T79" fmla="*/ 7623121 h 69"/>
                  <a:gd name="T80" fmla="*/ 0 w 1546"/>
                  <a:gd name="T81" fmla="*/ 7789469 h 69"/>
                  <a:gd name="T82" fmla="*/ 0 w 1546"/>
                  <a:gd name="T83" fmla="*/ 7926744 h 69"/>
                  <a:gd name="T84" fmla="*/ 0 w 1546"/>
                  <a:gd name="T85" fmla="*/ 7789469 h 69"/>
                  <a:gd name="T86" fmla="*/ 0 w 1546"/>
                  <a:gd name="T87" fmla="*/ 7623121 h 69"/>
                  <a:gd name="T88" fmla="*/ 0 w 1546"/>
                  <a:gd name="T89" fmla="*/ 7492729 h 69"/>
                  <a:gd name="T90" fmla="*/ 0 w 1546"/>
                  <a:gd name="T91" fmla="*/ 7189124 h 69"/>
                  <a:gd name="T92" fmla="*/ 0 w 1546"/>
                  <a:gd name="T93" fmla="*/ 6748143 h 69"/>
                  <a:gd name="T94" fmla="*/ 0 w 1546"/>
                  <a:gd name="T95" fmla="*/ 5971089 h 69"/>
                  <a:gd name="T96" fmla="*/ 0 w 1546"/>
                  <a:gd name="T97" fmla="*/ 5401720 h 6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46"/>
                  <a:gd name="T148" fmla="*/ 0 h 69"/>
                  <a:gd name="T149" fmla="*/ 1546 w 1546"/>
                  <a:gd name="T150" fmla="*/ 69 h 6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46" h="69">
                    <a:moveTo>
                      <a:pt x="0" y="33"/>
                    </a:moveTo>
                    <a:lnTo>
                      <a:pt x="2" y="42"/>
                    </a:lnTo>
                    <a:lnTo>
                      <a:pt x="7" y="48"/>
                    </a:lnTo>
                    <a:lnTo>
                      <a:pt x="14" y="50"/>
                    </a:lnTo>
                    <a:lnTo>
                      <a:pt x="18" y="51"/>
                    </a:lnTo>
                    <a:lnTo>
                      <a:pt x="38" y="52"/>
                    </a:lnTo>
                    <a:lnTo>
                      <a:pt x="57" y="54"/>
                    </a:lnTo>
                    <a:lnTo>
                      <a:pt x="77" y="55"/>
                    </a:lnTo>
                    <a:lnTo>
                      <a:pt x="96" y="56"/>
                    </a:lnTo>
                    <a:lnTo>
                      <a:pt x="116" y="59"/>
                    </a:lnTo>
                    <a:lnTo>
                      <a:pt x="135" y="60"/>
                    </a:lnTo>
                    <a:lnTo>
                      <a:pt x="155" y="61"/>
                    </a:lnTo>
                    <a:lnTo>
                      <a:pt x="175" y="63"/>
                    </a:lnTo>
                    <a:lnTo>
                      <a:pt x="195" y="64"/>
                    </a:lnTo>
                    <a:lnTo>
                      <a:pt x="215" y="65"/>
                    </a:lnTo>
                    <a:lnTo>
                      <a:pt x="234" y="66"/>
                    </a:lnTo>
                    <a:lnTo>
                      <a:pt x="255" y="67"/>
                    </a:lnTo>
                    <a:lnTo>
                      <a:pt x="274" y="68"/>
                    </a:lnTo>
                    <a:lnTo>
                      <a:pt x="295" y="68"/>
                    </a:lnTo>
                    <a:lnTo>
                      <a:pt x="314" y="69"/>
                    </a:lnTo>
                    <a:lnTo>
                      <a:pt x="335" y="69"/>
                    </a:lnTo>
                    <a:lnTo>
                      <a:pt x="356" y="69"/>
                    </a:lnTo>
                    <a:lnTo>
                      <a:pt x="376" y="69"/>
                    </a:lnTo>
                    <a:lnTo>
                      <a:pt x="398" y="69"/>
                    </a:lnTo>
                    <a:lnTo>
                      <a:pt x="418" y="69"/>
                    </a:lnTo>
                    <a:lnTo>
                      <a:pt x="439" y="69"/>
                    </a:lnTo>
                    <a:lnTo>
                      <a:pt x="461" y="69"/>
                    </a:lnTo>
                    <a:lnTo>
                      <a:pt x="481" y="69"/>
                    </a:lnTo>
                    <a:lnTo>
                      <a:pt x="503" y="69"/>
                    </a:lnTo>
                    <a:lnTo>
                      <a:pt x="525" y="69"/>
                    </a:lnTo>
                    <a:lnTo>
                      <a:pt x="547" y="69"/>
                    </a:lnTo>
                    <a:lnTo>
                      <a:pt x="568" y="69"/>
                    </a:lnTo>
                    <a:lnTo>
                      <a:pt x="590" y="69"/>
                    </a:lnTo>
                    <a:lnTo>
                      <a:pt x="612" y="69"/>
                    </a:lnTo>
                    <a:lnTo>
                      <a:pt x="633" y="68"/>
                    </a:lnTo>
                    <a:lnTo>
                      <a:pt x="655" y="68"/>
                    </a:lnTo>
                    <a:lnTo>
                      <a:pt x="678" y="68"/>
                    </a:lnTo>
                    <a:lnTo>
                      <a:pt x="701" y="68"/>
                    </a:lnTo>
                    <a:lnTo>
                      <a:pt x="724" y="67"/>
                    </a:lnTo>
                    <a:lnTo>
                      <a:pt x="747" y="66"/>
                    </a:lnTo>
                    <a:lnTo>
                      <a:pt x="771" y="66"/>
                    </a:lnTo>
                    <a:lnTo>
                      <a:pt x="795" y="65"/>
                    </a:lnTo>
                    <a:lnTo>
                      <a:pt x="819" y="64"/>
                    </a:lnTo>
                    <a:lnTo>
                      <a:pt x="843" y="63"/>
                    </a:lnTo>
                    <a:lnTo>
                      <a:pt x="867" y="62"/>
                    </a:lnTo>
                    <a:lnTo>
                      <a:pt x="892" y="61"/>
                    </a:lnTo>
                    <a:lnTo>
                      <a:pt x="915" y="59"/>
                    </a:lnTo>
                    <a:lnTo>
                      <a:pt x="939" y="58"/>
                    </a:lnTo>
                    <a:lnTo>
                      <a:pt x="964" y="56"/>
                    </a:lnTo>
                    <a:lnTo>
                      <a:pt x="988" y="54"/>
                    </a:lnTo>
                    <a:lnTo>
                      <a:pt x="1013" y="53"/>
                    </a:lnTo>
                    <a:lnTo>
                      <a:pt x="1037" y="51"/>
                    </a:lnTo>
                    <a:lnTo>
                      <a:pt x="1062" y="50"/>
                    </a:lnTo>
                    <a:lnTo>
                      <a:pt x="1087" y="49"/>
                    </a:lnTo>
                    <a:lnTo>
                      <a:pt x="1112" y="47"/>
                    </a:lnTo>
                    <a:lnTo>
                      <a:pt x="1137" y="45"/>
                    </a:lnTo>
                    <a:lnTo>
                      <a:pt x="1162" y="42"/>
                    </a:lnTo>
                    <a:lnTo>
                      <a:pt x="1187" y="40"/>
                    </a:lnTo>
                    <a:lnTo>
                      <a:pt x="1212" y="38"/>
                    </a:lnTo>
                    <a:lnTo>
                      <a:pt x="1238" y="36"/>
                    </a:lnTo>
                    <a:lnTo>
                      <a:pt x="1263" y="34"/>
                    </a:lnTo>
                    <a:lnTo>
                      <a:pt x="1288" y="32"/>
                    </a:lnTo>
                    <a:lnTo>
                      <a:pt x="1314" y="29"/>
                    </a:lnTo>
                    <a:lnTo>
                      <a:pt x="1339" y="26"/>
                    </a:lnTo>
                    <a:lnTo>
                      <a:pt x="1365" y="24"/>
                    </a:lnTo>
                    <a:lnTo>
                      <a:pt x="1390" y="22"/>
                    </a:lnTo>
                    <a:lnTo>
                      <a:pt x="1416" y="20"/>
                    </a:lnTo>
                    <a:lnTo>
                      <a:pt x="1441" y="17"/>
                    </a:lnTo>
                    <a:lnTo>
                      <a:pt x="1467" y="15"/>
                    </a:lnTo>
                    <a:lnTo>
                      <a:pt x="1471" y="14"/>
                    </a:lnTo>
                    <a:lnTo>
                      <a:pt x="1476" y="14"/>
                    </a:lnTo>
                    <a:lnTo>
                      <a:pt x="1481" y="13"/>
                    </a:lnTo>
                    <a:lnTo>
                      <a:pt x="1486" y="12"/>
                    </a:lnTo>
                    <a:lnTo>
                      <a:pt x="1492" y="11"/>
                    </a:lnTo>
                    <a:lnTo>
                      <a:pt x="1497" y="10"/>
                    </a:lnTo>
                    <a:lnTo>
                      <a:pt x="1501" y="10"/>
                    </a:lnTo>
                    <a:lnTo>
                      <a:pt x="1507" y="9"/>
                    </a:lnTo>
                    <a:lnTo>
                      <a:pt x="1511" y="8"/>
                    </a:lnTo>
                    <a:lnTo>
                      <a:pt x="1517" y="7"/>
                    </a:lnTo>
                    <a:lnTo>
                      <a:pt x="1521" y="5"/>
                    </a:lnTo>
                    <a:lnTo>
                      <a:pt x="1526" y="4"/>
                    </a:lnTo>
                    <a:lnTo>
                      <a:pt x="1531" y="3"/>
                    </a:lnTo>
                    <a:lnTo>
                      <a:pt x="1536" y="2"/>
                    </a:lnTo>
                    <a:lnTo>
                      <a:pt x="1540" y="1"/>
                    </a:lnTo>
                    <a:lnTo>
                      <a:pt x="1546" y="0"/>
                    </a:lnTo>
                    <a:lnTo>
                      <a:pt x="1519" y="2"/>
                    </a:lnTo>
                    <a:lnTo>
                      <a:pt x="1493" y="4"/>
                    </a:lnTo>
                    <a:lnTo>
                      <a:pt x="1466" y="7"/>
                    </a:lnTo>
                    <a:lnTo>
                      <a:pt x="1440" y="9"/>
                    </a:lnTo>
                    <a:lnTo>
                      <a:pt x="1412" y="11"/>
                    </a:lnTo>
                    <a:lnTo>
                      <a:pt x="1386" y="13"/>
                    </a:lnTo>
                    <a:lnTo>
                      <a:pt x="1359" y="15"/>
                    </a:lnTo>
                    <a:lnTo>
                      <a:pt x="1333" y="17"/>
                    </a:lnTo>
                    <a:lnTo>
                      <a:pt x="1306" y="20"/>
                    </a:lnTo>
                    <a:lnTo>
                      <a:pt x="1280" y="22"/>
                    </a:lnTo>
                    <a:lnTo>
                      <a:pt x="1254" y="24"/>
                    </a:lnTo>
                    <a:lnTo>
                      <a:pt x="1228" y="25"/>
                    </a:lnTo>
                    <a:lnTo>
                      <a:pt x="1201" y="27"/>
                    </a:lnTo>
                    <a:lnTo>
                      <a:pt x="1175" y="29"/>
                    </a:lnTo>
                    <a:lnTo>
                      <a:pt x="1149" y="30"/>
                    </a:lnTo>
                    <a:lnTo>
                      <a:pt x="1123" y="33"/>
                    </a:lnTo>
                    <a:lnTo>
                      <a:pt x="1097" y="34"/>
                    </a:lnTo>
                    <a:lnTo>
                      <a:pt x="1071" y="36"/>
                    </a:lnTo>
                    <a:lnTo>
                      <a:pt x="1045" y="37"/>
                    </a:lnTo>
                    <a:lnTo>
                      <a:pt x="1020" y="38"/>
                    </a:lnTo>
                    <a:lnTo>
                      <a:pt x="994" y="40"/>
                    </a:lnTo>
                    <a:lnTo>
                      <a:pt x="968" y="41"/>
                    </a:lnTo>
                    <a:lnTo>
                      <a:pt x="943" y="42"/>
                    </a:lnTo>
                    <a:lnTo>
                      <a:pt x="917" y="43"/>
                    </a:lnTo>
                    <a:lnTo>
                      <a:pt x="892" y="45"/>
                    </a:lnTo>
                    <a:lnTo>
                      <a:pt x="866" y="46"/>
                    </a:lnTo>
                    <a:lnTo>
                      <a:pt x="841" y="47"/>
                    </a:lnTo>
                    <a:lnTo>
                      <a:pt x="815" y="48"/>
                    </a:lnTo>
                    <a:lnTo>
                      <a:pt x="790" y="48"/>
                    </a:lnTo>
                    <a:lnTo>
                      <a:pt x="765" y="49"/>
                    </a:lnTo>
                    <a:lnTo>
                      <a:pt x="740" y="49"/>
                    </a:lnTo>
                    <a:lnTo>
                      <a:pt x="715" y="50"/>
                    </a:lnTo>
                    <a:lnTo>
                      <a:pt x="691" y="51"/>
                    </a:lnTo>
                    <a:lnTo>
                      <a:pt x="668" y="51"/>
                    </a:lnTo>
                    <a:lnTo>
                      <a:pt x="644" y="51"/>
                    </a:lnTo>
                    <a:lnTo>
                      <a:pt x="620" y="52"/>
                    </a:lnTo>
                    <a:lnTo>
                      <a:pt x="598" y="52"/>
                    </a:lnTo>
                    <a:lnTo>
                      <a:pt x="575" y="52"/>
                    </a:lnTo>
                    <a:lnTo>
                      <a:pt x="551" y="52"/>
                    </a:lnTo>
                    <a:lnTo>
                      <a:pt x="528" y="53"/>
                    </a:lnTo>
                    <a:lnTo>
                      <a:pt x="505" y="53"/>
                    </a:lnTo>
                    <a:lnTo>
                      <a:pt x="481" y="53"/>
                    </a:lnTo>
                    <a:lnTo>
                      <a:pt x="459" y="52"/>
                    </a:lnTo>
                    <a:lnTo>
                      <a:pt x="436" y="52"/>
                    </a:lnTo>
                    <a:lnTo>
                      <a:pt x="413" y="52"/>
                    </a:lnTo>
                    <a:lnTo>
                      <a:pt x="391" y="52"/>
                    </a:lnTo>
                    <a:lnTo>
                      <a:pt x="369" y="51"/>
                    </a:lnTo>
                    <a:lnTo>
                      <a:pt x="346" y="51"/>
                    </a:lnTo>
                    <a:lnTo>
                      <a:pt x="323" y="50"/>
                    </a:lnTo>
                    <a:lnTo>
                      <a:pt x="301" y="50"/>
                    </a:lnTo>
                    <a:lnTo>
                      <a:pt x="279" y="49"/>
                    </a:lnTo>
                    <a:lnTo>
                      <a:pt x="257" y="49"/>
                    </a:lnTo>
                    <a:lnTo>
                      <a:pt x="235" y="48"/>
                    </a:lnTo>
                    <a:lnTo>
                      <a:pt x="213" y="47"/>
                    </a:lnTo>
                    <a:lnTo>
                      <a:pt x="191" y="46"/>
                    </a:lnTo>
                    <a:lnTo>
                      <a:pt x="169" y="45"/>
                    </a:lnTo>
                    <a:lnTo>
                      <a:pt x="147" y="43"/>
                    </a:lnTo>
                    <a:lnTo>
                      <a:pt x="127" y="42"/>
                    </a:lnTo>
                    <a:lnTo>
                      <a:pt x="105" y="40"/>
                    </a:lnTo>
                    <a:lnTo>
                      <a:pt x="83" y="39"/>
                    </a:lnTo>
                    <a:lnTo>
                      <a:pt x="63" y="38"/>
                    </a:lnTo>
                    <a:lnTo>
                      <a:pt x="41" y="36"/>
                    </a:lnTo>
                    <a:lnTo>
                      <a:pt x="20" y="35"/>
                    </a:lnTo>
                    <a:lnTo>
                      <a:pt x="0" y="33"/>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00" name="Freeform 48"/>
              <p:cNvSpPr>
                <a:spLocks noChangeArrowheads="1"/>
              </p:cNvSpPr>
              <p:nvPr/>
            </p:nvSpPr>
            <p:spPr bwMode="auto">
              <a:xfrm>
                <a:off x="841" y="516"/>
                <a:ext cx="2" cy="306"/>
              </a:xfrm>
              <a:custGeom>
                <a:avLst/>
                <a:gdLst>
                  <a:gd name="T0" fmla="*/ 0 w 13"/>
                  <a:gd name="T1" fmla="*/ 5035 h 205"/>
                  <a:gd name="T2" fmla="*/ 0 w 13"/>
                  <a:gd name="T3" fmla="*/ 3762 h 205"/>
                  <a:gd name="T4" fmla="*/ 0 w 13"/>
                  <a:gd name="T5" fmla="*/ 2511 h 205"/>
                  <a:gd name="T6" fmla="*/ 0 w 13"/>
                  <a:gd name="T7" fmla="*/ 1281 h 205"/>
                  <a:gd name="T8" fmla="*/ 0 w 13"/>
                  <a:gd name="T9" fmla="*/ 1 h 205"/>
                  <a:gd name="T10" fmla="*/ 0 w 13"/>
                  <a:gd name="T11" fmla="*/ 1 h 205"/>
                  <a:gd name="T12" fmla="*/ 0 w 13"/>
                  <a:gd name="T13" fmla="*/ 0 h 205"/>
                  <a:gd name="T14" fmla="*/ 0 w 13"/>
                  <a:gd name="T15" fmla="*/ 0 h 205"/>
                  <a:gd name="T16" fmla="*/ 0 w 13"/>
                  <a:gd name="T17" fmla="*/ 0 h 205"/>
                  <a:gd name="T18" fmla="*/ 0 w 13"/>
                  <a:gd name="T19" fmla="*/ 1249 h 205"/>
                  <a:gd name="T20" fmla="*/ 0 w 13"/>
                  <a:gd name="T21" fmla="*/ 2511 h 205"/>
                  <a:gd name="T22" fmla="*/ 0 w 13"/>
                  <a:gd name="T23" fmla="*/ 3793 h 205"/>
                  <a:gd name="T24" fmla="*/ 0 w 13"/>
                  <a:gd name="T25" fmla="*/ 5056 h 205"/>
                  <a:gd name="T26" fmla="*/ 0 w 13"/>
                  <a:gd name="T27" fmla="*/ 5056 h 205"/>
                  <a:gd name="T28" fmla="*/ 0 w 13"/>
                  <a:gd name="T29" fmla="*/ 5035 h 205"/>
                  <a:gd name="T30" fmla="*/ 0 w 13"/>
                  <a:gd name="T31" fmla="*/ 5035 h 205"/>
                  <a:gd name="T32" fmla="*/ 0 w 13"/>
                  <a:gd name="T33" fmla="*/ 5035 h 20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205"/>
                  <a:gd name="T53" fmla="*/ 13 w 13"/>
                  <a:gd name="T54" fmla="*/ 205 h 20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205">
                    <a:moveTo>
                      <a:pt x="2" y="204"/>
                    </a:moveTo>
                    <a:lnTo>
                      <a:pt x="1" y="153"/>
                    </a:lnTo>
                    <a:lnTo>
                      <a:pt x="1" y="102"/>
                    </a:lnTo>
                    <a:lnTo>
                      <a:pt x="1" y="52"/>
                    </a:lnTo>
                    <a:lnTo>
                      <a:pt x="0" y="1"/>
                    </a:lnTo>
                    <a:lnTo>
                      <a:pt x="3" y="1"/>
                    </a:lnTo>
                    <a:lnTo>
                      <a:pt x="6" y="0"/>
                    </a:lnTo>
                    <a:lnTo>
                      <a:pt x="9" y="0"/>
                    </a:lnTo>
                    <a:lnTo>
                      <a:pt x="13" y="0"/>
                    </a:lnTo>
                    <a:lnTo>
                      <a:pt x="13" y="51"/>
                    </a:lnTo>
                    <a:lnTo>
                      <a:pt x="13" y="102"/>
                    </a:lnTo>
                    <a:lnTo>
                      <a:pt x="13" y="154"/>
                    </a:lnTo>
                    <a:lnTo>
                      <a:pt x="13" y="205"/>
                    </a:lnTo>
                    <a:lnTo>
                      <a:pt x="10" y="205"/>
                    </a:lnTo>
                    <a:lnTo>
                      <a:pt x="7" y="204"/>
                    </a:lnTo>
                    <a:lnTo>
                      <a:pt x="5" y="204"/>
                    </a:lnTo>
                    <a:lnTo>
                      <a:pt x="2" y="204"/>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01" name="Freeform 49"/>
              <p:cNvSpPr>
                <a:spLocks noChangeArrowheads="1"/>
              </p:cNvSpPr>
              <p:nvPr/>
            </p:nvSpPr>
            <p:spPr bwMode="auto">
              <a:xfrm>
                <a:off x="858" y="594"/>
                <a:ext cx="230" cy="306"/>
              </a:xfrm>
              <a:custGeom>
                <a:avLst/>
                <a:gdLst>
                  <a:gd name="T0" fmla="*/ 0 w 1383"/>
                  <a:gd name="T1" fmla="*/ 669222 h 102"/>
                  <a:gd name="T2" fmla="*/ 0 w 1383"/>
                  <a:gd name="T3" fmla="*/ 669222 h 102"/>
                  <a:gd name="T4" fmla="*/ 0 w 1383"/>
                  <a:gd name="T5" fmla="*/ 662661 h 102"/>
                  <a:gd name="T6" fmla="*/ 0 w 1383"/>
                  <a:gd name="T7" fmla="*/ 629856 h 102"/>
                  <a:gd name="T8" fmla="*/ 0 w 1383"/>
                  <a:gd name="T9" fmla="*/ 590490 h 102"/>
                  <a:gd name="T10" fmla="*/ 0 w 1383"/>
                  <a:gd name="T11" fmla="*/ 518319 h 102"/>
                  <a:gd name="T12" fmla="*/ 0 w 1383"/>
                  <a:gd name="T13" fmla="*/ 433026 h 102"/>
                  <a:gd name="T14" fmla="*/ 0 w 1383"/>
                  <a:gd name="T15" fmla="*/ 308367 h 102"/>
                  <a:gd name="T16" fmla="*/ 0 w 1383"/>
                  <a:gd name="T17" fmla="*/ 170586 h 102"/>
                  <a:gd name="T18" fmla="*/ 0 w 1383"/>
                  <a:gd name="T19" fmla="*/ 0 h 102"/>
                  <a:gd name="T20" fmla="*/ 0 w 1383"/>
                  <a:gd name="T21" fmla="*/ 91854 h 102"/>
                  <a:gd name="T22" fmla="*/ 0 w 1383"/>
                  <a:gd name="T23" fmla="*/ 170586 h 102"/>
                  <a:gd name="T24" fmla="*/ 0 w 1383"/>
                  <a:gd name="T25" fmla="*/ 229635 h 102"/>
                  <a:gd name="T26" fmla="*/ 0 w 1383"/>
                  <a:gd name="T27" fmla="*/ 282123 h 102"/>
                  <a:gd name="T28" fmla="*/ 0 w 1383"/>
                  <a:gd name="T29" fmla="*/ 314928 h 102"/>
                  <a:gd name="T30" fmla="*/ 0 w 1383"/>
                  <a:gd name="T31" fmla="*/ 341172 h 102"/>
                  <a:gd name="T32" fmla="*/ 0 w 1383"/>
                  <a:gd name="T33" fmla="*/ 347733 h 102"/>
                  <a:gd name="T34" fmla="*/ 0 w 1383"/>
                  <a:gd name="T35" fmla="*/ 347733 h 102"/>
                  <a:gd name="T36" fmla="*/ 0 w 1383"/>
                  <a:gd name="T37" fmla="*/ 347733 h 102"/>
                  <a:gd name="T38" fmla="*/ 0 w 1383"/>
                  <a:gd name="T39" fmla="*/ 347733 h 102"/>
                  <a:gd name="T40" fmla="*/ 0 w 1383"/>
                  <a:gd name="T41" fmla="*/ 341172 h 102"/>
                  <a:gd name="T42" fmla="*/ 0 w 1383"/>
                  <a:gd name="T43" fmla="*/ 341172 h 102"/>
                  <a:gd name="T44" fmla="*/ 0 w 1383"/>
                  <a:gd name="T45" fmla="*/ 341172 h 102"/>
                  <a:gd name="T46" fmla="*/ 0 w 1383"/>
                  <a:gd name="T47" fmla="*/ 334611 h 102"/>
                  <a:gd name="T48" fmla="*/ 0 w 1383"/>
                  <a:gd name="T49" fmla="*/ 334611 h 102"/>
                  <a:gd name="T50" fmla="*/ 0 w 1383"/>
                  <a:gd name="T51" fmla="*/ 334611 h 102"/>
                  <a:gd name="T52" fmla="*/ 0 w 1383"/>
                  <a:gd name="T53" fmla="*/ 328050 h 102"/>
                  <a:gd name="T54" fmla="*/ 0 w 1383"/>
                  <a:gd name="T55" fmla="*/ 328050 h 102"/>
                  <a:gd name="T56" fmla="*/ 0 w 1383"/>
                  <a:gd name="T57" fmla="*/ 328050 h 102"/>
                  <a:gd name="T58" fmla="*/ 0 w 1383"/>
                  <a:gd name="T59" fmla="*/ 314928 h 102"/>
                  <a:gd name="T60" fmla="*/ 0 w 1383"/>
                  <a:gd name="T61" fmla="*/ 314928 h 102"/>
                  <a:gd name="T62" fmla="*/ 0 w 1383"/>
                  <a:gd name="T63" fmla="*/ 314928 h 102"/>
                  <a:gd name="T64" fmla="*/ 0 w 1383"/>
                  <a:gd name="T65" fmla="*/ 314928 h 102"/>
                  <a:gd name="T66" fmla="*/ 0 w 1383"/>
                  <a:gd name="T67" fmla="*/ 314928 h 102"/>
                  <a:gd name="T68" fmla="*/ 0 w 1383"/>
                  <a:gd name="T69" fmla="*/ 314928 h 102"/>
                  <a:gd name="T70" fmla="*/ 0 w 1383"/>
                  <a:gd name="T71" fmla="*/ 314928 h 102"/>
                  <a:gd name="T72" fmla="*/ 0 w 1383"/>
                  <a:gd name="T73" fmla="*/ 314928 h 102"/>
                  <a:gd name="T74" fmla="*/ 0 w 1383"/>
                  <a:gd name="T75" fmla="*/ 314928 h 102"/>
                  <a:gd name="T76" fmla="*/ 0 w 1383"/>
                  <a:gd name="T77" fmla="*/ 308367 h 102"/>
                  <a:gd name="T78" fmla="*/ 0 w 1383"/>
                  <a:gd name="T79" fmla="*/ 308367 h 102"/>
                  <a:gd name="T80" fmla="*/ 0 w 1383"/>
                  <a:gd name="T81" fmla="*/ 308367 h 102"/>
                  <a:gd name="T82" fmla="*/ 0 w 1383"/>
                  <a:gd name="T83" fmla="*/ 301806 h 102"/>
                  <a:gd name="T84" fmla="*/ 0 w 1383"/>
                  <a:gd name="T85" fmla="*/ 301806 h 102"/>
                  <a:gd name="T86" fmla="*/ 0 w 1383"/>
                  <a:gd name="T87" fmla="*/ 301806 h 102"/>
                  <a:gd name="T88" fmla="*/ 0 w 1383"/>
                  <a:gd name="T89" fmla="*/ 295245 h 102"/>
                  <a:gd name="T90" fmla="*/ 0 w 1383"/>
                  <a:gd name="T91" fmla="*/ 295245 h 102"/>
                  <a:gd name="T92" fmla="*/ 0 w 1383"/>
                  <a:gd name="T93" fmla="*/ 295245 h 102"/>
                  <a:gd name="T94" fmla="*/ 0 w 1383"/>
                  <a:gd name="T95" fmla="*/ 288684 h 102"/>
                  <a:gd name="T96" fmla="*/ 0 w 1383"/>
                  <a:gd name="T97" fmla="*/ 288684 h 102"/>
                  <a:gd name="T98" fmla="*/ 0 w 1383"/>
                  <a:gd name="T99" fmla="*/ 288684 h 102"/>
                  <a:gd name="T100" fmla="*/ 0 w 1383"/>
                  <a:gd name="T101" fmla="*/ 380538 h 102"/>
                  <a:gd name="T102" fmla="*/ 0 w 1383"/>
                  <a:gd name="T103" fmla="*/ 492075 h 102"/>
                  <a:gd name="T104" fmla="*/ 0 w 1383"/>
                  <a:gd name="T105" fmla="*/ 590490 h 102"/>
                  <a:gd name="T106" fmla="*/ 0 w 1383"/>
                  <a:gd name="T107" fmla="*/ 669222 h 1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83"/>
                  <a:gd name="T163" fmla="*/ 0 h 102"/>
                  <a:gd name="T164" fmla="*/ 1383 w 1383"/>
                  <a:gd name="T165" fmla="*/ 102 h 10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83" h="102">
                    <a:moveTo>
                      <a:pt x="0" y="102"/>
                    </a:moveTo>
                    <a:lnTo>
                      <a:pt x="1322" y="102"/>
                    </a:lnTo>
                    <a:lnTo>
                      <a:pt x="1336" y="101"/>
                    </a:lnTo>
                    <a:lnTo>
                      <a:pt x="1348" y="96"/>
                    </a:lnTo>
                    <a:lnTo>
                      <a:pt x="1358" y="90"/>
                    </a:lnTo>
                    <a:lnTo>
                      <a:pt x="1366" y="79"/>
                    </a:lnTo>
                    <a:lnTo>
                      <a:pt x="1373" y="66"/>
                    </a:lnTo>
                    <a:lnTo>
                      <a:pt x="1378" y="47"/>
                    </a:lnTo>
                    <a:lnTo>
                      <a:pt x="1382" y="26"/>
                    </a:lnTo>
                    <a:lnTo>
                      <a:pt x="1383" y="0"/>
                    </a:lnTo>
                    <a:lnTo>
                      <a:pt x="1375" y="14"/>
                    </a:lnTo>
                    <a:lnTo>
                      <a:pt x="1365" y="26"/>
                    </a:lnTo>
                    <a:lnTo>
                      <a:pt x="1356" y="35"/>
                    </a:lnTo>
                    <a:lnTo>
                      <a:pt x="1344" y="43"/>
                    </a:lnTo>
                    <a:lnTo>
                      <a:pt x="1332" y="48"/>
                    </a:lnTo>
                    <a:lnTo>
                      <a:pt x="1319" y="52"/>
                    </a:lnTo>
                    <a:lnTo>
                      <a:pt x="1305" y="53"/>
                    </a:lnTo>
                    <a:lnTo>
                      <a:pt x="1292" y="53"/>
                    </a:lnTo>
                    <a:lnTo>
                      <a:pt x="1248" y="53"/>
                    </a:lnTo>
                    <a:lnTo>
                      <a:pt x="1205" y="53"/>
                    </a:lnTo>
                    <a:lnTo>
                      <a:pt x="1162" y="52"/>
                    </a:lnTo>
                    <a:lnTo>
                      <a:pt x="1119" y="52"/>
                    </a:lnTo>
                    <a:lnTo>
                      <a:pt x="1077" y="52"/>
                    </a:lnTo>
                    <a:lnTo>
                      <a:pt x="1034" y="51"/>
                    </a:lnTo>
                    <a:lnTo>
                      <a:pt x="992" y="51"/>
                    </a:lnTo>
                    <a:lnTo>
                      <a:pt x="950" y="51"/>
                    </a:lnTo>
                    <a:lnTo>
                      <a:pt x="908" y="50"/>
                    </a:lnTo>
                    <a:lnTo>
                      <a:pt x="866" y="50"/>
                    </a:lnTo>
                    <a:lnTo>
                      <a:pt x="825" y="50"/>
                    </a:lnTo>
                    <a:lnTo>
                      <a:pt x="784" y="48"/>
                    </a:lnTo>
                    <a:lnTo>
                      <a:pt x="742" y="48"/>
                    </a:lnTo>
                    <a:lnTo>
                      <a:pt x="702" y="48"/>
                    </a:lnTo>
                    <a:lnTo>
                      <a:pt x="661" y="48"/>
                    </a:lnTo>
                    <a:lnTo>
                      <a:pt x="621" y="48"/>
                    </a:lnTo>
                    <a:lnTo>
                      <a:pt x="582" y="48"/>
                    </a:lnTo>
                    <a:lnTo>
                      <a:pt x="544" y="48"/>
                    </a:lnTo>
                    <a:lnTo>
                      <a:pt x="506" y="48"/>
                    </a:lnTo>
                    <a:lnTo>
                      <a:pt x="468" y="48"/>
                    </a:lnTo>
                    <a:lnTo>
                      <a:pt x="430" y="47"/>
                    </a:lnTo>
                    <a:lnTo>
                      <a:pt x="392" y="47"/>
                    </a:lnTo>
                    <a:lnTo>
                      <a:pt x="355" y="47"/>
                    </a:lnTo>
                    <a:lnTo>
                      <a:pt x="318" y="46"/>
                    </a:lnTo>
                    <a:lnTo>
                      <a:pt x="280" y="46"/>
                    </a:lnTo>
                    <a:lnTo>
                      <a:pt x="243" y="46"/>
                    </a:lnTo>
                    <a:lnTo>
                      <a:pt x="206" y="45"/>
                    </a:lnTo>
                    <a:lnTo>
                      <a:pt x="170" y="45"/>
                    </a:lnTo>
                    <a:lnTo>
                      <a:pt x="134" y="45"/>
                    </a:lnTo>
                    <a:lnTo>
                      <a:pt x="97" y="44"/>
                    </a:lnTo>
                    <a:lnTo>
                      <a:pt x="60" y="44"/>
                    </a:lnTo>
                    <a:lnTo>
                      <a:pt x="24" y="44"/>
                    </a:lnTo>
                    <a:lnTo>
                      <a:pt x="16" y="58"/>
                    </a:lnTo>
                    <a:lnTo>
                      <a:pt x="9" y="75"/>
                    </a:lnTo>
                    <a:lnTo>
                      <a:pt x="4" y="90"/>
                    </a:lnTo>
                    <a:lnTo>
                      <a:pt x="0" y="102"/>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02" name="Freeform 50"/>
              <p:cNvSpPr>
                <a:spLocks noChangeArrowheads="1"/>
              </p:cNvSpPr>
              <p:nvPr/>
            </p:nvSpPr>
            <p:spPr bwMode="auto">
              <a:xfrm>
                <a:off x="6" y="3"/>
                <a:ext cx="1256" cy="306"/>
              </a:xfrm>
              <a:custGeom>
                <a:avLst/>
                <a:gdLst>
                  <a:gd name="T0" fmla="*/ 0 w 7537"/>
                  <a:gd name="T1" fmla="*/ 0 h 5945"/>
                  <a:gd name="T2" fmla="*/ 0 w 7537"/>
                  <a:gd name="T3" fmla="*/ 0 h 5945"/>
                  <a:gd name="T4" fmla="*/ 0 w 7537"/>
                  <a:gd name="T5" fmla="*/ 0 h 5945"/>
                  <a:gd name="T6" fmla="*/ 0 w 7537"/>
                  <a:gd name="T7" fmla="*/ 0 h 5945"/>
                  <a:gd name="T8" fmla="*/ 0 w 7537"/>
                  <a:gd name="T9" fmla="*/ 0 h 5945"/>
                  <a:gd name="T10" fmla="*/ 0 w 7537"/>
                  <a:gd name="T11" fmla="*/ 0 h 5945"/>
                  <a:gd name="T12" fmla="*/ 0 w 7537"/>
                  <a:gd name="T13" fmla="*/ 0 h 5945"/>
                  <a:gd name="T14" fmla="*/ 0 w 7537"/>
                  <a:gd name="T15" fmla="*/ 0 h 5945"/>
                  <a:gd name="T16" fmla="*/ 0 w 7537"/>
                  <a:gd name="T17" fmla="*/ 0 h 5945"/>
                  <a:gd name="T18" fmla="*/ 0 w 7537"/>
                  <a:gd name="T19" fmla="*/ 0 h 5945"/>
                  <a:gd name="T20" fmla="*/ 0 w 7537"/>
                  <a:gd name="T21" fmla="*/ 0 h 5945"/>
                  <a:gd name="T22" fmla="*/ 0 w 7537"/>
                  <a:gd name="T23" fmla="*/ 0 h 5945"/>
                  <a:gd name="T24" fmla="*/ 0 w 7537"/>
                  <a:gd name="T25" fmla="*/ 0 h 5945"/>
                  <a:gd name="T26" fmla="*/ 0 w 7537"/>
                  <a:gd name="T27" fmla="*/ 0 h 5945"/>
                  <a:gd name="T28" fmla="*/ 0 w 7537"/>
                  <a:gd name="T29" fmla="*/ 0 h 5945"/>
                  <a:gd name="T30" fmla="*/ 0 w 7537"/>
                  <a:gd name="T31" fmla="*/ 0 h 5945"/>
                  <a:gd name="T32" fmla="*/ 0 w 7537"/>
                  <a:gd name="T33" fmla="*/ 0 h 5945"/>
                  <a:gd name="T34" fmla="*/ 0 w 7537"/>
                  <a:gd name="T35" fmla="*/ 0 h 5945"/>
                  <a:gd name="T36" fmla="*/ 0 w 7537"/>
                  <a:gd name="T37" fmla="*/ 0 h 5945"/>
                  <a:gd name="T38" fmla="*/ 0 w 7537"/>
                  <a:gd name="T39" fmla="*/ 0 h 5945"/>
                  <a:gd name="T40" fmla="*/ 0 w 7537"/>
                  <a:gd name="T41" fmla="*/ 0 h 5945"/>
                  <a:gd name="T42" fmla="*/ 0 w 7537"/>
                  <a:gd name="T43" fmla="*/ 0 h 5945"/>
                  <a:gd name="T44" fmla="*/ 0 w 7537"/>
                  <a:gd name="T45" fmla="*/ 0 h 5945"/>
                  <a:gd name="T46" fmla="*/ 0 w 7537"/>
                  <a:gd name="T47" fmla="*/ 0 h 5945"/>
                  <a:gd name="T48" fmla="*/ 0 w 7537"/>
                  <a:gd name="T49" fmla="*/ 0 h 5945"/>
                  <a:gd name="T50" fmla="*/ 0 w 7537"/>
                  <a:gd name="T51" fmla="*/ 0 h 5945"/>
                  <a:gd name="T52" fmla="*/ 0 w 7537"/>
                  <a:gd name="T53" fmla="*/ 0 h 5945"/>
                  <a:gd name="T54" fmla="*/ 0 w 7537"/>
                  <a:gd name="T55" fmla="*/ 0 h 5945"/>
                  <a:gd name="T56" fmla="*/ 0 w 7537"/>
                  <a:gd name="T57" fmla="*/ 0 h 5945"/>
                  <a:gd name="T58" fmla="*/ 0 w 7537"/>
                  <a:gd name="T59" fmla="*/ 0 h 5945"/>
                  <a:gd name="T60" fmla="*/ 0 w 7537"/>
                  <a:gd name="T61" fmla="*/ 0 h 5945"/>
                  <a:gd name="T62" fmla="*/ 0 w 7537"/>
                  <a:gd name="T63" fmla="*/ 0 h 5945"/>
                  <a:gd name="T64" fmla="*/ 0 w 7537"/>
                  <a:gd name="T65" fmla="*/ 0 h 5945"/>
                  <a:gd name="T66" fmla="*/ 0 w 7537"/>
                  <a:gd name="T67" fmla="*/ 0 h 5945"/>
                  <a:gd name="T68" fmla="*/ 0 w 7537"/>
                  <a:gd name="T69" fmla="*/ 0 h 5945"/>
                  <a:gd name="T70" fmla="*/ 0 w 7537"/>
                  <a:gd name="T71" fmla="*/ 0 h 5945"/>
                  <a:gd name="T72" fmla="*/ 0 w 7537"/>
                  <a:gd name="T73" fmla="*/ 0 h 5945"/>
                  <a:gd name="T74" fmla="*/ 0 w 7537"/>
                  <a:gd name="T75" fmla="*/ 0 h 5945"/>
                  <a:gd name="T76" fmla="*/ 0 w 7537"/>
                  <a:gd name="T77" fmla="*/ 0 h 5945"/>
                  <a:gd name="T78" fmla="*/ 0 w 7537"/>
                  <a:gd name="T79" fmla="*/ 0 h 5945"/>
                  <a:gd name="T80" fmla="*/ 0 w 7537"/>
                  <a:gd name="T81" fmla="*/ 0 h 5945"/>
                  <a:gd name="T82" fmla="*/ 0 w 7537"/>
                  <a:gd name="T83" fmla="*/ 0 h 5945"/>
                  <a:gd name="T84" fmla="*/ 0 w 7537"/>
                  <a:gd name="T85" fmla="*/ 0 h 5945"/>
                  <a:gd name="T86" fmla="*/ 0 w 7537"/>
                  <a:gd name="T87" fmla="*/ 0 h 5945"/>
                  <a:gd name="T88" fmla="*/ 0 w 7537"/>
                  <a:gd name="T89" fmla="*/ 0 h 5945"/>
                  <a:gd name="T90" fmla="*/ 0 w 7537"/>
                  <a:gd name="T91" fmla="*/ 0 h 5945"/>
                  <a:gd name="T92" fmla="*/ 0 w 7537"/>
                  <a:gd name="T93" fmla="*/ 0 h 5945"/>
                  <a:gd name="T94" fmla="*/ 0 w 7537"/>
                  <a:gd name="T95" fmla="*/ 0 h 5945"/>
                  <a:gd name="T96" fmla="*/ 0 w 7537"/>
                  <a:gd name="T97" fmla="*/ 0 h 5945"/>
                  <a:gd name="T98" fmla="*/ 0 w 7537"/>
                  <a:gd name="T99" fmla="*/ 0 h 5945"/>
                  <a:gd name="T100" fmla="*/ 0 w 7537"/>
                  <a:gd name="T101" fmla="*/ 0 h 5945"/>
                  <a:gd name="T102" fmla="*/ 0 w 7537"/>
                  <a:gd name="T103" fmla="*/ 0 h 5945"/>
                  <a:gd name="T104" fmla="*/ 0 w 7537"/>
                  <a:gd name="T105" fmla="*/ 0 h 5945"/>
                  <a:gd name="T106" fmla="*/ 0 w 7537"/>
                  <a:gd name="T107" fmla="*/ 0 h 5945"/>
                  <a:gd name="T108" fmla="*/ 0 w 7537"/>
                  <a:gd name="T109" fmla="*/ 0 h 5945"/>
                  <a:gd name="T110" fmla="*/ 0 w 7537"/>
                  <a:gd name="T111" fmla="*/ 0 h 5945"/>
                  <a:gd name="T112" fmla="*/ 0 w 7537"/>
                  <a:gd name="T113" fmla="*/ 0 h 5945"/>
                  <a:gd name="T114" fmla="*/ 0 w 7537"/>
                  <a:gd name="T115" fmla="*/ 0 h 5945"/>
                  <a:gd name="T116" fmla="*/ 0 w 7537"/>
                  <a:gd name="T117" fmla="*/ 0 h 594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537"/>
                  <a:gd name="T178" fmla="*/ 0 h 5945"/>
                  <a:gd name="T179" fmla="*/ 7537 w 7537"/>
                  <a:gd name="T180" fmla="*/ 5945 h 594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537" h="5945">
                    <a:moveTo>
                      <a:pt x="1013" y="0"/>
                    </a:moveTo>
                    <a:lnTo>
                      <a:pt x="1041" y="2"/>
                    </a:lnTo>
                    <a:lnTo>
                      <a:pt x="1068" y="4"/>
                    </a:lnTo>
                    <a:lnTo>
                      <a:pt x="1097" y="8"/>
                    </a:lnTo>
                    <a:lnTo>
                      <a:pt x="1124" y="11"/>
                    </a:lnTo>
                    <a:lnTo>
                      <a:pt x="1152" y="13"/>
                    </a:lnTo>
                    <a:lnTo>
                      <a:pt x="1180" y="16"/>
                    </a:lnTo>
                    <a:lnTo>
                      <a:pt x="1207" y="19"/>
                    </a:lnTo>
                    <a:lnTo>
                      <a:pt x="1236" y="23"/>
                    </a:lnTo>
                    <a:lnTo>
                      <a:pt x="1264" y="27"/>
                    </a:lnTo>
                    <a:lnTo>
                      <a:pt x="1291" y="30"/>
                    </a:lnTo>
                    <a:lnTo>
                      <a:pt x="1319" y="34"/>
                    </a:lnTo>
                    <a:lnTo>
                      <a:pt x="1347" y="38"/>
                    </a:lnTo>
                    <a:lnTo>
                      <a:pt x="1376" y="41"/>
                    </a:lnTo>
                    <a:lnTo>
                      <a:pt x="1404" y="46"/>
                    </a:lnTo>
                    <a:lnTo>
                      <a:pt x="1432" y="49"/>
                    </a:lnTo>
                    <a:lnTo>
                      <a:pt x="1459" y="53"/>
                    </a:lnTo>
                    <a:lnTo>
                      <a:pt x="1487" y="57"/>
                    </a:lnTo>
                    <a:lnTo>
                      <a:pt x="1515" y="61"/>
                    </a:lnTo>
                    <a:lnTo>
                      <a:pt x="1544" y="65"/>
                    </a:lnTo>
                    <a:lnTo>
                      <a:pt x="1572" y="69"/>
                    </a:lnTo>
                    <a:lnTo>
                      <a:pt x="1600" y="73"/>
                    </a:lnTo>
                    <a:lnTo>
                      <a:pt x="1628" y="77"/>
                    </a:lnTo>
                    <a:lnTo>
                      <a:pt x="1655" y="81"/>
                    </a:lnTo>
                    <a:lnTo>
                      <a:pt x="1684" y="85"/>
                    </a:lnTo>
                    <a:lnTo>
                      <a:pt x="1712" y="89"/>
                    </a:lnTo>
                    <a:lnTo>
                      <a:pt x="1740" y="92"/>
                    </a:lnTo>
                    <a:lnTo>
                      <a:pt x="1768" y="97"/>
                    </a:lnTo>
                    <a:lnTo>
                      <a:pt x="1797" y="100"/>
                    </a:lnTo>
                    <a:lnTo>
                      <a:pt x="1825" y="103"/>
                    </a:lnTo>
                    <a:lnTo>
                      <a:pt x="1852" y="106"/>
                    </a:lnTo>
                    <a:lnTo>
                      <a:pt x="1880" y="110"/>
                    </a:lnTo>
                    <a:lnTo>
                      <a:pt x="1908" y="113"/>
                    </a:lnTo>
                    <a:lnTo>
                      <a:pt x="1935" y="117"/>
                    </a:lnTo>
                    <a:lnTo>
                      <a:pt x="1963" y="124"/>
                    </a:lnTo>
                    <a:lnTo>
                      <a:pt x="1989" y="131"/>
                    </a:lnTo>
                    <a:lnTo>
                      <a:pt x="2014" y="141"/>
                    </a:lnTo>
                    <a:lnTo>
                      <a:pt x="2038" y="153"/>
                    </a:lnTo>
                    <a:lnTo>
                      <a:pt x="2061" y="166"/>
                    </a:lnTo>
                    <a:lnTo>
                      <a:pt x="2084" y="180"/>
                    </a:lnTo>
                    <a:lnTo>
                      <a:pt x="2106" y="195"/>
                    </a:lnTo>
                    <a:lnTo>
                      <a:pt x="2126" y="212"/>
                    </a:lnTo>
                    <a:lnTo>
                      <a:pt x="2147" y="229"/>
                    </a:lnTo>
                    <a:lnTo>
                      <a:pt x="2165" y="247"/>
                    </a:lnTo>
                    <a:lnTo>
                      <a:pt x="2184" y="266"/>
                    </a:lnTo>
                    <a:lnTo>
                      <a:pt x="2202" y="285"/>
                    </a:lnTo>
                    <a:lnTo>
                      <a:pt x="2219" y="306"/>
                    </a:lnTo>
                    <a:lnTo>
                      <a:pt x="2235" y="327"/>
                    </a:lnTo>
                    <a:lnTo>
                      <a:pt x="2250" y="347"/>
                    </a:lnTo>
                    <a:lnTo>
                      <a:pt x="2260" y="368"/>
                    </a:lnTo>
                    <a:lnTo>
                      <a:pt x="2268" y="388"/>
                    </a:lnTo>
                    <a:lnTo>
                      <a:pt x="2276" y="409"/>
                    </a:lnTo>
                    <a:lnTo>
                      <a:pt x="2280" y="430"/>
                    </a:lnTo>
                    <a:lnTo>
                      <a:pt x="2283" y="450"/>
                    </a:lnTo>
                    <a:lnTo>
                      <a:pt x="2282" y="470"/>
                    </a:lnTo>
                    <a:lnTo>
                      <a:pt x="2276" y="489"/>
                    </a:lnTo>
                    <a:lnTo>
                      <a:pt x="2266" y="507"/>
                    </a:lnTo>
                    <a:lnTo>
                      <a:pt x="2249" y="521"/>
                    </a:lnTo>
                    <a:lnTo>
                      <a:pt x="2231" y="535"/>
                    </a:lnTo>
                    <a:lnTo>
                      <a:pt x="2211" y="550"/>
                    </a:lnTo>
                    <a:lnTo>
                      <a:pt x="2193" y="565"/>
                    </a:lnTo>
                    <a:lnTo>
                      <a:pt x="2174" y="582"/>
                    </a:lnTo>
                    <a:lnTo>
                      <a:pt x="2159" y="600"/>
                    </a:lnTo>
                    <a:lnTo>
                      <a:pt x="2147" y="622"/>
                    </a:lnTo>
                    <a:lnTo>
                      <a:pt x="2138" y="646"/>
                    </a:lnTo>
                    <a:lnTo>
                      <a:pt x="2153" y="708"/>
                    </a:lnTo>
                    <a:lnTo>
                      <a:pt x="2171" y="772"/>
                    </a:lnTo>
                    <a:lnTo>
                      <a:pt x="2189" y="835"/>
                    </a:lnTo>
                    <a:lnTo>
                      <a:pt x="2204" y="896"/>
                    </a:lnTo>
                    <a:lnTo>
                      <a:pt x="2213" y="957"/>
                    </a:lnTo>
                    <a:lnTo>
                      <a:pt x="2212" y="1015"/>
                    </a:lnTo>
                    <a:lnTo>
                      <a:pt x="2199" y="1070"/>
                    </a:lnTo>
                    <a:lnTo>
                      <a:pt x="2171" y="1122"/>
                    </a:lnTo>
                    <a:lnTo>
                      <a:pt x="2174" y="1131"/>
                    </a:lnTo>
                    <a:lnTo>
                      <a:pt x="2176" y="1140"/>
                    </a:lnTo>
                    <a:lnTo>
                      <a:pt x="2178" y="1148"/>
                    </a:lnTo>
                    <a:lnTo>
                      <a:pt x="2181" y="1158"/>
                    </a:lnTo>
                    <a:lnTo>
                      <a:pt x="2184" y="1167"/>
                    </a:lnTo>
                    <a:lnTo>
                      <a:pt x="2188" y="1175"/>
                    </a:lnTo>
                    <a:lnTo>
                      <a:pt x="2196" y="1183"/>
                    </a:lnTo>
                    <a:lnTo>
                      <a:pt x="2206" y="1191"/>
                    </a:lnTo>
                    <a:lnTo>
                      <a:pt x="2165" y="1237"/>
                    </a:lnTo>
                    <a:lnTo>
                      <a:pt x="2188" y="1278"/>
                    </a:lnTo>
                    <a:lnTo>
                      <a:pt x="2212" y="1323"/>
                    </a:lnTo>
                    <a:lnTo>
                      <a:pt x="2236" y="1370"/>
                    </a:lnTo>
                    <a:lnTo>
                      <a:pt x="2258" y="1416"/>
                    </a:lnTo>
                    <a:lnTo>
                      <a:pt x="2277" y="1461"/>
                    </a:lnTo>
                    <a:lnTo>
                      <a:pt x="2292" y="1503"/>
                    </a:lnTo>
                    <a:lnTo>
                      <a:pt x="2304" y="1541"/>
                    </a:lnTo>
                    <a:lnTo>
                      <a:pt x="2310" y="1573"/>
                    </a:lnTo>
                    <a:lnTo>
                      <a:pt x="2308" y="1583"/>
                    </a:lnTo>
                    <a:lnTo>
                      <a:pt x="2299" y="1591"/>
                    </a:lnTo>
                    <a:lnTo>
                      <a:pt x="2286" y="1597"/>
                    </a:lnTo>
                    <a:lnTo>
                      <a:pt x="2270" y="1603"/>
                    </a:lnTo>
                    <a:lnTo>
                      <a:pt x="2251" y="1607"/>
                    </a:lnTo>
                    <a:lnTo>
                      <a:pt x="2232" y="1612"/>
                    </a:lnTo>
                    <a:lnTo>
                      <a:pt x="2214" y="1617"/>
                    </a:lnTo>
                    <a:lnTo>
                      <a:pt x="2199" y="1622"/>
                    </a:lnTo>
                    <a:lnTo>
                      <a:pt x="2185" y="1682"/>
                    </a:lnTo>
                    <a:lnTo>
                      <a:pt x="2175" y="1729"/>
                    </a:lnTo>
                    <a:lnTo>
                      <a:pt x="2169" y="1766"/>
                    </a:lnTo>
                    <a:lnTo>
                      <a:pt x="2163" y="1793"/>
                    </a:lnTo>
                    <a:lnTo>
                      <a:pt x="2159" y="1812"/>
                    </a:lnTo>
                    <a:lnTo>
                      <a:pt x="2152" y="1826"/>
                    </a:lnTo>
                    <a:lnTo>
                      <a:pt x="2144" y="1835"/>
                    </a:lnTo>
                    <a:lnTo>
                      <a:pt x="2131" y="1842"/>
                    </a:lnTo>
                    <a:lnTo>
                      <a:pt x="2127" y="1845"/>
                    </a:lnTo>
                    <a:lnTo>
                      <a:pt x="2132" y="1853"/>
                    </a:lnTo>
                    <a:lnTo>
                      <a:pt x="2137" y="1864"/>
                    </a:lnTo>
                    <a:lnTo>
                      <a:pt x="2138" y="1882"/>
                    </a:lnTo>
                    <a:lnTo>
                      <a:pt x="2135" y="1929"/>
                    </a:lnTo>
                    <a:lnTo>
                      <a:pt x="2138" y="1978"/>
                    </a:lnTo>
                    <a:lnTo>
                      <a:pt x="2146" y="2026"/>
                    </a:lnTo>
                    <a:lnTo>
                      <a:pt x="2160" y="2065"/>
                    </a:lnTo>
                    <a:lnTo>
                      <a:pt x="2170" y="2073"/>
                    </a:lnTo>
                    <a:lnTo>
                      <a:pt x="2181" y="2077"/>
                    </a:lnTo>
                    <a:lnTo>
                      <a:pt x="2194" y="2080"/>
                    </a:lnTo>
                    <a:lnTo>
                      <a:pt x="2207" y="2082"/>
                    </a:lnTo>
                    <a:lnTo>
                      <a:pt x="2222" y="2085"/>
                    </a:lnTo>
                    <a:lnTo>
                      <a:pt x="2237" y="2088"/>
                    </a:lnTo>
                    <a:lnTo>
                      <a:pt x="2253" y="2093"/>
                    </a:lnTo>
                    <a:lnTo>
                      <a:pt x="2270" y="2102"/>
                    </a:lnTo>
                    <a:lnTo>
                      <a:pt x="2283" y="2095"/>
                    </a:lnTo>
                    <a:lnTo>
                      <a:pt x="2296" y="2089"/>
                    </a:lnTo>
                    <a:lnTo>
                      <a:pt x="2309" y="2086"/>
                    </a:lnTo>
                    <a:lnTo>
                      <a:pt x="2322" y="2084"/>
                    </a:lnTo>
                    <a:lnTo>
                      <a:pt x="2334" y="2083"/>
                    </a:lnTo>
                    <a:lnTo>
                      <a:pt x="2346" y="2083"/>
                    </a:lnTo>
                    <a:lnTo>
                      <a:pt x="2357" y="2085"/>
                    </a:lnTo>
                    <a:lnTo>
                      <a:pt x="2369" y="2087"/>
                    </a:lnTo>
                    <a:lnTo>
                      <a:pt x="2380" y="2091"/>
                    </a:lnTo>
                    <a:lnTo>
                      <a:pt x="2392" y="2096"/>
                    </a:lnTo>
                    <a:lnTo>
                      <a:pt x="2403" y="2101"/>
                    </a:lnTo>
                    <a:lnTo>
                      <a:pt x="2414" y="2108"/>
                    </a:lnTo>
                    <a:lnTo>
                      <a:pt x="2425" y="2114"/>
                    </a:lnTo>
                    <a:lnTo>
                      <a:pt x="2436" y="2122"/>
                    </a:lnTo>
                    <a:lnTo>
                      <a:pt x="2445" y="2129"/>
                    </a:lnTo>
                    <a:lnTo>
                      <a:pt x="2456" y="2137"/>
                    </a:lnTo>
                    <a:lnTo>
                      <a:pt x="2464" y="2134"/>
                    </a:lnTo>
                    <a:lnTo>
                      <a:pt x="2474" y="2131"/>
                    </a:lnTo>
                    <a:lnTo>
                      <a:pt x="2483" y="2129"/>
                    </a:lnTo>
                    <a:lnTo>
                      <a:pt x="2495" y="2127"/>
                    </a:lnTo>
                    <a:lnTo>
                      <a:pt x="2506" y="2126"/>
                    </a:lnTo>
                    <a:lnTo>
                      <a:pt x="2518" y="2125"/>
                    </a:lnTo>
                    <a:lnTo>
                      <a:pt x="2529" y="2124"/>
                    </a:lnTo>
                    <a:lnTo>
                      <a:pt x="2540" y="2124"/>
                    </a:lnTo>
                    <a:lnTo>
                      <a:pt x="2558" y="2128"/>
                    </a:lnTo>
                    <a:lnTo>
                      <a:pt x="2572" y="2131"/>
                    </a:lnTo>
                    <a:lnTo>
                      <a:pt x="2584" y="2134"/>
                    </a:lnTo>
                    <a:lnTo>
                      <a:pt x="2594" y="2136"/>
                    </a:lnTo>
                    <a:lnTo>
                      <a:pt x="2603" y="2139"/>
                    </a:lnTo>
                    <a:lnTo>
                      <a:pt x="2611" y="2142"/>
                    </a:lnTo>
                    <a:lnTo>
                      <a:pt x="2622" y="2147"/>
                    </a:lnTo>
                    <a:lnTo>
                      <a:pt x="2635" y="2152"/>
                    </a:lnTo>
                    <a:lnTo>
                      <a:pt x="2645" y="2149"/>
                    </a:lnTo>
                    <a:lnTo>
                      <a:pt x="2655" y="2148"/>
                    </a:lnTo>
                    <a:lnTo>
                      <a:pt x="2666" y="2147"/>
                    </a:lnTo>
                    <a:lnTo>
                      <a:pt x="2676" y="2149"/>
                    </a:lnTo>
                    <a:lnTo>
                      <a:pt x="2687" y="2151"/>
                    </a:lnTo>
                    <a:lnTo>
                      <a:pt x="2697" y="2154"/>
                    </a:lnTo>
                    <a:lnTo>
                      <a:pt x="2707" y="2160"/>
                    </a:lnTo>
                    <a:lnTo>
                      <a:pt x="2717" y="2165"/>
                    </a:lnTo>
                    <a:lnTo>
                      <a:pt x="2732" y="2175"/>
                    </a:lnTo>
                    <a:lnTo>
                      <a:pt x="2750" y="2191"/>
                    </a:lnTo>
                    <a:lnTo>
                      <a:pt x="2770" y="2214"/>
                    </a:lnTo>
                    <a:lnTo>
                      <a:pt x="2791" y="2245"/>
                    </a:lnTo>
                    <a:lnTo>
                      <a:pt x="2813" y="2284"/>
                    </a:lnTo>
                    <a:lnTo>
                      <a:pt x="2836" y="2332"/>
                    </a:lnTo>
                    <a:lnTo>
                      <a:pt x="2860" y="2388"/>
                    </a:lnTo>
                    <a:lnTo>
                      <a:pt x="2883" y="2453"/>
                    </a:lnTo>
                    <a:lnTo>
                      <a:pt x="2882" y="2489"/>
                    </a:lnTo>
                    <a:lnTo>
                      <a:pt x="2874" y="2518"/>
                    </a:lnTo>
                    <a:lnTo>
                      <a:pt x="2866" y="2548"/>
                    </a:lnTo>
                    <a:lnTo>
                      <a:pt x="2862" y="2584"/>
                    </a:lnTo>
                    <a:lnTo>
                      <a:pt x="2859" y="2683"/>
                    </a:lnTo>
                    <a:lnTo>
                      <a:pt x="2858" y="2789"/>
                    </a:lnTo>
                    <a:lnTo>
                      <a:pt x="2860" y="2894"/>
                    </a:lnTo>
                    <a:lnTo>
                      <a:pt x="2863" y="2993"/>
                    </a:lnTo>
                    <a:lnTo>
                      <a:pt x="2872" y="3000"/>
                    </a:lnTo>
                    <a:lnTo>
                      <a:pt x="2882" y="3005"/>
                    </a:lnTo>
                    <a:lnTo>
                      <a:pt x="2891" y="3011"/>
                    </a:lnTo>
                    <a:lnTo>
                      <a:pt x="2902" y="3017"/>
                    </a:lnTo>
                    <a:lnTo>
                      <a:pt x="2912" y="3024"/>
                    </a:lnTo>
                    <a:lnTo>
                      <a:pt x="2921" y="3032"/>
                    </a:lnTo>
                    <a:lnTo>
                      <a:pt x="2928" y="3042"/>
                    </a:lnTo>
                    <a:lnTo>
                      <a:pt x="2934" y="3055"/>
                    </a:lnTo>
                    <a:lnTo>
                      <a:pt x="2896" y="3432"/>
                    </a:lnTo>
                    <a:lnTo>
                      <a:pt x="2913" y="3465"/>
                    </a:lnTo>
                    <a:lnTo>
                      <a:pt x="2935" y="3498"/>
                    </a:lnTo>
                    <a:lnTo>
                      <a:pt x="2957" y="3530"/>
                    </a:lnTo>
                    <a:lnTo>
                      <a:pt x="2980" y="3564"/>
                    </a:lnTo>
                    <a:lnTo>
                      <a:pt x="2999" y="3600"/>
                    </a:lnTo>
                    <a:lnTo>
                      <a:pt x="3012" y="3637"/>
                    </a:lnTo>
                    <a:lnTo>
                      <a:pt x="3016" y="3677"/>
                    </a:lnTo>
                    <a:lnTo>
                      <a:pt x="3010" y="3721"/>
                    </a:lnTo>
                    <a:lnTo>
                      <a:pt x="2998" y="3828"/>
                    </a:lnTo>
                    <a:lnTo>
                      <a:pt x="2990" y="3933"/>
                    </a:lnTo>
                    <a:lnTo>
                      <a:pt x="2987" y="4039"/>
                    </a:lnTo>
                    <a:lnTo>
                      <a:pt x="2986" y="4145"/>
                    </a:lnTo>
                    <a:lnTo>
                      <a:pt x="2985" y="4251"/>
                    </a:lnTo>
                    <a:lnTo>
                      <a:pt x="2985" y="4356"/>
                    </a:lnTo>
                    <a:lnTo>
                      <a:pt x="2982" y="4463"/>
                    </a:lnTo>
                    <a:lnTo>
                      <a:pt x="2977" y="4568"/>
                    </a:lnTo>
                    <a:lnTo>
                      <a:pt x="2981" y="4624"/>
                    </a:lnTo>
                    <a:lnTo>
                      <a:pt x="2982" y="4686"/>
                    </a:lnTo>
                    <a:lnTo>
                      <a:pt x="2981" y="4752"/>
                    </a:lnTo>
                    <a:lnTo>
                      <a:pt x="2976" y="4819"/>
                    </a:lnTo>
                    <a:lnTo>
                      <a:pt x="2966" y="4883"/>
                    </a:lnTo>
                    <a:lnTo>
                      <a:pt x="2951" y="4942"/>
                    </a:lnTo>
                    <a:lnTo>
                      <a:pt x="2929" y="4996"/>
                    </a:lnTo>
                    <a:lnTo>
                      <a:pt x="2900" y="5038"/>
                    </a:lnTo>
                    <a:lnTo>
                      <a:pt x="2929" y="5032"/>
                    </a:lnTo>
                    <a:lnTo>
                      <a:pt x="2962" y="5028"/>
                    </a:lnTo>
                    <a:lnTo>
                      <a:pt x="2998" y="5026"/>
                    </a:lnTo>
                    <a:lnTo>
                      <a:pt x="3036" y="5025"/>
                    </a:lnTo>
                    <a:lnTo>
                      <a:pt x="3077" y="5025"/>
                    </a:lnTo>
                    <a:lnTo>
                      <a:pt x="3119" y="5026"/>
                    </a:lnTo>
                    <a:lnTo>
                      <a:pt x="3164" y="5028"/>
                    </a:lnTo>
                    <a:lnTo>
                      <a:pt x="3211" y="5031"/>
                    </a:lnTo>
                    <a:lnTo>
                      <a:pt x="3259" y="5036"/>
                    </a:lnTo>
                    <a:lnTo>
                      <a:pt x="3310" y="5041"/>
                    </a:lnTo>
                    <a:lnTo>
                      <a:pt x="3361" y="5047"/>
                    </a:lnTo>
                    <a:lnTo>
                      <a:pt x="3414" y="5052"/>
                    </a:lnTo>
                    <a:lnTo>
                      <a:pt x="3469" y="5060"/>
                    </a:lnTo>
                    <a:lnTo>
                      <a:pt x="3524" y="5066"/>
                    </a:lnTo>
                    <a:lnTo>
                      <a:pt x="3579" y="5074"/>
                    </a:lnTo>
                    <a:lnTo>
                      <a:pt x="3636" y="5081"/>
                    </a:lnTo>
                    <a:lnTo>
                      <a:pt x="3692" y="5089"/>
                    </a:lnTo>
                    <a:lnTo>
                      <a:pt x="3750" y="5096"/>
                    </a:lnTo>
                    <a:lnTo>
                      <a:pt x="3807" y="5104"/>
                    </a:lnTo>
                    <a:lnTo>
                      <a:pt x="3865" y="5112"/>
                    </a:lnTo>
                    <a:lnTo>
                      <a:pt x="3921" y="5119"/>
                    </a:lnTo>
                    <a:lnTo>
                      <a:pt x="3977" y="5126"/>
                    </a:lnTo>
                    <a:lnTo>
                      <a:pt x="4034" y="5132"/>
                    </a:lnTo>
                    <a:lnTo>
                      <a:pt x="4089" y="5139"/>
                    </a:lnTo>
                    <a:lnTo>
                      <a:pt x="4143" y="5143"/>
                    </a:lnTo>
                    <a:lnTo>
                      <a:pt x="4197" y="5147"/>
                    </a:lnTo>
                    <a:lnTo>
                      <a:pt x="4249" y="5152"/>
                    </a:lnTo>
                    <a:lnTo>
                      <a:pt x="4300" y="5154"/>
                    </a:lnTo>
                    <a:lnTo>
                      <a:pt x="4348" y="5156"/>
                    </a:lnTo>
                    <a:lnTo>
                      <a:pt x="4396" y="5156"/>
                    </a:lnTo>
                    <a:lnTo>
                      <a:pt x="4442" y="5156"/>
                    </a:lnTo>
                    <a:lnTo>
                      <a:pt x="4485" y="5154"/>
                    </a:lnTo>
                    <a:lnTo>
                      <a:pt x="4512" y="5156"/>
                    </a:lnTo>
                    <a:lnTo>
                      <a:pt x="4539" y="5156"/>
                    </a:lnTo>
                    <a:lnTo>
                      <a:pt x="4567" y="5155"/>
                    </a:lnTo>
                    <a:lnTo>
                      <a:pt x="4593" y="5153"/>
                    </a:lnTo>
                    <a:lnTo>
                      <a:pt x="4618" y="5150"/>
                    </a:lnTo>
                    <a:lnTo>
                      <a:pt x="4643" y="5145"/>
                    </a:lnTo>
                    <a:lnTo>
                      <a:pt x="4666" y="5140"/>
                    </a:lnTo>
                    <a:lnTo>
                      <a:pt x="4690" y="5134"/>
                    </a:lnTo>
                    <a:lnTo>
                      <a:pt x="4714" y="5127"/>
                    </a:lnTo>
                    <a:lnTo>
                      <a:pt x="4737" y="5118"/>
                    </a:lnTo>
                    <a:lnTo>
                      <a:pt x="4760" y="5109"/>
                    </a:lnTo>
                    <a:lnTo>
                      <a:pt x="4782" y="5101"/>
                    </a:lnTo>
                    <a:lnTo>
                      <a:pt x="4805" y="5091"/>
                    </a:lnTo>
                    <a:lnTo>
                      <a:pt x="4827" y="5080"/>
                    </a:lnTo>
                    <a:lnTo>
                      <a:pt x="4849" y="5069"/>
                    </a:lnTo>
                    <a:lnTo>
                      <a:pt x="4871" y="5058"/>
                    </a:lnTo>
                    <a:lnTo>
                      <a:pt x="4893" y="5048"/>
                    </a:lnTo>
                    <a:lnTo>
                      <a:pt x="4914" y="5036"/>
                    </a:lnTo>
                    <a:lnTo>
                      <a:pt x="4935" y="5025"/>
                    </a:lnTo>
                    <a:lnTo>
                      <a:pt x="4957" y="5013"/>
                    </a:lnTo>
                    <a:lnTo>
                      <a:pt x="4979" y="5002"/>
                    </a:lnTo>
                    <a:lnTo>
                      <a:pt x="5001" y="4990"/>
                    </a:lnTo>
                    <a:lnTo>
                      <a:pt x="5023" y="4979"/>
                    </a:lnTo>
                    <a:lnTo>
                      <a:pt x="5045" y="4968"/>
                    </a:lnTo>
                    <a:lnTo>
                      <a:pt x="5067" y="4959"/>
                    </a:lnTo>
                    <a:lnTo>
                      <a:pt x="5090" y="4949"/>
                    </a:lnTo>
                    <a:lnTo>
                      <a:pt x="5112" y="4940"/>
                    </a:lnTo>
                    <a:lnTo>
                      <a:pt x="5135" y="4931"/>
                    </a:lnTo>
                    <a:lnTo>
                      <a:pt x="5158" y="4924"/>
                    </a:lnTo>
                    <a:lnTo>
                      <a:pt x="5182" y="4916"/>
                    </a:lnTo>
                    <a:lnTo>
                      <a:pt x="5206" y="4911"/>
                    </a:lnTo>
                    <a:lnTo>
                      <a:pt x="5231" y="4905"/>
                    </a:lnTo>
                    <a:lnTo>
                      <a:pt x="5101" y="4767"/>
                    </a:lnTo>
                    <a:lnTo>
                      <a:pt x="5103" y="4755"/>
                    </a:lnTo>
                    <a:lnTo>
                      <a:pt x="5105" y="4742"/>
                    </a:lnTo>
                    <a:lnTo>
                      <a:pt x="5108" y="4731"/>
                    </a:lnTo>
                    <a:lnTo>
                      <a:pt x="5112" y="4720"/>
                    </a:lnTo>
                    <a:lnTo>
                      <a:pt x="5118" y="4709"/>
                    </a:lnTo>
                    <a:lnTo>
                      <a:pt x="5124" y="4699"/>
                    </a:lnTo>
                    <a:lnTo>
                      <a:pt x="5132" y="4691"/>
                    </a:lnTo>
                    <a:lnTo>
                      <a:pt x="5139" y="4683"/>
                    </a:lnTo>
                    <a:lnTo>
                      <a:pt x="5420" y="4866"/>
                    </a:lnTo>
                    <a:lnTo>
                      <a:pt x="5457" y="4859"/>
                    </a:lnTo>
                    <a:lnTo>
                      <a:pt x="5493" y="4854"/>
                    </a:lnTo>
                    <a:lnTo>
                      <a:pt x="5529" y="4854"/>
                    </a:lnTo>
                    <a:lnTo>
                      <a:pt x="5565" y="4857"/>
                    </a:lnTo>
                    <a:lnTo>
                      <a:pt x="5601" y="4862"/>
                    </a:lnTo>
                    <a:lnTo>
                      <a:pt x="5636" y="4869"/>
                    </a:lnTo>
                    <a:lnTo>
                      <a:pt x="5671" y="4879"/>
                    </a:lnTo>
                    <a:lnTo>
                      <a:pt x="5705" y="4890"/>
                    </a:lnTo>
                    <a:lnTo>
                      <a:pt x="5738" y="4903"/>
                    </a:lnTo>
                    <a:lnTo>
                      <a:pt x="5772" y="4918"/>
                    </a:lnTo>
                    <a:lnTo>
                      <a:pt x="5805" y="4934"/>
                    </a:lnTo>
                    <a:lnTo>
                      <a:pt x="5836" y="4950"/>
                    </a:lnTo>
                    <a:lnTo>
                      <a:pt x="5868" y="4967"/>
                    </a:lnTo>
                    <a:lnTo>
                      <a:pt x="5898" y="4984"/>
                    </a:lnTo>
                    <a:lnTo>
                      <a:pt x="5927" y="5001"/>
                    </a:lnTo>
                    <a:lnTo>
                      <a:pt x="5955" y="5017"/>
                    </a:lnTo>
                    <a:lnTo>
                      <a:pt x="5979" y="5042"/>
                    </a:lnTo>
                    <a:lnTo>
                      <a:pt x="5994" y="5071"/>
                    </a:lnTo>
                    <a:lnTo>
                      <a:pt x="6004" y="5104"/>
                    </a:lnTo>
                    <a:lnTo>
                      <a:pt x="6011" y="5139"/>
                    </a:lnTo>
                    <a:lnTo>
                      <a:pt x="6017" y="5172"/>
                    </a:lnTo>
                    <a:lnTo>
                      <a:pt x="6026" y="5206"/>
                    </a:lnTo>
                    <a:lnTo>
                      <a:pt x="6040" y="5236"/>
                    </a:lnTo>
                    <a:lnTo>
                      <a:pt x="6062" y="5264"/>
                    </a:lnTo>
                    <a:lnTo>
                      <a:pt x="6069" y="5280"/>
                    </a:lnTo>
                    <a:lnTo>
                      <a:pt x="6071" y="5295"/>
                    </a:lnTo>
                    <a:lnTo>
                      <a:pt x="6073" y="5308"/>
                    </a:lnTo>
                    <a:lnTo>
                      <a:pt x="6077" y="5321"/>
                    </a:lnTo>
                    <a:lnTo>
                      <a:pt x="6089" y="5331"/>
                    </a:lnTo>
                    <a:lnTo>
                      <a:pt x="6102" y="5337"/>
                    </a:lnTo>
                    <a:lnTo>
                      <a:pt x="6118" y="5342"/>
                    </a:lnTo>
                    <a:lnTo>
                      <a:pt x="6134" y="5344"/>
                    </a:lnTo>
                    <a:lnTo>
                      <a:pt x="6152" y="5346"/>
                    </a:lnTo>
                    <a:lnTo>
                      <a:pt x="6170" y="5348"/>
                    </a:lnTo>
                    <a:lnTo>
                      <a:pt x="6190" y="5353"/>
                    </a:lnTo>
                    <a:lnTo>
                      <a:pt x="6208" y="5359"/>
                    </a:lnTo>
                    <a:lnTo>
                      <a:pt x="7327" y="5388"/>
                    </a:lnTo>
                    <a:lnTo>
                      <a:pt x="7537" y="5693"/>
                    </a:lnTo>
                    <a:lnTo>
                      <a:pt x="7537" y="5838"/>
                    </a:lnTo>
                    <a:lnTo>
                      <a:pt x="5489" y="5829"/>
                    </a:lnTo>
                    <a:lnTo>
                      <a:pt x="5486" y="5822"/>
                    </a:lnTo>
                    <a:lnTo>
                      <a:pt x="5481" y="5815"/>
                    </a:lnTo>
                    <a:lnTo>
                      <a:pt x="5477" y="5807"/>
                    </a:lnTo>
                    <a:lnTo>
                      <a:pt x="5471" y="5801"/>
                    </a:lnTo>
                    <a:lnTo>
                      <a:pt x="5466" y="5793"/>
                    </a:lnTo>
                    <a:lnTo>
                      <a:pt x="5457" y="5788"/>
                    </a:lnTo>
                    <a:lnTo>
                      <a:pt x="5449" y="5782"/>
                    </a:lnTo>
                    <a:lnTo>
                      <a:pt x="5438" y="5779"/>
                    </a:lnTo>
                    <a:lnTo>
                      <a:pt x="4525" y="5790"/>
                    </a:lnTo>
                    <a:lnTo>
                      <a:pt x="4494" y="5863"/>
                    </a:lnTo>
                    <a:lnTo>
                      <a:pt x="3758" y="5857"/>
                    </a:lnTo>
                    <a:lnTo>
                      <a:pt x="3722" y="5870"/>
                    </a:lnTo>
                    <a:lnTo>
                      <a:pt x="3687" y="5882"/>
                    </a:lnTo>
                    <a:lnTo>
                      <a:pt x="3650" y="5893"/>
                    </a:lnTo>
                    <a:lnTo>
                      <a:pt x="3614" y="5902"/>
                    </a:lnTo>
                    <a:lnTo>
                      <a:pt x="3576" y="5909"/>
                    </a:lnTo>
                    <a:lnTo>
                      <a:pt x="3539" y="5916"/>
                    </a:lnTo>
                    <a:lnTo>
                      <a:pt x="3501" y="5922"/>
                    </a:lnTo>
                    <a:lnTo>
                      <a:pt x="3463" y="5927"/>
                    </a:lnTo>
                    <a:lnTo>
                      <a:pt x="3424" y="5931"/>
                    </a:lnTo>
                    <a:lnTo>
                      <a:pt x="3386" y="5933"/>
                    </a:lnTo>
                    <a:lnTo>
                      <a:pt x="3347" y="5936"/>
                    </a:lnTo>
                    <a:lnTo>
                      <a:pt x="3308" y="5938"/>
                    </a:lnTo>
                    <a:lnTo>
                      <a:pt x="3269" y="5939"/>
                    </a:lnTo>
                    <a:lnTo>
                      <a:pt x="3230" y="5939"/>
                    </a:lnTo>
                    <a:lnTo>
                      <a:pt x="3190" y="5939"/>
                    </a:lnTo>
                    <a:lnTo>
                      <a:pt x="3151" y="5939"/>
                    </a:lnTo>
                    <a:lnTo>
                      <a:pt x="3110" y="5938"/>
                    </a:lnTo>
                    <a:lnTo>
                      <a:pt x="3070" y="5938"/>
                    </a:lnTo>
                    <a:lnTo>
                      <a:pt x="3030" y="5936"/>
                    </a:lnTo>
                    <a:lnTo>
                      <a:pt x="2990" y="5935"/>
                    </a:lnTo>
                    <a:lnTo>
                      <a:pt x="2950" y="5934"/>
                    </a:lnTo>
                    <a:lnTo>
                      <a:pt x="2910" y="5933"/>
                    </a:lnTo>
                    <a:lnTo>
                      <a:pt x="2870" y="5932"/>
                    </a:lnTo>
                    <a:lnTo>
                      <a:pt x="2829" y="5932"/>
                    </a:lnTo>
                    <a:lnTo>
                      <a:pt x="2790" y="5931"/>
                    </a:lnTo>
                    <a:lnTo>
                      <a:pt x="2750" y="5932"/>
                    </a:lnTo>
                    <a:lnTo>
                      <a:pt x="2710" y="5932"/>
                    </a:lnTo>
                    <a:lnTo>
                      <a:pt x="2670" y="5933"/>
                    </a:lnTo>
                    <a:lnTo>
                      <a:pt x="2631" y="5935"/>
                    </a:lnTo>
                    <a:lnTo>
                      <a:pt x="2591" y="5938"/>
                    </a:lnTo>
                    <a:lnTo>
                      <a:pt x="2552" y="5941"/>
                    </a:lnTo>
                    <a:lnTo>
                      <a:pt x="2513" y="5945"/>
                    </a:lnTo>
                    <a:lnTo>
                      <a:pt x="2491" y="5944"/>
                    </a:lnTo>
                    <a:lnTo>
                      <a:pt x="2471" y="5944"/>
                    </a:lnTo>
                    <a:lnTo>
                      <a:pt x="2452" y="5943"/>
                    </a:lnTo>
                    <a:lnTo>
                      <a:pt x="2433" y="5942"/>
                    </a:lnTo>
                    <a:lnTo>
                      <a:pt x="2415" y="5941"/>
                    </a:lnTo>
                    <a:lnTo>
                      <a:pt x="2397" y="5940"/>
                    </a:lnTo>
                    <a:lnTo>
                      <a:pt x="2377" y="5939"/>
                    </a:lnTo>
                    <a:lnTo>
                      <a:pt x="2356" y="5939"/>
                    </a:lnTo>
                    <a:lnTo>
                      <a:pt x="2350" y="5935"/>
                    </a:lnTo>
                    <a:lnTo>
                      <a:pt x="2344" y="5932"/>
                    </a:lnTo>
                    <a:lnTo>
                      <a:pt x="2339" y="5927"/>
                    </a:lnTo>
                    <a:lnTo>
                      <a:pt x="2337" y="5918"/>
                    </a:lnTo>
                    <a:lnTo>
                      <a:pt x="2339" y="5908"/>
                    </a:lnTo>
                    <a:lnTo>
                      <a:pt x="2344" y="5903"/>
                    </a:lnTo>
                    <a:lnTo>
                      <a:pt x="2354" y="5900"/>
                    </a:lnTo>
                    <a:lnTo>
                      <a:pt x="2365" y="5896"/>
                    </a:lnTo>
                    <a:lnTo>
                      <a:pt x="2370" y="5892"/>
                    </a:lnTo>
                    <a:lnTo>
                      <a:pt x="2376" y="5885"/>
                    </a:lnTo>
                    <a:lnTo>
                      <a:pt x="2380" y="5879"/>
                    </a:lnTo>
                    <a:lnTo>
                      <a:pt x="2382" y="5869"/>
                    </a:lnTo>
                    <a:lnTo>
                      <a:pt x="2416" y="5865"/>
                    </a:lnTo>
                    <a:lnTo>
                      <a:pt x="2451" y="5862"/>
                    </a:lnTo>
                    <a:lnTo>
                      <a:pt x="2485" y="5859"/>
                    </a:lnTo>
                    <a:lnTo>
                      <a:pt x="2521" y="5857"/>
                    </a:lnTo>
                    <a:lnTo>
                      <a:pt x="2556" y="5856"/>
                    </a:lnTo>
                    <a:lnTo>
                      <a:pt x="2592" y="5855"/>
                    </a:lnTo>
                    <a:lnTo>
                      <a:pt x="2628" y="5855"/>
                    </a:lnTo>
                    <a:lnTo>
                      <a:pt x="2663" y="5855"/>
                    </a:lnTo>
                    <a:lnTo>
                      <a:pt x="2699" y="5856"/>
                    </a:lnTo>
                    <a:lnTo>
                      <a:pt x="2735" y="5856"/>
                    </a:lnTo>
                    <a:lnTo>
                      <a:pt x="2772" y="5857"/>
                    </a:lnTo>
                    <a:lnTo>
                      <a:pt x="2808" y="5858"/>
                    </a:lnTo>
                    <a:lnTo>
                      <a:pt x="2845" y="5859"/>
                    </a:lnTo>
                    <a:lnTo>
                      <a:pt x="2880" y="5860"/>
                    </a:lnTo>
                    <a:lnTo>
                      <a:pt x="2917" y="5860"/>
                    </a:lnTo>
                    <a:lnTo>
                      <a:pt x="2953" y="5860"/>
                    </a:lnTo>
                    <a:lnTo>
                      <a:pt x="2990" y="5860"/>
                    </a:lnTo>
                    <a:lnTo>
                      <a:pt x="3026" y="5860"/>
                    </a:lnTo>
                    <a:lnTo>
                      <a:pt x="3062" y="5859"/>
                    </a:lnTo>
                    <a:lnTo>
                      <a:pt x="3097" y="5858"/>
                    </a:lnTo>
                    <a:lnTo>
                      <a:pt x="3133" y="5856"/>
                    </a:lnTo>
                    <a:lnTo>
                      <a:pt x="3169" y="5853"/>
                    </a:lnTo>
                    <a:lnTo>
                      <a:pt x="3205" y="5849"/>
                    </a:lnTo>
                    <a:lnTo>
                      <a:pt x="3240" y="5844"/>
                    </a:lnTo>
                    <a:lnTo>
                      <a:pt x="3274" y="5838"/>
                    </a:lnTo>
                    <a:lnTo>
                      <a:pt x="3309" y="5831"/>
                    </a:lnTo>
                    <a:lnTo>
                      <a:pt x="3343" y="5822"/>
                    </a:lnTo>
                    <a:lnTo>
                      <a:pt x="3376" y="5814"/>
                    </a:lnTo>
                    <a:lnTo>
                      <a:pt x="3410" y="5803"/>
                    </a:lnTo>
                    <a:lnTo>
                      <a:pt x="3442" y="5791"/>
                    </a:lnTo>
                    <a:lnTo>
                      <a:pt x="3475" y="5777"/>
                    </a:lnTo>
                    <a:lnTo>
                      <a:pt x="3508" y="5762"/>
                    </a:lnTo>
                    <a:lnTo>
                      <a:pt x="3509" y="5751"/>
                    </a:lnTo>
                    <a:lnTo>
                      <a:pt x="3512" y="5742"/>
                    </a:lnTo>
                    <a:lnTo>
                      <a:pt x="3515" y="5736"/>
                    </a:lnTo>
                    <a:lnTo>
                      <a:pt x="3520" y="5730"/>
                    </a:lnTo>
                    <a:lnTo>
                      <a:pt x="3516" y="5723"/>
                    </a:lnTo>
                    <a:lnTo>
                      <a:pt x="3512" y="5716"/>
                    </a:lnTo>
                    <a:lnTo>
                      <a:pt x="3507" y="5712"/>
                    </a:lnTo>
                    <a:lnTo>
                      <a:pt x="3499" y="5706"/>
                    </a:lnTo>
                    <a:lnTo>
                      <a:pt x="3492" y="5702"/>
                    </a:lnTo>
                    <a:lnTo>
                      <a:pt x="3485" y="5696"/>
                    </a:lnTo>
                    <a:lnTo>
                      <a:pt x="3477" y="5689"/>
                    </a:lnTo>
                    <a:lnTo>
                      <a:pt x="3471" y="5679"/>
                    </a:lnTo>
                    <a:lnTo>
                      <a:pt x="3469" y="5675"/>
                    </a:lnTo>
                    <a:lnTo>
                      <a:pt x="3467" y="5671"/>
                    </a:lnTo>
                    <a:lnTo>
                      <a:pt x="3466" y="5666"/>
                    </a:lnTo>
                    <a:lnTo>
                      <a:pt x="3466" y="5662"/>
                    </a:lnTo>
                    <a:lnTo>
                      <a:pt x="3482" y="5656"/>
                    </a:lnTo>
                    <a:lnTo>
                      <a:pt x="3498" y="5651"/>
                    </a:lnTo>
                    <a:lnTo>
                      <a:pt x="3514" y="5647"/>
                    </a:lnTo>
                    <a:lnTo>
                      <a:pt x="3530" y="5642"/>
                    </a:lnTo>
                    <a:lnTo>
                      <a:pt x="3547" y="5638"/>
                    </a:lnTo>
                    <a:lnTo>
                      <a:pt x="3563" y="5634"/>
                    </a:lnTo>
                    <a:lnTo>
                      <a:pt x="3579" y="5628"/>
                    </a:lnTo>
                    <a:lnTo>
                      <a:pt x="3597" y="5623"/>
                    </a:lnTo>
                    <a:lnTo>
                      <a:pt x="3612" y="5617"/>
                    </a:lnTo>
                    <a:lnTo>
                      <a:pt x="3628" y="5610"/>
                    </a:lnTo>
                    <a:lnTo>
                      <a:pt x="3642" y="5602"/>
                    </a:lnTo>
                    <a:lnTo>
                      <a:pt x="3657" y="5592"/>
                    </a:lnTo>
                    <a:lnTo>
                      <a:pt x="3670" y="5583"/>
                    </a:lnTo>
                    <a:lnTo>
                      <a:pt x="3683" y="5570"/>
                    </a:lnTo>
                    <a:lnTo>
                      <a:pt x="3695" y="5557"/>
                    </a:lnTo>
                    <a:lnTo>
                      <a:pt x="3706" y="5540"/>
                    </a:lnTo>
                    <a:lnTo>
                      <a:pt x="3709" y="5528"/>
                    </a:lnTo>
                    <a:lnTo>
                      <a:pt x="3713" y="5519"/>
                    </a:lnTo>
                    <a:lnTo>
                      <a:pt x="3716" y="5510"/>
                    </a:lnTo>
                    <a:lnTo>
                      <a:pt x="3722" y="5502"/>
                    </a:lnTo>
                    <a:lnTo>
                      <a:pt x="3725" y="5499"/>
                    </a:lnTo>
                    <a:lnTo>
                      <a:pt x="3728" y="5497"/>
                    </a:lnTo>
                    <a:lnTo>
                      <a:pt x="3732" y="5495"/>
                    </a:lnTo>
                    <a:lnTo>
                      <a:pt x="3739" y="5491"/>
                    </a:lnTo>
                    <a:lnTo>
                      <a:pt x="3744" y="5493"/>
                    </a:lnTo>
                    <a:lnTo>
                      <a:pt x="3748" y="5495"/>
                    </a:lnTo>
                    <a:lnTo>
                      <a:pt x="3753" y="5498"/>
                    </a:lnTo>
                    <a:lnTo>
                      <a:pt x="3755" y="5502"/>
                    </a:lnTo>
                    <a:lnTo>
                      <a:pt x="3818" y="5700"/>
                    </a:lnTo>
                    <a:lnTo>
                      <a:pt x="3857" y="5709"/>
                    </a:lnTo>
                    <a:lnTo>
                      <a:pt x="3896" y="5716"/>
                    </a:lnTo>
                    <a:lnTo>
                      <a:pt x="3935" y="5723"/>
                    </a:lnTo>
                    <a:lnTo>
                      <a:pt x="3975" y="5729"/>
                    </a:lnTo>
                    <a:lnTo>
                      <a:pt x="4015" y="5735"/>
                    </a:lnTo>
                    <a:lnTo>
                      <a:pt x="4057" y="5739"/>
                    </a:lnTo>
                    <a:lnTo>
                      <a:pt x="4097" y="5744"/>
                    </a:lnTo>
                    <a:lnTo>
                      <a:pt x="4138" y="5748"/>
                    </a:lnTo>
                    <a:lnTo>
                      <a:pt x="4178" y="5751"/>
                    </a:lnTo>
                    <a:lnTo>
                      <a:pt x="4219" y="5754"/>
                    </a:lnTo>
                    <a:lnTo>
                      <a:pt x="4261" y="5756"/>
                    </a:lnTo>
                    <a:lnTo>
                      <a:pt x="4301" y="5758"/>
                    </a:lnTo>
                    <a:lnTo>
                      <a:pt x="4342" y="5760"/>
                    </a:lnTo>
                    <a:lnTo>
                      <a:pt x="4382" y="5761"/>
                    </a:lnTo>
                    <a:lnTo>
                      <a:pt x="4423" y="5762"/>
                    </a:lnTo>
                    <a:lnTo>
                      <a:pt x="4463" y="5762"/>
                    </a:lnTo>
                    <a:lnTo>
                      <a:pt x="4484" y="5698"/>
                    </a:lnTo>
                    <a:lnTo>
                      <a:pt x="4498" y="5625"/>
                    </a:lnTo>
                    <a:lnTo>
                      <a:pt x="4508" y="5547"/>
                    </a:lnTo>
                    <a:lnTo>
                      <a:pt x="4512" y="5465"/>
                    </a:lnTo>
                    <a:lnTo>
                      <a:pt x="4512" y="5384"/>
                    </a:lnTo>
                    <a:lnTo>
                      <a:pt x="4508" y="5304"/>
                    </a:lnTo>
                    <a:lnTo>
                      <a:pt x="4501" y="5228"/>
                    </a:lnTo>
                    <a:lnTo>
                      <a:pt x="4491" y="5158"/>
                    </a:lnTo>
                    <a:lnTo>
                      <a:pt x="4461" y="5151"/>
                    </a:lnTo>
                    <a:lnTo>
                      <a:pt x="4431" y="5145"/>
                    </a:lnTo>
                    <a:lnTo>
                      <a:pt x="4402" y="5141"/>
                    </a:lnTo>
                    <a:lnTo>
                      <a:pt x="4372" y="5139"/>
                    </a:lnTo>
                    <a:lnTo>
                      <a:pt x="4343" y="5137"/>
                    </a:lnTo>
                    <a:lnTo>
                      <a:pt x="4315" y="5136"/>
                    </a:lnTo>
                    <a:lnTo>
                      <a:pt x="4286" y="5136"/>
                    </a:lnTo>
                    <a:lnTo>
                      <a:pt x="4256" y="5136"/>
                    </a:lnTo>
                    <a:lnTo>
                      <a:pt x="4227" y="5136"/>
                    </a:lnTo>
                    <a:lnTo>
                      <a:pt x="4197" y="5136"/>
                    </a:lnTo>
                    <a:lnTo>
                      <a:pt x="4167" y="5136"/>
                    </a:lnTo>
                    <a:lnTo>
                      <a:pt x="4137" y="5134"/>
                    </a:lnTo>
                    <a:lnTo>
                      <a:pt x="4107" y="5132"/>
                    </a:lnTo>
                    <a:lnTo>
                      <a:pt x="4075" y="5130"/>
                    </a:lnTo>
                    <a:lnTo>
                      <a:pt x="4044" y="5127"/>
                    </a:lnTo>
                    <a:lnTo>
                      <a:pt x="4012" y="5121"/>
                    </a:lnTo>
                    <a:lnTo>
                      <a:pt x="3977" y="5121"/>
                    </a:lnTo>
                    <a:lnTo>
                      <a:pt x="3942" y="5119"/>
                    </a:lnTo>
                    <a:lnTo>
                      <a:pt x="3906" y="5117"/>
                    </a:lnTo>
                    <a:lnTo>
                      <a:pt x="3868" y="5115"/>
                    </a:lnTo>
                    <a:lnTo>
                      <a:pt x="3830" y="5111"/>
                    </a:lnTo>
                    <a:lnTo>
                      <a:pt x="3791" y="5106"/>
                    </a:lnTo>
                    <a:lnTo>
                      <a:pt x="3752" y="5102"/>
                    </a:lnTo>
                    <a:lnTo>
                      <a:pt x="3712" y="5098"/>
                    </a:lnTo>
                    <a:lnTo>
                      <a:pt x="3671" y="5092"/>
                    </a:lnTo>
                    <a:lnTo>
                      <a:pt x="3630" y="5087"/>
                    </a:lnTo>
                    <a:lnTo>
                      <a:pt x="3590" y="5081"/>
                    </a:lnTo>
                    <a:lnTo>
                      <a:pt x="3549" y="5075"/>
                    </a:lnTo>
                    <a:lnTo>
                      <a:pt x="3508" y="5069"/>
                    </a:lnTo>
                    <a:lnTo>
                      <a:pt x="3467" y="5064"/>
                    </a:lnTo>
                    <a:lnTo>
                      <a:pt x="3426" y="5058"/>
                    </a:lnTo>
                    <a:lnTo>
                      <a:pt x="3386" y="5054"/>
                    </a:lnTo>
                    <a:lnTo>
                      <a:pt x="3347" y="5049"/>
                    </a:lnTo>
                    <a:lnTo>
                      <a:pt x="3307" y="5045"/>
                    </a:lnTo>
                    <a:lnTo>
                      <a:pt x="3269" y="5041"/>
                    </a:lnTo>
                    <a:lnTo>
                      <a:pt x="3230" y="5039"/>
                    </a:lnTo>
                    <a:lnTo>
                      <a:pt x="3193" y="5037"/>
                    </a:lnTo>
                    <a:lnTo>
                      <a:pt x="3157" y="5035"/>
                    </a:lnTo>
                    <a:lnTo>
                      <a:pt x="3121" y="5035"/>
                    </a:lnTo>
                    <a:lnTo>
                      <a:pt x="3087" y="5035"/>
                    </a:lnTo>
                    <a:lnTo>
                      <a:pt x="3054" y="5037"/>
                    </a:lnTo>
                    <a:lnTo>
                      <a:pt x="3021" y="5039"/>
                    </a:lnTo>
                    <a:lnTo>
                      <a:pt x="2991" y="5043"/>
                    </a:lnTo>
                    <a:lnTo>
                      <a:pt x="2963" y="5049"/>
                    </a:lnTo>
                    <a:lnTo>
                      <a:pt x="2935" y="5055"/>
                    </a:lnTo>
                    <a:lnTo>
                      <a:pt x="2910" y="5063"/>
                    </a:lnTo>
                    <a:lnTo>
                      <a:pt x="2885" y="5073"/>
                    </a:lnTo>
                    <a:lnTo>
                      <a:pt x="2863" y="5084"/>
                    </a:lnTo>
                    <a:lnTo>
                      <a:pt x="2845" y="5049"/>
                    </a:lnTo>
                    <a:lnTo>
                      <a:pt x="2824" y="5015"/>
                    </a:lnTo>
                    <a:lnTo>
                      <a:pt x="2801" y="4985"/>
                    </a:lnTo>
                    <a:lnTo>
                      <a:pt x="2776" y="4955"/>
                    </a:lnTo>
                    <a:lnTo>
                      <a:pt x="2750" y="4929"/>
                    </a:lnTo>
                    <a:lnTo>
                      <a:pt x="2723" y="4904"/>
                    </a:lnTo>
                    <a:lnTo>
                      <a:pt x="2694" y="4882"/>
                    </a:lnTo>
                    <a:lnTo>
                      <a:pt x="2662" y="4861"/>
                    </a:lnTo>
                    <a:lnTo>
                      <a:pt x="2631" y="4841"/>
                    </a:lnTo>
                    <a:lnTo>
                      <a:pt x="2598" y="4824"/>
                    </a:lnTo>
                    <a:lnTo>
                      <a:pt x="2564" y="4808"/>
                    </a:lnTo>
                    <a:lnTo>
                      <a:pt x="2529" y="4791"/>
                    </a:lnTo>
                    <a:lnTo>
                      <a:pt x="2493" y="4777"/>
                    </a:lnTo>
                    <a:lnTo>
                      <a:pt x="2457" y="4764"/>
                    </a:lnTo>
                    <a:lnTo>
                      <a:pt x="2420" y="4751"/>
                    </a:lnTo>
                    <a:lnTo>
                      <a:pt x="2382" y="4739"/>
                    </a:lnTo>
                    <a:lnTo>
                      <a:pt x="2346" y="4727"/>
                    </a:lnTo>
                    <a:lnTo>
                      <a:pt x="2308" y="4717"/>
                    </a:lnTo>
                    <a:lnTo>
                      <a:pt x="2270" y="4706"/>
                    </a:lnTo>
                    <a:lnTo>
                      <a:pt x="2232" y="4694"/>
                    </a:lnTo>
                    <a:lnTo>
                      <a:pt x="2194" y="4683"/>
                    </a:lnTo>
                    <a:lnTo>
                      <a:pt x="2156" y="4672"/>
                    </a:lnTo>
                    <a:lnTo>
                      <a:pt x="2119" y="4660"/>
                    </a:lnTo>
                    <a:lnTo>
                      <a:pt x="2082" y="4648"/>
                    </a:lnTo>
                    <a:lnTo>
                      <a:pt x="2046" y="4635"/>
                    </a:lnTo>
                    <a:lnTo>
                      <a:pt x="2010" y="4622"/>
                    </a:lnTo>
                    <a:lnTo>
                      <a:pt x="1976" y="4607"/>
                    </a:lnTo>
                    <a:lnTo>
                      <a:pt x="1942" y="4592"/>
                    </a:lnTo>
                    <a:lnTo>
                      <a:pt x="1909" y="4576"/>
                    </a:lnTo>
                    <a:lnTo>
                      <a:pt x="1878" y="4557"/>
                    </a:lnTo>
                    <a:lnTo>
                      <a:pt x="1848" y="4538"/>
                    </a:lnTo>
                    <a:lnTo>
                      <a:pt x="1819" y="4517"/>
                    </a:lnTo>
                    <a:lnTo>
                      <a:pt x="1799" y="4496"/>
                    </a:lnTo>
                    <a:lnTo>
                      <a:pt x="1778" y="4475"/>
                    </a:lnTo>
                    <a:lnTo>
                      <a:pt x="1757" y="4453"/>
                    </a:lnTo>
                    <a:lnTo>
                      <a:pt x="1738" y="4430"/>
                    </a:lnTo>
                    <a:lnTo>
                      <a:pt x="1718" y="4407"/>
                    </a:lnTo>
                    <a:lnTo>
                      <a:pt x="1699" y="4383"/>
                    </a:lnTo>
                    <a:lnTo>
                      <a:pt x="1679" y="4358"/>
                    </a:lnTo>
                    <a:lnTo>
                      <a:pt x="1661" y="4335"/>
                    </a:lnTo>
                    <a:lnTo>
                      <a:pt x="1642" y="4310"/>
                    </a:lnTo>
                    <a:lnTo>
                      <a:pt x="1623" y="4284"/>
                    </a:lnTo>
                    <a:lnTo>
                      <a:pt x="1604" y="4259"/>
                    </a:lnTo>
                    <a:lnTo>
                      <a:pt x="1586" y="4233"/>
                    </a:lnTo>
                    <a:lnTo>
                      <a:pt x="1566" y="4207"/>
                    </a:lnTo>
                    <a:lnTo>
                      <a:pt x="1548" y="4180"/>
                    </a:lnTo>
                    <a:lnTo>
                      <a:pt x="1529" y="4155"/>
                    </a:lnTo>
                    <a:lnTo>
                      <a:pt x="1509" y="4129"/>
                    </a:lnTo>
                    <a:lnTo>
                      <a:pt x="1486" y="4110"/>
                    </a:lnTo>
                    <a:lnTo>
                      <a:pt x="1463" y="4091"/>
                    </a:lnTo>
                    <a:lnTo>
                      <a:pt x="1438" y="4072"/>
                    </a:lnTo>
                    <a:lnTo>
                      <a:pt x="1415" y="4052"/>
                    </a:lnTo>
                    <a:lnTo>
                      <a:pt x="1389" y="4034"/>
                    </a:lnTo>
                    <a:lnTo>
                      <a:pt x="1364" y="4014"/>
                    </a:lnTo>
                    <a:lnTo>
                      <a:pt x="1338" y="3995"/>
                    </a:lnTo>
                    <a:lnTo>
                      <a:pt x="1313" y="3975"/>
                    </a:lnTo>
                    <a:lnTo>
                      <a:pt x="1288" y="3956"/>
                    </a:lnTo>
                    <a:lnTo>
                      <a:pt x="1263" y="3936"/>
                    </a:lnTo>
                    <a:lnTo>
                      <a:pt x="1239" y="3917"/>
                    </a:lnTo>
                    <a:lnTo>
                      <a:pt x="1215" y="3896"/>
                    </a:lnTo>
                    <a:lnTo>
                      <a:pt x="1192" y="3875"/>
                    </a:lnTo>
                    <a:lnTo>
                      <a:pt x="1172" y="3855"/>
                    </a:lnTo>
                    <a:lnTo>
                      <a:pt x="1151" y="3833"/>
                    </a:lnTo>
                    <a:lnTo>
                      <a:pt x="1132" y="3811"/>
                    </a:lnTo>
                    <a:lnTo>
                      <a:pt x="1134" y="3801"/>
                    </a:lnTo>
                    <a:lnTo>
                      <a:pt x="1137" y="3792"/>
                    </a:lnTo>
                    <a:lnTo>
                      <a:pt x="1143" y="3784"/>
                    </a:lnTo>
                    <a:lnTo>
                      <a:pt x="1153" y="3780"/>
                    </a:lnTo>
                    <a:lnTo>
                      <a:pt x="1342" y="3923"/>
                    </a:lnTo>
                    <a:lnTo>
                      <a:pt x="1344" y="3923"/>
                    </a:lnTo>
                    <a:lnTo>
                      <a:pt x="1347" y="3923"/>
                    </a:lnTo>
                    <a:lnTo>
                      <a:pt x="1353" y="3922"/>
                    </a:lnTo>
                    <a:lnTo>
                      <a:pt x="1358" y="3920"/>
                    </a:lnTo>
                    <a:lnTo>
                      <a:pt x="1361" y="3913"/>
                    </a:lnTo>
                    <a:lnTo>
                      <a:pt x="1363" y="3906"/>
                    </a:lnTo>
                    <a:lnTo>
                      <a:pt x="1363" y="3897"/>
                    </a:lnTo>
                    <a:lnTo>
                      <a:pt x="1366" y="3889"/>
                    </a:lnTo>
                    <a:lnTo>
                      <a:pt x="1368" y="3887"/>
                    </a:lnTo>
                    <a:lnTo>
                      <a:pt x="1371" y="3885"/>
                    </a:lnTo>
                    <a:lnTo>
                      <a:pt x="1376" y="3882"/>
                    </a:lnTo>
                    <a:lnTo>
                      <a:pt x="1382" y="3880"/>
                    </a:lnTo>
                    <a:lnTo>
                      <a:pt x="1400" y="3918"/>
                    </a:lnTo>
                    <a:lnTo>
                      <a:pt x="1420" y="3955"/>
                    </a:lnTo>
                    <a:lnTo>
                      <a:pt x="1442" y="3991"/>
                    </a:lnTo>
                    <a:lnTo>
                      <a:pt x="1463" y="4026"/>
                    </a:lnTo>
                    <a:lnTo>
                      <a:pt x="1486" y="4062"/>
                    </a:lnTo>
                    <a:lnTo>
                      <a:pt x="1510" y="4096"/>
                    </a:lnTo>
                    <a:lnTo>
                      <a:pt x="1535" y="4131"/>
                    </a:lnTo>
                    <a:lnTo>
                      <a:pt x="1560" y="4164"/>
                    </a:lnTo>
                    <a:lnTo>
                      <a:pt x="1586" y="4197"/>
                    </a:lnTo>
                    <a:lnTo>
                      <a:pt x="1613" y="4229"/>
                    </a:lnTo>
                    <a:lnTo>
                      <a:pt x="1639" y="4262"/>
                    </a:lnTo>
                    <a:lnTo>
                      <a:pt x="1667" y="4294"/>
                    </a:lnTo>
                    <a:lnTo>
                      <a:pt x="1695" y="4326"/>
                    </a:lnTo>
                    <a:lnTo>
                      <a:pt x="1723" y="4357"/>
                    </a:lnTo>
                    <a:lnTo>
                      <a:pt x="1750" y="4389"/>
                    </a:lnTo>
                    <a:lnTo>
                      <a:pt x="1778" y="4420"/>
                    </a:lnTo>
                    <a:lnTo>
                      <a:pt x="1780" y="4420"/>
                    </a:lnTo>
                    <a:lnTo>
                      <a:pt x="1785" y="4420"/>
                    </a:lnTo>
                    <a:lnTo>
                      <a:pt x="1790" y="4419"/>
                    </a:lnTo>
                    <a:lnTo>
                      <a:pt x="1797" y="4418"/>
                    </a:lnTo>
                    <a:lnTo>
                      <a:pt x="1783" y="4325"/>
                    </a:lnTo>
                    <a:lnTo>
                      <a:pt x="1772" y="4230"/>
                    </a:lnTo>
                    <a:lnTo>
                      <a:pt x="1760" y="4134"/>
                    </a:lnTo>
                    <a:lnTo>
                      <a:pt x="1749" y="4037"/>
                    </a:lnTo>
                    <a:lnTo>
                      <a:pt x="1737" y="3941"/>
                    </a:lnTo>
                    <a:lnTo>
                      <a:pt x="1724" y="3843"/>
                    </a:lnTo>
                    <a:lnTo>
                      <a:pt x="1710" y="3747"/>
                    </a:lnTo>
                    <a:lnTo>
                      <a:pt x="1695" y="3652"/>
                    </a:lnTo>
                    <a:lnTo>
                      <a:pt x="1677" y="3558"/>
                    </a:lnTo>
                    <a:lnTo>
                      <a:pt x="1658" y="3465"/>
                    </a:lnTo>
                    <a:lnTo>
                      <a:pt x="1636" y="3375"/>
                    </a:lnTo>
                    <a:lnTo>
                      <a:pt x="1611" y="3288"/>
                    </a:lnTo>
                    <a:lnTo>
                      <a:pt x="1582" y="3205"/>
                    </a:lnTo>
                    <a:lnTo>
                      <a:pt x="1549" y="3124"/>
                    </a:lnTo>
                    <a:lnTo>
                      <a:pt x="1512" y="3049"/>
                    </a:lnTo>
                    <a:lnTo>
                      <a:pt x="1471" y="2977"/>
                    </a:lnTo>
                    <a:lnTo>
                      <a:pt x="1431" y="2964"/>
                    </a:lnTo>
                    <a:lnTo>
                      <a:pt x="1406" y="2942"/>
                    </a:lnTo>
                    <a:lnTo>
                      <a:pt x="1391" y="2915"/>
                    </a:lnTo>
                    <a:lnTo>
                      <a:pt x="1383" y="2885"/>
                    </a:lnTo>
                    <a:lnTo>
                      <a:pt x="1378" y="2858"/>
                    </a:lnTo>
                    <a:lnTo>
                      <a:pt x="1370" y="2834"/>
                    </a:lnTo>
                    <a:lnTo>
                      <a:pt x="1356" y="2820"/>
                    </a:lnTo>
                    <a:lnTo>
                      <a:pt x="1331" y="2816"/>
                    </a:lnTo>
                    <a:lnTo>
                      <a:pt x="1303" y="2844"/>
                    </a:lnTo>
                    <a:lnTo>
                      <a:pt x="1296" y="2844"/>
                    </a:lnTo>
                    <a:lnTo>
                      <a:pt x="1291" y="2844"/>
                    </a:lnTo>
                    <a:lnTo>
                      <a:pt x="1287" y="2843"/>
                    </a:lnTo>
                    <a:lnTo>
                      <a:pt x="1282" y="2842"/>
                    </a:lnTo>
                    <a:lnTo>
                      <a:pt x="1276" y="2835"/>
                    </a:lnTo>
                    <a:lnTo>
                      <a:pt x="1272" y="2825"/>
                    </a:lnTo>
                    <a:lnTo>
                      <a:pt x="1271" y="2815"/>
                    </a:lnTo>
                    <a:lnTo>
                      <a:pt x="1271" y="2805"/>
                    </a:lnTo>
                    <a:lnTo>
                      <a:pt x="1252" y="2775"/>
                    </a:lnTo>
                    <a:lnTo>
                      <a:pt x="1231" y="2745"/>
                    </a:lnTo>
                    <a:lnTo>
                      <a:pt x="1210" y="2715"/>
                    </a:lnTo>
                    <a:lnTo>
                      <a:pt x="1188" y="2686"/>
                    </a:lnTo>
                    <a:lnTo>
                      <a:pt x="1165" y="2657"/>
                    </a:lnTo>
                    <a:lnTo>
                      <a:pt x="1141" y="2629"/>
                    </a:lnTo>
                    <a:lnTo>
                      <a:pt x="1117" y="2600"/>
                    </a:lnTo>
                    <a:lnTo>
                      <a:pt x="1093" y="2573"/>
                    </a:lnTo>
                    <a:lnTo>
                      <a:pt x="1067" y="2546"/>
                    </a:lnTo>
                    <a:lnTo>
                      <a:pt x="1042" y="2519"/>
                    </a:lnTo>
                    <a:lnTo>
                      <a:pt x="1016" y="2493"/>
                    </a:lnTo>
                    <a:lnTo>
                      <a:pt x="989" y="2467"/>
                    </a:lnTo>
                    <a:lnTo>
                      <a:pt x="962" y="2442"/>
                    </a:lnTo>
                    <a:lnTo>
                      <a:pt x="935" y="2417"/>
                    </a:lnTo>
                    <a:lnTo>
                      <a:pt x="907" y="2393"/>
                    </a:lnTo>
                    <a:lnTo>
                      <a:pt x="879" y="2369"/>
                    </a:lnTo>
                    <a:lnTo>
                      <a:pt x="849" y="2345"/>
                    </a:lnTo>
                    <a:lnTo>
                      <a:pt x="820" y="2322"/>
                    </a:lnTo>
                    <a:lnTo>
                      <a:pt x="790" y="2301"/>
                    </a:lnTo>
                    <a:lnTo>
                      <a:pt x="760" y="2279"/>
                    </a:lnTo>
                    <a:lnTo>
                      <a:pt x="730" y="2258"/>
                    </a:lnTo>
                    <a:lnTo>
                      <a:pt x="698" y="2238"/>
                    </a:lnTo>
                    <a:lnTo>
                      <a:pt x="668" y="2218"/>
                    </a:lnTo>
                    <a:lnTo>
                      <a:pt x="637" y="2199"/>
                    </a:lnTo>
                    <a:lnTo>
                      <a:pt x="605" y="2180"/>
                    </a:lnTo>
                    <a:lnTo>
                      <a:pt x="573" y="2163"/>
                    </a:lnTo>
                    <a:lnTo>
                      <a:pt x="541" y="2146"/>
                    </a:lnTo>
                    <a:lnTo>
                      <a:pt x="509" y="2129"/>
                    </a:lnTo>
                    <a:lnTo>
                      <a:pt x="476" y="2113"/>
                    </a:lnTo>
                    <a:lnTo>
                      <a:pt x="443" y="2098"/>
                    </a:lnTo>
                    <a:lnTo>
                      <a:pt x="410" y="2084"/>
                    </a:lnTo>
                    <a:lnTo>
                      <a:pt x="377" y="2070"/>
                    </a:lnTo>
                    <a:lnTo>
                      <a:pt x="0" y="2357"/>
                    </a:lnTo>
                    <a:lnTo>
                      <a:pt x="27" y="2333"/>
                    </a:lnTo>
                    <a:lnTo>
                      <a:pt x="53" y="2309"/>
                    </a:lnTo>
                    <a:lnTo>
                      <a:pt x="78" y="2288"/>
                    </a:lnTo>
                    <a:lnTo>
                      <a:pt x="102" y="2267"/>
                    </a:lnTo>
                    <a:lnTo>
                      <a:pt x="124" y="2248"/>
                    </a:lnTo>
                    <a:lnTo>
                      <a:pt x="146" y="2229"/>
                    </a:lnTo>
                    <a:lnTo>
                      <a:pt x="167" y="2211"/>
                    </a:lnTo>
                    <a:lnTo>
                      <a:pt x="187" y="2193"/>
                    </a:lnTo>
                    <a:lnTo>
                      <a:pt x="207" y="2176"/>
                    </a:lnTo>
                    <a:lnTo>
                      <a:pt x="226" y="2160"/>
                    </a:lnTo>
                    <a:lnTo>
                      <a:pt x="246" y="2143"/>
                    </a:lnTo>
                    <a:lnTo>
                      <a:pt x="264" y="2126"/>
                    </a:lnTo>
                    <a:lnTo>
                      <a:pt x="283" y="2110"/>
                    </a:lnTo>
                    <a:lnTo>
                      <a:pt x="301" y="2093"/>
                    </a:lnTo>
                    <a:lnTo>
                      <a:pt x="321" y="2076"/>
                    </a:lnTo>
                    <a:lnTo>
                      <a:pt x="339" y="2059"/>
                    </a:lnTo>
                    <a:lnTo>
                      <a:pt x="345" y="2028"/>
                    </a:lnTo>
                    <a:lnTo>
                      <a:pt x="358" y="2000"/>
                    </a:lnTo>
                    <a:lnTo>
                      <a:pt x="374" y="1974"/>
                    </a:lnTo>
                    <a:lnTo>
                      <a:pt x="391" y="1948"/>
                    </a:lnTo>
                    <a:lnTo>
                      <a:pt x="409" y="1922"/>
                    </a:lnTo>
                    <a:lnTo>
                      <a:pt x="423" y="1895"/>
                    </a:lnTo>
                    <a:lnTo>
                      <a:pt x="433" y="1864"/>
                    </a:lnTo>
                    <a:lnTo>
                      <a:pt x="435" y="1831"/>
                    </a:lnTo>
                    <a:lnTo>
                      <a:pt x="407" y="1785"/>
                    </a:lnTo>
                    <a:lnTo>
                      <a:pt x="381" y="1737"/>
                    </a:lnTo>
                    <a:lnTo>
                      <a:pt x="357" y="1689"/>
                    </a:lnTo>
                    <a:lnTo>
                      <a:pt x="337" y="1639"/>
                    </a:lnTo>
                    <a:lnTo>
                      <a:pt x="321" y="1587"/>
                    </a:lnTo>
                    <a:lnTo>
                      <a:pt x="310" y="1533"/>
                    </a:lnTo>
                    <a:lnTo>
                      <a:pt x="302" y="1480"/>
                    </a:lnTo>
                    <a:lnTo>
                      <a:pt x="301" y="1425"/>
                    </a:lnTo>
                    <a:lnTo>
                      <a:pt x="311" y="1302"/>
                    </a:lnTo>
                    <a:lnTo>
                      <a:pt x="317" y="1177"/>
                    </a:lnTo>
                    <a:lnTo>
                      <a:pt x="323" y="1051"/>
                    </a:lnTo>
                    <a:lnTo>
                      <a:pt x="332" y="925"/>
                    </a:lnTo>
                    <a:lnTo>
                      <a:pt x="346" y="802"/>
                    </a:lnTo>
                    <a:lnTo>
                      <a:pt x="369" y="684"/>
                    </a:lnTo>
                    <a:lnTo>
                      <a:pt x="403" y="571"/>
                    </a:lnTo>
                    <a:lnTo>
                      <a:pt x="451" y="467"/>
                    </a:lnTo>
                    <a:lnTo>
                      <a:pt x="477" y="436"/>
                    </a:lnTo>
                    <a:lnTo>
                      <a:pt x="501" y="404"/>
                    </a:lnTo>
                    <a:lnTo>
                      <a:pt x="524" y="371"/>
                    </a:lnTo>
                    <a:lnTo>
                      <a:pt x="547" y="337"/>
                    </a:lnTo>
                    <a:lnTo>
                      <a:pt x="567" y="303"/>
                    </a:lnTo>
                    <a:lnTo>
                      <a:pt x="588" y="270"/>
                    </a:lnTo>
                    <a:lnTo>
                      <a:pt x="610" y="237"/>
                    </a:lnTo>
                    <a:lnTo>
                      <a:pt x="631" y="204"/>
                    </a:lnTo>
                    <a:lnTo>
                      <a:pt x="655" y="174"/>
                    </a:lnTo>
                    <a:lnTo>
                      <a:pt x="679" y="144"/>
                    </a:lnTo>
                    <a:lnTo>
                      <a:pt x="706" y="117"/>
                    </a:lnTo>
                    <a:lnTo>
                      <a:pt x="735" y="92"/>
                    </a:lnTo>
                    <a:lnTo>
                      <a:pt x="767" y="71"/>
                    </a:lnTo>
                    <a:lnTo>
                      <a:pt x="803" y="51"/>
                    </a:lnTo>
                    <a:lnTo>
                      <a:pt x="842" y="36"/>
                    </a:lnTo>
                    <a:lnTo>
                      <a:pt x="885" y="24"/>
                    </a:lnTo>
                    <a:lnTo>
                      <a:pt x="902" y="18"/>
                    </a:lnTo>
                    <a:lnTo>
                      <a:pt x="919" y="15"/>
                    </a:lnTo>
                    <a:lnTo>
                      <a:pt x="935" y="13"/>
                    </a:lnTo>
                    <a:lnTo>
                      <a:pt x="951" y="12"/>
                    </a:lnTo>
                    <a:lnTo>
                      <a:pt x="968" y="11"/>
                    </a:lnTo>
                    <a:lnTo>
                      <a:pt x="983" y="9"/>
                    </a:lnTo>
                    <a:lnTo>
                      <a:pt x="998" y="5"/>
                    </a:lnTo>
                    <a:lnTo>
                      <a:pt x="1013"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3" name="Freeform 51"/>
              <p:cNvSpPr>
                <a:spLocks noChangeArrowheads="1"/>
              </p:cNvSpPr>
              <p:nvPr/>
            </p:nvSpPr>
            <p:spPr bwMode="auto">
              <a:xfrm>
                <a:off x="188" y="107"/>
                <a:ext cx="199" cy="306"/>
              </a:xfrm>
              <a:custGeom>
                <a:avLst/>
                <a:gdLst>
                  <a:gd name="T0" fmla="*/ 0 w 1193"/>
                  <a:gd name="T1" fmla="*/ 0 h 1746"/>
                  <a:gd name="T2" fmla="*/ 0 w 1193"/>
                  <a:gd name="T3" fmla="*/ 0 h 1746"/>
                  <a:gd name="T4" fmla="*/ 0 w 1193"/>
                  <a:gd name="T5" fmla="*/ 0 h 1746"/>
                  <a:gd name="T6" fmla="*/ 0 w 1193"/>
                  <a:gd name="T7" fmla="*/ 0 h 1746"/>
                  <a:gd name="T8" fmla="*/ 0 w 1193"/>
                  <a:gd name="T9" fmla="*/ 0 h 1746"/>
                  <a:gd name="T10" fmla="*/ 0 w 1193"/>
                  <a:gd name="T11" fmla="*/ 0 h 1746"/>
                  <a:gd name="T12" fmla="*/ 0 w 1193"/>
                  <a:gd name="T13" fmla="*/ 0 h 1746"/>
                  <a:gd name="T14" fmla="*/ 0 w 1193"/>
                  <a:gd name="T15" fmla="*/ 0 h 1746"/>
                  <a:gd name="T16" fmla="*/ 0 w 1193"/>
                  <a:gd name="T17" fmla="*/ 0 h 1746"/>
                  <a:gd name="T18" fmla="*/ 0 w 1193"/>
                  <a:gd name="T19" fmla="*/ 0 h 1746"/>
                  <a:gd name="T20" fmla="*/ 0 w 1193"/>
                  <a:gd name="T21" fmla="*/ 0 h 1746"/>
                  <a:gd name="T22" fmla="*/ 0 w 1193"/>
                  <a:gd name="T23" fmla="*/ 0 h 1746"/>
                  <a:gd name="T24" fmla="*/ 0 w 1193"/>
                  <a:gd name="T25" fmla="*/ 0 h 1746"/>
                  <a:gd name="T26" fmla="*/ 0 w 1193"/>
                  <a:gd name="T27" fmla="*/ 0 h 1746"/>
                  <a:gd name="T28" fmla="*/ 0 w 1193"/>
                  <a:gd name="T29" fmla="*/ 0 h 1746"/>
                  <a:gd name="T30" fmla="*/ 0 w 1193"/>
                  <a:gd name="T31" fmla="*/ 0 h 1746"/>
                  <a:gd name="T32" fmla="*/ 0 w 1193"/>
                  <a:gd name="T33" fmla="*/ 0 h 1746"/>
                  <a:gd name="T34" fmla="*/ 0 w 1193"/>
                  <a:gd name="T35" fmla="*/ 0 h 1746"/>
                  <a:gd name="T36" fmla="*/ 0 w 1193"/>
                  <a:gd name="T37" fmla="*/ 0 h 1746"/>
                  <a:gd name="T38" fmla="*/ 0 w 1193"/>
                  <a:gd name="T39" fmla="*/ 0 h 1746"/>
                  <a:gd name="T40" fmla="*/ 0 w 1193"/>
                  <a:gd name="T41" fmla="*/ 0 h 1746"/>
                  <a:gd name="T42" fmla="*/ 0 w 1193"/>
                  <a:gd name="T43" fmla="*/ 0 h 1746"/>
                  <a:gd name="T44" fmla="*/ 0 w 1193"/>
                  <a:gd name="T45" fmla="*/ 0 h 1746"/>
                  <a:gd name="T46" fmla="*/ 0 w 1193"/>
                  <a:gd name="T47" fmla="*/ 0 h 1746"/>
                  <a:gd name="T48" fmla="*/ 0 w 1193"/>
                  <a:gd name="T49" fmla="*/ 0 h 1746"/>
                  <a:gd name="T50" fmla="*/ 0 w 1193"/>
                  <a:gd name="T51" fmla="*/ 0 h 1746"/>
                  <a:gd name="T52" fmla="*/ 0 w 1193"/>
                  <a:gd name="T53" fmla="*/ 0 h 1746"/>
                  <a:gd name="T54" fmla="*/ 0 w 1193"/>
                  <a:gd name="T55" fmla="*/ 0 h 1746"/>
                  <a:gd name="T56" fmla="*/ 0 w 1193"/>
                  <a:gd name="T57" fmla="*/ 0 h 1746"/>
                  <a:gd name="T58" fmla="*/ 0 w 1193"/>
                  <a:gd name="T59" fmla="*/ 0 h 1746"/>
                  <a:gd name="T60" fmla="*/ 0 w 1193"/>
                  <a:gd name="T61" fmla="*/ 0 h 1746"/>
                  <a:gd name="T62" fmla="*/ 0 w 1193"/>
                  <a:gd name="T63" fmla="*/ 0 h 1746"/>
                  <a:gd name="T64" fmla="*/ 0 w 1193"/>
                  <a:gd name="T65" fmla="*/ 0 h 1746"/>
                  <a:gd name="T66" fmla="*/ 0 w 1193"/>
                  <a:gd name="T67" fmla="*/ 0 h 1746"/>
                  <a:gd name="T68" fmla="*/ 0 w 1193"/>
                  <a:gd name="T69" fmla="*/ 0 h 1746"/>
                  <a:gd name="T70" fmla="*/ 0 w 1193"/>
                  <a:gd name="T71" fmla="*/ 0 h 1746"/>
                  <a:gd name="T72" fmla="*/ 0 w 1193"/>
                  <a:gd name="T73" fmla="*/ 0 h 1746"/>
                  <a:gd name="T74" fmla="*/ 0 w 1193"/>
                  <a:gd name="T75" fmla="*/ 0 h 1746"/>
                  <a:gd name="T76" fmla="*/ 0 w 1193"/>
                  <a:gd name="T77" fmla="*/ 0 h 1746"/>
                  <a:gd name="T78" fmla="*/ 0 w 1193"/>
                  <a:gd name="T79" fmla="*/ 0 h 1746"/>
                  <a:gd name="T80" fmla="*/ 0 w 1193"/>
                  <a:gd name="T81" fmla="*/ 0 h 1746"/>
                  <a:gd name="T82" fmla="*/ 0 w 1193"/>
                  <a:gd name="T83" fmla="*/ 0 h 1746"/>
                  <a:gd name="T84" fmla="*/ 0 w 1193"/>
                  <a:gd name="T85" fmla="*/ 0 h 1746"/>
                  <a:gd name="T86" fmla="*/ 0 w 1193"/>
                  <a:gd name="T87" fmla="*/ 0 h 1746"/>
                  <a:gd name="T88" fmla="*/ 0 w 1193"/>
                  <a:gd name="T89" fmla="*/ 0 h 1746"/>
                  <a:gd name="T90" fmla="*/ 0 w 1193"/>
                  <a:gd name="T91" fmla="*/ 0 h 1746"/>
                  <a:gd name="T92" fmla="*/ 0 w 1193"/>
                  <a:gd name="T93" fmla="*/ 0 h 1746"/>
                  <a:gd name="T94" fmla="*/ 0 w 1193"/>
                  <a:gd name="T95" fmla="*/ 0 h 1746"/>
                  <a:gd name="T96" fmla="*/ 0 w 1193"/>
                  <a:gd name="T97" fmla="*/ 0 h 1746"/>
                  <a:gd name="T98" fmla="*/ 0 w 1193"/>
                  <a:gd name="T99" fmla="*/ 0 h 1746"/>
                  <a:gd name="T100" fmla="*/ 0 w 1193"/>
                  <a:gd name="T101" fmla="*/ 0 h 1746"/>
                  <a:gd name="T102" fmla="*/ 0 w 1193"/>
                  <a:gd name="T103" fmla="*/ 0 h 1746"/>
                  <a:gd name="T104" fmla="*/ 0 w 1193"/>
                  <a:gd name="T105" fmla="*/ 0 h 1746"/>
                  <a:gd name="T106" fmla="*/ 0 w 1193"/>
                  <a:gd name="T107" fmla="*/ 0 h 1746"/>
                  <a:gd name="T108" fmla="*/ 0 w 1193"/>
                  <a:gd name="T109" fmla="*/ 0 h 1746"/>
                  <a:gd name="T110" fmla="*/ 0 w 1193"/>
                  <a:gd name="T111" fmla="*/ 0 h 1746"/>
                  <a:gd name="T112" fmla="*/ 0 w 1193"/>
                  <a:gd name="T113" fmla="*/ 0 h 1746"/>
                  <a:gd name="T114" fmla="*/ 0 w 1193"/>
                  <a:gd name="T115" fmla="*/ 0 h 1746"/>
                  <a:gd name="T116" fmla="*/ 0 w 1193"/>
                  <a:gd name="T117" fmla="*/ 0 h 1746"/>
                  <a:gd name="T118" fmla="*/ 0 w 1193"/>
                  <a:gd name="T119" fmla="*/ 0 h 1746"/>
                  <a:gd name="T120" fmla="*/ 0 w 1193"/>
                  <a:gd name="T121" fmla="*/ 0 h 1746"/>
                  <a:gd name="T122" fmla="*/ 0 w 1193"/>
                  <a:gd name="T123" fmla="*/ 0 h 1746"/>
                  <a:gd name="T124" fmla="*/ 0 w 1193"/>
                  <a:gd name="T125" fmla="*/ 0 h 17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93"/>
                  <a:gd name="T190" fmla="*/ 0 h 1746"/>
                  <a:gd name="T191" fmla="*/ 1193 w 1193"/>
                  <a:gd name="T192" fmla="*/ 1746 h 17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93" h="1746">
                    <a:moveTo>
                      <a:pt x="911" y="3"/>
                    </a:moveTo>
                    <a:lnTo>
                      <a:pt x="1058" y="31"/>
                    </a:lnTo>
                    <a:lnTo>
                      <a:pt x="1070" y="79"/>
                    </a:lnTo>
                    <a:lnTo>
                      <a:pt x="1083" y="127"/>
                    </a:lnTo>
                    <a:lnTo>
                      <a:pt x="1094" y="175"/>
                    </a:lnTo>
                    <a:lnTo>
                      <a:pt x="1104" y="222"/>
                    </a:lnTo>
                    <a:lnTo>
                      <a:pt x="1111" y="270"/>
                    </a:lnTo>
                    <a:lnTo>
                      <a:pt x="1114" y="318"/>
                    </a:lnTo>
                    <a:lnTo>
                      <a:pt x="1113" y="367"/>
                    </a:lnTo>
                    <a:lnTo>
                      <a:pt x="1105" y="417"/>
                    </a:lnTo>
                    <a:lnTo>
                      <a:pt x="1014" y="504"/>
                    </a:lnTo>
                    <a:lnTo>
                      <a:pt x="1016" y="521"/>
                    </a:lnTo>
                    <a:lnTo>
                      <a:pt x="1021" y="537"/>
                    </a:lnTo>
                    <a:lnTo>
                      <a:pt x="1027" y="551"/>
                    </a:lnTo>
                    <a:lnTo>
                      <a:pt x="1035" y="565"/>
                    </a:lnTo>
                    <a:lnTo>
                      <a:pt x="1044" y="579"/>
                    </a:lnTo>
                    <a:lnTo>
                      <a:pt x="1054" y="593"/>
                    </a:lnTo>
                    <a:lnTo>
                      <a:pt x="1064" y="608"/>
                    </a:lnTo>
                    <a:lnTo>
                      <a:pt x="1074" y="623"/>
                    </a:lnTo>
                    <a:lnTo>
                      <a:pt x="1093" y="652"/>
                    </a:lnTo>
                    <a:lnTo>
                      <a:pt x="1113" y="684"/>
                    </a:lnTo>
                    <a:lnTo>
                      <a:pt x="1131" y="716"/>
                    </a:lnTo>
                    <a:lnTo>
                      <a:pt x="1150" y="751"/>
                    </a:lnTo>
                    <a:lnTo>
                      <a:pt x="1165" y="789"/>
                    </a:lnTo>
                    <a:lnTo>
                      <a:pt x="1178" y="829"/>
                    </a:lnTo>
                    <a:lnTo>
                      <a:pt x="1188" y="873"/>
                    </a:lnTo>
                    <a:lnTo>
                      <a:pt x="1193" y="921"/>
                    </a:lnTo>
                    <a:lnTo>
                      <a:pt x="1191" y="931"/>
                    </a:lnTo>
                    <a:lnTo>
                      <a:pt x="1183" y="936"/>
                    </a:lnTo>
                    <a:lnTo>
                      <a:pt x="1171" y="940"/>
                    </a:lnTo>
                    <a:lnTo>
                      <a:pt x="1156" y="941"/>
                    </a:lnTo>
                    <a:lnTo>
                      <a:pt x="1140" y="941"/>
                    </a:lnTo>
                    <a:lnTo>
                      <a:pt x="1121" y="941"/>
                    </a:lnTo>
                    <a:lnTo>
                      <a:pt x="1104" y="941"/>
                    </a:lnTo>
                    <a:lnTo>
                      <a:pt x="1087" y="943"/>
                    </a:lnTo>
                    <a:lnTo>
                      <a:pt x="1082" y="944"/>
                    </a:lnTo>
                    <a:lnTo>
                      <a:pt x="1077" y="944"/>
                    </a:lnTo>
                    <a:lnTo>
                      <a:pt x="1069" y="944"/>
                    </a:lnTo>
                    <a:lnTo>
                      <a:pt x="1061" y="943"/>
                    </a:lnTo>
                    <a:lnTo>
                      <a:pt x="1051" y="942"/>
                    </a:lnTo>
                    <a:lnTo>
                      <a:pt x="1039" y="940"/>
                    </a:lnTo>
                    <a:lnTo>
                      <a:pt x="1027" y="938"/>
                    </a:lnTo>
                    <a:lnTo>
                      <a:pt x="1013" y="935"/>
                    </a:lnTo>
                    <a:lnTo>
                      <a:pt x="1005" y="941"/>
                    </a:lnTo>
                    <a:lnTo>
                      <a:pt x="1012" y="947"/>
                    </a:lnTo>
                    <a:lnTo>
                      <a:pt x="1026" y="955"/>
                    </a:lnTo>
                    <a:lnTo>
                      <a:pt x="1047" y="962"/>
                    </a:lnTo>
                    <a:lnTo>
                      <a:pt x="1068" y="970"/>
                    </a:lnTo>
                    <a:lnTo>
                      <a:pt x="1089" y="980"/>
                    </a:lnTo>
                    <a:lnTo>
                      <a:pt x="1104" y="991"/>
                    </a:lnTo>
                    <a:lnTo>
                      <a:pt x="1109" y="1003"/>
                    </a:lnTo>
                    <a:lnTo>
                      <a:pt x="1108" y="1072"/>
                    </a:lnTo>
                    <a:lnTo>
                      <a:pt x="1104" y="1132"/>
                    </a:lnTo>
                    <a:lnTo>
                      <a:pt x="1096" y="1186"/>
                    </a:lnTo>
                    <a:lnTo>
                      <a:pt x="1087" y="1238"/>
                    </a:lnTo>
                    <a:lnTo>
                      <a:pt x="1074" y="1291"/>
                    </a:lnTo>
                    <a:lnTo>
                      <a:pt x="1058" y="1349"/>
                    </a:lnTo>
                    <a:lnTo>
                      <a:pt x="1040" y="1414"/>
                    </a:lnTo>
                    <a:lnTo>
                      <a:pt x="1018" y="1491"/>
                    </a:lnTo>
                    <a:lnTo>
                      <a:pt x="983" y="1509"/>
                    </a:lnTo>
                    <a:lnTo>
                      <a:pt x="947" y="1524"/>
                    </a:lnTo>
                    <a:lnTo>
                      <a:pt x="910" y="1535"/>
                    </a:lnTo>
                    <a:lnTo>
                      <a:pt x="873" y="1544"/>
                    </a:lnTo>
                    <a:lnTo>
                      <a:pt x="835" y="1549"/>
                    </a:lnTo>
                    <a:lnTo>
                      <a:pt x="796" y="1551"/>
                    </a:lnTo>
                    <a:lnTo>
                      <a:pt x="757" y="1550"/>
                    </a:lnTo>
                    <a:lnTo>
                      <a:pt x="717" y="1545"/>
                    </a:lnTo>
                    <a:lnTo>
                      <a:pt x="675" y="1538"/>
                    </a:lnTo>
                    <a:lnTo>
                      <a:pt x="633" y="1527"/>
                    </a:lnTo>
                    <a:lnTo>
                      <a:pt x="590" y="1514"/>
                    </a:lnTo>
                    <a:lnTo>
                      <a:pt x="545" y="1498"/>
                    </a:lnTo>
                    <a:lnTo>
                      <a:pt x="501" y="1478"/>
                    </a:lnTo>
                    <a:lnTo>
                      <a:pt x="454" y="1455"/>
                    </a:lnTo>
                    <a:lnTo>
                      <a:pt x="406" y="1429"/>
                    </a:lnTo>
                    <a:lnTo>
                      <a:pt x="358" y="1401"/>
                    </a:lnTo>
                    <a:lnTo>
                      <a:pt x="353" y="1417"/>
                    </a:lnTo>
                    <a:lnTo>
                      <a:pt x="348" y="1456"/>
                    </a:lnTo>
                    <a:lnTo>
                      <a:pt x="342" y="1512"/>
                    </a:lnTo>
                    <a:lnTo>
                      <a:pt x="337" y="1575"/>
                    </a:lnTo>
                    <a:lnTo>
                      <a:pt x="333" y="1638"/>
                    </a:lnTo>
                    <a:lnTo>
                      <a:pt x="328" y="1693"/>
                    </a:lnTo>
                    <a:lnTo>
                      <a:pt x="326" y="1731"/>
                    </a:lnTo>
                    <a:lnTo>
                      <a:pt x="325" y="1746"/>
                    </a:lnTo>
                    <a:lnTo>
                      <a:pt x="0" y="1321"/>
                    </a:lnTo>
                    <a:lnTo>
                      <a:pt x="8" y="1309"/>
                    </a:lnTo>
                    <a:lnTo>
                      <a:pt x="19" y="1298"/>
                    </a:lnTo>
                    <a:lnTo>
                      <a:pt x="30" y="1287"/>
                    </a:lnTo>
                    <a:lnTo>
                      <a:pt x="42" y="1278"/>
                    </a:lnTo>
                    <a:lnTo>
                      <a:pt x="55" y="1269"/>
                    </a:lnTo>
                    <a:lnTo>
                      <a:pt x="69" y="1261"/>
                    </a:lnTo>
                    <a:lnTo>
                      <a:pt x="83" y="1252"/>
                    </a:lnTo>
                    <a:lnTo>
                      <a:pt x="97" y="1245"/>
                    </a:lnTo>
                    <a:lnTo>
                      <a:pt x="112" y="1236"/>
                    </a:lnTo>
                    <a:lnTo>
                      <a:pt x="126" y="1227"/>
                    </a:lnTo>
                    <a:lnTo>
                      <a:pt x="142" y="1219"/>
                    </a:lnTo>
                    <a:lnTo>
                      <a:pt x="156" y="1210"/>
                    </a:lnTo>
                    <a:lnTo>
                      <a:pt x="169" y="1200"/>
                    </a:lnTo>
                    <a:lnTo>
                      <a:pt x="183" y="1189"/>
                    </a:lnTo>
                    <a:lnTo>
                      <a:pt x="195" y="1178"/>
                    </a:lnTo>
                    <a:lnTo>
                      <a:pt x="207" y="1165"/>
                    </a:lnTo>
                    <a:lnTo>
                      <a:pt x="226" y="1160"/>
                    </a:lnTo>
                    <a:lnTo>
                      <a:pt x="246" y="1157"/>
                    </a:lnTo>
                    <a:lnTo>
                      <a:pt x="265" y="1153"/>
                    </a:lnTo>
                    <a:lnTo>
                      <a:pt x="284" y="1150"/>
                    </a:lnTo>
                    <a:lnTo>
                      <a:pt x="301" y="1146"/>
                    </a:lnTo>
                    <a:lnTo>
                      <a:pt x="317" y="1140"/>
                    </a:lnTo>
                    <a:lnTo>
                      <a:pt x="333" y="1133"/>
                    </a:lnTo>
                    <a:lnTo>
                      <a:pt x="346" y="1122"/>
                    </a:lnTo>
                    <a:lnTo>
                      <a:pt x="354" y="1101"/>
                    </a:lnTo>
                    <a:lnTo>
                      <a:pt x="362" y="1080"/>
                    </a:lnTo>
                    <a:lnTo>
                      <a:pt x="368" y="1057"/>
                    </a:lnTo>
                    <a:lnTo>
                      <a:pt x="375" y="1034"/>
                    </a:lnTo>
                    <a:lnTo>
                      <a:pt x="381" y="1010"/>
                    </a:lnTo>
                    <a:lnTo>
                      <a:pt x="388" y="987"/>
                    </a:lnTo>
                    <a:lnTo>
                      <a:pt x="394" y="965"/>
                    </a:lnTo>
                    <a:lnTo>
                      <a:pt x="402" y="943"/>
                    </a:lnTo>
                    <a:lnTo>
                      <a:pt x="404" y="927"/>
                    </a:lnTo>
                    <a:lnTo>
                      <a:pt x="402" y="913"/>
                    </a:lnTo>
                    <a:lnTo>
                      <a:pt x="397" y="900"/>
                    </a:lnTo>
                    <a:lnTo>
                      <a:pt x="388" y="888"/>
                    </a:lnTo>
                    <a:lnTo>
                      <a:pt x="378" y="878"/>
                    </a:lnTo>
                    <a:lnTo>
                      <a:pt x="367" y="868"/>
                    </a:lnTo>
                    <a:lnTo>
                      <a:pt x="356" y="860"/>
                    </a:lnTo>
                    <a:lnTo>
                      <a:pt x="346" y="854"/>
                    </a:lnTo>
                    <a:lnTo>
                      <a:pt x="310" y="811"/>
                    </a:lnTo>
                    <a:lnTo>
                      <a:pt x="282" y="764"/>
                    </a:lnTo>
                    <a:lnTo>
                      <a:pt x="259" y="714"/>
                    </a:lnTo>
                    <a:lnTo>
                      <a:pt x="243" y="663"/>
                    </a:lnTo>
                    <a:lnTo>
                      <a:pt x="234" y="609"/>
                    </a:lnTo>
                    <a:lnTo>
                      <a:pt x="232" y="554"/>
                    </a:lnTo>
                    <a:lnTo>
                      <a:pt x="237" y="500"/>
                    </a:lnTo>
                    <a:lnTo>
                      <a:pt x="249" y="446"/>
                    </a:lnTo>
                    <a:lnTo>
                      <a:pt x="259" y="436"/>
                    </a:lnTo>
                    <a:lnTo>
                      <a:pt x="268" y="427"/>
                    </a:lnTo>
                    <a:lnTo>
                      <a:pt x="276" y="421"/>
                    </a:lnTo>
                    <a:lnTo>
                      <a:pt x="286" y="414"/>
                    </a:lnTo>
                    <a:lnTo>
                      <a:pt x="295" y="410"/>
                    </a:lnTo>
                    <a:lnTo>
                      <a:pt x="304" y="408"/>
                    </a:lnTo>
                    <a:lnTo>
                      <a:pt x="314" y="407"/>
                    </a:lnTo>
                    <a:lnTo>
                      <a:pt x="325" y="409"/>
                    </a:lnTo>
                    <a:lnTo>
                      <a:pt x="340" y="414"/>
                    </a:lnTo>
                    <a:lnTo>
                      <a:pt x="355" y="420"/>
                    </a:lnTo>
                    <a:lnTo>
                      <a:pt x="369" y="426"/>
                    </a:lnTo>
                    <a:lnTo>
                      <a:pt x="384" y="433"/>
                    </a:lnTo>
                    <a:lnTo>
                      <a:pt x="397" y="440"/>
                    </a:lnTo>
                    <a:lnTo>
                      <a:pt x="410" y="449"/>
                    </a:lnTo>
                    <a:lnTo>
                      <a:pt x="422" y="457"/>
                    </a:lnTo>
                    <a:lnTo>
                      <a:pt x="434" y="465"/>
                    </a:lnTo>
                    <a:lnTo>
                      <a:pt x="445" y="475"/>
                    </a:lnTo>
                    <a:lnTo>
                      <a:pt x="456" y="485"/>
                    </a:lnTo>
                    <a:lnTo>
                      <a:pt x="467" y="496"/>
                    </a:lnTo>
                    <a:lnTo>
                      <a:pt x="477" y="507"/>
                    </a:lnTo>
                    <a:lnTo>
                      <a:pt x="487" y="519"/>
                    </a:lnTo>
                    <a:lnTo>
                      <a:pt x="496" y="531"/>
                    </a:lnTo>
                    <a:lnTo>
                      <a:pt x="505" y="542"/>
                    </a:lnTo>
                    <a:lnTo>
                      <a:pt x="514" y="555"/>
                    </a:lnTo>
                    <a:lnTo>
                      <a:pt x="536" y="735"/>
                    </a:lnTo>
                    <a:lnTo>
                      <a:pt x="544" y="749"/>
                    </a:lnTo>
                    <a:lnTo>
                      <a:pt x="557" y="757"/>
                    </a:lnTo>
                    <a:lnTo>
                      <a:pt x="572" y="763"/>
                    </a:lnTo>
                    <a:lnTo>
                      <a:pt x="590" y="765"/>
                    </a:lnTo>
                    <a:lnTo>
                      <a:pt x="609" y="765"/>
                    </a:lnTo>
                    <a:lnTo>
                      <a:pt x="628" y="763"/>
                    </a:lnTo>
                    <a:lnTo>
                      <a:pt x="645" y="760"/>
                    </a:lnTo>
                    <a:lnTo>
                      <a:pt x="660" y="756"/>
                    </a:lnTo>
                    <a:lnTo>
                      <a:pt x="670" y="755"/>
                    </a:lnTo>
                    <a:lnTo>
                      <a:pt x="678" y="753"/>
                    </a:lnTo>
                    <a:lnTo>
                      <a:pt x="682" y="752"/>
                    </a:lnTo>
                    <a:lnTo>
                      <a:pt x="684" y="751"/>
                    </a:lnTo>
                    <a:lnTo>
                      <a:pt x="692" y="703"/>
                    </a:lnTo>
                    <a:lnTo>
                      <a:pt x="698" y="656"/>
                    </a:lnTo>
                    <a:lnTo>
                      <a:pt x="706" y="610"/>
                    </a:lnTo>
                    <a:lnTo>
                      <a:pt x="717" y="565"/>
                    </a:lnTo>
                    <a:lnTo>
                      <a:pt x="733" y="524"/>
                    </a:lnTo>
                    <a:lnTo>
                      <a:pt x="755" y="484"/>
                    </a:lnTo>
                    <a:lnTo>
                      <a:pt x="786" y="448"/>
                    </a:lnTo>
                    <a:lnTo>
                      <a:pt x="828" y="417"/>
                    </a:lnTo>
                    <a:lnTo>
                      <a:pt x="850" y="369"/>
                    </a:lnTo>
                    <a:lnTo>
                      <a:pt x="862" y="320"/>
                    </a:lnTo>
                    <a:lnTo>
                      <a:pt x="865" y="271"/>
                    </a:lnTo>
                    <a:lnTo>
                      <a:pt x="865" y="222"/>
                    </a:lnTo>
                    <a:lnTo>
                      <a:pt x="864" y="172"/>
                    </a:lnTo>
                    <a:lnTo>
                      <a:pt x="864" y="124"/>
                    </a:lnTo>
                    <a:lnTo>
                      <a:pt x="870" y="75"/>
                    </a:lnTo>
                    <a:lnTo>
                      <a:pt x="883" y="27"/>
                    </a:lnTo>
                    <a:lnTo>
                      <a:pt x="905" y="0"/>
                    </a:lnTo>
                    <a:lnTo>
                      <a:pt x="907" y="0"/>
                    </a:lnTo>
                    <a:lnTo>
                      <a:pt x="909" y="1"/>
                    </a:lnTo>
                    <a:lnTo>
                      <a:pt x="910" y="3"/>
                    </a:lnTo>
                    <a:lnTo>
                      <a:pt x="911" y="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4" name="Freeform 52"/>
              <p:cNvSpPr>
                <a:spLocks noChangeArrowheads="1"/>
              </p:cNvSpPr>
              <p:nvPr/>
            </p:nvSpPr>
            <p:spPr bwMode="auto">
              <a:xfrm>
                <a:off x="237" y="187"/>
                <a:ext cx="28" cy="306"/>
              </a:xfrm>
              <a:custGeom>
                <a:avLst/>
                <a:gdLst>
                  <a:gd name="T0" fmla="*/ 0 w 169"/>
                  <a:gd name="T1" fmla="*/ 0 h 338"/>
                  <a:gd name="T2" fmla="*/ 0 w 169"/>
                  <a:gd name="T3" fmla="*/ 22 h 338"/>
                  <a:gd name="T4" fmla="*/ 0 w 169"/>
                  <a:gd name="T5" fmla="*/ 27 h 338"/>
                  <a:gd name="T6" fmla="*/ 0 w 169"/>
                  <a:gd name="T7" fmla="*/ 31 h 338"/>
                  <a:gd name="T8" fmla="*/ 0 w 169"/>
                  <a:gd name="T9" fmla="*/ 34 h 338"/>
                  <a:gd name="T10" fmla="*/ 0 w 169"/>
                  <a:gd name="T11" fmla="*/ 35 h 338"/>
                  <a:gd name="T12" fmla="*/ 0 w 169"/>
                  <a:gd name="T13" fmla="*/ 22 h 338"/>
                  <a:gd name="T14" fmla="*/ 0 w 169"/>
                  <a:gd name="T15" fmla="*/ 22 h 338"/>
                  <a:gd name="T16" fmla="*/ 0 w 169"/>
                  <a:gd name="T17" fmla="*/ 24 h 338"/>
                  <a:gd name="T18" fmla="*/ 0 w 169"/>
                  <a:gd name="T19" fmla="*/ 24 h 338"/>
                  <a:gd name="T20" fmla="*/ 0 w 169"/>
                  <a:gd name="T21" fmla="*/ 27 h 338"/>
                  <a:gd name="T22" fmla="*/ 0 w 169"/>
                  <a:gd name="T23" fmla="*/ 31 h 338"/>
                  <a:gd name="T24" fmla="*/ 0 w 169"/>
                  <a:gd name="T25" fmla="*/ 36 h 338"/>
                  <a:gd name="T26" fmla="*/ 0 w 169"/>
                  <a:gd name="T27" fmla="*/ 45 h 338"/>
                  <a:gd name="T28" fmla="*/ 0 w 169"/>
                  <a:gd name="T29" fmla="*/ 56 h 338"/>
                  <a:gd name="T30" fmla="*/ 0 w 169"/>
                  <a:gd name="T31" fmla="*/ 69 h 338"/>
                  <a:gd name="T32" fmla="*/ 0 w 169"/>
                  <a:gd name="T33" fmla="*/ 84 h 338"/>
                  <a:gd name="T34" fmla="*/ 0 w 169"/>
                  <a:gd name="T35" fmla="*/ 102 h 338"/>
                  <a:gd name="T36" fmla="*/ 0 w 169"/>
                  <a:gd name="T37" fmla="*/ 121 h 338"/>
                  <a:gd name="T38" fmla="*/ 0 w 169"/>
                  <a:gd name="T39" fmla="*/ 124 h 338"/>
                  <a:gd name="T40" fmla="*/ 0 w 169"/>
                  <a:gd name="T41" fmla="*/ 126 h 338"/>
                  <a:gd name="T42" fmla="*/ 0 w 169"/>
                  <a:gd name="T43" fmla="*/ 127 h 338"/>
                  <a:gd name="T44" fmla="*/ 0 w 169"/>
                  <a:gd name="T45" fmla="*/ 129 h 338"/>
                  <a:gd name="T46" fmla="*/ 0 w 169"/>
                  <a:gd name="T47" fmla="*/ 131 h 338"/>
                  <a:gd name="T48" fmla="*/ 0 w 169"/>
                  <a:gd name="T49" fmla="*/ 131 h 338"/>
                  <a:gd name="T50" fmla="*/ 0 w 169"/>
                  <a:gd name="T51" fmla="*/ 134 h 338"/>
                  <a:gd name="T52" fmla="*/ 0 w 169"/>
                  <a:gd name="T53" fmla="*/ 135 h 338"/>
                  <a:gd name="T54" fmla="*/ 0 w 169"/>
                  <a:gd name="T55" fmla="*/ 138 h 338"/>
                  <a:gd name="T56" fmla="*/ 0 w 169"/>
                  <a:gd name="T57" fmla="*/ 143 h 338"/>
                  <a:gd name="T58" fmla="*/ 0 w 169"/>
                  <a:gd name="T59" fmla="*/ 148 h 338"/>
                  <a:gd name="T60" fmla="*/ 0 w 169"/>
                  <a:gd name="T61" fmla="*/ 152 h 338"/>
                  <a:gd name="T62" fmla="*/ 0 w 169"/>
                  <a:gd name="T63" fmla="*/ 152 h 338"/>
                  <a:gd name="T64" fmla="*/ 0 w 169"/>
                  <a:gd name="T65" fmla="*/ 151 h 338"/>
                  <a:gd name="T66" fmla="*/ 0 w 169"/>
                  <a:gd name="T67" fmla="*/ 146 h 338"/>
                  <a:gd name="T68" fmla="*/ 0 w 169"/>
                  <a:gd name="T69" fmla="*/ 143 h 338"/>
                  <a:gd name="T70" fmla="*/ 0 w 169"/>
                  <a:gd name="T71" fmla="*/ 139 h 338"/>
                  <a:gd name="T72" fmla="*/ 0 w 169"/>
                  <a:gd name="T73" fmla="*/ 137 h 338"/>
                  <a:gd name="T74" fmla="*/ 0 w 169"/>
                  <a:gd name="T75" fmla="*/ 134 h 338"/>
                  <a:gd name="T76" fmla="*/ 0 w 169"/>
                  <a:gd name="T77" fmla="*/ 133 h 338"/>
                  <a:gd name="T78" fmla="*/ 0 w 169"/>
                  <a:gd name="T79" fmla="*/ 132 h 338"/>
                  <a:gd name="T80" fmla="*/ 0 w 169"/>
                  <a:gd name="T81" fmla="*/ 131 h 338"/>
                  <a:gd name="T82" fmla="*/ 0 w 169"/>
                  <a:gd name="T83" fmla="*/ 129 h 338"/>
                  <a:gd name="T84" fmla="*/ 0 w 169"/>
                  <a:gd name="T85" fmla="*/ 126 h 338"/>
                  <a:gd name="T86" fmla="*/ 0 w 169"/>
                  <a:gd name="T87" fmla="*/ 112 h 338"/>
                  <a:gd name="T88" fmla="*/ 0 w 169"/>
                  <a:gd name="T89" fmla="*/ 98 h 338"/>
                  <a:gd name="T90" fmla="*/ 0 w 169"/>
                  <a:gd name="T91" fmla="*/ 82 h 338"/>
                  <a:gd name="T92" fmla="*/ 0 w 169"/>
                  <a:gd name="T93" fmla="*/ 69 h 338"/>
                  <a:gd name="T94" fmla="*/ 0 w 169"/>
                  <a:gd name="T95" fmla="*/ 55 h 338"/>
                  <a:gd name="T96" fmla="*/ 0 w 169"/>
                  <a:gd name="T97" fmla="*/ 42 h 338"/>
                  <a:gd name="T98" fmla="*/ 0 w 169"/>
                  <a:gd name="T99" fmla="*/ 27 h 338"/>
                  <a:gd name="T100" fmla="*/ 0 w 169"/>
                  <a:gd name="T101" fmla="*/ 13 h 338"/>
                  <a:gd name="T102" fmla="*/ 0 w 169"/>
                  <a:gd name="T103" fmla="*/ 12 h 338"/>
                  <a:gd name="T104" fmla="*/ 0 w 169"/>
                  <a:gd name="T105" fmla="*/ 9 h 338"/>
                  <a:gd name="T106" fmla="*/ 0 w 169"/>
                  <a:gd name="T107" fmla="*/ 7 h 338"/>
                  <a:gd name="T108" fmla="*/ 0 w 169"/>
                  <a:gd name="T109" fmla="*/ 5 h 338"/>
                  <a:gd name="T110" fmla="*/ 0 w 169"/>
                  <a:gd name="T111" fmla="*/ 5 h 338"/>
                  <a:gd name="T112" fmla="*/ 0 w 169"/>
                  <a:gd name="T113" fmla="*/ 4 h 338"/>
                  <a:gd name="T114" fmla="*/ 0 w 169"/>
                  <a:gd name="T115" fmla="*/ 2 h 338"/>
                  <a:gd name="T116" fmla="*/ 0 w 169"/>
                  <a:gd name="T117" fmla="*/ 0 h 3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9"/>
                  <a:gd name="T178" fmla="*/ 0 h 338"/>
                  <a:gd name="T179" fmla="*/ 169 w 169"/>
                  <a:gd name="T180" fmla="*/ 338 h 3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9" h="338">
                    <a:moveTo>
                      <a:pt x="52" y="0"/>
                    </a:moveTo>
                    <a:lnTo>
                      <a:pt x="167" y="49"/>
                    </a:lnTo>
                    <a:lnTo>
                      <a:pt x="169" y="60"/>
                    </a:lnTo>
                    <a:lnTo>
                      <a:pt x="167" y="68"/>
                    </a:lnTo>
                    <a:lnTo>
                      <a:pt x="160" y="76"/>
                    </a:lnTo>
                    <a:lnTo>
                      <a:pt x="150" y="80"/>
                    </a:lnTo>
                    <a:lnTo>
                      <a:pt x="70" y="49"/>
                    </a:lnTo>
                    <a:lnTo>
                      <a:pt x="66" y="50"/>
                    </a:lnTo>
                    <a:lnTo>
                      <a:pt x="61" y="52"/>
                    </a:lnTo>
                    <a:lnTo>
                      <a:pt x="56" y="55"/>
                    </a:lnTo>
                    <a:lnTo>
                      <a:pt x="52" y="60"/>
                    </a:lnTo>
                    <a:lnTo>
                      <a:pt x="45" y="68"/>
                    </a:lnTo>
                    <a:lnTo>
                      <a:pt x="39" y="81"/>
                    </a:lnTo>
                    <a:lnTo>
                      <a:pt x="36" y="101"/>
                    </a:lnTo>
                    <a:lnTo>
                      <a:pt x="38" y="125"/>
                    </a:lnTo>
                    <a:lnTo>
                      <a:pt x="43" y="154"/>
                    </a:lnTo>
                    <a:lnTo>
                      <a:pt x="55" y="188"/>
                    </a:lnTo>
                    <a:lnTo>
                      <a:pt x="73" y="227"/>
                    </a:lnTo>
                    <a:lnTo>
                      <a:pt x="100" y="270"/>
                    </a:lnTo>
                    <a:lnTo>
                      <a:pt x="103" y="274"/>
                    </a:lnTo>
                    <a:lnTo>
                      <a:pt x="106" y="279"/>
                    </a:lnTo>
                    <a:lnTo>
                      <a:pt x="110" y="282"/>
                    </a:lnTo>
                    <a:lnTo>
                      <a:pt x="115" y="285"/>
                    </a:lnTo>
                    <a:lnTo>
                      <a:pt x="120" y="289"/>
                    </a:lnTo>
                    <a:lnTo>
                      <a:pt x="124" y="293"/>
                    </a:lnTo>
                    <a:lnTo>
                      <a:pt x="130" y="296"/>
                    </a:lnTo>
                    <a:lnTo>
                      <a:pt x="134" y="299"/>
                    </a:lnTo>
                    <a:lnTo>
                      <a:pt x="140" y="306"/>
                    </a:lnTo>
                    <a:lnTo>
                      <a:pt x="144" y="316"/>
                    </a:lnTo>
                    <a:lnTo>
                      <a:pt x="145" y="327"/>
                    </a:lnTo>
                    <a:lnTo>
                      <a:pt x="143" y="338"/>
                    </a:lnTo>
                    <a:lnTo>
                      <a:pt x="141" y="337"/>
                    </a:lnTo>
                    <a:lnTo>
                      <a:pt x="137" y="333"/>
                    </a:lnTo>
                    <a:lnTo>
                      <a:pt x="133" y="325"/>
                    </a:lnTo>
                    <a:lnTo>
                      <a:pt x="128" y="317"/>
                    </a:lnTo>
                    <a:lnTo>
                      <a:pt x="123" y="308"/>
                    </a:lnTo>
                    <a:lnTo>
                      <a:pt x="118" y="302"/>
                    </a:lnTo>
                    <a:lnTo>
                      <a:pt x="113" y="296"/>
                    </a:lnTo>
                    <a:lnTo>
                      <a:pt x="110" y="295"/>
                    </a:lnTo>
                    <a:lnTo>
                      <a:pt x="96" y="294"/>
                    </a:lnTo>
                    <a:lnTo>
                      <a:pt x="91" y="292"/>
                    </a:lnTo>
                    <a:lnTo>
                      <a:pt x="86" y="286"/>
                    </a:lnTo>
                    <a:lnTo>
                      <a:pt x="80" y="280"/>
                    </a:lnTo>
                    <a:lnTo>
                      <a:pt x="70" y="248"/>
                    </a:lnTo>
                    <a:lnTo>
                      <a:pt x="56" y="217"/>
                    </a:lnTo>
                    <a:lnTo>
                      <a:pt x="40" y="185"/>
                    </a:lnTo>
                    <a:lnTo>
                      <a:pt x="23" y="154"/>
                    </a:lnTo>
                    <a:lnTo>
                      <a:pt x="9" y="122"/>
                    </a:lnTo>
                    <a:lnTo>
                      <a:pt x="1" y="92"/>
                    </a:lnTo>
                    <a:lnTo>
                      <a:pt x="0" y="61"/>
                    </a:lnTo>
                    <a:lnTo>
                      <a:pt x="8" y="29"/>
                    </a:lnTo>
                    <a:lnTo>
                      <a:pt x="11" y="25"/>
                    </a:lnTo>
                    <a:lnTo>
                      <a:pt x="15" y="19"/>
                    </a:lnTo>
                    <a:lnTo>
                      <a:pt x="19" y="15"/>
                    </a:lnTo>
                    <a:lnTo>
                      <a:pt x="23" y="11"/>
                    </a:lnTo>
                    <a:lnTo>
                      <a:pt x="30" y="7"/>
                    </a:lnTo>
                    <a:lnTo>
                      <a:pt x="36" y="4"/>
                    </a:lnTo>
                    <a:lnTo>
                      <a:pt x="43" y="2"/>
                    </a:lnTo>
                    <a:lnTo>
                      <a:pt x="52"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5" name="Freeform 53"/>
              <p:cNvSpPr>
                <a:spLocks noChangeArrowheads="1"/>
              </p:cNvSpPr>
              <p:nvPr/>
            </p:nvSpPr>
            <p:spPr bwMode="auto">
              <a:xfrm>
                <a:off x="68" y="322"/>
                <a:ext cx="177" cy="306"/>
              </a:xfrm>
              <a:custGeom>
                <a:avLst/>
                <a:gdLst>
                  <a:gd name="T0" fmla="*/ 0 w 1066"/>
                  <a:gd name="T1" fmla="*/ 0 h 872"/>
                  <a:gd name="T2" fmla="*/ 0 w 1066"/>
                  <a:gd name="T3" fmla="*/ 0 h 872"/>
                  <a:gd name="T4" fmla="*/ 0 w 1066"/>
                  <a:gd name="T5" fmla="*/ 0 h 872"/>
                  <a:gd name="T6" fmla="*/ 0 w 1066"/>
                  <a:gd name="T7" fmla="*/ 0 h 872"/>
                  <a:gd name="T8" fmla="*/ 0 w 1066"/>
                  <a:gd name="T9" fmla="*/ 0 h 872"/>
                  <a:gd name="T10" fmla="*/ 0 w 1066"/>
                  <a:gd name="T11" fmla="*/ 0 h 872"/>
                  <a:gd name="T12" fmla="*/ 0 w 1066"/>
                  <a:gd name="T13" fmla="*/ 0 h 872"/>
                  <a:gd name="T14" fmla="*/ 0 w 1066"/>
                  <a:gd name="T15" fmla="*/ 0 h 872"/>
                  <a:gd name="T16" fmla="*/ 0 w 1066"/>
                  <a:gd name="T17" fmla="*/ 0 h 872"/>
                  <a:gd name="T18" fmla="*/ 0 w 1066"/>
                  <a:gd name="T19" fmla="*/ 0 h 872"/>
                  <a:gd name="T20" fmla="*/ 0 w 1066"/>
                  <a:gd name="T21" fmla="*/ 0 h 872"/>
                  <a:gd name="T22" fmla="*/ 0 w 1066"/>
                  <a:gd name="T23" fmla="*/ 0 h 872"/>
                  <a:gd name="T24" fmla="*/ 0 w 1066"/>
                  <a:gd name="T25" fmla="*/ 0 h 872"/>
                  <a:gd name="T26" fmla="*/ 0 w 1066"/>
                  <a:gd name="T27" fmla="*/ 0 h 872"/>
                  <a:gd name="T28" fmla="*/ 0 w 1066"/>
                  <a:gd name="T29" fmla="*/ 0 h 872"/>
                  <a:gd name="T30" fmla="*/ 0 w 1066"/>
                  <a:gd name="T31" fmla="*/ 0 h 872"/>
                  <a:gd name="T32" fmla="*/ 0 w 1066"/>
                  <a:gd name="T33" fmla="*/ 0 h 872"/>
                  <a:gd name="T34" fmla="*/ 0 w 1066"/>
                  <a:gd name="T35" fmla="*/ 0 h 872"/>
                  <a:gd name="T36" fmla="*/ 0 w 1066"/>
                  <a:gd name="T37" fmla="*/ 0 h 872"/>
                  <a:gd name="T38" fmla="*/ 0 w 1066"/>
                  <a:gd name="T39" fmla="*/ 0 h 872"/>
                  <a:gd name="T40" fmla="*/ 0 w 1066"/>
                  <a:gd name="T41" fmla="*/ 0 h 872"/>
                  <a:gd name="T42" fmla="*/ 0 w 1066"/>
                  <a:gd name="T43" fmla="*/ 0 h 872"/>
                  <a:gd name="T44" fmla="*/ 0 w 1066"/>
                  <a:gd name="T45" fmla="*/ 0 h 872"/>
                  <a:gd name="T46" fmla="*/ 0 w 1066"/>
                  <a:gd name="T47" fmla="*/ 0 h 872"/>
                  <a:gd name="T48" fmla="*/ 0 w 1066"/>
                  <a:gd name="T49" fmla="*/ 0 h 872"/>
                  <a:gd name="T50" fmla="*/ 0 w 1066"/>
                  <a:gd name="T51" fmla="*/ 0 h 872"/>
                  <a:gd name="T52" fmla="*/ 0 w 1066"/>
                  <a:gd name="T53" fmla="*/ 0 h 872"/>
                  <a:gd name="T54" fmla="*/ 0 w 1066"/>
                  <a:gd name="T55" fmla="*/ 0 h 872"/>
                  <a:gd name="T56" fmla="*/ 0 w 1066"/>
                  <a:gd name="T57" fmla="*/ 0 h 872"/>
                  <a:gd name="T58" fmla="*/ 0 w 1066"/>
                  <a:gd name="T59" fmla="*/ 0 h 872"/>
                  <a:gd name="T60" fmla="*/ 0 w 1066"/>
                  <a:gd name="T61" fmla="*/ 0 h 872"/>
                  <a:gd name="T62" fmla="*/ 0 w 1066"/>
                  <a:gd name="T63" fmla="*/ 0 h 872"/>
                  <a:gd name="T64" fmla="*/ 0 w 1066"/>
                  <a:gd name="T65" fmla="*/ 0 h 872"/>
                  <a:gd name="T66" fmla="*/ 0 w 1066"/>
                  <a:gd name="T67" fmla="*/ 0 h 872"/>
                  <a:gd name="T68" fmla="*/ 0 w 1066"/>
                  <a:gd name="T69" fmla="*/ 0 h 872"/>
                  <a:gd name="T70" fmla="*/ 0 w 1066"/>
                  <a:gd name="T71" fmla="*/ 0 h 872"/>
                  <a:gd name="T72" fmla="*/ 0 w 1066"/>
                  <a:gd name="T73" fmla="*/ 0 h 872"/>
                  <a:gd name="T74" fmla="*/ 0 w 1066"/>
                  <a:gd name="T75" fmla="*/ 0 h 872"/>
                  <a:gd name="T76" fmla="*/ 0 w 1066"/>
                  <a:gd name="T77" fmla="*/ 0 h 872"/>
                  <a:gd name="T78" fmla="*/ 0 w 1066"/>
                  <a:gd name="T79" fmla="*/ 0 h 872"/>
                  <a:gd name="T80" fmla="*/ 0 w 1066"/>
                  <a:gd name="T81" fmla="*/ 0 h 872"/>
                  <a:gd name="T82" fmla="*/ 0 w 1066"/>
                  <a:gd name="T83" fmla="*/ 0 h 872"/>
                  <a:gd name="T84" fmla="*/ 0 w 1066"/>
                  <a:gd name="T85" fmla="*/ 0 h 872"/>
                  <a:gd name="T86" fmla="*/ 0 w 1066"/>
                  <a:gd name="T87" fmla="*/ 0 h 872"/>
                  <a:gd name="T88" fmla="*/ 0 w 1066"/>
                  <a:gd name="T89" fmla="*/ 0 h 872"/>
                  <a:gd name="T90" fmla="*/ 0 w 1066"/>
                  <a:gd name="T91" fmla="*/ 0 h 872"/>
                  <a:gd name="T92" fmla="*/ 0 w 1066"/>
                  <a:gd name="T93" fmla="*/ 0 h 872"/>
                  <a:gd name="T94" fmla="*/ 0 w 1066"/>
                  <a:gd name="T95" fmla="*/ 0 h 872"/>
                  <a:gd name="T96" fmla="*/ 0 w 1066"/>
                  <a:gd name="T97" fmla="*/ 0 h 8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66"/>
                  <a:gd name="T148" fmla="*/ 0 h 872"/>
                  <a:gd name="T149" fmla="*/ 1066 w 1066"/>
                  <a:gd name="T150" fmla="*/ 872 h 8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66" h="872">
                    <a:moveTo>
                      <a:pt x="57" y="0"/>
                    </a:moveTo>
                    <a:lnTo>
                      <a:pt x="75" y="4"/>
                    </a:lnTo>
                    <a:lnTo>
                      <a:pt x="92" y="9"/>
                    </a:lnTo>
                    <a:lnTo>
                      <a:pt x="110" y="14"/>
                    </a:lnTo>
                    <a:lnTo>
                      <a:pt x="131" y="21"/>
                    </a:lnTo>
                    <a:lnTo>
                      <a:pt x="151" y="27"/>
                    </a:lnTo>
                    <a:lnTo>
                      <a:pt x="172" y="34"/>
                    </a:lnTo>
                    <a:lnTo>
                      <a:pt x="193" y="41"/>
                    </a:lnTo>
                    <a:lnTo>
                      <a:pt x="215" y="48"/>
                    </a:lnTo>
                    <a:lnTo>
                      <a:pt x="236" y="55"/>
                    </a:lnTo>
                    <a:lnTo>
                      <a:pt x="258" y="62"/>
                    </a:lnTo>
                    <a:lnTo>
                      <a:pt x="280" y="70"/>
                    </a:lnTo>
                    <a:lnTo>
                      <a:pt x="300" y="75"/>
                    </a:lnTo>
                    <a:lnTo>
                      <a:pt x="321" y="81"/>
                    </a:lnTo>
                    <a:lnTo>
                      <a:pt x="342" y="87"/>
                    </a:lnTo>
                    <a:lnTo>
                      <a:pt x="361" y="91"/>
                    </a:lnTo>
                    <a:lnTo>
                      <a:pt x="380" y="94"/>
                    </a:lnTo>
                    <a:lnTo>
                      <a:pt x="393" y="102"/>
                    </a:lnTo>
                    <a:lnTo>
                      <a:pt x="406" y="107"/>
                    </a:lnTo>
                    <a:lnTo>
                      <a:pt x="419" y="113"/>
                    </a:lnTo>
                    <a:lnTo>
                      <a:pt x="432" y="118"/>
                    </a:lnTo>
                    <a:lnTo>
                      <a:pt x="446" y="122"/>
                    </a:lnTo>
                    <a:lnTo>
                      <a:pt x="460" y="125"/>
                    </a:lnTo>
                    <a:lnTo>
                      <a:pt x="473" y="127"/>
                    </a:lnTo>
                    <a:lnTo>
                      <a:pt x="487" y="127"/>
                    </a:lnTo>
                    <a:lnTo>
                      <a:pt x="500" y="127"/>
                    </a:lnTo>
                    <a:lnTo>
                      <a:pt x="514" y="126"/>
                    </a:lnTo>
                    <a:lnTo>
                      <a:pt x="527" y="124"/>
                    </a:lnTo>
                    <a:lnTo>
                      <a:pt x="540" y="122"/>
                    </a:lnTo>
                    <a:lnTo>
                      <a:pt x="552" y="117"/>
                    </a:lnTo>
                    <a:lnTo>
                      <a:pt x="564" y="112"/>
                    </a:lnTo>
                    <a:lnTo>
                      <a:pt x="576" y="105"/>
                    </a:lnTo>
                    <a:lnTo>
                      <a:pt x="587" y="98"/>
                    </a:lnTo>
                    <a:lnTo>
                      <a:pt x="597" y="91"/>
                    </a:lnTo>
                    <a:lnTo>
                      <a:pt x="605" y="86"/>
                    </a:lnTo>
                    <a:lnTo>
                      <a:pt x="614" y="80"/>
                    </a:lnTo>
                    <a:lnTo>
                      <a:pt x="623" y="76"/>
                    </a:lnTo>
                    <a:lnTo>
                      <a:pt x="630" y="73"/>
                    </a:lnTo>
                    <a:lnTo>
                      <a:pt x="639" y="70"/>
                    </a:lnTo>
                    <a:lnTo>
                      <a:pt x="648" y="65"/>
                    </a:lnTo>
                    <a:lnTo>
                      <a:pt x="657" y="62"/>
                    </a:lnTo>
                    <a:lnTo>
                      <a:pt x="681" y="89"/>
                    </a:lnTo>
                    <a:lnTo>
                      <a:pt x="706" y="114"/>
                    </a:lnTo>
                    <a:lnTo>
                      <a:pt x="732" y="137"/>
                    </a:lnTo>
                    <a:lnTo>
                      <a:pt x="759" y="160"/>
                    </a:lnTo>
                    <a:lnTo>
                      <a:pt x="785" y="181"/>
                    </a:lnTo>
                    <a:lnTo>
                      <a:pt x="812" y="202"/>
                    </a:lnTo>
                    <a:lnTo>
                      <a:pt x="840" y="223"/>
                    </a:lnTo>
                    <a:lnTo>
                      <a:pt x="867" y="243"/>
                    </a:lnTo>
                    <a:lnTo>
                      <a:pt x="894" y="265"/>
                    </a:lnTo>
                    <a:lnTo>
                      <a:pt x="920" y="287"/>
                    </a:lnTo>
                    <a:lnTo>
                      <a:pt x="947" y="310"/>
                    </a:lnTo>
                    <a:lnTo>
                      <a:pt x="972" y="334"/>
                    </a:lnTo>
                    <a:lnTo>
                      <a:pt x="997" y="361"/>
                    </a:lnTo>
                    <a:lnTo>
                      <a:pt x="1021" y="390"/>
                    </a:lnTo>
                    <a:lnTo>
                      <a:pt x="1045" y="420"/>
                    </a:lnTo>
                    <a:lnTo>
                      <a:pt x="1066" y="454"/>
                    </a:lnTo>
                    <a:lnTo>
                      <a:pt x="909" y="872"/>
                    </a:lnTo>
                    <a:lnTo>
                      <a:pt x="891" y="840"/>
                    </a:lnTo>
                    <a:lnTo>
                      <a:pt x="871" y="809"/>
                    </a:lnTo>
                    <a:lnTo>
                      <a:pt x="850" y="777"/>
                    </a:lnTo>
                    <a:lnTo>
                      <a:pt x="829" y="747"/>
                    </a:lnTo>
                    <a:lnTo>
                      <a:pt x="806" y="717"/>
                    </a:lnTo>
                    <a:lnTo>
                      <a:pt x="782" y="687"/>
                    </a:lnTo>
                    <a:lnTo>
                      <a:pt x="758" y="658"/>
                    </a:lnTo>
                    <a:lnTo>
                      <a:pt x="733" y="630"/>
                    </a:lnTo>
                    <a:lnTo>
                      <a:pt x="707" y="600"/>
                    </a:lnTo>
                    <a:lnTo>
                      <a:pt x="681" y="573"/>
                    </a:lnTo>
                    <a:lnTo>
                      <a:pt x="654" y="545"/>
                    </a:lnTo>
                    <a:lnTo>
                      <a:pt x="627" y="519"/>
                    </a:lnTo>
                    <a:lnTo>
                      <a:pt x="599" y="492"/>
                    </a:lnTo>
                    <a:lnTo>
                      <a:pt x="569" y="466"/>
                    </a:lnTo>
                    <a:lnTo>
                      <a:pt x="540" y="441"/>
                    </a:lnTo>
                    <a:lnTo>
                      <a:pt x="511" y="416"/>
                    </a:lnTo>
                    <a:lnTo>
                      <a:pt x="480" y="392"/>
                    </a:lnTo>
                    <a:lnTo>
                      <a:pt x="450" y="368"/>
                    </a:lnTo>
                    <a:lnTo>
                      <a:pt x="420" y="345"/>
                    </a:lnTo>
                    <a:lnTo>
                      <a:pt x="388" y="323"/>
                    </a:lnTo>
                    <a:lnTo>
                      <a:pt x="358" y="302"/>
                    </a:lnTo>
                    <a:lnTo>
                      <a:pt x="326" y="280"/>
                    </a:lnTo>
                    <a:lnTo>
                      <a:pt x="295" y="261"/>
                    </a:lnTo>
                    <a:lnTo>
                      <a:pt x="263" y="241"/>
                    </a:lnTo>
                    <a:lnTo>
                      <a:pt x="231" y="221"/>
                    </a:lnTo>
                    <a:lnTo>
                      <a:pt x="199" y="203"/>
                    </a:lnTo>
                    <a:lnTo>
                      <a:pt x="168" y="186"/>
                    </a:lnTo>
                    <a:lnTo>
                      <a:pt x="137" y="169"/>
                    </a:lnTo>
                    <a:lnTo>
                      <a:pt x="105" y="153"/>
                    </a:lnTo>
                    <a:lnTo>
                      <a:pt x="74" y="138"/>
                    </a:lnTo>
                    <a:lnTo>
                      <a:pt x="42" y="124"/>
                    </a:lnTo>
                    <a:lnTo>
                      <a:pt x="12" y="110"/>
                    </a:lnTo>
                    <a:lnTo>
                      <a:pt x="5" y="104"/>
                    </a:lnTo>
                    <a:lnTo>
                      <a:pt x="2" y="100"/>
                    </a:lnTo>
                    <a:lnTo>
                      <a:pt x="0" y="97"/>
                    </a:lnTo>
                    <a:lnTo>
                      <a:pt x="0" y="96"/>
                    </a:lnTo>
                    <a:lnTo>
                      <a:pt x="45" y="2"/>
                    </a:lnTo>
                    <a:lnTo>
                      <a:pt x="48" y="2"/>
                    </a:lnTo>
                    <a:lnTo>
                      <a:pt x="51" y="2"/>
                    </a:lnTo>
                    <a:lnTo>
                      <a:pt x="54" y="1"/>
                    </a:lnTo>
                    <a:lnTo>
                      <a:pt x="57"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6" name="Freeform 54"/>
              <p:cNvSpPr>
                <a:spLocks noChangeArrowheads="1"/>
              </p:cNvSpPr>
              <p:nvPr/>
            </p:nvSpPr>
            <p:spPr bwMode="auto">
              <a:xfrm>
                <a:off x="360" y="341"/>
                <a:ext cx="118" cy="306"/>
              </a:xfrm>
              <a:custGeom>
                <a:avLst/>
                <a:gdLst>
                  <a:gd name="T0" fmla="*/ 0 w 707"/>
                  <a:gd name="T1" fmla="*/ 0 h 953"/>
                  <a:gd name="T2" fmla="*/ 0 w 707"/>
                  <a:gd name="T3" fmla="*/ 0 h 953"/>
                  <a:gd name="T4" fmla="*/ 0 w 707"/>
                  <a:gd name="T5" fmla="*/ 0 h 953"/>
                  <a:gd name="T6" fmla="*/ 0 w 707"/>
                  <a:gd name="T7" fmla="*/ 0 h 953"/>
                  <a:gd name="T8" fmla="*/ 0 w 707"/>
                  <a:gd name="T9" fmla="*/ 0 h 953"/>
                  <a:gd name="T10" fmla="*/ 0 w 707"/>
                  <a:gd name="T11" fmla="*/ 0 h 953"/>
                  <a:gd name="T12" fmla="*/ 0 w 707"/>
                  <a:gd name="T13" fmla="*/ 0 h 953"/>
                  <a:gd name="T14" fmla="*/ 0 w 707"/>
                  <a:gd name="T15" fmla="*/ 0 h 953"/>
                  <a:gd name="T16" fmla="*/ 0 w 707"/>
                  <a:gd name="T17" fmla="*/ 0 h 953"/>
                  <a:gd name="T18" fmla="*/ 0 w 707"/>
                  <a:gd name="T19" fmla="*/ 0 h 953"/>
                  <a:gd name="T20" fmla="*/ 0 w 707"/>
                  <a:gd name="T21" fmla="*/ 0 h 953"/>
                  <a:gd name="T22" fmla="*/ 0 w 707"/>
                  <a:gd name="T23" fmla="*/ 0 h 953"/>
                  <a:gd name="T24" fmla="*/ 0 w 707"/>
                  <a:gd name="T25" fmla="*/ 0 h 953"/>
                  <a:gd name="T26" fmla="*/ 0 w 707"/>
                  <a:gd name="T27" fmla="*/ 0 h 953"/>
                  <a:gd name="T28" fmla="*/ 0 w 707"/>
                  <a:gd name="T29" fmla="*/ 0 h 953"/>
                  <a:gd name="T30" fmla="*/ 0 w 707"/>
                  <a:gd name="T31" fmla="*/ 0 h 953"/>
                  <a:gd name="T32" fmla="*/ 0 w 707"/>
                  <a:gd name="T33" fmla="*/ 0 h 953"/>
                  <a:gd name="T34" fmla="*/ 0 w 707"/>
                  <a:gd name="T35" fmla="*/ 0 h 953"/>
                  <a:gd name="T36" fmla="*/ 0 w 707"/>
                  <a:gd name="T37" fmla="*/ 0 h 953"/>
                  <a:gd name="T38" fmla="*/ 0 w 707"/>
                  <a:gd name="T39" fmla="*/ 0 h 953"/>
                  <a:gd name="T40" fmla="*/ 0 w 707"/>
                  <a:gd name="T41" fmla="*/ 0 h 953"/>
                  <a:gd name="T42" fmla="*/ 0 w 707"/>
                  <a:gd name="T43" fmla="*/ 0 h 953"/>
                  <a:gd name="T44" fmla="*/ 0 w 707"/>
                  <a:gd name="T45" fmla="*/ 0 h 953"/>
                  <a:gd name="T46" fmla="*/ 0 w 707"/>
                  <a:gd name="T47" fmla="*/ 0 h 953"/>
                  <a:gd name="T48" fmla="*/ 0 w 707"/>
                  <a:gd name="T49" fmla="*/ 0 h 953"/>
                  <a:gd name="T50" fmla="*/ 0 w 707"/>
                  <a:gd name="T51" fmla="*/ 0 h 953"/>
                  <a:gd name="T52" fmla="*/ 0 w 707"/>
                  <a:gd name="T53" fmla="*/ 0 h 953"/>
                  <a:gd name="T54" fmla="*/ 0 w 707"/>
                  <a:gd name="T55" fmla="*/ 0 h 953"/>
                  <a:gd name="T56" fmla="*/ 0 w 707"/>
                  <a:gd name="T57" fmla="*/ 0 h 953"/>
                  <a:gd name="T58" fmla="*/ 0 w 707"/>
                  <a:gd name="T59" fmla="*/ 0 h 953"/>
                  <a:gd name="T60" fmla="*/ 0 w 707"/>
                  <a:gd name="T61" fmla="*/ 0 h 953"/>
                  <a:gd name="T62" fmla="*/ 0 w 707"/>
                  <a:gd name="T63" fmla="*/ 0 h 953"/>
                  <a:gd name="T64" fmla="*/ 0 w 707"/>
                  <a:gd name="T65" fmla="*/ 0 h 953"/>
                  <a:gd name="T66" fmla="*/ 0 w 707"/>
                  <a:gd name="T67" fmla="*/ 0 h 953"/>
                  <a:gd name="T68" fmla="*/ 0 w 707"/>
                  <a:gd name="T69" fmla="*/ 0 h 953"/>
                  <a:gd name="T70" fmla="*/ 0 w 707"/>
                  <a:gd name="T71" fmla="*/ 0 h 953"/>
                  <a:gd name="T72" fmla="*/ 0 w 707"/>
                  <a:gd name="T73" fmla="*/ 0 h 953"/>
                  <a:gd name="T74" fmla="*/ 0 w 707"/>
                  <a:gd name="T75" fmla="*/ 0 h 953"/>
                  <a:gd name="T76" fmla="*/ 0 w 707"/>
                  <a:gd name="T77" fmla="*/ 0 h 953"/>
                  <a:gd name="T78" fmla="*/ 0 w 707"/>
                  <a:gd name="T79" fmla="*/ 0 h 953"/>
                  <a:gd name="T80" fmla="*/ 0 w 707"/>
                  <a:gd name="T81" fmla="*/ 0 h 953"/>
                  <a:gd name="T82" fmla="*/ 0 w 707"/>
                  <a:gd name="T83" fmla="*/ 0 h 953"/>
                  <a:gd name="T84" fmla="*/ 0 w 707"/>
                  <a:gd name="T85" fmla="*/ 0 h 953"/>
                  <a:gd name="T86" fmla="*/ 0 w 707"/>
                  <a:gd name="T87" fmla="*/ 0 h 953"/>
                  <a:gd name="T88" fmla="*/ 0 w 707"/>
                  <a:gd name="T89" fmla="*/ 0 h 953"/>
                  <a:gd name="T90" fmla="*/ 0 w 707"/>
                  <a:gd name="T91" fmla="*/ 0 h 953"/>
                  <a:gd name="T92" fmla="*/ 0 w 707"/>
                  <a:gd name="T93" fmla="*/ 0 h 953"/>
                  <a:gd name="T94" fmla="*/ 0 w 707"/>
                  <a:gd name="T95" fmla="*/ 0 h 953"/>
                  <a:gd name="T96" fmla="*/ 0 w 707"/>
                  <a:gd name="T97" fmla="*/ 0 h 953"/>
                  <a:gd name="T98" fmla="*/ 0 w 707"/>
                  <a:gd name="T99" fmla="*/ 0 h 953"/>
                  <a:gd name="T100" fmla="*/ 0 w 707"/>
                  <a:gd name="T101" fmla="*/ 0 h 953"/>
                  <a:gd name="T102" fmla="*/ 0 w 707"/>
                  <a:gd name="T103" fmla="*/ 0 h 953"/>
                  <a:gd name="T104" fmla="*/ 0 w 707"/>
                  <a:gd name="T105" fmla="*/ 0 h 953"/>
                  <a:gd name="T106" fmla="*/ 0 w 707"/>
                  <a:gd name="T107" fmla="*/ 0 h 953"/>
                  <a:gd name="T108" fmla="*/ 0 w 707"/>
                  <a:gd name="T109" fmla="*/ 0 h 9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7"/>
                  <a:gd name="T166" fmla="*/ 0 h 953"/>
                  <a:gd name="T167" fmla="*/ 707 w 707"/>
                  <a:gd name="T168" fmla="*/ 953 h 9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7" h="953">
                    <a:moveTo>
                      <a:pt x="229" y="0"/>
                    </a:moveTo>
                    <a:lnTo>
                      <a:pt x="246" y="6"/>
                    </a:lnTo>
                    <a:lnTo>
                      <a:pt x="260" y="11"/>
                    </a:lnTo>
                    <a:lnTo>
                      <a:pt x="273" y="18"/>
                    </a:lnTo>
                    <a:lnTo>
                      <a:pt x="285" y="25"/>
                    </a:lnTo>
                    <a:lnTo>
                      <a:pt x="296" y="34"/>
                    </a:lnTo>
                    <a:lnTo>
                      <a:pt x="306" y="43"/>
                    </a:lnTo>
                    <a:lnTo>
                      <a:pt x="316" y="53"/>
                    </a:lnTo>
                    <a:lnTo>
                      <a:pt x="325" y="66"/>
                    </a:lnTo>
                    <a:lnTo>
                      <a:pt x="332" y="60"/>
                    </a:lnTo>
                    <a:lnTo>
                      <a:pt x="340" y="56"/>
                    </a:lnTo>
                    <a:lnTo>
                      <a:pt x="348" y="50"/>
                    </a:lnTo>
                    <a:lnTo>
                      <a:pt x="357" y="47"/>
                    </a:lnTo>
                    <a:lnTo>
                      <a:pt x="367" y="45"/>
                    </a:lnTo>
                    <a:lnTo>
                      <a:pt x="378" y="43"/>
                    </a:lnTo>
                    <a:lnTo>
                      <a:pt x="391" y="42"/>
                    </a:lnTo>
                    <a:lnTo>
                      <a:pt x="405" y="42"/>
                    </a:lnTo>
                    <a:lnTo>
                      <a:pt x="420" y="43"/>
                    </a:lnTo>
                    <a:lnTo>
                      <a:pt x="434" y="47"/>
                    </a:lnTo>
                    <a:lnTo>
                      <a:pt x="446" y="53"/>
                    </a:lnTo>
                    <a:lnTo>
                      <a:pt x="458" y="61"/>
                    </a:lnTo>
                    <a:lnTo>
                      <a:pt x="470" y="69"/>
                    </a:lnTo>
                    <a:lnTo>
                      <a:pt x="482" y="76"/>
                    </a:lnTo>
                    <a:lnTo>
                      <a:pt x="496" y="84"/>
                    </a:lnTo>
                    <a:lnTo>
                      <a:pt x="510" y="90"/>
                    </a:lnTo>
                    <a:lnTo>
                      <a:pt x="556" y="84"/>
                    </a:lnTo>
                    <a:lnTo>
                      <a:pt x="578" y="97"/>
                    </a:lnTo>
                    <a:lnTo>
                      <a:pt x="604" y="124"/>
                    </a:lnTo>
                    <a:lnTo>
                      <a:pt x="631" y="163"/>
                    </a:lnTo>
                    <a:lnTo>
                      <a:pt x="657" y="210"/>
                    </a:lnTo>
                    <a:lnTo>
                      <a:pt x="681" y="262"/>
                    </a:lnTo>
                    <a:lnTo>
                      <a:pt x="698" y="316"/>
                    </a:lnTo>
                    <a:lnTo>
                      <a:pt x="707" y="371"/>
                    </a:lnTo>
                    <a:lnTo>
                      <a:pt x="706" y="424"/>
                    </a:lnTo>
                    <a:lnTo>
                      <a:pt x="694" y="495"/>
                    </a:lnTo>
                    <a:lnTo>
                      <a:pt x="682" y="572"/>
                    </a:lnTo>
                    <a:lnTo>
                      <a:pt x="670" y="651"/>
                    </a:lnTo>
                    <a:lnTo>
                      <a:pt x="660" y="727"/>
                    </a:lnTo>
                    <a:lnTo>
                      <a:pt x="654" y="798"/>
                    </a:lnTo>
                    <a:lnTo>
                      <a:pt x="653" y="860"/>
                    </a:lnTo>
                    <a:lnTo>
                      <a:pt x="658" y="910"/>
                    </a:lnTo>
                    <a:lnTo>
                      <a:pt x="672" y="943"/>
                    </a:lnTo>
                    <a:lnTo>
                      <a:pt x="475" y="953"/>
                    </a:lnTo>
                    <a:lnTo>
                      <a:pt x="463" y="941"/>
                    </a:lnTo>
                    <a:lnTo>
                      <a:pt x="455" y="926"/>
                    </a:lnTo>
                    <a:lnTo>
                      <a:pt x="453" y="910"/>
                    </a:lnTo>
                    <a:lnTo>
                      <a:pt x="453" y="891"/>
                    </a:lnTo>
                    <a:lnTo>
                      <a:pt x="456" y="872"/>
                    </a:lnTo>
                    <a:lnTo>
                      <a:pt x="460" y="851"/>
                    </a:lnTo>
                    <a:lnTo>
                      <a:pt x="465" y="832"/>
                    </a:lnTo>
                    <a:lnTo>
                      <a:pt x="468" y="813"/>
                    </a:lnTo>
                    <a:lnTo>
                      <a:pt x="482" y="815"/>
                    </a:lnTo>
                    <a:lnTo>
                      <a:pt x="494" y="822"/>
                    </a:lnTo>
                    <a:lnTo>
                      <a:pt x="505" y="832"/>
                    </a:lnTo>
                    <a:lnTo>
                      <a:pt x="515" y="842"/>
                    </a:lnTo>
                    <a:lnTo>
                      <a:pt x="526" y="853"/>
                    </a:lnTo>
                    <a:lnTo>
                      <a:pt x="538" y="863"/>
                    </a:lnTo>
                    <a:lnTo>
                      <a:pt x="549" y="870"/>
                    </a:lnTo>
                    <a:lnTo>
                      <a:pt x="565" y="873"/>
                    </a:lnTo>
                    <a:lnTo>
                      <a:pt x="569" y="873"/>
                    </a:lnTo>
                    <a:lnTo>
                      <a:pt x="574" y="871"/>
                    </a:lnTo>
                    <a:lnTo>
                      <a:pt x="579" y="867"/>
                    </a:lnTo>
                    <a:lnTo>
                      <a:pt x="583" y="862"/>
                    </a:lnTo>
                    <a:lnTo>
                      <a:pt x="587" y="808"/>
                    </a:lnTo>
                    <a:lnTo>
                      <a:pt x="592" y="750"/>
                    </a:lnTo>
                    <a:lnTo>
                      <a:pt x="596" y="692"/>
                    </a:lnTo>
                    <a:lnTo>
                      <a:pt x="603" y="632"/>
                    </a:lnTo>
                    <a:lnTo>
                      <a:pt x="612" y="574"/>
                    </a:lnTo>
                    <a:lnTo>
                      <a:pt x="626" y="518"/>
                    </a:lnTo>
                    <a:lnTo>
                      <a:pt x="648" y="467"/>
                    </a:lnTo>
                    <a:lnTo>
                      <a:pt x="677" y="420"/>
                    </a:lnTo>
                    <a:lnTo>
                      <a:pt x="681" y="415"/>
                    </a:lnTo>
                    <a:lnTo>
                      <a:pt x="684" y="408"/>
                    </a:lnTo>
                    <a:lnTo>
                      <a:pt x="686" y="400"/>
                    </a:lnTo>
                    <a:lnTo>
                      <a:pt x="691" y="388"/>
                    </a:lnTo>
                    <a:lnTo>
                      <a:pt x="660" y="276"/>
                    </a:lnTo>
                    <a:lnTo>
                      <a:pt x="658" y="273"/>
                    </a:lnTo>
                    <a:lnTo>
                      <a:pt x="654" y="269"/>
                    </a:lnTo>
                    <a:lnTo>
                      <a:pt x="649" y="267"/>
                    </a:lnTo>
                    <a:lnTo>
                      <a:pt x="645" y="266"/>
                    </a:lnTo>
                    <a:lnTo>
                      <a:pt x="640" y="266"/>
                    </a:lnTo>
                    <a:lnTo>
                      <a:pt x="634" y="266"/>
                    </a:lnTo>
                    <a:lnTo>
                      <a:pt x="629" y="267"/>
                    </a:lnTo>
                    <a:lnTo>
                      <a:pt x="623" y="269"/>
                    </a:lnTo>
                    <a:lnTo>
                      <a:pt x="610" y="287"/>
                    </a:lnTo>
                    <a:lnTo>
                      <a:pt x="598" y="305"/>
                    </a:lnTo>
                    <a:lnTo>
                      <a:pt x="587" y="324"/>
                    </a:lnTo>
                    <a:lnTo>
                      <a:pt x="577" y="342"/>
                    </a:lnTo>
                    <a:lnTo>
                      <a:pt x="567" y="363"/>
                    </a:lnTo>
                    <a:lnTo>
                      <a:pt x="558" y="386"/>
                    </a:lnTo>
                    <a:lnTo>
                      <a:pt x="551" y="409"/>
                    </a:lnTo>
                    <a:lnTo>
                      <a:pt x="544" y="435"/>
                    </a:lnTo>
                    <a:lnTo>
                      <a:pt x="542" y="441"/>
                    </a:lnTo>
                    <a:lnTo>
                      <a:pt x="540" y="446"/>
                    </a:lnTo>
                    <a:lnTo>
                      <a:pt x="536" y="450"/>
                    </a:lnTo>
                    <a:lnTo>
                      <a:pt x="531" y="453"/>
                    </a:lnTo>
                    <a:lnTo>
                      <a:pt x="526" y="455"/>
                    </a:lnTo>
                    <a:lnTo>
                      <a:pt x="520" y="456"/>
                    </a:lnTo>
                    <a:lnTo>
                      <a:pt x="513" y="457"/>
                    </a:lnTo>
                    <a:lnTo>
                      <a:pt x="505" y="456"/>
                    </a:lnTo>
                    <a:lnTo>
                      <a:pt x="502" y="419"/>
                    </a:lnTo>
                    <a:lnTo>
                      <a:pt x="503" y="380"/>
                    </a:lnTo>
                    <a:lnTo>
                      <a:pt x="506" y="340"/>
                    </a:lnTo>
                    <a:lnTo>
                      <a:pt x="514" y="299"/>
                    </a:lnTo>
                    <a:lnTo>
                      <a:pt x="522" y="259"/>
                    </a:lnTo>
                    <a:lnTo>
                      <a:pt x="533" y="219"/>
                    </a:lnTo>
                    <a:lnTo>
                      <a:pt x="546" y="183"/>
                    </a:lnTo>
                    <a:lnTo>
                      <a:pt x="560" y="148"/>
                    </a:lnTo>
                    <a:lnTo>
                      <a:pt x="556" y="140"/>
                    </a:lnTo>
                    <a:lnTo>
                      <a:pt x="552" y="134"/>
                    </a:lnTo>
                    <a:lnTo>
                      <a:pt x="546" y="128"/>
                    </a:lnTo>
                    <a:lnTo>
                      <a:pt x="540" y="123"/>
                    </a:lnTo>
                    <a:lnTo>
                      <a:pt x="532" y="119"/>
                    </a:lnTo>
                    <a:lnTo>
                      <a:pt x="523" y="115"/>
                    </a:lnTo>
                    <a:lnTo>
                      <a:pt x="515" y="112"/>
                    </a:lnTo>
                    <a:lnTo>
                      <a:pt x="505" y="109"/>
                    </a:lnTo>
                    <a:lnTo>
                      <a:pt x="498" y="110"/>
                    </a:lnTo>
                    <a:lnTo>
                      <a:pt x="492" y="112"/>
                    </a:lnTo>
                    <a:lnTo>
                      <a:pt x="487" y="116"/>
                    </a:lnTo>
                    <a:lnTo>
                      <a:pt x="481" y="121"/>
                    </a:lnTo>
                    <a:lnTo>
                      <a:pt x="476" y="126"/>
                    </a:lnTo>
                    <a:lnTo>
                      <a:pt x="471" y="133"/>
                    </a:lnTo>
                    <a:lnTo>
                      <a:pt x="468" y="140"/>
                    </a:lnTo>
                    <a:lnTo>
                      <a:pt x="465" y="148"/>
                    </a:lnTo>
                    <a:lnTo>
                      <a:pt x="433" y="425"/>
                    </a:lnTo>
                    <a:lnTo>
                      <a:pt x="430" y="432"/>
                    </a:lnTo>
                    <a:lnTo>
                      <a:pt x="425" y="438"/>
                    </a:lnTo>
                    <a:lnTo>
                      <a:pt x="419" y="442"/>
                    </a:lnTo>
                    <a:lnTo>
                      <a:pt x="412" y="445"/>
                    </a:lnTo>
                    <a:lnTo>
                      <a:pt x="404" y="447"/>
                    </a:lnTo>
                    <a:lnTo>
                      <a:pt x="395" y="448"/>
                    </a:lnTo>
                    <a:lnTo>
                      <a:pt x="385" y="447"/>
                    </a:lnTo>
                    <a:lnTo>
                      <a:pt x="374" y="446"/>
                    </a:lnTo>
                    <a:lnTo>
                      <a:pt x="366" y="444"/>
                    </a:lnTo>
                    <a:lnTo>
                      <a:pt x="358" y="441"/>
                    </a:lnTo>
                    <a:lnTo>
                      <a:pt x="351" y="438"/>
                    </a:lnTo>
                    <a:lnTo>
                      <a:pt x="345" y="431"/>
                    </a:lnTo>
                    <a:lnTo>
                      <a:pt x="347" y="395"/>
                    </a:lnTo>
                    <a:lnTo>
                      <a:pt x="348" y="357"/>
                    </a:lnTo>
                    <a:lnTo>
                      <a:pt x="350" y="318"/>
                    </a:lnTo>
                    <a:lnTo>
                      <a:pt x="353" y="280"/>
                    </a:lnTo>
                    <a:lnTo>
                      <a:pt x="358" y="242"/>
                    </a:lnTo>
                    <a:lnTo>
                      <a:pt x="367" y="205"/>
                    </a:lnTo>
                    <a:lnTo>
                      <a:pt x="379" y="170"/>
                    </a:lnTo>
                    <a:lnTo>
                      <a:pt x="395" y="137"/>
                    </a:lnTo>
                    <a:lnTo>
                      <a:pt x="394" y="128"/>
                    </a:lnTo>
                    <a:lnTo>
                      <a:pt x="392" y="121"/>
                    </a:lnTo>
                    <a:lnTo>
                      <a:pt x="389" y="114"/>
                    </a:lnTo>
                    <a:lnTo>
                      <a:pt x="385" y="109"/>
                    </a:lnTo>
                    <a:lnTo>
                      <a:pt x="338" y="88"/>
                    </a:lnTo>
                    <a:lnTo>
                      <a:pt x="312" y="106"/>
                    </a:lnTo>
                    <a:lnTo>
                      <a:pt x="296" y="337"/>
                    </a:lnTo>
                    <a:lnTo>
                      <a:pt x="257" y="392"/>
                    </a:lnTo>
                    <a:lnTo>
                      <a:pt x="246" y="394"/>
                    </a:lnTo>
                    <a:lnTo>
                      <a:pt x="235" y="396"/>
                    </a:lnTo>
                    <a:lnTo>
                      <a:pt x="223" y="397"/>
                    </a:lnTo>
                    <a:lnTo>
                      <a:pt x="212" y="399"/>
                    </a:lnTo>
                    <a:lnTo>
                      <a:pt x="200" y="399"/>
                    </a:lnTo>
                    <a:lnTo>
                      <a:pt x="189" y="396"/>
                    </a:lnTo>
                    <a:lnTo>
                      <a:pt x="178" y="393"/>
                    </a:lnTo>
                    <a:lnTo>
                      <a:pt x="169" y="387"/>
                    </a:lnTo>
                    <a:lnTo>
                      <a:pt x="198" y="109"/>
                    </a:lnTo>
                    <a:lnTo>
                      <a:pt x="197" y="101"/>
                    </a:lnTo>
                    <a:lnTo>
                      <a:pt x="194" y="95"/>
                    </a:lnTo>
                    <a:lnTo>
                      <a:pt x="189" y="89"/>
                    </a:lnTo>
                    <a:lnTo>
                      <a:pt x="184" y="84"/>
                    </a:lnTo>
                    <a:lnTo>
                      <a:pt x="177" y="78"/>
                    </a:lnTo>
                    <a:lnTo>
                      <a:pt x="171" y="74"/>
                    </a:lnTo>
                    <a:lnTo>
                      <a:pt x="164" y="70"/>
                    </a:lnTo>
                    <a:lnTo>
                      <a:pt x="158" y="65"/>
                    </a:lnTo>
                    <a:lnTo>
                      <a:pt x="153" y="65"/>
                    </a:lnTo>
                    <a:lnTo>
                      <a:pt x="148" y="65"/>
                    </a:lnTo>
                    <a:lnTo>
                      <a:pt x="141" y="65"/>
                    </a:lnTo>
                    <a:lnTo>
                      <a:pt x="137" y="65"/>
                    </a:lnTo>
                    <a:lnTo>
                      <a:pt x="135" y="66"/>
                    </a:lnTo>
                    <a:lnTo>
                      <a:pt x="131" y="70"/>
                    </a:lnTo>
                    <a:lnTo>
                      <a:pt x="125" y="73"/>
                    </a:lnTo>
                    <a:lnTo>
                      <a:pt x="121" y="77"/>
                    </a:lnTo>
                    <a:lnTo>
                      <a:pt x="102" y="356"/>
                    </a:lnTo>
                    <a:lnTo>
                      <a:pt x="94" y="364"/>
                    </a:lnTo>
                    <a:lnTo>
                      <a:pt x="84" y="370"/>
                    </a:lnTo>
                    <a:lnTo>
                      <a:pt x="72" y="375"/>
                    </a:lnTo>
                    <a:lnTo>
                      <a:pt x="60" y="379"/>
                    </a:lnTo>
                    <a:lnTo>
                      <a:pt x="47" y="382"/>
                    </a:lnTo>
                    <a:lnTo>
                      <a:pt x="34" y="384"/>
                    </a:lnTo>
                    <a:lnTo>
                      <a:pt x="22" y="388"/>
                    </a:lnTo>
                    <a:lnTo>
                      <a:pt x="9" y="392"/>
                    </a:lnTo>
                    <a:lnTo>
                      <a:pt x="3" y="365"/>
                    </a:lnTo>
                    <a:lnTo>
                      <a:pt x="0" y="335"/>
                    </a:lnTo>
                    <a:lnTo>
                      <a:pt x="0" y="302"/>
                    </a:lnTo>
                    <a:lnTo>
                      <a:pt x="3" y="268"/>
                    </a:lnTo>
                    <a:lnTo>
                      <a:pt x="7" y="234"/>
                    </a:lnTo>
                    <a:lnTo>
                      <a:pt x="11" y="200"/>
                    </a:lnTo>
                    <a:lnTo>
                      <a:pt x="16" y="170"/>
                    </a:lnTo>
                    <a:lnTo>
                      <a:pt x="19" y="141"/>
                    </a:lnTo>
                    <a:lnTo>
                      <a:pt x="26" y="132"/>
                    </a:lnTo>
                    <a:lnTo>
                      <a:pt x="33" y="124"/>
                    </a:lnTo>
                    <a:lnTo>
                      <a:pt x="40" y="119"/>
                    </a:lnTo>
                    <a:lnTo>
                      <a:pt x="45" y="112"/>
                    </a:lnTo>
                    <a:lnTo>
                      <a:pt x="49" y="107"/>
                    </a:lnTo>
                    <a:lnTo>
                      <a:pt x="54" y="101"/>
                    </a:lnTo>
                    <a:lnTo>
                      <a:pt x="57" y="96"/>
                    </a:lnTo>
                    <a:lnTo>
                      <a:pt x="59" y="88"/>
                    </a:lnTo>
                    <a:lnTo>
                      <a:pt x="59" y="38"/>
                    </a:lnTo>
                    <a:lnTo>
                      <a:pt x="60" y="31"/>
                    </a:lnTo>
                    <a:lnTo>
                      <a:pt x="62" y="25"/>
                    </a:lnTo>
                    <a:lnTo>
                      <a:pt x="66" y="20"/>
                    </a:lnTo>
                    <a:lnTo>
                      <a:pt x="71" y="15"/>
                    </a:lnTo>
                    <a:lnTo>
                      <a:pt x="76" y="13"/>
                    </a:lnTo>
                    <a:lnTo>
                      <a:pt x="83" y="11"/>
                    </a:lnTo>
                    <a:lnTo>
                      <a:pt x="90" y="10"/>
                    </a:lnTo>
                    <a:lnTo>
                      <a:pt x="98" y="10"/>
                    </a:lnTo>
                    <a:lnTo>
                      <a:pt x="147" y="28"/>
                    </a:lnTo>
                    <a:lnTo>
                      <a:pt x="156" y="21"/>
                    </a:lnTo>
                    <a:lnTo>
                      <a:pt x="164" y="15"/>
                    </a:lnTo>
                    <a:lnTo>
                      <a:pt x="173" y="10"/>
                    </a:lnTo>
                    <a:lnTo>
                      <a:pt x="182" y="7"/>
                    </a:lnTo>
                    <a:lnTo>
                      <a:pt x="191" y="4"/>
                    </a:lnTo>
                    <a:lnTo>
                      <a:pt x="202" y="2"/>
                    </a:lnTo>
                    <a:lnTo>
                      <a:pt x="215" y="1"/>
                    </a:lnTo>
                    <a:lnTo>
                      <a:pt x="229"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7" name="Freeform 55"/>
              <p:cNvSpPr>
                <a:spLocks noChangeArrowheads="1"/>
              </p:cNvSpPr>
              <p:nvPr/>
            </p:nvSpPr>
            <p:spPr bwMode="auto">
              <a:xfrm>
                <a:off x="248" y="376"/>
                <a:ext cx="157" cy="306"/>
              </a:xfrm>
              <a:custGeom>
                <a:avLst/>
                <a:gdLst>
                  <a:gd name="T0" fmla="*/ 0 w 941"/>
                  <a:gd name="T1" fmla="*/ 0 h 1684"/>
                  <a:gd name="T2" fmla="*/ 0 w 941"/>
                  <a:gd name="T3" fmla="*/ 0 h 1684"/>
                  <a:gd name="T4" fmla="*/ 0 w 941"/>
                  <a:gd name="T5" fmla="*/ 0 h 1684"/>
                  <a:gd name="T6" fmla="*/ 0 w 941"/>
                  <a:gd name="T7" fmla="*/ 0 h 1684"/>
                  <a:gd name="T8" fmla="*/ 0 w 941"/>
                  <a:gd name="T9" fmla="*/ 0 h 1684"/>
                  <a:gd name="T10" fmla="*/ 0 w 941"/>
                  <a:gd name="T11" fmla="*/ 0 h 1684"/>
                  <a:gd name="T12" fmla="*/ 0 w 941"/>
                  <a:gd name="T13" fmla="*/ 0 h 1684"/>
                  <a:gd name="T14" fmla="*/ 0 w 941"/>
                  <a:gd name="T15" fmla="*/ 0 h 1684"/>
                  <a:gd name="T16" fmla="*/ 0 w 941"/>
                  <a:gd name="T17" fmla="*/ 0 h 1684"/>
                  <a:gd name="T18" fmla="*/ 0 w 941"/>
                  <a:gd name="T19" fmla="*/ 0 h 1684"/>
                  <a:gd name="T20" fmla="*/ 0 w 941"/>
                  <a:gd name="T21" fmla="*/ 0 h 1684"/>
                  <a:gd name="T22" fmla="*/ 0 w 941"/>
                  <a:gd name="T23" fmla="*/ 0 h 1684"/>
                  <a:gd name="T24" fmla="*/ 0 w 941"/>
                  <a:gd name="T25" fmla="*/ 0 h 1684"/>
                  <a:gd name="T26" fmla="*/ 0 w 941"/>
                  <a:gd name="T27" fmla="*/ 0 h 1684"/>
                  <a:gd name="T28" fmla="*/ 0 w 941"/>
                  <a:gd name="T29" fmla="*/ 0 h 1684"/>
                  <a:gd name="T30" fmla="*/ 0 w 941"/>
                  <a:gd name="T31" fmla="*/ 0 h 1684"/>
                  <a:gd name="T32" fmla="*/ 0 w 941"/>
                  <a:gd name="T33" fmla="*/ 0 h 1684"/>
                  <a:gd name="T34" fmla="*/ 0 w 941"/>
                  <a:gd name="T35" fmla="*/ 0 h 1684"/>
                  <a:gd name="T36" fmla="*/ 0 w 941"/>
                  <a:gd name="T37" fmla="*/ 0 h 1684"/>
                  <a:gd name="T38" fmla="*/ 0 w 941"/>
                  <a:gd name="T39" fmla="*/ 0 h 1684"/>
                  <a:gd name="T40" fmla="*/ 0 w 941"/>
                  <a:gd name="T41" fmla="*/ 0 h 1684"/>
                  <a:gd name="T42" fmla="*/ 0 w 941"/>
                  <a:gd name="T43" fmla="*/ 0 h 1684"/>
                  <a:gd name="T44" fmla="*/ 0 w 941"/>
                  <a:gd name="T45" fmla="*/ 0 h 1684"/>
                  <a:gd name="T46" fmla="*/ 0 w 941"/>
                  <a:gd name="T47" fmla="*/ 0 h 1684"/>
                  <a:gd name="T48" fmla="*/ 0 w 941"/>
                  <a:gd name="T49" fmla="*/ 0 h 1684"/>
                  <a:gd name="T50" fmla="*/ 0 w 941"/>
                  <a:gd name="T51" fmla="*/ 0 h 1684"/>
                  <a:gd name="T52" fmla="*/ 0 w 941"/>
                  <a:gd name="T53" fmla="*/ 0 h 1684"/>
                  <a:gd name="T54" fmla="*/ 0 w 941"/>
                  <a:gd name="T55" fmla="*/ 0 h 1684"/>
                  <a:gd name="T56" fmla="*/ 0 w 941"/>
                  <a:gd name="T57" fmla="*/ 0 h 1684"/>
                  <a:gd name="T58" fmla="*/ 0 w 941"/>
                  <a:gd name="T59" fmla="*/ 0 h 1684"/>
                  <a:gd name="T60" fmla="*/ 0 w 941"/>
                  <a:gd name="T61" fmla="*/ 0 h 1684"/>
                  <a:gd name="T62" fmla="*/ 0 w 941"/>
                  <a:gd name="T63" fmla="*/ 0 h 1684"/>
                  <a:gd name="T64" fmla="*/ 0 w 941"/>
                  <a:gd name="T65" fmla="*/ 0 h 1684"/>
                  <a:gd name="T66" fmla="*/ 0 w 941"/>
                  <a:gd name="T67" fmla="*/ 0 h 1684"/>
                  <a:gd name="T68" fmla="*/ 0 w 941"/>
                  <a:gd name="T69" fmla="*/ 0 h 1684"/>
                  <a:gd name="T70" fmla="*/ 0 w 941"/>
                  <a:gd name="T71" fmla="*/ 0 h 1684"/>
                  <a:gd name="T72" fmla="*/ 0 w 941"/>
                  <a:gd name="T73" fmla="*/ 0 h 1684"/>
                  <a:gd name="T74" fmla="*/ 0 w 941"/>
                  <a:gd name="T75" fmla="*/ 0 h 1684"/>
                  <a:gd name="T76" fmla="*/ 0 w 941"/>
                  <a:gd name="T77" fmla="*/ 0 h 1684"/>
                  <a:gd name="T78" fmla="*/ 0 w 941"/>
                  <a:gd name="T79" fmla="*/ 0 h 1684"/>
                  <a:gd name="T80" fmla="*/ 0 w 941"/>
                  <a:gd name="T81" fmla="*/ 0 h 1684"/>
                  <a:gd name="T82" fmla="*/ 0 w 941"/>
                  <a:gd name="T83" fmla="*/ 0 h 1684"/>
                  <a:gd name="T84" fmla="*/ 0 w 941"/>
                  <a:gd name="T85" fmla="*/ 0 h 16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41"/>
                  <a:gd name="T130" fmla="*/ 0 h 1684"/>
                  <a:gd name="T131" fmla="*/ 941 w 941"/>
                  <a:gd name="T132" fmla="*/ 1684 h 16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41" h="1684">
                    <a:moveTo>
                      <a:pt x="469" y="0"/>
                    </a:moveTo>
                    <a:lnTo>
                      <a:pt x="479" y="27"/>
                    </a:lnTo>
                    <a:lnTo>
                      <a:pt x="492" y="51"/>
                    </a:lnTo>
                    <a:lnTo>
                      <a:pt x="507" y="71"/>
                    </a:lnTo>
                    <a:lnTo>
                      <a:pt x="526" y="90"/>
                    </a:lnTo>
                    <a:lnTo>
                      <a:pt x="544" y="107"/>
                    </a:lnTo>
                    <a:lnTo>
                      <a:pt x="564" y="124"/>
                    </a:lnTo>
                    <a:lnTo>
                      <a:pt x="583" y="144"/>
                    </a:lnTo>
                    <a:lnTo>
                      <a:pt x="601" y="166"/>
                    </a:lnTo>
                    <a:lnTo>
                      <a:pt x="603" y="185"/>
                    </a:lnTo>
                    <a:lnTo>
                      <a:pt x="609" y="203"/>
                    </a:lnTo>
                    <a:lnTo>
                      <a:pt x="619" y="220"/>
                    </a:lnTo>
                    <a:lnTo>
                      <a:pt x="631" y="235"/>
                    </a:lnTo>
                    <a:lnTo>
                      <a:pt x="645" y="250"/>
                    </a:lnTo>
                    <a:lnTo>
                      <a:pt x="661" y="263"/>
                    </a:lnTo>
                    <a:lnTo>
                      <a:pt x="677" y="275"/>
                    </a:lnTo>
                    <a:lnTo>
                      <a:pt x="693" y="287"/>
                    </a:lnTo>
                    <a:lnTo>
                      <a:pt x="702" y="309"/>
                    </a:lnTo>
                    <a:lnTo>
                      <a:pt x="711" y="330"/>
                    </a:lnTo>
                    <a:lnTo>
                      <a:pt x="722" y="350"/>
                    </a:lnTo>
                    <a:lnTo>
                      <a:pt x="733" y="371"/>
                    </a:lnTo>
                    <a:lnTo>
                      <a:pt x="744" y="391"/>
                    </a:lnTo>
                    <a:lnTo>
                      <a:pt x="757" y="411"/>
                    </a:lnTo>
                    <a:lnTo>
                      <a:pt x="769" y="430"/>
                    </a:lnTo>
                    <a:lnTo>
                      <a:pt x="782" y="450"/>
                    </a:lnTo>
                    <a:lnTo>
                      <a:pt x="796" y="470"/>
                    </a:lnTo>
                    <a:lnTo>
                      <a:pt x="810" y="489"/>
                    </a:lnTo>
                    <a:lnTo>
                      <a:pt x="824" y="508"/>
                    </a:lnTo>
                    <a:lnTo>
                      <a:pt x="838" y="527"/>
                    </a:lnTo>
                    <a:lnTo>
                      <a:pt x="853" y="546"/>
                    </a:lnTo>
                    <a:lnTo>
                      <a:pt x="869" y="564"/>
                    </a:lnTo>
                    <a:lnTo>
                      <a:pt x="884" y="584"/>
                    </a:lnTo>
                    <a:lnTo>
                      <a:pt x="899" y="602"/>
                    </a:lnTo>
                    <a:lnTo>
                      <a:pt x="902" y="622"/>
                    </a:lnTo>
                    <a:lnTo>
                      <a:pt x="907" y="639"/>
                    </a:lnTo>
                    <a:lnTo>
                      <a:pt x="912" y="655"/>
                    </a:lnTo>
                    <a:lnTo>
                      <a:pt x="917" y="671"/>
                    </a:lnTo>
                    <a:lnTo>
                      <a:pt x="923" y="687"/>
                    </a:lnTo>
                    <a:lnTo>
                      <a:pt x="928" y="701"/>
                    </a:lnTo>
                    <a:lnTo>
                      <a:pt x="935" y="716"/>
                    </a:lnTo>
                    <a:lnTo>
                      <a:pt x="941" y="732"/>
                    </a:lnTo>
                    <a:lnTo>
                      <a:pt x="938" y="742"/>
                    </a:lnTo>
                    <a:lnTo>
                      <a:pt x="931" y="750"/>
                    </a:lnTo>
                    <a:lnTo>
                      <a:pt x="921" y="756"/>
                    </a:lnTo>
                    <a:lnTo>
                      <a:pt x="910" y="763"/>
                    </a:lnTo>
                    <a:lnTo>
                      <a:pt x="901" y="826"/>
                    </a:lnTo>
                    <a:lnTo>
                      <a:pt x="901" y="892"/>
                    </a:lnTo>
                    <a:lnTo>
                      <a:pt x="903" y="961"/>
                    </a:lnTo>
                    <a:lnTo>
                      <a:pt x="906" y="1031"/>
                    </a:lnTo>
                    <a:lnTo>
                      <a:pt x="902" y="1099"/>
                    </a:lnTo>
                    <a:lnTo>
                      <a:pt x="893" y="1164"/>
                    </a:lnTo>
                    <a:lnTo>
                      <a:pt x="870" y="1223"/>
                    </a:lnTo>
                    <a:lnTo>
                      <a:pt x="832" y="1274"/>
                    </a:lnTo>
                    <a:lnTo>
                      <a:pt x="764" y="1539"/>
                    </a:lnTo>
                    <a:lnTo>
                      <a:pt x="738" y="1684"/>
                    </a:lnTo>
                    <a:lnTo>
                      <a:pt x="725" y="1677"/>
                    </a:lnTo>
                    <a:lnTo>
                      <a:pt x="711" y="1671"/>
                    </a:lnTo>
                    <a:lnTo>
                      <a:pt x="697" y="1664"/>
                    </a:lnTo>
                    <a:lnTo>
                      <a:pt x="684" y="1658"/>
                    </a:lnTo>
                    <a:lnTo>
                      <a:pt x="670" y="1651"/>
                    </a:lnTo>
                    <a:lnTo>
                      <a:pt x="656" y="1644"/>
                    </a:lnTo>
                    <a:lnTo>
                      <a:pt x="642" y="1637"/>
                    </a:lnTo>
                    <a:lnTo>
                      <a:pt x="629" y="1630"/>
                    </a:lnTo>
                    <a:lnTo>
                      <a:pt x="615" y="1622"/>
                    </a:lnTo>
                    <a:lnTo>
                      <a:pt x="602" y="1613"/>
                    </a:lnTo>
                    <a:lnTo>
                      <a:pt x="590" y="1605"/>
                    </a:lnTo>
                    <a:lnTo>
                      <a:pt x="578" y="1595"/>
                    </a:lnTo>
                    <a:lnTo>
                      <a:pt x="566" y="1584"/>
                    </a:lnTo>
                    <a:lnTo>
                      <a:pt x="555" y="1573"/>
                    </a:lnTo>
                    <a:lnTo>
                      <a:pt x="545" y="1560"/>
                    </a:lnTo>
                    <a:lnTo>
                      <a:pt x="536" y="1547"/>
                    </a:lnTo>
                    <a:lnTo>
                      <a:pt x="518" y="1482"/>
                    </a:lnTo>
                    <a:lnTo>
                      <a:pt x="501" y="1418"/>
                    </a:lnTo>
                    <a:lnTo>
                      <a:pt x="482" y="1353"/>
                    </a:lnTo>
                    <a:lnTo>
                      <a:pt x="464" y="1288"/>
                    </a:lnTo>
                    <a:lnTo>
                      <a:pt x="444" y="1224"/>
                    </a:lnTo>
                    <a:lnTo>
                      <a:pt x="424" y="1161"/>
                    </a:lnTo>
                    <a:lnTo>
                      <a:pt x="403" y="1098"/>
                    </a:lnTo>
                    <a:lnTo>
                      <a:pt x="381" y="1035"/>
                    </a:lnTo>
                    <a:lnTo>
                      <a:pt x="359" y="974"/>
                    </a:lnTo>
                    <a:lnTo>
                      <a:pt x="335" y="913"/>
                    </a:lnTo>
                    <a:lnTo>
                      <a:pt x="310" y="855"/>
                    </a:lnTo>
                    <a:lnTo>
                      <a:pt x="285" y="797"/>
                    </a:lnTo>
                    <a:lnTo>
                      <a:pt x="259" y="741"/>
                    </a:lnTo>
                    <a:lnTo>
                      <a:pt x="231" y="687"/>
                    </a:lnTo>
                    <a:lnTo>
                      <a:pt x="202" y="635"/>
                    </a:lnTo>
                    <a:lnTo>
                      <a:pt x="172" y="584"/>
                    </a:lnTo>
                    <a:lnTo>
                      <a:pt x="180" y="576"/>
                    </a:lnTo>
                    <a:lnTo>
                      <a:pt x="188" y="564"/>
                    </a:lnTo>
                    <a:lnTo>
                      <a:pt x="195" y="548"/>
                    </a:lnTo>
                    <a:lnTo>
                      <a:pt x="194" y="529"/>
                    </a:lnTo>
                    <a:lnTo>
                      <a:pt x="184" y="506"/>
                    </a:lnTo>
                    <a:lnTo>
                      <a:pt x="175" y="485"/>
                    </a:lnTo>
                    <a:lnTo>
                      <a:pt x="166" y="463"/>
                    </a:lnTo>
                    <a:lnTo>
                      <a:pt x="156" y="442"/>
                    </a:lnTo>
                    <a:lnTo>
                      <a:pt x="146" y="422"/>
                    </a:lnTo>
                    <a:lnTo>
                      <a:pt x="135" y="402"/>
                    </a:lnTo>
                    <a:lnTo>
                      <a:pt x="124" y="383"/>
                    </a:lnTo>
                    <a:lnTo>
                      <a:pt x="113" y="363"/>
                    </a:lnTo>
                    <a:lnTo>
                      <a:pt x="102" y="345"/>
                    </a:lnTo>
                    <a:lnTo>
                      <a:pt x="90" y="325"/>
                    </a:lnTo>
                    <a:lnTo>
                      <a:pt x="77" y="307"/>
                    </a:lnTo>
                    <a:lnTo>
                      <a:pt x="62" y="288"/>
                    </a:lnTo>
                    <a:lnTo>
                      <a:pt x="48" y="270"/>
                    </a:lnTo>
                    <a:lnTo>
                      <a:pt x="33" y="251"/>
                    </a:lnTo>
                    <a:lnTo>
                      <a:pt x="17" y="233"/>
                    </a:lnTo>
                    <a:lnTo>
                      <a:pt x="0" y="215"/>
                    </a:lnTo>
                    <a:lnTo>
                      <a:pt x="16" y="196"/>
                    </a:lnTo>
                    <a:lnTo>
                      <a:pt x="33" y="179"/>
                    </a:lnTo>
                    <a:lnTo>
                      <a:pt x="53" y="162"/>
                    </a:lnTo>
                    <a:lnTo>
                      <a:pt x="72" y="148"/>
                    </a:lnTo>
                    <a:lnTo>
                      <a:pt x="94" y="134"/>
                    </a:lnTo>
                    <a:lnTo>
                      <a:pt x="116" y="121"/>
                    </a:lnTo>
                    <a:lnTo>
                      <a:pt x="138" y="109"/>
                    </a:lnTo>
                    <a:lnTo>
                      <a:pt x="163" y="97"/>
                    </a:lnTo>
                    <a:lnTo>
                      <a:pt x="187" y="86"/>
                    </a:lnTo>
                    <a:lnTo>
                      <a:pt x="213" y="76"/>
                    </a:lnTo>
                    <a:lnTo>
                      <a:pt x="239" y="66"/>
                    </a:lnTo>
                    <a:lnTo>
                      <a:pt x="265" y="55"/>
                    </a:lnTo>
                    <a:lnTo>
                      <a:pt x="293" y="45"/>
                    </a:lnTo>
                    <a:lnTo>
                      <a:pt x="320" y="35"/>
                    </a:lnTo>
                    <a:lnTo>
                      <a:pt x="347" y="26"/>
                    </a:lnTo>
                    <a:lnTo>
                      <a:pt x="375" y="16"/>
                    </a:lnTo>
                    <a:lnTo>
                      <a:pt x="389" y="15"/>
                    </a:lnTo>
                    <a:lnTo>
                      <a:pt x="402" y="13"/>
                    </a:lnTo>
                    <a:lnTo>
                      <a:pt x="414" y="10"/>
                    </a:lnTo>
                    <a:lnTo>
                      <a:pt x="426" y="7"/>
                    </a:lnTo>
                    <a:lnTo>
                      <a:pt x="437" y="5"/>
                    </a:lnTo>
                    <a:lnTo>
                      <a:pt x="448" y="3"/>
                    </a:lnTo>
                    <a:lnTo>
                      <a:pt x="459" y="1"/>
                    </a:lnTo>
                    <a:lnTo>
                      <a:pt x="469"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8" name="Freeform 56"/>
              <p:cNvSpPr>
                <a:spLocks noChangeArrowheads="1"/>
              </p:cNvSpPr>
              <p:nvPr/>
            </p:nvSpPr>
            <p:spPr bwMode="auto">
              <a:xfrm>
                <a:off x="233" y="411"/>
                <a:ext cx="47" cy="306"/>
              </a:xfrm>
              <a:custGeom>
                <a:avLst/>
                <a:gdLst>
                  <a:gd name="T0" fmla="*/ 0 w 284"/>
                  <a:gd name="T1" fmla="*/ 0 h 382"/>
                  <a:gd name="T2" fmla="*/ 0 w 284"/>
                  <a:gd name="T3" fmla="*/ 3 h 382"/>
                  <a:gd name="T4" fmla="*/ 0 w 284"/>
                  <a:gd name="T5" fmla="*/ 6 h 382"/>
                  <a:gd name="T6" fmla="*/ 0 w 284"/>
                  <a:gd name="T7" fmla="*/ 9 h 382"/>
                  <a:gd name="T8" fmla="*/ 0 w 284"/>
                  <a:gd name="T9" fmla="*/ 12 h 382"/>
                  <a:gd name="T10" fmla="*/ 0 w 284"/>
                  <a:gd name="T11" fmla="*/ 15 h 382"/>
                  <a:gd name="T12" fmla="*/ 0 w 284"/>
                  <a:gd name="T13" fmla="*/ 19 h 382"/>
                  <a:gd name="T14" fmla="*/ 0 w 284"/>
                  <a:gd name="T15" fmla="*/ 23 h 382"/>
                  <a:gd name="T16" fmla="*/ 0 w 284"/>
                  <a:gd name="T17" fmla="*/ 27 h 382"/>
                  <a:gd name="T18" fmla="*/ 0 w 284"/>
                  <a:gd name="T19" fmla="*/ 30 h 382"/>
                  <a:gd name="T20" fmla="*/ 0 w 284"/>
                  <a:gd name="T21" fmla="*/ 34 h 382"/>
                  <a:gd name="T22" fmla="*/ 0 w 284"/>
                  <a:gd name="T23" fmla="*/ 37 h 382"/>
                  <a:gd name="T24" fmla="*/ 0 w 284"/>
                  <a:gd name="T25" fmla="*/ 40 h 382"/>
                  <a:gd name="T26" fmla="*/ 0 w 284"/>
                  <a:gd name="T27" fmla="*/ 44 h 382"/>
                  <a:gd name="T28" fmla="*/ 0 w 284"/>
                  <a:gd name="T29" fmla="*/ 47 h 382"/>
                  <a:gd name="T30" fmla="*/ 0 w 284"/>
                  <a:gd name="T31" fmla="*/ 50 h 382"/>
                  <a:gd name="T32" fmla="*/ 0 w 284"/>
                  <a:gd name="T33" fmla="*/ 54 h 382"/>
                  <a:gd name="T34" fmla="*/ 0 w 284"/>
                  <a:gd name="T35" fmla="*/ 55 h 382"/>
                  <a:gd name="T36" fmla="*/ 0 w 284"/>
                  <a:gd name="T37" fmla="*/ 56 h 382"/>
                  <a:gd name="T38" fmla="*/ 0 w 284"/>
                  <a:gd name="T39" fmla="*/ 58 h 382"/>
                  <a:gd name="T40" fmla="*/ 0 w 284"/>
                  <a:gd name="T41" fmla="*/ 61 h 382"/>
                  <a:gd name="T42" fmla="*/ 0 w 284"/>
                  <a:gd name="T43" fmla="*/ 63 h 382"/>
                  <a:gd name="T44" fmla="*/ 0 w 284"/>
                  <a:gd name="T45" fmla="*/ 64 h 382"/>
                  <a:gd name="T46" fmla="*/ 0 w 284"/>
                  <a:gd name="T47" fmla="*/ 65 h 382"/>
                  <a:gd name="T48" fmla="*/ 0 w 284"/>
                  <a:gd name="T49" fmla="*/ 64 h 382"/>
                  <a:gd name="T50" fmla="*/ 0 w 284"/>
                  <a:gd name="T51" fmla="*/ 63 h 382"/>
                  <a:gd name="T52" fmla="*/ 0 w 284"/>
                  <a:gd name="T53" fmla="*/ 61 h 382"/>
                  <a:gd name="T54" fmla="*/ 0 w 284"/>
                  <a:gd name="T55" fmla="*/ 59 h 382"/>
                  <a:gd name="T56" fmla="*/ 0 w 284"/>
                  <a:gd name="T57" fmla="*/ 58 h 382"/>
                  <a:gd name="T58" fmla="*/ 0 w 284"/>
                  <a:gd name="T59" fmla="*/ 56 h 382"/>
                  <a:gd name="T60" fmla="*/ 0 w 284"/>
                  <a:gd name="T61" fmla="*/ 54 h 382"/>
                  <a:gd name="T62" fmla="*/ 0 w 284"/>
                  <a:gd name="T63" fmla="*/ 53 h 382"/>
                  <a:gd name="T64" fmla="*/ 0 w 284"/>
                  <a:gd name="T65" fmla="*/ 50 h 382"/>
                  <a:gd name="T66" fmla="*/ 0 w 284"/>
                  <a:gd name="T67" fmla="*/ 0 h 382"/>
                  <a:gd name="T68" fmla="*/ 0 w 284"/>
                  <a:gd name="T69" fmla="*/ 0 h 382"/>
                  <a:gd name="T70" fmla="*/ 0 w 284"/>
                  <a:gd name="T71" fmla="*/ 0 h 382"/>
                  <a:gd name="T72" fmla="*/ 0 w 284"/>
                  <a:gd name="T73" fmla="*/ 0 h 382"/>
                  <a:gd name="T74" fmla="*/ 0 w 284"/>
                  <a:gd name="T75" fmla="*/ 0 h 38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84"/>
                  <a:gd name="T115" fmla="*/ 0 h 382"/>
                  <a:gd name="T116" fmla="*/ 284 w 284"/>
                  <a:gd name="T117" fmla="*/ 382 h 38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84" h="382">
                    <a:moveTo>
                      <a:pt x="88" y="0"/>
                    </a:moveTo>
                    <a:lnTo>
                      <a:pt x="109" y="18"/>
                    </a:lnTo>
                    <a:lnTo>
                      <a:pt x="127" y="35"/>
                    </a:lnTo>
                    <a:lnTo>
                      <a:pt x="145" y="55"/>
                    </a:lnTo>
                    <a:lnTo>
                      <a:pt x="162" y="74"/>
                    </a:lnTo>
                    <a:lnTo>
                      <a:pt x="177" y="94"/>
                    </a:lnTo>
                    <a:lnTo>
                      <a:pt x="191" y="114"/>
                    </a:lnTo>
                    <a:lnTo>
                      <a:pt x="204" y="135"/>
                    </a:lnTo>
                    <a:lnTo>
                      <a:pt x="217" y="157"/>
                    </a:lnTo>
                    <a:lnTo>
                      <a:pt x="228" y="177"/>
                    </a:lnTo>
                    <a:lnTo>
                      <a:pt x="239" y="198"/>
                    </a:lnTo>
                    <a:lnTo>
                      <a:pt x="249" y="220"/>
                    </a:lnTo>
                    <a:lnTo>
                      <a:pt x="257" y="240"/>
                    </a:lnTo>
                    <a:lnTo>
                      <a:pt x="265" y="260"/>
                    </a:lnTo>
                    <a:lnTo>
                      <a:pt x="272" y="279"/>
                    </a:lnTo>
                    <a:lnTo>
                      <a:pt x="278" y="298"/>
                    </a:lnTo>
                    <a:lnTo>
                      <a:pt x="284" y="316"/>
                    </a:lnTo>
                    <a:lnTo>
                      <a:pt x="253" y="322"/>
                    </a:lnTo>
                    <a:lnTo>
                      <a:pt x="227" y="333"/>
                    </a:lnTo>
                    <a:lnTo>
                      <a:pt x="205" y="344"/>
                    </a:lnTo>
                    <a:lnTo>
                      <a:pt x="188" y="359"/>
                    </a:lnTo>
                    <a:lnTo>
                      <a:pt x="174" y="371"/>
                    </a:lnTo>
                    <a:lnTo>
                      <a:pt x="163" y="379"/>
                    </a:lnTo>
                    <a:lnTo>
                      <a:pt x="153" y="382"/>
                    </a:lnTo>
                    <a:lnTo>
                      <a:pt x="147" y="378"/>
                    </a:lnTo>
                    <a:lnTo>
                      <a:pt x="126" y="371"/>
                    </a:lnTo>
                    <a:lnTo>
                      <a:pt x="106" y="361"/>
                    </a:lnTo>
                    <a:lnTo>
                      <a:pt x="87" y="351"/>
                    </a:lnTo>
                    <a:lnTo>
                      <a:pt x="70" y="340"/>
                    </a:lnTo>
                    <a:lnTo>
                      <a:pt x="52" y="329"/>
                    </a:lnTo>
                    <a:lnTo>
                      <a:pt x="35" y="320"/>
                    </a:lnTo>
                    <a:lnTo>
                      <a:pt x="19" y="309"/>
                    </a:lnTo>
                    <a:lnTo>
                      <a:pt x="0" y="299"/>
                    </a:lnTo>
                    <a:lnTo>
                      <a:pt x="80" y="0"/>
                    </a:lnTo>
                    <a:lnTo>
                      <a:pt x="81" y="0"/>
                    </a:lnTo>
                    <a:lnTo>
                      <a:pt x="84" y="0"/>
                    </a:lnTo>
                    <a:lnTo>
                      <a:pt x="87" y="0"/>
                    </a:lnTo>
                    <a:lnTo>
                      <a:pt x="88" y="0"/>
                    </a:lnTo>
                    <a:close/>
                  </a:path>
                </a:pathLst>
              </a:cu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09" name="Freeform 57"/>
              <p:cNvSpPr>
                <a:spLocks noChangeArrowheads="1"/>
              </p:cNvSpPr>
              <p:nvPr/>
            </p:nvSpPr>
            <p:spPr bwMode="auto">
              <a:xfrm>
                <a:off x="267" y="474"/>
                <a:ext cx="84" cy="306"/>
              </a:xfrm>
              <a:custGeom>
                <a:avLst/>
                <a:gdLst>
                  <a:gd name="T0" fmla="*/ 0 w 505"/>
                  <a:gd name="T1" fmla="*/ 0 h 1756"/>
                  <a:gd name="T2" fmla="*/ 0 w 505"/>
                  <a:gd name="T3" fmla="*/ 0 h 1756"/>
                  <a:gd name="T4" fmla="*/ 0 w 505"/>
                  <a:gd name="T5" fmla="*/ 0 h 1756"/>
                  <a:gd name="T6" fmla="*/ 0 w 505"/>
                  <a:gd name="T7" fmla="*/ 0 h 1756"/>
                  <a:gd name="T8" fmla="*/ 0 w 505"/>
                  <a:gd name="T9" fmla="*/ 0 h 1756"/>
                  <a:gd name="T10" fmla="*/ 0 w 505"/>
                  <a:gd name="T11" fmla="*/ 0 h 1756"/>
                  <a:gd name="T12" fmla="*/ 0 w 505"/>
                  <a:gd name="T13" fmla="*/ 0 h 1756"/>
                  <a:gd name="T14" fmla="*/ 0 w 505"/>
                  <a:gd name="T15" fmla="*/ 0 h 1756"/>
                  <a:gd name="T16" fmla="*/ 0 w 505"/>
                  <a:gd name="T17" fmla="*/ 0 h 1756"/>
                  <a:gd name="T18" fmla="*/ 0 w 505"/>
                  <a:gd name="T19" fmla="*/ 0 h 1756"/>
                  <a:gd name="T20" fmla="*/ 0 w 505"/>
                  <a:gd name="T21" fmla="*/ 0 h 1756"/>
                  <a:gd name="T22" fmla="*/ 0 w 505"/>
                  <a:gd name="T23" fmla="*/ 0 h 1756"/>
                  <a:gd name="T24" fmla="*/ 0 w 505"/>
                  <a:gd name="T25" fmla="*/ 0 h 1756"/>
                  <a:gd name="T26" fmla="*/ 0 w 505"/>
                  <a:gd name="T27" fmla="*/ 0 h 1756"/>
                  <a:gd name="T28" fmla="*/ 0 w 505"/>
                  <a:gd name="T29" fmla="*/ 0 h 1756"/>
                  <a:gd name="T30" fmla="*/ 0 w 505"/>
                  <a:gd name="T31" fmla="*/ 0 h 1756"/>
                  <a:gd name="T32" fmla="*/ 0 w 505"/>
                  <a:gd name="T33" fmla="*/ 0 h 1756"/>
                  <a:gd name="T34" fmla="*/ 0 w 505"/>
                  <a:gd name="T35" fmla="*/ 0 h 1756"/>
                  <a:gd name="T36" fmla="*/ 0 w 505"/>
                  <a:gd name="T37" fmla="*/ 0 h 1756"/>
                  <a:gd name="T38" fmla="*/ 0 w 505"/>
                  <a:gd name="T39" fmla="*/ 0 h 1756"/>
                  <a:gd name="T40" fmla="*/ 0 w 505"/>
                  <a:gd name="T41" fmla="*/ 0 h 1756"/>
                  <a:gd name="T42" fmla="*/ 0 w 505"/>
                  <a:gd name="T43" fmla="*/ 0 h 1756"/>
                  <a:gd name="T44" fmla="*/ 0 w 505"/>
                  <a:gd name="T45" fmla="*/ 0 h 1756"/>
                  <a:gd name="T46" fmla="*/ 0 w 505"/>
                  <a:gd name="T47" fmla="*/ 0 h 1756"/>
                  <a:gd name="T48" fmla="*/ 0 w 505"/>
                  <a:gd name="T49" fmla="*/ 0 h 1756"/>
                  <a:gd name="T50" fmla="*/ 0 w 505"/>
                  <a:gd name="T51" fmla="*/ 0 h 1756"/>
                  <a:gd name="T52" fmla="*/ 0 w 505"/>
                  <a:gd name="T53" fmla="*/ 0 h 1756"/>
                  <a:gd name="T54" fmla="*/ 0 w 505"/>
                  <a:gd name="T55" fmla="*/ 0 h 1756"/>
                  <a:gd name="T56" fmla="*/ 0 w 505"/>
                  <a:gd name="T57" fmla="*/ 0 h 1756"/>
                  <a:gd name="T58" fmla="*/ 0 w 505"/>
                  <a:gd name="T59" fmla="*/ 0 h 1756"/>
                  <a:gd name="T60" fmla="*/ 0 w 505"/>
                  <a:gd name="T61" fmla="*/ 0 h 1756"/>
                  <a:gd name="T62" fmla="*/ 0 w 505"/>
                  <a:gd name="T63" fmla="*/ 0 h 1756"/>
                  <a:gd name="T64" fmla="*/ 0 w 505"/>
                  <a:gd name="T65" fmla="*/ 0 h 1756"/>
                  <a:gd name="T66" fmla="*/ 0 w 505"/>
                  <a:gd name="T67" fmla="*/ 0 h 1756"/>
                  <a:gd name="T68" fmla="*/ 0 w 505"/>
                  <a:gd name="T69" fmla="*/ 0 h 1756"/>
                  <a:gd name="T70" fmla="*/ 0 w 505"/>
                  <a:gd name="T71" fmla="*/ 0 h 1756"/>
                  <a:gd name="T72" fmla="*/ 0 w 505"/>
                  <a:gd name="T73" fmla="*/ 0 h 1756"/>
                  <a:gd name="T74" fmla="*/ 0 w 505"/>
                  <a:gd name="T75" fmla="*/ 0 h 1756"/>
                  <a:gd name="T76" fmla="*/ 0 w 505"/>
                  <a:gd name="T77" fmla="*/ 0 h 1756"/>
                  <a:gd name="T78" fmla="*/ 0 w 505"/>
                  <a:gd name="T79" fmla="*/ 0 h 1756"/>
                  <a:gd name="T80" fmla="*/ 0 w 505"/>
                  <a:gd name="T81" fmla="*/ 0 h 1756"/>
                  <a:gd name="T82" fmla="*/ 0 w 505"/>
                  <a:gd name="T83" fmla="*/ 0 h 17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05"/>
                  <a:gd name="T127" fmla="*/ 0 h 1756"/>
                  <a:gd name="T128" fmla="*/ 505 w 505"/>
                  <a:gd name="T129" fmla="*/ 1756 h 17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05" h="1756">
                    <a:moveTo>
                      <a:pt x="63" y="1"/>
                    </a:moveTo>
                    <a:lnTo>
                      <a:pt x="124" y="99"/>
                    </a:lnTo>
                    <a:lnTo>
                      <a:pt x="177" y="201"/>
                    </a:lnTo>
                    <a:lnTo>
                      <a:pt x="226" y="305"/>
                    </a:lnTo>
                    <a:lnTo>
                      <a:pt x="268" y="411"/>
                    </a:lnTo>
                    <a:lnTo>
                      <a:pt x="306" y="520"/>
                    </a:lnTo>
                    <a:lnTo>
                      <a:pt x="340" y="630"/>
                    </a:lnTo>
                    <a:lnTo>
                      <a:pt x="369" y="742"/>
                    </a:lnTo>
                    <a:lnTo>
                      <a:pt x="394" y="855"/>
                    </a:lnTo>
                    <a:lnTo>
                      <a:pt x="416" y="969"/>
                    </a:lnTo>
                    <a:lnTo>
                      <a:pt x="434" y="1083"/>
                    </a:lnTo>
                    <a:lnTo>
                      <a:pt x="451" y="1197"/>
                    </a:lnTo>
                    <a:lnTo>
                      <a:pt x="465" y="1311"/>
                    </a:lnTo>
                    <a:lnTo>
                      <a:pt x="477" y="1424"/>
                    </a:lnTo>
                    <a:lnTo>
                      <a:pt x="488" y="1537"/>
                    </a:lnTo>
                    <a:lnTo>
                      <a:pt x="496" y="1647"/>
                    </a:lnTo>
                    <a:lnTo>
                      <a:pt x="505" y="1756"/>
                    </a:lnTo>
                    <a:lnTo>
                      <a:pt x="319" y="1660"/>
                    </a:lnTo>
                    <a:lnTo>
                      <a:pt x="293" y="1567"/>
                    </a:lnTo>
                    <a:lnTo>
                      <a:pt x="272" y="1470"/>
                    </a:lnTo>
                    <a:lnTo>
                      <a:pt x="254" y="1373"/>
                    </a:lnTo>
                    <a:lnTo>
                      <a:pt x="239" y="1273"/>
                    </a:lnTo>
                    <a:lnTo>
                      <a:pt x="226" y="1172"/>
                    </a:lnTo>
                    <a:lnTo>
                      <a:pt x="214" y="1070"/>
                    </a:lnTo>
                    <a:lnTo>
                      <a:pt x="203" y="967"/>
                    </a:lnTo>
                    <a:lnTo>
                      <a:pt x="192" y="864"/>
                    </a:lnTo>
                    <a:lnTo>
                      <a:pt x="181" y="761"/>
                    </a:lnTo>
                    <a:lnTo>
                      <a:pt x="166" y="657"/>
                    </a:lnTo>
                    <a:lnTo>
                      <a:pt x="149" y="555"/>
                    </a:lnTo>
                    <a:lnTo>
                      <a:pt x="130" y="455"/>
                    </a:lnTo>
                    <a:lnTo>
                      <a:pt x="106" y="354"/>
                    </a:lnTo>
                    <a:lnTo>
                      <a:pt x="76" y="256"/>
                    </a:lnTo>
                    <a:lnTo>
                      <a:pt x="42" y="159"/>
                    </a:lnTo>
                    <a:lnTo>
                      <a:pt x="0" y="65"/>
                    </a:lnTo>
                    <a:lnTo>
                      <a:pt x="13" y="45"/>
                    </a:lnTo>
                    <a:lnTo>
                      <a:pt x="23" y="29"/>
                    </a:lnTo>
                    <a:lnTo>
                      <a:pt x="30" y="17"/>
                    </a:lnTo>
                    <a:lnTo>
                      <a:pt x="35" y="8"/>
                    </a:lnTo>
                    <a:lnTo>
                      <a:pt x="41" y="3"/>
                    </a:lnTo>
                    <a:lnTo>
                      <a:pt x="46" y="1"/>
                    </a:lnTo>
                    <a:lnTo>
                      <a:pt x="54" y="0"/>
                    </a:lnTo>
                    <a:lnTo>
                      <a:pt x="63" y="1"/>
                    </a:lnTo>
                    <a:close/>
                  </a:path>
                </a:pathLst>
              </a:cu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0" name="Freeform 58"/>
              <p:cNvSpPr>
                <a:spLocks noChangeArrowheads="1"/>
              </p:cNvSpPr>
              <p:nvPr/>
            </p:nvSpPr>
            <p:spPr bwMode="auto">
              <a:xfrm>
                <a:off x="445" y="502"/>
                <a:ext cx="60" cy="306"/>
              </a:xfrm>
              <a:custGeom>
                <a:avLst/>
                <a:gdLst>
                  <a:gd name="T0" fmla="*/ 0 w 358"/>
                  <a:gd name="T1" fmla="*/ 0 h 1932"/>
                  <a:gd name="T2" fmla="*/ 0 w 358"/>
                  <a:gd name="T3" fmla="*/ 0 h 1932"/>
                  <a:gd name="T4" fmla="*/ 0 w 358"/>
                  <a:gd name="T5" fmla="*/ 0 h 1932"/>
                  <a:gd name="T6" fmla="*/ 0 w 358"/>
                  <a:gd name="T7" fmla="*/ 0 h 1932"/>
                  <a:gd name="T8" fmla="*/ 0 w 358"/>
                  <a:gd name="T9" fmla="*/ 0 h 1932"/>
                  <a:gd name="T10" fmla="*/ 0 w 358"/>
                  <a:gd name="T11" fmla="*/ 0 h 1932"/>
                  <a:gd name="T12" fmla="*/ 0 w 358"/>
                  <a:gd name="T13" fmla="*/ 0 h 1932"/>
                  <a:gd name="T14" fmla="*/ 0 w 358"/>
                  <a:gd name="T15" fmla="*/ 0 h 1932"/>
                  <a:gd name="T16" fmla="*/ 0 w 358"/>
                  <a:gd name="T17" fmla="*/ 0 h 1932"/>
                  <a:gd name="T18" fmla="*/ 0 w 358"/>
                  <a:gd name="T19" fmla="*/ 0 h 1932"/>
                  <a:gd name="T20" fmla="*/ 0 w 358"/>
                  <a:gd name="T21" fmla="*/ 0 h 1932"/>
                  <a:gd name="T22" fmla="*/ 0 w 358"/>
                  <a:gd name="T23" fmla="*/ 0 h 1932"/>
                  <a:gd name="T24" fmla="*/ 0 w 358"/>
                  <a:gd name="T25" fmla="*/ 0 h 1932"/>
                  <a:gd name="T26" fmla="*/ 0 w 358"/>
                  <a:gd name="T27" fmla="*/ 0 h 1932"/>
                  <a:gd name="T28" fmla="*/ 0 w 358"/>
                  <a:gd name="T29" fmla="*/ 0 h 1932"/>
                  <a:gd name="T30" fmla="*/ 0 w 358"/>
                  <a:gd name="T31" fmla="*/ 0 h 1932"/>
                  <a:gd name="T32" fmla="*/ 0 w 358"/>
                  <a:gd name="T33" fmla="*/ 0 h 1932"/>
                  <a:gd name="T34" fmla="*/ 0 w 358"/>
                  <a:gd name="T35" fmla="*/ 0 h 1932"/>
                  <a:gd name="T36" fmla="*/ 0 w 358"/>
                  <a:gd name="T37" fmla="*/ 0 h 1932"/>
                  <a:gd name="T38" fmla="*/ 0 w 358"/>
                  <a:gd name="T39" fmla="*/ 0 h 1932"/>
                  <a:gd name="T40" fmla="*/ 0 w 358"/>
                  <a:gd name="T41" fmla="*/ 0 h 1932"/>
                  <a:gd name="T42" fmla="*/ 0 w 358"/>
                  <a:gd name="T43" fmla="*/ 0 h 1932"/>
                  <a:gd name="T44" fmla="*/ 0 w 358"/>
                  <a:gd name="T45" fmla="*/ 0 h 1932"/>
                  <a:gd name="T46" fmla="*/ 0 w 358"/>
                  <a:gd name="T47" fmla="*/ 0 h 1932"/>
                  <a:gd name="T48" fmla="*/ 0 w 358"/>
                  <a:gd name="T49" fmla="*/ 0 h 1932"/>
                  <a:gd name="T50" fmla="*/ 0 w 358"/>
                  <a:gd name="T51" fmla="*/ 0 h 1932"/>
                  <a:gd name="T52" fmla="*/ 0 w 358"/>
                  <a:gd name="T53" fmla="*/ 0 h 1932"/>
                  <a:gd name="T54" fmla="*/ 0 w 358"/>
                  <a:gd name="T55" fmla="*/ 0 h 1932"/>
                  <a:gd name="T56" fmla="*/ 0 w 358"/>
                  <a:gd name="T57" fmla="*/ 0 h 1932"/>
                  <a:gd name="T58" fmla="*/ 0 w 358"/>
                  <a:gd name="T59" fmla="*/ 0 h 1932"/>
                  <a:gd name="T60" fmla="*/ 0 w 358"/>
                  <a:gd name="T61" fmla="*/ 0 h 1932"/>
                  <a:gd name="T62" fmla="*/ 0 w 358"/>
                  <a:gd name="T63" fmla="*/ 0 h 1932"/>
                  <a:gd name="T64" fmla="*/ 0 w 358"/>
                  <a:gd name="T65" fmla="*/ 0 h 1932"/>
                  <a:gd name="T66" fmla="*/ 0 w 358"/>
                  <a:gd name="T67" fmla="*/ 0 h 1932"/>
                  <a:gd name="T68" fmla="*/ 0 w 358"/>
                  <a:gd name="T69" fmla="*/ 0 h 1932"/>
                  <a:gd name="T70" fmla="*/ 0 w 358"/>
                  <a:gd name="T71" fmla="*/ 0 h 1932"/>
                  <a:gd name="T72" fmla="*/ 0 w 358"/>
                  <a:gd name="T73" fmla="*/ 0 h 1932"/>
                  <a:gd name="T74" fmla="*/ 0 w 358"/>
                  <a:gd name="T75" fmla="*/ 0 h 1932"/>
                  <a:gd name="T76" fmla="*/ 0 w 358"/>
                  <a:gd name="T77" fmla="*/ 0 h 1932"/>
                  <a:gd name="T78" fmla="*/ 0 w 358"/>
                  <a:gd name="T79" fmla="*/ 0 h 1932"/>
                  <a:gd name="T80" fmla="*/ 0 w 358"/>
                  <a:gd name="T81" fmla="*/ 0 h 1932"/>
                  <a:gd name="T82" fmla="*/ 0 w 358"/>
                  <a:gd name="T83" fmla="*/ 0 h 1932"/>
                  <a:gd name="T84" fmla="*/ 0 w 358"/>
                  <a:gd name="T85" fmla="*/ 0 h 1932"/>
                  <a:gd name="T86" fmla="*/ 0 w 358"/>
                  <a:gd name="T87" fmla="*/ 0 h 1932"/>
                  <a:gd name="T88" fmla="*/ 0 w 358"/>
                  <a:gd name="T89" fmla="*/ 0 h 1932"/>
                  <a:gd name="T90" fmla="*/ 0 w 358"/>
                  <a:gd name="T91" fmla="*/ 0 h 1932"/>
                  <a:gd name="T92" fmla="*/ 0 w 358"/>
                  <a:gd name="T93" fmla="*/ 0 h 1932"/>
                  <a:gd name="T94" fmla="*/ 0 w 358"/>
                  <a:gd name="T95" fmla="*/ 0 h 1932"/>
                  <a:gd name="T96" fmla="*/ 0 w 358"/>
                  <a:gd name="T97" fmla="*/ 0 h 19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58"/>
                  <a:gd name="T148" fmla="*/ 0 h 1932"/>
                  <a:gd name="T149" fmla="*/ 358 w 358"/>
                  <a:gd name="T150" fmla="*/ 1932 h 19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58" h="1932">
                    <a:moveTo>
                      <a:pt x="294" y="24"/>
                    </a:moveTo>
                    <a:lnTo>
                      <a:pt x="294" y="52"/>
                    </a:lnTo>
                    <a:lnTo>
                      <a:pt x="290" y="102"/>
                    </a:lnTo>
                    <a:lnTo>
                      <a:pt x="281" y="165"/>
                    </a:lnTo>
                    <a:lnTo>
                      <a:pt x="270" y="235"/>
                    </a:lnTo>
                    <a:lnTo>
                      <a:pt x="256" y="304"/>
                    </a:lnTo>
                    <a:lnTo>
                      <a:pt x="238" y="365"/>
                    </a:lnTo>
                    <a:lnTo>
                      <a:pt x="217" y="409"/>
                    </a:lnTo>
                    <a:lnTo>
                      <a:pt x="194" y="431"/>
                    </a:lnTo>
                    <a:lnTo>
                      <a:pt x="206" y="462"/>
                    </a:lnTo>
                    <a:lnTo>
                      <a:pt x="225" y="480"/>
                    </a:lnTo>
                    <a:lnTo>
                      <a:pt x="247" y="492"/>
                    </a:lnTo>
                    <a:lnTo>
                      <a:pt x="271" y="505"/>
                    </a:lnTo>
                    <a:lnTo>
                      <a:pt x="296" y="525"/>
                    </a:lnTo>
                    <a:lnTo>
                      <a:pt x="320" y="561"/>
                    </a:lnTo>
                    <a:lnTo>
                      <a:pt x="342" y="619"/>
                    </a:lnTo>
                    <a:lnTo>
                      <a:pt x="358" y="704"/>
                    </a:lnTo>
                    <a:lnTo>
                      <a:pt x="346" y="780"/>
                    </a:lnTo>
                    <a:lnTo>
                      <a:pt x="339" y="857"/>
                    </a:lnTo>
                    <a:lnTo>
                      <a:pt x="333" y="936"/>
                    </a:lnTo>
                    <a:lnTo>
                      <a:pt x="330" y="1015"/>
                    </a:lnTo>
                    <a:lnTo>
                      <a:pt x="328" y="1093"/>
                    </a:lnTo>
                    <a:lnTo>
                      <a:pt x="326" y="1173"/>
                    </a:lnTo>
                    <a:lnTo>
                      <a:pt x="325" y="1252"/>
                    </a:lnTo>
                    <a:lnTo>
                      <a:pt x="322" y="1331"/>
                    </a:lnTo>
                    <a:lnTo>
                      <a:pt x="319" y="1409"/>
                    </a:lnTo>
                    <a:lnTo>
                      <a:pt x="314" y="1487"/>
                    </a:lnTo>
                    <a:lnTo>
                      <a:pt x="306" y="1563"/>
                    </a:lnTo>
                    <a:lnTo>
                      <a:pt x="294" y="1638"/>
                    </a:lnTo>
                    <a:lnTo>
                      <a:pt x="278" y="1711"/>
                    </a:lnTo>
                    <a:lnTo>
                      <a:pt x="257" y="1783"/>
                    </a:lnTo>
                    <a:lnTo>
                      <a:pt x="231" y="1853"/>
                    </a:lnTo>
                    <a:lnTo>
                      <a:pt x="199" y="1920"/>
                    </a:lnTo>
                    <a:lnTo>
                      <a:pt x="188" y="1922"/>
                    </a:lnTo>
                    <a:lnTo>
                      <a:pt x="180" y="1925"/>
                    </a:lnTo>
                    <a:lnTo>
                      <a:pt x="174" y="1929"/>
                    </a:lnTo>
                    <a:lnTo>
                      <a:pt x="167" y="1932"/>
                    </a:lnTo>
                    <a:lnTo>
                      <a:pt x="0" y="1842"/>
                    </a:lnTo>
                    <a:lnTo>
                      <a:pt x="23" y="1819"/>
                    </a:lnTo>
                    <a:lnTo>
                      <a:pt x="43" y="1793"/>
                    </a:lnTo>
                    <a:lnTo>
                      <a:pt x="57" y="1764"/>
                    </a:lnTo>
                    <a:lnTo>
                      <a:pt x="69" y="1731"/>
                    </a:lnTo>
                    <a:lnTo>
                      <a:pt x="77" y="1697"/>
                    </a:lnTo>
                    <a:lnTo>
                      <a:pt x="85" y="1664"/>
                    </a:lnTo>
                    <a:lnTo>
                      <a:pt x="90" y="1629"/>
                    </a:lnTo>
                    <a:lnTo>
                      <a:pt x="96" y="1595"/>
                    </a:lnTo>
                    <a:lnTo>
                      <a:pt x="92" y="1561"/>
                    </a:lnTo>
                    <a:lnTo>
                      <a:pt x="86" y="1527"/>
                    </a:lnTo>
                    <a:lnTo>
                      <a:pt x="77" y="1493"/>
                    </a:lnTo>
                    <a:lnTo>
                      <a:pt x="66" y="1462"/>
                    </a:lnTo>
                    <a:lnTo>
                      <a:pt x="56" y="1430"/>
                    </a:lnTo>
                    <a:lnTo>
                      <a:pt x="45" y="1400"/>
                    </a:lnTo>
                    <a:lnTo>
                      <a:pt x="36" y="1370"/>
                    </a:lnTo>
                    <a:lnTo>
                      <a:pt x="28" y="1340"/>
                    </a:lnTo>
                    <a:lnTo>
                      <a:pt x="41" y="1340"/>
                    </a:lnTo>
                    <a:lnTo>
                      <a:pt x="54" y="1341"/>
                    </a:lnTo>
                    <a:lnTo>
                      <a:pt x="66" y="1345"/>
                    </a:lnTo>
                    <a:lnTo>
                      <a:pt x="78" y="1349"/>
                    </a:lnTo>
                    <a:lnTo>
                      <a:pt x="89" y="1353"/>
                    </a:lnTo>
                    <a:lnTo>
                      <a:pt x="100" y="1359"/>
                    </a:lnTo>
                    <a:lnTo>
                      <a:pt x="110" y="1364"/>
                    </a:lnTo>
                    <a:lnTo>
                      <a:pt x="121" y="1370"/>
                    </a:lnTo>
                    <a:lnTo>
                      <a:pt x="130" y="1375"/>
                    </a:lnTo>
                    <a:lnTo>
                      <a:pt x="141" y="1380"/>
                    </a:lnTo>
                    <a:lnTo>
                      <a:pt x="151" y="1385"/>
                    </a:lnTo>
                    <a:lnTo>
                      <a:pt x="162" y="1388"/>
                    </a:lnTo>
                    <a:lnTo>
                      <a:pt x="173" y="1389"/>
                    </a:lnTo>
                    <a:lnTo>
                      <a:pt x="185" y="1390"/>
                    </a:lnTo>
                    <a:lnTo>
                      <a:pt x="197" y="1388"/>
                    </a:lnTo>
                    <a:lnTo>
                      <a:pt x="210" y="1385"/>
                    </a:lnTo>
                    <a:lnTo>
                      <a:pt x="214" y="1383"/>
                    </a:lnTo>
                    <a:lnTo>
                      <a:pt x="219" y="1380"/>
                    </a:lnTo>
                    <a:lnTo>
                      <a:pt x="224" y="1378"/>
                    </a:lnTo>
                    <a:lnTo>
                      <a:pt x="226" y="1377"/>
                    </a:lnTo>
                    <a:lnTo>
                      <a:pt x="240" y="1287"/>
                    </a:lnTo>
                    <a:lnTo>
                      <a:pt x="242" y="1196"/>
                    </a:lnTo>
                    <a:lnTo>
                      <a:pt x="238" y="1104"/>
                    </a:lnTo>
                    <a:lnTo>
                      <a:pt x="230" y="1013"/>
                    </a:lnTo>
                    <a:lnTo>
                      <a:pt x="224" y="921"/>
                    </a:lnTo>
                    <a:lnTo>
                      <a:pt x="222" y="832"/>
                    </a:lnTo>
                    <a:lnTo>
                      <a:pt x="228" y="744"/>
                    </a:lnTo>
                    <a:lnTo>
                      <a:pt x="247" y="660"/>
                    </a:lnTo>
                    <a:lnTo>
                      <a:pt x="249" y="631"/>
                    </a:lnTo>
                    <a:lnTo>
                      <a:pt x="247" y="602"/>
                    </a:lnTo>
                    <a:lnTo>
                      <a:pt x="240" y="574"/>
                    </a:lnTo>
                    <a:lnTo>
                      <a:pt x="231" y="548"/>
                    </a:lnTo>
                    <a:lnTo>
                      <a:pt x="219" y="522"/>
                    </a:lnTo>
                    <a:lnTo>
                      <a:pt x="204" y="497"/>
                    </a:lnTo>
                    <a:lnTo>
                      <a:pt x="187" y="473"/>
                    </a:lnTo>
                    <a:lnTo>
                      <a:pt x="167" y="450"/>
                    </a:lnTo>
                    <a:lnTo>
                      <a:pt x="228" y="0"/>
                    </a:lnTo>
                    <a:lnTo>
                      <a:pt x="231" y="1"/>
                    </a:lnTo>
                    <a:lnTo>
                      <a:pt x="239" y="3"/>
                    </a:lnTo>
                    <a:lnTo>
                      <a:pt x="249" y="8"/>
                    </a:lnTo>
                    <a:lnTo>
                      <a:pt x="262" y="12"/>
                    </a:lnTo>
                    <a:lnTo>
                      <a:pt x="274" y="16"/>
                    </a:lnTo>
                    <a:lnTo>
                      <a:pt x="283" y="21"/>
                    </a:lnTo>
                    <a:lnTo>
                      <a:pt x="291" y="23"/>
                    </a:lnTo>
                    <a:lnTo>
                      <a:pt x="294" y="2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1" name="Freeform 59"/>
              <p:cNvSpPr>
                <a:spLocks noChangeArrowheads="1"/>
              </p:cNvSpPr>
              <p:nvPr/>
            </p:nvSpPr>
            <p:spPr bwMode="auto">
              <a:xfrm>
                <a:off x="896" y="813"/>
                <a:ext cx="109" cy="306"/>
              </a:xfrm>
              <a:custGeom>
                <a:avLst/>
                <a:gdLst>
                  <a:gd name="T0" fmla="*/ 0 w 653"/>
                  <a:gd name="T1" fmla="*/ 0 h 879"/>
                  <a:gd name="T2" fmla="*/ 0 w 653"/>
                  <a:gd name="T3" fmla="*/ 0 h 879"/>
                  <a:gd name="T4" fmla="*/ 0 w 653"/>
                  <a:gd name="T5" fmla="*/ 0 h 879"/>
                  <a:gd name="T6" fmla="*/ 0 w 653"/>
                  <a:gd name="T7" fmla="*/ 0 h 879"/>
                  <a:gd name="T8" fmla="*/ 0 w 653"/>
                  <a:gd name="T9" fmla="*/ 0 h 879"/>
                  <a:gd name="T10" fmla="*/ 0 w 653"/>
                  <a:gd name="T11" fmla="*/ 0 h 879"/>
                  <a:gd name="T12" fmla="*/ 0 w 653"/>
                  <a:gd name="T13" fmla="*/ 0 h 879"/>
                  <a:gd name="T14" fmla="*/ 0 w 653"/>
                  <a:gd name="T15" fmla="*/ 0 h 879"/>
                  <a:gd name="T16" fmla="*/ 0 w 653"/>
                  <a:gd name="T17" fmla="*/ 0 h 879"/>
                  <a:gd name="T18" fmla="*/ 0 w 653"/>
                  <a:gd name="T19" fmla="*/ 0 h 879"/>
                  <a:gd name="T20" fmla="*/ 0 w 653"/>
                  <a:gd name="T21" fmla="*/ 0 h 879"/>
                  <a:gd name="T22" fmla="*/ 0 w 653"/>
                  <a:gd name="T23" fmla="*/ 0 h 879"/>
                  <a:gd name="T24" fmla="*/ 0 w 653"/>
                  <a:gd name="T25" fmla="*/ 0 h 879"/>
                  <a:gd name="T26" fmla="*/ 0 w 653"/>
                  <a:gd name="T27" fmla="*/ 0 h 879"/>
                  <a:gd name="T28" fmla="*/ 0 w 653"/>
                  <a:gd name="T29" fmla="*/ 0 h 879"/>
                  <a:gd name="T30" fmla="*/ 0 w 653"/>
                  <a:gd name="T31" fmla="*/ 0 h 879"/>
                  <a:gd name="T32" fmla="*/ 0 w 653"/>
                  <a:gd name="T33" fmla="*/ 0 h 879"/>
                  <a:gd name="T34" fmla="*/ 0 w 653"/>
                  <a:gd name="T35" fmla="*/ 0 h 879"/>
                  <a:gd name="T36" fmla="*/ 0 w 653"/>
                  <a:gd name="T37" fmla="*/ 0 h 879"/>
                  <a:gd name="T38" fmla="*/ 0 w 653"/>
                  <a:gd name="T39" fmla="*/ 0 h 879"/>
                  <a:gd name="T40" fmla="*/ 0 w 653"/>
                  <a:gd name="T41" fmla="*/ 0 h 879"/>
                  <a:gd name="T42" fmla="*/ 0 w 653"/>
                  <a:gd name="T43" fmla="*/ 0 h 879"/>
                  <a:gd name="T44" fmla="*/ 0 w 653"/>
                  <a:gd name="T45" fmla="*/ 0 h 879"/>
                  <a:gd name="T46" fmla="*/ 0 w 653"/>
                  <a:gd name="T47" fmla="*/ 0 h 879"/>
                  <a:gd name="T48" fmla="*/ 0 w 653"/>
                  <a:gd name="T49" fmla="*/ 0 h 879"/>
                  <a:gd name="T50" fmla="*/ 0 w 653"/>
                  <a:gd name="T51" fmla="*/ 0 h 879"/>
                  <a:gd name="T52" fmla="*/ 0 w 653"/>
                  <a:gd name="T53" fmla="*/ 0 h 879"/>
                  <a:gd name="T54" fmla="*/ 0 w 653"/>
                  <a:gd name="T55" fmla="*/ 0 h 879"/>
                  <a:gd name="T56" fmla="*/ 0 w 653"/>
                  <a:gd name="T57" fmla="*/ 0 h 879"/>
                  <a:gd name="T58" fmla="*/ 0 w 653"/>
                  <a:gd name="T59" fmla="*/ 0 h 879"/>
                  <a:gd name="T60" fmla="*/ 0 w 653"/>
                  <a:gd name="T61" fmla="*/ 0 h 879"/>
                  <a:gd name="T62" fmla="*/ 0 w 653"/>
                  <a:gd name="T63" fmla="*/ 0 h 879"/>
                  <a:gd name="T64" fmla="*/ 0 w 653"/>
                  <a:gd name="T65" fmla="*/ 0 h 879"/>
                  <a:gd name="T66" fmla="*/ 0 w 653"/>
                  <a:gd name="T67" fmla="*/ 0 h 879"/>
                  <a:gd name="T68" fmla="*/ 0 w 653"/>
                  <a:gd name="T69" fmla="*/ 0 h 879"/>
                  <a:gd name="T70" fmla="*/ 0 w 653"/>
                  <a:gd name="T71" fmla="*/ 0 h 879"/>
                  <a:gd name="T72" fmla="*/ 0 w 653"/>
                  <a:gd name="T73" fmla="*/ 0 h 879"/>
                  <a:gd name="T74" fmla="*/ 0 w 653"/>
                  <a:gd name="T75" fmla="*/ 0 h 879"/>
                  <a:gd name="T76" fmla="*/ 0 w 653"/>
                  <a:gd name="T77" fmla="*/ 0 h 879"/>
                  <a:gd name="T78" fmla="*/ 0 w 653"/>
                  <a:gd name="T79" fmla="*/ 0 h 879"/>
                  <a:gd name="T80" fmla="*/ 0 w 653"/>
                  <a:gd name="T81" fmla="*/ 0 h 879"/>
                  <a:gd name="T82" fmla="*/ 0 w 653"/>
                  <a:gd name="T83" fmla="*/ 0 h 879"/>
                  <a:gd name="T84" fmla="*/ 0 w 653"/>
                  <a:gd name="T85" fmla="*/ 0 h 879"/>
                  <a:gd name="T86" fmla="*/ 0 w 653"/>
                  <a:gd name="T87" fmla="*/ 0 h 879"/>
                  <a:gd name="T88" fmla="*/ 0 w 653"/>
                  <a:gd name="T89" fmla="*/ 0 h 879"/>
                  <a:gd name="T90" fmla="*/ 0 w 653"/>
                  <a:gd name="T91" fmla="*/ 0 h 879"/>
                  <a:gd name="T92" fmla="*/ 0 w 653"/>
                  <a:gd name="T93" fmla="*/ 0 h 879"/>
                  <a:gd name="T94" fmla="*/ 0 w 653"/>
                  <a:gd name="T95" fmla="*/ 0 h 879"/>
                  <a:gd name="T96" fmla="*/ 0 w 653"/>
                  <a:gd name="T97" fmla="*/ 0 h 879"/>
                  <a:gd name="T98" fmla="*/ 0 w 653"/>
                  <a:gd name="T99" fmla="*/ 0 h 879"/>
                  <a:gd name="T100" fmla="*/ 0 w 653"/>
                  <a:gd name="T101" fmla="*/ 0 h 879"/>
                  <a:gd name="T102" fmla="*/ 0 w 653"/>
                  <a:gd name="T103" fmla="*/ 0 h 879"/>
                  <a:gd name="T104" fmla="*/ 0 w 653"/>
                  <a:gd name="T105" fmla="*/ 0 h 879"/>
                  <a:gd name="T106" fmla="*/ 0 w 653"/>
                  <a:gd name="T107" fmla="*/ 0 h 879"/>
                  <a:gd name="T108" fmla="*/ 0 w 653"/>
                  <a:gd name="T109" fmla="*/ 0 h 8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53"/>
                  <a:gd name="T166" fmla="*/ 0 h 879"/>
                  <a:gd name="T167" fmla="*/ 653 w 653"/>
                  <a:gd name="T168" fmla="*/ 879 h 8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53" h="879">
                    <a:moveTo>
                      <a:pt x="203" y="0"/>
                    </a:moveTo>
                    <a:lnTo>
                      <a:pt x="232" y="3"/>
                    </a:lnTo>
                    <a:lnTo>
                      <a:pt x="262" y="8"/>
                    </a:lnTo>
                    <a:lnTo>
                      <a:pt x="289" y="12"/>
                    </a:lnTo>
                    <a:lnTo>
                      <a:pt x="317" y="19"/>
                    </a:lnTo>
                    <a:lnTo>
                      <a:pt x="344" y="26"/>
                    </a:lnTo>
                    <a:lnTo>
                      <a:pt x="370" y="35"/>
                    </a:lnTo>
                    <a:lnTo>
                      <a:pt x="396" y="45"/>
                    </a:lnTo>
                    <a:lnTo>
                      <a:pt x="422" y="54"/>
                    </a:lnTo>
                    <a:lnTo>
                      <a:pt x="447" y="65"/>
                    </a:lnTo>
                    <a:lnTo>
                      <a:pt x="471" y="77"/>
                    </a:lnTo>
                    <a:lnTo>
                      <a:pt x="496" y="89"/>
                    </a:lnTo>
                    <a:lnTo>
                      <a:pt x="520" y="102"/>
                    </a:lnTo>
                    <a:lnTo>
                      <a:pt x="544" y="114"/>
                    </a:lnTo>
                    <a:lnTo>
                      <a:pt x="567" y="128"/>
                    </a:lnTo>
                    <a:lnTo>
                      <a:pt x="589" y="141"/>
                    </a:lnTo>
                    <a:lnTo>
                      <a:pt x="612" y="155"/>
                    </a:lnTo>
                    <a:lnTo>
                      <a:pt x="623" y="173"/>
                    </a:lnTo>
                    <a:lnTo>
                      <a:pt x="631" y="189"/>
                    </a:lnTo>
                    <a:lnTo>
                      <a:pt x="635" y="205"/>
                    </a:lnTo>
                    <a:lnTo>
                      <a:pt x="635" y="219"/>
                    </a:lnTo>
                    <a:lnTo>
                      <a:pt x="633" y="232"/>
                    </a:lnTo>
                    <a:lnTo>
                      <a:pt x="628" y="244"/>
                    </a:lnTo>
                    <a:lnTo>
                      <a:pt x="621" y="254"/>
                    </a:lnTo>
                    <a:lnTo>
                      <a:pt x="612" y="262"/>
                    </a:lnTo>
                    <a:lnTo>
                      <a:pt x="609" y="272"/>
                    </a:lnTo>
                    <a:lnTo>
                      <a:pt x="603" y="278"/>
                    </a:lnTo>
                    <a:lnTo>
                      <a:pt x="595" y="285"/>
                    </a:lnTo>
                    <a:lnTo>
                      <a:pt x="584" y="289"/>
                    </a:lnTo>
                    <a:lnTo>
                      <a:pt x="414" y="217"/>
                    </a:lnTo>
                    <a:lnTo>
                      <a:pt x="377" y="234"/>
                    </a:lnTo>
                    <a:lnTo>
                      <a:pt x="376" y="240"/>
                    </a:lnTo>
                    <a:lnTo>
                      <a:pt x="376" y="247"/>
                    </a:lnTo>
                    <a:lnTo>
                      <a:pt x="379" y="253"/>
                    </a:lnTo>
                    <a:lnTo>
                      <a:pt x="383" y="260"/>
                    </a:lnTo>
                    <a:lnTo>
                      <a:pt x="388" y="266"/>
                    </a:lnTo>
                    <a:lnTo>
                      <a:pt x="393" y="270"/>
                    </a:lnTo>
                    <a:lnTo>
                      <a:pt x="398" y="275"/>
                    </a:lnTo>
                    <a:lnTo>
                      <a:pt x="404" y="277"/>
                    </a:lnTo>
                    <a:lnTo>
                      <a:pt x="422" y="286"/>
                    </a:lnTo>
                    <a:lnTo>
                      <a:pt x="441" y="293"/>
                    </a:lnTo>
                    <a:lnTo>
                      <a:pt x="459" y="301"/>
                    </a:lnTo>
                    <a:lnTo>
                      <a:pt x="477" y="308"/>
                    </a:lnTo>
                    <a:lnTo>
                      <a:pt x="494" y="315"/>
                    </a:lnTo>
                    <a:lnTo>
                      <a:pt x="511" y="323"/>
                    </a:lnTo>
                    <a:lnTo>
                      <a:pt x="529" y="330"/>
                    </a:lnTo>
                    <a:lnTo>
                      <a:pt x="545" y="338"/>
                    </a:lnTo>
                    <a:lnTo>
                      <a:pt x="560" y="345"/>
                    </a:lnTo>
                    <a:lnTo>
                      <a:pt x="575" y="354"/>
                    </a:lnTo>
                    <a:lnTo>
                      <a:pt x="589" y="364"/>
                    </a:lnTo>
                    <a:lnTo>
                      <a:pt x="603" y="374"/>
                    </a:lnTo>
                    <a:lnTo>
                      <a:pt x="616" y="383"/>
                    </a:lnTo>
                    <a:lnTo>
                      <a:pt x="629" y="395"/>
                    </a:lnTo>
                    <a:lnTo>
                      <a:pt x="641" y="407"/>
                    </a:lnTo>
                    <a:lnTo>
                      <a:pt x="652" y="421"/>
                    </a:lnTo>
                    <a:lnTo>
                      <a:pt x="653" y="433"/>
                    </a:lnTo>
                    <a:lnTo>
                      <a:pt x="651" y="445"/>
                    </a:lnTo>
                    <a:lnTo>
                      <a:pt x="648" y="457"/>
                    </a:lnTo>
                    <a:lnTo>
                      <a:pt x="643" y="468"/>
                    </a:lnTo>
                    <a:lnTo>
                      <a:pt x="636" y="480"/>
                    </a:lnTo>
                    <a:lnTo>
                      <a:pt x="628" y="490"/>
                    </a:lnTo>
                    <a:lnTo>
                      <a:pt x="620" y="499"/>
                    </a:lnTo>
                    <a:lnTo>
                      <a:pt x="612" y="509"/>
                    </a:lnTo>
                    <a:lnTo>
                      <a:pt x="595" y="517"/>
                    </a:lnTo>
                    <a:lnTo>
                      <a:pt x="576" y="523"/>
                    </a:lnTo>
                    <a:lnTo>
                      <a:pt x="559" y="527"/>
                    </a:lnTo>
                    <a:lnTo>
                      <a:pt x="541" y="528"/>
                    </a:lnTo>
                    <a:lnTo>
                      <a:pt x="522" y="529"/>
                    </a:lnTo>
                    <a:lnTo>
                      <a:pt x="503" y="528"/>
                    </a:lnTo>
                    <a:lnTo>
                      <a:pt x="484" y="525"/>
                    </a:lnTo>
                    <a:lnTo>
                      <a:pt x="466" y="522"/>
                    </a:lnTo>
                    <a:lnTo>
                      <a:pt x="446" y="519"/>
                    </a:lnTo>
                    <a:lnTo>
                      <a:pt x="428" y="516"/>
                    </a:lnTo>
                    <a:lnTo>
                      <a:pt x="408" y="514"/>
                    </a:lnTo>
                    <a:lnTo>
                      <a:pt x="390" y="510"/>
                    </a:lnTo>
                    <a:lnTo>
                      <a:pt x="370" y="509"/>
                    </a:lnTo>
                    <a:lnTo>
                      <a:pt x="352" y="508"/>
                    </a:lnTo>
                    <a:lnTo>
                      <a:pt x="332" y="509"/>
                    </a:lnTo>
                    <a:lnTo>
                      <a:pt x="314" y="511"/>
                    </a:lnTo>
                    <a:lnTo>
                      <a:pt x="304" y="516"/>
                    </a:lnTo>
                    <a:lnTo>
                      <a:pt x="297" y="525"/>
                    </a:lnTo>
                    <a:lnTo>
                      <a:pt x="295" y="540"/>
                    </a:lnTo>
                    <a:lnTo>
                      <a:pt x="297" y="553"/>
                    </a:lnTo>
                    <a:lnTo>
                      <a:pt x="441" y="621"/>
                    </a:lnTo>
                    <a:lnTo>
                      <a:pt x="440" y="632"/>
                    </a:lnTo>
                    <a:lnTo>
                      <a:pt x="436" y="643"/>
                    </a:lnTo>
                    <a:lnTo>
                      <a:pt x="431" y="652"/>
                    </a:lnTo>
                    <a:lnTo>
                      <a:pt x="423" y="661"/>
                    </a:lnTo>
                    <a:lnTo>
                      <a:pt x="416" y="669"/>
                    </a:lnTo>
                    <a:lnTo>
                      <a:pt x="406" y="676"/>
                    </a:lnTo>
                    <a:lnTo>
                      <a:pt x="396" y="682"/>
                    </a:lnTo>
                    <a:lnTo>
                      <a:pt x="385" y="687"/>
                    </a:lnTo>
                    <a:lnTo>
                      <a:pt x="373" y="689"/>
                    </a:lnTo>
                    <a:lnTo>
                      <a:pt x="361" y="692"/>
                    </a:lnTo>
                    <a:lnTo>
                      <a:pt x="350" y="694"/>
                    </a:lnTo>
                    <a:lnTo>
                      <a:pt x="338" y="696"/>
                    </a:lnTo>
                    <a:lnTo>
                      <a:pt x="327" y="698"/>
                    </a:lnTo>
                    <a:lnTo>
                      <a:pt x="315" y="700"/>
                    </a:lnTo>
                    <a:lnTo>
                      <a:pt x="303" y="702"/>
                    </a:lnTo>
                    <a:lnTo>
                      <a:pt x="292" y="705"/>
                    </a:lnTo>
                    <a:lnTo>
                      <a:pt x="281" y="708"/>
                    </a:lnTo>
                    <a:lnTo>
                      <a:pt x="269" y="710"/>
                    </a:lnTo>
                    <a:lnTo>
                      <a:pt x="258" y="712"/>
                    </a:lnTo>
                    <a:lnTo>
                      <a:pt x="248" y="713"/>
                    </a:lnTo>
                    <a:lnTo>
                      <a:pt x="237" y="715"/>
                    </a:lnTo>
                    <a:lnTo>
                      <a:pt x="226" y="718"/>
                    </a:lnTo>
                    <a:lnTo>
                      <a:pt x="216" y="719"/>
                    </a:lnTo>
                    <a:lnTo>
                      <a:pt x="205" y="720"/>
                    </a:lnTo>
                    <a:lnTo>
                      <a:pt x="199" y="722"/>
                    </a:lnTo>
                    <a:lnTo>
                      <a:pt x="193" y="725"/>
                    </a:lnTo>
                    <a:lnTo>
                      <a:pt x="188" y="729"/>
                    </a:lnTo>
                    <a:lnTo>
                      <a:pt x="182" y="734"/>
                    </a:lnTo>
                    <a:lnTo>
                      <a:pt x="177" y="739"/>
                    </a:lnTo>
                    <a:lnTo>
                      <a:pt x="173" y="746"/>
                    </a:lnTo>
                    <a:lnTo>
                      <a:pt x="169" y="752"/>
                    </a:lnTo>
                    <a:lnTo>
                      <a:pt x="166" y="760"/>
                    </a:lnTo>
                    <a:lnTo>
                      <a:pt x="186" y="830"/>
                    </a:lnTo>
                    <a:lnTo>
                      <a:pt x="182" y="838"/>
                    </a:lnTo>
                    <a:lnTo>
                      <a:pt x="178" y="846"/>
                    </a:lnTo>
                    <a:lnTo>
                      <a:pt x="174" y="852"/>
                    </a:lnTo>
                    <a:lnTo>
                      <a:pt x="167" y="859"/>
                    </a:lnTo>
                    <a:lnTo>
                      <a:pt x="161" y="865"/>
                    </a:lnTo>
                    <a:lnTo>
                      <a:pt x="154" y="871"/>
                    </a:lnTo>
                    <a:lnTo>
                      <a:pt x="147" y="875"/>
                    </a:lnTo>
                    <a:lnTo>
                      <a:pt x="138" y="879"/>
                    </a:lnTo>
                    <a:lnTo>
                      <a:pt x="131" y="878"/>
                    </a:lnTo>
                    <a:lnTo>
                      <a:pt x="123" y="877"/>
                    </a:lnTo>
                    <a:lnTo>
                      <a:pt x="115" y="875"/>
                    </a:lnTo>
                    <a:lnTo>
                      <a:pt x="107" y="874"/>
                    </a:lnTo>
                    <a:lnTo>
                      <a:pt x="92" y="839"/>
                    </a:lnTo>
                    <a:lnTo>
                      <a:pt x="86" y="804"/>
                    </a:lnTo>
                    <a:lnTo>
                      <a:pt x="86" y="767"/>
                    </a:lnTo>
                    <a:lnTo>
                      <a:pt x="88" y="731"/>
                    </a:lnTo>
                    <a:lnTo>
                      <a:pt x="90" y="694"/>
                    </a:lnTo>
                    <a:lnTo>
                      <a:pt x="89" y="656"/>
                    </a:lnTo>
                    <a:lnTo>
                      <a:pt x="83" y="619"/>
                    </a:lnTo>
                    <a:lnTo>
                      <a:pt x="67" y="581"/>
                    </a:lnTo>
                    <a:lnTo>
                      <a:pt x="71" y="565"/>
                    </a:lnTo>
                    <a:lnTo>
                      <a:pt x="75" y="550"/>
                    </a:lnTo>
                    <a:lnTo>
                      <a:pt x="79" y="536"/>
                    </a:lnTo>
                    <a:lnTo>
                      <a:pt x="85" y="523"/>
                    </a:lnTo>
                    <a:lnTo>
                      <a:pt x="90" y="511"/>
                    </a:lnTo>
                    <a:lnTo>
                      <a:pt x="97" y="498"/>
                    </a:lnTo>
                    <a:lnTo>
                      <a:pt x="102" y="485"/>
                    </a:lnTo>
                    <a:lnTo>
                      <a:pt x="107" y="472"/>
                    </a:lnTo>
                    <a:lnTo>
                      <a:pt x="93" y="452"/>
                    </a:lnTo>
                    <a:lnTo>
                      <a:pt x="84" y="427"/>
                    </a:lnTo>
                    <a:lnTo>
                      <a:pt x="76" y="401"/>
                    </a:lnTo>
                    <a:lnTo>
                      <a:pt x="71" y="372"/>
                    </a:lnTo>
                    <a:lnTo>
                      <a:pt x="69" y="344"/>
                    </a:lnTo>
                    <a:lnTo>
                      <a:pt x="69" y="316"/>
                    </a:lnTo>
                    <a:lnTo>
                      <a:pt x="71" y="290"/>
                    </a:lnTo>
                    <a:lnTo>
                      <a:pt x="74" y="266"/>
                    </a:lnTo>
                    <a:lnTo>
                      <a:pt x="84" y="254"/>
                    </a:lnTo>
                    <a:lnTo>
                      <a:pt x="89" y="244"/>
                    </a:lnTo>
                    <a:lnTo>
                      <a:pt x="92" y="234"/>
                    </a:lnTo>
                    <a:lnTo>
                      <a:pt x="96" y="223"/>
                    </a:lnTo>
                    <a:lnTo>
                      <a:pt x="58" y="95"/>
                    </a:lnTo>
                    <a:lnTo>
                      <a:pt x="53" y="90"/>
                    </a:lnTo>
                    <a:lnTo>
                      <a:pt x="48" y="87"/>
                    </a:lnTo>
                    <a:lnTo>
                      <a:pt x="41" y="85"/>
                    </a:lnTo>
                    <a:lnTo>
                      <a:pt x="34" y="82"/>
                    </a:lnTo>
                    <a:lnTo>
                      <a:pt x="26" y="79"/>
                    </a:lnTo>
                    <a:lnTo>
                      <a:pt x="18" y="76"/>
                    </a:lnTo>
                    <a:lnTo>
                      <a:pt x="9" y="74"/>
                    </a:lnTo>
                    <a:lnTo>
                      <a:pt x="0" y="72"/>
                    </a:lnTo>
                    <a:lnTo>
                      <a:pt x="203"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2" name="Freeform 60"/>
              <p:cNvSpPr>
                <a:spLocks noChangeArrowheads="1"/>
              </p:cNvSpPr>
              <p:nvPr/>
            </p:nvSpPr>
            <p:spPr bwMode="auto">
              <a:xfrm>
                <a:off x="956" y="900"/>
                <a:ext cx="306" cy="306"/>
              </a:xfrm>
              <a:custGeom>
                <a:avLst/>
                <a:gdLst>
                  <a:gd name="T0" fmla="*/ 0 w 1830"/>
                  <a:gd name="T1" fmla="*/ 0 h 336"/>
                  <a:gd name="T2" fmla="*/ 0 w 1830"/>
                  <a:gd name="T3" fmla="*/ 5 h 336"/>
                  <a:gd name="T4" fmla="*/ 0 w 1830"/>
                  <a:gd name="T5" fmla="*/ 158 h 336"/>
                  <a:gd name="T6" fmla="*/ 0 w 1830"/>
                  <a:gd name="T7" fmla="*/ 156 h 336"/>
                  <a:gd name="T8" fmla="*/ 0 w 1830"/>
                  <a:gd name="T9" fmla="*/ 150 h 336"/>
                  <a:gd name="T10" fmla="*/ 0 w 1830"/>
                  <a:gd name="T11" fmla="*/ 148 h 336"/>
                  <a:gd name="T12" fmla="*/ 0 w 1830"/>
                  <a:gd name="T13" fmla="*/ 144 h 336"/>
                  <a:gd name="T14" fmla="*/ 0 w 1830"/>
                  <a:gd name="T15" fmla="*/ 143 h 336"/>
                  <a:gd name="T16" fmla="*/ 0 w 1830"/>
                  <a:gd name="T17" fmla="*/ 138 h 336"/>
                  <a:gd name="T18" fmla="*/ 0 w 1830"/>
                  <a:gd name="T19" fmla="*/ 136 h 336"/>
                  <a:gd name="T20" fmla="*/ 0 w 1830"/>
                  <a:gd name="T21" fmla="*/ 132 h 336"/>
                  <a:gd name="T22" fmla="*/ 0 w 1830"/>
                  <a:gd name="T23" fmla="*/ 130 h 336"/>
                  <a:gd name="T24" fmla="*/ 0 w 1830"/>
                  <a:gd name="T25" fmla="*/ 126 h 336"/>
                  <a:gd name="T26" fmla="*/ 0 w 1830"/>
                  <a:gd name="T27" fmla="*/ 122 h 336"/>
                  <a:gd name="T28" fmla="*/ 0 w 1830"/>
                  <a:gd name="T29" fmla="*/ 115 h 336"/>
                  <a:gd name="T30" fmla="*/ 0 w 1830"/>
                  <a:gd name="T31" fmla="*/ 107 h 336"/>
                  <a:gd name="T32" fmla="*/ 0 w 1830"/>
                  <a:gd name="T33" fmla="*/ 97 h 336"/>
                  <a:gd name="T34" fmla="*/ 0 w 1830"/>
                  <a:gd name="T35" fmla="*/ 88 h 336"/>
                  <a:gd name="T36" fmla="*/ 0 w 1830"/>
                  <a:gd name="T37" fmla="*/ 77 h 336"/>
                  <a:gd name="T38" fmla="*/ 0 w 1830"/>
                  <a:gd name="T39" fmla="*/ 66 h 336"/>
                  <a:gd name="T40" fmla="*/ 0 w 1830"/>
                  <a:gd name="T41" fmla="*/ 58 h 336"/>
                  <a:gd name="T42" fmla="*/ 0 w 1830"/>
                  <a:gd name="T43" fmla="*/ 51 h 336"/>
                  <a:gd name="T44" fmla="*/ 0 w 1830"/>
                  <a:gd name="T45" fmla="*/ 46 h 336"/>
                  <a:gd name="T46" fmla="*/ 0 w 1830"/>
                  <a:gd name="T47" fmla="*/ 43 h 336"/>
                  <a:gd name="T48" fmla="*/ 0 w 1830"/>
                  <a:gd name="T49" fmla="*/ 41 h 336"/>
                  <a:gd name="T50" fmla="*/ 0 w 1830"/>
                  <a:gd name="T51" fmla="*/ 38 h 336"/>
                  <a:gd name="T52" fmla="*/ 0 w 1830"/>
                  <a:gd name="T53" fmla="*/ 36 h 336"/>
                  <a:gd name="T54" fmla="*/ 0 w 1830"/>
                  <a:gd name="T55" fmla="*/ 35 h 336"/>
                  <a:gd name="T56" fmla="*/ 0 w 1830"/>
                  <a:gd name="T57" fmla="*/ 33 h 336"/>
                  <a:gd name="T58" fmla="*/ 0 w 1830"/>
                  <a:gd name="T59" fmla="*/ 32 h 336"/>
                  <a:gd name="T60" fmla="*/ 0 w 1830"/>
                  <a:gd name="T61" fmla="*/ 31 h 336"/>
                  <a:gd name="T62" fmla="*/ 0 w 1830"/>
                  <a:gd name="T63" fmla="*/ 31 h 336"/>
                  <a:gd name="T64" fmla="*/ 0 w 1830"/>
                  <a:gd name="T65" fmla="*/ 55 h 336"/>
                  <a:gd name="T66" fmla="*/ 0 w 1830"/>
                  <a:gd name="T67" fmla="*/ 54 h 336"/>
                  <a:gd name="T68" fmla="*/ 0 w 1830"/>
                  <a:gd name="T69" fmla="*/ 52 h 336"/>
                  <a:gd name="T70" fmla="*/ 0 w 1830"/>
                  <a:gd name="T71" fmla="*/ 50 h 336"/>
                  <a:gd name="T72" fmla="*/ 0 w 1830"/>
                  <a:gd name="T73" fmla="*/ 46 h 336"/>
                  <a:gd name="T74" fmla="*/ 0 w 1830"/>
                  <a:gd name="T75" fmla="*/ 14 h 336"/>
                  <a:gd name="T76" fmla="*/ 0 w 1830"/>
                  <a:gd name="T77" fmla="*/ 10 h 336"/>
                  <a:gd name="T78" fmla="*/ 0 w 1830"/>
                  <a:gd name="T79" fmla="*/ 7 h 336"/>
                  <a:gd name="T80" fmla="*/ 0 w 1830"/>
                  <a:gd name="T81" fmla="*/ 5 h 336"/>
                  <a:gd name="T82" fmla="*/ 0 w 1830"/>
                  <a:gd name="T83" fmla="*/ 5 h 336"/>
                  <a:gd name="T84" fmla="*/ 0 w 1830"/>
                  <a:gd name="T85" fmla="*/ 5 h 336"/>
                  <a:gd name="T86" fmla="*/ 0 w 1830"/>
                  <a:gd name="T87" fmla="*/ 5 h 336"/>
                  <a:gd name="T88" fmla="*/ 0 w 1830"/>
                  <a:gd name="T89" fmla="*/ 5 h 336"/>
                  <a:gd name="T90" fmla="*/ 0 w 1830"/>
                  <a:gd name="T91" fmla="*/ 0 h 3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30"/>
                  <a:gd name="T139" fmla="*/ 0 h 336"/>
                  <a:gd name="T140" fmla="*/ 1830 w 1830"/>
                  <a:gd name="T141" fmla="*/ 336 h 3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30" h="336">
                    <a:moveTo>
                      <a:pt x="451" y="0"/>
                    </a:moveTo>
                    <a:lnTo>
                      <a:pt x="1609" y="9"/>
                    </a:lnTo>
                    <a:lnTo>
                      <a:pt x="1830" y="336"/>
                    </a:lnTo>
                    <a:lnTo>
                      <a:pt x="4" y="328"/>
                    </a:lnTo>
                    <a:lnTo>
                      <a:pt x="0" y="320"/>
                    </a:lnTo>
                    <a:lnTo>
                      <a:pt x="0" y="313"/>
                    </a:lnTo>
                    <a:lnTo>
                      <a:pt x="3" y="306"/>
                    </a:lnTo>
                    <a:lnTo>
                      <a:pt x="9" y="300"/>
                    </a:lnTo>
                    <a:lnTo>
                      <a:pt x="16" y="293"/>
                    </a:lnTo>
                    <a:lnTo>
                      <a:pt x="22" y="287"/>
                    </a:lnTo>
                    <a:lnTo>
                      <a:pt x="29" y="280"/>
                    </a:lnTo>
                    <a:lnTo>
                      <a:pt x="33" y="274"/>
                    </a:lnTo>
                    <a:lnTo>
                      <a:pt x="60" y="267"/>
                    </a:lnTo>
                    <a:lnTo>
                      <a:pt x="85" y="257"/>
                    </a:lnTo>
                    <a:lnTo>
                      <a:pt x="108" y="242"/>
                    </a:lnTo>
                    <a:lnTo>
                      <a:pt x="129" y="225"/>
                    </a:lnTo>
                    <a:lnTo>
                      <a:pt x="147" y="205"/>
                    </a:lnTo>
                    <a:lnTo>
                      <a:pt x="164" y="185"/>
                    </a:lnTo>
                    <a:lnTo>
                      <a:pt x="178" y="162"/>
                    </a:lnTo>
                    <a:lnTo>
                      <a:pt x="190" y="140"/>
                    </a:lnTo>
                    <a:lnTo>
                      <a:pt x="194" y="123"/>
                    </a:lnTo>
                    <a:lnTo>
                      <a:pt x="198" y="109"/>
                    </a:lnTo>
                    <a:lnTo>
                      <a:pt x="204" y="99"/>
                    </a:lnTo>
                    <a:lnTo>
                      <a:pt x="213" y="91"/>
                    </a:lnTo>
                    <a:lnTo>
                      <a:pt x="222" y="86"/>
                    </a:lnTo>
                    <a:lnTo>
                      <a:pt x="233" y="81"/>
                    </a:lnTo>
                    <a:lnTo>
                      <a:pt x="244" y="76"/>
                    </a:lnTo>
                    <a:lnTo>
                      <a:pt x="256" y="73"/>
                    </a:lnTo>
                    <a:lnTo>
                      <a:pt x="268" y="70"/>
                    </a:lnTo>
                    <a:lnTo>
                      <a:pt x="280" y="68"/>
                    </a:lnTo>
                    <a:lnTo>
                      <a:pt x="292" y="65"/>
                    </a:lnTo>
                    <a:lnTo>
                      <a:pt x="302" y="65"/>
                    </a:lnTo>
                    <a:lnTo>
                      <a:pt x="412" y="115"/>
                    </a:lnTo>
                    <a:lnTo>
                      <a:pt x="414" y="113"/>
                    </a:lnTo>
                    <a:lnTo>
                      <a:pt x="416" y="110"/>
                    </a:lnTo>
                    <a:lnTo>
                      <a:pt x="420" y="106"/>
                    </a:lnTo>
                    <a:lnTo>
                      <a:pt x="423" y="99"/>
                    </a:lnTo>
                    <a:lnTo>
                      <a:pt x="386" y="30"/>
                    </a:lnTo>
                    <a:lnTo>
                      <a:pt x="390" y="21"/>
                    </a:lnTo>
                    <a:lnTo>
                      <a:pt x="397" y="15"/>
                    </a:lnTo>
                    <a:lnTo>
                      <a:pt x="404" y="12"/>
                    </a:lnTo>
                    <a:lnTo>
                      <a:pt x="414" y="10"/>
                    </a:lnTo>
                    <a:lnTo>
                      <a:pt x="423" y="8"/>
                    </a:lnTo>
                    <a:lnTo>
                      <a:pt x="433" y="7"/>
                    </a:lnTo>
                    <a:lnTo>
                      <a:pt x="442" y="5"/>
                    </a:lnTo>
                    <a:lnTo>
                      <a:pt x="451"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3" name="Freeform 61"/>
              <p:cNvSpPr>
                <a:spLocks noChangeArrowheads="1"/>
              </p:cNvSpPr>
              <p:nvPr/>
            </p:nvSpPr>
            <p:spPr bwMode="auto">
              <a:xfrm>
                <a:off x="947" y="960"/>
                <a:ext cx="315" cy="306"/>
              </a:xfrm>
              <a:custGeom>
                <a:avLst/>
                <a:gdLst>
                  <a:gd name="T0" fmla="*/ 0 w 1886"/>
                  <a:gd name="T1" fmla="*/ 136416 h 76"/>
                  <a:gd name="T2" fmla="*/ 0 w 1886"/>
                  <a:gd name="T3" fmla="*/ 0 h 76"/>
                  <a:gd name="T4" fmla="*/ 0 w 1886"/>
                  <a:gd name="T5" fmla="*/ 1030709 h 76"/>
                  <a:gd name="T6" fmla="*/ 0 w 1886"/>
                  <a:gd name="T7" fmla="*/ 2556558 h 76"/>
                  <a:gd name="T8" fmla="*/ 0 w 1886"/>
                  <a:gd name="T9" fmla="*/ 4149956 h 76"/>
                  <a:gd name="T10" fmla="*/ 0 w 1886"/>
                  <a:gd name="T11" fmla="*/ 5248480 h 76"/>
                  <a:gd name="T12" fmla="*/ 0 w 1886"/>
                  <a:gd name="T13" fmla="*/ 5112841 h 76"/>
                  <a:gd name="T14" fmla="*/ 0 w 1886"/>
                  <a:gd name="T15" fmla="*/ 4426133 h 76"/>
                  <a:gd name="T16" fmla="*/ 0 w 1886"/>
                  <a:gd name="T17" fmla="*/ 3791219 h 76"/>
                  <a:gd name="T18" fmla="*/ 0 w 1886"/>
                  <a:gd name="T19" fmla="*/ 3242227 h 76"/>
                  <a:gd name="T20" fmla="*/ 0 w 1886"/>
                  <a:gd name="T21" fmla="*/ 2760720 h 76"/>
                  <a:gd name="T22" fmla="*/ 0 w 1886"/>
                  <a:gd name="T23" fmla="*/ 2352379 h 76"/>
                  <a:gd name="T24" fmla="*/ 0 w 1886"/>
                  <a:gd name="T25" fmla="*/ 2006253 h 76"/>
                  <a:gd name="T26" fmla="*/ 0 w 1886"/>
                  <a:gd name="T27" fmla="*/ 1665393 h 76"/>
                  <a:gd name="T28" fmla="*/ 0 w 1886"/>
                  <a:gd name="T29" fmla="*/ 1456983 h 76"/>
                  <a:gd name="T30" fmla="*/ 0 w 1886"/>
                  <a:gd name="T31" fmla="*/ 1167128 h 76"/>
                  <a:gd name="T32" fmla="*/ 0 w 1886"/>
                  <a:gd name="T33" fmla="*/ 958714 h 76"/>
                  <a:gd name="T34" fmla="*/ 0 w 1886"/>
                  <a:gd name="T35" fmla="*/ 822021 h 76"/>
                  <a:gd name="T36" fmla="*/ 0 w 1886"/>
                  <a:gd name="T37" fmla="*/ 685670 h 76"/>
                  <a:gd name="T38" fmla="*/ 0 w 1886"/>
                  <a:gd name="T39" fmla="*/ 549254 h 76"/>
                  <a:gd name="T40" fmla="*/ 0 w 1886"/>
                  <a:gd name="T41" fmla="*/ 345087 h 76"/>
                  <a:gd name="T42" fmla="*/ 0 w 1886"/>
                  <a:gd name="T43" fmla="*/ 273029 h 76"/>
                  <a:gd name="T44" fmla="*/ 0 w 1886"/>
                  <a:gd name="T45" fmla="*/ 136416 h 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86"/>
                  <a:gd name="T70" fmla="*/ 0 h 76"/>
                  <a:gd name="T71" fmla="*/ 1886 w 1886"/>
                  <a:gd name="T72" fmla="*/ 76 h 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86" h="76">
                    <a:moveTo>
                      <a:pt x="326" y="2"/>
                    </a:moveTo>
                    <a:lnTo>
                      <a:pt x="1886" y="0"/>
                    </a:lnTo>
                    <a:lnTo>
                      <a:pt x="1885" y="15"/>
                    </a:lnTo>
                    <a:lnTo>
                      <a:pt x="1882" y="37"/>
                    </a:lnTo>
                    <a:lnTo>
                      <a:pt x="1875" y="60"/>
                    </a:lnTo>
                    <a:lnTo>
                      <a:pt x="1865" y="76"/>
                    </a:lnTo>
                    <a:lnTo>
                      <a:pt x="0" y="74"/>
                    </a:lnTo>
                    <a:lnTo>
                      <a:pt x="25" y="64"/>
                    </a:lnTo>
                    <a:lnTo>
                      <a:pt x="48" y="55"/>
                    </a:lnTo>
                    <a:lnTo>
                      <a:pt x="69" y="47"/>
                    </a:lnTo>
                    <a:lnTo>
                      <a:pt x="88" y="40"/>
                    </a:lnTo>
                    <a:lnTo>
                      <a:pt x="107" y="34"/>
                    </a:lnTo>
                    <a:lnTo>
                      <a:pt x="123" y="29"/>
                    </a:lnTo>
                    <a:lnTo>
                      <a:pt x="140" y="24"/>
                    </a:lnTo>
                    <a:lnTo>
                      <a:pt x="157" y="21"/>
                    </a:lnTo>
                    <a:lnTo>
                      <a:pt x="173" y="17"/>
                    </a:lnTo>
                    <a:lnTo>
                      <a:pt x="190" y="14"/>
                    </a:lnTo>
                    <a:lnTo>
                      <a:pt x="209" y="12"/>
                    </a:lnTo>
                    <a:lnTo>
                      <a:pt x="228" y="10"/>
                    </a:lnTo>
                    <a:lnTo>
                      <a:pt x="250" y="8"/>
                    </a:lnTo>
                    <a:lnTo>
                      <a:pt x="273" y="5"/>
                    </a:lnTo>
                    <a:lnTo>
                      <a:pt x="298" y="4"/>
                    </a:lnTo>
                    <a:lnTo>
                      <a:pt x="326" y="2"/>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4" name="Freeform 62"/>
              <p:cNvSpPr>
                <a:spLocks noChangeArrowheads="1"/>
              </p:cNvSpPr>
              <p:nvPr/>
            </p:nvSpPr>
            <p:spPr bwMode="auto">
              <a:xfrm>
                <a:off x="797" y="513"/>
                <a:ext cx="348" cy="306"/>
              </a:xfrm>
              <a:custGeom>
                <a:avLst/>
                <a:gdLst>
                  <a:gd name="T0" fmla="*/ 0 w 2087"/>
                  <a:gd name="T1" fmla="*/ 1501576 h 82"/>
                  <a:gd name="T2" fmla="*/ 0 w 2087"/>
                  <a:gd name="T3" fmla="*/ 0 h 82"/>
                  <a:gd name="T4" fmla="*/ 0 w 2087"/>
                  <a:gd name="T5" fmla="*/ 3084361 h 82"/>
                  <a:gd name="T6" fmla="*/ 0 w 2087"/>
                  <a:gd name="T7" fmla="*/ 1501576 h 82"/>
                  <a:gd name="T8" fmla="*/ 0 60000 65536"/>
                  <a:gd name="T9" fmla="*/ 0 60000 65536"/>
                  <a:gd name="T10" fmla="*/ 0 60000 65536"/>
                  <a:gd name="T11" fmla="*/ 0 60000 65536"/>
                  <a:gd name="T12" fmla="*/ 0 w 2087"/>
                  <a:gd name="T13" fmla="*/ 0 h 82"/>
                  <a:gd name="T14" fmla="*/ 2087 w 2087"/>
                  <a:gd name="T15" fmla="*/ 82 h 82"/>
                </a:gdLst>
                <a:ahLst/>
                <a:cxnLst>
                  <a:cxn ang="T8">
                    <a:pos x="T0" y="T1"/>
                  </a:cxn>
                  <a:cxn ang="T9">
                    <a:pos x="T2" y="T3"/>
                  </a:cxn>
                  <a:cxn ang="T10">
                    <a:pos x="T4" y="T5"/>
                  </a:cxn>
                  <a:cxn ang="T11">
                    <a:pos x="T6" y="T7"/>
                  </a:cxn>
                </a:cxnLst>
                <a:rect l="T12" t="T13" r="T14" b="T15"/>
                <a:pathLst>
                  <a:path w="2087" h="82">
                    <a:moveTo>
                      <a:pt x="0" y="40"/>
                    </a:moveTo>
                    <a:lnTo>
                      <a:pt x="2087" y="0"/>
                    </a:lnTo>
                    <a:lnTo>
                      <a:pt x="104" y="82"/>
                    </a:lnTo>
                    <a:lnTo>
                      <a:pt x="0" y="4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15" name="Freeform 63"/>
              <p:cNvSpPr>
                <a:spLocks noChangeArrowheads="1"/>
              </p:cNvSpPr>
              <p:nvPr/>
            </p:nvSpPr>
            <p:spPr bwMode="auto">
              <a:xfrm>
                <a:off x="1144" y="142"/>
                <a:ext cx="55" cy="306"/>
              </a:xfrm>
              <a:custGeom>
                <a:avLst/>
                <a:gdLst>
                  <a:gd name="T0" fmla="*/ 0 w 330"/>
                  <a:gd name="T1" fmla="*/ 0 h 2256"/>
                  <a:gd name="T2" fmla="*/ 0 w 330"/>
                  <a:gd name="T3" fmla="*/ 0 h 2256"/>
                  <a:gd name="T4" fmla="*/ 0 w 330"/>
                  <a:gd name="T5" fmla="*/ 0 h 2256"/>
                  <a:gd name="T6" fmla="*/ 0 w 330"/>
                  <a:gd name="T7" fmla="*/ 0 h 2256"/>
                  <a:gd name="T8" fmla="*/ 0 w 330"/>
                  <a:gd name="T9" fmla="*/ 0 h 2256"/>
                  <a:gd name="T10" fmla="*/ 0 w 330"/>
                  <a:gd name="T11" fmla="*/ 0 h 2256"/>
                  <a:gd name="T12" fmla="*/ 0 w 330"/>
                  <a:gd name="T13" fmla="*/ 0 h 2256"/>
                  <a:gd name="T14" fmla="*/ 0 w 330"/>
                  <a:gd name="T15" fmla="*/ 0 h 2256"/>
                  <a:gd name="T16" fmla="*/ 0 w 330"/>
                  <a:gd name="T17" fmla="*/ 0 h 2256"/>
                  <a:gd name="T18" fmla="*/ 0 w 330"/>
                  <a:gd name="T19" fmla="*/ 0 h 2256"/>
                  <a:gd name="T20" fmla="*/ 0 w 330"/>
                  <a:gd name="T21" fmla="*/ 0 h 2256"/>
                  <a:gd name="T22" fmla="*/ 0 w 330"/>
                  <a:gd name="T23" fmla="*/ 0 h 2256"/>
                  <a:gd name="T24" fmla="*/ 0 w 330"/>
                  <a:gd name="T25" fmla="*/ 0 h 2256"/>
                  <a:gd name="T26" fmla="*/ 0 w 330"/>
                  <a:gd name="T27" fmla="*/ 0 h 2256"/>
                  <a:gd name="T28" fmla="*/ 0 w 330"/>
                  <a:gd name="T29" fmla="*/ 0 h 2256"/>
                  <a:gd name="T30" fmla="*/ 0 w 330"/>
                  <a:gd name="T31" fmla="*/ 0 h 2256"/>
                  <a:gd name="T32" fmla="*/ 0 w 330"/>
                  <a:gd name="T33" fmla="*/ 0 h 2256"/>
                  <a:gd name="T34" fmla="*/ 0 w 330"/>
                  <a:gd name="T35" fmla="*/ 0 h 2256"/>
                  <a:gd name="T36" fmla="*/ 0 w 330"/>
                  <a:gd name="T37" fmla="*/ 0 h 2256"/>
                  <a:gd name="T38" fmla="*/ 0 w 330"/>
                  <a:gd name="T39" fmla="*/ 0 h 22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0"/>
                  <a:gd name="T61" fmla="*/ 0 h 2256"/>
                  <a:gd name="T62" fmla="*/ 330 w 330"/>
                  <a:gd name="T63" fmla="*/ 2256 h 22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0" h="2256">
                    <a:moveTo>
                      <a:pt x="146" y="0"/>
                    </a:moveTo>
                    <a:lnTo>
                      <a:pt x="211" y="2003"/>
                    </a:lnTo>
                    <a:lnTo>
                      <a:pt x="209" y="2027"/>
                    </a:lnTo>
                    <a:lnTo>
                      <a:pt x="206" y="2050"/>
                    </a:lnTo>
                    <a:lnTo>
                      <a:pt x="199" y="2070"/>
                    </a:lnTo>
                    <a:lnTo>
                      <a:pt x="192" y="2091"/>
                    </a:lnTo>
                    <a:lnTo>
                      <a:pt x="183" y="2109"/>
                    </a:lnTo>
                    <a:lnTo>
                      <a:pt x="172" y="2127"/>
                    </a:lnTo>
                    <a:lnTo>
                      <a:pt x="159" y="2142"/>
                    </a:lnTo>
                    <a:lnTo>
                      <a:pt x="146" y="2157"/>
                    </a:lnTo>
                    <a:lnTo>
                      <a:pt x="131" y="2170"/>
                    </a:lnTo>
                    <a:lnTo>
                      <a:pt x="115" y="2182"/>
                    </a:lnTo>
                    <a:lnTo>
                      <a:pt x="97" y="2192"/>
                    </a:lnTo>
                    <a:lnTo>
                      <a:pt x="79" y="2200"/>
                    </a:lnTo>
                    <a:lnTo>
                      <a:pt x="61" y="2208"/>
                    </a:lnTo>
                    <a:lnTo>
                      <a:pt x="41" y="2215"/>
                    </a:lnTo>
                    <a:lnTo>
                      <a:pt x="20" y="2220"/>
                    </a:lnTo>
                    <a:lnTo>
                      <a:pt x="0" y="2223"/>
                    </a:lnTo>
                    <a:lnTo>
                      <a:pt x="330" y="2256"/>
                    </a:lnTo>
                    <a:lnTo>
                      <a:pt x="146"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16" name="Freeform 64"/>
              <p:cNvSpPr>
                <a:spLocks noChangeArrowheads="1"/>
              </p:cNvSpPr>
              <p:nvPr/>
            </p:nvSpPr>
            <p:spPr bwMode="auto">
              <a:xfrm>
                <a:off x="1041" y="715"/>
                <a:ext cx="162" cy="306"/>
              </a:xfrm>
              <a:custGeom>
                <a:avLst/>
                <a:gdLst>
                  <a:gd name="T0" fmla="*/ 0 w 975"/>
                  <a:gd name="T1" fmla="*/ 882 h 129"/>
                  <a:gd name="T2" fmla="*/ 0 w 975"/>
                  <a:gd name="T3" fmla="*/ 3765 h 129"/>
                  <a:gd name="T4" fmla="*/ 0 w 975"/>
                  <a:gd name="T5" fmla="*/ 5857 h 129"/>
                  <a:gd name="T6" fmla="*/ 0 w 975"/>
                  <a:gd name="T7" fmla="*/ 10129 h 129"/>
                  <a:gd name="T8" fmla="*/ 0 w 975"/>
                  <a:gd name="T9" fmla="*/ 13201 h 129"/>
                  <a:gd name="T10" fmla="*/ 0 w 975"/>
                  <a:gd name="T11" fmla="*/ 15990 h 129"/>
                  <a:gd name="T12" fmla="*/ 0 w 975"/>
                  <a:gd name="T13" fmla="*/ 18180 h 129"/>
                  <a:gd name="T14" fmla="*/ 0 w 975"/>
                  <a:gd name="T15" fmla="*/ 21944 h 129"/>
                  <a:gd name="T16" fmla="*/ 0 w 975"/>
                  <a:gd name="T17" fmla="*/ 24027 h 129"/>
                  <a:gd name="T18" fmla="*/ 0 w 975"/>
                  <a:gd name="T19" fmla="*/ 27111 h 129"/>
                  <a:gd name="T20" fmla="*/ 0 w 975"/>
                  <a:gd name="T21" fmla="*/ 29219 h 129"/>
                  <a:gd name="T22" fmla="*/ 0 w 975"/>
                  <a:gd name="T23" fmla="*/ 32073 h 129"/>
                  <a:gd name="T24" fmla="*/ 0 w 975"/>
                  <a:gd name="T25" fmla="*/ 35973 h 129"/>
                  <a:gd name="T26" fmla="*/ 0 w 975"/>
                  <a:gd name="T27" fmla="*/ 39360 h 129"/>
                  <a:gd name="T28" fmla="*/ 0 w 975"/>
                  <a:gd name="T29" fmla="*/ 43125 h 129"/>
                  <a:gd name="T30" fmla="*/ 0 w 975"/>
                  <a:gd name="T31" fmla="*/ 46861 h 129"/>
                  <a:gd name="T32" fmla="*/ 0 w 975"/>
                  <a:gd name="T33" fmla="*/ 68046 h 129"/>
                  <a:gd name="T34" fmla="*/ 0 w 975"/>
                  <a:gd name="T35" fmla="*/ 108153 h 129"/>
                  <a:gd name="T36" fmla="*/ 0 w 975"/>
                  <a:gd name="T37" fmla="*/ 127211 h 129"/>
                  <a:gd name="T38" fmla="*/ 0 w 975"/>
                  <a:gd name="T39" fmla="*/ 122182 h 129"/>
                  <a:gd name="T40" fmla="*/ 0 w 975"/>
                  <a:gd name="T41" fmla="*/ 119205 h 129"/>
                  <a:gd name="T42" fmla="*/ 0 w 975"/>
                  <a:gd name="T43" fmla="*/ 115440 h 129"/>
                  <a:gd name="T44" fmla="*/ 0 w 975"/>
                  <a:gd name="T45" fmla="*/ 112423 h 129"/>
                  <a:gd name="T46" fmla="*/ 0 w 975"/>
                  <a:gd name="T47" fmla="*/ 108153 h 129"/>
                  <a:gd name="T48" fmla="*/ 0 w 975"/>
                  <a:gd name="T49" fmla="*/ 105311 h 129"/>
                  <a:gd name="T50" fmla="*/ 0 w 975"/>
                  <a:gd name="T51" fmla="*/ 102297 h 129"/>
                  <a:gd name="T52" fmla="*/ 0 w 975"/>
                  <a:gd name="T53" fmla="*/ 99222 h 129"/>
                  <a:gd name="T54" fmla="*/ 0 w 975"/>
                  <a:gd name="T55" fmla="*/ 95138 h 129"/>
                  <a:gd name="T56" fmla="*/ 0 w 975"/>
                  <a:gd name="T57" fmla="*/ 92073 h 129"/>
                  <a:gd name="T58" fmla="*/ 0 w 975"/>
                  <a:gd name="T59" fmla="*/ 89224 h 129"/>
                  <a:gd name="T60" fmla="*/ 0 w 975"/>
                  <a:gd name="T61" fmla="*/ 85331 h 129"/>
                  <a:gd name="T62" fmla="*/ 0 w 975"/>
                  <a:gd name="T63" fmla="*/ 81021 h 129"/>
                  <a:gd name="T64" fmla="*/ 0 w 975"/>
                  <a:gd name="T65" fmla="*/ 78172 h 129"/>
                  <a:gd name="T66" fmla="*/ 0 w 975"/>
                  <a:gd name="T67" fmla="*/ 75157 h 129"/>
                  <a:gd name="T68" fmla="*/ 0 w 975"/>
                  <a:gd name="T69" fmla="*/ 54895 h 129"/>
                  <a:gd name="T70" fmla="*/ 0 w 975"/>
                  <a:gd name="T71" fmla="*/ 18180 h 129"/>
                  <a:gd name="T72" fmla="*/ 0 w 975"/>
                  <a:gd name="T73" fmla="*/ 0 h 1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75"/>
                  <a:gd name="T112" fmla="*/ 0 h 129"/>
                  <a:gd name="T113" fmla="*/ 975 w 975"/>
                  <a:gd name="T114" fmla="*/ 129 h 1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75" h="129">
                    <a:moveTo>
                      <a:pt x="0" y="0"/>
                    </a:moveTo>
                    <a:lnTo>
                      <a:pt x="28" y="1"/>
                    </a:lnTo>
                    <a:lnTo>
                      <a:pt x="56" y="2"/>
                    </a:lnTo>
                    <a:lnTo>
                      <a:pt x="84" y="4"/>
                    </a:lnTo>
                    <a:lnTo>
                      <a:pt x="112" y="5"/>
                    </a:lnTo>
                    <a:lnTo>
                      <a:pt x="140" y="6"/>
                    </a:lnTo>
                    <a:lnTo>
                      <a:pt x="170" y="9"/>
                    </a:lnTo>
                    <a:lnTo>
                      <a:pt x="198" y="10"/>
                    </a:lnTo>
                    <a:lnTo>
                      <a:pt x="227" y="11"/>
                    </a:lnTo>
                    <a:lnTo>
                      <a:pt x="255" y="13"/>
                    </a:lnTo>
                    <a:lnTo>
                      <a:pt x="285" y="14"/>
                    </a:lnTo>
                    <a:lnTo>
                      <a:pt x="313" y="16"/>
                    </a:lnTo>
                    <a:lnTo>
                      <a:pt x="342" y="17"/>
                    </a:lnTo>
                    <a:lnTo>
                      <a:pt x="371" y="18"/>
                    </a:lnTo>
                    <a:lnTo>
                      <a:pt x="401" y="20"/>
                    </a:lnTo>
                    <a:lnTo>
                      <a:pt x="430" y="22"/>
                    </a:lnTo>
                    <a:lnTo>
                      <a:pt x="459" y="23"/>
                    </a:lnTo>
                    <a:lnTo>
                      <a:pt x="490" y="24"/>
                    </a:lnTo>
                    <a:lnTo>
                      <a:pt x="521" y="25"/>
                    </a:lnTo>
                    <a:lnTo>
                      <a:pt x="553" y="27"/>
                    </a:lnTo>
                    <a:lnTo>
                      <a:pt x="584" y="28"/>
                    </a:lnTo>
                    <a:lnTo>
                      <a:pt x="615" y="29"/>
                    </a:lnTo>
                    <a:lnTo>
                      <a:pt x="647" y="31"/>
                    </a:lnTo>
                    <a:lnTo>
                      <a:pt x="680" y="32"/>
                    </a:lnTo>
                    <a:lnTo>
                      <a:pt x="711" y="33"/>
                    </a:lnTo>
                    <a:lnTo>
                      <a:pt x="744" y="36"/>
                    </a:lnTo>
                    <a:lnTo>
                      <a:pt x="776" y="38"/>
                    </a:lnTo>
                    <a:lnTo>
                      <a:pt x="809" y="39"/>
                    </a:lnTo>
                    <a:lnTo>
                      <a:pt x="841" y="41"/>
                    </a:lnTo>
                    <a:lnTo>
                      <a:pt x="874" y="43"/>
                    </a:lnTo>
                    <a:lnTo>
                      <a:pt x="907" y="44"/>
                    </a:lnTo>
                    <a:lnTo>
                      <a:pt x="940" y="47"/>
                    </a:lnTo>
                    <a:lnTo>
                      <a:pt x="974" y="49"/>
                    </a:lnTo>
                    <a:lnTo>
                      <a:pt x="974" y="68"/>
                    </a:lnTo>
                    <a:lnTo>
                      <a:pt x="974" y="89"/>
                    </a:lnTo>
                    <a:lnTo>
                      <a:pt x="974" y="108"/>
                    </a:lnTo>
                    <a:lnTo>
                      <a:pt x="975" y="129"/>
                    </a:lnTo>
                    <a:lnTo>
                      <a:pt x="941" y="127"/>
                    </a:lnTo>
                    <a:lnTo>
                      <a:pt x="907" y="125"/>
                    </a:lnTo>
                    <a:lnTo>
                      <a:pt x="875" y="122"/>
                    </a:lnTo>
                    <a:lnTo>
                      <a:pt x="841" y="121"/>
                    </a:lnTo>
                    <a:lnTo>
                      <a:pt x="809" y="119"/>
                    </a:lnTo>
                    <a:lnTo>
                      <a:pt x="776" y="117"/>
                    </a:lnTo>
                    <a:lnTo>
                      <a:pt x="744" y="115"/>
                    </a:lnTo>
                    <a:lnTo>
                      <a:pt x="711" y="114"/>
                    </a:lnTo>
                    <a:lnTo>
                      <a:pt x="680" y="112"/>
                    </a:lnTo>
                    <a:lnTo>
                      <a:pt x="647" y="109"/>
                    </a:lnTo>
                    <a:lnTo>
                      <a:pt x="615" y="108"/>
                    </a:lnTo>
                    <a:lnTo>
                      <a:pt x="584" y="106"/>
                    </a:lnTo>
                    <a:lnTo>
                      <a:pt x="553" y="105"/>
                    </a:lnTo>
                    <a:lnTo>
                      <a:pt x="522" y="103"/>
                    </a:lnTo>
                    <a:lnTo>
                      <a:pt x="491" y="102"/>
                    </a:lnTo>
                    <a:lnTo>
                      <a:pt x="460" y="100"/>
                    </a:lnTo>
                    <a:lnTo>
                      <a:pt x="431" y="99"/>
                    </a:lnTo>
                    <a:lnTo>
                      <a:pt x="401" y="96"/>
                    </a:lnTo>
                    <a:lnTo>
                      <a:pt x="371" y="95"/>
                    </a:lnTo>
                    <a:lnTo>
                      <a:pt x="342" y="93"/>
                    </a:lnTo>
                    <a:lnTo>
                      <a:pt x="314" y="92"/>
                    </a:lnTo>
                    <a:lnTo>
                      <a:pt x="285" y="90"/>
                    </a:lnTo>
                    <a:lnTo>
                      <a:pt x="255" y="89"/>
                    </a:lnTo>
                    <a:lnTo>
                      <a:pt x="227" y="87"/>
                    </a:lnTo>
                    <a:lnTo>
                      <a:pt x="198" y="85"/>
                    </a:lnTo>
                    <a:lnTo>
                      <a:pt x="170" y="83"/>
                    </a:lnTo>
                    <a:lnTo>
                      <a:pt x="141" y="81"/>
                    </a:lnTo>
                    <a:lnTo>
                      <a:pt x="113" y="80"/>
                    </a:lnTo>
                    <a:lnTo>
                      <a:pt x="84" y="78"/>
                    </a:lnTo>
                    <a:lnTo>
                      <a:pt x="57" y="77"/>
                    </a:lnTo>
                    <a:lnTo>
                      <a:pt x="28" y="75"/>
                    </a:lnTo>
                    <a:lnTo>
                      <a:pt x="0" y="74"/>
                    </a:lnTo>
                    <a:lnTo>
                      <a:pt x="0" y="55"/>
                    </a:lnTo>
                    <a:lnTo>
                      <a:pt x="0" y="37"/>
                    </a:lnTo>
                    <a:lnTo>
                      <a:pt x="0" y="1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7" name="Freeform 65"/>
              <p:cNvSpPr>
                <a:spLocks noChangeArrowheads="1"/>
              </p:cNvSpPr>
              <p:nvPr/>
            </p:nvSpPr>
            <p:spPr bwMode="auto">
              <a:xfrm>
                <a:off x="1041" y="724"/>
                <a:ext cx="162" cy="306"/>
              </a:xfrm>
              <a:custGeom>
                <a:avLst/>
                <a:gdLst>
                  <a:gd name="T0" fmla="*/ 0 w 975"/>
                  <a:gd name="T1" fmla="*/ 322562 h 80"/>
                  <a:gd name="T2" fmla="*/ 0 w 975"/>
                  <a:gd name="T3" fmla="*/ 372421 h 80"/>
                  <a:gd name="T4" fmla="*/ 0 w 975"/>
                  <a:gd name="T5" fmla="*/ 372421 h 80"/>
                  <a:gd name="T6" fmla="*/ 0 w 975"/>
                  <a:gd name="T7" fmla="*/ 406907 h 80"/>
                  <a:gd name="T8" fmla="*/ 0 w 975"/>
                  <a:gd name="T9" fmla="*/ 504334 h 80"/>
                  <a:gd name="T10" fmla="*/ 0 w 975"/>
                  <a:gd name="T11" fmla="*/ 551003 h 80"/>
                  <a:gd name="T12" fmla="*/ 0 w 975"/>
                  <a:gd name="T13" fmla="*/ 551003 h 80"/>
                  <a:gd name="T14" fmla="*/ 0 w 975"/>
                  <a:gd name="T15" fmla="*/ 598509 h 80"/>
                  <a:gd name="T16" fmla="*/ 0 w 975"/>
                  <a:gd name="T17" fmla="*/ 598509 h 80"/>
                  <a:gd name="T18" fmla="*/ 0 w 975"/>
                  <a:gd name="T19" fmla="*/ 648372 h 80"/>
                  <a:gd name="T20" fmla="*/ 0 w 975"/>
                  <a:gd name="T21" fmla="*/ 648372 h 80"/>
                  <a:gd name="T22" fmla="*/ 0 w 975"/>
                  <a:gd name="T23" fmla="*/ 648372 h 80"/>
                  <a:gd name="T24" fmla="*/ 0 w 975"/>
                  <a:gd name="T25" fmla="*/ 682854 h 80"/>
                  <a:gd name="T26" fmla="*/ 0 w 975"/>
                  <a:gd name="T27" fmla="*/ 682854 h 80"/>
                  <a:gd name="T28" fmla="*/ 0 w 975"/>
                  <a:gd name="T29" fmla="*/ 729527 h 80"/>
                  <a:gd name="T30" fmla="*/ 0 w 975"/>
                  <a:gd name="T31" fmla="*/ 779390 h 80"/>
                  <a:gd name="T32" fmla="*/ 0 w 975"/>
                  <a:gd name="T33" fmla="*/ 598509 h 80"/>
                  <a:gd name="T34" fmla="*/ 0 w 975"/>
                  <a:gd name="T35" fmla="*/ 131852 h 80"/>
                  <a:gd name="T36" fmla="*/ 0 w 975"/>
                  <a:gd name="T37" fmla="*/ 873565 h 80"/>
                  <a:gd name="T38" fmla="*/ 0 w 975"/>
                  <a:gd name="T39" fmla="*/ 2706111 h 80"/>
                  <a:gd name="T40" fmla="*/ 0 w 975"/>
                  <a:gd name="T41" fmla="*/ 3570660 h 80"/>
                  <a:gd name="T42" fmla="*/ 0 w 975"/>
                  <a:gd name="T43" fmla="*/ 3341386 h 80"/>
                  <a:gd name="T44" fmla="*/ 0 w 975"/>
                  <a:gd name="T45" fmla="*/ 3210384 h 80"/>
                  <a:gd name="T46" fmla="*/ 0 w 975"/>
                  <a:gd name="T47" fmla="*/ 3018824 h 80"/>
                  <a:gd name="T48" fmla="*/ 0 w 975"/>
                  <a:gd name="T49" fmla="*/ 2887806 h 80"/>
                  <a:gd name="T50" fmla="*/ 0 w 975"/>
                  <a:gd name="T51" fmla="*/ 2706111 h 80"/>
                  <a:gd name="T52" fmla="*/ 0 w 975"/>
                  <a:gd name="T53" fmla="*/ 2565248 h 80"/>
                  <a:gd name="T54" fmla="*/ 0 w 975"/>
                  <a:gd name="T55" fmla="*/ 2430160 h 80"/>
                  <a:gd name="T56" fmla="*/ 0 w 975"/>
                  <a:gd name="T57" fmla="*/ 2289297 h 80"/>
                  <a:gd name="T58" fmla="*/ 0 w 975"/>
                  <a:gd name="T59" fmla="*/ 2107586 h 80"/>
                  <a:gd name="T60" fmla="*/ 0 w 975"/>
                  <a:gd name="T61" fmla="*/ 1963311 h 80"/>
                  <a:gd name="T62" fmla="*/ 0 w 975"/>
                  <a:gd name="T63" fmla="*/ 1832309 h 80"/>
                  <a:gd name="T64" fmla="*/ 0 w 975"/>
                  <a:gd name="T65" fmla="*/ 1653788 h 80"/>
                  <a:gd name="T66" fmla="*/ 0 w 975"/>
                  <a:gd name="T67" fmla="*/ 1462229 h 80"/>
                  <a:gd name="T68" fmla="*/ 0 w 975"/>
                  <a:gd name="T69" fmla="*/ 1331226 h 80"/>
                  <a:gd name="T70" fmla="*/ 0 w 975"/>
                  <a:gd name="T71" fmla="*/ 1187131 h 80"/>
                  <a:gd name="T72" fmla="*/ 0 w 975"/>
                  <a:gd name="T73" fmla="*/ 923661 h 80"/>
                  <a:gd name="T74" fmla="*/ 0 w 975"/>
                  <a:gd name="T75" fmla="*/ 551003 h 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5"/>
                  <a:gd name="T115" fmla="*/ 0 h 80"/>
                  <a:gd name="T116" fmla="*/ 975 w 975"/>
                  <a:gd name="T117" fmla="*/ 80 h 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5" h="80">
                    <a:moveTo>
                      <a:pt x="23" y="7"/>
                    </a:moveTo>
                    <a:lnTo>
                      <a:pt x="49" y="7"/>
                    </a:lnTo>
                    <a:lnTo>
                      <a:pt x="76" y="7"/>
                    </a:lnTo>
                    <a:lnTo>
                      <a:pt x="102" y="8"/>
                    </a:lnTo>
                    <a:lnTo>
                      <a:pt x="129" y="8"/>
                    </a:lnTo>
                    <a:lnTo>
                      <a:pt x="157" y="8"/>
                    </a:lnTo>
                    <a:lnTo>
                      <a:pt x="184" y="9"/>
                    </a:lnTo>
                    <a:lnTo>
                      <a:pt x="211" y="9"/>
                    </a:lnTo>
                    <a:lnTo>
                      <a:pt x="238" y="9"/>
                    </a:lnTo>
                    <a:lnTo>
                      <a:pt x="265" y="11"/>
                    </a:lnTo>
                    <a:lnTo>
                      <a:pt x="293" y="11"/>
                    </a:lnTo>
                    <a:lnTo>
                      <a:pt x="320" y="12"/>
                    </a:lnTo>
                    <a:lnTo>
                      <a:pt x="349" y="12"/>
                    </a:lnTo>
                    <a:lnTo>
                      <a:pt x="376" y="12"/>
                    </a:lnTo>
                    <a:lnTo>
                      <a:pt x="404" y="13"/>
                    </a:lnTo>
                    <a:lnTo>
                      <a:pt x="431" y="13"/>
                    </a:lnTo>
                    <a:lnTo>
                      <a:pt x="459" y="13"/>
                    </a:lnTo>
                    <a:lnTo>
                      <a:pt x="489" y="13"/>
                    </a:lnTo>
                    <a:lnTo>
                      <a:pt x="517" y="13"/>
                    </a:lnTo>
                    <a:lnTo>
                      <a:pt x="546" y="14"/>
                    </a:lnTo>
                    <a:lnTo>
                      <a:pt x="576" y="14"/>
                    </a:lnTo>
                    <a:lnTo>
                      <a:pt x="606" y="14"/>
                    </a:lnTo>
                    <a:lnTo>
                      <a:pt x="636" y="14"/>
                    </a:lnTo>
                    <a:lnTo>
                      <a:pt x="665" y="14"/>
                    </a:lnTo>
                    <a:lnTo>
                      <a:pt x="696" y="15"/>
                    </a:lnTo>
                    <a:lnTo>
                      <a:pt x="726" y="15"/>
                    </a:lnTo>
                    <a:lnTo>
                      <a:pt x="758" y="15"/>
                    </a:lnTo>
                    <a:lnTo>
                      <a:pt x="788" y="15"/>
                    </a:lnTo>
                    <a:lnTo>
                      <a:pt x="819" y="16"/>
                    </a:lnTo>
                    <a:lnTo>
                      <a:pt x="850" y="16"/>
                    </a:lnTo>
                    <a:lnTo>
                      <a:pt x="881" y="16"/>
                    </a:lnTo>
                    <a:lnTo>
                      <a:pt x="913" y="17"/>
                    </a:lnTo>
                    <a:lnTo>
                      <a:pt x="944" y="17"/>
                    </a:lnTo>
                    <a:lnTo>
                      <a:pt x="952" y="13"/>
                    </a:lnTo>
                    <a:lnTo>
                      <a:pt x="959" y="7"/>
                    </a:lnTo>
                    <a:lnTo>
                      <a:pt x="966" y="3"/>
                    </a:lnTo>
                    <a:lnTo>
                      <a:pt x="974" y="0"/>
                    </a:lnTo>
                    <a:lnTo>
                      <a:pt x="974" y="19"/>
                    </a:lnTo>
                    <a:lnTo>
                      <a:pt x="974" y="40"/>
                    </a:lnTo>
                    <a:lnTo>
                      <a:pt x="974" y="59"/>
                    </a:lnTo>
                    <a:lnTo>
                      <a:pt x="975" y="80"/>
                    </a:lnTo>
                    <a:lnTo>
                      <a:pt x="941" y="78"/>
                    </a:lnTo>
                    <a:lnTo>
                      <a:pt x="907" y="76"/>
                    </a:lnTo>
                    <a:lnTo>
                      <a:pt x="875" y="73"/>
                    </a:lnTo>
                    <a:lnTo>
                      <a:pt x="841" y="72"/>
                    </a:lnTo>
                    <a:lnTo>
                      <a:pt x="809" y="70"/>
                    </a:lnTo>
                    <a:lnTo>
                      <a:pt x="776" y="68"/>
                    </a:lnTo>
                    <a:lnTo>
                      <a:pt x="744" y="66"/>
                    </a:lnTo>
                    <a:lnTo>
                      <a:pt x="711" y="65"/>
                    </a:lnTo>
                    <a:lnTo>
                      <a:pt x="680" y="63"/>
                    </a:lnTo>
                    <a:lnTo>
                      <a:pt x="647" y="60"/>
                    </a:lnTo>
                    <a:lnTo>
                      <a:pt x="615" y="59"/>
                    </a:lnTo>
                    <a:lnTo>
                      <a:pt x="584" y="57"/>
                    </a:lnTo>
                    <a:lnTo>
                      <a:pt x="553" y="56"/>
                    </a:lnTo>
                    <a:lnTo>
                      <a:pt x="522" y="54"/>
                    </a:lnTo>
                    <a:lnTo>
                      <a:pt x="491" y="53"/>
                    </a:lnTo>
                    <a:lnTo>
                      <a:pt x="460" y="51"/>
                    </a:lnTo>
                    <a:lnTo>
                      <a:pt x="431" y="50"/>
                    </a:lnTo>
                    <a:lnTo>
                      <a:pt x="401" y="47"/>
                    </a:lnTo>
                    <a:lnTo>
                      <a:pt x="371" y="46"/>
                    </a:lnTo>
                    <a:lnTo>
                      <a:pt x="342" y="44"/>
                    </a:lnTo>
                    <a:lnTo>
                      <a:pt x="314" y="43"/>
                    </a:lnTo>
                    <a:lnTo>
                      <a:pt x="285" y="41"/>
                    </a:lnTo>
                    <a:lnTo>
                      <a:pt x="255" y="40"/>
                    </a:lnTo>
                    <a:lnTo>
                      <a:pt x="227" y="38"/>
                    </a:lnTo>
                    <a:lnTo>
                      <a:pt x="198" y="36"/>
                    </a:lnTo>
                    <a:lnTo>
                      <a:pt x="170" y="34"/>
                    </a:lnTo>
                    <a:lnTo>
                      <a:pt x="141" y="32"/>
                    </a:lnTo>
                    <a:lnTo>
                      <a:pt x="113" y="31"/>
                    </a:lnTo>
                    <a:lnTo>
                      <a:pt x="84" y="29"/>
                    </a:lnTo>
                    <a:lnTo>
                      <a:pt x="57" y="28"/>
                    </a:lnTo>
                    <a:lnTo>
                      <a:pt x="28" y="26"/>
                    </a:lnTo>
                    <a:lnTo>
                      <a:pt x="0" y="25"/>
                    </a:lnTo>
                    <a:lnTo>
                      <a:pt x="6" y="20"/>
                    </a:lnTo>
                    <a:lnTo>
                      <a:pt x="11" y="16"/>
                    </a:lnTo>
                    <a:lnTo>
                      <a:pt x="18" y="12"/>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18" name="Freeform 66"/>
              <p:cNvSpPr>
                <a:spLocks noChangeArrowheads="1"/>
              </p:cNvSpPr>
              <p:nvPr/>
            </p:nvSpPr>
            <p:spPr bwMode="auto">
              <a:xfrm>
                <a:off x="1121" y="707"/>
                <a:ext cx="34" cy="306"/>
              </a:xfrm>
              <a:custGeom>
                <a:avLst/>
                <a:gdLst>
                  <a:gd name="T0" fmla="*/ 0 w 201"/>
                  <a:gd name="T1" fmla="*/ 0 h 243"/>
                  <a:gd name="T2" fmla="*/ 0 w 201"/>
                  <a:gd name="T3" fmla="*/ 1 h 243"/>
                  <a:gd name="T4" fmla="*/ 0 w 201"/>
                  <a:gd name="T5" fmla="*/ 1 h 243"/>
                  <a:gd name="T6" fmla="*/ 0 w 201"/>
                  <a:gd name="T7" fmla="*/ 16 h 243"/>
                  <a:gd name="T8" fmla="*/ 0 w 201"/>
                  <a:gd name="T9" fmla="*/ 16 h 243"/>
                  <a:gd name="T10" fmla="*/ 0 w 201"/>
                  <a:gd name="T11" fmla="*/ 20 h 243"/>
                  <a:gd name="T12" fmla="*/ 0 w 201"/>
                  <a:gd name="T13" fmla="*/ 20 h 243"/>
                  <a:gd name="T14" fmla="*/ 0 w 201"/>
                  <a:gd name="T15" fmla="*/ 20 h 243"/>
                  <a:gd name="T16" fmla="*/ 0 w 201"/>
                  <a:gd name="T17" fmla="*/ 25 h 243"/>
                  <a:gd name="T18" fmla="*/ 0 w 201"/>
                  <a:gd name="T19" fmla="*/ 25 h 243"/>
                  <a:gd name="T20" fmla="*/ 0 w 201"/>
                  <a:gd name="T21" fmla="*/ 31 h 243"/>
                  <a:gd name="T22" fmla="*/ 0 w 201"/>
                  <a:gd name="T23" fmla="*/ 31 h 243"/>
                  <a:gd name="T24" fmla="*/ 0 w 201"/>
                  <a:gd name="T25" fmla="*/ 31 h 243"/>
                  <a:gd name="T26" fmla="*/ 0 w 201"/>
                  <a:gd name="T27" fmla="*/ 39 h 243"/>
                  <a:gd name="T28" fmla="*/ 0 w 201"/>
                  <a:gd name="T29" fmla="*/ 39 h 243"/>
                  <a:gd name="T30" fmla="*/ 0 w 201"/>
                  <a:gd name="T31" fmla="*/ 47 h 243"/>
                  <a:gd name="T32" fmla="*/ 0 w 201"/>
                  <a:gd name="T33" fmla="*/ 47 h 243"/>
                  <a:gd name="T34" fmla="*/ 0 w 201"/>
                  <a:gd name="T35" fmla="*/ 117 h 243"/>
                  <a:gd name="T36" fmla="*/ 0 w 201"/>
                  <a:gd name="T37" fmla="*/ 191 h 243"/>
                  <a:gd name="T38" fmla="*/ 0 w 201"/>
                  <a:gd name="T39" fmla="*/ 261 h 243"/>
                  <a:gd name="T40" fmla="*/ 0 w 201"/>
                  <a:gd name="T41" fmla="*/ 329 h 243"/>
                  <a:gd name="T42" fmla="*/ 0 w 201"/>
                  <a:gd name="T43" fmla="*/ 322 h 243"/>
                  <a:gd name="T44" fmla="*/ 0 w 201"/>
                  <a:gd name="T45" fmla="*/ 314 h 243"/>
                  <a:gd name="T46" fmla="*/ 0 w 201"/>
                  <a:gd name="T47" fmla="*/ 310 h 243"/>
                  <a:gd name="T48" fmla="*/ 0 w 201"/>
                  <a:gd name="T49" fmla="*/ 310 h 243"/>
                  <a:gd name="T50" fmla="*/ 0 w 201"/>
                  <a:gd name="T51" fmla="*/ 303 h 243"/>
                  <a:gd name="T52" fmla="*/ 0 w 201"/>
                  <a:gd name="T53" fmla="*/ 293 h 243"/>
                  <a:gd name="T54" fmla="*/ 0 w 201"/>
                  <a:gd name="T55" fmla="*/ 290 h 243"/>
                  <a:gd name="T56" fmla="*/ 0 w 201"/>
                  <a:gd name="T57" fmla="*/ 290 h 243"/>
                  <a:gd name="T58" fmla="*/ 0 w 201"/>
                  <a:gd name="T59" fmla="*/ 418 h 243"/>
                  <a:gd name="T60" fmla="*/ 0 w 201"/>
                  <a:gd name="T61" fmla="*/ 563 h 243"/>
                  <a:gd name="T62" fmla="*/ 0 w 201"/>
                  <a:gd name="T63" fmla="*/ 691 h 243"/>
                  <a:gd name="T64" fmla="*/ 0 w 201"/>
                  <a:gd name="T65" fmla="*/ 831 h 243"/>
                  <a:gd name="T66" fmla="*/ 0 w 201"/>
                  <a:gd name="T67" fmla="*/ 918 h 243"/>
                  <a:gd name="T68" fmla="*/ 0 w 201"/>
                  <a:gd name="T69" fmla="*/ 1002 h 243"/>
                  <a:gd name="T70" fmla="*/ 0 w 201"/>
                  <a:gd name="T71" fmla="*/ 1096 h 243"/>
                  <a:gd name="T72" fmla="*/ 0 w 201"/>
                  <a:gd name="T73" fmla="*/ 1186 h 243"/>
                  <a:gd name="T74" fmla="*/ 0 w 201"/>
                  <a:gd name="T75" fmla="*/ 1273 h 243"/>
                  <a:gd name="T76" fmla="*/ 0 w 201"/>
                  <a:gd name="T77" fmla="*/ 1369 h 243"/>
                  <a:gd name="T78" fmla="*/ 0 w 201"/>
                  <a:gd name="T79" fmla="*/ 1446 h 243"/>
                  <a:gd name="T80" fmla="*/ 0 w 201"/>
                  <a:gd name="T81" fmla="*/ 1535 h 243"/>
                  <a:gd name="T82" fmla="*/ 0 w 201"/>
                  <a:gd name="T83" fmla="*/ 1341 h 243"/>
                  <a:gd name="T84" fmla="*/ 0 w 201"/>
                  <a:gd name="T85" fmla="*/ 1156 h 243"/>
                  <a:gd name="T86" fmla="*/ 0 w 201"/>
                  <a:gd name="T87" fmla="*/ 968 h 243"/>
                  <a:gd name="T88" fmla="*/ 0 w 201"/>
                  <a:gd name="T89" fmla="*/ 763 h 243"/>
                  <a:gd name="T90" fmla="*/ 0 w 201"/>
                  <a:gd name="T91" fmla="*/ 583 h 243"/>
                  <a:gd name="T92" fmla="*/ 0 w 201"/>
                  <a:gd name="T93" fmla="*/ 390 h 243"/>
                  <a:gd name="T94" fmla="*/ 0 w 201"/>
                  <a:gd name="T95" fmla="*/ 191 h 243"/>
                  <a:gd name="T96" fmla="*/ 0 w 201"/>
                  <a:gd name="T97" fmla="*/ 0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1"/>
                  <a:gd name="T148" fmla="*/ 0 h 243"/>
                  <a:gd name="T149" fmla="*/ 201 w 201"/>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1" h="243">
                    <a:moveTo>
                      <a:pt x="1" y="0"/>
                    </a:moveTo>
                    <a:lnTo>
                      <a:pt x="13" y="1"/>
                    </a:lnTo>
                    <a:lnTo>
                      <a:pt x="26" y="1"/>
                    </a:lnTo>
                    <a:lnTo>
                      <a:pt x="38" y="2"/>
                    </a:lnTo>
                    <a:lnTo>
                      <a:pt x="50" y="2"/>
                    </a:lnTo>
                    <a:lnTo>
                      <a:pt x="63" y="3"/>
                    </a:lnTo>
                    <a:lnTo>
                      <a:pt x="75" y="3"/>
                    </a:lnTo>
                    <a:lnTo>
                      <a:pt x="87" y="3"/>
                    </a:lnTo>
                    <a:lnTo>
                      <a:pt x="100" y="4"/>
                    </a:lnTo>
                    <a:lnTo>
                      <a:pt x="112" y="4"/>
                    </a:lnTo>
                    <a:lnTo>
                      <a:pt x="125" y="5"/>
                    </a:lnTo>
                    <a:lnTo>
                      <a:pt x="137" y="5"/>
                    </a:lnTo>
                    <a:lnTo>
                      <a:pt x="150" y="5"/>
                    </a:lnTo>
                    <a:lnTo>
                      <a:pt x="162" y="6"/>
                    </a:lnTo>
                    <a:lnTo>
                      <a:pt x="175" y="6"/>
                    </a:lnTo>
                    <a:lnTo>
                      <a:pt x="187" y="7"/>
                    </a:lnTo>
                    <a:lnTo>
                      <a:pt x="200" y="7"/>
                    </a:lnTo>
                    <a:lnTo>
                      <a:pt x="200" y="18"/>
                    </a:lnTo>
                    <a:lnTo>
                      <a:pt x="200" y="30"/>
                    </a:lnTo>
                    <a:lnTo>
                      <a:pt x="200" y="41"/>
                    </a:lnTo>
                    <a:lnTo>
                      <a:pt x="201" y="52"/>
                    </a:lnTo>
                    <a:lnTo>
                      <a:pt x="180" y="51"/>
                    </a:lnTo>
                    <a:lnTo>
                      <a:pt x="160" y="50"/>
                    </a:lnTo>
                    <a:lnTo>
                      <a:pt x="139" y="49"/>
                    </a:lnTo>
                    <a:lnTo>
                      <a:pt x="118" y="49"/>
                    </a:lnTo>
                    <a:lnTo>
                      <a:pt x="98" y="48"/>
                    </a:lnTo>
                    <a:lnTo>
                      <a:pt x="77" y="47"/>
                    </a:lnTo>
                    <a:lnTo>
                      <a:pt x="57" y="45"/>
                    </a:lnTo>
                    <a:lnTo>
                      <a:pt x="36" y="45"/>
                    </a:lnTo>
                    <a:lnTo>
                      <a:pt x="36" y="67"/>
                    </a:lnTo>
                    <a:lnTo>
                      <a:pt x="36" y="89"/>
                    </a:lnTo>
                    <a:lnTo>
                      <a:pt x="36" y="109"/>
                    </a:lnTo>
                    <a:lnTo>
                      <a:pt x="36" y="131"/>
                    </a:lnTo>
                    <a:lnTo>
                      <a:pt x="32" y="145"/>
                    </a:lnTo>
                    <a:lnTo>
                      <a:pt x="27" y="159"/>
                    </a:lnTo>
                    <a:lnTo>
                      <a:pt x="23" y="173"/>
                    </a:lnTo>
                    <a:lnTo>
                      <a:pt x="19" y="188"/>
                    </a:lnTo>
                    <a:lnTo>
                      <a:pt x="14" y="202"/>
                    </a:lnTo>
                    <a:lnTo>
                      <a:pt x="10" y="216"/>
                    </a:lnTo>
                    <a:lnTo>
                      <a:pt x="6" y="229"/>
                    </a:lnTo>
                    <a:lnTo>
                      <a:pt x="1" y="243"/>
                    </a:lnTo>
                    <a:lnTo>
                      <a:pt x="1" y="213"/>
                    </a:lnTo>
                    <a:lnTo>
                      <a:pt x="1" y="183"/>
                    </a:lnTo>
                    <a:lnTo>
                      <a:pt x="0" y="153"/>
                    </a:lnTo>
                    <a:lnTo>
                      <a:pt x="0" y="121"/>
                    </a:lnTo>
                    <a:lnTo>
                      <a:pt x="0" y="92"/>
                    </a:lnTo>
                    <a:lnTo>
                      <a:pt x="1" y="62"/>
                    </a:lnTo>
                    <a:lnTo>
                      <a:pt x="1" y="30"/>
                    </a:lnTo>
                    <a:lnTo>
                      <a:pt x="1"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19" name="Freeform 67"/>
              <p:cNvSpPr>
                <a:spLocks noChangeArrowheads="1"/>
              </p:cNvSpPr>
              <p:nvPr/>
            </p:nvSpPr>
            <p:spPr bwMode="auto">
              <a:xfrm>
                <a:off x="1182" y="712"/>
                <a:ext cx="5" cy="306"/>
              </a:xfrm>
              <a:custGeom>
                <a:avLst/>
                <a:gdLst>
                  <a:gd name="T0" fmla="*/ 0 w 31"/>
                  <a:gd name="T1" fmla="*/ 0 h 33"/>
                  <a:gd name="T2" fmla="*/ 0 w 31"/>
                  <a:gd name="T3" fmla="*/ 111880480 h 33"/>
                  <a:gd name="T4" fmla="*/ 0 w 31"/>
                  <a:gd name="T5" fmla="*/ 271410057 h 33"/>
                  <a:gd name="T6" fmla="*/ 0 w 31"/>
                  <a:gd name="T7" fmla="*/ 654146298 h 33"/>
                  <a:gd name="T8" fmla="*/ 0 w 31"/>
                  <a:gd name="T9" fmla="*/ 931315089 h 33"/>
                  <a:gd name="T10" fmla="*/ 0 w 31"/>
                  <a:gd name="T11" fmla="*/ 1314606526 h 33"/>
                  <a:gd name="T12" fmla="*/ 0 w 31"/>
                  <a:gd name="T13" fmla="*/ 1532673921 h 33"/>
                  <a:gd name="T14" fmla="*/ 0 w 31"/>
                  <a:gd name="T15" fmla="*/ 1750682508 h 33"/>
                  <a:gd name="T16" fmla="*/ 0 w 31"/>
                  <a:gd name="T17" fmla="*/ 1803470828 h 33"/>
                  <a:gd name="T18" fmla="*/ 0 w 31"/>
                  <a:gd name="T19" fmla="*/ 1638803613 h 33"/>
                  <a:gd name="T20" fmla="*/ 0 w 31"/>
                  <a:gd name="T21" fmla="*/ 1473514570 h 33"/>
                  <a:gd name="T22" fmla="*/ 0 w 31"/>
                  <a:gd name="T23" fmla="*/ 1255512520 h 33"/>
                  <a:gd name="T24" fmla="*/ 0 w 31"/>
                  <a:gd name="T25" fmla="*/ 872155738 h 33"/>
                  <a:gd name="T26" fmla="*/ 0 w 31"/>
                  <a:gd name="T27" fmla="*/ 601359351 h 33"/>
                  <a:gd name="T28" fmla="*/ 0 w 31"/>
                  <a:gd name="T29" fmla="*/ 271410057 h 33"/>
                  <a:gd name="T30" fmla="*/ 0 w 31"/>
                  <a:gd name="T31" fmla="*/ 52786882 h 33"/>
                  <a:gd name="T32" fmla="*/ 0 w 31"/>
                  <a:gd name="T33" fmla="*/ 0 h 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
                  <a:gd name="T52" fmla="*/ 0 h 33"/>
                  <a:gd name="T53" fmla="*/ 31 w 31"/>
                  <a:gd name="T54" fmla="*/ 33 h 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 h="33">
                    <a:moveTo>
                      <a:pt x="15" y="0"/>
                    </a:moveTo>
                    <a:lnTo>
                      <a:pt x="20" y="2"/>
                    </a:lnTo>
                    <a:lnTo>
                      <a:pt x="26" y="5"/>
                    </a:lnTo>
                    <a:lnTo>
                      <a:pt x="30" y="12"/>
                    </a:lnTo>
                    <a:lnTo>
                      <a:pt x="31" y="17"/>
                    </a:lnTo>
                    <a:lnTo>
                      <a:pt x="30" y="24"/>
                    </a:lnTo>
                    <a:lnTo>
                      <a:pt x="26" y="28"/>
                    </a:lnTo>
                    <a:lnTo>
                      <a:pt x="20" y="32"/>
                    </a:lnTo>
                    <a:lnTo>
                      <a:pt x="15" y="33"/>
                    </a:lnTo>
                    <a:lnTo>
                      <a:pt x="9" y="30"/>
                    </a:lnTo>
                    <a:lnTo>
                      <a:pt x="4" y="27"/>
                    </a:lnTo>
                    <a:lnTo>
                      <a:pt x="1" y="23"/>
                    </a:lnTo>
                    <a:lnTo>
                      <a:pt x="0" y="16"/>
                    </a:lnTo>
                    <a:lnTo>
                      <a:pt x="1" y="11"/>
                    </a:lnTo>
                    <a:lnTo>
                      <a:pt x="4" y="5"/>
                    </a:lnTo>
                    <a:lnTo>
                      <a:pt x="9" y="1"/>
                    </a:lnTo>
                    <a:lnTo>
                      <a:pt x="15"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0" name="Freeform 68"/>
              <p:cNvSpPr>
                <a:spLocks noChangeArrowheads="1"/>
              </p:cNvSpPr>
              <p:nvPr/>
            </p:nvSpPr>
            <p:spPr bwMode="auto">
              <a:xfrm>
                <a:off x="1184" y="712"/>
                <a:ext cx="1" cy="306"/>
              </a:xfrm>
              <a:custGeom>
                <a:avLst/>
                <a:gdLst>
                  <a:gd name="T0" fmla="*/ 0 w 8"/>
                  <a:gd name="T1" fmla="*/ 0 h 11"/>
                  <a:gd name="T2" fmla="*/ 0 w 8"/>
                  <a:gd name="T3" fmla="*/ 2147483646 h 11"/>
                  <a:gd name="T4" fmla="*/ 0 w 8"/>
                  <a:gd name="T5" fmla="*/ 2147483646 h 11"/>
                  <a:gd name="T6" fmla="*/ 0 w 8"/>
                  <a:gd name="T7" fmla="*/ 2147483646 h 11"/>
                  <a:gd name="T8" fmla="*/ 0 w 8"/>
                  <a:gd name="T9" fmla="*/ 2147483646 h 11"/>
                  <a:gd name="T10" fmla="*/ 0 w 8"/>
                  <a:gd name="T11" fmla="*/ 2147483646 h 11"/>
                  <a:gd name="T12" fmla="*/ 0 w 8"/>
                  <a:gd name="T13" fmla="*/ 2147483646 h 11"/>
                  <a:gd name="T14" fmla="*/ 0 w 8"/>
                  <a:gd name="T15" fmla="*/ 2147483646 h 11"/>
                  <a:gd name="T16" fmla="*/ 0 w 8"/>
                  <a:gd name="T17" fmla="*/ 2147483646 h 11"/>
                  <a:gd name="T18" fmla="*/ 0 w 8"/>
                  <a:gd name="T19" fmla="*/ 2147483646 h 11"/>
                  <a:gd name="T20" fmla="*/ 0 w 8"/>
                  <a:gd name="T21" fmla="*/ 2147483646 h 11"/>
                  <a:gd name="T22" fmla="*/ 0 w 8"/>
                  <a:gd name="T23" fmla="*/ 2147483646 h 11"/>
                  <a:gd name="T24" fmla="*/ 0 w 8"/>
                  <a:gd name="T25" fmla="*/ 2147483646 h 11"/>
                  <a:gd name="T26" fmla="*/ 0 w 8"/>
                  <a:gd name="T27" fmla="*/ 2147483646 h 11"/>
                  <a:gd name="T28" fmla="*/ 0 w 8"/>
                  <a:gd name="T29" fmla="*/ 2147483646 h 11"/>
                  <a:gd name="T30" fmla="*/ 0 w 8"/>
                  <a:gd name="T31" fmla="*/ 2147483646 h 11"/>
                  <a:gd name="T32" fmla="*/ 0 w 8"/>
                  <a:gd name="T33" fmla="*/ 0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1"/>
                  <a:gd name="T53" fmla="*/ 8 w 8"/>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1">
                    <a:moveTo>
                      <a:pt x="4" y="0"/>
                    </a:moveTo>
                    <a:lnTo>
                      <a:pt x="5" y="1"/>
                    </a:lnTo>
                    <a:lnTo>
                      <a:pt x="7" y="2"/>
                    </a:lnTo>
                    <a:lnTo>
                      <a:pt x="8" y="6"/>
                    </a:lnTo>
                    <a:lnTo>
                      <a:pt x="8" y="8"/>
                    </a:lnTo>
                    <a:lnTo>
                      <a:pt x="8" y="9"/>
                    </a:lnTo>
                    <a:lnTo>
                      <a:pt x="7" y="11"/>
                    </a:lnTo>
                    <a:lnTo>
                      <a:pt x="5" y="11"/>
                    </a:lnTo>
                    <a:lnTo>
                      <a:pt x="4" y="11"/>
                    </a:lnTo>
                    <a:lnTo>
                      <a:pt x="3" y="11"/>
                    </a:lnTo>
                    <a:lnTo>
                      <a:pt x="1" y="10"/>
                    </a:lnTo>
                    <a:lnTo>
                      <a:pt x="0" y="9"/>
                    </a:lnTo>
                    <a:lnTo>
                      <a:pt x="0" y="7"/>
                    </a:lnTo>
                    <a:lnTo>
                      <a:pt x="0" y="5"/>
                    </a:lnTo>
                    <a:lnTo>
                      <a:pt x="1" y="2"/>
                    </a:lnTo>
                    <a:lnTo>
                      <a:pt x="3" y="1"/>
                    </a:lnTo>
                    <a:lnTo>
                      <a:pt x="4"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1" name="Freeform 69"/>
              <p:cNvSpPr>
                <a:spLocks noChangeArrowheads="1"/>
              </p:cNvSpPr>
              <p:nvPr/>
            </p:nvSpPr>
            <p:spPr bwMode="auto">
              <a:xfrm>
                <a:off x="1045" y="719"/>
                <a:ext cx="153" cy="306"/>
              </a:xfrm>
              <a:custGeom>
                <a:avLst/>
                <a:gdLst>
                  <a:gd name="T0" fmla="*/ 0 w 922"/>
                  <a:gd name="T1" fmla="*/ 28511 h 86"/>
                  <a:gd name="T2" fmla="*/ 0 w 922"/>
                  <a:gd name="T3" fmla="*/ 130011 h 86"/>
                  <a:gd name="T4" fmla="*/ 0 w 922"/>
                  <a:gd name="T5" fmla="*/ 180814 h 86"/>
                  <a:gd name="T6" fmla="*/ 0 w 922"/>
                  <a:gd name="T7" fmla="*/ 259513 h 86"/>
                  <a:gd name="T8" fmla="*/ 0 w 922"/>
                  <a:gd name="T9" fmla="*/ 310330 h 86"/>
                  <a:gd name="T10" fmla="*/ 0 w 922"/>
                  <a:gd name="T11" fmla="*/ 411776 h 86"/>
                  <a:gd name="T12" fmla="*/ 0 w 922"/>
                  <a:gd name="T13" fmla="*/ 462597 h 86"/>
                  <a:gd name="T14" fmla="*/ 0 w 922"/>
                  <a:gd name="T15" fmla="*/ 541787 h 86"/>
                  <a:gd name="T16" fmla="*/ 0 w 922"/>
                  <a:gd name="T17" fmla="*/ 592555 h 86"/>
                  <a:gd name="T18" fmla="*/ 0 w 922"/>
                  <a:gd name="T19" fmla="*/ 671745 h 86"/>
                  <a:gd name="T20" fmla="*/ 0 w 922"/>
                  <a:gd name="T21" fmla="*/ 773369 h 86"/>
                  <a:gd name="T22" fmla="*/ 0 w 922"/>
                  <a:gd name="T23" fmla="*/ 824190 h 86"/>
                  <a:gd name="T24" fmla="*/ 0 w 922"/>
                  <a:gd name="T25" fmla="*/ 902885 h 86"/>
                  <a:gd name="T26" fmla="*/ 0 w 922"/>
                  <a:gd name="T27" fmla="*/ 974062 h 86"/>
                  <a:gd name="T28" fmla="*/ 0 w 922"/>
                  <a:gd name="T29" fmla="*/ 1075686 h 86"/>
                  <a:gd name="T30" fmla="*/ 0 w 922"/>
                  <a:gd name="T31" fmla="*/ 1154826 h 86"/>
                  <a:gd name="T32" fmla="*/ 0 w 922"/>
                  <a:gd name="T33" fmla="*/ 1487466 h 86"/>
                  <a:gd name="T34" fmla="*/ 0 w 922"/>
                  <a:gd name="T35" fmla="*/ 1978383 h 86"/>
                  <a:gd name="T36" fmla="*/ 0 w 922"/>
                  <a:gd name="T37" fmla="*/ 2181456 h 86"/>
                  <a:gd name="T38" fmla="*/ 0 w 922"/>
                  <a:gd name="T39" fmla="*/ 2108393 h 86"/>
                  <a:gd name="T40" fmla="*/ 0 w 922"/>
                  <a:gd name="T41" fmla="*/ 2029203 h 86"/>
                  <a:gd name="T42" fmla="*/ 0 w 922"/>
                  <a:gd name="T43" fmla="*/ 1927754 h 86"/>
                  <a:gd name="T44" fmla="*/ 0 w 922"/>
                  <a:gd name="T45" fmla="*/ 1848386 h 86"/>
                  <a:gd name="T46" fmla="*/ 0 w 922"/>
                  <a:gd name="T47" fmla="*/ 1798241 h 86"/>
                  <a:gd name="T48" fmla="*/ 0 w 922"/>
                  <a:gd name="T49" fmla="*/ 1718873 h 86"/>
                  <a:gd name="T50" fmla="*/ 0 w 922"/>
                  <a:gd name="T51" fmla="*/ 1617423 h 86"/>
                  <a:gd name="T52" fmla="*/ 0 w 922"/>
                  <a:gd name="T53" fmla="*/ 1566606 h 86"/>
                  <a:gd name="T54" fmla="*/ 0 w 922"/>
                  <a:gd name="T55" fmla="*/ 1487466 h 86"/>
                  <a:gd name="T56" fmla="*/ 0 w 922"/>
                  <a:gd name="T57" fmla="*/ 1414353 h 86"/>
                  <a:gd name="T58" fmla="*/ 0 w 922"/>
                  <a:gd name="T59" fmla="*/ 1306638 h 86"/>
                  <a:gd name="T60" fmla="*/ 0 w 922"/>
                  <a:gd name="T61" fmla="*/ 1233536 h 86"/>
                  <a:gd name="T62" fmla="*/ 0 w 922"/>
                  <a:gd name="T63" fmla="*/ 1154826 h 86"/>
                  <a:gd name="T64" fmla="*/ 0 w 922"/>
                  <a:gd name="T65" fmla="*/ 1075686 h 86"/>
                  <a:gd name="T66" fmla="*/ 0 w 922"/>
                  <a:gd name="T67" fmla="*/ 974062 h 86"/>
                  <a:gd name="T68" fmla="*/ 0 w 922"/>
                  <a:gd name="T69" fmla="*/ 742605 h 86"/>
                  <a:gd name="T70" fmla="*/ 0 w 922"/>
                  <a:gd name="T71" fmla="*/ 259513 h 86"/>
                  <a:gd name="T72" fmla="*/ 0 w 922"/>
                  <a:gd name="T73" fmla="*/ 0 h 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22"/>
                  <a:gd name="T112" fmla="*/ 0 h 86"/>
                  <a:gd name="T113" fmla="*/ 922 w 922"/>
                  <a:gd name="T114" fmla="*/ 86 h 8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22" h="86">
                    <a:moveTo>
                      <a:pt x="0" y="0"/>
                    </a:moveTo>
                    <a:lnTo>
                      <a:pt x="26" y="1"/>
                    </a:lnTo>
                    <a:lnTo>
                      <a:pt x="53" y="3"/>
                    </a:lnTo>
                    <a:lnTo>
                      <a:pt x="79" y="5"/>
                    </a:lnTo>
                    <a:lnTo>
                      <a:pt x="106" y="6"/>
                    </a:lnTo>
                    <a:lnTo>
                      <a:pt x="134" y="7"/>
                    </a:lnTo>
                    <a:lnTo>
                      <a:pt x="160" y="8"/>
                    </a:lnTo>
                    <a:lnTo>
                      <a:pt x="187" y="10"/>
                    </a:lnTo>
                    <a:lnTo>
                      <a:pt x="215" y="11"/>
                    </a:lnTo>
                    <a:lnTo>
                      <a:pt x="242" y="12"/>
                    </a:lnTo>
                    <a:lnTo>
                      <a:pt x="269" y="14"/>
                    </a:lnTo>
                    <a:lnTo>
                      <a:pt x="296" y="16"/>
                    </a:lnTo>
                    <a:lnTo>
                      <a:pt x="324" y="17"/>
                    </a:lnTo>
                    <a:lnTo>
                      <a:pt x="352" y="18"/>
                    </a:lnTo>
                    <a:lnTo>
                      <a:pt x="380" y="20"/>
                    </a:lnTo>
                    <a:lnTo>
                      <a:pt x="407" y="21"/>
                    </a:lnTo>
                    <a:lnTo>
                      <a:pt x="435" y="22"/>
                    </a:lnTo>
                    <a:lnTo>
                      <a:pt x="464" y="23"/>
                    </a:lnTo>
                    <a:lnTo>
                      <a:pt x="494" y="25"/>
                    </a:lnTo>
                    <a:lnTo>
                      <a:pt x="524" y="26"/>
                    </a:lnTo>
                    <a:lnTo>
                      <a:pt x="553" y="28"/>
                    </a:lnTo>
                    <a:lnTo>
                      <a:pt x="584" y="30"/>
                    </a:lnTo>
                    <a:lnTo>
                      <a:pt x="613" y="31"/>
                    </a:lnTo>
                    <a:lnTo>
                      <a:pt x="643" y="32"/>
                    </a:lnTo>
                    <a:lnTo>
                      <a:pt x="674" y="34"/>
                    </a:lnTo>
                    <a:lnTo>
                      <a:pt x="705" y="35"/>
                    </a:lnTo>
                    <a:lnTo>
                      <a:pt x="736" y="37"/>
                    </a:lnTo>
                    <a:lnTo>
                      <a:pt x="766" y="38"/>
                    </a:lnTo>
                    <a:lnTo>
                      <a:pt x="798" y="41"/>
                    </a:lnTo>
                    <a:lnTo>
                      <a:pt x="828" y="42"/>
                    </a:lnTo>
                    <a:lnTo>
                      <a:pt x="859" y="44"/>
                    </a:lnTo>
                    <a:lnTo>
                      <a:pt x="891" y="45"/>
                    </a:lnTo>
                    <a:lnTo>
                      <a:pt x="922" y="47"/>
                    </a:lnTo>
                    <a:lnTo>
                      <a:pt x="922" y="58"/>
                    </a:lnTo>
                    <a:lnTo>
                      <a:pt x="922" y="68"/>
                    </a:lnTo>
                    <a:lnTo>
                      <a:pt x="922" y="77"/>
                    </a:lnTo>
                    <a:lnTo>
                      <a:pt x="922" y="86"/>
                    </a:lnTo>
                    <a:lnTo>
                      <a:pt x="891" y="85"/>
                    </a:lnTo>
                    <a:lnTo>
                      <a:pt x="859" y="83"/>
                    </a:lnTo>
                    <a:lnTo>
                      <a:pt x="828" y="82"/>
                    </a:lnTo>
                    <a:lnTo>
                      <a:pt x="798" y="80"/>
                    </a:lnTo>
                    <a:lnTo>
                      <a:pt x="766" y="79"/>
                    </a:lnTo>
                    <a:lnTo>
                      <a:pt x="736" y="76"/>
                    </a:lnTo>
                    <a:lnTo>
                      <a:pt x="705" y="75"/>
                    </a:lnTo>
                    <a:lnTo>
                      <a:pt x="674" y="74"/>
                    </a:lnTo>
                    <a:lnTo>
                      <a:pt x="643" y="72"/>
                    </a:lnTo>
                    <a:lnTo>
                      <a:pt x="613" y="71"/>
                    </a:lnTo>
                    <a:lnTo>
                      <a:pt x="584" y="70"/>
                    </a:lnTo>
                    <a:lnTo>
                      <a:pt x="553" y="68"/>
                    </a:lnTo>
                    <a:lnTo>
                      <a:pt x="524" y="67"/>
                    </a:lnTo>
                    <a:lnTo>
                      <a:pt x="494" y="66"/>
                    </a:lnTo>
                    <a:lnTo>
                      <a:pt x="464" y="63"/>
                    </a:lnTo>
                    <a:lnTo>
                      <a:pt x="435" y="62"/>
                    </a:lnTo>
                    <a:lnTo>
                      <a:pt x="407" y="61"/>
                    </a:lnTo>
                    <a:lnTo>
                      <a:pt x="380" y="59"/>
                    </a:lnTo>
                    <a:lnTo>
                      <a:pt x="352" y="58"/>
                    </a:lnTo>
                    <a:lnTo>
                      <a:pt x="324" y="56"/>
                    </a:lnTo>
                    <a:lnTo>
                      <a:pt x="296" y="55"/>
                    </a:lnTo>
                    <a:lnTo>
                      <a:pt x="269" y="52"/>
                    </a:lnTo>
                    <a:lnTo>
                      <a:pt x="242" y="51"/>
                    </a:lnTo>
                    <a:lnTo>
                      <a:pt x="215" y="49"/>
                    </a:lnTo>
                    <a:lnTo>
                      <a:pt x="187" y="48"/>
                    </a:lnTo>
                    <a:lnTo>
                      <a:pt x="160" y="46"/>
                    </a:lnTo>
                    <a:lnTo>
                      <a:pt x="134" y="45"/>
                    </a:lnTo>
                    <a:lnTo>
                      <a:pt x="106" y="43"/>
                    </a:lnTo>
                    <a:lnTo>
                      <a:pt x="79" y="42"/>
                    </a:lnTo>
                    <a:lnTo>
                      <a:pt x="53" y="39"/>
                    </a:lnTo>
                    <a:lnTo>
                      <a:pt x="26" y="38"/>
                    </a:lnTo>
                    <a:lnTo>
                      <a:pt x="0" y="37"/>
                    </a:lnTo>
                    <a:lnTo>
                      <a:pt x="0" y="29"/>
                    </a:lnTo>
                    <a:lnTo>
                      <a:pt x="0" y="19"/>
                    </a:lnTo>
                    <a:lnTo>
                      <a:pt x="0" y="1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22" name="Freeform 70"/>
              <p:cNvSpPr>
                <a:spLocks noChangeArrowheads="1"/>
              </p:cNvSpPr>
              <p:nvPr/>
            </p:nvSpPr>
            <p:spPr bwMode="auto">
              <a:xfrm>
                <a:off x="1045" y="719"/>
                <a:ext cx="153" cy="306"/>
              </a:xfrm>
              <a:custGeom>
                <a:avLst/>
                <a:gdLst>
                  <a:gd name="T0" fmla="*/ 0 w 922"/>
                  <a:gd name="T1" fmla="*/ 28511 h 86"/>
                  <a:gd name="T2" fmla="*/ 0 w 922"/>
                  <a:gd name="T3" fmla="*/ 130011 h 86"/>
                  <a:gd name="T4" fmla="*/ 0 w 922"/>
                  <a:gd name="T5" fmla="*/ 180814 h 86"/>
                  <a:gd name="T6" fmla="*/ 0 w 922"/>
                  <a:gd name="T7" fmla="*/ 259513 h 86"/>
                  <a:gd name="T8" fmla="*/ 0 w 922"/>
                  <a:gd name="T9" fmla="*/ 310330 h 86"/>
                  <a:gd name="T10" fmla="*/ 0 w 922"/>
                  <a:gd name="T11" fmla="*/ 411776 h 86"/>
                  <a:gd name="T12" fmla="*/ 0 w 922"/>
                  <a:gd name="T13" fmla="*/ 462597 h 86"/>
                  <a:gd name="T14" fmla="*/ 0 w 922"/>
                  <a:gd name="T15" fmla="*/ 541787 h 86"/>
                  <a:gd name="T16" fmla="*/ 0 w 922"/>
                  <a:gd name="T17" fmla="*/ 592555 h 86"/>
                  <a:gd name="T18" fmla="*/ 0 w 922"/>
                  <a:gd name="T19" fmla="*/ 671745 h 86"/>
                  <a:gd name="T20" fmla="*/ 0 w 922"/>
                  <a:gd name="T21" fmla="*/ 773369 h 86"/>
                  <a:gd name="T22" fmla="*/ 0 w 922"/>
                  <a:gd name="T23" fmla="*/ 824190 h 86"/>
                  <a:gd name="T24" fmla="*/ 0 w 922"/>
                  <a:gd name="T25" fmla="*/ 902885 h 86"/>
                  <a:gd name="T26" fmla="*/ 0 w 922"/>
                  <a:gd name="T27" fmla="*/ 974062 h 86"/>
                  <a:gd name="T28" fmla="*/ 0 w 922"/>
                  <a:gd name="T29" fmla="*/ 1075686 h 86"/>
                  <a:gd name="T30" fmla="*/ 0 w 922"/>
                  <a:gd name="T31" fmla="*/ 1154826 h 86"/>
                  <a:gd name="T32" fmla="*/ 0 w 922"/>
                  <a:gd name="T33" fmla="*/ 1487466 h 86"/>
                  <a:gd name="T34" fmla="*/ 0 w 922"/>
                  <a:gd name="T35" fmla="*/ 1978383 h 86"/>
                  <a:gd name="T36" fmla="*/ 0 w 922"/>
                  <a:gd name="T37" fmla="*/ 2181456 h 86"/>
                  <a:gd name="T38" fmla="*/ 0 w 922"/>
                  <a:gd name="T39" fmla="*/ 2108393 h 86"/>
                  <a:gd name="T40" fmla="*/ 0 w 922"/>
                  <a:gd name="T41" fmla="*/ 2029203 h 86"/>
                  <a:gd name="T42" fmla="*/ 0 w 922"/>
                  <a:gd name="T43" fmla="*/ 1927754 h 86"/>
                  <a:gd name="T44" fmla="*/ 0 w 922"/>
                  <a:gd name="T45" fmla="*/ 1848386 h 86"/>
                  <a:gd name="T46" fmla="*/ 0 w 922"/>
                  <a:gd name="T47" fmla="*/ 1798241 h 86"/>
                  <a:gd name="T48" fmla="*/ 0 w 922"/>
                  <a:gd name="T49" fmla="*/ 1718873 h 86"/>
                  <a:gd name="T50" fmla="*/ 0 w 922"/>
                  <a:gd name="T51" fmla="*/ 1617423 h 86"/>
                  <a:gd name="T52" fmla="*/ 0 w 922"/>
                  <a:gd name="T53" fmla="*/ 1566606 h 86"/>
                  <a:gd name="T54" fmla="*/ 0 w 922"/>
                  <a:gd name="T55" fmla="*/ 1487466 h 86"/>
                  <a:gd name="T56" fmla="*/ 0 w 922"/>
                  <a:gd name="T57" fmla="*/ 1414353 h 86"/>
                  <a:gd name="T58" fmla="*/ 0 w 922"/>
                  <a:gd name="T59" fmla="*/ 1306638 h 86"/>
                  <a:gd name="T60" fmla="*/ 0 w 922"/>
                  <a:gd name="T61" fmla="*/ 1233536 h 86"/>
                  <a:gd name="T62" fmla="*/ 0 w 922"/>
                  <a:gd name="T63" fmla="*/ 1154826 h 86"/>
                  <a:gd name="T64" fmla="*/ 0 w 922"/>
                  <a:gd name="T65" fmla="*/ 1075686 h 86"/>
                  <a:gd name="T66" fmla="*/ 0 w 922"/>
                  <a:gd name="T67" fmla="*/ 974062 h 86"/>
                  <a:gd name="T68" fmla="*/ 0 w 922"/>
                  <a:gd name="T69" fmla="*/ 742605 h 86"/>
                  <a:gd name="T70" fmla="*/ 0 w 922"/>
                  <a:gd name="T71" fmla="*/ 259513 h 86"/>
                  <a:gd name="T72" fmla="*/ 0 w 922"/>
                  <a:gd name="T73" fmla="*/ 0 h 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22"/>
                  <a:gd name="T112" fmla="*/ 0 h 86"/>
                  <a:gd name="T113" fmla="*/ 922 w 922"/>
                  <a:gd name="T114" fmla="*/ 86 h 8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22" h="86">
                    <a:moveTo>
                      <a:pt x="0" y="0"/>
                    </a:moveTo>
                    <a:lnTo>
                      <a:pt x="26" y="1"/>
                    </a:lnTo>
                    <a:lnTo>
                      <a:pt x="53" y="3"/>
                    </a:lnTo>
                    <a:lnTo>
                      <a:pt x="79" y="5"/>
                    </a:lnTo>
                    <a:lnTo>
                      <a:pt x="106" y="6"/>
                    </a:lnTo>
                    <a:lnTo>
                      <a:pt x="134" y="7"/>
                    </a:lnTo>
                    <a:lnTo>
                      <a:pt x="160" y="8"/>
                    </a:lnTo>
                    <a:lnTo>
                      <a:pt x="187" y="10"/>
                    </a:lnTo>
                    <a:lnTo>
                      <a:pt x="215" y="11"/>
                    </a:lnTo>
                    <a:lnTo>
                      <a:pt x="242" y="12"/>
                    </a:lnTo>
                    <a:lnTo>
                      <a:pt x="269" y="14"/>
                    </a:lnTo>
                    <a:lnTo>
                      <a:pt x="296" y="16"/>
                    </a:lnTo>
                    <a:lnTo>
                      <a:pt x="324" y="17"/>
                    </a:lnTo>
                    <a:lnTo>
                      <a:pt x="352" y="18"/>
                    </a:lnTo>
                    <a:lnTo>
                      <a:pt x="380" y="20"/>
                    </a:lnTo>
                    <a:lnTo>
                      <a:pt x="407" y="21"/>
                    </a:lnTo>
                    <a:lnTo>
                      <a:pt x="435" y="22"/>
                    </a:lnTo>
                    <a:lnTo>
                      <a:pt x="464" y="23"/>
                    </a:lnTo>
                    <a:lnTo>
                      <a:pt x="494" y="25"/>
                    </a:lnTo>
                    <a:lnTo>
                      <a:pt x="524" y="26"/>
                    </a:lnTo>
                    <a:lnTo>
                      <a:pt x="553" y="28"/>
                    </a:lnTo>
                    <a:lnTo>
                      <a:pt x="584" y="30"/>
                    </a:lnTo>
                    <a:lnTo>
                      <a:pt x="613" y="31"/>
                    </a:lnTo>
                    <a:lnTo>
                      <a:pt x="643" y="32"/>
                    </a:lnTo>
                    <a:lnTo>
                      <a:pt x="674" y="34"/>
                    </a:lnTo>
                    <a:lnTo>
                      <a:pt x="705" y="35"/>
                    </a:lnTo>
                    <a:lnTo>
                      <a:pt x="736" y="37"/>
                    </a:lnTo>
                    <a:lnTo>
                      <a:pt x="766" y="38"/>
                    </a:lnTo>
                    <a:lnTo>
                      <a:pt x="798" y="41"/>
                    </a:lnTo>
                    <a:lnTo>
                      <a:pt x="828" y="42"/>
                    </a:lnTo>
                    <a:lnTo>
                      <a:pt x="859" y="44"/>
                    </a:lnTo>
                    <a:lnTo>
                      <a:pt x="891" y="45"/>
                    </a:lnTo>
                    <a:lnTo>
                      <a:pt x="922" y="47"/>
                    </a:lnTo>
                    <a:lnTo>
                      <a:pt x="922" y="58"/>
                    </a:lnTo>
                    <a:lnTo>
                      <a:pt x="922" y="68"/>
                    </a:lnTo>
                    <a:lnTo>
                      <a:pt x="922" y="77"/>
                    </a:lnTo>
                    <a:lnTo>
                      <a:pt x="922" y="86"/>
                    </a:lnTo>
                    <a:lnTo>
                      <a:pt x="891" y="85"/>
                    </a:lnTo>
                    <a:lnTo>
                      <a:pt x="859" y="83"/>
                    </a:lnTo>
                    <a:lnTo>
                      <a:pt x="828" y="82"/>
                    </a:lnTo>
                    <a:lnTo>
                      <a:pt x="798" y="80"/>
                    </a:lnTo>
                    <a:lnTo>
                      <a:pt x="766" y="79"/>
                    </a:lnTo>
                    <a:lnTo>
                      <a:pt x="736" y="76"/>
                    </a:lnTo>
                    <a:lnTo>
                      <a:pt x="705" y="75"/>
                    </a:lnTo>
                    <a:lnTo>
                      <a:pt x="674" y="74"/>
                    </a:lnTo>
                    <a:lnTo>
                      <a:pt x="643" y="72"/>
                    </a:lnTo>
                    <a:lnTo>
                      <a:pt x="613" y="71"/>
                    </a:lnTo>
                    <a:lnTo>
                      <a:pt x="584" y="70"/>
                    </a:lnTo>
                    <a:lnTo>
                      <a:pt x="553" y="68"/>
                    </a:lnTo>
                    <a:lnTo>
                      <a:pt x="524" y="67"/>
                    </a:lnTo>
                    <a:lnTo>
                      <a:pt x="494" y="66"/>
                    </a:lnTo>
                    <a:lnTo>
                      <a:pt x="464" y="63"/>
                    </a:lnTo>
                    <a:lnTo>
                      <a:pt x="435" y="62"/>
                    </a:lnTo>
                    <a:lnTo>
                      <a:pt x="407" y="61"/>
                    </a:lnTo>
                    <a:lnTo>
                      <a:pt x="380" y="59"/>
                    </a:lnTo>
                    <a:lnTo>
                      <a:pt x="352" y="58"/>
                    </a:lnTo>
                    <a:lnTo>
                      <a:pt x="324" y="56"/>
                    </a:lnTo>
                    <a:lnTo>
                      <a:pt x="296" y="55"/>
                    </a:lnTo>
                    <a:lnTo>
                      <a:pt x="269" y="52"/>
                    </a:lnTo>
                    <a:lnTo>
                      <a:pt x="242" y="51"/>
                    </a:lnTo>
                    <a:lnTo>
                      <a:pt x="215" y="49"/>
                    </a:lnTo>
                    <a:lnTo>
                      <a:pt x="187" y="48"/>
                    </a:lnTo>
                    <a:lnTo>
                      <a:pt x="160" y="46"/>
                    </a:lnTo>
                    <a:lnTo>
                      <a:pt x="134" y="45"/>
                    </a:lnTo>
                    <a:lnTo>
                      <a:pt x="106" y="43"/>
                    </a:lnTo>
                    <a:lnTo>
                      <a:pt x="79" y="42"/>
                    </a:lnTo>
                    <a:lnTo>
                      <a:pt x="53" y="39"/>
                    </a:lnTo>
                    <a:lnTo>
                      <a:pt x="26" y="38"/>
                    </a:lnTo>
                    <a:lnTo>
                      <a:pt x="0" y="37"/>
                    </a:lnTo>
                    <a:lnTo>
                      <a:pt x="0" y="29"/>
                    </a:lnTo>
                    <a:lnTo>
                      <a:pt x="0" y="19"/>
                    </a:lnTo>
                    <a:lnTo>
                      <a:pt x="0" y="10"/>
                    </a:lnTo>
                    <a:lnTo>
                      <a:pt x="0" y="0"/>
                    </a:lnTo>
                    <a:close/>
                  </a:path>
                </a:pathLst>
              </a:custGeom>
              <a:noFill/>
              <a:ln w="1588"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323" name="Freeform 71"/>
              <p:cNvSpPr>
                <a:spLocks noChangeArrowheads="1"/>
              </p:cNvSpPr>
              <p:nvPr/>
            </p:nvSpPr>
            <p:spPr bwMode="auto">
              <a:xfrm>
                <a:off x="1074" y="705"/>
                <a:ext cx="10" cy="306"/>
              </a:xfrm>
              <a:custGeom>
                <a:avLst/>
                <a:gdLst>
                  <a:gd name="T0" fmla="*/ 0 w 61"/>
                  <a:gd name="T1" fmla="*/ 0 h 230"/>
                  <a:gd name="T2" fmla="*/ 0 w 61"/>
                  <a:gd name="T3" fmla="*/ 0 h 230"/>
                  <a:gd name="T4" fmla="*/ 0 w 61"/>
                  <a:gd name="T5" fmla="*/ 0 h 230"/>
                  <a:gd name="T6" fmla="*/ 0 w 61"/>
                  <a:gd name="T7" fmla="*/ 1 h 230"/>
                  <a:gd name="T8" fmla="*/ 0 w 61"/>
                  <a:gd name="T9" fmla="*/ 1 h 230"/>
                  <a:gd name="T10" fmla="*/ 0 w 61"/>
                  <a:gd name="T11" fmla="*/ 21 h 230"/>
                  <a:gd name="T12" fmla="*/ 0 w 61"/>
                  <a:gd name="T13" fmla="*/ 85 h 230"/>
                  <a:gd name="T14" fmla="*/ 0 w 61"/>
                  <a:gd name="T15" fmla="*/ 150 h 230"/>
                  <a:gd name="T16" fmla="*/ 0 w 61"/>
                  <a:gd name="T17" fmla="*/ 245 h 230"/>
                  <a:gd name="T18" fmla="*/ 0 w 61"/>
                  <a:gd name="T19" fmla="*/ 471 h 230"/>
                  <a:gd name="T20" fmla="*/ 0 w 61"/>
                  <a:gd name="T21" fmla="*/ 692 h 230"/>
                  <a:gd name="T22" fmla="*/ 0 w 61"/>
                  <a:gd name="T23" fmla="*/ 921 h 230"/>
                  <a:gd name="T24" fmla="*/ 0 w 61"/>
                  <a:gd name="T25" fmla="*/ 1156 h 230"/>
                  <a:gd name="T26" fmla="*/ 0 w 61"/>
                  <a:gd name="T27" fmla="*/ 1362 h 230"/>
                  <a:gd name="T28" fmla="*/ 0 w 61"/>
                  <a:gd name="T29" fmla="*/ 1591 h 230"/>
                  <a:gd name="T30" fmla="*/ 0 w 61"/>
                  <a:gd name="T31" fmla="*/ 1812 h 230"/>
                  <a:gd name="T32" fmla="*/ 0 w 61"/>
                  <a:gd name="T33" fmla="*/ 2030 h 230"/>
                  <a:gd name="T34" fmla="*/ 0 w 61"/>
                  <a:gd name="T35" fmla="*/ 2117 h 230"/>
                  <a:gd name="T36" fmla="*/ 0 w 61"/>
                  <a:gd name="T37" fmla="*/ 2197 h 230"/>
                  <a:gd name="T38" fmla="*/ 0 w 61"/>
                  <a:gd name="T39" fmla="*/ 2250 h 230"/>
                  <a:gd name="T40" fmla="*/ 0 w 61"/>
                  <a:gd name="T41" fmla="*/ 2256 h 230"/>
                  <a:gd name="T42" fmla="*/ 0 w 61"/>
                  <a:gd name="T43" fmla="*/ 2256 h 230"/>
                  <a:gd name="T44" fmla="*/ 0 w 61"/>
                  <a:gd name="T45" fmla="*/ 2256 h 230"/>
                  <a:gd name="T46" fmla="*/ 0 w 61"/>
                  <a:gd name="T47" fmla="*/ 2256 h 230"/>
                  <a:gd name="T48" fmla="*/ 0 w 61"/>
                  <a:gd name="T49" fmla="*/ 2256 h 230"/>
                  <a:gd name="T50" fmla="*/ 0 w 61"/>
                  <a:gd name="T51" fmla="*/ 2256 h 230"/>
                  <a:gd name="T52" fmla="*/ 0 w 61"/>
                  <a:gd name="T53" fmla="*/ 2256 h 230"/>
                  <a:gd name="T54" fmla="*/ 0 w 61"/>
                  <a:gd name="T55" fmla="*/ 2256 h 230"/>
                  <a:gd name="T56" fmla="*/ 0 w 61"/>
                  <a:gd name="T57" fmla="*/ 2250 h 230"/>
                  <a:gd name="T58" fmla="*/ 0 w 61"/>
                  <a:gd name="T59" fmla="*/ 2230 h 230"/>
                  <a:gd name="T60" fmla="*/ 0 w 61"/>
                  <a:gd name="T61" fmla="*/ 2209 h 230"/>
                  <a:gd name="T62" fmla="*/ 0 w 61"/>
                  <a:gd name="T63" fmla="*/ 2169 h 230"/>
                  <a:gd name="T64" fmla="*/ 0 w 61"/>
                  <a:gd name="T65" fmla="*/ 2117 h 230"/>
                  <a:gd name="T66" fmla="*/ 0 w 61"/>
                  <a:gd name="T67" fmla="*/ 2077 h 230"/>
                  <a:gd name="T68" fmla="*/ 0 w 61"/>
                  <a:gd name="T69" fmla="*/ 2014 h 230"/>
                  <a:gd name="T70" fmla="*/ 0 w 61"/>
                  <a:gd name="T71" fmla="*/ 1965 h 230"/>
                  <a:gd name="T72" fmla="*/ 0 w 61"/>
                  <a:gd name="T73" fmla="*/ 1916 h 230"/>
                  <a:gd name="T74" fmla="*/ 0 w 61"/>
                  <a:gd name="T75" fmla="*/ 1847 h 230"/>
                  <a:gd name="T76" fmla="*/ 0 w 61"/>
                  <a:gd name="T77" fmla="*/ 1827 h 230"/>
                  <a:gd name="T78" fmla="*/ 0 w 61"/>
                  <a:gd name="T79" fmla="*/ 1791 h 230"/>
                  <a:gd name="T80" fmla="*/ 0 w 61"/>
                  <a:gd name="T81" fmla="*/ 1732 h 230"/>
                  <a:gd name="T82" fmla="*/ 0 w 61"/>
                  <a:gd name="T83" fmla="*/ 1563 h 230"/>
                  <a:gd name="T84" fmla="*/ 0 w 61"/>
                  <a:gd name="T85" fmla="*/ 1362 h 230"/>
                  <a:gd name="T86" fmla="*/ 0 w 61"/>
                  <a:gd name="T87" fmla="*/ 1163 h 230"/>
                  <a:gd name="T88" fmla="*/ 0 w 61"/>
                  <a:gd name="T89" fmla="*/ 979 h 230"/>
                  <a:gd name="T90" fmla="*/ 0 w 61"/>
                  <a:gd name="T91" fmla="*/ 798 h 230"/>
                  <a:gd name="T92" fmla="*/ 0 w 61"/>
                  <a:gd name="T93" fmla="*/ 620 h 230"/>
                  <a:gd name="T94" fmla="*/ 0 w 61"/>
                  <a:gd name="T95" fmla="*/ 419 h 230"/>
                  <a:gd name="T96" fmla="*/ 0 w 61"/>
                  <a:gd name="T97" fmla="*/ 229 h 230"/>
                  <a:gd name="T98" fmla="*/ 0 w 61"/>
                  <a:gd name="T99" fmla="*/ 129 h 230"/>
                  <a:gd name="T100" fmla="*/ 0 w 61"/>
                  <a:gd name="T101" fmla="*/ 64 h 230"/>
                  <a:gd name="T102" fmla="*/ 0 w 61"/>
                  <a:gd name="T103" fmla="*/ 1 h 230"/>
                  <a:gd name="T104" fmla="*/ 0 w 61"/>
                  <a:gd name="T105" fmla="*/ 0 h 23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
                  <a:gd name="T160" fmla="*/ 0 h 230"/>
                  <a:gd name="T161" fmla="*/ 61 w 61"/>
                  <a:gd name="T162" fmla="*/ 230 h 23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 h="230">
                    <a:moveTo>
                      <a:pt x="43" y="0"/>
                    </a:moveTo>
                    <a:lnTo>
                      <a:pt x="43" y="0"/>
                    </a:lnTo>
                    <a:lnTo>
                      <a:pt x="43" y="1"/>
                    </a:lnTo>
                    <a:lnTo>
                      <a:pt x="45" y="1"/>
                    </a:lnTo>
                    <a:lnTo>
                      <a:pt x="52" y="2"/>
                    </a:lnTo>
                    <a:lnTo>
                      <a:pt x="56" y="8"/>
                    </a:lnTo>
                    <a:lnTo>
                      <a:pt x="60" y="15"/>
                    </a:lnTo>
                    <a:lnTo>
                      <a:pt x="61" y="25"/>
                    </a:lnTo>
                    <a:lnTo>
                      <a:pt x="61" y="48"/>
                    </a:lnTo>
                    <a:lnTo>
                      <a:pt x="61" y="71"/>
                    </a:lnTo>
                    <a:lnTo>
                      <a:pt x="61" y="94"/>
                    </a:lnTo>
                    <a:lnTo>
                      <a:pt x="61" y="117"/>
                    </a:lnTo>
                    <a:lnTo>
                      <a:pt x="61" y="139"/>
                    </a:lnTo>
                    <a:lnTo>
                      <a:pt x="61" y="162"/>
                    </a:lnTo>
                    <a:lnTo>
                      <a:pt x="61" y="185"/>
                    </a:lnTo>
                    <a:lnTo>
                      <a:pt x="61" y="207"/>
                    </a:lnTo>
                    <a:lnTo>
                      <a:pt x="60" y="216"/>
                    </a:lnTo>
                    <a:lnTo>
                      <a:pt x="58" y="224"/>
                    </a:lnTo>
                    <a:lnTo>
                      <a:pt x="52" y="229"/>
                    </a:lnTo>
                    <a:lnTo>
                      <a:pt x="43" y="230"/>
                    </a:lnTo>
                    <a:lnTo>
                      <a:pt x="42" y="230"/>
                    </a:lnTo>
                    <a:lnTo>
                      <a:pt x="41" y="230"/>
                    </a:lnTo>
                    <a:lnTo>
                      <a:pt x="36" y="230"/>
                    </a:lnTo>
                    <a:lnTo>
                      <a:pt x="29" y="230"/>
                    </a:lnTo>
                    <a:lnTo>
                      <a:pt x="23" y="230"/>
                    </a:lnTo>
                    <a:lnTo>
                      <a:pt x="16" y="229"/>
                    </a:lnTo>
                    <a:lnTo>
                      <a:pt x="10" y="227"/>
                    </a:lnTo>
                    <a:lnTo>
                      <a:pt x="4" y="225"/>
                    </a:lnTo>
                    <a:lnTo>
                      <a:pt x="1" y="221"/>
                    </a:lnTo>
                    <a:lnTo>
                      <a:pt x="0" y="216"/>
                    </a:lnTo>
                    <a:lnTo>
                      <a:pt x="0" y="211"/>
                    </a:lnTo>
                    <a:lnTo>
                      <a:pt x="0" y="205"/>
                    </a:lnTo>
                    <a:lnTo>
                      <a:pt x="0" y="200"/>
                    </a:lnTo>
                    <a:lnTo>
                      <a:pt x="0" y="195"/>
                    </a:lnTo>
                    <a:lnTo>
                      <a:pt x="3" y="188"/>
                    </a:lnTo>
                    <a:lnTo>
                      <a:pt x="10" y="186"/>
                    </a:lnTo>
                    <a:lnTo>
                      <a:pt x="16" y="183"/>
                    </a:lnTo>
                    <a:lnTo>
                      <a:pt x="20" y="177"/>
                    </a:lnTo>
                    <a:lnTo>
                      <a:pt x="20" y="159"/>
                    </a:lnTo>
                    <a:lnTo>
                      <a:pt x="20" y="139"/>
                    </a:lnTo>
                    <a:lnTo>
                      <a:pt x="20" y="119"/>
                    </a:lnTo>
                    <a:lnTo>
                      <a:pt x="20" y="100"/>
                    </a:lnTo>
                    <a:lnTo>
                      <a:pt x="20" y="81"/>
                    </a:lnTo>
                    <a:lnTo>
                      <a:pt x="20" y="63"/>
                    </a:lnTo>
                    <a:lnTo>
                      <a:pt x="20" y="43"/>
                    </a:lnTo>
                    <a:lnTo>
                      <a:pt x="20" y="23"/>
                    </a:lnTo>
                    <a:lnTo>
                      <a:pt x="22" y="13"/>
                    </a:lnTo>
                    <a:lnTo>
                      <a:pt x="26" y="6"/>
                    </a:lnTo>
                    <a:lnTo>
                      <a:pt x="34" y="1"/>
                    </a:lnTo>
                    <a:lnTo>
                      <a:pt x="43"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4" name="Freeform 72"/>
              <p:cNvSpPr>
                <a:spLocks noChangeArrowheads="1"/>
              </p:cNvSpPr>
              <p:nvPr/>
            </p:nvSpPr>
            <p:spPr bwMode="auto">
              <a:xfrm>
                <a:off x="1078" y="705"/>
                <a:ext cx="6" cy="306"/>
              </a:xfrm>
              <a:custGeom>
                <a:avLst/>
                <a:gdLst>
                  <a:gd name="T0" fmla="*/ 0 w 36"/>
                  <a:gd name="T1" fmla="*/ 0 h 219"/>
                  <a:gd name="T2" fmla="*/ 0 w 36"/>
                  <a:gd name="T3" fmla="*/ 0 h 219"/>
                  <a:gd name="T4" fmla="*/ 0 w 36"/>
                  <a:gd name="T5" fmla="*/ 0 h 219"/>
                  <a:gd name="T6" fmla="*/ 0 w 36"/>
                  <a:gd name="T7" fmla="*/ 1 h 219"/>
                  <a:gd name="T8" fmla="*/ 0 w 36"/>
                  <a:gd name="T9" fmla="*/ 1 h 219"/>
                  <a:gd name="T10" fmla="*/ 0 w 36"/>
                  <a:gd name="T11" fmla="*/ 41 h 219"/>
                  <a:gd name="T12" fmla="*/ 0 w 36"/>
                  <a:gd name="T13" fmla="*/ 112 h 219"/>
                  <a:gd name="T14" fmla="*/ 0 w 36"/>
                  <a:gd name="T15" fmla="*/ 218 h 219"/>
                  <a:gd name="T16" fmla="*/ 0 w 36"/>
                  <a:gd name="T17" fmla="*/ 363 h 219"/>
                  <a:gd name="T18" fmla="*/ 0 w 36"/>
                  <a:gd name="T19" fmla="*/ 687 h 219"/>
                  <a:gd name="T20" fmla="*/ 0 w 36"/>
                  <a:gd name="T21" fmla="*/ 989 h 219"/>
                  <a:gd name="T22" fmla="*/ 0 w 36"/>
                  <a:gd name="T23" fmla="*/ 1312 h 219"/>
                  <a:gd name="T24" fmla="*/ 0 w 36"/>
                  <a:gd name="T25" fmla="*/ 1622 h 219"/>
                  <a:gd name="T26" fmla="*/ 0 w 36"/>
                  <a:gd name="T27" fmla="*/ 1931 h 219"/>
                  <a:gd name="T28" fmla="*/ 0 w 36"/>
                  <a:gd name="T29" fmla="*/ 2230 h 219"/>
                  <a:gd name="T30" fmla="*/ 0 w 36"/>
                  <a:gd name="T31" fmla="*/ 2561 h 219"/>
                  <a:gd name="T32" fmla="*/ 0 w 36"/>
                  <a:gd name="T33" fmla="*/ 2859 h 219"/>
                  <a:gd name="T34" fmla="*/ 0 w 36"/>
                  <a:gd name="T35" fmla="*/ 2993 h 219"/>
                  <a:gd name="T36" fmla="*/ 0 w 36"/>
                  <a:gd name="T37" fmla="*/ 3096 h 219"/>
                  <a:gd name="T38" fmla="*/ 0 w 36"/>
                  <a:gd name="T39" fmla="*/ 3166 h 219"/>
                  <a:gd name="T40" fmla="*/ 0 w 36"/>
                  <a:gd name="T41" fmla="*/ 3186 h 219"/>
                  <a:gd name="T42" fmla="*/ 0 w 36"/>
                  <a:gd name="T43" fmla="*/ 3186 h 219"/>
                  <a:gd name="T44" fmla="*/ 0 w 36"/>
                  <a:gd name="T45" fmla="*/ 3186 h 219"/>
                  <a:gd name="T46" fmla="*/ 0 w 36"/>
                  <a:gd name="T47" fmla="*/ 3186 h 219"/>
                  <a:gd name="T48" fmla="*/ 0 w 36"/>
                  <a:gd name="T49" fmla="*/ 3186 h 219"/>
                  <a:gd name="T50" fmla="*/ 0 w 36"/>
                  <a:gd name="T51" fmla="*/ 3147 h 219"/>
                  <a:gd name="T52" fmla="*/ 0 w 36"/>
                  <a:gd name="T53" fmla="*/ 3096 h 219"/>
                  <a:gd name="T54" fmla="*/ 0 w 36"/>
                  <a:gd name="T55" fmla="*/ 2975 h 219"/>
                  <a:gd name="T56" fmla="*/ 0 w 36"/>
                  <a:gd name="T57" fmla="*/ 2850 h 219"/>
                  <a:gd name="T58" fmla="*/ 0 w 36"/>
                  <a:gd name="T59" fmla="*/ 2589 h 219"/>
                  <a:gd name="T60" fmla="*/ 0 w 36"/>
                  <a:gd name="T61" fmla="*/ 2301 h 219"/>
                  <a:gd name="T62" fmla="*/ 0 w 36"/>
                  <a:gd name="T63" fmla="*/ 2040 h 219"/>
                  <a:gd name="T64" fmla="*/ 0 w 36"/>
                  <a:gd name="T65" fmla="*/ 1758 h 219"/>
                  <a:gd name="T66" fmla="*/ 0 w 36"/>
                  <a:gd name="T67" fmla="*/ 1488 h 219"/>
                  <a:gd name="T68" fmla="*/ 0 w 36"/>
                  <a:gd name="T69" fmla="*/ 1207 h 219"/>
                  <a:gd name="T70" fmla="*/ 0 w 36"/>
                  <a:gd name="T71" fmla="*/ 940 h 219"/>
                  <a:gd name="T72" fmla="*/ 0 w 36"/>
                  <a:gd name="T73" fmla="*/ 654 h 219"/>
                  <a:gd name="T74" fmla="*/ 0 w 36"/>
                  <a:gd name="T75" fmla="*/ 578 h 219"/>
                  <a:gd name="T76" fmla="*/ 0 w 36"/>
                  <a:gd name="T77" fmla="*/ 521 h 219"/>
                  <a:gd name="T78" fmla="*/ 0 w 36"/>
                  <a:gd name="T79" fmla="*/ 446 h 219"/>
                  <a:gd name="T80" fmla="*/ 0 w 36"/>
                  <a:gd name="T81" fmla="*/ 335 h 219"/>
                  <a:gd name="T82" fmla="*/ 0 w 36"/>
                  <a:gd name="T83" fmla="*/ 186 h 219"/>
                  <a:gd name="T84" fmla="*/ 0 w 36"/>
                  <a:gd name="T85" fmla="*/ 80 h 219"/>
                  <a:gd name="T86" fmla="*/ 0 w 36"/>
                  <a:gd name="T87" fmla="*/ 1 h 219"/>
                  <a:gd name="T88" fmla="*/ 0 w 36"/>
                  <a:gd name="T89" fmla="*/ 0 h 2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
                  <a:gd name="T136" fmla="*/ 0 h 219"/>
                  <a:gd name="T137" fmla="*/ 36 w 36"/>
                  <a:gd name="T138" fmla="*/ 219 h 2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 h="219">
                    <a:moveTo>
                      <a:pt x="18" y="0"/>
                    </a:moveTo>
                    <a:lnTo>
                      <a:pt x="18" y="0"/>
                    </a:lnTo>
                    <a:lnTo>
                      <a:pt x="17" y="1"/>
                    </a:lnTo>
                    <a:lnTo>
                      <a:pt x="18" y="1"/>
                    </a:lnTo>
                    <a:lnTo>
                      <a:pt x="25" y="3"/>
                    </a:lnTo>
                    <a:lnTo>
                      <a:pt x="30" y="8"/>
                    </a:lnTo>
                    <a:lnTo>
                      <a:pt x="35" y="15"/>
                    </a:lnTo>
                    <a:lnTo>
                      <a:pt x="36" y="25"/>
                    </a:lnTo>
                    <a:lnTo>
                      <a:pt x="36" y="47"/>
                    </a:lnTo>
                    <a:lnTo>
                      <a:pt x="36" y="68"/>
                    </a:lnTo>
                    <a:lnTo>
                      <a:pt x="36" y="90"/>
                    </a:lnTo>
                    <a:lnTo>
                      <a:pt x="36" y="112"/>
                    </a:lnTo>
                    <a:lnTo>
                      <a:pt x="36" y="133"/>
                    </a:lnTo>
                    <a:lnTo>
                      <a:pt x="36" y="154"/>
                    </a:lnTo>
                    <a:lnTo>
                      <a:pt x="36" y="176"/>
                    </a:lnTo>
                    <a:lnTo>
                      <a:pt x="36" y="197"/>
                    </a:lnTo>
                    <a:lnTo>
                      <a:pt x="36" y="206"/>
                    </a:lnTo>
                    <a:lnTo>
                      <a:pt x="34" y="213"/>
                    </a:lnTo>
                    <a:lnTo>
                      <a:pt x="30" y="218"/>
                    </a:lnTo>
                    <a:lnTo>
                      <a:pt x="26" y="219"/>
                    </a:lnTo>
                    <a:lnTo>
                      <a:pt x="21" y="217"/>
                    </a:lnTo>
                    <a:lnTo>
                      <a:pt x="17" y="213"/>
                    </a:lnTo>
                    <a:lnTo>
                      <a:pt x="15" y="205"/>
                    </a:lnTo>
                    <a:lnTo>
                      <a:pt x="15" y="196"/>
                    </a:lnTo>
                    <a:lnTo>
                      <a:pt x="15" y="178"/>
                    </a:lnTo>
                    <a:lnTo>
                      <a:pt x="15" y="158"/>
                    </a:lnTo>
                    <a:lnTo>
                      <a:pt x="15" y="140"/>
                    </a:lnTo>
                    <a:lnTo>
                      <a:pt x="15" y="121"/>
                    </a:lnTo>
                    <a:lnTo>
                      <a:pt x="15" y="102"/>
                    </a:lnTo>
                    <a:lnTo>
                      <a:pt x="15" y="83"/>
                    </a:lnTo>
                    <a:lnTo>
                      <a:pt x="15" y="65"/>
                    </a:lnTo>
                    <a:lnTo>
                      <a:pt x="15" y="45"/>
                    </a:lnTo>
                    <a:lnTo>
                      <a:pt x="13" y="40"/>
                    </a:lnTo>
                    <a:lnTo>
                      <a:pt x="9" y="36"/>
                    </a:lnTo>
                    <a:lnTo>
                      <a:pt x="3" y="31"/>
                    </a:lnTo>
                    <a:lnTo>
                      <a:pt x="0" y="23"/>
                    </a:lnTo>
                    <a:lnTo>
                      <a:pt x="1" y="13"/>
                    </a:lnTo>
                    <a:lnTo>
                      <a:pt x="5" y="6"/>
                    </a:lnTo>
                    <a:lnTo>
                      <a:pt x="11" y="1"/>
                    </a:lnTo>
                    <a:lnTo>
                      <a:pt x="18"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5" name="Freeform 73"/>
              <p:cNvSpPr>
                <a:spLocks noChangeArrowheads="1"/>
              </p:cNvSpPr>
              <p:nvPr/>
            </p:nvSpPr>
            <p:spPr bwMode="auto">
              <a:xfrm>
                <a:off x="1084" y="650"/>
                <a:ext cx="118" cy="306"/>
              </a:xfrm>
              <a:custGeom>
                <a:avLst/>
                <a:gdLst>
                  <a:gd name="T0" fmla="*/ 0 w 705"/>
                  <a:gd name="T1" fmla="*/ 393415 h 91"/>
                  <a:gd name="T2" fmla="*/ 0 w 705"/>
                  <a:gd name="T3" fmla="*/ 393415 h 91"/>
                  <a:gd name="T4" fmla="*/ 0 w 705"/>
                  <a:gd name="T5" fmla="*/ 393415 h 91"/>
                  <a:gd name="T6" fmla="*/ 0 w 705"/>
                  <a:gd name="T7" fmla="*/ 393415 h 91"/>
                  <a:gd name="T8" fmla="*/ 0 w 705"/>
                  <a:gd name="T9" fmla="*/ 407595 h 91"/>
                  <a:gd name="T10" fmla="*/ 0 w 705"/>
                  <a:gd name="T11" fmla="*/ 407595 h 91"/>
                  <a:gd name="T12" fmla="*/ 0 w 705"/>
                  <a:gd name="T13" fmla="*/ 407595 h 91"/>
                  <a:gd name="T14" fmla="*/ 0 w 705"/>
                  <a:gd name="T15" fmla="*/ 423460 h 91"/>
                  <a:gd name="T16" fmla="*/ 0 w 705"/>
                  <a:gd name="T17" fmla="*/ 325517 h 91"/>
                  <a:gd name="T18" fmla="*/ 0 w 705"/>
                  <a:gd name="T19" fmla="*/ 116996 h 91"/>
                  <a:gd name="T20" fmla="*/ 0 w 705"/>
                  <a:gd name="T21" fmla="*/ 0 h 91"/>
                  <a:gd name="T22" fmla="*/ 0 w 705"/>
                  <a:gd name="T23" fmla="*/ 0 h 91"/>
                  <a:gd name="T24" fmla="*/ 0 w 705"/>
                  <a:gd name="T25" fmla="*/ 0 h 91"/>
                  <a:gd name="T26" fmla="*/ 0 w 705"/>
                  <a:gd name="T27" fmla="*/ 0 h 91"/>
                  <a:gd name="T28" fmla="*/ 0 w 705"/>
                  <a:gd name="T29" fmla="*/ 14564 h 91"/>
                  <a:gd name="T30" fmla="*/ 0 w 705"/>
                  <a:gd name="T31" fmla="*/ 14564 h 91"/>
                  <a:gd name="T32" fmla="*/ 0 w 705"/>
                  <a:gd name="T33" fmla="*/ 14564 h 91"/>
                  <a:gd name="T34" fmla="*/ 0 w 705"/>
                  <a:gd name="T35" fmla="*/ 14564 h 91"/>
                  <a:gd name="T36" fmla="*/ 0 w 705"/>
                  <a:gd name="T37" fmla="*/ 116996 h 91"/>
                  <a:gd name="T38" fmla="*/ 0 w 705"/>
                  <a:gd name="T39" fmla="*/ 325517 h 91"/>
                  <a:gd name="T40" fmla="*/ 0 w 705"/>
                  <a:gd name="T41" fmla="*/ 442389 h 91"/>
                  <a:gd name="T42" fmla="*/ 0 w 705"/>
                  <a:gd name="T43" fmla="*/ 442389 h 91"/>
                  <a:gd name="T44" fmla="*/ 0 w 705"/>
                  <a:gd name="T45" fmla="*/ 442389 h 91"/>
                  <a:gd name="T46" fmla="*/ 0 w 705"/>
                  <a:gd name="T47" fmla="*/ 442389 h 91"/>
                  <a:gd name="T48" fmla="*/ 0 w 705"/>
                  <a:gd name="T49" fmla="*/ 442389 h 91"/>
                  <a:gd name="T50" fmla="*/ 0 w 705"/>
                  <a:gd name="T51" fmla="*/ 442389 h 91"/>
                  <a:gd name="T52" fmla="*/ 0 w 705"/>
                  <a:gd name="T53" fmla="*/ 442389 h 91"/>
                  <a:gd name="T54" fmla="*/ 0 w 705"/>
                  <a:gd name="T55" fmla="*/ 456952 h 91"/>
                  <a:gd name="T56" fmla="*/ 0 w 705"/>
                  <a:gd name="T57" fmla="*/ 705508 h 91"/>
                  <a:gd name="T58" fmla="*/ 0 w 705"/>
                  <a:gd name="T59" fmla="*/ 1224471 h 91"/>
                  <a:gd name="T60" fmla="*/ 0 w 705"/>
                  <a:gd name="T61" fmla="*/ 1487594 h 91"/>
                  <a:gd name="T62" fmla="*/ 0 w 705"/>
                  <a:gd name="T63" fmla="*/ 1473414 h 91"/>
                  <a:gd name="T64" fmla="*/ 0 w 705"/>
                  <a:gd name="T65" fmla="*/ 1452686 h 91"/>
                  <a:gd name="T66" fmla="*/ 0 w 705"/>
                  <a:gd name="T67" fmla="*/ 1452686 h 91"/>
                  <a:gd name="T68" fmla="*/ 0 w 705"/>
                  <a:gd name="T69" fmla="*/ 1438506 h 91"/>
                  <a:gd name="T70" fmla="*/ 0 w 705"/>
                  <a:gd name="T71" fmla="*/ 1438506 h 91"/>
                  <a:gd name="T72" fmla="*/ 0 w 705"/>
                  <a:gd name="T73" fmla="*/ 1438506 h 91"/>
                  <a:gd name="T74" fmla="*/ 0 w 705"/>
                  <a:gd name="T75" fmla="*/ 1423942 h 91"/>
                  <a:gd name="T76" fmla="*/ 0 w 705"/>
                  <a:gd name="T77" fmla="*/ 1423942 h 91"/>
                  <a:gd name="T78" fmla="*/ 0 w 705"/>
                  <a:gd name="T79" fmla="*/ 1423942 h 91"/>
                  <a:gd name="T80" fmla="*/ 0 w 705"/>
                  <a:gd name="T81" fmla="*/ 1405004 h 91"/>
                  <a:gd name="T82" fmla="*/ 0 w 705"/>
                  <a:gd name="T83" fmla="*/ 1390824 h 91"/>
                  <a:gd name="T84" fmla="*/ 0 w 705"/>
                  <a:gd name="T85" fmla="*/ 1390824 h 91"/>
                  <a:gd name="T86" fmla="*/ 0 w 705"/>
                  <a:gd name="T87" fmla="*/ 1370594 h 91"/>
                  <a:gd name="T88" fmla="*/ 0 w 705"/>
                  <a:gd name="T89" fmla="*/ 1356031 h 91"/>
                  <a:gd name="T90" fmla="*/ 0 w 705"/>
                  <a:gd name="T91" fmla="*/ 1356031 h 91"/>
                  <a:gd name="T92" fmla="*/ 0 w 705"/>
                  <a:gd name="T93" fmla="*/ 1094596 h 91"/>
                  <a:gd name="T94" fmla="*/ 0 w 705"/>
                  <a:gd name="T95" fmla="*/ 621631 h 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05"/>
                  <a:gd name="T145" fmla="*/ 0 h 91"/>
                  <a:gd name="T146" fmla="*/ 705 w 705"/>
                  <a:gd name="T147" fmla="*/ 91 h 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05" h="91">
                    <a:moveTo>
                      <a:pt x="0" y="24"/>
                    </a:moveTo>
                    <a:lnTo>
                      <a:pt x="14" y="24"/>
                    </a:lnTo>
                    <a:lnTo>
                      <a:pt x="29" y="24"/>
                    </a:lnTo>
                    <a:lnTo>
                      <a:pt x="43" y="24"/>
                    </a:lnTo>
                    <a:lnTo>
                      <a:pt x="57" y="24"/>
                    </a:lnTo>
                    <a:lnTo>
                      <a:pt x="72" y="24"/>
                    </a:lnTo>
                    <a:lnTo>
                      <a:pt x="86" y="24"/>
                    </a:lnTo>
                    <a:lnTo>
                      <a:pt x="101" y="24"/>
                    </a:lnTo>
                    <a:lnTo>
                      <a:pt x="116" y="25"/>
                    </a:lnTo>
                    <a:lnTo>
                      <a:pt x="130" y="25"/>
                    </a:lnTo>
                    <a:lnTo>
                      <a:pt x="145" y="25"/>
                    </a:lnTo>
                    <a:lnTo>
                      <a:pt x="159" y="25"/>
                    </a:lnTo>
                    <a:lnTo>
                      <a:pt x="174" y="25"/>
                    </a:lnTo>
                    <a:lnTo>
                      <a:pt x="188" y="25"/>
                    </a:lnTo>
                    <a:lnTo>
                      <a:pt x="204" y="26"/>
                    </a:lnTo>
                    <a:lnTo>
                      <a:pt x="218" y="26"/>
                    </a:lnTo>
                    <a:lnTo>
                      <a:pt x="233" y="26"/>
                    </a:lnTo>
                    <a:lnTo>
                      <a:pt x="233" y="20"/>
                    </a:lnTo>
                    <a:lnTo>
                      <a:pt x="233" y="13"/>
                    </a:lnTo>
                    <a:lnTo>
                      <a:pt x="233" y="7"/>
                    </a:lnTo>
                    <a:lnTo>
                      <a:pt x="233" y="0"/>
                    </a:lnTo>
                    <a:lnTo>
                      <a:pt x="246" y="0"/>
                    </a:lnTo>
                    <a:lnTo>
                      <a:pt x="258" y="0"/>
                    </a:lnTo>
                    <a:lnTo>
                      <a:pt x="271" y="0"/>
                    </a:lnTo>
                    <a:lnTo>
                      <a:pt x="284" y="0"/>
                    </a:lnTo>
                    <a:lnTo>
                      <a:pt x="296" y="0"/>
                    </a:lnTo>
                    <a:lnTo>
                      <a:pt x="309" y="0"/>
                    </a:lnTo>
                    <a:lnTo>
                      <a:pt x="322" y="0"/>
                    </a:lnTo>
                    <a:lnTo>
                      <a:pt x="334" y="0"/>
                    </a:lnTo>
                    <a:lnTo>
                      <a:pt x="347" y="1"/>
                    </a:lnTo>
                    <a:lnTo>
                      <a:pt x="360" y="1"/>
                    </a:lnTo>
                    <a:lnTo>
                      <a:pt x="373" y="1"/>
                    </a:lnTo>
                    <a:lnTo>
                      <a:pt x="386" y="1"/>
                    </a:lnTo>
                    <a:lnTo>
                      <a:pt x="399" y="1"/>
                    </a:lnTo>
                    <a:lnTo>
                      <a:pt x="412" y="1"/>
                    </a:lnTo>
                    <a:lnTo>
                      <a:pt x="425" y="1"/>
                    </a:lnTo>
                    <a:lnTo>
                      <a:pt x="438" y="1"/>
                    </a:lnTo>
                    <a:lnTo>
                      <a:pt x="438" y="7"/>
                    </a:lnTo>
                    <a:lnTo>
                      <a:pt x="438" y="13"/>
                    </a:lnTo>
                    <a:lnTo>
                      <a:pt x="438" y="20"/>
                    </a:lnTo>
                    <a:lnTo>
                      <a:pt x="437" y="27"/>
                    </a:lnTo>
                    <a:lnTo>
                      <a:pt x="453" y="27"/>
                    </a:lnTo>
                    <a:lnTo>
                      <a:pt x="471" y="27"/>
                    </a:lnTo>
                    <a:lnTo>
                      <a:pt x="487" y="27"/>
                    </a:lnTo>
                    <a:lnTo>
                      <a:pt x="503" y="27"/>
                    </a:lnTo>
                    <a:lnTo>
                      <a:pt x="520" y="27"/>
                    </a:lnTo>
                    <a:lnTo>
                      <a:pt x="537" y="27"/>
                    </a:lnTo>
                    <a:lnTo>
                      <a:pt x="553" y="27"/>
                    </a:lnTo>
                    <a:lnTo>
                      <a:pt x="569" y="27"/>
                    </a:lnTo>
                    <a:lnTo>
                      <a:pt x="587" y="27"/>
                    </a:lnTo>
                    <a:lnTo>
                      <a:pt x="603" y="27"/>
                    </a:lnTo>
                    <a:lnTo>
                      <a:pt x="620" y="27"/>
                    </a:lnTo>
                    <a:lnTo>
                      <a:pt x="638" y="27"/>
                    </a:lnTo>
                    <a:lnTo>
                      <a:pt x="655" y="27"/>
                    </a:lnTo>
                    <a:lnTo>
                      <a:pt x="671" y="27"/>
                    </a:lnTo>
                    <a:lnTo>
                      <a:pt x="689" y="28"/>
                    </a:lnTo>
                    <a:lnTo>
                      <a:pt x="705" y="28"/>
                    </a:lnTo>
                    <a:lnTo>
                      <a:pt x="705" y="43"/>
                    </a:lnTo>
                    <a:lnTo>
                      <a:pt x="705" y="60"/>
                    </a:lnTo>
                    <a:lnTo>
                      <a:pt x="705" y="75"/>
                    </a:lnTo>
                    <a:lnTo>
                      <a:pt x="705" y="91"/>
                    </a:lnTo>
                    <a:lnTo>
                      <a:pt x="681" y="91"/>
                    </a:lnTo>
                    <a:lnTo>
                      <a:pt x="658" y="90"/>
                    </a:lnTo>
                    <a:lnTo>
                      <a:pt x="634" y="90"/>
                    </a:lnTo>
                    <a:lnTo>
                      <a:pt x="612" y="90"/>
                    </a:lnTo>
                    <a:lnTo>
                      <a:pt x="588" y="89"/>
                    </a:lnTo>
                    <a:lnTo>
                      <a:pt x="565" y="89"/>
                    </a:lnTo>
                    <a:lnTo>
                      <a:pt x="542" y="89"/>
                    </a:lnTo>
                    <a:lnTo>
                      <a:pt x="518" y="89"/>
                    </a:lnTo>
                    <a:lnTo>
                      <a:pt x="496" y="88"/>
                    </a:lnTo>
                    <a:lnTo>
                      <a:pt x="473" y="88"/>
                    </a:lnTo>
                    <a:lnTo>
                      <a:pt x="450" y="88"/>
                    </a:lnTo>
                    <a:lnTo>
                      <a:pt x="427" y="88"/>
                    </a:lnTo>
                    <a:lnTo>
                      <a:pt x="404" y="88"/>
                    </a:lnTo>
                    <a:lnTo>
                      <a:pt x="383" y="87"/>
                    </a:lnTo>
                    <a:lnTo>
                      <a:pt x="360" y="87"/>
                    </a:lnTo>
                    <a:lnTo>
                      <a:pt x="338" y="87"/>
                    </a:lnTo>
                    <a:lnTo>
                      <a:pt x="317" y="87"/>
                    </a:lnTo>
                    <a:lnTo>
                      <a:pt x="295" y="87"/>
                    </a:lnTo>
                    <a:lnTo>
                      <a:pt x="273" y="87"/>
                    </a:lnTo>
                    <a:lnTo>
                      <a:pt x="252" y="86"/>
                    </a:lnTo>
                    <a:lnTo>
                      <a:pt x="231" y="86"/>
                    </a:lnTo>
                    <a:lnTo>
                      <a:pt x="209" y="86"/>
                    </a:lnTo>
                    <a:lnTo>
                      <a:pt x="188" y="85"/>
                    </a:lnTo>
                    <a:lnTo>
                      <a:pt x="168" y="85"/>
                    </a:lnTo>
                    <a:lnTo>
                      <a:pt x="146" y="85"/>
                    </a:lnTo>
                    <a:lnTo>
                      <a:pt x="126" y="84"/>
                    </a:lnTo>
                    <a:lnTo>
                      <a:pt x="104" y="84"/>
                    </a:lnTo>
                    <a:lnTo>
                      <a:pt x="83" y="84"/>
                    </a:lnTo>
                    <a:lnTo>
                      <a:pt x="63" y="83"/>
                    </a:lnTo>
                    <a:lnTo>
                      <a:pt x="42" y="83"/>
                    </a:lnTo>
                    <a:lnTo>
                      <a:pt x="20" y="83"/>
                    </a:lnTo>
                    <a:lnTo>
                      <a:pt x="0" y="83"/>
                    </a:lnTo>
                    <a:lnTo>
                      <a:pt x="0" y="67"/>
                    </a:lnTo>
                    <a:lnTo>
                      <a:pt x="0" y="53"/>
                    </a:lnTo>
                    <a:lnTo>
                      <a:pt x="0" y="38"/>
                    </a:lnTo>
                    <a:lnTo>
                      <a:pt x="0" y="24"/>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6" name="Freeform 74"/>
              <p:cNvSpPr>
                <a:spLocks noChangeArrowheads="1"/>
              </p:cNvSpPr>
              <p:nvPr/>
            </p:nvSpPr>
            <p:spPr bwMode="auto">
              <a:xfrm>
                <a:off x="1084" y="655"/>
                <a:ext cx="118" cy="306"/>
              </a:xfrm>
              <a:custGeom>
                <a:avLst/>
                <a:gdLst>
                  <a:gd name="T0" fmla="*/ 0 w 706"/>
                  <a:gd name="T1" fmla="*/ 12985 h 138"/>
                  <a:gd name="T2" fmla="*/ 0 w 706"/>
                  <a:gd name="T3" fmla="*/ 12375 h 138"/>
                  <a:gd name="T4" fmla="*/ 0 w 706"/>
                  <a:gd name="T5" fmla="*/ 11632 h 138"/>
                  <a:gd name="T6" fmla="*/ 0 w 706"/>
                  <a:gd name="T7" fmla="*/ 11043 h 138"/>
                  <a:gd name="T8" fmla="*/ 0 w 706"/>
                  <a:gd name="T9" fmla="*/ 9967 h 138"/>
                  <a:gd name="T10" fmla="*/ 0 w 706"/>
                  <a:gd name="T11" fmla="*/ 8679 h 138"/>
                  <a:gd name="T12" fmla="*/ 0 w 706"/>
                  <a:gd name="T13" fmla="*/ 8195 h 138"/>
                  <a:gd name="T14" fmla="*/ 0 w 706"/>
                  <a:gd name="T15" fmla="*/ 7612 h 138"/>
                  <a:gd name="T16" fmla="*/ 0 w 706"/>
                  <a:gd name="T17" fmla="*/ 6333 h 138"/>
                  <a:gd name="T18" fmla="*/ 0 w 706"/>
                  <a:gd name="T19" fmla="*/ 5856 h 138"/>
                  <a:gd name="T20" fmla="*/ 0 w 706"/>
                  <a:gd name="T21" fmla="*/ 4765 h 138"/>
                  <a:gd name="T22" fmla="*/ 0 w 706"/>
                  <a:gd name="T23" fmla="*/ 4184 h 138"/>
                  <a:gd name="T24" fmla="*/ 0 w 706"/>
                  <a:gd name="T25" fmla="*/ 2856 h 138"/>
                  <a:gd name="T26" fmla="*/ 0 w 706"/>
                  <a:gd name="T27" fmla="*/ 2366 h 138"/>
                  <a:gd name="T28" fmla="*/ 0 w 706"/>
                  <a:gd name="T29" fmla="*/ 1067 h 138"/>
                  <a:gd name="T30" fmla="*/ 0 w 706"/>
                  <a:gd name="T31" fmla="*/ 481 h 138"/>
                  <a:gd name="T32" fmla="*/ 0 w 706"/>
                  <a:gd name="T33" fmla="*/ 0 h 138"/>
                  <a:gd name="T34" fmla="*/ 0 w 706"/>
                  <a:gd name="T35" fmla="*/ 0 h 138"/>
                  <a:gd name="T36" fmla="*/ 0 w 706"/>
                  <a:gd name="T37" fmla="*/ 8679 h 138"/>
                  <a:gd name="T38" fmla="*/ 0 w 706"/>
                  <a:gd name="T39" fmla="*/ 27440 h 138"/>
                  <a:gd name="T40" fmla="*/ 0 w 706"/>
                  <a:gd name="T41" fmla="*/ 36818 h 138"/>
                  <a:gd name="T42" fmla="*/ 0 w 706"/>
                  <a:gd name="T43" fmla="*/ 36143 h 138"/>
                  <a:gd name="T44" fmla="*/ 0 w 706"/>
                  <a:gd name="T45" fmla="*/ 35545 h 138"/>
                  <a:gd name="T46" fmla="*/ 0 w 706"/>
                  <a:gd name="T47" fmla="*/ 35545 h 138"/>
                  <a:gd name="T48" fmla="*/ 0 w 706"/>
                  <a:gd name="T49" fmla="*/ 35545 h 138"/>
                  <a:gd name="T50" fmla="*/ 0 w 706"/>
                  <a:gd name="T51" fmla="*/ 35545 h 138"/>
                  <a:gd name="T52" fmla="*/ 0 w 706"/>
                  <a:gd name="T53" fmla="*/ 35053 h 138"/>
                  <a:gd name="T54" fmla="*/ 0 w 706"/>
                  <a:gd name="T55" fmla="*/ 35053 h 138"/>
                  <a:gd name="T56" fmla="*/ 0 w 706"/>
                  <a:gd name="T57" fmla="*/ 45618 h 138"/>
                  <a:gd name="T58" fmla="*/ 0 w 706"/>
                  <a:gd name="T59" fmla="*/ 68251 h 138"/>
                  <a:gd name="T60" fmla="*/ 0 w 706"/>
                  <a:gd name="T61" fmla="*/ 80724 h 138"/>
                  <a:gd name="T62" fmla="*/ 0 w 706"/>
                  <a:gd name="T63" fmla="*/ 80143 h 138"/>
                  <a:gd name="T64" fmla="*/ 0 w 706"/>
                  <a:gd name="T65" fmla="*/ 79653 h 138"/>
                  <a:gd name="T66" fmla="*/ 0 w 706"/>
                  <a:gd name="T67" fmla="*/ 79653 h 138"/>
                  <a:gd name="T68" fmla="*/ 0 w 706"/>
                  <a:gd name="T69" fmla="*/ 78817 h 138"/>
                  <a:gd name="T70" fmla="*/ 0 w 706"/>
                  <a:gd name="T71" fmla="*/ 78817 h 138"/>
                  <a:gd name="T72" fmla="*/ 0 w 706"/>
                  <a:gd name="T73" fmla="*/ 78817 h 138"/>
                  <a:gd name="T74" fmla="*/ 0 w 706"/>
                  <a:gd name="T75" fmla="*/ 78325 h 138"/>
                  <a:gd name="T76" fmla="*/ 0 w 706"/>
                  <a:gd name="T77" fmla="*/ 66681 h 138"/>
                  <a:gd name="T78" fmla="*/ 0 w 706"/>
                  <a:gd name="T79" fmla="*/ 44601 h 138"/>
                  <a:gd name="T80" fmla="*/ 0 w 706"/>
                  <a:gd name="T81" fmla="*/ 33995 h 138"/>
                  <a:gd name="T82" fmla="*/ 0 w 706"/>
                  <a:gd name="T83" fmla="*/ 33995 h 138"/>
                  <a:gd name="T84" fmla="*/ 0 w 706"/>
                  <a:gd name="T85" fmla="*/ 33188 h 138"/>
                  <a:gd name="T86" fmla="*/ 0 w 706"/>
                  <a:gd name="T87" fmla="*/ 33188 h 138"/>
                  <a:gd name="T88" fmla="*/ 0 w 706"/>
                  <a:gd name="T89" fmla="*/ 32707 h 138"/>
                  <a:gd name="T90" fmla="*/ 0 w 706"/>
                  <a:gd name="T91" fmla="*/ 32707 h 138"/>
                  <a:gd name="T92" fmla="*/ 0 w 706"/>
                  <a:gd name="T93" fmla="*/ 32230 h 138"/>
                  <a:gd name="T94" fmla="*/ 0 w 706"/>
                  <a:gd name="T95" fmla="*/ 32230 h 138"/>
                  <a:gd name="T96" fmla="*/ 0 w 706"/>
                  <a:gd name="T97" fmla="*/ 27440 h 138"/>
                  <a:gd name="T98" fmla="*/ 0 w 706"/>
                  <a:gd name="T99" fmla="*/ 18172 h 1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06"/>
                  <a:gd name="T151" fmla="*/ 0 h 138"/>
                  <a:gd name="T152" fmla="*/ 706 w 706"/>
                  <a:gd name="T153" fmla="*/ 138 h 13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06" h="138">
                    <a:moveTo>
                      <a:pt x="22" y="23"/>
                    </a:moveTo>
                    <a:lnTo>
                      <a:pt x="42" y="22"/>
                    </a:lnTo>
                    <a:lnTo>
                      <a:pt x="62" y="22"/>
                    </a:lnTo>
                    <a:lnTo>
                      <a:pt x="81" y="21"/>
                    </a:lnTo>
                    <a:lnTo>
                      <a:pt x="102" y="21"/>
                    </a:lnTo>
                    <a:lnTo>
                      <a:pt x="121" y="20"/>
                    </a:lnTo>
                    <a:lnTo>
                      <a:pt x="141" y="19"/>
                    </a:lnTo>
                    <a:lnTo>
                      <a:pt x="160" y="19"/>
                    </a:lnTo>
                    <a:lnTo>
                      <a:pt x="181" y="18"/>
                    </a:lnTo>
                    <a:lnTo>
                      <a:pt x="200" y="17"/>
                    </a:lnTo>
                    <a:lnTo>
                      <a:pt x="220" y="17"/>
                    </a:lnTo>
                    <a:lnTo>
                      <a:pt x="241" y="15"/>
                    </a:lnTo>
                    <a:lnTo>
                      <a:pt x="260" y="14"/>
                    </a:lnTo>
                    <a:lnTo>
                      <a:pt x="281" y="14"/>
                    </a:lnTo>
                    <a:lnTo>
                      <a:pt x="300" y="13"/>
                    </a:lnTo>
                    <a:lnTo>
                      <a:pt x="321" y="13"/>
                    </a:lnTo>
                    <a:lnTo>
                      <a:pt x="341" y="12"/>
                    </a:lnTo>
                    <a:lnTo>
                      <a:pt x="362" y="11"/>
                    </a:lnTo>
                    <a:lnTo>
                      <a:pt x="384" y="11"/>
                    </a:lnTo>
                    <a:lnTo>
                      <a:pt x="404" y="10"/>
                    </a:lnTo>
                    <a:lnTo>
                      <a:pt x="426" y="9"/>
                    </a:lnTo>
                    <a:lnTo>
                      <a:pt x="448" y="8"/>
                    </a:lnTo>
                    <a:lnTo>
                      <a:pt x="468" y="8"/>
                    </a:lnTo>
                    <a:lnTo>
                      <a:pt x="490" y="7"/>
                    </a:lnTo>
                    <a:lnTo>
                      <a:pt x="512" y="6"/>
                    </a:lnTo>
                    <a:lnTo>
                      <a:pt x="534" y="5"/>
                    </a:lnTo>
                    <a:lnTo>
                      <a:pt x="555" y="5"/>
                    </a:lnTo>
                    <a:lnTo>
                      <a:pt x="577" y="4"/>
                    </a:lnTo>
                    <a:lnTo>
                      <a:pt x="599" y="2"/>
                    </a:lnTo>
                    <a:lnTo>
                      <a:pt x="620" y="2"/>
                    </a:lnTo>
                    <a:lnTo>
                      <a:pt x="643" y="1"/>
                    </a:lnTo>
                    <a:lnTo>
                      <a:pt x="665" y="1"/>
                    </a:lnTo>
                    <a:lnTo>
                      <a:pt x="687" y="0"/>
                    </a:lnTo>
                    <a:lnTo>
                      <a:pt x="692" y="0"/>
                    </a:lnTo>
                    <a:lnTo>
                      <a:pt x="696" y="0"/>
                    </a:lnTo>
                    <a:lnTo>
                      <a:pt x="702" y="0"/>
                    </a:lnTo>
                    <a:lnTo>
                      <a:pt x="706" y="0"/>
                    </a:lnTo>
                    <a:lnTo>
                      <a:pt x="706" y="15"/>
                    </a:lnTo>
                    <a:lnTo>
                      <a:pt x="706" y="32"/>
                    </a:lnTo>
                    <a:lnTo>
                      <a:pt x="706" y="47"/>
                    </a:lnTo>
                    <a:lnTo>
                      <a:pt x="706" y="63"/>
                    </a:lnTo>
                    <a:lnTo>
                      <a:pt x="690" y="63"/>
                    </a:lnTo>
                    <a:lnTo>
                      <a:pt x="672" y="62"/>
                    </a:lnTo>
                    <a:lnTo>
                      <a:pt x="655" y="62"/>
                    </a:lnTo>
                    <a:lnTo>
                      <a:pt x="639" y="62"/>
                    </a:lnTo>
                    <a:lnTo>
                      <a:pt x="621" y="61"/>
                    </a:lnTo>
                    <a:lnTo>
                      <a:pt x="604" y="61"/>
                    </a:lnTo>
                    <a:lnTo>
                      <a:pt x="587" y="61"/>
                    </a:lnTo>
                    <a:lnTo>
                      <a:pt x="570" y="61"/>
                    </a:lnTo>
                    <a:lnTo>
                      <a:pt x="554" y="61"/>
                    </a:lnTo>
                    <a:lnTo>
                      <a:pt x="537" y="61"/>
                    </a:lnTo>
                    <a:lnTo>
                      <a:pt x="520" y="61"/>
                    </a:lnTo>
                    <a:lnTo>
                      <a:pt x="504" y="60"/>
                    </a:lnTo>
                    <a:lnTo>
                      <a:pt x="488" y="60"/>
                    </a:lnTo>
                    <a:lnTo>
                      <a:pt x="472" y="60"/>
                    </a:lnTo>
                    <a:lnTo>
                      <a:pt x="454" y="60"/>
                    </a:lnTo>
                    <a:lnTo>
                      <a:pt x="438" y="60"/>
                    </a:lnTo>
                    <a:lnTo>
                      <a:pt x="438" y="78"/>
                    </a:lnTo>
                    <a:lnTo>
                      <a:pt x="438" y="98"/>
                    </a:lnTo>
                    <a:lnTo>
                      <a:pt x="438" y="117"/>
                    </a:lnTo>
                    <a:lnTo>
                      <a:pt x="437" y="138"/>
                    </a:lnTo>
                    <a:lnTo>
                      <a:pt x="424" y="138"/>
                    </a:lnTo>
                    <a:lnTo>
                      <a:pt x="411" y="137"/>
                    </a:lnTo>
                    <a:lnTo>
                      <a:pt x="398" y="137"/>
                    </a:lnTo>
                    <a:lnTo>
                      <a:pt x="385" y="137"/>
                    </a:lnTo>
                    <a:lnTo>
                      <a:pt x="373" y="136"/>
                    </a:lnTo>
                    <a:lnTo>
                      <a:pt x="360" y="136"/>
                    </a:lnTo>
                    <a:lnTo>
                      <a:pt x="347" y="136"/>
                    </a:lnTo>
                    <a:lnTo>
                      <a:pt x="334" y="136"/>
                    </a:lnTo>
                    <a:lnTo>
                      <a:pt x="322" y="135"/>
                    </a:lnTo>
                    <a:lnTo>
                      <a:pt x="309" y="135"/>
                    </a:lnTo>
                    <a:lnTo>
                      <a:pt x="296" y="135"/>
                    </a:lnTo>
                    <a:lnTo>
                      <a:pt x="284" y="135"/>
                    </a:lnTo>
                    <a:lnTo>
                      <a:pt x="271" y="135"/>
                    </a:lnTo>
                    <a:lnTo>
                      <a:pt x="258" y="134"/>
                    </a:lnTo>
                    <a:lnTo>
                      <a:pt x="246" y="134"/>
                    </a:lnTo>
                    <a:lnTo>
                      <a:pt x="233" y="134"/>
                    </a:lnTo>
                    <a:lnTo>
                      <a:pt x="233" y="114"/>
                    </a:lnTo>
                    <a:lnTo>
                      <a:pt x="233" y="95"/>
                    </a:lnTo>
                    <a:lnTo>
                      <a:pt x="233" y="76"/>
                    </a:lnTo>
                    <a:lnTo>
                      <a:pt x="233" y="58"/>
                    </a:lnTo>
                    <a:lnTo>
                      <a:pt x="218" y="58"/>
                    </a:lnTo>
                    <a:lnTo>
                      <a:pt x="204" y="58"/>
                    </a:lnTo>
                    <a:lnTo>
                      <a:pt x="188" y="58"/>
                    </a:lnTo>
                    <a:lnTo>
                      <a:pt x="174" y="58"/>
                    </a:lnTo>
                    <a:lnTo>
                      <a:pt x="159" y="57"/>
                    </a:lnTo>
                    <a:lnTo>
                      <a:pt x="145" y="57"/>
                    </a:lnTo>
                    <a:lnTo>
                      <a:pt x="130" y="57"/>
                    </a:lnTo>
                    <a:lnTo>
                      <a:pt x="116" y="56"/>
                    </a:lnTo>
                    <a:lnTo>
                      <a:pt x="101" y="56"/>
                    </a:lnTo>
                    <a:lnTo>
                      <a:pt x="86" y="56"/>
                    </a:lnTo>
                    <a:lnTo>
                      <a:pt x="71" y="56"/>
                    </a:lnTo>
                    <a:lnTo>
                      <a:pt x="57" y="55"/>
                    </a:lnTo>
                    <a:lnTo>
                      <a:pt x="43" y="55"/>
                    </a:lnTo>
                    <a:lnTo>
                      <a:pt x="28" y="55"/>
                    </a:lnTo>
                    <a:lnTo>
                      <a:pt x="14" y="55"/>
                    </a:lnTo>
                    <a:lnTo>
                      <a:pt x="0" y="55"/>
                    </a:lnTo>
                    <a:lnTo>
                      <a:pt x="5" y="47"/>
                    </a:lnTo>
                    <a:lnTo>
                      <a:pt x="12" y="38"/>
                    </a:lnTo>
                    <a:lnTo>
                      <a:pt x="17" y="31"/>
                    </a:lnTo>
                    <a:lnTo>
                      <a:pt x="22" y="23"/>
                    </a:lnTo>
                    <a:close/>
                  </a:path>
                </a:pathLst>
              </a:custGeom>
              <a:solidFill>
                <a:srgbClr val="FFFFFF"/>
              </a:solidFill>
              <a:ln w="1588" cmpd="sng">
                <a:solidFill>
                  <a:srgbClr val="FFFFFF"/>
                </a:solidFill>
                <a:miter lim="800000"/>
                <a:headEnd/>
                <a:tailEnd/>
              </a:ln>
            </p:spPr>
            <p:txBody>
              <a:bodyPr lIns="144683" tIns="71070" rIns="144683" bIns="71070">
                <a:spAutoFit/>
              </a:bodyPr>
              <a:lstStyle/>
              <a:p>
                <a:endParaRPr lang="zh-CN" altLang="en-US"/>
              </a:p>
            </p:txBody>
          </p:sp>
          <p:sp>
            <p:nvSpPr>
              <p:cNvPr id="133327" name="Freeform 75"/>
              <p:cNvSpPr>
                <a:spLocks noChangeArrowheads="1"/>
              </p:cNvSpPr>
              <p:nvPr/>
            </p:nvSpPr>
            <p:spPr bwMode="auto">
              <a:xfrm>
                <a:off x="1087" y="650"/>
                <a:ext cx="112" cy="306"/>
              </a:xfrm>
              <a:custGeom>
                <a:avLst/>
                <a:gdLst>
                  <a:gd name="T0" fmla="*/ 0 w 668"/>
                  <a:gd name="T1" fmla="*/ 317391 h 93"/>
                  <a:gd name="T2" fmla="*/ 0 w 668"/>
                  <a:gd name="T3" fmla="*/ 317391 h 93"/>
                  <a:gd name="T4" fmla="*/ 0 w 668"/>
                  <a:gd name="T5" fmla="*/ 317391 h 93"/>
                  <a:gd name="T6" fmla="*/ 0 w 668"/>
                  <a:gd name="T7" fmla="*/ 329713 h 93"/>
                  <a:gd name="T8" fmla="*/ 0 w 668"/>
                  <a:gd name="T9" fmla="*/ 329713 h 93"/>
                  <a:gd name="T10" fmla="*/ 0 w 668"/>
                  <a:gd name="T11" fmla="*/ 342467 h 93"/>
                  <a:gd name="T12" fmla="*/ 0 w 668"/>
                  <a:gd name="T13" fmla="*/ 342467 h 93"/>
                  <a:gd name="T14" fmla="*/ 0 w 668"/>
                  <a:gd name="T15" fmla="*/ 342467 h 93"/>
                  <a:gd name="T16" fmla="*/ 0 w 668"/>
                  <a:gd name="T17" fmla="*/ 262676 h 93"/>
                  <a:gd name="T18" fmla="*/ 0 w 668"/>
                  <a:gd name="T19" fmla="*/ 67146 h 93"/>
                  <a:gd name="T20" fmla="*/ 0 w 668"/>
                  <a:gd name="T21" fmla="*/ 67146 h 93"/>
                  <a:gd name="T22" fmla="*/ 0 w 668"/>
                  <a:gd name="T23" fmla="*/ 262676 h 93"/>
                  <a:gd name="T24" fmla="*/ 0 w 668"/>
                  <a:gd name="T25" fmla="*/ 342467 h 93"/>
                  <a:gd name="T26" fmla="*/ 0 w 668"/>
                  <a:gd name="T27" fmla="*/ 342467 h 93"/>
                  <a:gd name="T28" fmla="*/ 0 w 668"/>
                  <a:gd name="T29" fmla="*/ 342467 h 93"/>
                  <a:gd name="T30" fmla="*/ 0 w 668"/>
                  <a:gd name="T31" fmla="*/ 342467 h 93"/>
                  <a:gd name="T32" fmla="*/ 0 w 668"/>
                  <a:gd name="T33" fmla="*/ 342467 h 93"/>
                  <a:gd name="T34" fmla="*/ 0 w 668"/>
                  <a:gd name="T35" fmla="*/ 342467 h 93"/>
                  <a:gd name="T36" fmla="*/ 0 w 668"/>
                  <a:gd name="T37" fmla="*/ 342467 h 93"/>
                  <a:gd name="T38" fmla="*/ 0 w 668"/>
                  <a:gd name="T39" fmla="*/ 342467 h 93"/>
                  <a:gd name="T40" fmla="*/ 0 w 668"/>
                  <a:gd name="T41" fmla="*/ 262676 h 93"/>
                  <a:gd name="T42" fmla="*/ 0 w 668"/>
                  <a:gd name="T43" fmla="*/ 96462 h 93"/>
                  <a:gd name="T44" fmla="*/ 0 w 668"/>
                  <a:gd name="T45" fmla="*/ 96462 h 93"/>
                  <a:gd name="T46" fmla="*/ 0 w 668"/>
                  <a:gd name="T47" fmla="*/ 262676 h 93"/>
                  <a:gd name="T48" fmla="*/ 0 w 668"/>
                  <a:gd name="T49" fmla="*/ 342467 h 93"/>
                  <a:gd name="T50" fmla="*/ 0 w 668"/>
                  <a:gd name="T51" fmla="*/ 342467 h 93"/>
                  <a:gd name="T52" fmla="*/ 0 w 668"/>
                  <a:gd name="T53" fmla="*/ 342467 h 93"/>
                  <a:gd name="T54" fmla="*/ 0 w 668"/>
                  <a:gd name="T55" fmla="*/ 342467 h 93"/>
                  <a:gd name="T56" fmla="*/ 0 w 668"/>
                  <a:gd name="T57" fmla="*/ 358997 h 93"/>
                  <a:gd name="T58" fmla="*/ 0 w 668"/>
                  <a:gd name="T59" fmla="*/ 358997 h 93"/>
                  <a:gd name="T60" fmla="*/ 0 w 668"/>
                  <a:gd name="T61" fmla="*/ 358997 h 93"/>
                  <a:gd name="T62" fmla="*/ 0 w 668"/>
                  <a:gd name="T63" fmla="*/ 371783 h 93"/>
                  <a:gd name="T64" fmla="*/ 0 w 668"/>
                  <a:gd name="T65" fmla="*/ 492505 h 93"/>
                  <a:gd name="T66" fmla="*/ 0 w 668"/>
                  <a:gd name="T67" fmla="*/ 743567 h 93"/>
                  <a:gd name="T68" fmla="*/ 0 w 668"/>
                  <a:gd name="T69" fmla="*/ 880464 h 93"/>
                  <a:gd name="T70" fmla="*/ 0 w 668"/>
                  <a:gd name="T71" fmla="*/ 864289 h 93"/>
                  <a:gd name="T72" fmla="*/ 0 w 668"/>
                  <a:gd name="T73" fmla="*/ 864289 h 93"/>
                  <a:gd name="T74" fmla="*/ 0 w 668"/>
                  <a:gd name="T75" fmla="*/ 864289 h 93"/>
                  <a:gd name="T76" fmla="*/ 0 w 668"/>
                  <a:gd name="T77" fmla="*/ 864289 h 93"/>
                  <a:gd name="T78" fmla="*/ 0 w 668"/>
                  <a:gd name="T79" fmla="*/ 864289 h 93"/>
                  <a:gd name="T80" fmla="*/ 0 w 668"/>
                  <a:gd name="T81" fmla="*/ 851503 h 93"/>
                  <a:gd name="T82" fmla="*/ 0 w 668"/>
                  <a:gd name="T83" fmla="*/ 851503 h 93"/>
                  <a:gd name="T84" fmla="*/ 0 w 668"/>
                  <a:gd name="T85" fmla="*/ 960610 h 93"/>
                  <a:gd name="T86" fmla="*/ 0 w 668"/>
                  <a:gd name="T87" fmla="*/ 1181216 h 93"/>
                  <a:gd name="T88" fmla="*/ 0 w 668"/>
                  <a:gd name="T89" fmla="*/ 1277678 h 93"/>
                  <a:gd name="T90" fmla="*/ 0 w 668"/>
                  <a:gd name="T91" fmla="*/ 1277678 h 93"/>
                  <a:gd name="T92" fmla="*/ 0 w 668"/>
                  <a:gd name="T93" fmla="*/ 1264892 h 93"/>
                  <a:gd name="T94" fmla="*/ 0 w 668"/>
                  <a:gd name="T95" fmla="*/ 1264892 h 93"/>
                  <a:gd name="T96" fmla="*/ 0 w 668"/>
                  <a:gd name="T97" fmla="*/ 1152258 h 93"/>
                  <a:gd name="T98" fmla="*/ 0 w 668"/>
                  <a:gd name="T99" fmla="*/ 918681 h 93"/>
                  <a:gd name="T100" fmla="*/ 0 w 668"/>
                  <a:gd name="T101" fmla="*/ 838749 h 93"/>
                  <a:gd name="T102" fmla="*/ 0 w 668"/>
                  <a:gd name="T103" fmla="*/ 822219 h 93"/>
                  <a:gd name="T104" fmla="*/ 0 w 668"/>
                  <a:gd name="T105" fmla="*/ 822219 h 93"/>
                  <a:gd name="T106" fmla="*/ 0 w 668"/>
                  <a:gd name="T107" fmla="*/ 822219 h 93"/>
                  <a:gd name="T108" fmla="*/ 0 w 668"/>
                  <a:gd name="T109" fmla="*/ 809433 h 93"/>
                  <a:gd name="T110" fmla="*/ 0 w 668"/>
                  <a:gd name="T111" fmla="*/ 809433 h 93"/>
                  <a:gd name="T112" fmla="*/ 0 w 668"/>
                  <a:gd name="T113" fmla="*/ 809433 h 93"/>
                  <a:gd name="T114" fmla="*/ 0 w 668"/>
                  <a:gd name="T115" fmla="*/ 796788 h 93"/>
                  <a:gd name="T116" fmla="*/ 0 w 668"/>
                  <a:gd name="T117" fmla="*/ 672535 h 93"/>
                  <a:gd name="T118" fmla="*/ 0 w 668"/>
                  <a:gd name="T119" fmla="*/ 437758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68"/>
                  <a:gd name="T181" fmla="*/ 0 h 93"/>
                  <a:gd name="T182" fmla="*/ 668 w 668"/>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68" h="93">
                    <a:moveTo>
                      <a:pt x="0" y="23"/>
                    </a:moveTo>
                    <a:lnTo>
                      <a:pt x="13" y="23"/>
                    </a:lnTo>
                    <a:lnTo>
                      <a:pt x="26" y="23"/>
                    </a:lnTo>
                    <a:lnTo>
                      <a:pt x="40" y="23"/>
                    </a:lnTo>
                    <a:lnTo>
                      <a:pt x="53" y="23"/>
                    </a:lnTo>
                    <a:lnTo>
                      <a:pt x="66" y="23"/>
                    </a:lnTo>
                    <a:lnTo>
                      <a:pt x="81" y="24"/>
                    </a:lnTo>
                    <a:lnTo>
                      <a:pt x="94" y="24"/>
                    </a:lnTo>
                    <a:lnTo>
                      <a:pt x="107" y="24"/>
                    </a:lnTo>
                    <a:lnTo>
                      <a:pt x="121" y="24"/>
                    </a:lnTo>
                    <a:lnTo>
                      <a:pt x="134" y="24"/>
                    </a:lnTo>
                    <a:lnTo>
                      <a:pt x="147" y="25"/>
                    </a:lnTo>
                    <a:lnTo>
                      <a:pt x="161" y="25"/>
                    </a:lnTo>
                    <a:lnTo>
                      <a:pt x="174" y="25"/>
                    </a:lnTo>
                    <a:lnTo>
                      <a:pt x="188" y="25"/>
                    </a:lnTo>
                    <a:lnTo>
                      <a:pt x="201" y="25"/>
                    </a:lnTo>
                    <a:lnTo>
                      <a:pt x="215" y="25"/>
                    </a:lnTo>
                    <a:lnTo>
                      <a:pt x="215" y="19"/>
                    </a:lnTo>
                    <a:lnTo>
                      <a:pt x="215" y="12"/>
                    </a:lnTo>
                    <a:lnTo>
                      <a:pt x="215" y="5"/>
                    </a:lnTo>
                    <a:lnTo>
                      <a:pt x="215" y="0"/>
                    </a:lnTo>
                    <a:lnTo>
                      <a:pt x="219" y="5"/>
                    </a:lnTo>
                    <a:lnTo>
                      <a:pt x="223" y="12"/>
                    </a:lnTo>
                    <a:lnTo>
                      <a:pt x="226" y="19"/>
                    </a:lnTo>
                    <a:lnTo>
                      <a:pt x="229" y="25"/>
                    </a:lnTo>
                    <a:lnTo>
                      <a:pt x="240" y="25"/>
                    </a:lnTo>
                    <a:lnTo>
                      <a:pt x="251" y="25"/>
                    </a:lnTo>
                    <a:lnTo>
                      <a:pt x="262" y="25"/>
                    </a:lnTo>
                    <a:lnTo>
                      <a:pt x="273" y="25"/>
                    </a:lnTo>
                    <a:lnTo>
                      <a:pt x="283" y="25"/>
                    </a:lnTo>
                    <a:lnTo>
                      <a:pt x="295" y="25"/>
                    </a:lnTo>
                    <a:lnTo>
                      <a:pt x="306" y="25"/>
                    </a:lnTo>
                    <a:lnTo>
                      <a:pt x="317" y="25"/>
                    </a:lnTo>
                    <a:lnTo>
                      <a:pt x="328" y="25"/>
                    </a:lnTo>
                    <a:lnTo>
                      <a:pt x="339" y="25"/>
                    </a:lnTo>
                    <a:lnTo>
                      <a:pt x="351" y="25"/>
                    </a:lnTo>
                    <a:lnTo>
                      <a:pt x="362" y="25"/>
                    </a:lnTo>
                    <a:lnTo>
                      <a:pt x="372" y="25"/>
                    </a:lnTo>
                    <a:lnTo>
                      <a:pt x="384" y="25"/>
                    </a:lnTo>
                    <a:lnTo>
                      <a:pt x="395" y="25"/>
                    </a:lnTo>
                    <a:lnTo>
                      <a:pt x="407" y="25"/>
                    </a:lnTo>
                    <a:lnTo>
                      <a:pt x="410" y="19"/>
                    </a:lnTo>
                    <a:lnTo>
                      <a:pt x="414" y="12"/>
                    </a:lnTo>
                    <a:lnTo>
                      <a:pt x="417" y="7"/>
                    </a:lnTo>
                    <a:lnTo>
                      <a:pt x="420" y="1"/>
                    </a:lnTo>
                    <a:lnTo>
                      <a:pt x="420" y="7"/>
                    </a:lnTo>
                    <a:lnTo>
                      <a:pt x="420" y="12"/>
                    </a:lnTo>
                    <a:lnTo>
                      <a:pt x="420" y="19"/>
                    </a:lnTo>
                    <a:lnTo>
                      <a:pt x="420" y="25"/>
                    </a:lnTo>
                    <a:lnTo>
                      <a:pt x="435" y="25"/>
                    </a:lnTo>
                    <a:lnTo>
                      <a:pt x="451" y="25"/>
                    </a:lnTo>
                    <a:lnTo>
                      <a:pt x="466" y="25"/>
                    </a:lnTo>
                    <a:lnTo>
                      <a:pt x="481" y="25"/>
                    </a:lnTo>
                    <a:lnTo>
                      <a:pt x="497" y="25"/>
                    </a:lnTo>
                    <a:lnTo>
                      <a:pt x="512" y="25"/>
                    </a:lnTo>
                    <a:lnTo>
                      <a:pt x="528" y="25"/>
                    </a:lnTo>
                    <a:lnTo>
                      <a:pt x="543" y="26"/>
                    </a:lnTo>
                    <a:lnTo>
                      <a:pt x="559" y="26"/>
                    </a:lnTo>
                    <a:lnTo>
                      <a:pt x="574" y="26"/>
                    </a:lnTo>
                    <a:lnTo>
                      <a:pt x="589" y="26"/>
                    </a:lnTo>
                    <a:lnTo>
                      <a:pt x="605" y="26"/>
                    </a:lnTo>
                    <a:lnTo>
                      <a:pt x="621" y="26"/>
                    </a:lnTo>
                    <a:lnTo>
                      <a:pt x="636" y="27"/>
                    </a:lnTo>
                    <a:lnTo>
                      <a:pt x="652" y="27"/>
                    </a:lnTo>
                    <a:lnTo>
                      <a:pt x="668" y="27"/>
                    </a:lnTo>
                    <a:lnTo>
                      <a:pt x="668" y="36"/>
                    </a:lnTo>
                    <a:lnTo>
                      <a:pt x="668" y="46"/>
                    </a:lnTo>
                    <a:lnTo>
                      <a:pt x="668" y="54"/>
                    </a:lnTo>
                    <a:lnTo>
                      <a:pt x="668" y="64"/>
                    </a:lnTo>
                    <a:lnTo>
                      <a:pt x="650" y="64"/>
                    </a:lnTo>
                    <a:lnTo>
                      <a:pt x="634" y="63"/>
                    </a:lnTo>
                    <a:lnTo>
                      <a:pt x="617" y="63"/>
                    </a:lnTo>
                    <a:lnTo>
                      <a:pt x="599" y="63"/>
                    </a:lnTo>
                    <a:lnTo>
                      <a:pt x="582" y="63"/>
                    </a:lnTo>
                    <a:lnTo>
                      <a:pt x="566" y="63"/>
                    </a:lnTo>
                    <a:lnTo>
                      <a:pt x="548" y="63"/>
                    </a:lnTo>
                    <a:lnTo>
                      <a:pt x="532" y="63"/>
                    </a:lnTo>
                    <a:lnTo>
                      <a:pt x="516" y="63"/>
                    </a:lnTo>
                    <a:lnTo>
                      <a:pt x="498" y="63"/>
                    </a:lnTo>
                    <a:lnTo>
                      <a:pt x="482" y="63"/>
                    </a:lnTo>
                    <a:lnTo>
                      <a:pt x="466" y="62"/>
                    </a:lnTo>
                    <a:lnTo>
                      <a:pt x="448" y="62"/>
                    </a:lnTo>
                    <a:lnTo>
                      <a:pt x="432" y="62"/>
                    </a:lnTo>
                    <a:lnTo>
                      <a:pt x="415" y="62"/>
                    </a:lnTo>
                    <a:lnTo>
                      <a:pt x="398" y="62"/>
                    </a:lnTo>
                    <a:lnTo>
                      <a:pt x="398" y="70"/>
                    </a:lnTo>
                    <a:lnTo>
                      <a:pt x="398" y="77"/>
                    </a:lnTo>
                    <a:lnTo>
                      <a:pt x="398" y="86"/>
                    </a:lnTo>
                    <a:lnTo>
                      <a:pt x="398" y="93"/>
                    </a:lnTo>
                    <a:lnTo>
                      <a:pt x="378" y="93"/>
                    </a:lnTo>
                    <a:lnTo>
                      <a:pt x="358" y="93"/>
                    </a:lnTo>
                    <a:lnTo>
                      <a:pt x="338" y="93"/>
                    </a:lnTo>
                    <a:lnTo>
                      <a:pt x="317" y="92"/>
                    </a:lnTo>
                    <a:lnTo>
                      <a:pt x="296" y="92"/>
                    </a:lnTo>
                    <a:lnTo>
                      <a:pt x="277" y="92"/>
                    </a:lnTo>
                    <a:lnTo>
                      <a:pt x="256" y="92"/>
                    </a:lnTo>
                    <a:lnTo>
                      <a:pt x="236" y="92"/>
                    </a:lnTo>
                    <a:lnTo>
                      <a:pt x="237" y="84"/>
                    </a:lnTo>
                    <a:lnTo>
                      <a:pt x="237" y="75"/>
                    </a:lnTo>
                    <a:lnTo>
                      <a:pt x="237" y="67"/>
                    </a:lnTo>
                    <a:lnTo>
                      <a:pt x="237" y="61"/>
                    </a:lnTo>
                    <a:lnTo>
                      <a:pt x="222" y="61"/>
                    </a:lnTo>
                    <a:lnTo>
                      <a:pt x="206" y="61"/>
                    </a:lnTo>
                    <a:lnTo>
                      <a:pt x="191" y="60"/>
                    </a:lnTo>
                    <a:lnTo>
                      <a:pt x="177" y="60"/>
                    </a:lnTo>
                    <a:lnTo>
                      <a:pt x="162" y="60"/>
                    </a:lnTo>
                    <a:lnTo>
                      <a:pt x="147" y="60"/>
                    </a:lnTo>
                    <a:lnTo>
                      <a:pt x="133" y="60"/>
                    </a:lnTo>
                    <a:lnTo>
                      <a:pt x="117" y="59"/>
                    </a:lnTo>
                    <a:lnTo>
                      <a:pt x="102" y="59"/>
                    </a:lnTo>
                    <a:lnTo>
                      <a:pt x="88" y="59"/>
                    </a:lnTo>
                    <a:lnTo>
                      <a:pt x="73" y="59"/>
                    </a:lnTo>
                    <a:lnTo>
                      <a:pt x="59" y="59"/>
                    </a:lnTo>
                    <a:lnTo>
                      <a:pt x="44" y="59"/>
                    </a:lnTo>
                    <a:lnTo>
                      <a:pt x="30" y="58"/>
                    </a:lnTo>
                    <a:lnTo>
                      <a:pt x="14" y="58"/>
                    </a:lnTo>
                    <a:lnTo>
                      <a:pt x="0" y="58"/>
                    </a:lnTo>
                    <a:lnTo>
                      <a:pt x="0" y="49"/>
                    </a:lnTo>
                    <a:lnTo>
                      <a:pt x="0" y="40"/>
                    </a:lnTo>
                    <a:lnTo>
                      <a:pt x="0" y="32"/>
                    </a:lnTo>
                    <a:lnTo>
                      <a:pt x="0" y="23"/>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8" name="Freeform 76"/>
              <p:cNvSpPr>
                <a:spLocks noChangeArrowheads="1"/>
              </p:cNvSpPr>
              <p:nvPr/>
            </p:nvSpPr>
            <p:spPr bwMode="auto">
              <a:xfrm>
                <a:off x="1088" y="655"/>
                <a:ext cx="109" cy="306"/>
              </a:xfrm>
              <a:custGeom>
                <a:avLst/>
                <a:gdLst>
                  <a:gd name="T0" fmla="*/ 0 w 654"/>
                  <a:gd name="T1" fmla="*/ 0 h 56"/>
                  <a:gd name="T2" fmla="*/ 0 w 654"/>
                  <a:gd name="T3" fmla="*/ 0 h 56"/>
                  <a:gd name="T4" fmla="*/ 0 w 654"/>
                  <a:gd name="T5" fmla="*/ 0 h 56"/>
                  <a:gd name="T6" fmla="*/ 0 w 654"/>
                  <a:gd name="T7" fmla="*/ 721319 h 56"/>
                  <a:gd name="T8" fmla="*/ 0 w 654"/>
                  <a:gd name="T9" fmla="*/ 721319 h 56"/>
                  <a:gd name="T10" fmla="*/ 0 w 654"/>
                  <a:gd name="T11" fmla="*/ 1597604 h 56"/>
                  <a:gd name="T12" fmla="*/ 0 w 654"/>
                  <a:gd name="T13" fmla="*/ 1597604 h 56"/>
                  <a:gd name="T14" fmla="*/ 0 w 654"/>
                  <a:gd name="T15" fmla="*/ 1597604 h 56"/>
                  <a:gd name="T16" fmla="*/ 0 w 654"/>
                  <a:gd name="T17" fmla="*/ 1597604 h 56"/>
                  <a:gd name="T18" fmla="*/ 0 w 654"/>
                  <a:gd name="T19" fmla="*/ 1597604 h 56"/>
                  <a:gd name="T20" fmla="*/ 0 w 654"/>
                  <a:gd name="T21" fmla="*/ 1597604 h 56"/>
                  <a:gd name="T22" fmla="*/ 0 w 654"/>
                  <a:gd name="T23" fmla="*/ 1597604 h 56"/>
                  <a:gd name="T24" fmla="*/ 0 w 654"/>
                  <a:gd name="T25" fmla="*/ 1597604 h 56"/>
                  <a:gd name="T26" fmla="*/ 0 w 654"/>
                  <a:gd name="T27" fmla="*/ 2314355 h 56"/>
                  <a:gd name="T28" fmla="*/ 0 w 654"/>
                  <a:gd name="T29" fmla="*/ 2314355 h 56"/>
                  <a:gd name="T30" fmla="*/ 0 w 654"/>
                  <a:gd name="T31" fmla="*/ 3196044 h 56"/>
                  <a:gd name="T32" fmla="*/ 0 w 654"/>
                  <a:gd name="T33" fmla="*/ 7132161 h 56"/>
                  <a:gd name="T34" fmla="*/ 0 w 654"/>
                  <a:gd name="T35" fmla="*/ 15866499 h 56"/>
                  <a:gd name="T36" fmla="*/ 0 w 654"/>
                  <a:gd name="T37" fmla="*/ 20655727 h 56"/>
                  <a:gd name="T38" fmla="*/ 0 w 654"/>
                  <a:gd name="T39" fmla="*/ 19939004 h 56"/>
                  <a:gd name="T40" fmla="*/ 0 w 654"/>
                  <a:gd name="T41" fmla="*/ 19939004 h 56"/>
                  <a:gd name="T42" fmla="*/ 0 w 654"/>
                  <a:gd name="T43" fmla="*/ 19939004 h 56"/>
                  <a:gd name="T44" fmla="*/ 0 w 654"/>
                  <a:gd name="T45" fmla="*/ 19939004 h 56"/>
                  <a:gd name="T46" fmla="*/ 0 w 654"/>
                  <a:gd name="T47" fmla="*/ 19939004 h 56"/>
                  <a:gd name="T48" fmla="*/ 0 w 654"/>
                  <a:gd name="T49" fmla="*/ 19939004 h 56"/>
                  <a:gd name="T50" fmla="*/ 0 w 654"/>
                  <a:gd name="T51" fmla="*/ 18311871 h 56"/>
                  <a:gd name="T52" fmla="*/ 0 w 654"/>
                  <a:gd name="T53" fmla="*/ 24572286 h 56"/>
                  <a:gd name="T54" fmla="*/ 0 w 654"/>
                  <a:gd name="T55" fmla="*/ 37374561 h 56"/>
                  <a:gd name="T56" fmla="*/ 0 w 654"/>
                  <a:gd name="T57" fmla="*/ 44506722 h 56"/>
                  <a:gd name="T58" fmla="*/ 0 w 654"/>
                  <a:gd name="T59" fmla="*/ 44506722 h 56"/>
                  <a:gd name="T60" fmla="*/ 0 w 654"/>
                  <a:gd name="T61" fmla="*/ 43789972 h 56"/>
                  <a:gd name="T62" fmla="*/ 0 w 654"/>
                  <a:gd name="T63" fmla="*/ 43789972 h 56"/>
                  <a:gd name="T64" fmla="*/ 0 w 654"/>
                  <a:gd name="T65" fmla="*/ 36522226 h 56"/>
                  <a:gd name="T66" fmla="*/ 0 w 654"/>
                  <a:gd name="T67" fmla="*/ 23850968 h 56"/>
                  <a:gd name="T68" fmla="*/ 0 w 654"/>
                  <a:gd name="T69" fmla="*/ 17464103 h 56"/>
                  <a:gd name="T70" fmla="*/ 0 w 654"/>
                  <a:gd name="T71" fmla="*/ 17464103 h 56"/>
                  <a:gd name="T72" fmla="*/ 0 w 654"/>
                  <a:gd name="T73" fmla="*/ 17464103 h 56"/>
                  <a:gd name="T74" fmla="*/ 0 w 654"/>
                  <a:gd name="T75" fmla="*/ 16718807 h 56"/>
                  <a:gd name="T76" fmla="*/ 0 w 654"/>
                  <a:gd name="T77" fmla="*/ 16718807 h 56"/>
                  <a:gd name="T78" fmla="*/ 0 w 654"/>
                  <a:gd name="T79" fmla="*/ 15866499 h 56"/>
                  <a:gd name="T80" fmla="*/ 0 w 654"/>
                  <a:gd name="T81" fmla="*/ 15866499 h 56"/>
                  <a:gd name="T82" fmla="*/ 0 w 654"/>
                  <a:gd name="T83" fmla="*/ 15121198 h 56"/>
                  <a:gd name="T84" fmla="*/ 0 w 654"/>
                  <a:gd name="T85" fmla="*/ 11204671 h 56"/>
                  <a:gd name="T86" fmla="*/ 0 w 654"/>
                  <a:gd name="T87" fmla="*/ 3196044 h 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54"/>
                  <a:gd name="T133" fmla="*/ 0 h 56"/>
                  <a:gd name="T134" fmla="*/ 654 w 654"/>
                  <a:gd name="T135" fmla="*/ 56 h 5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54" h="56">
                    <a:moveTo>
                      <a:pt x="0" y="0"/>
                    </a:moveTo>
                    <a:lnTo>
                      <a:pt x="19" y="0"/>
                    </a:lnTo>
                    <a:lnTo>
                      <a:pt x="39" y="0"/>
                    </a:lnTo>
                    <a:lnTo>
                      <a:pt x="58" y="0"/>
                    </a:lnTo>
                    <a:lnTo>
                      <a:pt x="77" y="0"/>
                    </a:lnTo>
                    <a:lnTo>
                      <a:pt x="96" y="0"/>
                    </a:lnTo>
                    <a:lnTo>
                      <a:pt x="116" y="1"/>
                    </a:lnTo>
                    <a:lnTo>
                      <a:pt x="135" y="1"/>
                    </a:lnTo>
                    <a:lnTo>
                      <a:pt x="156" y="1"/>
                    </a:lnTo>
                    <a:lnTo>
                      <a:pt x="175" y="1"/>
                    </a:lnTo>
                    <a:lnTo>
                      <a:pt x="195" y="1"/>
                    </a:lnTo>
                    <a:lnTo>
                      <a:pt x="214" y="2"/>
                    </a:lnTo>
                    <a:lnTo>
                      <a:pt x="234" y="2"/>
                    </a:lnTo>
                    <a:lnTo>
                      <a:pt x="255" y="2"/>
                    </a:lnTo>
                    <a:lnTo>
                      <a:pt x="274" y="2"/>
                    </a:lnTo>
                    <a:lnTo>
                      <a:pt x="294" y="2"/>
                    </a:lnTo>
                    <a:lnTo>
                      <a:pt x="314" y="2"/>
                    </a:lnTo>
                    <a:lnTo>
                      <a:pt x="335" y="2"/>
                    </a:lnTo>
                    <a:lnTo>
                      <a:pt x="356" y="2"/>
                    </a:lnTo>
                    <a:lnTo>
                      <a:pt x="377" y="2"/>
                    </a:lnTo>
                    <a:lnTo>
                      <a:pt x="398" y="2"/>
                    </a:lnTo>
                    <a:lnTo>
                      <a:pt x="418" y="2"/>
                    </a:lnTo>
                    <a:lnTo>
                      <a:pt x="440" y="2"/>
                    </a:lnTo>
                    <a:lnTo>
                      <a:pt x="461" y="2"/>
                    </a:lnTo>
                    <a:lnTo>
                      <a:pt x="482" y="2"/>
                    </a:lnTo>
                    <a:lnTo>
                      <a:pt x="503" y="2"/>
                    </a:lnTo>
                    <a:lnTo>
                      <a:pt x="525" y="2"/>
                    </a:lnTo>
                    <a:lnTo>
                      <a:pt x="546" y="3"/>
                    </a:lnTo>
                    <a:lnTo>
                      <a:pt x="567" y="3"/>
                    </a:lnTo>
                    <a:lnTo>
                      <a:pt x="589" y="3"/>
                    </a:lnTo>
                    <a:lnTo>
                      <a:pt x="611" y="3"/>
                    </a:lnTo>
                    <a:lnTo>
                      <a:pt x="632" y="4"/>
                    </a:lnTo>
                    <a:lnTo>
                      <a:pt x="654" y="4"/>
                    </a:lnTo>
                    <a:lnTo>
                      <a:pt x="654" y="9"/>
                    </a:lnTo>
                    <a:lnTo>
                      <a:pt x="654" y="15"/>
                    </a:lnTo>
                    <a:lnTo>
                      <a:pt x="654" y="20"/>
                    </a:lnTo>
                    <a:lnTo>
                      <a:pt x="654" y="27"/>
                    </a:lnTo>
                    <a:lnTo>
                      <a:pt x="637" y="26"/>
                    </a:lnTo>
                    <a:lnTo>
                      <a:pt x="620" y="26"/>
                    </a:lnTo>
                    <a:lnTo>
                      <a:pt x="603" y="25"/>
                    </a:lnTo>
                    <a:lnTo>
                      <a:pt x="586" y="25"/>
                    </a:lnTo>
                    <a:lnTo>
                      <a:pt x="569" y="25"/>
                    </a:lnTo>
                    <a:lnTo>
                      <a:pt x="552" y="25"/>
                    </a:lnTo>
                    <a:lnTo>
                      <a:pt x="536" y="25"/>
                    </a:lnTo>
                    <a:lnTo>
                      <a:pt x="519" y="25"/>
                    </a:lnTo>
                    <a:lnTo>
                      <a:pt x="503" y="25"/>
                    </a:lnTo>
                    <a:lnTo>
                      <a:pt x="486" y="25"/>
                    </a:lnTo>
                    <a:lnTo>
                      <a:pt x="469" y="25"/>
                    </a:lnTo>
                    <a:lnTo>
                      <a:pt x="453" y="25"/>
                    </a:lnTo>
                    <a:lnTo>
                      <a:pt x="436" y="25"/>
                    </a:lnTo>
                    <a:lnTo>
                      <a:pt x="420" y="25"/>
                    </a:lnTo>
                    <a:lnTo>
                      <a:pt x="403" y="23"/>
                    </a:lnTo>
                    <a:lnTo>
                      <a:pt x="387" y="23"/>
                    </a:lnTo>
                    <a:lnTo>
                      <a:pt x="387" y="31"/>
                    </a:lnTo>
                    <a:lnTo>
                      <a:pt x="387" y="40"/>
                    </a:lnTo>
                    <a:lnTo>
                      <a:pt x="387" y="47"/>
                    </a:lnTo>
                    <a:lnTo>
                      <a:pt x="387" y="56"/>
                    </a:lnTo>
                    <a:lnTo>
                      <a:pt x="369" y="56"/>
                    </a:lnTo>
                    <a:lnTo>
                      <a:pt x="350" y="56"/>
                    </a:lnTo>
                    <a:lnTo>
                      <a:pt x="331" y="56"/>
                    </a:lnTo>
                    <a:lnTo>
                      <a:pt x="312" y="55"/>
                    </a:lnTo>
                    <a:lnTo>
                      <a:pt x="294" y="55"/>
                    </a:lnTo>
                    <a:lnTo>
                      <a:pt x="275" y="55"/>
                    </a:lnTo>
                    <a:lnTo>
                      <a:pt x="256" y="55"/>
                    </a:lnTo>
                    <a:lnTo>
                      <a:pt x="237" y="55"/>
                    </a:lnTo>
                    <a:lnTo>
                      <a:pt x="237" y="46"/>
                    </a:lnTo>
                    <a:lnTo>
                      <a:pt x="237" y="39"/>
                    </a:lnTo>
                    <a:lnTo>
                      <a:pt x="237" y="30"/>
                    </a:lnTo>
                    <a:lnTo>
                      <a:pt x="237" y="22"/>
                    </a:lnTo>
                    <a:lnTo>
                      <a:pt x="222" y="22"/>
                    </a:lnTo>
                    <a:lnTo>
                      <a:pt x="207" y="22"/>
                    </a:lnTo>
                    <a:lnTo>
                      <a:pt x="192" y="22"/>
                    </a:lnTo>
                    <a:lnTo>
                      <a:pt x="178" y="22"/>
                    </a:lnTo>
                    <a:lnTo>
                      <a:pt x="162" y="22"/>
                    </a:lnTo>
                    <a:lnTo>
                      <a:pt x="147" y="21"/>
                    </a:lnTo>
                    <a:lnTo>
                      <a:pt x="132" y="21"/>
                    </a:lnTo>
                    <a:lnTo>
                      <a:pt x="118" y="21"/>
                    </a:lnTo>
                    <a:lnTo>
                      <a:pt x="103" y="21"/>
                    </a:lnTo>
                    <a:lnTo>
                      <a:pt x="88" y="20"/>
                    </a:lnTo>
                    <a:lnTo>
                      <a:pt x="73" y="20"/>
                    </a:lnTo>
                    <a:lnTo>
                      <a:pt x="58" y="20"/>
                    </a:lnTo>
                    <a:lnTo>
                      <a:pt x="44" y="20"/>
                    </a:lnTo>
                    <a:lnTo>
                      <a:pt x="29" y="19"/>
                    </a:lnTo>
                    <a:lnTo>
                      <a:pt x="15" y="19"/>
                    </a:lnTo>
                    <a:lnTo>
                      <a:pt x="0" y="19"/>
                    </a:lnTo>
                    <a:lnTo>
                      <a:pt x="0" y="14"/>
                    </a:lnTo>
                    <a:lnTo>
                      <a:pt x="0" y="9"/>
                    </a:lnTo>
                    <a:lnTo>
                      <a:pt x="0" y="4"/>
                    </a:lnTo>
                    <a:lnTo>
                      <a:pt x="0"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329" name="Freeform 77"/>
              <p:cNvSpPr>
                <a:spLocks noChangeArrowheads="1"/>
              </p:cNvSpPr>
              <p:nvPr/>
            </p:nvSpPr>
            <p:spPr bwMode="auto">
              <a:xfrm>
                <a:off x="1123" y="660"/>
                <a:ext cx="4" cy="306"/>
              </a:xfrm>
              <a:custGeom>
                <a:avLst/>
                <a:gdLst>
                  <a:gd name="T0" fmla="*/ 0 w 23"/>
                  <a:gd name="T1" fmla="*/ 175140 h 99"/>
                  <a:gd name="T2" fmla="*/ 0 w 23"/>
                  <a:gd name="T3" fmla="*/ 123843 h 99"/>
                  <a:gd name="T4" fmla="*/ 0 w 23"/>
                  <a:gd name="T5" fmla="*/ 91717 h 99"/>
                  <a:gd name="T6" fmla="*/ 0 w 23"/>
                  <a:gd name="T7" fmla="*/ 40067 h 99"/>
                  <a:gd name="T8" fmla="*/ 0 w 23"/>
                  <a:gd name="T9" fmla="*/ 0 h 99"/>
                  <a:gd name="T10" fmla="*/ 0 w 23"/>
                  <a:gd name="T11" fmla="*/ 67181 h 99"/>
                  <a:gd name="T12" fmla="*/ 0 w 23"/>
                  <a:gd name="T13" fmla="*/ 115906 h 99"/>
                  <a:gd name="T14" fmla="*/ 0 w 23"/>
                  <a:gd name="T15" fmla="*/ 183087 h 99"/>
                  <a:gd name="T16" fmla="*/ 0 w 23"/>
                  <a:gd name="T17" fmla="*/ 250259 h 99"/>
                  <a:gd name="T18" fmla="*/ 0 w 23"/>
                  <a:gd name="T19" fmla="*/ 398591 h 99"/>
                  <a:gd name="T20" fmla="*/ 0 w 23"/>
                  <a:gd name="T21" fmla="*/ 533775 h 99"/>
                  <a:gd name="T22" fmla="*/ 0 w 23"/>
                  <a:gd name="T23" fmla="*/ 673957 h 99"/>
                  <a:gd name="T24" fmla="*/ 0 w 23"/>
                  <a:gd name="T25" fmla="*/ 824945 h 99"/>
                  <a:gd name="T26" fmla="*/ 0 w 23"/>
                  <a:gd name="T27" fmla="*/ 657631 h 99"/>
                  <a:gd name="T28" fmla="*/ 0 w 23"/>
                  <a:gd name="T29" fmla="*/ 498820 h 99"/>
                  <a:gd name="T30" fmla="*/ 0 w 23"/>
                  <a:gd name="T31" fmla="*/ 334065 h 99"/>
                  <a:gd name="T32" fmla="*/ 0 w 23"/>
                  <a:gd name="T33" fmla="*/ 175140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99"/>
                  <a:gd name="T53" fmla="*/ 23 w 23"/>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99">
                    <a:moveTo>
                      <a:pt x="0" y="21"/>
                    </a:moveTo>
                    <a:lnTo>
                      <a:pt x="6" y="15"/>
                    </a:lnTo>
                    <a:lnTo>
                      <a:pt x="12" y="11"/>
                    </a:lnTo>
                    <a:lnTo>
                      <a:pt x="17" y="5"/>
                    </a:lnTo>
                    <a:lnTo>
                      <a:pt x="23" y="0"/>
                    </a:lnTo>
                    <a:lnTo>
                      <a:pt x="23" y="8"/>
                    </a:lnTo>
                    <a:lnTo>
                      <a:pt x="23" y="14"/>
                    </a:lnTo>
                    <a:lnTo>
                      <a:pt x="23" y="22"/>
                    </a:lnTo>
                    <a:lnTo>
                      <a:pt x="23" y="30"/>
                    </a:lnTo>
                    <a:lnTo>
                      <a:pt x="17" y="48"/>
                    </a:lnTo>
                    <a:lnTo>
                      <a:pt x="12" y="64"/>
                    </a:lnTo>
                    <a:lnTo>
                      <a:pt x="6" y="81"/>
                    </a:lnTo>
                    <a:lnTo>
                      <a:pt x="0" y="99"/>
                    </a:lnTo>
                    <a:lnTo>
                      <a:pt x="0" y="79"/>
                    </a:lnTo>
                    <a:lnTo>
                      <a:pt x="0" y="60"/>
                    </a:lnTo>
                    <a:lnTo>
                      <a:pt x="0" y="40"/>
                    </a:lnTo>
                    <a:lnTo>
                      <a:pt x="0" y="21"/>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30" name="Freeform 78"/>
              <p:cNvSpPr>
                <a:spLocks noChangeArrowheads="1"/>
              </p:cNvSpPr>
              <p:nvPr/>
            </p:nvSpPr>
            <p:spPr bwMode="auto">
              <a:xfrm>
                <a:off x="1102" y="672"/>
                <a:ext cx="11" cy="306"/>
              </a:xfrm>
              <a:custGeom>
                <a:avLst/>
                <a:gdLst>
                  <a:gd name="T0" fmla="*/ 0 w 65"/>
                  <a:gd name="T1" fmla="*/ 0 h 32"/>
                  <a:gd name="T2" fmla="*/ 0 w 65"/>
                  <a:gd name="T3" fmla="*/ 0 h 32"/>
                  <a:gd name="T4" fmla="*/ 0 w 65"/>
                  <a:gd name="T5" fmla="*/ 0 h 32"/>
                  <a:gd name="T6" fmla="*/ 0 w 65"/>
                  <a:gd name="T7" fmla="*/ 0 h 32"/>
                  <a:gd name="T8" fmla="*/ 0 w 65"/>
                  <a:gd name="T9" fmla="*/ 0 h 32"/>
                  <a:gd name="T10" fmla="*/ 0 w 65"/>
                  <a:gd name="T11" fmla="*/ 73397810 h 32"/>
                  <a:gd name="T12" fmla="*/ 0 w 65"/>
                  <a:gd name="T13" fmla="*/ 73397810 h 32"/>
                  <a:gd name="T14" fmla="*/ 0 w 65"/>
                  <a:gd name="T15" fmla="*/ 73397810 h 32"/>
                  <a:gd name="T16" fmla="*/ 0 w 65"/>
                  <a:gd name="T17" fmla="*/ 73397810 h 32"/>
                  <a:gd name="T18" fmla="*/ 0 w 65"/>
                  <a:gd name="T19" fmla="*/ 139127069 h 32"/>
                  <a:gd name="T20" fmla="*/ 0 w 65"/>
                  <a:gd name="T21" fmla="*/ 416738340 h 32"/>
                  <a:gd name="T22" fmla="*/ 0 w 65"/>
                  <a:gd name="T23" fmla="*/ 767671820 h 32"/>
                  <a:gd name="T24" fmla="*/ 0 w 65"/>
                  <a:gd name="T25" fmla="*/ 1118596703 h 32"/>
                  <a:gd name="T26" fmla="*/ 0 w 65"/>
                  <a:gd name="T27" fmla="*/ 1118596703 h 32"/>
                  <a:gd name="T28" fmla="*/ 0 w 65"/>
                  <a:gd name="T29" fmla="*/ 1118596703 h 32"/>
                  <a:gd name="T30" fmla="*/ 0 w 65"/>
                  <a:gd name="T31" fmla="*/ 1118596703 h 32"/>
                  <a:gd name="T32" fmla="*/ 0 w 65"/>
                  <a:gd name="T33" fmla="*/ 1118596703 h 32"/>
                  <a:gd name="T34" fmla="*/ 0 w 65"/>
                  <a:gd name="T35" fmla="*/ 1608656200 h 32"/>
                  <a:gd name="T36" fmla="*/ 0 w 65"/>
                  <a:gd name="T37" fmla="*/ 1886267787 h 32"/>
                  <a:gd name="T38" fmla="*/ 0 w 65"/>
                  <a:gd name="T39" fmla="*/ 2147483646 h 32"/>
                  <a:gd name="T40" fmla="*/ 0 w 65"/>
                  <a:gd name="T41" fmla="*/ 2147483646 h 32"/>
                  <a:gd name="T42" fmla="*/ 0 w 65"/>
                  <a:gd name="T43" fmla="*/ 2147483646 h 32"/>
                  <a:gd name="T44" fmla="*/ 0 w 65"/>
                  <a:gd name="T45" fmla="*/ 2147483646 h 32"/>
                  <a:gd name="T46" fmla="*/ 0 w 65"/>
                  <a:gd name="T47" fmla="*/ 2147483646 h 32"/>
                  <a:gd name="T48" fmla="*/ 0 w 65"/>
                  <a:gd name="T49" fmla="*/ 2147483646 h 32"/>
                  <a:gd name="T50" fmla="*/ 0 w 65"/>
                  <a:gd name="T51" fmla="*/ 2147483646 h 32"/>
                  <a:gd name="T52" fmla="*/ 0 w 65"/>
                  <a:gd name="T53" fmla="*/ 2147483646 h 32"/>
                  <a:gd name="T54" fmla="*/ 0 w 65"/>
                  <a:gd name="T55" fmla="*/ 2147483646 h 32"/>
                  <a:gd name="T56" fmla="*/ 0 w 65"/>
                  <a:gd name="T57" fmla="*/ 2147483646 h 32"/>
                  <a:gd name="T58" fmla="*/ 0 w 65"/>
                  <a:gd name="T59" fmla="*/ 2025394732 h 32"/>
                  <a:gd name="T60" fmla="*/ 0 w 65"/>
                  <a:gd name="T61" fmla="*/ 1820462200 h 32"/>
                  <a:gd name="T62" fmla="*/ 0 w 65"/>
                  <a:gd name="T63" fmla="*/ 1469529628 h 32"/>
                  <a:gd name="T64" fmla="*/ 0 w 65"/>
                  <a:gd name="T65" fmla="*/ 979477810 h 32"/>
                  <a:gd name="T66" fmla="*/ 0 w 65"/>
                  <a:gd name="T67" fmla="*/ 979477810 h 32"/>
                  <a:gd name="T68" fmla="*/ 0 w 65"/>
                  <a:gd name="T69" fmla="*/ 979477810 h 32"/>
                  <a:gd name="T70" fmla="*/ 0 w 65"/>
                  <a:gd name="T71" fmla="*/ 979477810 h 32"/>
                  <a:gd name="T72" fmla="*/ 0 w 65"/>
                  <a:gd name="T73" fmla="*/ 979477810 h 32"/>
                  <a:gd name="T74" fmla="*/ 0 w 65"/>
                  <a:gd name="T75" fmla="*/ 628460572 h 32"/>
                  <a:gd name="T76" fmla="*/ 0 w 65"/>
                  <a:gd name="T77" fmla="*/ 277527551 h 32"/>
                  <a:gd name="T78" fmla="*/ 0 w 65"/>
                  <a:gd name="T79" fmla="*/ 73397810 h 32"/>
                  <a:gd name="T80" fmla="*/ 0 w 65"/>
                  <a:gd name="T81" fmla="*/ 0 h 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
                  <a:gd name="T124" fmla="*/ 0 h 32"/>
                  <a:gd name="T125" fmla="*/ 65 w 65"/>
                  <a:gd name="T126" fmla="*/ 32 h 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 h="32">
                    <a:moveTo>
                      <a:pt x="13" y="0"/>
                    </a:moveTo>
                    <a:lnTo>
                      <a:pt x="18" y="0"/>
                    </a:lnTo>
                    <a:lnTo>
                      <a:pt x="23" y="0"/>
                    </a:lnTo>
                    <a:lnTo>
                      <a:pt x="28" y="0"/>
                    </a:lnTo>
                    <a:lnTo>
                      <a:pt x="34" y="0"/>
                    </a:lnTo>
                    <a:lnTo>
                      <a:pt x="38" y="1"/>
                    </a:lnTo>
                    <a:lnTo>
                      <a:pt x="43" y="1"/>
                    </a:lnTo>
                    <a:lnTo>
                      <a:pt x="48" y="1"/>
                    </a:lnTo>
                    <a:lnTo>
                      <a:pt x="53" y="1"/>
                    </a:lnTo>
                    <a:lnTo>
                      <a:pt x="59" y="2"/>
                    </a:lnTo>
                    <a:lnTo>
                      <a:pt x="62" y="6"/>
                    </a:lnTo>
                    <a:lnTo>
                      <a:pt x="64" y="11"/>
                    </a:lnTo>
                    <a:lnTo>
                      <a:pt x="65" y="16"/>
                    </a:lnTo>
                    <a:lnTo>
                      <a:pt x="64" y="23"/>
                    </a:lnTo>
                    <a:lnTo>
                      <a:pt x="62" y="27"/>
                    </a:lnTo>
                    <a:lnTo>
                      <a:pt x="59" y="31"/>
                    </a:lnTo>
                    <a:lnTo>
                      <a:pt x="53" y="32"/>
                    </a:lnTo>
                    <a:lnTo>
                      <a:pt x="49" y="32"/>
                    </a:lnTo>
                    <a:lnTo>
                      <a:pt x="43" y="32"/>
                    </a:lnTo>
                    <a:lnTo>
                      <a:pt x="39" y="32"/>
                    </a:lnTo>
                    <a:lnTo>
                      <a:pt x="34" y="31"/>
                    </a:lnTo>
                    <a:lnTo>
                      <a:pt x="28" y="31"/>
                    </a:lnTo>
                    <a:lnTo>
                      <a:pt x="24" y="31"/>
                    </a:lnTo>
                    <a:lnTo>
                      <a:pt x="18" y="31"/>
                    </a:lnTo>
                    <a:lnTo>
                      <a:pt x="14" y="31"/>
                    </a:lnTo>
                    <a:lnTo>
                      <a:pt x="9" y="29"/>
                    </a:lnTo>
                    <a:lnTo>
                      <a:pt x="4" y="26"/>
                    </a:lnTo>
                    <a:lnTo>
                      <a:pt x="1" y="21"/>
                    </a:lnTo>
                    <a:lnTo>
                      <a:pt x="0" y="14"/>
                    </a:lnTo>
                    <a:lnTo>
                      <a:pt x="1" y="9"/>
                    </a:lnTo>
                    <a:lnTo>
                      <a:pt x="4" y="4"/>
                    </a:lnTo>
                    <a:lnTo>
                      <a:pt x="9" y="1"/>
                    </a:lnTo>
                    <a:lnTo>
                      <a:pt x="13"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31" name="Freeform 79"/>
              <p:cNvSpPr>
                <a:spLocks noChangeArrowheads="1"/>
              </p:cNvSpPr>
              <p:nvPr/>
            </p:nvSpPr>
            <p:spPr bwMode="auto">
              <a:xfrm>
                <a:off x="1171" y="670"/>
                <a:ext cx="18" cy="306"/>
              </a:xfrm>
              <a:custGeom>
                <a:avLst/>
                <a:gdLst>
                  <a:gd name="T0" fmla="*/ 0 w 107"/>
                  <a:gd name="T1" fmla="*/ 57414055 h 54"/>
                  <a:gd name="T2" fmla="*/ 0 w 107"/>
                  <a:gd name="T3" fmla="*/ 57414055 h 54"/>
                  <a:gd name="T4" fmla="*/ 0 w 107"/>
                  <a:gd name="T5" fmla="*/ 57414055 h 54"/>
                  <a:gd name="T6" fmla="*/ 0 w 107"/>
                  <a:gd name="T7" fmla="*/ 57414055 h 54"/>
                  <a:gd name="T8" fmla="*/ 0 w 107"/>
                  <a:gd name="T9" fmla="*/ 56285895 h 54"/>
                  <a:gd name="T10" fmla="*/ 0 w 107"/>
                  <a:gd name="T11" fmla="*/ 56285895 h 54"/>
                  <a:gd name="T12" fmla="*/ 0 w 107"/>
                  <a:gd name="T13" fmla="*/ 56285895 h 54"/>
                  <a:gd name="T14" fmla="*/ 0 w 107"/>
                  <a:gd name="T15" fmla="*/ 56285895 h 54"/>
                  <a:gd name="T16" fmla="*/ 0 w 107"/>
                  <a:gd name="T17" fmla="*/ 56285895 h 54"/>
                  <a:gd name="T18" fmla="*/ 0 w 107"/>
                  <a:gd name="T19" fmla="*/ 53106997 h 54"/>
                  <a:gd name="T20" fmla="*/ 0 w 107"/>
                  <a:gd name="T21" fmla="*/ 47843179 h 54"/>
                  <a:gd name="T22" fmla="*/ 0 w 107"/>
                  <a:gd name="T23" fmla="*/ 38277381 h 54"/>
                  <a:gd name="T24" fmla="*/ 0 w 107"/>
                  <a:gd name="T25" fmla="*/ 27579400 h 54"/>
                  <a:gd name="T26" fmla="*/ 0 w 107"/>
                  <a:gd name="T27" fmla="*/ 27579400 h 54"/>
                  <a:gd name="T28" fmla="*/ 0 w 107"/>
                  <a:gd name="T29" fmla="*/ 27579400 h 54"/>
                  <a:gd name="T30" fmla="*/ 0 w 107"/>
                  <a:gd name="T31" fmla="*/ 27579400 h 54"/>
                  <a:gd name="T32" fmla="*/ 0 w 107"/>
                  <a:gd name="T33" fmla="*/ 26655564 h 54"/>
                  <a:gd name="T34" fmla="*/ 0 w 107"/>
                  <a:gd name="T35" fmla="*/ 17084688 h 54"/>
                  <a:gd name="T36" fmla="*/ 0 w 107"/>
                  <a:gd name="T37" fmla="*/ 8442914 h 54"/>
                  <a:gd name="T38" fmla="*/ 0 w 107"/>
                  <a:gd name="T39" fmla="*/ 3178904 h 54"/>
                  <a:gd name="T40" fmla="*/ 0 w 107"/>
                  <a:gd name="T41" fmla="*/ 0 h 54"/>
                  <a:gd name="T42" fmla="*/ 0 w 107"/>
                  <a:gd name="T43" fmla="*/ 0 h 54"/>
                  <a:gd name="T44" fmla="*/ 0 w 107"/>
                  <a:gd name="T45" fmla="*/ 0 h 54"/>
                  <a:gd name="T46" fmla="*/ 0 w 107"/>
                  <a:gd name="T47" fmla="*/ 0 h 54"/>
                  <a:gd name="T48" fmla="*/ 0 w 107"/>
                  <a:gd name="T49" fmla="*/ 0 h 54"/>
                  <a:gd name="T50" fmla="*/ 0 w 107"/>
                  <a:gd name="T51" fmla="*/ 2050903 h 54"/>
                  <a:gd name="T52" fmla="*/ 0 w 107"/>
                  <a:gd name="T53" fmla="*/ 2050903 h 54"/>
                  <a:gd name="T54" fmla="*/ 0 w 107"/>
                  <a:gd name="T55" fmla="*/ 2050903 h 54"/>
                  <a:gd name="T56" fmla="*/ 0 w 107"/>
                  <a:gd name="T57" fmla="*/ 2050903 h 54"/>
                  <a:gd name="T58" fmla="*/ 0 w 107"/>
                  <a:gd name="T59" fmla="*/ 4305970 h 54"/>
                  <a:gd name="T60" fmla="*/ 0 w 107"/>
                  <a:gd name="T61" fmla="*/ 9570881 h 54"/>
                  <a:gd name="T62" fmla="*/ 0 w 107"/>
                  <a:gd name="T63" fmla="*/ 18013789 h 54"/>
                  <a:gd name="T64" fmla="*/ 0 w 107"/>
                  <a:gd name="T65" fmla="*/ 27579400 h 54"/>
                  <a:gd name="T66" fmla="*/ 0 w 107"/>
                  <a:gd name="T67" fmla="*/ 27579400 h 54"/>
                  <a:gd name="T68" fmla="*/ 0 w 107"/>
                  <a:gd name="T69" fmla="*/ 27579400 h 54"/>
                  <a:gd name="T70" fmla="*/ 0 w 107"/>
                  <a:gd name="T71" fmla="*/ 27579400 h 54"/>
                  <a:gd name="T72" fmla="*/ 0 w 107"/>
                  <a:gd name="T73" fmla="*/ 29834467 h 54"/>
                  <a:gd name="T74" fmla="*/ 0 w 107"/>
                  <a:gd name="T75" fmla="*/ 40328284 h 54"/>
                  <a:gd name="T76" fmla="*/ 0 w 107"/>
                  <a:gd name="T77" fmla="*/ 48970058 h 54"/>
                  <a:gd name="T78" fmla="*/ 0 w 107"/>
                  <a:gd name="T79" fmla="*/ 54234992 h 54"/>
                  <a:gd name="T80" fmla="*/ 0 w 107"/>
                  <a:gd name="T81" fmla="*/ 57414055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7"/>
                  <a:gd name="T124" fmla="*/ 0 h 54"/>
                  <a:gd name="T125" fmla="*/ 107 w 107"/>
                  <a:gd name="T126" fmla="*/ 54 h 5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7" h="54">
                    <a:moveTo>
                      <a:pt x="87" y="54"/>
                    </a:moveTo>
                    <a:lnTo>
                      <a:pt x="78" y="54"/>
                    </a:lnTo>
                    <a:lnTo>
                      <a:pt x="69" y="54"/>
                    </a:lnTo>
                    <a:lnTo>
                      <a:pt x="61" y="54"/>
                    </a:lnTo>
                    <a:lnTo>
                      <a:pt x="53" y="53"/>
                    </a:lnTo>
                    <a:lnTo>
                      <a:pt x="44" y="53"/>
                    </a:lnTo>
                    <a:lnTo>
                      <a:pt x="37" y="53"/>
                    </a:lnTo>
                    <a:lnTo>
                      <a:pt x="28" y="53"/>
                    </a:lnTo>
                    <a:lnTo>
                      <a:pt x="20" y="53"/>
                    </a:lnTo>
                    <a:lnTo>
                      <a:pt x="12" y="50"/>
                    </a:lnTo>
                    <a:lnTo>
                      <a:pt x="5" y="45"/>
                    </a:lnTo>
                    <a:lnTo>
                      <a:pt x="1" y="36"/>
                    </a:lnTo>
                    <a:lnTo>
                      <a:pt x="0" y="26"/>
                    </a:lnTo>
                    <a:lnTo>
                      <a:pt x="0" y="25"/>
                    </a:lnTo>
                    <a:lnTo>
                      <a:pt x="2" y="16"/>
                    </a:lnTo>
                    <a:lnTo>
                      <a:pt x="6" y="8"/>
                    </a:lnTo>
                    <a:lnTo>
                      <a:pt x="13" y="3"/>
                    </a:lnTo>
                    <a:lnTo>
                      <a:pt x="20" y="0"/>
                    </a:lnTo>
                    <a:lnTo>
                      <a:pt x="29" y="0"/>
                    </a:lnTo>
                    <a:lnTo>
                      <a:pt x="37" y="0"/>
                    </a:lnTo>
                    <a:lnTo>
                      <a:pt x="45" y="0"/>
                    </a:lnTo>
                    <a:lnTo>
                      <a:pt x="53" y="0"/>
                    </a:lnTo>
                    <a:lnTo>
                      <a:pt x="62" y="2"/>
                    </a:lnTo>
                    <a:lnTo>
                      <a:pt x="69" y="2"/>
                    </a:lnTo>
                    <a:lnTo>
                      <a:pt x="78" y="2"/>
                    </a:lnTo>
                    <a:lnTo>
                      <a:pt x="87" y="2"/>
                    </a:lnTo>
                    <a:lnTo>
                      <a:pt x="94" y="4"/>
                    </a:lnTo>
                    <a:lnTo>
                      <a:pt x="101" y="9"/>
                    </a:lnTo>
                    <a:lnTo>
                      <a:pt x="105" y="17"/>
                    </a:lnTo>
                    <a:lnTo>
                      <a:pt x="107" y="26"/>
                    </a:lnTo>
                    <a:lnTo>
                      <a:pt x="107" y="28"/>
                    </a:lnTo>
                    <a:lnTo>
                      <a:pt x="105" y="38"/>
                    </a:lnTo>
                    <a:lnTo>
                      <a:pt x="101" y="46"/>
                    </a:lnTo>
                    <a:lnTo>
                      <a:pt x="93" y="51"/>
                    </a:lnTo>
                    <a:lnTo>
                      <a:pt x="87" y="54"/>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332" name="Freeform 80"/>
              <p:cNvSpPr>
                <a:spLocks noChangeArrowheads="1"/>
              </p:cNvSpPr>
              <p:nvPr/>
            </p:nvSpPr>
            <p:spPr bwMode="auto">
              <a:xfrm>
                <a:off x="1103" y="673"/>
                <a:ext cx="9" cy="306"/>
              </a:xfrm>
              <a:custGeom>
                <a:avLst/>
                <a:gdLst>
                  <a:gd name="T0" fmla="*/ 0 w 52"/>
                  <a:gd name="T1" fmla="*/ 0 h 22"/>
                  <a:gd name="T2" fmla="*/ 0 w 52"/>
                  <a:gd name="T3" fmla="*/ 0 h 22"/>
                  <a:gd name="T4" fmla="*/ 0 w 52"/>
                  <a:gd name="T5" fmla="*/ 0 h 22"/>
                  <a:gd name="T6" fmla="*/ 0 w 52"/>
                  <a:gd name="T7" fmla="*/ 0 h 22"/>
                  <a:gd name="T8" fmla="*/ 0 w 52"/>
                  <a:gd name="T9" fmla="*/ 0 h 22"/>
                  <a:gd name="T10" fmla="*/ 0 w 52"/>
                  <a:gd name="T11" fmla="*/ 0 h 22"/>
                  <a:gd name="T12" fmla="*/ 0 w 52"/>
                  <a:gd name="T13" fmla="*/ 0 h 22"/>
                  <a:gd name="T14" fmla="*/ 0 w 52"/>
                  <a:gd name="T15" fmla="*/ 0 h 22"/>
                  <a:gd name="T16" fmla="*/ 0 w 52"/>
                  <a:gd name="T17" fmla="*/ 0 h 22"/>
                  <a:gd name="T18" fmla="*/ 0 w 52"/>
                  <a:gd name="T19" fmla="*/ 1411816416 h 22"/>
                  <a:gd name="T20" fmla="*/ 0 w 52"/>
                  <a:gd name="T21" fmla="*/ 2147483646 h 22"/>
                  <a:gd name="T22" fmla="*/ 0 w 52"/>
                  <a:gd name="T23" fmla="*/ 2147483646 h 22"/>
                  <a:gd name="T24" fmla="*/ 0 w 52"/>
                  <a:gd name="T25" fmla="*/ 2147483646 h 22"/>
                  <a:gd name="T26" fmla="*/ 0 w 52"/>
                  <a:gd name="T27" fmla="*/ 2147483646 h 22"/>
                  <a:gd name="T28" fmla="*/ 0 w 52"/>
                  <a:gd name="T29" fmla="*/ 2147483646 h 22"/>
                  <a:gd name="T30" fmla="*/ 0 w 52"/>
                  <a:gd name="T31" fmla="*/ 2147483646 h 22"/>
                  <a:gd name="T32" fmla="*/ 0 w 52"/>
                  <a:gd name="T33" fmla="*/ 2147483646 h 22"/>
                  <a:gd name="T34" fmla="*/ 0 w 52"/>
                  <a:gd name="T35" fmla="*/ 2147483646 h 22"/>
                  <a:gd name="T36" fmla="*/ 0 w 52"/>
                  <a:gd name="T37" fmla="*/ 2147483646 h 22"/>
                  <a:gd name="T38" fmla="*/ 0 w 52"/>
                  <a:gd name="T39" fmla="*/ 2147483646 h 22"/>
                  <a:gd name="T40" fmla="*/ 0 w 52"/>
                  <a:gd name="T41" fmla="*/ 2147483646 h 22"/>
                  <a:gd name="T42" fmla="*/ 0 w 52"/>
                  <a:gd name="T43" fmla="*/ 2147483646 h 22"/>
                  <a:gd name="T44" fmla="*/ 0 w 52"/>
                  <a:gd name="T45" fmla="*/ 2147483646 h 22"/>
                  <a:gd name="T46" fmla="*/ 0 w 52"/>
                  <a:gd name="T47" fmla="*/ 2147483646 h 22"/>
                  <a:gd name="T48" fmla="*/ 0 w 52"/>
                  <a:gd name="T49" fmla="*/ 2147483646 h 22"/>
                  <a:gd name="T50" fmla="*/ 0 w 52"/>
                  <a:gd name="T51" fmla="*/ 2147483646 h 22"/>
                  <a:gd name="T52" fmla="*/ 0 w 52"/>
                  <a:gd name="T53" fmla="*/ 2147483646 h 22"/>
                  <a:gd name="T54" fmla="*/ 0 w 52"/>
                  <a:gd name="T55" fmla="*/ 2147483646 h 22"/>
                  <a:gd name="T56" fmla="*/ 0 w 52"/>
                  <a:gd name="T57" fmla="*/ 2147483646 h 22"/>
                  <a:gd name="T58" fmla="*/ 0 w 52"/>
                  <a:gd name="T59" fmla="*/ 2147483646 h 22"/>
                  <a:gd name="T60" fmla="*/ 0 w 52"/>
                  <a:gd name="T61" fmla="*/ 2147483646 h 22"/>
                  <a:gd name="T62" fmla="*/ 0 w 52"/>
                  <a:gd name="T63" fmla="*/ 2147483646 h 22"/>
                  <a:gd name="T64" fmla="*/ 0 w 52"/>
                  <a:gd name="T65" fmla="*/ 2147483646 h 22"/>
                  <a:gd name="T66" fmla="*/ 0 w 52"/>
                  <a:gd name="T67" fmla="*/ 2147483646 h 22"/>
                  <a:gd name="T68" fmla="*/ 0 w 52"/>
                  <a:gd name="T69" fmla="*/ 2147483646 h 22"/>
                  <a:gd name="T70" fmla="*/ 0 w 52"/>
                  <a:gd name="T71" fmla="*/ 2147483646 h 22"/>
                  <a:gd name="T72" fmla="*/ 0 w 52"/>
                  <a:gd name="T73" fmla="*/ 2147483646 h 22"/>
                  <a:gd name="T74" fmla="*/ 0 w 52"/>
                  <a:gd name="T75" fmla="*/ 2147483646 h 22"/>
                  <a:gd name="T76" fmla="*/ 0 w 52"/>
                  <a:gd name="T77" fmla="*/ 2147483646 h 22"/>
                  <a:gd name="T78" fmla="*/ 0 w 52"/>
                  <a:gd name="T79" fmla="*/ 1411816416 h 22"/>
                  <a:gd name="T80" fmla="*/ 0 w 52"/>
                  <a:gd name="T81" fmla="*/ 0 h 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22"/>
                  <a:gd name="T125" fmla="*/ 52 w 52"/>
                  <a:gd name="T126" fmla="*/ 22 h 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22">
                    <a:moveTo>
                      <a:pt x="8" y="0"/>
                    </a:moveTo>
                    <a:lnTo>
                      <a:pt x="13" y="0"/>
                    </a:lnTo>
                    <a:lnTo>
                      <a:pt x="17" y="0"/>
                    </a:lnTo>
                    <a:lnTo>
                      <a:pt x="21" y="0"/>
                    </a:lnTo>
                    <a:lnTo>
                      <a:pt x="26" y="0"/>
                    </a:lnTo>
                    <a:lnTo>
                      <a:pt x="29" y="0"/>
                    </a:lnTo>
                    <a:lnTo>
                      <a:pt x="33" y="0"/>
                    </a:lnTo>
                    <a:lnTo>
                      <a:pt x="38" y="0"/>
                    </a:lnTo>
                    <a:lnTo>
                      <a:pt x="42" y="0"/>
                    </a:lnTo>
                    <a:lnTo>
                      <a:pt x="46" y="1"/>
                    </a:lnTo>
                    <a:lnTo>
                      <a:pt x="48" y="3"/>
                    </a:lnTo>
                    <a:lnTo>
                      <a:pt x="51" y="6"/>
                    </a:lnTo>
                    <a:lnTo>
                      <a:pt x="52" y="10"/>
                    </a:lnTo>
                    <a:lnTo>
                      <a:pt x="51" y="16"/>
                    </a:lnTo>
                    <a:lnTo>
                      <a:pt x="48" y="19"/>
                    </a:lnTo>
                    <a:lnTo>
                      <a:pt x="45" y="21"/>
                    </a:lnTo>
                    <a:lnTo>
                      <a:pt x="42" y="22"/>
                    </a:lnTo>
                    <a:lnTo>
                      <a:pt x="38" y="22"/>
                    </a:lnTo>
                    <a:lnTo>
                      <a:pt x="33" y="21"/>
                    </a:lnTo>
                    <a:lnTo>
                      <a:pt x="29" y="21"/>
                    </a:lnTo>
                    <a:lnTo>
                      <a:pt x="25" y="21"/>
                    </a:lnTo>
                    <a:lnTo>
                      <a:pt x="20" y="20"/>
                    </a:lnTo>
                    <a:lnTo>
                      <a:pt x="16" y="20"/>
                    </a:lnTo>
                    <a:lnTo>
                      <a:pt x="13" y="20"/>
                    </a:lnTo>
                    <a:lnTo>
                      <a:pt x="8" y="20"/>
                    </a:lnTo>
                    <a:lnTo>
                      <a:pt x="5" y="19"/>
                    </a:lnTo>
                    <a:lnTo>
                      <a:pt x="2" y="17"/>
                    </a:lnTo>
                    <a:lnTo>
                      <a:pt x="1" y="14"/>
                    </a:lnTo>
                    <a:lnTo>
                      <a:pt x="0" y="9"/>
                    </a:lnTo>
                    <a:lnTo>
                      <a:pt x="1" y="5"/>
                    </a:lnTo>
                    <a:lnTo>
                      <a:pt x="2" y="3"/>
                    </a:lnTo>
                    <a:lnTo>
                      <a:pt x="5" y="1"/>
                    </a:lnTo>
                    <a:lnTo>
                      <a:pt x="8"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333" name="Freeform 81"/>
              <p:cNvSpPr>
                <a:spLocks noChangeArrowheads="1"/>
              </p:cNvSpPr>
              <p:nvPr/>
            </p:nvSpPr>
            <p:spPr bwMode="auto">
              <a:xfrm>
                <a:off x="1173" y="671"/>
                <a:ext cx="14" cy="306"/>
              </a:xfrm>
              <a:custGeom>
                <a:avLst/>
                <a:gdLst>
                  <a:gd name="T0" fmla="*/ 0 w 84"/>
                  <a:gd name="T1" fmla="*/ 1803470828 h 33"/>
                  <a:gd name="T2" fmla="*/ 0 w 84"/>
                  <a:gd name="T3" fmla="*/ 1803470828 h 33"/>
                  <a:gd name="T4" fmla="*/ 0 w 84"/>
                  <a:gd name="T5" fmla="*/ 1803470828 h 33"/>
                  <a:gd name="T6" fmla="*/ 0 w 84"/>
                  <a:gd name="T7" fmla="*/ 1803470828 h 33"/>
                  <a:gd name="T8" fmla="*/ 0 w 84"/>
                  <a:gd name="T9" fmla="*/ 1691590561 h 33"/>
                  <a:gd name="T10" fmla="*/ 0 w 84"/>
                  <a:gd name="T11" fmla="*/ 1691590561 h 33"/>
                  <a:gd name="T12" fmla="*/ 0 w 84"/>
                  <a:gd name="T13" fmla="*/ 1691590561 h 33"/>
                  <a:gd name="T14" fmla="*/ 0 w 84"/>
                  <a:gd name="T15" fmla="*/ 1691590561 h 33"/>
                  <a:gd name="T16" fmla="*/ 0 w 84"/>
                  <a:gd name="T17" fmla="*/ 1691590561 h 33"/>
                  <a:gd name="T18" fmla="*/ 0 w 84"/>
                  <a:gd name="T19" fmla="*/ 1585394837 h 33"/>
                  <a:gd name="T20" fmla="*/ 0 w 84"/>
                  <a:gd name="T21" fmla="*/ 1420794006 h 33"/>
                  <a:gd name="T22" fmla="*/ 0 w 84"/>
                  <a:gd name="T23" fmla="*/ 1037436529 h 33"/>
                  <a:gd name="T24" fmla="*/ 0 w 84"/>
                  <a:gd name="T25" fmla="*/ 766026732 h 33"/>
                  <a:gd name="T26" fmla="*/ 0 w 84"/>
                  <a:gd name="T27" fmla="*/ 766026732 h 33"/>
                  <a:gd name="T28" fmla="*/ 0 w 84"/>
                  <a:gd name="T29" fmla="*/ 713239961 h 33"/>
                  <a:gd name="T30" fmla="*/ 0 w 84"/>
                  <a:gd name="T31" fmla="*/ 713239961 h 33"/>
                  <a:gd name="T32" fmla="*/ 0 w 84"/>
                  <a:gd name="T33" fmla="*/ 713239961 h 33"/>
                  <a:gd name="T34" fmla="*/ 0 w 84"/>
                  <a:gd name="T35" fmla="*/ 489478054 h 33"/>
                  <a:gd name="T36" fmla="*/ 0 w 84"/>
                  <a:gd name="T37" fmla="*/ 218076250 h 33"/>
                  <a:gd name="T38" fmla="*/ 0 w 84"/>
                  <a:gd name="T39" fmla="*/ 52786882 h 33"/>
                  <a:gd name="T40" fmla="*/ 0 w 84"/>
                  <a:gd name="T41" fmla="*/ 0 h 33"/>
                  <a:gd name="T42" fmla="*/ 0 w 84"/>
                  <a:gd name="T43" fmla="*/ 0 h 33"/>
                  <a:gd name="T44" fmla="*/ 0 w 84"/>
                  <a:gd name="T45" fmla="*/ 0 h 33"/>
                  <a:gd name="T46" fmla="*/ 0 w 84"/>
                  <a:gd name="T47" fmla="*/ 0 h 33"/>
                  <a:gd name="T48" fmla="*/ 0 w 84"/>
                  <a:gd name="T49" fmla="*/ 0 h 33"/>
                  <a:gd name="T50" fmla="*/ 0 w 84"/>
                  <a:gd name="T51" fmla="*/ 52786882 h 33"/>
                  <a:gd name="T52" fmla="*/ 0 w 84"/>
                  <a:gd name="T53" fmla="*/ 52786882 h 33"/>
                  <a:gd name="T54" fmla="*/ 0 w 84"/>
                  <a:gd name="T55" fmla="*/ 52786882 h 33"/>
                  <a:gd name="T56" fmla="*/ 0 w 84"/>
                  <a:gd name="T57" fmla="*/ 52786882 h 33"/>
                  <a:gd name="T58" fmla="*/ 0 w 84"/>
                  <a:gd name="T59" fmla="*/ 111880480 h 33"/>
                  <a:gd name="T60" fmla="*/ 0 w 84"/>
                  <a:gd name="T61" fmla="*/ 271410057 h 33"/>
                  <a:gd name="T62" fmla="*/ 0 w 84"/>
                  <a:gd name="T63" fmla="*/ 547958475 h 33"/>
                  <a:gd name="T64" fmla="*/ 0 w 84"/>
                  <a:gd name="T65" fmla="*/ 819434822 h 33"/>
                  <a:gd name="T66" fmla="*/ 0 w 84"/>
                  <a:gd name="T67" fmla="*/ 872155738 h 33"/>
                  <a:gd name="T68" fmla="*/ 0 w 84"/>
                  <a:gd name="T69" fmla="*/ 872155738 h 33"/>
                  <a:gd name="T70" fmla="*/ 0 w 84"/>
                  <a:gd name="T71" fmla="*/ 872155738 h 33"/>
                  <a:gd name="T72" fmla="*/ 0 w 84"/>
                  <a:gd name="T73" fmla="*/ 872155738 h 33"/>
                  <a:gd name="T74" fmla="*/ 0 w 84"/>
                  <a:gd name="T75" fmla="*/ 1255512520 h 33"/>
                  <a:gd name="T76" fmla="*/ 0 w 84"/>
                  <a:gd name="T77" fmla="*/ 1473514570 h 33"/>
                  <a:gd name="T78" fmla="*/ 0 w 84"/>
                  <a:gd name="T79" fmla="*/ 1691590561 h 33"/>
                  <a:gd name="T80" fmla="*/ 0 w 84"/>
                  <a:gd name="T81" fmla="*/ 1803470828 h 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33"/>
                  <a:gd name="T125" fmla="*/ 84 w 84"/>
                  <a:gd name="T126" fmla="*/ 33 h 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33">
                    <a:moveTo>
                      <a:pt x="68" y="33"/>
                    </a:moveTo>
                    <a:lnTo>
                      <a:pt x="61" y="33"/>
                    </a:lnTo>
                    <a:lnTo>
                      <a:pt x="54" y="33"/>
                    </a:lnTo>
                    <a:lnTo>
                      <a:pt x="47" y="33"/>
                    </a:lnTo>
                    <a:lnTo>
                      <a:pt x="41" y="31"/>
                    </a:lnTo>
                    <a:lnTo>
                      <a:pt x="34" y="31"/>
                    </a:lnTo>
                    <a:lnTo>
                      <a:pt x="28" y="31"/>
                    </a:lnTo>
                    <a:lnTo>
                      <a:pt x="21" y="31"/>
                    </a:lnTo>
                    <a:lnTo>
                      <a:pt x="15" y="31"/>
                    </a:lnTo>
                    <a:lnTo>
                      <a:pt x="9" y="29"/>
                    </a:lnTo>
                    <a:lnTo>
                      <a:pt x="4" y="26"/>
                    </a:lnTo>
                    <a:lnTo>
                      <a:pt x="1" y="19"/>
                    </a:lnTo>
                    <a:lnTo>
                      <a:pt x="0" y="14"/>
                    </a:lnTo>
                    <a:lnTo>
                      <a:pt x="0" y="13"/>
                    </a:lnTo>
                    <a:lnTo>
                      <a:pt x="1" y="9"/>
                    </a:lnTo>
                    <a:lnTo>
                      <a:pt x="5" y="4"/>
                    </a:lnTo>
                    <a:lnTo>
                      <a:pt x="9" y="1"/>
                    </a:lnTo>
                    <a:lnTo>
                      <a:pt x="16" y="0"/>
                    </a:lnTo>
                    <a:lnTo>
                      <a:pt x="22" y="0"/>
                    </a:lnTo>
                    <a:lnTo>
                      <a:pt x="29" y="0"/>
                    </a:lnTo>
                    <a:lnTo>
                      <a:pt x="35" y="0"/>
                    </a:lnTo>
                    <a:lnTo>
                      <a:pt x="42" y="0"/>
                    </a:lnTo>
                    <a:lnTo>
                      <a:pt x="48" y="1"/>
                    </a:lnTo>
                    <a:lnTo>
                      <a:pt x="55" y="1"/>
                    </a:lnTo>
                    <a:lnTo>
                      <a:pt x="61" y="1"/>
                    </a:lnTo>
                    <a:lnTo>
                      <a:pt x="69" y="1"/>
                    </a:lnTo>
                    <a:lnTo>
                      <a:pt x="74" y="2"/>
                    </a:lnTo>
                    <a:lnTo>
                      <a:pt x="79" y="5"/>
                    </a:lnTo>
                    <a:lnTo>
                      <a:pt x="83" y="10"/>
                    </a:lnTo>
                    <a:lnTo>
                      <a:pt x="84" y="15"/>
                    </a:lnTo>
                    <a:lnTo>
                      <a:pt x="84" y="16"/>
                    </a:lnTo>
                    <a:lnTo>
                      <a:pt x="83" y="23"/>
                    </a:lnTo>
                    <a:lnTo>
                      <a:pt x="80" y="27"/>
                    </a:lnTo>
                    <a:lnTo>
                      <a:pt x="74" y="31"/>
                    </a:lnTo>
                    <a:lnTo>
                      <a:pt x="68" y="3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334" name="Freeform 82"/>
              <p:cNvSpPr>
                <a:spLocks noChangeArrowheads="1"/>
              </p:cNvSpPr>
              <p:nvPr/>
            </p:nvSpPr>
            <p:spPr bwMode="auto">
              <a:xfrm>
                <a:off x="1073" y="703"/>
                <a:ext cx="83" cy="306"/>
              </a:xfrm>
              <a:custGeom>
                <a:avLst/>
                <a:gdLst>
                  <a:gd name="T0" fmla="*/ 0 w 496"/>
                  <a:gd name="T1" fmla="*/ 56 h 284"/>
                  <a:gd name="T2" fmla="*/ 0 w 496"/>
                  <a:gd name="T3" fmla="*/ 170 h 284"/>
                  <a:gd name="T4" fmla="*/ 0 w 496"/>
                  <a:gd name="T5" fmla="*/ 283 h 284"/>
                  <a:gd name="T6" fmla="*/ 0 w 496"/>
                  <a:gd name="T7" fmla="*/ 399 h 284"/>
                  <a:gd name="T8" fmla="*/ 0 w 496"/>
                  <a:gd name="T9" fmla="*/ 458 h 284"/>
                  <a:gd name="T10" fmla="*/ 0 w 496"/>
                  <a:gd name="T11" fmla="*/ 455 h 284"/>
                  <a:gd name="T12" fmla="*/ 0 w 496"/>
                  <a:gd name="T13" fmla="*/ 455 h 284"/>
                  <a:gd name="T14" fmla="*/ 0 w 496"/>
                  <a:gd name="T15" fmla="*/ 455 h 284"/>
                  <a:gd name="T16" fmla="*/ 0 w 496"/>
                  <a:gd name="T17" fmla="*/ 401 h 284"/>
                  <a:gd name="T18" fmla="*/ 0 w 496"/>
                  <a:gd name="T19" fmla="*/ 297 h 284"/>
                  <a:gd name="T20" fmla="*/ 0 w 496"/>
                  <a:gd name="T21" fmla="*/ 189 h 284"/>
                  <a:gd name="T22" fmla="*/ 0 w 496"/>
                  <a:gd name="T23" fmla="*/ 78 h 284"/>
                  <a:gd name="T24" fmla="*/ 0 w 496"/>
                  <a:gd name="T25" fmla="*/ 26 h 284"/>
                  <a:gd name="T26" fmla="*/ 0 w 496"/>
                  <a:gd name="T27" fmla="*/ 28 h 284"/>
                  <a:gd name="T28" fmla="*/ 0 w 496"/>
                  <a:gd name="T29" fmla="*/ 30 h 284"/>
                  <a:gd name="T30" fmla="*/ 0 w 496"/>
                  <a:gd name="T31" fmla="*/ 32 h 284"/>
                  <a:gd name="T32" fmla="*/ 0 w 496"/>
                  <a:gd name="T33" fmla="*/ 37 h 284"/>
                  <a:gd name="T34" fmla="*/ 0 w 496"/>
                  <a:gd name="T35" fmla="*/ 39 h 284"/>
                  <a:gd name="T36" fmla="*/ 0 w 496"/>
                  <a:gd name="T37" fmla="*/ 40 h 284"/>
                  <a:gd name="T38" fmla="*/ 0 w 496"/>
                  <a:gd name="T39" fmla="*/ 42 h 284"/>
                  <a:gd name="T40" fmla="*/ 0 w 496"/>
                  <a:gd name="T41" fmla="*/ 43 h 284"/>
                  <a:gd name="T42" fmla="*/ 0 w 496"/>
                  <a:gd name="T43" fmla="*/ 45 h 284"/>
                  <a:gd name="T44" fmla="*/ 0 w 496"/>
                  <a:gd name="T45" fmla="*/ 46 h 284"/>
                  <a:gd name="T46" fmla="*/ 0 w 496"/>
                  <a:gd name="T47" fmla="*/ 48 h 284"/>
                  <a:gd name="T48" fmla="*/ 0 w 496"/>
                  <a:gd name="T49" fmla="*/ 50 h 284"/>
                  <a:gd name="T50" fmla="*/ 0 w 496"/>
                  <a:gd name="T51" fmla="*/ 52 h 284"/>
                  <a:gd name="T52" fmla="*/ 0 w 496"/>
                  <a:gd name="T53" fmla="*/ 54 h 284"/>
                  <a:gd name="T54" fmla="*/ 0 w 496"/>
                  <a:gd name="T55" fmla="*/ 56 h 284"/>
                  <a:gd name="T56" fmla="*/ 0 w 496"/>
                  <a:gd name="T57" fmla="*/ 116 h 284"/>
                  <a:gd name="T58" fmla="*/ 0 w 496"/>
                  <a:gd name="T59" fmla="*/ 228 h 284"/>
                  <a:gd name="T60" fmla="*/ 0 w 496"/>
                  <a:gd name="T61" fmla="*/ 343 h 284"/>
                  <a:gd name="T62" fmla="*/ 0 w 496"/>
                  <a:gd name="T63" fmla="*/ 453 h 284"/>
                  <a:gd name="T64" fmla="*/ 0 w 496"/>
                  <a:gd name="T65" fmla="*/ 510 h 284"/>
                  <a:gd name="T66" fmla="*/ 0 w 496"/>
                  <a:gd name="T67" fmla="*/ 514 h 284"/>
                  <a:gd name="T68" fmla="*/ 0 w 496"/>
                  <a:gd name="T69" fmla="*/ 455 h 284"/>
                  <a:gd name="T70" fmla="*/ 0 w 496"/>
                  <a:gd name="T71" fmla="*/ 333 h 284"/>
                  <a:gd name="T72" fmla="*/ 0 w 496"/>
                  <a:gd name="T73" fmla="*/ 213 h 284"/>
                  <a:gd name="T74" fmla="*/ 0 w 496"/>
                  <a:gd name="T75" fmla="*/ 93 h 284"/>
                  <a:gd name="T76" fmla="*/ 0 w 496"/>
                  <a:gd name="T77" fmla="*/ 28 h 284"/>
                  <a:gd name="T78" fmla="*/ 0 w 496"/>
                  <a:gd name="T79" fmla="*/ 26 h 284"/>
                  <a:gd name="T80" fmla="*/ 0 w 496"/>
                  <a:gd name="T81" fmla="*/ 24 h 284"/>
                  <a:gd name="T82" fmla="*/ 0 w 496"/>
                  <a:gd name="T83" fmla="*/ 22 h 284"/>
                  <a:gd name="T84" fmla="*/ 0 w 496"/>
                  <a:gd name="T85" fmla="*/ 20 h 284"/>
                  <a:gd name="T86" fmla="*/ 0 w 496"/>
                  <a:gd name="T87" fmla="*/ 19 h 284"/>
                  <a:gd name="T88" fmla="*/ 0 w 496"/>
                  <a:gd name="T89" fmla="*/ 18 h 284"/>
                  <a:gd name="T90" fmla="*/ 0 w 496"/>
                  <a:gd name="T91" fmla="*/ 17 h 284"/>
                  <a:gd name="T92" fmla="*/ 0 w 496"/>
                  <a:gd name="T93" fmla="*/ 17 h 284"/>
                  <a:gd name="T94" fmla="*/ 0 w 496"/>
                  <a:gd name="T95" fmla="*/ 16 h 284"/>
                  <a:gd name="T96" fmla="*/ 0 w 496"/>
                  <a:gd name="T97" fmla="*/ 6 h 284"/>
                  <a:gd name="T98" fmla="*/ 0 w 496"/>
                  <a:gd name="T99" fmla="*/ 5 h 284"/>
                  <a:gd name="T100" fmla="*/ 0 w 496"/>
                  <a:gd name="T101" fmla="*/ 3 h 284"/>
                  <a:gd name="T102" fmla="*/ 0 w 496"/>
                  <a:gd name="T103" fmla="*/ 2 h 284"/>
                  <a:gd name="T104" fmla="*/ 0 w 496"/>
                  <a:gd name="T105" fmla="*/ 1 h 284"/>
                  <a:gd name="T106" fmla="*/ 0 w 496"/>
                  <a:gd name="T107" fmla="*/ 0 h 2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6"/>
                  <a:gd name="T163" fmla="*/ 0 h 284"/>
                  <a:gd name="T164" fmla="*/ 496 w 496"/>
                  <a:gd name="T165" fmla="*/ 284 h 28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6" h="284">
                    <a:moveTo>
                      <a:pt x="1" y="0"/>
                    </a:moveTo>
                    <a:lnTo>
                      <a:pt x="1" y="31"/>
                    </a:lnTo>
                    <a:lnTo>
                      <a:pt x="1" y="63"/>
                    </a:lnTo>
                    <a:lnTo>
                      <a:pt x="0" y="94"/>
                    </a:lnTo>
                    <a:lnTo>
                      <a:pt x="0" y="126"/>
                    </a:lnTo>
                    <a:lnTo>
                      <a:pt x="0" y="156"/>
                    </a:lnTo>
                    <a:lnTo>
                      <a:pt x="0" y="188"/>
                    </a:lnTo>
                    <a:lnTo>
                      <a:pt x="0" y="219"/>
                    </a:lnTo>
                    <a:lnTo>
                      <a:pt x="1" y="252"/>
                    </a:lnTo>
                    <a:lnTo>
                      <a:pt x="2" y="252"/>
                    </a:lnTo>
                    <a:lnTo>
                      <a:pt x="2" y="251"/>
                    </a:lnTo>
                    <a:lnTo>
                      <a:pt x="7" y="251"/>
                    </a:lnTo>
                    <a:lnTo>
                      <a:pt x="13" y="251"/>
                    </a:lnTo>
                    <a:lnTo>
                      <a:pt x="17" y="251"/>
                    </a:lnTo>
                    <a:lnTo>
                      <a:pt x="22" y="251"/>
                    </a:lnTo>
                    <a:lnTo>
                      <a:pt x="22" y="221"/>
                    </a:lnTo>
                    <a:lnTo>
                      <a:pt x="22" y="192"/>
                    </a:lnTo>
                    <a:lnTo>
                      <a:pt x="22" y="163"/>
                    </a:lnTo>
                    <a:lnTo>
                      <a:pt x="22" y="132"/>
                    </a:lnTo>
                    <a:lnTo>
                      <a:pt x="22" y="103"/>
                    </a:lnTo>
                    <a:lnTo>
                      <a:pt x="22" y="74"/>
                    </a:lnTo>
                    <a:lnTo>
                      <a:pt x="22" y="43"/>
                    </a:lnTo>
                    <a:lnTo>
                      <a:pt x="22" y="14"/>
                    </a:lnTo>
                    <a:lnTo>
                      <a:pt x="37" y="15"/>
                    </a:lnTo>
                    <a:lnTo>
                      <a:pt x="51" y="15"/>
                    </a:lnTo>
                    <a:lnTo>
                      <a:pt x="65" y="16"/>
                    </a:lnTo>
                    <a:lnTo>
                      <a:pt x="79" y="16"/>
                    </a:lnTo>
                    <a:lnTo>
                      <a:pt x="93" y="17"/>
                    </a:lnTo>
                    <a:lnTo>
                      <a:pt x="107" y="17"/>
                    </a:lnTo>
                    <a:lnTo>
                      <a:pt x="121" y="18"/>
                    </a:lnTo>
                    <a:lnTo>
                      <a:pt x="135" y="18"/>
                    </a:lnTo>
                    <a:lnTo>
                      <a:pt x="149" y="20"/>
                    </a:lnTo>
                    <a:lnTo>
                      <a:pt x="164" y="20"/>
                    </a:lnTo>
                    <a:lnTo>
                      <a:pt x="178" y="21"/>
                    </a:lnTo>
                    <a:lnTo>
                      <a:pt x="192" y="21"/>
                    </a:lnTo>
                    <a:lnTo>
                      <a:pt x="206" y="22"/>
                    </a:lnTo>
                    <a:lnTo>
                      <a:pt x="220" y="22"/>
                    </a:lnTo>
                    <a:lnTo>
                      <a:pt x="235" y="23"/>
                    </a:lnTo>
                    <a:lnTo>
                      <a:pt x="249" y="23"/>
                    </a:lnTo>
                    <a:lnTo>
                      <a:pt x="263" y="24"/>
                    </a:lnTo>
                    <a:lnTo>
                      <a:pt x="277" y="24"/>
                    </a:lnTo>
                    <a:lnTo>
                      <a:pt x="292" y="25"/>
                    </a:lnTo>
                    <a:lnTo>
                      <a:pt x="307" y="25"/>
                    </a:lnTo>
                    <a:lnTo>
                      <a:pt x="321" y="26"/>
                    </a:lnTo>
                    <a:lnTo>
                      <a:pt x="336" y="26"/>
                    </a:lnTo>
                    <a:lnTo>
                      <a:pt x="351" y="27"/>
                    </a:lnTo>
                    <a:lnTo>
                      <a:pt x="366" y="27"/>
                    </a:lnTo>
                    <a:lnTo>
                      <a:pt x="381" y="28"/>
                    </a:lnTo>
                    <a:lnTo>
                      <a:pt x="396" y="29"/>
                    </a:lnTo>
                    <a:lnTo>
                      <a:pt x="411" y="29"/>
                    </a:lnTo>
                    <a:lnTo>
                      <a:pt x="426" y="30"/>
                    </a:lnTo>
                    <a:lnTo>
                      <a:pt x="441" y="30"/>
                    </a:lnTo>
                    <a:lnTo>
                      <a:pt x="456" y="31"/>
                    </a:lnTo>
                    <a:lnTo>
                      <a:pt x="472" y="31"/>
                    </a:lnTo>
                    <a:lnTo>
                      <a:pt x="487" y="33"/>
                    </a:lnTo>
                    <a:lnTo>
                      <a:pt x="488" y="64"/>
                    </a:lnTo>
                    <a:lnTo>
                      <a:pt x="488" y="94"/>
                    </a:lnTo>
                    <a:lnTo>
                      <a:pt x="488" y="126"/>
                    </a:lnTo>
                    <a:lnTo>
                      <a:pt x="488" y="157"/>
                    </a:lnTo>
                    <a:lnTo>
                      <a:pt x="488" y="188"/>
                    </a:lnTo>
                    <a:lnTo>
                      <a:pt x="488" y="219"/>
                    </a:lnTo>
                    <a:lnTo>
                      <a:pt x="488" y="250"/>
                    </a:lnTo>
                    <a:lnTo>
                      <a:pt x="488" y="280"/>
                    </a:lnTo>
                    <a:lnTo>
                      <a:pt x="489" y="281"/>
                    </a:lnTo>
                    <a:lnTo>
                      <a:pt x="490" y="282"/>
                    </a:lnTo>
                    <a:lnTo>
                      <a:pt x="492" y="283"/>
                    </a:lnTo>
                    <a:lnTo>
                      <a:pt x="496" y="284"/>
                    </a:lnTo>
                    <a:lnTo>
                      <a:pt x="494" y="251"/>
                    </a:lnTo>
                    <a:lnTo>
                      <a:pt x="493" y="217"/>
                    </a:lnTo>
                    <a:lnTo>
                      <a:pt x="493" y="184"/>
                    </a:lnTo>
                    <a:lnTo>
                      <a:pt x="493" y="151"/>
                    </a:lnTo>
                    <a:lnTo>
                      <a:pt x="493" y="118"/>
                    </a:lnTo>
                    <a:lnTo>
                      <a:pt x="493" y="85"/>
                    </a:lnTo>
                    <a:lnTo>
                      <a:pt x="493" y="51"/>
                    </a:lnTo>
                    <a:lnTo>
                      <a:pt x="493" y="17"/>
                    </a:lnTo>
                    <a:lnTo>
                      <a:pt x="477" y="16"/>
                    </a:lnTo>
                    <a:lnTo>
                      <a:pt x="461" y="16"/>
                    </a:lnTo>
                    <a:lnTo>
                      <a:pt x="446" y="15"/>
                    </a:lnTo>
                    <a:lnTo>
                      <a:pt x="429" y="15"/>
                    </a:lnTo>
                    <a:lnTo>
                      <a:pt x="413" y="14"/>
                    </a:lnTo>
                    <a:lnTo>
                      <a:pt x="397" y="14"/>
                    </a:lnTo>
                    <a:lnTo>
                      <a:pt x="382" y="13"/>
                    </a:lnTo>
                    <a:lnTo>
                      <a:pt x="365" y="13"/>
                    </a:lnTo>
                    <a:lnTo>
                      <a:pt x="350" y="12"/>
                    </a:lnTo>
                    <a:lnTo>
                      <a:pt x="334" y="12"/>
                    </a:lnTo>
                    <a:lnTo>
                      <a:pt x="319" y="11"/>
                    </a:lnTo>
                    <a:lnTo>
                      <a:pt x="302" y="11"/>
                    </a:lnTo>
                    <a:lnTo>
                      <a:pt x="287" y="10"/>
                    </a:lnTo>
                    <a:lnTo>
                      <a:pt x="272" y="10"/>
                    </a:lnTo>
                    <a:lnTo>
                      <a:pt x="257" y="9"/>
                    </a:lnTo>
                    <a:lnTo>
                      <a:pt x="242" y="9"/>
                    </a:lnTo>
                    <a:lnTo>
                      <a:pt x="226" y="9"/>
                    </a:lnTo>
                    <a:lnTo>
                      <a:pt x="211" y="8"/>
                    </a:lnTo>
                    <a:lnTo>
                      <a:pt x="196" y="8"/>
                    </a:lnTo>
                    <a:lnTo>
                      <a:pt x="181" y="6"/>
                    </a:lnTo>
                    <a:lnTo>
                      <a:pt x="166" y="6"/>
                    </a:lnTo>
                    <a:lnTo>
                      <a:pt x="150" y="5"/>
                    </a:lnTo>
                    <a:lnTo>
                      <a:pt x="135" y="5"/>
                    </a:lnTo>
                    <a:lnTo>
                      <a:pt x="120" y="4"/>
                    </a:lnTo>
                    <a:lnTo>
                      <a:pt x="105" y="3"/>
                    </a:lnTo>
                    <a:lnTo>
                      <a:pt x="91" y="3"/>
                    </a:lnTo>
                    <a:lnTo>
                      <a:pt x="76" y="2"/>
                    </a:lnTo>
                    <a:lnTo>
                      <a:pt x="60" y="2"/>
                    </a:lnTo>
                    <a:lnTo>
                      <a:pt x="45" y="1"/>
                    </a:lnTo>
                    <a:lnTo>
                      <a:pt x="30" y="1"/>
                    </a:lnTo>
                    <a:lnTo>
                      <a:pt x="16" y="0"/>
                    </a:lnTo>
                    <a:lnTo>
                      <a:pt x="1"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grpSp>
        <p:grpSp>
          <p:nvGrpSpPr>
            <p:cNvPr id="133135" name="Group 83"/>
            <p:cNvGrpSpPr>
              <a:grpSpLocks/>
            </p:cNvGrpSpPr>
            <p:nvPr/>
          </p:nvGrpSpPr>
          <p:grpSpPr bwMode="auto">
            <a:xfrm flipH="1">
              <a:off x="1587" y="1811"/>
              <a:ext cx="1172" cy="1096"/>
              <a:chOff x="0" y="0"/>
              <a:chExt cx="1457" cy="1266"/>
            </a:xfrm>
          </p:grpSpPr>
          <p:sp>
            <p:nvSpPr>
              <p:cNvPr id="133249" name="Rectangle 84"/>
              <p:cNvSpPr>
                <a:spLocks noChangeArrowheads="1"/>
              </p:cNvSpPr>
              <p:nvPr/>
            </p:nvSpPr>
            <p:spPr bwMode="auto">
              <a:xfrm>
                <a:off x="0" y="0"/>
                <a:ext cx="1457"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sp>
            <p:nvSpPr>
              <p:cNvPr id="133250" name="Freeform 85"/>
              <p:cNvSpPr>
                <a:spLocks noChangeArrowheads="1"/>
              </p:cNvSpPr>
              <p:nvPr/>
            </p:nvSpPr>
            <p:spPr bwMode="auto">
              <a:xfrm>
                <a:off x="762" y="628"/>
                <a:ext cx="689" cy="306"/>
              </a:xfrm>
              <a:custGeom>
                <a:avLst/>
                <a:gdLst>
                  <a:gd name="T0" fmla="*/ 0 w 4133"/>
                  <a:gd name="T1" fmla="*/ 0 h 1469"/>
                  <a:gd name="T2" fmla="*/ 0 w 4133"/>
                  <a:gd name="T3" fmla="*/ 0 h 1469"/>
                  <a:gd name="T4" fmla="*/ 0 w 4133"/>
                  <a:gd name="T5" fmla="*/ 0 h 1469"/>
                  <a:gd name="T6" fmla="*/ 0 w 4133"/>
                  <a:gd name="T7" fmla="*/ 0 h 1469"/>
                  <a:gd name="T8" fmla="*/ 0 w 4133"/>
                  <a:gd name="T9" fmla="*/ 0 h 1469"/>
                  <a:gd name="T10" fmla="*/ 0 w 4133"/>
                  <a:gd name="T11" fmla="*/ 0 h 1469"/>
                  <a:gd name="T12" fmla="*/ 0 w 4133"/>
                  <a:gd name="T13" fmla="*/ 0 h 1469"/>
                  <a:gd name="T14" fmla="*/ 0 w 4133"/>
                  <a:gd name="T15" fmla="*/ 0 h 1469"/>
                  <a:gd name="T16" fmla="*/ 0 w 4133"/>
                  <a:gd name="T17" fmla="*/ 0 h 1469"/>
                  <a:gd name="T18" fmla="*/ 0 w 4133"/>
                  <a:gd name="T19" fmla="*/ 0 h 1469"/>
                  <a:gd name="T20" fmla="*/ 0 w 4133"/>
                  <a:gd name="T21" fmla="*/ 0 h 1469"/>
                  <a:gd name="T22" fmla="*/ 0 w 4133"/>
                  <a:gd name="T23" fmla="*/ 0 h 1469"/>
                  <a:gd name="T24" fmla="*/ 0 w 4133"/>
                  <a:gd name="T25" fmla="*/ 0 h 1469"/>
                  <a:gd name="T26" fmla="*/ 0 w 4133"/>
                  <a:gd name="T27" fmla="*/ 0 h 1469"/>
                  <a:gd name="T28" fmla="*/ 0 w 4133"/>
                  <a:gd name="T29" fmla="*/ 0 h 1469"/>
                  <a:gd name="T30" fmla="*/ 0 w 4133"/>
                  <a:gd name="T31" fmla="*/ 0 h 1469"/>
                  <a:gd name="T32" fmla="*/ 0 w 4133"/>
                  <a:gd name="T33" fmla="*/ 0 h 1469"/>
                  <a:gd name="T34" fmla="*/ 0 w 4133"/>
                  <a:gd name="T35" fmla="*/ 0 h 1469"/>
                  <a:gd name="T36" fmla="*/ 0 w 4133"/>
                  <a:gd name="T37" fmla="*/ 0 h 1469"/>
                  <a:gd name="T38" fmla="*/ 0 w 4133"/>
                  <a:gd name="T39" fmla="*/ 0 h 1469"/>
                  <a:gd name="T40" fmla="*/ 0 w 4133"/>
                  <a:gd name="T41" fmla="*/ 0 h 1469"/>
                  <a:gd name="T42" fmla="*/ 0 w 4133"/>
                  <a:gd name="T43" fmla="*/ 0 h 1469"/>
                  <a:gd name="T44" fmla="*/ 0 w 4133"/>
                  <a:gd name="T45" fmla="*/ 0 h 1469"/>
                  <a:gd name="T46" fmla="*/ 0 w 4133"/>
                  <a:gd name="T47" fmla="*/ 0 h 1469"/>
                  <a:gd name="T48" fmla="*/ 0 w 4133"/>
                  <a:gd name="T49" fmla="*/ 0 h 1469"/>
                  <a:gd name="T50" fmla="*/ 0 w 4133"/>
                  <a:gd name="T51" fmla="*/ 0 h 1469"/>
                  <a:gd name="T52" fmla="*/ 0 w 4133"/>
                  <a:gd name="T53" fmla="*/ 0 h 1469"/>
                  <a:gd name="T54" fmla="*/ 0 w 4133"/>
                  <a:gd name="T55" fmla="*/ 0 h 1469"/>
                  <a:gd name="T56" fmla="*/ 0 w 4133"/>
                  <a:gd name="T57" fmla="*/ 0 h 1469"/>
                  <a:gd name="T58" fmla="*/ 0 w 4133"/>
                  <a:gd name="T59" fmla="*/ 0 h 1469"/>
                  <a:gd name="T60" fmla="*/ 0 w 4133"/>
                  <a:gd name="T61" fmla="*/ 0 h 1469"/>
                  <a:gd name="T62" fmla="*/ 0 w 4133"/>
                  <a:gd name="T63" fmla="*/ 0 h 1469"/>
                  <a:gd name="T64" fmla="*/ 0 w 4133"/>
                  <a:gd name="T65" fmla="*/ 0 h 1469"/>
                  <a:gd name="T66" fmla="*/ 0 w 4133"/>
                  <a:gd name="T67" fmla="*/ 0 h 1469"/>
                  <a:gd name="T68" fmla="*/ 0 w 4133"/>
                  <a:gd name="T69" fmla="*/ 0 h 1469"/>
                  <a:gd name="T70" fmla="*/ 0 w 4133"/>
                  <a:gd name="T71" fmla="*/ 0 h 1469"/>
                  <a:gd name="T72" fmla="*/ 0 w 4133"/>
                  <a:gd name="T73" fmla="*/ 0 h 1469"/>
                  <a:gd name="T74" fmla="*/ 0 w 4133"/>
                  <a:gd name="T75" fmla="*/ 0 h 1469"/>
                  <a:gd name="T76" fmla="*/ 0 w 4133"/>
                  <a:gd name="T77" fmla="*/ 0 h 1469"/>
                  <a:gd name="T78" fmla="*/ 0 w 4133"/>
                  <a:gd name="T79" fmla="*/ 0 h 1469"/>
                  <a:gd name="T80" fmla="*/ 0 w 4133"/>
                  <a:gd name="T81" fmla="*/ 0 h 1469"/>
                  <a:gd name="T82" fmla="*/ 0 w 4133"/>
                  <a:gd name="T83" fmla="*/ 0 h 1469"/>
                  <a:gd name="T84" fmla="*/ 0 w 4133"/>
                  <a:gd name="T85" fmla="*/ 0 h 1469"/>
                  <a:gd name="T86" fmla="*/ 0 w 4133"/>
                  <a:gd name="T87" fmla="*/ 0 h 1469"/>
                  <a:gd name="T88" fmla="*/ 0 w 4133"/>
                  <a:gd name="T89" fmla="*/ 0 h 1469"/>
                  <a:gd name="T90" fmla="*/ 0 w 4133"/>
                  <a:gd name="T91" fmla="*/ 0 h 1469"/>
                  <a:gd name="T92" fmla="*/ 0 w 4133"/>
                  <a:gd name="T93" fmla="*/ 0 h 1469"/>
                  <a:gd name="T94" fmla="*/ 0 w 4133"/>
                  <a:gd name="T95" fmla="*/ 0 h 1469"/>
                  <a:gd name="T96" fmla="*/ 0 w 4133"/>
                  <a:gd name="T97" fmla="*/ 0 h 1469"/>
                  <a:gd name="T98" fmla="*/ 0 w 4133"/>
                  <a:gd name="T99" fmla="*/ 0 h 1469"/>
                  <a:gd name="T100" fmla="*/ 0 w 4133"/>
                  <a:gd name="T101" fmla="*/ 0 h 1469"/>
                  <a:gd name="T102" fmla="*/ 0 w 4133"/>
                  <a:gd name="T103" fmla="*/ 0 h 1469"/>
                  <a:gd name="T104" fmla="*/ 0 w 4133"/>
                  <a:gd name="T105" fmla="*/ 0 h 1469"/>
                  <a:gd name="T106" fmla="*/ 0 w 4133"/>
                  <a:gd name="T107" fmla="*/ 0 h 1469"/>
                  <a:gd name="T108" fmla="*/ 0 w 4133"/>
                  <a:gd name="T109" fmla="*/ 0 h 14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133"/>
                  <a:gd name="T166" fmla="*/ 0 h 1469"/>
                  <a:gd name="T167" fmla="*/ 4133 w 4133"/>
                  <a:gd name="T168" fmla="*/ 1469 h 14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133" h="1469">
                    <a:moveTo>
                      <a:pt x="0" y="1103"/>
                    </a:moveTo>
                    <a:lnTo>
                      <a:pt x="2688" y="1351"/>
                    </a:lnTo>
                    <a:lnTo>
                      <a:pt x="2707" y="1353"/>
                    </a:lnTo>
                    <a:lnTo>
                      <a:pt x="2726" y="1355"/>
                    </a:lnTo>
                    <a:lnTo>
                      <a:pt x="2744" y="1356"/>
                    </a:lnTo>
                    <a:lnTo>
                      <a:pt x="2762" y="1357"/>
                    </a:lnTo>
                    <a:lnTo>
                      <a:pt x="2779" y="1356"/>
                    </a:lnTo>
                    <a:lnTo>
                      <a:pt x="2795" y="1355"/>
                    </a:lnTo>
                    <a:lnTo>
                      <a:pt x="2811" y="1353"/>
                    </a:lnTo>
                    <a:lnTo>
                      <a:pt x="2826" y="1350"/>
                    </a:lnTo>
                    <a:lnTo>
                      <a:pt x="2841" y="1345"/>
                    </a:lnTo>
                    <a:lnTo>
                      <a:pt x="2855" y="1340"/>
                    </a:lnTo>
                    <a:lnTo>
                      <a:pt x="2868" y="1332"/>
                    </a:lnTo>
                    <a:lnTo>
                      <a:pt x="2881" y="1325"/>
                    </a:lnTo>
                    <a:lnTo>
                      <a:pt x="2893" y="1315"/>
                    </a:lnTo>
                    <a:lnTo>
                      <a:pt x="2904" y="1303"/>
                    </a:lnTo>
                    <a:lnTo>
                      <a:pt x="2915" y="1290"/>
                    </a:lnTo>
                    <a:lnTo>
                      <a:pt x="2924" y="1275"/>
                    </a:lnTo>
                    <a:lnTo>
                      <a:pt x="2922" y="0"/>
                    </a:lnTo>
                    <a:lnTo>
                      <a:pt x="4131" y="0"/>
                    </a:lnTo>
                    <a:lnTo>
                      <a:pt x="4133" y="1063"/>
                    </a:lnTo>
                    <a:lnTo>
                      <a:pt x="4128" y="1085"/>
                    </a:lnTo>
                    <a:lnTo>
                      <a:pt x="4121" y="1105"/>
                    </a:lnTo>
                    <a:lnTo>
                      <a:pt x="4113" y="1124"/>
                    </a:lnTo>
                    <a:lnTo>
                      <a:pt x="4102" y="1140"/>
                    </a:lnTo>
                    <a:lnTo>
                      <a:pt x="4088" y="1156"/>
                    </a:lnTo>
                    <a:lnTo>
                      <a:pt x="4070" y="1167"/>
                    </a:lnTo>
                    <a:lnTo>
                      <a:pt x="4050" y="1177"/>
                    </a:lnTo>
                    <a:lnTo>
                      <a:pt x="4025" y="1184"/>
                    </a:lnTo>
                    <a:lnTo>
                      <a:pt x="2955" y="1431"/>
                    </a:lnTo>
                    <a:lnTo>
                      <a:pt x="2940" y="1437"/>
                    </a:lnTo>
                    <a:lnTo>
                      <a:pt x="2926" y="1442"/>
                    </a:lnTo>
                    <a:lnTo>
                      <a:pt x="2910" y="1446"/>
                    </a:lnTo>
                    <a:lnTo>
                      <a:pt x="2895" y="1452"/>
                    </a:lnTo>
                    <a:lnTo>
                      <a:pt x="2880" y="1455"/>
                    </a:lnTo>
                    <a:lnTo>
                      <a:pt x="2865" y="1459"/>
                    </a:lnTo>
                    <a:lnTo>
                      <a:pt x="2850" y="1463"/>
                    </a:lnTo>
                    <a:lnTo>
                      <a:pt x="2833" y="1465"/>
                    </a:lnTo>
                    <a:lnTo>
                      <a:pt x="2818" y="1467"/>
                    </a:lnTo>
                    <a:lnTo>
                      <a:pt x="2803" y="1468"/>
                    </a:lnTo>
                    <a:lnTo>
                      <a:pt x="2787" y="1469"/>
                    </a:lnTo>
                    <a:lnTo>
                      <a:pt x="2771" y="1469"/>
                    </a:lnTo>
                    <a:lnTo>
                      <a:pt x="2755" y="1468"/>
                    </a:lnTo>
                    <a:lnTo>
                      <a:pt x="2740" y="1467"/>
                    </a:lnTo>
                    <a:lnTo>
                      <a:pt x="2724" y="1465"/>
                    </a:lnTo>
                    <a:lnTo>
                      <a:pt x="2709" y="1462"/>
                    </a:lnTo>
                    <a:lnTo>
                      <a:pt x="100" y="1216"/>
                    </a:lnTo>
                    <a:lnTo>
                      <a:pt x="76" y="1202"/>
                    </a:lnTo>
                    <a:lnTo>
                      <a:pt x="57" y="1188"/>
                    </a:lnTo>
                    <a:lnTo>
                      <a:pt x="41" y="1175"/>
                    </a:lnTo>
                    <a:lnTo>
                      <a:pt x="27" y="1161"/>
                    </a:lnTo>
                    <a:lnTo>
                      <a:pt x="17" y="1148"/>
                    </a:lnTo>
                    <a:lnTo>
                      <a:pt x="9" y="1134"/>
                    </a:lnTo>
                    <a:lnTo>
                      <a:pt x="4" y="1119"/>
                    </a:lnTo>
                    <a:lnTo>
                      <a:pt x="0" y="1103"/>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1" name="Freeform 86"/>
              <p:cNvSpPr>
                <a:spLocks noChangeArrowheads="1"/>
              </p:cNvSpPr>
              <p:nvPr/>
            </p:nvSpPr>
            <p:spPr bwMode="auto">
              <a:xfrm>
                <a:off x="1082" y="511"/>
                <a:ext cx="286" cy="306"/>
              </a:xfrm>
              <a:custGeom>
                <a:avLst/>
                <a:gdLst>
                  <a:gd name="T0" fmla="*/ 0 w 1716"/>
                  <a:gd name="T1" fmla="*/ 0 h 599"/>
                  <a:gd name="T2" fmla="*/ 0 w 1716"/>
                  <a:gd name="T3" fmla="*/ 1 h 599"/>
                  <a:gd name="T4" fmla="*/ 0 w 1716"/>
                  <a:gd name="T5" fmla="*/ 1 h 599"/>
                  <a:gd name="T6" fmla="*/ 0 w 1716"/>
                  <a:gd name="T7" fmla="*/ 1 h 599"/>
                  <a:gd name="T8" fmla="*/ 0 w 1716"/>
                  <a:gd name="T9" fmla="*/ 1 h 599"/>
                  <a:gd name="T10" fmla="*/ 0 w 1716"/>
                  <a:gd name="T11" fmla="*/ 1 h 599"/>
                  <a:gd name="T12" fmla="*/ 0 w 1716"/>
                  <a:gd name="T13" fmla="*/ 1 h 599"/>
                  <a:gd name="T14" fmla="*/ 0 w 1716"/>
                  <a:gd name="T15" fmla="*/ 1 h 599"/>
                  <a:gd name="T16" fmla="*/ 0 w 1716"/>
                  <a:gd name="T17" fmla="*/ 1 h 599"/>
                  <a:gd name="T18" fmla="*/ 0 w 1716"/>
                  <a:gd name="T19" fmla="*/ 1 h 599"/>
                  <a:gd name="T20" fmla="*/ 0 w 1716"/>
                  <a:gd name="T21" fmla="*/ 1 h 599"/>
                  <a:gd name="T22" fmla="*/ 0 w 1716"/>
                  <a:gd name="T23" fmla="*/ 1 h 599"/>
                  <a:gd name="T24" fmla="*/ 0 w 1716"/>
                  <a:gd name="T25" fmla="*/ 1 h 599"/>
                  <a:gd name="T26" fmla="*/ 0 w 1716"/>
                  <a:gd name="T27" fmla="*/ 1 h 599"/>
                  <a:gd name="T28" fmla="*/ 0 w 1716"/>
                  <a:gd name="T29" fmla="*/ 1 h 599"/>
                  <a:gd name="T30" fmla="*/ 0 w 1716"/>
                  <a:gd name="T31" fmla="*/ 1 h 599"/>
                  <a:gd name="T32" fmla="*/ 0 w 1716"/>
                  <a:gd name="T33" fmla="*/ 1 h 599"/>
                  <a:gd name="T34" fmla="*/ 0 w 1716"/>
                  <a:gd name="T35" fmla="*/ 1 h 599"/>
                  <a:gd name="T36" fmla="*/ 0 w 1716"/>
                  <a:gd name="T37" fmla="*/ 1 h 599"/>
                  <a:gd name="T38" fmla="*/ 0 w 1716"/>
                  <a:gd name="T39" fmla="*/ 1 h 599"/>
                  <a:gd name="T40" fmla="*/ 0 w 1716"/>
                  <a:gd name="T41" fmla="*/ 1 h 599"/>
                  <a:gd name="T42" fmla="*/ 0 w 1716"/>
                  <a:gd name="T43" fmla="*/ 1 h 599"/>
                  <a:gd name="T44" fmla="*/ 0 w 1716"/>
                  <a:gd name="T45" fmla="*/ 1 h 599"/>
                  <a:gd name="T46" fmla="*/ 0 w 1716"/>
                  <a:gd name="T47" fmla="*/ 1 h 599"/>
                  <a:gd name="T48" fmla="*/ 0 w 1716"/>
                  <a:gd name="T49" fmla="*/ 1 h 599"/>
                  <a:gd name="T50" fmla="*/ 0 w 1716"/>
                  <a:gd name="T51" fmla="*/ 1 h 599"/>
                  <a:gd name="T52" fmla="*/ 0 w 1716"/>
                  <a:gd name="T53" fmla="*/ 2 h 599"/>
                  <a:gd name="T54" fmla="*/ 0 w 1716"/>
                  <a:gd name="T55" fmla="*/ 2 h 599"/>
                  <a:gd name="T56" fmla="*/ 0 w 1716"/>
                  <a:gd name="T57" fmla="*/ 2 h 599"/>
                  <a:gd name="T58" fmla="*/ 0 w 1716"/>
                  <a:gd name="T59" fmla="*/ 2 h 599"/>
                  <a:gd name="T60" fmla="*/ 0 w 1716"/>
                  <a:gd name="T61" fmla="*/ 2 h 599"/>
                  <a:gd name="T62" fmla="*/ 0 w 1716"/>
                  <a:gd name="T63" fmla="*/ 2 h 599"/>
                  <a:gd name="T64" fmla="*/ 0 w 1716"/>
                  <a:gd name="T65" fmla="*/ 2 h 599"/>
                  <a:gd name="T66" fmla="*/ 0 w 1716"/>
                  <a:gd name="T67" fmla="*/ 2 h 599"/>
                  <a:gd name="T68" fmla="*/ 0 w 1716"/>
                  <a:gd name="T69" fmla="*/ 2 h 599"/>
                  <a:gd name="T70" fmla="*/ 0 w 1716"/>
                  <a:gd name="T71" fmla="*/ 3 h 599"/>
                  <a:gd name="T72" fmla="*/ 0 w 1716"/>
                  <a:gd name="T73" fmla="*/ 3 h 599"/>
                  <a:gd name="T74" fmla="*/ 0 w 1716"/>
                  <a:gd name="T75" fmla="*/ 3 h 599"/>
                  <a:gd name="T76" fmla="*/ 0 w 1716"/>
                  <a:gd name="T77" fmla="*/ 3 h 599"/>
                  <a:gd name="T78" fmla="*/ 0 w 1716"/>
                  <a:gd name="T79" fmla="*/ 3 h 599"/>
                  <a:gd name="T80" fmla="*/ 0 w 1716"/>
                  <a:gd name="T81" fmla="*/ 3 h 599"/>
                  <a:gd name="T82" fmla="*/ 0 w 1716"/>
                  <a:gd name="T83" fmla="*/ 3 h 599"/>
                  <a:gd name="T84" fmla="*/ 0 w 1716"/>
                  <a:gd name="T85" fmla="*/ 3 h 599"/>
                  <a:gd name="T86" fmla="*/ 0 w 1716"/>
                  <a:gd name="T87" fmla="*/ 3 h 599"/>
                  <a:gd name="T88" fmla="*/ 0 w 1716"/>
                  <a:gd name="T89" fmla="*/ 3 h 599"/>
                  <a:gd name="T90" fmla="*/ 0 w 1716"/>
                  <a:gd name="T91" fmla="*/ 3 h 599"/>
                  <a:gd name="T92" fmla="*/ 0 w 1716"/>
                  <a:gd name="T93" fmla="*/ 3 h 599"/>
                  <a:gd name="T94" fmla="*/ 0 w 1716"/>
                  <a:gd name="T95" fmla="*/ 3 h 599"/>
                  <a:gd name="T96" fmla="*/ 0 w 1716"/>
                  <a:gd name="T97" fmla="*/ 3 h 599"/>
                  <a:gd name="T98" fmla="*/ 0 w 1716"/>
                  <a:gd name="T99" fmla="*/ 3 h 599"/>
                  <a:gd name="T100" fmla="*/ 0 w 1716"/>
                  <a:gd name="T101" fmla="*/ 3 h 599"/>
                  <a:gd name="T102" fmla="*/ 0 w 1716"/>
                  <a:gd name="T103" fmla="*/ 3 h 599"/>
                  <a:gd name="T104" fmla="*/ 0 w 1716"/>
                  <a:gd name="T105" fmla="*/ 3 h 599"/>
                  <a:gd name="T106" fmla="*/ 0 w 1716"/>
                  <a:gd name="T107" fmla="*/ 1 h 599"/>
                  <a:gd name="T108" fmla="*/ 0 w 1716"/>
                  <a:gd name="T109" fmla="*/ 1 h 599"/>
                  <a:gd name="T110" fmla="*/ 0 w 1716"/>
                  <a:gd name="T111" fmla="*/ 0 h 5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16"/>
                  <a:gd name="T169" fmla="*/ 0 h 599"/>
                  <a:gd name="T170" fmla="*/ 1716 w 1716"/>
                  <a:gd name="T171" fmla="*/ 599 h 5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16" h="599">
                    <a:moveTo>
                      <a:pt x="481" y="0"/>
                    </a:moveTo>
                    <a:lnTo>
                      <a:pt x="1524" y="142"/>
                    </a:lnTo>
                    <a:lnTo>
                      <a:pt x="1546" y="144"/>
                    </a:lnTo>
                    <a:lnTo>
                      <a:pt x="1565" y="142"/>
                    </a:lnTo>
                    <a:lnTo>
                      <a:pt x="1583" y="141"/>
                    </a:lnTo>
                    <a:lnTo>
                      <a:pt x="1599" y="138"/>
                    </a:lnTo>
                    <a:lnTo>
                      <a:pt x="1614" y="135"/>
                    </a:lnTo>
                    <a:lnTo>
                      <a:pt x="1627" y="129"/>
                    </a:lnTo>
                    <a:lnTo>
                      <a:pt x="1639" y="124"/>
                    </a:lnTo>
                    <a:lnTo>
                      <a:pt x="1650" y="116"/>
                    </a:lnTo>
                    <a:lnTo>
                      <a:pt x="1660" y="109"/>
                    </a:lnTo>
                    <a:lnTo>
                      <a:pt x="1668" y="101"/>
                    </a:lnTo>
                    <a:lnTo>
                      <a:pt x="1677" y="91"/>
                    </a:lnTo>
                    <a:lnTo>
                      <a:pt x="1685" y="83"/>
                    </a:lnTo>
                    <a:lnTo>
                      <a:pt x="1692" y="72"/>
                    </a:lnTo>
                    <a:lnTo>
                      <a:pt x="1701" y="62"/>
                    </a:lnTo>
                    <a:lnTo>
                      <a:pt x="1708" y="51"/>
                    </a:lnTo>
                    <a:lnTo>
                      <a:pt x="1716" y="40"/>
                    </a:lnTo>
                    <a:lnTo>
                      <a:pt x="1708" y="60"/>
                    </a:lnTo>
                    <a:lnTo>
                      <a:pt x="1700" y="81"/>
                    </a:lnTo>
                    <a:lnTo>
                      <a:pt x="1690" y="100"/>
                    </a:lnTo>
                    <a:lnTo>
                      <a:pt x="1678" y="120"/>
                    </a:lnTo>
                    <a:lnTo>
                      <a:pt x="1663" y="138"/>
                    </a:lnTo>
                    <a:lnTo>
                      <a:pt x="1645" y="154"/>
                    </a:lnTo>
                    <a:lnTo>
                      <a:pt x="1625" y="168"/>
                    </a:lnTo>
                    <a:lnTo>
                      <a:pt x="1600" y="180"/>
                    </a:lnTo>
                    <a:lnTo>
                      <a:pt x="807" y="277"/>
                    </a:lnTo>
                    <a:lnTo>
                      <a:pt x="802" y="310"/>
                    </a:lnTo>
                    <a:lnTo>
                      <a:pt x="796" y="338"/>
                    </a:lnTo>
                    <a:lnTo>
                      <a:pt x="786" y="364"/>
                    </a:lnTo>
                    <a:lnTo>
                      <a:pt x="774" y="386"/>
                    </a:lnTo>
                    <a:lnTo>
                      <a:pt x="758" y="406"/>
                    </a:lnTo>
                    <a:lnTo>
                      <a:pt x="737" y="426"/>
                    </a:lnTo>
                    <a:lnTo>
                      <a:pt x="712" y="443"/>
                    </a:lnTo>
                    <a:lnTo>
                      <a:pt x="682" y="459"/>
                    </a:lnTo>
                    <a:lnTo>
                      <a:pt x="1389" y="480"/>
                    </a:lnTo>
                    <a:lnTo>
                      <a:pt x="1409" y="482"/>
                    </a:lnTo>
                    <a:lnTo>
                      <a:pt x="1427" y="486"/>
                    </a:lnTo>
                    <a:lnTo>
                      <a:pt x="1444" y="490"/>
                    </a:lnTo>
                    <a:lnTo>
                      <a:pt x="1459" y="495"/>
                    </a:lnTo>
                    <a:lnTo>
                      <a:pt x="1473" y="501"/>
                    </a:lnTo>
                    <a:lnTo>
                      <a:pt x="1486" y="507"/>
                    </a:lnTo>
                    <a:lnTo>
                      <a:pt x="1499" y="514"/>
                    </a:lnTo>
                    <a:lnTo>
                      <a:pt x="1511" y="521"/>
                    </a:lnTo>
                    <a:lnTo>
                      <a:pt x="1522" y="530"/>
                    </a:lnTo>
                    <a:lnTo>
                      <a:pt x="1533" y="537"/>
                    </a:lnTo>
                    <a:lnTo>
                      <a:pt x="1542" y="547"/>
                    </a:lnTo>
                    <a:lnTo>
                      <a:pt x="1552" y="557"/>
                    </a:lnTo>
                    <a:lnTo>
                      <a:pt x="1563" y="567"/>
                    </a:lnTo>
                    <a:lnTo>
                      <a:pt x="1573" y="578"/>
                    </a:lnTo>
                    <a:lnTo>
                      <a:pt x="1583" y="588"/>
                    </a:lnTo>
                    <a:lnTo>
                      <a:pt x="1593" y="599"/>
                    </a:lnTo>
                    <a:lnTo>
                      <a:pt x="0" y="598"/>
                    </a:lnTo>
                    <a:lnTo>
                      <a:pt x="105" y="201"/>
                    </a:lnTo>
                    <a:lnTo>
                      <a:pt x="105" y="9"/>
                    </a:lnTo>
                    <a:lnTo>
                      <a:pt x="481"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2" name="Freeform 87"/>
              <p:cNvSpPr>
                <a:spLocks noChangeArrowheads="1"/>
              </p:cNvSpPr>
              <p:nvPr/>
            </p:nvSpPr>
            <p:spPr bwMode="auto">
              <a:xfrm>
                <a:off x="842" y="129"/>
                <a:ext cx="259" cy="306"/>
              </a:xfrm>
              <a:custGeom>
                <a:avLst/>
                <a:gdLst>
                  <a:gd name="T0" fmla="*/ 0 w 1556"/>
                  <a:gd name="T1" fmla="*/ 0 h 2006"/>
                  <a:gd name="T2" fmla="*/ 0 w 1556"/>
                  <a:gd name="T3" fmla="*/ 0 h 2006"/>
                  <a:gd name="T4" fmla="*/ 0 w 1556"/>
                  <a:gd name="T5" fmla="*/ 0 h 2006"/>
                  <a:gd name="T6" fmla="*/ 0 w 1556"/>
                  <a:gd name="T7" fmla="*/ 0 h 2006"/>
                  <a:gd name="T8" fmla="*/ 0 w 1556"/>
                  <a:gd name="T9" fmla="*/ 0 h 2006"/>
                  <a:gd name="T10" fmla="*/ 0 w 1556"/>
                  <a:gd name="T11" fmla="*/ 0 h 2006"/>
                  <a:gd name="T12" fmla="*/ 0 w 1556"/>
                  <a:gd name="T13" fmla="*/ 0 h 2006"/>
                  <a:gd name="T14" fmla="*/ 0 w 1556"/>
                  <a:gd name="T15" fmla="*/ 0 h 2006"/>
                  <a:gd name="T16" fmla="*/ 0 w 1556"/>
                  <a:gd name="T17" fmla="*/ 0 h 2006"/>
                  <a:gd name="T18" fmla="*/ 0 w 1556"/>
                  <a:gd name="T19" fmla="*/ 0 h 2006"/>
                  <a:gd name="T20" fmla="*/ 0 w 1556"/>
                  <a:gd name="T21" fmla="*/ 0 h 2006"/>
                  <a:gd name="T22" fmla="*/ 0 w 1556"/>
                  <a:gd name="T23" fmla="*/ 0 h 2006"/>
                  <a:gd name="T24" fmla="*/ 0 w 1556"/>
                  <a:gd name="T25" fmla="*/ 0 h 2006"/>
                  <a:gd name="T26" fmla="*/ 0 w 1556"/>
                  <a:gd name="T27" fmla="*/ 0 h 2006"/>
                  <a:gd name="T28" fmla="*/ 0 w 1556"/>
                  <a:gd name="T29" fmla="*/ 0 h 2006"/>
                  <a:gd name="T30" fmla="*/ 0 w 1556"/>
                  <a:gd name="T31" fmla="*/ 0 h 2006"/>
                  <a:gd name="T32" fmla="*/ 0 w 1556"/>
                  <a:gd name="T33" fmla="*/ 0 h 2006"/>
                  <a:gd name="T34" fmla="*/ 0 w 1556"/>
                  <a:gd name="T35" fmla="*/ 0 h 2006"/>
                  <a:gd name="T36" fmla="*/ 0 w 1556"/>
                  <a:gd name="T37" fmla="*/ 0 h 2006"/>
                  <a:gd name="T38" fmla="*/ 0 w 1556"/>
                  <a:gd name="T39" fmla="*/ 0 h 2006"/>
                  <a:gd name="T40" fmla="*/ 0 w 1556"/>
                  <a:gd name="T41" fmla="*/ 0 h 2006"/>
                  <a:gd name="T42" fmla="*/ 0 w 1556"/>
                  <a:gd name="T43" fmla="*/ 0 h 2006"/>
                  <a:gd name="T44" fmla="*/ 0 w 1556"/>
                  <a:gd name="T45" fmla="*/ 0 h 2006"/>
                  <a:gd name="T46" fmla="*/ 0 w 1556"/>
                  <a:gd name="T47" fmla="*/ 0 h 2006"/>
                  <a:gd name="T48" fmla="*/ 0 w 1556"/>
                  <a:gd name="T49" fmla="*/ 0 h 2006"/>
                  <a:gd name="T50" fmla="*/ 0 w 1556"/>
                  <a:gd name="T51" fmla="*/ 0 h 2006"/>
                  <a:gd name="T52" fmla="*/ 0 w 1556"/>
                  <a:gd name="T53" fmla="*/ 0 h 2006"/>
                  <a:gd name="T54" fmla="*/ 0 w 1556"/>
                  <a:gd name="T55" fmla="*/ 0 h 2006"/>
                  <a:gd name="T56" fmla="*/ 0 w 1556"/>
                  <a:gd name="T57" fmla="*/ 0 h 2006"/>
                  <a:gd name="T58" fmla="*/ 0 w 1556"/>
                  <a:gd name="T59" fmla="*/ 0 h 2006"/>
                  <a:gd name="T60" fmla="*/ 0 w 1556"/>
                  <a:gd name="T61" fmla="*/ 0 h 2006"/>
                  <a:gd name="T62" fmla="*/ 0 w 1556"/>
                  <a:gd name="T63" fmla="*/ 0 h 2006"/>
                  <a:gd name="T64" fmla="*/ 0 w 1556"/>
                  <a:gd name="T65" fmla="*/ 0 h 2006"/>
                  <a:gd name="T66" fmla="*/ 0 w 1556"/>
                  <a:gd name="T67" fmla="*/ 0 h 2006"/>
                  <a:gd name="T68" fmla="*/ 0 w 1556"/>
                  <a:gd name="T69" fmla="*/ 0 h 2006"/>
                  <a:gd name="T70" fmla="*/ 0 w 1556"/>
                  <a:gd name="T71" fmla="*/ 0 h 2006"/>
                  <a:gd name="T72" fmla="*/ 0 w 1556"/>
                  <a:gd name="T73" fmla="*/ 0 h 2006"/>
                  <a:gd name="T74" fmla="*/ 0 w 1556"/>
                  <a:gd name="T75" fmla="*/ 0 h 2006"/>
                  <a:gd name="T76" fmla="*/ 0 w 1556"/>
                  <a:gd name="T77" fmla="*/ 0 h 2006"/>
                  <a:gd name="T78" fmla="*/ 0 w 1556"/>
                  <a:gd name="T79" fmla="*/ 0 h 2006"/>
                  <a:gd name="T80" fmla="*/ 0 w 1556"/>
                  <a:gd name="T81" fmla="*/ 0 h 2006"/>
                  <a:gd name="T82" fmla="*/ 0 w 1556"/>
                  <a:gd name="T83" fmla="*/ 0 h 2006"/>
                  <a:gd name="T84" fmla="*/ 0 w 1556"/>
                  <a:gd name="T85" fmla="*/ 0 h 2006"/>
                  <a:gd name="T86" fmla="*/ 0 w 1556"/>
                  <a:gd name="T87" fmla="*/ 0 h 2006"/>
                  <a:gd name="T88" fmla="*/ 0 w 1556"/>
                  <a:gd name="T89" fmla="*/ 0 h 2006"/>
                  <a:gd name="T90" fmla="*/ 0 w 1556"/>
                  <a:gd name="T91" fmla="*/ 0 h 2006"/>
                  <a:gd name="T92" fmla="*/ 0 w 1556"/>
                  <a:gd name="T93" fmla="*/ 0 h 2006"/>
                  <a:gd name="T94" fmla="*/ 0 w 1556"/>
                  <a:gd name="T95" fmla="*/ 0 h 200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56"/>
                  <a:gd name="T145" fmla="*/ 0 h 2006"/>
                  <a:gd name="T146" fmla="*/ 1556 w 1556"/>
                  <a:gd name="T147" fmla="*/ 2006 h 200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56" h="2006">
                    <a:moveTo>
                      <a:pt x="57" y="326"/>
                    </a:moveTo>
                    <a:lnTo>
                      <a:pt x="96" y="317"/>
                    </a:lnTo>
                    <a:lnTo>
                      <a:pt x="135" y="308"/>
                    </a:lnTo>
                    <a:lnTo>
                      <a:pt x="176" y="299"/>
                    </a:lnTo>
                    <a:lnTo>
                      <a:pt x="215" y="289"/>
                    </a:lnTo>
                    <a:lnTo>
                      <a:pt x="255" y="280"/>
                    </a:lnTo>
                    <a:lnTo>
                      <a:pt x="296" y="271"/>
                    </a:lnTo>
                    <a:lnTo>
                      <a:pt x="336" y="262"/>
                    </a:lnTo>
                    <a:lnTo>
                      <a:pt x="377" y="252"/>
                    </a:lnTo>
                    <a:lnTo>
                      <a:pt x="417" y="243"/>
                    </a:lnTo>
                    <a:lnTo>
                      <a:pt x="459" y="233"/>
                    </a:lnTo>
                    <a:lnTo>
                      <a:pt x="501" y="224"/>
                    </a:lnTo>
                    <a:lnTo>
                      <a:pt x="542" y="214"/>
                    </a:lnTo>
                    <a:lnTo>
                      <a:pt x="585" y="205"/>
                    </a:lnTo>
                    <a:lnTo>
                      <a:pt x="626" y="195"/>
                    </a:lnTo>
                    <a:lnTo>
                      <a:pt x="668" y="185"/>
                    </a:lnTo>
                    <a:lnTo>
                      <a:pt x="710" y="175"/>
                    </a:lnTo>
                    <a:lnTo>
                      <a:pt x="732" y="170"/>
                    </a:lnTo>
                    <a:lnTo>
                      <a:pt x="755" y="165"/>
                    </a:lnTo>
                    <a:lnTo>
                      <a:pt x="778" y="160"/>
                    </a:lnTo>
                    <a:lnTo>
                      <a:pt x="799" y="155"/>
                    </a:lnTo>
                    <a:lnTo>
                      <a:pt x="822" y="149"/>
                    </a:lnTo>
                    <a:lnTo>
                      <a:pt x="845" y="144"/>
                    </a:lnTo>
                    <a:lnTo>
                      <a:pt x="867" y="139"/>
                    </a:lnTo>
                    <a:lnTo>
                      <a:pt x="889" y="134"/>
                    </a:lnTo>
                    <a:lnTo>
                      <a:pt x="912" y="129"/>
                    </a:lnTo>
                    <a:lnTo>
                      <a:pt x="935" y="123"/>
                    </a:lnTo>
                    <a:lnTo>
                      <a:pt x="958" y="118"/>
                    </a:lnTo>
                    <a:lnTo>
                      <a:pt x="981" y="112"/>
                    </a:lnTo>
                    <a:lnTo>
                      <a:pt x="1003" y="107"/>
                    </a:lnTo>
                    <a:lnTo>
                      <a:pt x="1026" y="101"/>
                    </a:lnTo>
                    <a:lnTo>
                      <a:pt x="1050" y="96"/>
                    </a:lnTo>
                    <a:lnTo>
                      <a:pt x="1073" y="91"/>
                    </a:lnTo>
                    <a:lnTo>
                      <a:pt x="1096" y="85"/>
                    </a:lnTo>
                    <a:lnTo>
                      <a:pt x="1120" y="80"/>
                    </a:lnTo>
                    <a:lnTo>
                      <a:pt x="1142" y="74"/>
                    </a:lnTo>
                    <a:lnTo>
                      <a:pt x="1166" y="69"/>
                    </a:lnTo>
                    <a:lnTo>
                      <a:pt x="1189" y="63"/>
                    </a:lnTo>
                    <a:lnTo>
                      <a:pt x="1213" y="57"/>
                    </a:lnTo>
                    <a:lnTo>
                      <a:pt x="1237" y="51"/>
                    </a:lnTo>
                    <a:lnTo>
                      <a:pt x="1261" y="46"/>
                    </a:lnTo>
                    <a:lnTo>
                      <a:pt x="1283" y="41"/>
                    </a:lnTo>
                    <a:lnTo>
                      <a:pt x="1307" y="35"/>
                    </a:lnTo>
                    <a:lnTo>
                      <a:pt x="1331" y="30"/>
                    </a:lnTo>
                    <a:lnTo>
                      <a:pt x="1355" y="24"/>
                    </a:lnTo>
                    <a:lnTo>
                      <a:pt x="1379" y="18"/>
                    </a:lnTo>
                    <a:lnTo>
                      <a:pt x="1404" y="12"/>
                    </a:lnTo>
                    <a:lnTo>
                      <a:pt x="1428" y="7"/>
                    </a:lnTo>
                    <a:lnTo>
                      <a:pt x="1452" y="2"/>
                    </a:lnTo>
                    <a:lnTo>
                      <a:pt x="1467" y="0"/>
                    </a:lnTo>
                    <a:lnTo>
                      <a:pt x="1481" y="4"/>
                    </a:lnTo>
                    <a:lnTo>
                      <a:pt x="1494" y="10"/>
                    </a:lnTo>
                    <a:lnTo>
                      <a:pt x="1505" y="20"/>
                    </a:lnTo>
                    <a:lnTo>
                      <a:pt x="1514" y="33"/>
                    </a:lnTo>
                    <a:lnTo>
                      <a:pt x="1522" y="48"/>
                    </a:lnTo>
                    <a:lnTo>
                      <a:pt x="1526" y="66"/>
                    </a:lnTo>
                    <a:lnTo>
                      <a:pt x="1529" y="85"/>
                    </a:lnTo>
                    <a:lnTo>
                      <a:pt x="1532" y="297"/>
                    </a:lnTo>
                    <a:lnTo>
                      <a:pt x="1535" y="508"/>
                    </a:lnTo>
                    <a:lnTo>
                      <a:pt x="1537" y="721"/>
                    </a:lnTo>
                    <a:lnTo>
                      <a:pt x="1540" y="933"/>
                    </a:lnTo>
                    <a:lnTo>
                      <a:pt x="1544" y="1148"/>
                    </a:lnTo>
                    <a:lnTo>
                      <a:pt x="1548" y="1361"/>
                    </a:lnTo>
                    <a:lnTo>
                      <a:pt x="1551" y="1576"/>
                    </a:lnTo>
                    <a:lnTo>
                      <a:pt x="1556" y="1791"/>
                    </a:lnTo>
                    <a:lnTo>
                      <a:pt x="1555" y="1812"/>
                    </a:lnTo>
                    <a:lnTo>
                      <a:pt x="1550" y="1831"/>
                    </a:lnTo>
                    <a:lnTo>
                      <a:pt x="1543" y="1850"/>
                    </a:lnTo>
                    <a:lnTo>
                      <a:pt x="1534" y="1865"/>
                    </a:lnTo>
                    <a:lnTo>
                      <a:pt x="1522" y="1878"/>
                    </a:lnTo>
                    <a:lnTo>
                      <a:pt x="1510" y="1889"/>
                    </a:lnTo>
                    <a:lnTo>
                      <a:pt x="1496" y="1896"/>
                    </a:lnTo>
                    <a:lnTo>
                      <a:pt x="1481" y="1901"/>
                    </a:lnTo>
                    <a:lnTo>
                      <a:pt x="1456" y="1905"/>
                    </a:lnTo>
                    <a:lnTo>
                      <a:pt x="1432" y="1909"/>
                    </a:lnTo>
                    <a:lnTo>
                      <a:pt x="1407" y="1913"/>
                    </a:lnTo>
                    <a:lnTo>
                      <a:pt x="1382" y="1917"/>
                    </a:lnTo>
                    <a:lnTo>
                      <a:pt x="1358" y="1921"/>
                    </a:lnTo>
                    <a:lnTo>
                      <a:pt x="1334" y="1925"/>
                    </a:lnTo>
                    <a:lnTo>
                      <a:pt x="1309" y="1928"/>
                    </a:lnTo>
                    <a:lnTo>
                      <a:pt x="1286" y="1932"/>
                    </a:lnTo>
                    <a:lnTo>
                      <a:pt x="1262" y="1936"/>
                    </a:lnTo>
                    <a:lnTo>
                      <a:pt x="1238" y="1939"/>
                    </a:lnTo>
                    <a:lnTo>
                      <a:pt x="1214" y="1942"/>
                    </a:lnTo>
                    <a:lnTo>
                      <a:pt x="1190" y="1945"/>
                    </a:lnTo>
                    <a:lnTo>
                      <a:pt x="1166" y="1949"/>
                    </a:lnTo>
                    <a:lnTo>
                      <a:pt x="1142" y="1952"/>
                    </a:lnTo>
                    <a:lnTo>
                      <a:pt x="1118" y="1954"/>
                    </a:lnTo>
                    <a:lnTo>
                      <a:pt x="1095" y="1957"/>
                    </a:lnTo>
                    <a:lnTo>
                      <a:pt x="1072" y="1961"/>
                    </a:lnTo>
                    <a:lnTo>
                      <a:pt x="1048" y="1963"/>
                    </a:lnTo>
                    <a:lnTo>
                      <a:pt x="1025" y="1966"/>
                    </a:lnTo>
                    <a:lnTo>
                      <a:pt x="1001" y="1968"/>
                    </a:lnTo>
                    <a:lnTo>
                      <a:pt x="978" y="1970"/>
                    </a:lnTo>
                    <a:lnTo>
                      <a:pt x="956" y="1972"/>
                    </a:lnTo>
                    <a:lnTo>
                      <a:pt x="932" y="1975"/>
                    </a:lnTo>
                    <a:lnTo>
                      <a:pt x="909" y="1977"/>
                    </a:lnTo>
                    <a:lnTo>
                      <a:pt x="886" y="1979"/>
                    </a:lnTo>
                    <a:lnTo>
                      <a:pt x="863" y="1981"/>
                    </a:lnTo>
                    <a:lnTo>
                      <a:pt x="841" y="1983"/>
                    </a:lnTo>
                    <a:lnTo>
                      <a:pt x="818" y="1985"/>
                    </a:lnTo>
                    <a:lnTo>
                      <a:pt x="795" y="1987"/>
                    </a:lnTo>
                    <a:lnTo>
                      <a:pt x="772" y="1989"/>
                    </a:lnTo>
                    <a:lnTo>
                      <a:pt x="751" y="1991"/>
                    </a:lnTo>
                    <a:lnTo>
                      <a:pt x="728" y="1992"/>
                    </a:lnTo>
                    <a:lnTo>
                      <a:pt x="684" y="1994"/>
                    </a:lnTo>
                    <a:lnTo>
                      <a:pt x="642" y="1996"/>
                    </a:lnTo>
                    <a:lnTo>
                      <a:pt x="600" y="1998"/>
                    </a:lnTo>
                    <a:lnTo>
                      <a:pt x="556" y="2001"/>
                    </a:lnTo>
                    <a:lnTo>
                      <a:pt x="515" y="2002"/>
                    </a:lnTo>
                    <a:lnTo>
                      <a:pt x="473" y="2003"/>
                    </a:lnTo>
                    <a:lnTo>
                      <a:pt x="431" y="2004"/>
                    </a:lnTo>
                    <a:lnTo>
                      <a:pt x="389" y="2005"/>
                    </a:lnTo>
                    <a:lnTo>
                      <a:pt x="348" y="2006"/>
                    </a:lnTo>
                    <a:lnTo>
                      <a:pt x="307" y="2006"/>
                    </a:lnTo>
                    <a:lnTo>
                      <a:pt x="266" y="2006"/>
                    </a:lnTo>
                    <a:lnTo>
                      <a:pt x="224" y="2006"/>
                    </a:lnTo>
                    <a:lnTo>
                      <a:pt x="184" y="2005"/>
                    </a:lnTo>
                    <a:lnTo>
                      <a:pt x="143" y="2005"/>
                    </a:lnTo>
                    <a:lnTo>
                      <a:pt x="103" y="2004"/>
                    </a:lnTo>
                    <a:lnTo>
                      <a:pt x="63" y="2003"/>
                    </a:lnTo>
                    <a:lnTo>
                      <a:pt x="52" y="2001"/>
                    </a:lnTo>
                    <a:lnTo>
                      <a:pt x="41" y="1996"/>
                    </a:lnTo>
                    <a:lnTo>
                      <a:pt x="31" y="1989"/>
                    </a:lnTo>
                    <a:lnTo>
                      <a:pt x="23" y="1979"/>
                    </a:lnTo>
                    <a:lnTo>
                      <a:pt x="15" y="1966"/>
                    </a:lnTo>
                    <a:lnTo>
                      <a:pt x="10" y="1952"/>
                    </a:lnTo>
                    <a:lnTo>
                      <a:pt x="6" y="1936"/>
                    </a:lnTo>
                    <a:lnTo>
                      <a:pt x="5" y="1917"/>
                    </a:lnTo>
                    <a:lnTo>
                      <a:pt x="5" y="1729"/>
                    </a:lnTo>
                    <a:lnTo>
                      <a:pt x="4" y="1542"/>
                    </a:lnTo>
                    <a:lnTo>
                      <a:pt x="3" y="1355"/>
                    </a:lnTo>
                    <a:lnTo>
                      <a:pt x="2" y="1167"/>
                    </a:lnTo>
                    <a:lnTo>
                      <a:pt x="2" y="983"/>
                    </a:lnTo>
                    <a:lnTo>
                      <a:pt x="1" y="797"/>
                    </a:lnTo>
                    <a:lnTo>
                      <a:pt x="1" y="611"/>
                    </a:lnTo>
                    <a:lnTo>
                      <a:pt x="0" y="427"/>
                    </a:lnTo>
                    <a:lnTo>
                      <a:pt x="1" y="410"/>
                    </a:lnTo>
                    <a:lnTo>
                      <a:pt x="4" y="392"/>
                    </a:lnTo>
                    <a:lnTo>
                      <a:pt x="10" y="376"/>
                    </a:lnTo>
                    <a:lnTo>
                      <a:pt x="17" y="362"/>
                    </a:lnTo>
                    <a:lnTo>
                      <a:pt x="25" y="349"/>
                    </a:lnTo>
                    <a:lnTo>
                      <a:pt x="34" y="338"/>
                    </a:lnTo>
                    <a:lnTo>
                      <a:pt x="45" y="330"/>
                    </a:lnTo>
                    <a:lnTo>
                      <a:pt x="57" y="326"/>
                    </a:lnTo>
                    <a:close/>
                  </a:path>
                </a:pathLst>
              </a:cu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53" name="Freeform 88"/>
              <p:cNvSpPr>
                <a:spLocks noChangeArrowheads="1"/>
              </p:cNvSpPr>
              <p:nvPr/>
            </p:nvSpPr>
            <p:spPr bwMode="auto">
              <a:xfrm>
                <a:off x="932" y="542"/>
                <a:ext cx="212" cy="306"/>
              </a:xfrm>
              <a:custGeom>
                <a:avLst/>
                <a:gdLst>
                  <a:gd name="T0" fmla="*/ 0 w 1274"/>
                  <a:gd name="T1" fmla="*/ 318 h 301"/>
                  <a:gd name="T2" fmla="*/ 0 w 1274"/>
                  <a:gd name="T3" fmla="*/ 312 h 301"/>
                  <a:gd name="T4" fmla="*/ 0 w 1274"/>
                  <a:gd name="T5" fmla="*/ 296 h 301"/>
                  <a:gd name="T6" fmla="*/ 0 w 1274"/>
                  <a:gd name="T7" fmla="*/ 272 h 301"/>
                  <a:gd name="T8" fmla="*/ 0 w 1274"/>
                  <a:gd name="T9" fmla="*/ 247 h 301"/>
                  <a:gd name="T10" fmla="*/ 0 w 1274"/>
                  <a:gd name="T11" fmla="*/ 205 h 301"/>
                  <a:gd name="T12" fmla="*/ 0 w 1274"/>
                  <a:gd name="T13" fmla="*/ 161 h 301"/>
                  <a:gd name="T14" fmla="*/ 0 w 1274"/>
                  <a:gd name="T15" fmla="*/ 110 h 301"/>
                  <a:gd name="T16" fmla="*/ 0 w 1274"/>
                  <a:gd name="T17" fmla="*/ 75 h 301"/>
                  <a:gd name="T18" fmla="*/ 0 w 1274"/>
                  <a:gd name="T19" fmla="*/ 72 h 301"/>
                  <a:gd name="T20" fmla="*/ 0 w 1274"/>
                  <a:gd name="T21" fmla="*/ 69 h 301"/>
                  <a:gd name="T22" fmla="*/ 0 w 1274"/>
                  <a:gd name="T23" fmla="*/ 67 h 301"/>
                  <a:gd name="T24" fmla="*/ 0 w 1274"/>
                  <a:gd name="T25" fmla="*/ 63 h 301"/>
                  <a:gd name="T26" fmla="*/ 0 w 1274"/>
                  <a:gd name="T27" fmla="*/ 60 h 301"/>
                  <a:gd name="T28" fmla="*/ 0 w 1274"/>
                  <a:gd name="T29" fmla="*/ 58 h 301"/>
                  <a:gd name="T30" fmla="*/ 0 w 1274"/>
                  <a:gd name="T31" fmla="*/ 56 h 301"/>
                  <a:gd name="T32" fmla="*/ 0 w 1274"/>
                  <a:gd name="T33" fmla="*/ 54 h 301"/>
                  <a:gd name="T34" fmla="*/ 0 w 1274"/>
                  <a:gd name="T35" fmla="*/ 48 h 301"/>
                  <a:gd name="T36" fmla="*/ 0 w 1274"/>
                  <a:gd name="T37" fmla="*/ 43 h 301"/>
                  <a:gd name="T38" fmla="*/ 0 w 1274"/>
                  <a:gd name="T39" fmla="*/ 27 h 301"/>
                  <a:gd name="T40" fmla="*/ 0 w 1274"/>
                  <a:gd name="T41" fmla="*/ 19 h 301"/>
                  <a:gd name="T42" fmla="*/ 0 w 1274"/>
                  <a:gd name="T43" fmla="*/ 13 h 301"/>
                  <a:gd name="T44" fmla="*/ 0 w 1274"/>
                  <a:gd name="T45" fmla="*/ 6 h 301"/>
                  <a:gd name="T46" fmla="*/ 0 w 1274"/>
                  <a:gd name="T47" fmla="*/ 2 h 301"/>
                  <a:gd name="T48" fmla="*/ 0 w 1274"/>
                  <a:gd name="T49" fmla="*/ 18 h 301"/>
                  <a:gd name="T50" fmla="*/ 0 w 1274"/>
                  <a:gd name="T51" fmla="*/ 69 h 301"/>
                  <a:gd name="T52" fmla="*/ 0 w 1274"/>
                  <a:gd name="T53" fmla="*/ 127 h 301"/>
                  <a:gd name="T54" fmla="*/ 0 w 1274"/>
                  <a:gd name="T55" fmla="*/ 185 h 301"/>
                  <a:gd name="T56" fmla="*/ 0 w 1274"/>
                  <a:gd name="T57" fmla="*/ 240 h 301"/>
                  <a:gd name="T58" fmla="*/ 0 w 1274"/>
                  <a:gd name="T59" fmla="*/ 286 h 301"/>
                  <a:gd name="T60" fmla="*/ 0 w 1274"/>
                  <a:gd name="T61" fmla="*/ 322 h 301"/>
                  <a:gd name="T62" fmla="*/ 0 w 1274"/>
                  <a:gd name="T63" fmla="*/ 340 h 301"/>
                  <a:gd name="T64" fmla="*/ 0 w 1274"/>
                  <a:gd name="T65" fmla="*/ 340 h 301"/>
                  <a:gd name="T66" fmla="*/ 0 w 1274"/>
                  <a:gd name="T67" fmla="*/ 336 h 301"/>
                  <a:gd name="T68" fmla="*/ 0 w 1274"/>
                  <a:gd name="T69" fmla="*/ 333 h 301"/>
                  <a:gd name="T70" fmla="*/ 0 w 1274"/>
                  <a:gd name="T71" fmla="*/ 330 h 301"/>
                  <a:gd name="T72" fmla="*/ 0 w 1274"/>
                  <a:gd name="T73" fmla="*/ 326 h 301"/>
                  <a:gd name="T74" fmla="*/ 0 w 1274"/>
                  <a:gd name="T75" fmla="*/ 323 h 301"/>
                  <a:gd name="T76" fmla="*/ 0 w 1274"/>
                  <a:gd name="T77" fmla="*/ 320 h 301"/>
                  <a:gd name="T78" fmla="*/ 0 w 1274"/>
                  <a:gd name="T79" fmla="*/ 319 h 30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74"/>
                  <a:gd name="T121" fmla="*/ 0 h 301"/>
                  <a:gd name="T122" fmla="*/ 1274 w 1274"/>
                  <a:gd name="T123" fmla="*/ 301 h 30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74" h="301">
                    <a:moveTo>
                      <a:pt x="584" y="279"/>
                    </a:moveTo>
                    <a:lnTo>
                      <a:pt x="545" y="278"/>
                    </a:lnTo>
                    <a:lnTo>
                      <a:pt x="505" y="276"/>
                    </a:lnTo>
                    <a:lnTo>
                      <a:pt x="465" y="272"/>
                    </a:lnTo>
                    <a:lnTo>
                      <a:pt x="423" y="267"/>
                    </a:lnTo>
                    <a:lnTo>
                      <a:pt x="383" y="259"/>
                    </a:lnTo>
                    <a:lnTo>
                      <a:pt x="343" y="251"/>
                    </a:lnTo>
                    <a:lnTo>
                      <a:pt x="303" y="240"/>
                    </a:lnTo>
                    <a:lnTo>
                      <a:pt x="265" y="228"/>
                    </a:lnTo>
                    <a:lnTo>
                      <a:pt x="226" y="215"/>
                    </a:lnTo>
                    <a:lnTo>
                      <a:pt x="189" y="199"/>
                    </a:lnTo>
                    <a:lnTo>
                      <a:pt x="153" y="181"/>
                    </a:lnTo>
                    <a:lnTo>
                      <a:pt x="118" y="163"/>
                    </a:lnTo>
                    <a:lnTo>
                      <a:pt x="86" y="142"/>
                    </a:lnTo>
                    <a:lnTo>
                      <a:pt x="56" y="119"/>
                    </a:lnTo>
                    <a:lnTo>
                      <a:pt x="26" y="94"/>
                    </a:lnTo>
                    <a:lnTo>
                      <a:pt x="0" y="68"/>
                    </a:lnTo>
                    <a:lnTo>
                      <a:pt x="37" y="67"/>
                    </a:lnTo>
                    <a:lnTo>
                      <a:pt x="75" y="65"/>
                    </a:lnTo>
                    <a:lnTo>
                      <a:pt x="113" y="64"/>
                    </a:lnTo>
                    <a:lnTo>
                      <a:pt x="150" y="63"/>
                    </a:lnTo>
                    <a:lnTo>
                      <a:pt x="188" y="61"/>
                    </a:lnTo>
                    <a:lnTo>
                      <a:pt x="226" y="60"/>
                    </a:lnTo>
                    <a:lnTo>
                      <a:pt x="264" y="59"/>
                    </a:lnTo>
                    <a:lnTo>
                      <a:pt x="303" y="56"/>
                    </a:lnTo>
                    <a:lnTo>
                      <a:pt x="341" y="55"/>
                    </a:lnTo>
                    <a:lnTo>
                      <a:pt x="379" y="54"/>
                    </a:lnTo>
                    <a:lnTo>
                      <a:pt x="418" y="52"/>
                    </a:lnTo>
                    <a:lnTo>
                      <a:pt x="456" y="51"/>
                    </a:lnTo>
                    <a:lnTo>
                      <a:pt x="495" y="50"/>
                    </a:lnTo>
                    <a:lnTo>
                      <a:pt x="533" y="49"/>
                    </a:lnTo>
                    <a:lnTo>
                      <a:pt x="572" y="48"/>
                    </a:lnTo>
                    <a:lnTo>
                      <a:pt x="611" y="47"/>
                    </a:lnTo>
                    <a:lnTo>
                      <a:pt x="652" y="46"/>
                    </a:lnTo>
                    <a:lnTo>
                      <a:pt x="692" y="43"/>
                    </a:lnTo>
                    <a:lnTo>
                      <a:pt x="734" y="40"/>
                    </a:lnTo>
                    <a:lnTo>
                      <a:pt x="775" y="38"/>
                    </a:lnTo>
                    <a:lnTo>
                      <a:pt x="815" y="35"/>
                    </a:lnTo>
                    <a:lnTo>
                      <a:pt x="856" y="31"/>
                    </a:lnTo>
                    <a:lnTo>
                      <a:pt x="898" y="27"/>
                    </a:lnTo>
                    <a:lnTo>
                      <a:pt x="940" y="24"/>
                    </a:lnTo>
                    <a:lnTo>
                      <a:pt x="981" y="19"/>
                    </a:lnTo>
                    <a:lnTo>
                      <a:pt x="1022" y="16"/>
                    </a:lnTo>
                    <a:lnTo>
                      <a:pt x="1064" y="13"/>
                    </a:lnTo>
                    <a:lnTo>
                      <a:pt x="1106" y="10"/>
                    </a:lnTo>
                    <a:lnTo>
                      <a:pt x="1148" y="6"/>
                    </a:lnTo>
                    <a:lnTo>
                      <a:pt x="1189" y="4"/>
                    </a:lnTo>
                    <a:lnTo>
                      <a:pt x="1232" y="2"/>
                    </a:lnTo>
                    <a:lnTo>
                      <a:pt x="1274" y="0"/>
                    </a:lnTo>
                    <a:lnTo>
                      <a:pt x="1259" y="18"/>
                    </a:lnTo>
                    <a:lnTo>
                      <a:pt x="1243" y="39"/>
                    </a:lnTo>
                    <a:lnTo>
                      <a:pt x="1224" y="61"/>
                    </a:lnTo>
                    <a:lnTo>
                      <a:pt x="1206" y="86"/>
                    </a:lnTo>
                    <a:lnTo>
                      <a:pt x="1185" y="111"/>
                    </a:lnTo>
                    <a:lnTo>
                      <a:pt x="1164" y="136"/>
                    </a:lnTo>
                    <a:lnTo>
                      <a:pt x="1142" y="161"/>
                    </a:lnTo>
                    <a:lnTo>
                      <a:pt x="1119" y="186"/>
                    </a:lnTo>
                    <a:lnTo>
                      <a:pt x="1095" y="209"/>
                    </a:lnTo>
                    <a:lnTo>
                      <a:pt x="1071" y="231"/>
                    </a:lnTo>
                    <a:lnTo>
                      <a:pt x="1046" y="251"/>
                    </a:lnTo>
                    <a:lnTo>
                      <a:pt x="1021" y="268"/>
                    </a:lnTo>
                    <a:lnTo>
                      <a:pt x="996" y="282"/>
                    </a:lnTo>
                    <a:lnTo>
                      <a:pt x="971" y="293"/>
                    </a:lnTo>
                    <a:lnTo>
                      <a:pt x="946" y="299"/>
                    </a:lnTo>
                    <a:lnTo>
                      <a:pt x="921" y="301"/>
                    </a:lnTo>
                    <a:lnTo>
                      <a:pt x="898" y="299"/>
                    </a:lnTo>
                    <a:lnTo>
                      <a:pt x="875" y="298"/>
                    </a:lnTo>
                    <a:lnTo>
                      <a:pt x="853" y="296"/>
                    </a:lnTo>
                    <a:lnTo>
                      <a:pt x="831" y="295"/>
                    </a:lnTo>
                    <a:lnTo>
                      <a:pt x="811" y="293"/>
                    </a:lnTo>
                    <a:lnTo>
                      <a:pt x="790" y="291"/>
                    </a:lnTo>
                    <a:lnTo>
                      <a:pt x="769" y="290"/>
                    </a:lnTo>
                    <a:lnTo>
                      <a:pt x="749" y="288"/>
                    </a:lnTo>
                    <a:lnTo>
                      <a:pt x="729" y="286"/>
                    </a:lnTo>
                    <a:lnTo>
                      <a:pt x="709" y="284"/>
                    </a:lnTo>
                    <a:lnTo>
                      <a:pt x="688" y="283"/>
                    </a:lnTo>
                    <a:lnTo>
                      <a:pt x="669" y="281"/>
                    </a:lnTo>
                    <a:lnTo>
                      <a:pt x="648" y="280"/>
                    </a:lnTo>
                    <a:lnTo>
                      <a:pt x="627" y="280"/>
                    </a:lnTo>
                    <a:lnTo>
                      <a:pt x="606" y="279"/>
                    </a:lnTo>
                    <a:lnTo>
                      <a:pt x="584" y="279"/>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4" name="Freeform 89"/>
              <p:cNvSpPr>
                <a:spLocks noChangeArrowheads="1"/>
              </p:cNvSpPr>
              <p:nvPr/>
            </p:nvSpPr>
            <p:spPr bwMode="auto">
              <a:xfrm>
                <a:off x="840" y="128"/>
                <a:ext cx="256" cy="306"/>
              </a:xfrm>
              <a:custGeom>
                <a:avLst/>
                <a:gdLst>
                  <a:gd name="T0" fmla="*/ 0 w 1537"/>
                  <a:gd name="T1" fmla="*/ 0 h 2014"/>
                  <a:gd name="T2" fmla="*/ 0 w 1537"/>
                  <a:gd name="T3" fmla="*/ 0 h 2014"/>
                  <a:gd name="T4" fmla="*/ 0 w 1537"/>
                  <a:gd name="T5" fmla="*/ 0 h 2014"/>
                  <a:gd name="T6" fmla="*/ 0 w 1537"/>
                  <a:gd name="T7" fmla="*/ 0 h 2014"/>
                  <a:gd name="T8" fmla="*/ 0 w 1537"/>
                  <a:gd name="T9" fmla="*/ 0 h 2014"/>
                  <a:gd name="T10" fmla="*/ 0 w 1537"/>
                  <a:gd name="T11" fmla="*/ 0 h 2014"/>
                  <a:gd name="T12" fmla="*/ 0 w 1537"/>
                  <a:gd name="T13" fmla="*/ 0 h 2014"/>
                  <a:gd name="T14" fmla="*/ 0 w 1537"/>
                  <a:gd name="T15" fmla="*/ 0 h 2014"/>
                  <a:gd name="T16" fmla="*/ 0 w 1537"/>
                  <a:gd name="T17" fmla="*/ 0 h 2014"/>
                  <a:gd name="T18" fmla="*/ 0 w 1537"/>
                  <a:gd name="T19" fmla="*/ 0 h 2014"/>
                  <a:gd name="T20" fmla="*/ 0 w 1537"/>
                  <a:gd name="T21" fmla="*/ 0 h 2014"/>
                  <a:gd name="T22" fmla="*/ 0 w 1537"/>
                  <a:gd name="T23" fmla="*/ 0 h 2014"/>
                  <a:gd name="T24" fmla="*/ 0 w 1537"/>
                  <a:gd name="T25" fmla="*/ 0 h 2014"/>
                  <a:gd name="T26" fmla="*/ 0 w 1537"/>
                  <a:gd name="T27" fmla="*/ 0 h 2014"/>
                  <a:gd name="T28" fmla="*/ 0 w 1537"/>
                  <a:gd name="T29" fmla="*/ 0 h 2014"/>
                  <a:gd name="T30" fmla="*/ 0 w 1537"/>
                  <a:gd name="T31" fmla="*/ 0 h 2014"/>
                  <a:gd name="T32" fmla="*/ 0 w 1537"/>
                  <a:gd name="T33" fmla="*/ 0 h 2014"/>
                  <a:gd name="T34" fmla="*/ 0 w 1537"/>
                  <a:gd name="T35" fmla="*/ 0 h 2014"/>
                  <a:gd name="T36" fmla="*/ 0 w 1537"/>
                  <a:gd name="T37" fmla="*/ 0 h 2014"/>
                  <a:gd name="T38" fmla="*/ 0 w 1537"/>
                  <a:gd name="T39" fmla="*/ 0 h 2014"/>
                  <a:gd name="T40" fmla="*/ 0 w 1537"/>
                  <a:gd name="T41" fmla="*/ 0 h 2014"/>
                  <a:gd name="T42" fmla="*/ 0 w 1537"/>
                  <a:gd name="T43" fmla="*/ 0 h 2014"/>
                  <a:gd name="T44" fmla="*/ 0 w 1537"/>
                  <a:gd name="T45" fmla="*/ 0 h 2014"/>
                  <a:gd name="T46" fmla="*/ 0 w 1537"/>
                  <a:gd name="T47" fmla="*/ 0 h 2014"/>
                  <a:gd name="T48" fmla="*/ 0 w 1537"/>
                  <a:gd name="T49" fmla="*/ 0 h 2014"/>
                  <a:gd name="T50" fmla="*/ 0 w 1537"/>
                  <a:gd name="T51" fmla="*/ 0 h 2014"/>
                  <a:gd name="T52" fmla="*/ 0 w 1537"/>
                  <a:gd name="T53" fmla="*/ 0 h 2014"/>
                  <a:gd name="T54" fmla="*/ 0 w 1537"/>
                  <a:gd name="T55" fmla="*/ 0 h 2014"/>
                  <a:gd name="T56" fmla="*/ 0 w 1537"/>
                  <a:gd name="T57" fmla="*/ 0 h 2014"/>
                  <a:gd name="T58" fmla="*/ 0 w 1537"/>
                  <a:gd name="T59" fmla="*/ 0 h 2014"/>
                  <a:gd name="T60" fmla="*/ 0 w 1537"/>
                  <a:gd name="T61" fmla="*/ 0 h 2014"/>
                  <a:gd name="T62" fmla="*/ 0 w 1537"/>
                  <a:gd name="T63" fmla="*/ 0 h 2014"/>
                  <a:gd name="T64" fmla="*/ 0 w 1537"/>
                  <a:gd name="T65" fmla="*/ 0 h 2014"/>
                  <a:gd name="T66" fmla="*/ 0 w 1537"/>
                  <a:gd name="T67" fmla="*/ 0 h 2014"/>
                  <a:gd name="T68" fmla="*/ 0 w 1537"/>
                  <a:gd name="T69" fmla="*/ 0 h 2014"/>
                  <a:gd name="T70" fmla="*/ 0 w 1537"/>
                  <a:gd name="T71" fmla="*/ 0 h 2014"/>
                  <a:gd name="T72" fmla="*/ 0 w 1537"/>
                  <a:gd name="T73" fmla="*/ 0 h 2014"/>
                  <a:gd name="T74" fmla="*/ 0 w 1537"/>
                  <a:gd name="T75" fmla="*/ 0 h 2014"/>
                  <a:gd name="T76" fmla="*/ 0 w 1537"/>
                  <a:gd name="T77" fmla="*/ 0 h 2014"/>
                  <a:gd name="T78" fmla="*/ 0 w 1537"/>
                  <a:gd name="T79" fmla="*/ 0 h 2014"/>
                  <a:gd name="T80" fmla="*/ 0 w 1537"/>
                  <a:gd name="T81" fmla="*/ 0 h 2014"/>
                  <a:gd name="T82" fmla="*/ 0 w 1537"/>
                  <a:gd name="T83" fmla="*/ 0 h 2014"/>
                  <a:gd name="T84" fmla="*/ 0 w 1537"/>
                  <a:gd name="T85" fmla="*/ 0 h 2014"/>
                  <a:gd name="T86" fmla="*/ 0 w 1537"/>
                  <a:gd name="T87" fmla="*/ 0 h 2014"/>
                  <a:gd name="T88" fmla="*/ 0 w 1537"/>
                  <a:gd name="T89" fmla="*/ 0 h 2014"/>
                  <a:gd name="T90" fmla="*/ 0 w 1537"/>
                  <a:gd name="T91" fmla="*/ 0 h 2014"/>
                  <a:gd name="T92" fmla="*/ 0 w 1537"/>
                  <a:gd name="T93" fmla="*/ 0 h 2014"/>
                  <a:gd name="T94" fmla="*/ 0 w 1537"/>
                  <a:gd name="T95" fmla="*/ 0 h 2014"/>
                  <a:gd name="T96" fmla="*/ 0 w 1537"/>
                  <a:gd name="T97" fmla="*/ 0 h 2014"/>
                  <a:gd name="T98" fmla="*/ 0 w 1537"/>
                  <a:gd name="T99" fmla="*/ 0 h 2014"/>
                  <a:gd name="T100" fmla="*/ 0 w 1537"/>
                  <a:gd name="T101" fmla="*/ 0 h 2014"/>
                  <a:gd name="T102" fmla="*/ 0 w 1537"/>
                  <a:gd name="T103" fmla="*/ 0 h 2014"/>
                  <a:gd name="T104" fmla="*/ 0 w 1537"/>
                  <a:gd name="T105" fmla="*/ 0 h 20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37"/>
                  <a:gd name="T160" fmla="*/ 0 h 2014"/>
                  <a:gd name="T161" fmla="*/ 1537 w 1537"/>
                  <a:gd name="T162" fmla="*/ 2014 h 201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37" h="2014">
                    <a:moveTo>
                      <a:pt x="1537" y="87"/>
                    </a:moveTo>
                    <a:lnTo>
                      <a:pt x="1535" y="69"/>
                    </a:lnTo>
                    <a:lnTo>
                      <a:pt x="1529" y="56"/>
                    </a:lnTo>
                    <a:lnTo>
                      <a:pt x="1519" y="48"/>
                    </a:lnTo>
                    <a:lnTo>
                      <a:pt x="1507" y="42"/>
                    </a:lnTo>
                    <a:lnTo>
                      <a:pt x="1493" y="40"/>
                    </a:lnTo>
                    <a:lnTo>
                      <a:pt x="1479" y="40"/>
                    </a:lnTo>
                    <a:lnTo>
                      <a:pt x="1464" y="41"/>
                    </a:lnTo>
                    <a:lnTo>
                      <a:pt x="1449" y="44"/>
                    </a:lnTo>
                    <a:lnTo>
                      <a:pt x="1425" y="50"/>
                    </a:lnTo>
                    <a:lnTo>
                      <a:pt x="1401" y="55"/>
                    </a:lnTo>
                    <a:lnTo>
                      <a:pt x="1378" y="61"/>
                    </a:lnTo>
                    <a:lnTo>
                      <a:pt x="1354" y="65"/>
                    </a:lnTo>
                    <a:lnTo>
                      <a:pt x="1331" y="70"/>
                    </a:lnTo>
                    <a:lnTo>
                      <a:pt x="1307" y="76"/>
                    </a:lnTo>
                    <a:lnTo>
                      <a:pt x="1285" y="81"/>
                    </a:lnTo>
                    <a:lnTo>
                      <a:pt x="1261" y="87"/>
                    </a:lnTo>
                    <a:lnTo>
                      <a:pt x="1238" y="92"/>
                    </a:lnTo>
                    <a:lnTo>
                      <a:pt x="1214" y="97"/>
                    </a:lnTo>
                    <a:lnTo>
                      <a:pt x="1191" y="103"/>
                    </a:lnTo>
                    <a:lnTo>
                      <a:pt x="1169" y="107"/>
                    </a:lnTo>
                    <a:lnTo>
                      <a:pt x="1146" y="113"/>
                    </a:lnTo>
                    <a:lnTo>
                      <a:pt x="1123" y="118"/>
                    </a:lnTo>
                    <a:lnTo>
                      <a:pt x="1100" y="124"/>
                    </a:lnTo>
                    <a:lnTo>
                      <a:pt x="1077" y="129"/>
                    </a:lnTo>
                    <a:lnTo>
                      <a:pt x="1055" y="133"/>
                    </a:lnTo>
                    <a:lnTo>
                      <a:pt x="1032" y="139"/>
                    </a:lnTo>
                    <a:lnTo>
                      <a:pt x="1010" y="144"/>
                    </a:lnTo>
                    <a:lnTo>
                      <a:pt x="987" y="150"/>
                    </a:lnTo>
                    <a:lnTo>
                      <a:pt x="965" y="155"/>
                    </a:lnTo>
                    <a:lnTo>
                      <a:pt x="943" y="159"/>
                    </a:lnTo>
                    <a:lnTo>
                      <a:pt x="920" y="165"/>
                    </a:lnTo>
                    <a:lnTo>
                      <a:pt x="898" y="170"/>
                    </a:lnTo>
                    <a:lnTo>
                      <a:pt x="876" y="175"/>
                    </a:lnTo>
                    <a:lnTo>
                      <a:pt x="854" y="180"/>
                    </a:lnTo>
                    <a:lnTo>
                      <a:pt x="832" y="185"/>
                    </a:lnTo>
                    <a:lnTo>
                      <a:pt x="809" y="190"/>
                    </a:lnTo>
                    <a:lnTo>
                      <a:pt x="788" y="195"/>
                    </a:lnTo>
                    <a:lnTo>
                      <a:pt x="766" y="201"/>
                    </a:lnTo>
                    <a:lnTo>
                      <a:pt x="744" y="205"/>
                    </a:lnTo>
                    <a:lnTo>
                      <a:pt x="723" y="210"/>
                    </a:lnTo>
                    <a:lnTo>
                      <a:pt x="681" y="220"/>
                    </a:lnTo>
                    <a:lnTo>
                      <a:pt x="640" y="230"/>
                    </a:lnTo>
                    <a:lnTo>
                      <a:pt x="599" y="240"/>
                    </a:lnTo>
                    <a:lnTo>
                      <a:pt x="558" y="248"/>
                    </a:lnTo>
                    <a:lnTo>
                      <a:pt x="516" y="258"/>
                    </a:lnTo>
                    <a:lnTo>
                      <a:pt x="476" y="268"/>
                    </a:lnTo>
                    <a:lnTo>
                      <a:pt x="436" y="278"/>
                    </a:lnTo>
                    <a:lnTo>
                      <a:pt x="396" y="286"/>
                    </a:lnTo>
                    <a:lnTo>
                      <a:pt x="356" y="296"/>
                    </a:lnTo>
                    <a:lnTo>
                      <a:pt x="317" y="306"/>
                    </a:lnTo>
                    <a:lnTo>
                      <a:pt x="278" y="315"/>
                    </a:lnTo>
                    <a:lnTo>
                      <a:pt x="239" y="324"/>
                    </a:lnTo>
                    <a:lnTo>
                      <a:pt x="200" y="333"/>
                    </a:lnTo>
                    <a:lnTo>
                      <a:pt x="161" y="343"/>
                    </a:lnTo>
                    <a:lnTo>
                      <a:pt x="122" y="351"/>
                    </a:lnTo>
                    <a:lnTo>
                      <a:pt x="84" y="360"/>
                    </a:lnTo>
                    <a:lnTo>
                      <a:pt x="72" y="364"/>
                    </a:lnTo>
                    <a:lnTo>
                      <a:pt x="61" y="372"/>
                    </a:lnTo>
                    <a:lnTo>
                      <a:pt x="51" y="382"/>
                    </a:lnTo>
                    <a:lnTo>
                      <a:pt x="43" y="394"/>
                    </a:lnTo>
                    <a:lnTo>
                      <a:pt x="36" y="408"/>
                    </a:lnTo>
                    <a:lnTo>
                      <a:pt x="30" y="423"/>
                    </a:lnTo>
                    <a:lnTo>
                      <a:pt x="27" y="439"/>
                    </a:lnTo>
                    <a:lnTo>
                      <a:pt x="26" y="456"/>
                    </a:lnTo>
                    <a:lnTo>
                      <a:pt x="26" y="637"/>
                    </a:lnTo>
                    <a:lnTo>
                      <a:pt x="28" y="818"/>
                    </a:lnTo>
                    <a:lnTo>
                      <a:pt x="29" y="999"/>
                    </a:lnTo>
                    <a:lnTo>
                      <a:pt x="29" y="1182"/>
                    </a:lnTo>
                    <a:lnTo>
                      <a:pt x="29" y="1364"/>
                    </a:lnTo>
                    <a:lnTo>
                      <a:pt x="30" y="1547"/>
                    </a:lnTo>
                    <a:lnTo>
                      <a:pt x="31" y="1731"/>
                    </a:lnTo>
                    <a:lnTo>
                      <a:pt x="31" y="1915"/>
                    </a:lnTo>
                    <a:lnTo>
                      <a:pt x="31" y="1933"/>
                    </a:lnTo>
                    <a:lnTo>
                      <a:pt x="33" y="1949"/>
                    </a:lnTo>
                    <a:lnTo>
                      <a:pt x="35" y="1965"/>
                    </a:lnTo>
                    <a:lnTo>
                      <a:pt x="37" y="1979"/>
                    </a:lnTo>
                    <a:lnTo>
                      <a:pt x="41" y="1991"/>
                    </a:lnTo>
                    <a:lnTo>
                      <a:pt x="48" y="2001"/>
                    </a:lnTo>
                    <a:lnTo>
                      <a:pt x="55" y="2010"/>
                    </a:lnTo>
                    <a:lnTo>
                      <a:pt x="65" y="2014"/>
                    </a:lnTo>
                    <a:lnTo>
                      <a:pt x="53" y="2012"/>
                    </a:lnTo>
                    <a:lnTo>
                      <a:pt x="41" y="2008"/>
                    </a:lnTo>
                    <a:lnTo>
                      <a:pt x="31" y="1999"/>
                    </a:lnTo>
                    <a:lnTo>
                      <a:pt x="23" y="1989"/>
                    </a:lnTo>
                    <a:lnTo>
                      <a:pt x="15" y="1976"/>
                    </a:lnTo>
                    <a:lnTo>
                      <a:pt x="10" y="1961"/>
                    </a:lnTo>
                    <a:lnTo>
                      <a:pt x="7" y="1944"/>
                    </a:lnTo>
                    <a:lnTo>
                      <a:pt x="5" y="1925"/>
                    </a:lnTo>
                    <a:lnTo>
                      <a:pt x="5" y="1737"/>
                    </a:lnTo>
                    <a:lnTo>
                      <a:pt x="4" y="1548"/>
                    </a:lnTo>
                    <a:lnTo>
                      <a:pt x="3" y="1360"/>
                    </a:lnTo>
                    <a:lnTo>
                      <a:pt x="2" y="1172"/>
                    </a:lnTo>
                    <a:lnTo>
                      <a:pt x="2" y="986"/>
                    </a:lnTo>
                    <a:lnTo>
                      <a:pt x="1" y="800"/>
                    </a:lnTo>
                    <a:lnTo>
                      <a:pt x="1" y="614"/>
                    </a:lnTo>
                    <a:lnTo>
                      <a:pt x="0" y="428"/>
                    </a:lnTo>
                    <a:lnTo>
                      <a:pt x="1" y="410"/>
                    </a:lnTo>
                    <a:lnTo>
                      <a:pt x="4" y="393"/>
                    </a:lnTo>
                    <a:lnTo>
                      <a:pt x="10" y="376"/>
                    </a:lnTo>
                    <a:lnTo>
                      <a:pt x="16" y="361"/>
                    </a:lnTo>
                    <a:lnTo>
                      <a:pt x="25" y="349"/>
                    </a:lnTo>
                    <a:lnTo>
                      <a:pt x="35" y="338"/>
                    </a:lnTo>
                    <a:lnTo>
                      <a:pt x="46" y="331"/>
                    </a:lnTo>
                    <a:lnTo>
                      <a:pt x="58" y="326"/>
                    </a:lnTo>
                    <a:lnTo>
                      <a:pt x="97" y="318"/>
                    </a:lnTo>
                    <a:lnTo>
                      <a:pt x="137" y="308"/>
                    </a:lnTo>
                    <a:lnTo>
                      <a:pt x="176" y="298"/>
                    </a:lnTo>
                    <a:lnTo>
                      <a:pt x="216" y="290"/>
                    </a:lnTo>
                    <a:lnTo>
                      <a:pt x="256" y="280"/>
                    </a:lnTo>
                    <a:lnTo>
                      <a:pt x="296" y="270"/>
                    </a:lnTo>
                    <a:lnTo>
                      <a:pt x="337" y="260"/>
                    </a:lnTo>
                    <a:lnTo>
                      <a:pt x="379" y="252"/>
                    </a:lnTo>
                    <a:lnTo>
                      <a:pt x="420" y="242"/>
                    </a:lnTo>
                    <a:lnTo>
                      <a:pt x="461" y="232"/>
                    </a:lnTo>
                    <a:lnTo>
                      <a:pt x="502" y="222"/>
                    </a:lnTo>
                    <a:lnTo>
                      <a:pt x="545" y="213"/>
                    </a:lnTo>
                    <a:lnTo>
                      <a:pt x="587" y="203"/>
                    </a:lnTo>
                    <a:lnTo>
                      <a:pt x="629" y="193"/>
                    </a:lnTo>
                    <a:lnTo>
                      <a:pt x="672" y="183"/>
                    </a:lnTo>
                    <a:lnTo>
                      <a:pt x="714" y="173"/>
                    </a:lnTo>
                    <a:lnTo>
                      <a:pt x="737" y="168"/>
                    </a:lnTo>
                    <a:lnTo>
                      <a:pt x="758" y="163"/>
                    </a:lnTo>
                    <a:lnTo>
                      <a:pt x="781" y="158"/>
                    </a:lnTo>
                    <a:lnTo>
                      <a:pt x="804" y="153"/>
                    </a:lnTo>
                    <a:lnTo>
                      <a:pt x="827" y="147"/>
                    </a:lnTo>
                    <a:lnTo>
                      <a:pt x="848" y="142"/>
                    </a:lnTo>
                    <a:lnTo>
                      <a:pt x="871" y="137"/>
                    </a:lnTo>
                    <a:lnTo>
                      <a:pt x="894" y="131"/>
                    </a:lnTo>
                    <a:lnTo>
                      <a:pt x="918" y="126"/>
                    </a:lnTo>
                    <a:lnTo>
                      <a:pt x="941" y="121"/>
                    </a:lnTo>
                    <a:lnTo>
                      <a:pt x="963" y="116"/>
                    </a:lnTo>
                    <a:lnTo>
                      <a:pt x="986" y="111"/>
                    </a:lnTo>
                    <a:lnTo>
                      <a:pt x="1010" y="105"/>
                    </a:lnTo>
                    <a:lnTo>
                      <a:pt x="1033" y="100"/>
                    </a:lnTo>
                    <a:lnTo>
                      <a:pt x="1056" y="94"/>
                    </a:lnTo>
                    <a:lnTo>
                      <a:pt x="1080" y="89"/>
                    </a:lnTo>
                    <a:lnTo>
                      <a:pt x="1103" y="83"/>
                    </a:lnTo>
                    <a:lnTo>
                      <a:pt x="1126" y="78"/>
                    </a:lnTo>
                    <a:lnTo>
                      <a:pt x="1150" y="73"/>
                    </a:lnTo>
                    <a:lnTo>
                      <a:pt x="1174" y="67"/>
                    </a:lnTo>
                    <a:lnTo>
                      <a:pt x="1198" y="62"/>
                    </a:lnTo>
                    <a:lnTo>
                      <a:pt x="1221" y="56"/>
                    </a:lnTo>
                    <a:lnTo>
                      <a:pt x="1245" y="51"/>
                    </a:lnTo>
                    <a:lnTo>
                      <a:pt x="1268" y="45"/>
                    </a:lnTo>
                    <a:lnTo>
                      <a:pt x="1292" y="40"/>
                    </a:lnTo>
                    <a:lnTo>
                      <a:pt x="1316" y="35"/>
                    </a:lnTo>
                    <a:lnTo>
                      <a:pt x="1341" y="29"/>
                    </a:lnTo>
                    <a:lnTo>
                      <a:pt x="1365" y="24"/>
                    </a:lnTo>
                    <a:lnTo>
                      <a:pt x="1389" y="17"/>
                    </a:lnTo>
                    <a:lnTo>
                      <a:pt x="1413" y="12"/>
                    </a:lnTo>
                    <a:lnTo>
                      <a:pt x="1438" y="6"/>
                    </a:lnTo>
                    <a:lnTo>
                      <a:pt x="1462" y="1"/>
                    </a:lnTo>
                    <a:lnTo>
                      <a:pt x="1477" y="0"/>
                    </a:lnTo>
                    <a:lnTo>
                      <a:pt x="1492" y="2"/>
                    </a:lnTo>
                    <a:lnTo>
                      <a:pt x="1505" y="10"/>
                    </a:lnTo>
                    <a:lnTo>
                      <a:pt x="1516" y="19"/>
                    </a:lnTo>
                    <a:lnTo>
                      <a:pt x="1526" y="32"/>
                    </a:lnTo>
                    <a:lnTo>
                      <a:pt x="1532" y="49"/>
                    </a:lnTo>
                    <a:lnTo>
                      <a:pt x="1536" y="67"/>
                    </a:lnTo>
                    <a:lnTo>
                      <a:pt x="1537" y="87"/>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5" name="Freeform 90"/>
              <p:cNvSpPr>
                <a:spLocks noChangeArrowheads="1"/>
              </p:cNvSpPr>
              <p:nvPr/>
            </p:nvSpPr>
            <p:spPr bwMode="auto">
              <a:xfrm>
                <a:off x="843" y="512"/>
                <a:ext cx="256" cy="306"/>
              </a:xfrm>
              <a:custGeom>
                <a:avLst/>
                <a:gdLst>
                  <a:gd name="T0" fmla="*/ 0 w 1538"/>
                  <a:gd name="T1" fmla="*/ 1247 h 248"/>
                  <a:gd name="T2" fmla="*/ 0 w 1538"/>
                  <a:gd name="T3" fmla="*/ 1268 h 248"/>
                  <a:gd name="T4" fmla="*/ 0 w 1538"/>
                  <a:gd name="T5" fmla="*/ 1287 h 248"/>
                  <a:gd name="T6" fmla="*/ 0 w 1538"/>
                  <a:gd name="T7" fmla="*/ 1308 h 248"/>
                  <a:gd name="T8" fmla="*/ 0 w 1538"/>
                  <a:gd name="T9" fmla="*/ 1317 h 248"/>
                  <a:gd name="T10" fmla="*/ 0 w 1538"/>
                  <a:gd name="T11" fmla="*/ 1328 h 248"/>
                  <a:gd name="T12" fmla="*/ 0 w 1538"/>
                  <a:gd name="T13" fmla="*/ 1333 h 248"/>
                  <a:gd name="T14" fmla="*/ 0 w 1538"/>
                  <a:gd name="T15" fmla="*/ 1333 h 248"/>
                  <a:gd name="T16" fmla="*/ 0 w 1538"/>
                  <a:gd name="T17" fmla="*/ 1333 h 248"/>
                  <a:gd name="T18" fmla="*/ 0 w 1538"/>
                  <a:gd name="T19" fmla="*/ 1328 h 248"/>
                  <a:gd name="T20" fmla="*/ 0 w 1538"/>
                  <a:gd name="T21" fmla="*/ 1324 h 248"/>
                  <a:gd name="T22" fmla="*/ 0 w 1538"/>
                  <a:gd name="T23" fmla="*/ 1309 h 248"/>
                  <a:gd name="T24" fmla="*/ 0 w 1538"/>
                  <a:gd name="T25" fmla="*/ 1301 h 248"/>
                  <a:gd name="T26" fmla="*/ 0 w 1538"/>
                  <a:gd name="T27" fmla="*/ 1284 h 248"/>
                  <a:gd name="T28" fmla="*/ 0 w 1538"/>
                  <a:gd name="T29" fmla="*/ 1259 h 248"/>
                  <a:gd name="T30" fmla="*/ 0 w 1538"/>
                  <a:gd name="T31" fmla="*/ 1236 h 248"/>
                  <a:gd name="T32" fmla="*/ 0 w 1538"/>
                  <a:gd name="T33" fmla="*/ 1212 h 248"/>
                  <a:gd name="T34" fmla="*/ 0 w 1538"/>
                  <a:gd name="T35" fmla="*/ 1176 h 248"/>
                  <a:gd name="T36" fmla="*/ 0 w 1538"/>
                  <a:gd name="T37" fmla="*/ 1148 h 248"/>
                  <a:gd name="T38" fmla="*/ 0 w 1538"/>
                  <a:gd name="T39" fmla="*/ 1102 h 248"/>
                  <a:gd name="T40" fmla="*/ 0 w 1538"/>
                  <a:gd name="T41" fmla="*/ 1061 h 248"/>
                  <a:gd name="T42" fmla="*/ 0 w 1538"/>
                  <a:gd name="T43" fmla="*/ 774 h 248"/>
                  <a:gd name="T44" fmla="*/ 0 w 1538"/>
                  <a:gd name="T45" fmla="*/ 0 h 248"/>
                  <a:gd name="T46" fmla="*/ 0 w 1538"/>
                  <a:gd name="T47" fmla="*/ 17 h 248"/>
                  <a:gd name="T48" fmla="*/ 0 w 1538"/>
                  <a:gd name="T49" fmla="*/ 32 h 248"/>
                  <a:gd name="T50" fmla="*/ 0 w 1538"/>
                  <a:gd name="T51" fmla="*/ 48 h 248"/>
                  <a:gd name="T52" fmla="*/ 0 w 1538"/>
                  <a:gd name="T53" fmla="*/ 65 h 248"/>
                  <a:gd name="T54" fmla="*/ 0 w 1538"/>
                  <a:gd name="T55" fmla="*/ 80 h 248"/>
                  <a:gd name="T56" fmla="*/ 0 w 1538"/>
                  <a:gd name="T57" fmla="*/ 96 h 248"/>
                  <a:gd name="T58" fmla="*/ 0 w 1538"/>
                  <a:gd name="T59" fmla="*/ 110 h 248"/>
                  <a:gd name="T60" fmla="*/ 0 w 1538"/>
                  <a:gd name="T61" fmla="*/ 131 h 248"/>
                  <a:gd name="T62" fmla="*/ 0 w 1538"/>
                  <a:gd name="T63" fmla="*/ 146 h 248"/>
                  <a:gd name="T64" fmla="*/ 0 w 1538"/>
                  <a:gd name="T65" fmla="*/ 155 h 248"/>
                  <a:gd name="T66" fmla="*/ 0 w 1538"/>
                  <a:gd name="T67" fmla="*/ 169 h 248"/>
                  <a:gd name="T68" fmla="*/ 0 w 1538"/>
                  <a:gd name="T69" fmla="*/ 191 h 248"/>
                  <a:gd name="T70" fmla="*/ 0 w 1538"/>
                  <a:gd name="T71" fmla="*/ 207 h 248"/>
                  <a:gd name="T72" fmla="*/ 0 w 1538"/>
                  <a:gd name="T73" fmla="*/ 222 h 248"/>
                  <a:gd name="T74" fmla="*/ 0 w 1538"/>
                  <a:gd name="T75" fmla="*/ 236 h 248"/>
                  <a:gd name="T76" fmla="*/ 0 w 1538"/>
                  <a:gd name="T77" fmla="*/ 255 h 248"/>
                  <a:gd name="T78" fmla="*/ 0 w 1538"/>
                  <a:gd name="T79" fmla="*/ 271 h 248"/>
                  <a:gd name="T80" fmla="*/ 0 w 1538"/>
                  <a:gd name="T81" fmla="*/ 279 h 248"/>
                  <a:gd name="T82" fmla="*/ 0 w 1538"/>
                  <a:gd name="T83" fmla="*/ 297 h 248"/>
                  <a:gd name="T84" fmla="*/ 0 w 1538"/>
                  <a:gd name="T85" fmla="*/ 305 h 248"/>
                  <a:gd name="T86" fmla="*/ 0 w 1538"/>
                  <a:gd name="T87" fmla="*/ 320 h 248"/>
                  <a:gd name="T88" fmla="*/ 0 w 1538"/>
                  <a:gd name="T89" fmla="*/ 774 h 2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38"/>
                  <a:gd name="T136" fmla="*/ 0 h 248"/>
                  <a:gd name="T137" fmla="*/ 1538 w 1538"/>
                  <a:gd name="T138" fmla="*/ 248 h 2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38" h="248">
                    <a:moveTo>
                      <a:pt x="1" y="229"/>
                    </a:moveTo>
                    <a:lnTo>
                      <a:pt x="22" y="231"/>
                    </a:lnTo>
                    <a:lnTo>
                      <a:pt x="44" y="232"/>
                    </a:lnTo>
                    <a:lnTo>
                      <a:pt x="64" y="233"/>
                    </a:lnTo>
                    <a:lnTo>
                      <a:pt x="86" y="235"/>
                    </a:lnTo>
                    <a:lnTo>
                      <a:pt x="107" y="236"/>
                    </a:lnTo>
                    <a:lnTo>
                      <a:pt x="128" y="238"/>
                    </a:lnTo>
                    <a:lnTo>
                      <a:pt x="150" y="239"/>
                    </a:lnTo>
                    <a:lnTo>
                      <a:pt x="171" y="240"/>
                    </a:lnTo>
                    <a:lnTo>
                      <a:pt x="192" y="241"/>
                    </a:lnTo>
                    <a:lnTo>
                      <a:pt x="214" y="242"/>
                    </a:lnTo>
                    <a:lnTo>
                      <a:pt x="236" y="243"/>
                    </a:lnTo>
                    <a:lnTo>
                      <a:pt x="258" y="244"/>
                    </a:lnTo>
                    <a:lnTo>
                      <a:pt x="280" y="245"/>
                    </a:lnTo>
                    <a:lnTo>
                      <a:pt x="302" y="245"/>
                    </a:lnTo>
                    <a:lnTo>
                      <a:pt x="324" y="246"/>
                    </a:lnTo>
                    <a:lnTo>
                      <a:pt x="346" y="246"/>
                    </a:lnTo>
                    <a:lnTo>
                      <a:pt x="368" y="247"/>
                    </a:lnTo>
                    <a:lnTo>
                      <a:pt x="391" y="247"/>
                    </a:lnTo>
                    <a:lnTo>
                      <a:pt x="414" y="247"/>
                    </a:lnTo>
                    <a:lnTo>
                      <a:pt x="435" y="248"/>
                    </a:lnTo>
                    <a:lnTo>
                      <a:pt x="458" y="248"/>
                    </a:lnTo>
                    <a:lnTo>
                      <a:pt x="481" y="248"/>
                    </a:lnTo>
                    <a:lnTo>
                      <a:pt x="504" y="248"/>
                    </a:lnTo>
                    <a:lnTo>
                      <a:pt x="527" y="248"/>
                    </a:lnTo>
                    <a:lnTo>
                      <a:pt x="549" y="248"/>
                    </a:lnTo>
                    <a:lnTo>
                      <a:pt x="572" y="248"/>
                    </a:lnTo>
                    <a:lnTo>
                      <a:pt x="596" y="248"/>
                    </a:lnTo>
                    <a:lnTo>
                      <a:pt x="619" y="247"/>
                    </a:lnTo>
                    <a:lnTo>
                      <a:pt x="642" y="247"/>
                    </a:lnTo>
                    <a:lnTo>
                      <a:pt x="665" y="247"/>
                    </a:lnTo>
                    <a:lnTo>
                      <a:pt x="688" y="246"/>
                    </a:lnTo>
                    <a:lnTo>
                      <a:pt x="712" y="246"/>
                    </a:lnTo>
                    <a:lnTo>
                      <a:pt x="737" y="245"/>
                    </a:lnTo>
                    <a:lnTo>
                      <a:pt x="761" y="245"/>
                    </a:lnTo>
                    <a:lnTo>
                      <a:pt x="786" y="244"/>
                    </a:lnTo>
                    <a:lnTo>
                      <a:pt x="811" y="244"/>
                    </a:lnTo>
                    <a:lnTo>
                      <a:pt x="836" y="243"/>
                    </a:lnTo>
                    <a:lnTo>
                      <a:pt x="861" y="242"/>
                    </a:lnTo>
                    <a:lnTo>
                      <a:pt x="886" y="241"/>
                    </a:lnTo>
                    <a:lnTo>
                      <a:pt x="911" y="240"/>
                    </a:lnTo>
                    <a:lnTo>
                      <a:pt x="937" y="239"/>
                    </a:lnTo>
                    <a:lnTo>
                      <a:pt x="962" y="238"/>
                    </a:lnTo>
                    <a:lnTo>
                      <a:pt x="988" y="236"/>
                    </a:lnTo>
                    <a:lnTo>
                      <a:pt x="1013" y="234"/>
                    </a:lnTo>
                    <a:lnTo>
                      <a:pt x="1039" y="233"/>
                    </a:lnTo>
                    <a:lnTo>
                      <a:pt x="1064" y="232"/>
                    </a:lnTo>
                    <a:lnTo>
                      <a:pt x="1090" y="230"/>
                    </a:lnTo>
                    <a:lnTo>
                      <a:pt x="1116" y="229"/>
                    </a:lnTo>
                    <a:lnTo>
                      <a:pt x="1142" y="227"/>
                    </a:lnTo>
                    <a:lnTo>
                      <a:pt x="1168" y="226"/>
                    </a:lnTo>
                    <a:lnTo>
                      <a:pt x="1194" y="223"/>
                    </a:lnTo>
                    <a:lnTo>
                      <a:pt x="1220" y="221"/>
                    </a:lnTo>
                    <a:lnTo>
                      <a:pt x="1246" y="219"/>
                    </a:lnTo>
                    <a:lnTo>
                      <a:pt x="1272" y="217"/>
                    </a:lnTo>
                    <a:lnTo>
                      <a:pt x="1298" y="215"/>
                    </a:lnTo>
                    <a:lnTo>
                      <a:pt x="1325" y="213"/>
                    </a:lnTo>
                    <a:lnTo>
                      <a:pt x="1351" y="210"/>
                    </a:lnTo>
                    <a:lnTo>
                      <a:pt x="1377" y="208"/>
                    </a:lnTo>
                    <a:lnTo>
                      <a:pt x="1404" y="206"/>
                    </a:lnTo>
                    <a:lnTo>
                      <a:pt x="1430" y="204"/>
                    </a:lnTo>
                    <a:lnTo>
                      <a:pt x="1458" y="201"/>
                    </a:lnTo>
                    <a:lnTo>
                      <a:pt x="1485" y="198"/>
                    </a:lnTo>
                    <a:lnTo>
                      <a:pt x="1511" y="196"/>
                    </a:lnTo>
                    <a:lnTo>
                      <a:pt x="1538" y="193"/>
                    </a:lnTo>
                    <a:lnTo>
                      <a:pt x="1537" y="144"/>
                    </a:lnTo>
                    <a:lnTo>
                      <a:pt x="1537" y="95"/>
                    </a:lnTo>
                    <a:lnTo>
                      <a:pt x="1536" y="48"/>
                    </a:lnTo>
                    <a:lnTo>
                      <a:pt x="1535" y="0"/>
                    </a:lnTo>
                    <a:lnTo>
                      <a:pt x="1507" y="1"/>
                    </a:lnTo>
                    <a:lnTo>
                      <a:pt x="1481" y="2"/>
                    </a:lnTo>
                    <a:lnTo>
                      <a:pt x="1454" y="3"/>
                    </a:lnTo>
                    <a:lnTo>
                      <a:pt x="1428" y="4"/>
                    </a:lnTo>
                    <a:lnTo>
                      <a:pt x="1401" y="5"/>
                    </a:lnTo>
                    <a:lnTo>
                      <a:pt x="1375" y="6"/>
                    </a:lnTo>
                    <a:lnTo>
                      <a:pt x="1348" y="7"/>
                    </a:lnTo>
                    <a:lnTo>
                      <a:pt x="1322" y="7"/>
                    </a:lnTo>
                    <a:lnTo>
                      <a:pt x="1296" y="9"/>
                    </a:lnTo>
                    <a:lnTo>
                      <a:pt x="1270" y="10"/>
                    </a:lnTo>
                    <a:lnTo>
                      <a:pt x="1244" y="11"/>
                    </a:lnTo>
                    <a:lnTo>
                      <a:pt x="1218" y="12"/>
                    </a:lnTo>
                    <a:lnTo>
                      <a:pt x="1192" y="13"/>
                    </a:lnTo>
                    <a:lnTo>
                      <a:pt x="1166" y="14"/>
                    </a:lnTo>
                    <a:lnTo>
                      <a:pt x="1140" y="15"/>
                    </a:lnTo>
                    <a:lnTo>
                      <a:pt x="1115" y="16"/>
                    </a:lnTo>
                    <a:lnTo>
                      <a:pt x="1089" y="17"/>
                    </a:lnTo>
                    <a:lnTo>
                      <a:pt x="1063" y="18"/>
                    </a:lnTo>
                    <a:lnTo>
                      <a:pt x="1038" y="19"/>
                    </a:lnTo>
                    <a:lnTo>
                      <a:pt x="1013" y="20"/>
                    </a:lnTo>
                    <a:lnTo>
                      <a:pt x="987" y="20"/>
                    </a:lnTo>
                    <a:lnTo>
                      <a:pt x="962" y="22"/>
                    </a:lnTo>
                    <a:lnTo>
                      <a:pt x="937" y="23"/>
                    </a:lnTo>
                    <a:lnTo>
                      <a:pt x="912" y="24"/>
                    </a:lnTo>
                    <a:lnTo>
                      <a:pt x="887" y="25"/>
                    </a:lnTo>
                    <a:lnTo>
                      <a:pt x="862" y="26"/>
                    </a:lnTo>
                    <a:lnTo>
                      <a:pt x="837" y="27"/>
                    </a:lnTo>
                    <a:lnTo>
                      <a:pt x="812" y="28"/>
                    </a:lnTo>
                    <a:lnTo>
                      <a:pt x="788" y="28"/>
                    </a:lnTo>
                    <a:lnTo>
                      <a:pt x="763" y="29"/>
                    </a:lnTo>
                    <a:lnTo>
                      <a:pt x="738" y="30"/>
                    </a:lnTo>
                    <a:lnTo>
                      <a:pt x="714" y="31"/>
                    </a:lnTo>
                    <a:lnTo>
                      <a:pt x="692" y="32"/>
                    </a:lnTo>
                    <a:lnTo>
                      <a:pt x="668" y="33"/>
                    </a:lnTo>
                    <a:lnTo>
                      <a:pt x="645" y="35"/>
                    </a:lnTo>
                    <a:lnTo>
                      <a:pt x="622" y="36"/>
                    </a:lnTo>
                    <a:lnTo>
                      <a:pt x="598" y="37"/>
                    </a:lnTo>
                    <a:lnTo>
                      <a:pt x="575" y="38"/>
                    </a:lnTo>
                    <a:lnTo>
                      <a:pt x="553" y="38"/>
                    </a:lnTo>
                    <a:lnTo>
                      <a:pt x="530" y="39"/>
                    </a:lnTo>
                    <a:lnTo>
                      <a:pt x="507" y="40"/>
                    </a:lnTo>
                    <a:lnTo>
                      <a:pt x="484" y="41"/>
                    </a:lnTo>
                    <a:lnTo>
                      <a:pt x="461" y="42"/>
                    </a:lnTo>
                    <a:lnTo>
                      <a:pt x="439" y="43"/>
                    </a:lnTo>
                    <a:lnTo>
                      <a:pt x="416" y="44"/>
                    </a:lnTo>
                    <a:lnTo>
                      <a:pt x="394" y="45"/>
                    </a:lnTo>
                    <a:lnTo>
                      <a:pt x="371" y="45"/>
                    </a:lnTo>
                    <a:lnTo>
                      <a:pt x="350" y="47"/>
                    </a:lnTo>
                    <a:lnTo>
                      <a:pt x="327" y="48"/>
                    </a:lnTo>
                    <a:lnTo>
                      <a:pt x="304" y="49"/>
                    </a:lnTo>
                    <a:lnTo>
                      <a:pt x="282" y="50"/>
                    </a:lnTo>
                    <a:lnTo>
                      <a:pt x="261" y="51"/>
                    </a:lnTo>
                    <a:lnTo>
                      <a:pt x="238" y="51"/>
                    </a:lnTo>
                    <a:lnTo>
                      <a:pt x="216" y="52"/>
                    </a:lnTo>
                    <a:lnTo>
                      <a:pt x="195" y="53"/>
                    </a:lnTo>
                    <a:lnTo>
                      <a:pt x="173" y="54"/>
                    </a:lnTo>
                    <a:lnTo>
                      <a:pt x="151" y="55"/>
                    </a:lnTo>
                    <a:lnTo>
                      <a:pt x="129" y="55"/>
                    </a:lnTo>
                    <a:lnTo>
                      <a:pt x="108" y="56"/>
                    </a:lnTo>
                    <a:lnTo>
                      <a:pt x="86" y="57"/>
                    </a:lnTo>
                    <a:lnTo>
                      <a:pt x="64" y="58"/>
                    </a:lnTo>
                    <a:lnTo>
                      <a:pt x="43" y="58"/>
                    </a:lnTo>
                    <a:lnTo>
                      <a:pt x="22" y="60"/>
                    </a:lnTo>
                    <a:lnTo>
                      <a:pt x="0" y="61"/>
                    </a:lnTo>
                    <a:lnTo>
                      <a:pt x="0" y="103"/>
                    </a:lnTo>
                    <a:lnTo>
                      <a:pt x="1" y="144"/>
                    </a:lnTo>
                    <a:lnTo>
                      <a:pt x="1" y="187"/>
                    </a:lnTo>
                    <a:lnTo>
                      <a:pt x="1" y="229"/>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56" name="Freeform 91"/>
              <p:cNvSpPr>
                <a:spLocks noChangeArrowheads="1"/>
              </p:cNvSpPr>
              <p:nvPr/>
            </p:nvSpPr>
            <p:spPr bwMode="auto">
              <a:xfrm>
                <a:off x="842" y="544"/>
                <a:ext cx="257" cy="306"/>
              </a:xfrm>
              <a:custGeom>
                <a:avLst/>
                <a:gdLst>
                  <a:gd name="T0" fmla="*/ 0 w 1546"/>
                  <a:gd name="T1" fmla="*/ 7189124 h 69"/>
                  <a:gd name="T2" fmla="*/ 0 w 1546"/>
                  <a:gd name="T3" fmla="*/ 7789469 h 69"/>
                  <a:gd name="T4" fmla="*/ 0 w 1546"/>
                  <a:gd name="T5" fmla="*/ 8367725 h 69"/>
                  <a:gd name="T6" fmla="*/ 0 w 1546"/>
                  <a:gd name="T7" fmla="*/ 9144779 h 69"/>
                  <a:gd name="T8" fmla="*/ 0 w 1546"/>
                  <a:gd name="T9" fmla="*/ 9714147 h 69"/>
                  <a:gd name="T10" fmla="*/ 0 w 1546"/>
                  <a:gd name="T11" fmla="*/ 10186084 h 69"/>
                  <a:gd name="T12" fmla="*/ 0 w 1546"/>
                  <a:gd name="T13" fmla="*/ 10323385 h 69"/>
                  <a:gd name="T14" fmla="*/ 0 w 1546"/>
                  <a:gd name="T15" fmla="*/ 10323385 h 69"/>
                  <a:gd name="T16" fmla="*/ 0 w 1546"/>
                  <a:gd name="T17" fmla="*/ 10323385 h 69"/>
                  <a:gd name="T18" fmla="*/ 0 w 1546"/>
                  <a:gd name="T19" fmla="*/ 10323385 h 69"/>
                  <a:gd name="T20" fmla="*/ 0 w 1546"/>
                  <a:gd name="T21" fmla="*/ 10323385 h 69"/>
                  <a:gd name="T22" fmla="*/ 0 w 1546"/>
                  <a:gd name="T23" fmla="*/ 10186084 h 69"/>
                  <a:gd name="T24" fmla="*/ 0 w 1546"/>
                  <a:gd name="T25" fmla="*/ 10019757 h 69"/>
                  <a:gd name="T26" fmla="*/ 0 w 1546"/>
                  <a:gd name="T27" fmla="*/ 9714147 h 69"/>
                  <a:gd name="T28" fmla="*/ 0 w 1546"/>
                  <a:gd name="T29" fmla="*/ 9280129 h 69"/>
                  <a:gd name="T30" fmla="*/ 0 w 1546"/>
                  <a:gd name="T31" fmla="*/ 8672905 h 69"/>
                  <a:gd name="T32" fmla="*/ 0 w 1546"/>
                  <a:gd name="T33" fmla="*/ 7926744 h 69"/>
                  <a:gd name="T34" fmla="*/ 0 w 1546"/>
                  <a:gd name="T35" fmla="*/ 7317946 h 69"/>
                  <a:gd name="T36" fmla="*/ 0 w 1546"/>
                  <a:gd name="T37" fmla="*/ 6276619 h 69"/>
                  <a:gd name="T38" fmla="*/ 0 w 1546"/>
                  <a:gd name="T39" fmla="*/ 5401720 h 69"/>
                  <a:gd name="T40" fmla="*/ 0 w 1546"/>
                  <a:gd name="T41" fmla="*/ 4351941 h 69"/>
                  <a:gd name="T42" fmla="*/ 0 w 1546"/>
                  <a:gd name="T43" fmla="*/ 3309142 h 69"/>
                  <a:gd name="T44" fmla="*/ 0 w 1546"/>
                  <a:gd name="T45" fmla="*/ 2259358 h 69"/>
                  <a:gd name="T46" fmla="*/ 0 w 1546"/>
                  <a:gd name="T47" fmla="*/ 1955655 h 69"/>
                  <a:gd name="T48" fmla="*/ 0 w 1546"/>
                  <a:gd name="T49" fmla="*/ 1483798 h 69"/>
                  <a:gd name="T50" fmla="*/ 0 w 1546"/>
                  <a:gd name="T51" fmla="*/ 1178601 h 69"/>
                  <a:gd name="T52" fmla="*/ 0 w 1546"/>
                  <a:gd name="T53" fmla="*/ 608803 h 69"/>
                  <a:gd name="T54" fmla="*/ 0 w 1546"/>
                  <a:gd name="T55" fmla="*/ 137279 h 69"/>
                  <a:gd name="T56" fmla="*/ 0 w 1546"/>
                  <a:gd name="T57" fmla="*/ 608803 h 69"/>
                  <a:gd name="T58" fmla="*/ 0 w 1546"/>
                  <a:gd name="T59" fmla="*/ 1650125 h 69"/>
                  <a:gd name="T60" fmla="*/ 0 w 1546"/>
                  <a:gd name="T61" fmla="*/ 2533578 h 69"/>
                  <a:gd name="T62" fmla="*/ 0 w 1546"/>
                  <a:gd name="T63" fmla="*/ 3574807 h 69"/>
                  <a:gd name="T64" fmla="*/ 0 w 1546"/>
                  <a:gd name="T65" fmla="*/ 4351941 h 69"/>
                  <a:gd name="T66" fmla="*/ 0 w 1546"/>
                  <a:gd name="T67" fmla="*/ 5096541 h 69"/>
                  <a:gd name="T68" fmla="*/ 0 w 1546"/>
                  <a:gd name="T69" fmla="*/ 5698363 h 69"/>
                  <a:gd name="T70" fmla="*/ 0 w 1546"/>
                  <a:gd name="T71" fmla="*/ 6276619 h 69"/>
                  <a:gd name="T72" fmla="*/ 0 w 1546"/>
                  <a:gd name="T73" fmla="*/ 6883945 h 69"/>
                  <a:gd name="T74" fmla="*/ 0 w 1546"/>
                  <a:gd name="T75" fmla="*/ 7189124 h 69"/>
                  <a:gd name="T76" fmla="*/ 0 w 1546"/>
                  <a:gd name="T77" fmla="*/ 7492729 h 69"/>
                  <a:gd name="T78" fmla="*/ 0 w 1546"/>
                  <a:gd name="T79" fmla="*/ 7623121 h 69"/>
                  <a:gd name="T80" fmla="*/ 0 w 1546"/>
                  <a:gd name="T81" fmla="*/ 7789469 h 69"/>
                  <a:gd name="T82" fmla="*/ 0 w 1546"/>
                  <a:gd name="T83" fmla="*/ 7926744 h 69"/>
                  <a:gd name="T84" fmla="*/ 0 w 1546"/>
                  <a:gd name="T85" fmla="*/ 7789469 h 69"/>
                  <a:gd name="T86" fmla="*/ 0 w 1546"/>
                  <a:gd name="T87" fmla="*/ 7623121 h 69"/>
                  <a:gd name="T88" fmla="*/ 0 w 1546"/>
                  <a:gd name="T89" fmla="*/ 7492729 h 69"/>
                  <a:gd name="T90" fmla="*/ 0 w 1546"/>
                  <a:gd name="T91" fmla="*/ 7189124 h 69"/>
                  <a:gd name="T92" fmla="*/ 0 w 1546"/>
                  <a:gd name="T93" fmla="*/ 6748143 h 69"/>
                  <a:gd name="T94" fmla="*/ 0 w 1546"/>
                  <a:gd name="T95" fmla="*/ 5971089 h 69"/>
                  <a:gd name="T96" fmla="*/ 0 w 1546"/>
                  <a:gd name="T97" fmla="*/ 5401720 h 6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46"/>
                  <a:gd name="T148" fmla="*/ 0 h 69"/>
                  <a:gd name="T149" fmla="*/ 1546 w 1546"/>
                  <a:gd name="T150" fmla="*/ 69 h 6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46" h="69">
                    <a:moveTo>
                      <a:pt x="0" y="33"/>
                    </a:moveTo>
                    <a:lnTo>
                      <a:pt x="2" y="42"/>
                    </a:lnTo>
                    <a:lnTo>
                      <a:pt x="7" y="48"/>
                    </a:lnTo>
                    <a:lnTo>
                      <a:pt x="14" y="50"/>
                    </a:lnTo>
                    <a:lnTo>
                      <a:pt x="18" y="51"/>
                    </a:lnTo>
                    <a:lnTo>
                      <a:pt x="38" y="52"/>
                    </a:lnTo>
                    <a:lnTo>
                      <a:pt x="57" y="54"/>
                    </a:lnTo>
                    <a:lnTo>
                      <a:pt x="77" y="55"/>
                    </a:lnTo>
                    <a:lnTo>
                      <a:pt x="96" y="56"/>
                    </a:lnTo>
                    <a:lnTo>
                      <a:pt x="116" y="59"/>
                    </a:lnTo>
                    <a:lnTo>
                      <a:pt x="135" y="60"/>
                    </a:lnTo>
                    <a:lnTo>
                      <a:pt x="155" y="61"/>
                    </a:lnTo>
                    <a:lnTo>
                      <a:pt x="175" y="63"/>
                    </a:lnTo>
                    <a:lnTo>
                      <a:pt x="195" y="64"/>
                    </a:lnTo>
                    <a:lnTo>
                      <a:pt x="215" y="65"/>
                    </a:lnTo>
                    <a:lnTo>
                      <a:pt x="234" y="66"/>
                    </a:lnTo>
                    <a:lnTo>
                      <a:pt x="255" y="67"/>
                    </a:lnTo>
                    <a:lnTo>
                      <a:pt x="274" y="68"/>
                    </a:lnTo>
                    <a:lnTo>
                      <a:pt x="295" y="68"/>
                    </a:lnTo>
                    <a:lnTo>
                      <a:pt x="314" y="69"/>
                    </a:lnTo>
                    <a:lnTo>
                      <a:pt x="335" y="69"/>
                    </a:lnTo>
                    <a:lnTo>
                      <a:pt x="356" y="69"/>
                    </a:lnTo>
                    <a:lnTo>
                      <a:pt x="376" y="69"/>
                    </a:lnTo>
                    <a:lnTo>
                      <a:pt x="398" y="69"/>
                    </a:lnTo>
                    <a:lnTo>
                      <a:pt x="418" y="69"/>
                    </a:lnTo>
                    <a:lnTo>
                      <a:pt x="439" y="69"/>
                    </a:lnTo>
                    <a:lnTo>
                      <a:pt x="461" y="69"/>
                    </a:lnTo>
                    <a:lnTo>
                      <a:pt x="481" y="69"/>
                    </a:lnTo>
                    <a:lnTo>
                      <a:pt x="503" y="69"/>
                    </a:lnTo>
                    <a:lnTo>
                      <a:pt x="525" y="69"/>
                    </a:lnTo>
                    <a:lnTo>
                      <a:pt x="547" y="69"/>
                    </a:lnTo>
                    <a:lnTo>
                      <a:pt x="568" y="69"/>
                    </a:lnTo>
                    <a:lnTo>
                      <a:pt x="590" y="69"/>
                    </a:lnTo>
                    <a:lnTo>
                      <a:pt x="612" y="69"/>
                    </a:lnTo>
                    <a:lnTo>
                      <a:pt x="633" y="68"/>
                    </a:lnTo>
                    <a:lnTo>
                      <a:pt x="655" y="68"/>
                    </a:lnTo>
                    <a:lnTo>
                      <a:pt x="678" y="68"/>
                    </a:lnTo>
                    <a:lnTo>
                      <a:pt x="701" y="68"/>
                    </a:lnTo>
                    <a:lnTo>
                      <a:pt x="724" y="67"/>
                    </a:lnTo>
                    <a:lnTo>
                      <a:pt x="747" y="66"/>
                    </a:lnTo>
                    <a:lnTo>
                      <a:pt x="771" y="66"/>
                    </a:lnTo>
                    <a:lnTo>
                      <a:pt x="795" y="65"/>
                    </a:lnTo>
                    <a:lnTo>
                      <a:pt x="819" y="64"/>
                    </a:lnTo>
                    <a:lnTo>
                      <a:pt x="843" y="63"/>
                    </a:lnTo>
                    <a:lnTo>
                      <a:pt x="867" y="62"/>
                    </a:lnTo>
                    <a:lnTo>
                      <a:pt x="892" y="61"/>
                    </a:lnTo>
                    <a:lnTo>
                      <a:pt x="915" y="59"/>
                    </a:lnTo>
                    <a:lnTo>
                      <a:pt x="939" y="58"/>
                    </a:lnTo>
                    <a:lnTo>
                      <a:pt x="964" y="56"/>
                    </a:lnTo>
                    <a:lnTo>
                      <a:pt x="988" y="54"/>
                    </a:lnTo>
                    <a:lnTo>
                      <a:pt x="1013" y="53"/>
                    </a:lnTo>
                    <a:lnTo>
                      <a:pt x="1037" y="51"/>
                    </a:lnTo>
                    <a:lnTo>
                      <a:pt x="1062" y="50"/>
                    </a:lnTo>
                    <a:lnTo>
                      <a:pt x="1087" y="49"/>
                    </a:lnTo>
                    <a:lnTo>
                      <a:pt x="1112" y="47"/>
                    </a:lnTo>
                    <a:lnTo>
                      <a:pt x="1137" y="45"/>
                    </a:lnTo>
                    <a:lnTo>
                      <a:pt x="1162" y="42"/>
                    </a:lnTo>
                    <a:lnTo>
                      <a:pt x="1187" y="40"/>
                    </a:lnTo>
                    <a:lnTo>
                      <a:pt x="1212" y="38"/>
                    </a:lnTo>
                    <a:lnTo>
                      <a:pt x="1238" y="36"/>
                    </a:lnTo>
                    <a:lnTo>
                      <a:pt x="1263" y="34"/>
                    </a:lnTo>
                    <a:lnTo>
                      <a:pt x="1288" y="32"/>
                    </a:lnTo>
                    <a:lnTo>
                      <a:pt x="1314" y="29"/>
                    </a:lnTo>
                    <a:lnTo>
                      <a:pt x="1339" y="26"/>
                    </a:lnTo>
                    <a:lnTo>
                      <a:pt x="1365" y="24"/>
                    </a:lnTo>
                    <a:lnTo>
                      <a:pt x="1390" y="22"/>
                    </a:lnTo>
                    <a:lnTo>
                      <a:pt x="1416" y="20"/>
                    </a:lnTo>
                    <a:lnTo>
                      <a:pt x="1441" y="17"/>
                    </a:lnTo>
                    <a:lnTo>
                      <a:pt x="1467" y="15"/>
                    </a:lnTo>
                    <a:lnTo>
                      <a:pt x="1471" y="14"/>
                    </a:lnTo>
                    <a:lnTo>
                      <a:pt x="1476" y="14"/>
                    </a:lnTo>
                    <a:lnTo>
                      <a:pt x="1481" y="13"/>
                    </a:lnTo>
                    <a:lnTo>
                      <a:pt x="1486" y="12"/>
                    </a:lnTo>
                    <a:lnTo>
                      <a:pt x="1492" y="11"/>
                    </a:lnTo>
                    <a:lnTo>
                      <a:pt x="1497" y="10"/>
                    </a:lnTo>
                    <a:lnTo>
                      <a:pt x="1501" y="10"/>
                    </a:lnTo>
                    <a:lnTo>
                      <a:pt x="1507" y="9"/>
                    </a:lnTo>
                    <a:lnTo>
                      <a:pt x="1511" y="8"/>
                    </a:lnTo>
                    <a:lnTo>
                      <a:pt x="1517" y="7"/>
                    </a:lnTo>
                    <a:lnTo>
                      <a:pt x="1521" y="5"/>
                    </a:lnTo>
                    <a:lnTo>
                      <a:pt x="1526" y="4"/>
                    </a:lnTo>
                    <a:lnTo>
                      <a:pt x="1531" y="3"/>
                    </a:lnTo>
                    <a:lnTo>
                      <a:pt x="1536" y="2"/>
                    </a:lnTo>
                    <a:lnTo>
                      <a:pt x="1540" y="1"/>
                    </a:lnTo>
                    <a:lnTo>
                      <a:pt x="1546" y="0"/>
                    </a:lnTo>
                    <a:lnTo>
                      <a:pt x="1519" y="2"/>
                    </a:lnTo>
                    <a:lnTo>
                      <a:pt x="1493" y="4"/>
                    </a:lnTo>
                    <a:lnTo>
                      <a:pt x="1466" y="7"/>
                    </a:lnTo>
                    <a:lnTo>
                      <a:pt x="1440" y="9"/>
                    </a:lnTo>
                    <a:lnTo>
                      <a:pt x="1412" y="11"/>
                    </a:lnTo>
                    <a:lnTo>
                      <a:pt x="1386" y="13"/>
                    </a:lnTo>
                    <a:lnTo>
                      <a:pt x="1359" y="15"/>
                    </a:lnTo>
                    <a:lnTo>
                      <a:pt x="1333" y="17"/>
                    </a:lnTo>
                    <a:lnTo>
                      <a:pt x="1306" y="20"/>
                    </a:lnTo>
                    <a:lnTo>
                      <a:pt x="1280" y="22"/>
                    </a:lnTo>
                    <a:lnTo>
                      <a:pt x="1254" y="24"/>
                    </a:lnTo>
                    <a:lnTo>
                      <a:pt x="1228" y="25"/>
                    </a:lnTo>
                    <a:lnTo>
                      <a:pt x="1201" y="27"/>
                    </a:lnTo>
                    <a:lnTo>
                      <a:pt x="1175" y="29"/>
                    </a:lnTo>
                    <a:lnTo>
                      <a:pt x="1149" y="30"/>
                    </a:lnTo>
                    <a:lnTo>
                      <a:pt x="1123" y="33"/>
                    </a:lnTo>
                    <a:lnTo>
                      <a:pt x="1097" y="34"/>
                    </a:lnTo>
                    <a:lnTo>
                      <a:pt x="1071" y="36"/>
                    </a:lnTo>
                    <a:lnTo>
                      <a:pt x="1045" y="37"/>
                    </a:lnTo>
                    <a:lnTo>
                      <a:pt x="1020" y="38"/>
                    </a:lnTo>
                    <a:lnTo>
                      <a:pt x="994" y="40"/>
                    </a:lnTo>
                    <a:lnTo>
                      <a:pt x="968" y="41"/>
                    </a:lnTo>
                    <a:lnTo>
                      <a:pt x="943" y="42"/>
                    </a:lnTo>
                    <a:lnTo>
                      <a:pt x="917" y="43"/>
                    </a:lnTo>
                    <a:lnTo>
                      <a:pt x="892" y="45"/>
                    </a:lnTo>
                    <a:lnTo>
                      <a:pt x="866" y="46"/>
                    </a:lnTo>
                    <a:lnTo>
                      <a:pt x="841" y="47"/>
                    </a:lnTo>
                    <a:lnTo>
                      <a:pt x="815" y="48"/>
                    </a:lnTo>
                    <a:lnTo>
                      <a:pt x="790" y="48"/>
                    </a:lnTo>
                    <a:lnTo>
                      <a:pt x="765" y="49"/>
                    </a:lnTo>
                    <a:lnTo>
                      <a:pt x="740" y="49"/>
                    </a:lnTo>
                    <a:lnTo>
                      <a:pt x="715" y="50"/>
                    </a:lnTo>
                    <a:lnTo>
                      <a:pt x="691" y="51"/>
                    </a:lnTo>
                    <a:lnTo>
                      <a:pt x="668" y="51"/>
                    </a:lnTo>
                    <a:lnTo>
                      <a:pt x="644" y="51"/>
                    </a:lnTo>
                    <a:lnTo>
                      <a:pt x="620" y="52"/>
                    </a:lnTo>
                    <a:lnTo>
                      <a:pt x="598" y="52"/>
                    </a:lnTo>
                    <a:lnTo>
                      <a:pt x="575" y="52"/>
                    </a:lnTo>
                    <a:lnTo>
                      <a:pt x="551" y="52"/>
                    </a:lnTo>
                    <a:lnTo>
                      <a:pt x="528" y="53"/>
                    </a:lnTo>
                    <a:lnTo>
                      <a:pt x="505" y="53"/>
                    </a:lnTo>
                    <a:lnTo>
                      <a:pt x="481" y="53"/>
                    </a:lnTo>
                    <a:lnTo>
                      <a:pt x="459" y="52"/>
                    </a:lnTo>
                    <a:lnTo>
                      <a:pt x="436" y="52"/>
                    </a:lnTo>
                    <a:lnTo>
                      <a:pt x="413" y="52"/>
                    </a:lnTo>
                    <a:lnTo>
                      <a:pt x="391" y="52"/>
                    </a:lnTo>
                    <a:lnTo>
                      <a:pt x="369" y="51"/>
                    </a:lnTo>
                    <a:lnTo>
                      <a:pt x="346" y="51"/>
                    </a:lnTo>
                    <a:lnTo>
                      <a:pt x="323" y="50"/>
                    </a:lnTo>
                    <a:lnTo>
                      <a:pt x="301" y="50"/>
                    </a:lnTo>
                    <a:lnTo>
                      <a:pt x="279" y="49"/>
                    </a:lnTo>
                    <a:lnTo>
                      <a:pt x="257" y="49"/>
                    </a:lnTo>
                    <a:lnTo>
                      <a:pt x="235" y="48"/>
                    </a:lnTo>
                    <a:lnTo>
                      <a:pt x="213" y="47"/>
                    </a:lnTo>
                    <a:lnTo>
                      <a:pt x="191" y="46"/>
                    </a:lnTo>
                    <a:lnTo>
                      <a:pt x="169" y="45"/>
                    </a:lnTo>
                    <a:lnTo>
                      <a:pt x="147" y="43"/>
                    </a:lnTo>
                    <a:lnTo>
                      <a:pt x="127" y="42"/>
                    </a:lnTo>
                    <a:lnTo>
                      <a:pt x="105" y="40"/>
                    </a:lnTo>
                    <a:lnTo>
                      <a:pt x="83" y="39"/>
                    </a:lnTo>
                    <a:lnTo>
                      <a:pt x="63" y="38"/>
                    </a:lnTo>
                    <a:lnTo>
                      <a:pt x="41" y="36"/>
                    </a:lnTo>
                    <a:lnTo>
                      <a:pt x="20" y="35"/>
                    </a:lnTo>
                    <a:lnTo>
                      <a:pt x="0" y="33"/>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7" name="Freeform 92"/>
              <p:cNvSpPr>
                <a:spLocks noChangeArrowheads="1"/>
              </p:cNvSpPr>
              <p:nvPr/>
            </p:nvSpPr>
            <p:spPr bwMode="auto">
              <a:xfrm>
                <a:off x="841" y="516"/>
                <a:ext cx="2" cy="306"/>
              </a:xfrm>
              <a:custGeom>
                <a:avLst/>
                <a:gdLst>
                  <a:gd name="T0" fmla="*/ 0 w 13"/>
                  <a:gd name="T1" fmla="*/ 5035 h 205"/>
                  <a:gd name="T2" fmla="*/ 0 w 13"/>
                  <a:gd name="T3" fmla="*/ 3762 h 205"/>
                  <a:gd name="T4" fmla="*/ 0 w 13"/>
                  <a:gd name="T5" fmla="*/ 2511 h 205"/>
                  <a:gd name="T6" fmla="*/ 0 w 13"/>
                  <a:gd name="T7" fmla="*/ 1281 h 205"/>
                  <a:gd name="T8" fmla="*/ 0 w 13"/>
                  <a:gd name="T9" fmla="*/ 1 h 205"/>
                  <a:gd name="T10" fmla="*/ 0 w 13"/>
                  <a:gd name="T11" fmla="*/ 1 h 205"/>
                  <a:gd name="T12" fmla="*/ 0 w 13"/>
                  <a:gd name="T13" fmla="*/ 0 h 205"/>
                  <a:gd name="T14" fmla="*/ 0 w 13"/>
                  <a:gd name="T15" fmla="*/ 0 h 205"/>
                  <a:gd name="T16" fmla="*/ 0 w 13"/>
                  <a:gd name="T17" fmla="*/ 0 h 205"/>
                  <a:gd name="T18" fmla="*/ 0 w 13"/>
                  <a:gd name="T19" fmla="*/ 1249 h 205"/>
                  <a:gd name="T20" fmla="*/ 0 w 13"/>
                  <a:gd name="T21" fmla="*/ 2511 h 205"/>
                  <a:gd name="T22" fmla="*/ 0 w 13"/>
                  <a:gd name="T23" fmla="*/ 3793 h 205"/>
                  <a:gd name="T24" fmla="*/ 0 w 13"/>
                  <a:gd name="T25" fmla="*/ 5056 h 205"/>
                  <a:gd name="T26" fmla="*/ 0 w 13"/>
                  <a:gd name="T27" fmla="*/ 5056 h 205"/>
                  <a:gd name="T28" fmla="*/ 0 w 13"/>
                  <a:gd name="T29" fmla="*/ 5035 h 205"/>
                  <a:gd name="T30" fmla="*/ 0 w 13"/>
                  <a:gd name="T31" fmla="*/ 5035 h 205"/>
                  <a:gd name="T32" fmla="*/ 0 w 13"/>
                  <a:gd name="T33" fmla="*/ 5035 h 20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205"/>
                  <a:gd name="T53" fmla="*/ 13 w 13"/>
                  <a:gd name="T54" fmla="*/ 205 h 20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205">
                    <a:moveTo>
                      <a:pt x="2" y="204"/>
                    </a:moveTo>
                    <a:lnTo>
                      <a:pt x="1" y="153"/>
                    </a:lnTo>
                    <a:lnTo>
                      <a:pt x="1" y="102"/>
                    </a:lnTo>
                    <a:lnTo>
                      <a:pt x="1" y="52"/>
                    </a:lnTo>
                    <a:lnTo>
                      <a:pt x="0" y="1"/>
                    </a:lnTo>
                    <a:lnTo>
                      <a:pt x="3" y="1"/>
                    </a:lnTo>
                    <a:lnTo>
                      <a:pt x="6" y="0"/>
                    </a:lnTo>
                    <a:lnTo>
                      <a:pt x="9" y="0"/>
                    </a:lnTo>
                    <a:lnTo>
                      <a:pt x="13" y="0"/>
                    </a:lnTo>
                    <a:lnTo>
                      <a:pt x="13" y="51"/>
                    </a:lnTo>
                    <a:lnTo>
                      <a:pt x="13" y="102"/>
                    </a:lnTo>
                    <a:lnTo>
                      <a:pt x="13" y="154"/>
                    </a:lnTo>
                    <a:lnTo>
                      <a:pt x="13" y="205"/>
                    </a:lnTo>
                    <a:lnTo>
                      <a:pt x="10" y="205"/>
                    </a:lnTo>
                    <a:lnTo>
                      <a:pt x="7" y="204"/>
                    </a:lnTo>
                    <a:lnTo>
                      <a:pt x="5" y="204"/>
                    </a:lnTo>
                    <a:lnTo>
                      <a:pt x="2" y="204"/>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8" name="Freeform 93"/>
              <p:cNvSpPr>
                <a:spLocks noChangeArrowheads="1"/>
              </p:cNvSpPr>
              <p:nvPr/>
            </p:nvSpPr>
            <p:spPr bwMode="auto">
              <a:xfrm>
                <a:off x="858" y="594"/>
                <a:ext cx="230" cy="306"/>
              </a:xfrm>
              <a:custGeom>
                <a:avLst/>
                <a:gdLst>
                  <a:gd name="T0" fmla="*/ 0 w 1383"/>
                  <a:gd name="T1" fmla="*/ 669222 h 102"/>
                  <a:gd name="T2" fmla="*/ 0 w 1383"/>
                  <a:gd name="T3" fmla="*/ 669222 h 102"/>
                  <a:gd name="T4" fmla="*/ 0 w 1383"/>
                  <a:gd name="T5" fmla="*/ 662661 h 102"/>
                  <a:gd name="T6" fmla="*/ 0 w 1383"/>
                  <a:gd name="T7" fmla="*/ 629856 h 102"/>
                  <a:gd name="T8" fmla="*/ 0 w 1383"/>
                  <a:gd name="T9" fmla="*/ 590490 h 102"/>
                  <a:gd name="T10" fmla="*/ 0 w 1383"/>
                  <a:gd name="T11" fmla="*/ 518319 h 102"/>
                  <a:gd name="T12" fmla="*/ 0 w 1383"/>
                  <a:gd name="T13" fmla="*/ 433026 h 102"/>
                  <a:gd name="T14" fmla="*/ 0 w 1383"/>
                  <a:gd name="T15" fmla="*/ 308367 h 102"/>
                  <a:gd name="T16" fmla="*/ 0 w 1383"/>
                  <a:gd name="T17" fmla="*/ 170586 h 102"/>
                  <a:gd name="T18" fmla="*/ 0 w 1383"/>
                  <a:gd name="T19" fmla="*/ 0 h 102"/>
                  <a:gd name="T20" fmla="*/ 0 w 1383"/>
                  <a:gd name="T21" fmla="*/ 91854 h 102"/>
                  <a:gd name="T22" fmla="*/ 0 w 1383"/>
                  <a:gd name="T23" fmla="*/ 170586 h 102"/>
                  <a:gd name="T24" fmla="*/ 0 w 1383"/>
                  <a:gd name="T25" fmla="*/ 229635 h 102"/>
                  <a:gd name="T26" fmla="*/ 0 w 1383"/>
                  <a:gd name="T27" fmla="*/ 282123 h 102"/>
                  <a:gd name="T28" fmla="*/ 0 w 1383"/>
                  <a:gd name="T29" fmla="*/ 314928 h 102"/>
                  <a:gd name="T30" fmla="*/ 0 w 1383"/>
                  <a:gd name="T31" fmla="*/ 341172 h 102"/>
                  <a:gd name="T32" fmla="*/ 0 w 1383"/>
                  <a:gd name="T33" fmla="*/ 347733 h 102"/>
                  <a:gd name="T34" fmla="*/ 0 w 1383"/>
                  <a:gd name="T35" fmla="*/ 347733 h 102"/>
                  <a:gd name="T36" fmla="*/ 0 w 1383"/>
                  <a:gd name="T37" fmla="*/ 347733 h 102"/>
                  <a:gd name="T38" fmla="*/ 0 w 1383"/>
                  <a:gd name="T39" fmla="*/ 347733 h 102"/>
                  <a:gd name="T40" fmla="*/ 0 w 1383"/>
                  <a:gd name="T41" fmla="*/ 341172 h 102"/>
                  <a:gd name="T42" fmla="*/ 0 w 1383"/>
                  <a:gd name="T43" fmla="*/ 341172 h 102"/>
                  <a:gd name="T44" fmla="*/ 0 w 1383"/>
                  <a:gd name="T45" fmla="*/ 341172 h 102"/>
                  <a:gd name="T46" fmla="*/ 0 w 1383"/>
                  <a:gd name="T47" fmla="*/ 334611 h 102"/>
                  <a:gd name="T48" fmla="*/ 0 w 1383"/>
                  <a:gd name="T49" fmla="*/ 334611 h 102"/>
                  <a:gd name="T50" fmla="*/ 0 w 1383"/>
                  <a:gd name="T51" fmla="*/ 334611 h 102"/>
                  <a:gd name="T52" fmla="*/ 0 w 1383"/>
                  <a:gd name="T53" fmla="*/ 328050 h 102"/>
                  <a:gd name="T54" fmla="*/ 0 w 1383"/>
                  <a:gd name="T55" fmla="*/ 328050 h 102"/>
                  <a:gd name="T56" fmla="*/ 0 w 1383"/>
                  <a:gd name="T57" fmla="*/ 328050 h 102"/>
                  <a:gd name="T58" fmla="*/ 0 w 1383"/>
                  <a:gd name="T59" fmla="*/ 314928 h 102"/>
                  <a:gd name="T60" fmla="*/ 0 w 1383"/>
                  <a:gd name="T61" fmla="*/ 314928 h 102"/>
                  <a:gd name="T62" fmla="*/ 0 w 1383"/>
                  <a:gd name="T63" fmla="*/ 314928 h 102"/>
                  <a:gd name="T64" fmla="*/ 0 w 1383"/>
                  <a:gd name="T65" fmla="*/ 314928 h 102"/>
                  <a:gd name="T66" fmla="*/ 0 w 1383"/>
                  <a:gd name="T67" fmla="*/ 314928 h 102"/>
                  <a:gd name="T68" fmla="*/ 0 w 1383"/>
                  <a:gd name="T69" fmla="*/ 314928 h 102"/>
                  <a:gd name="T70" fmla="*/ 0 w 1383"/>
                  <a:gd name="T71" fmla="*/ 314928 h 102"/>
                  <a:gd name="T72" fmla="*/ 0 w 1383"/>
                  <a:gd name="T73" fmla="*/ 314928 h 102"/>
                  <a:gd name="T74" fmla="*/ 0 w 1383"/>
                  <a:gd name="T75" fmla="*/ 314928 h 102"/>
                  <a:gd name="T76" fmla="*/ 0 w 1383"/>
                  <a:gd name="T77" fmla="*/ 308367 h 102"/>
                  <a:gd name="T78" fmla="*/ 0 w 1383"/>
                  <a:gd name="T79" fmla="*/ 308367 h 102"/>
                  <a:gd name="T80" fmla="*/ 0 w 1383"/>
                  <a:gd name="T81" fmla="*/ 308367 h 102"/>
                  <a:gd name="T82" fmla="*/ 0 w 1383"/>
                  <a:gd name="T83" fmla="*/ 301806 h 102"/>
                  <a:gd name="T84" fmla="*/ 0 w 1383"/>
                  <a:gd name="T85" fmla="*/ 301806 h 102"/>
                  <a:gd name="T86" fmla="*/ 0 w 1383"/>
                  <a:gd name="T87" fmla="*/ 301806 h 102"/>
                  <a:gd name="T88" fmla="*/ 0 w 1383"/>
                  <a:gd name="T89" fmla="*/ 295245 h 102"/>
                  <a:gd name="T90" fmla="*/ 0 w 1383"/>
                  <a:gd name="T91" fmla="*/ 295245 h 102"/>
                  <a:gd name="T92" fmla="*/ 0 w 1383"/>
                  <a:gd name="T93" fmla="*/ 295245 h 102"/>
                  <a:gd name="T94" fmla="*/ 0 w 1383"/>
                  <a:gd name="T95" fmla="*/ 288684 h 102"/>
                  <a:gd name="T96" fmla="*/ 0 w 1383"/>
                  <a:gd name="T97" fmla="*/ 288684 h 102"/>
                  <a:gd name="T98" fmla="*/ 0 w 1383"/>
                  <a:gd name="T99" fmla="*/ 288684 h 102"/>
                  <a:gd name="T100" fmla="*/ 0 w 1383"/>
                  <a:gd name="T101" fmla="*/ 380538 h 102"/>
                  <a:gd name="T102" fmla="*/ 0 w 1383"/>
                  <a:gd name="T103" fmla="*/ 492075 h 102"/>
                  <a:gd name="T104" fmla="*/ 0 w 1383"/>
                  <a:gd name="T105" fmla="*/ 590490 h 102"/>
                  <a:gd name="T106" fmla="*/ 0 w 1383"/>
                  <a:gd name="T107" fmla="*/ 669222 h 1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83"/>
                  <a:gd name="T163" fmla="*/ 0 h 102"/>
                  <a:gd name="T164" fmla="*/ 1383 w 1383"/>
                  <a:gd name="T165" fmla="*/ 102 h 10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83" h="102">
                    <a:moveTo>
                      <a:pt x="0" y="102"/>
                    </a:moveTo>
                    <a:lnTo>
                      <a:pt x="1322" y="102"/>
                    </a:lnTo>
                    <a:lnTo>
                      <a:pt x="1336" y="101"/>
                    </a:lnTo>
                    <a:lnTo>
                      <a:pt x="1348" y="96"/>
                    </a:lnTo>
                    <a:lnTo>
                      <a:pt x="1358" y="90"/>
                    </a:lnTo>
                    <a:lnTo>
                      <a:pt x="1366" y="79"/>
                    </a:lnTo>
                    <a:lnTo>
                      <a:pt x="1373" y="66"/>
                    </a:lnTo>
                    <a:lnTo>
                      <a:pt x="1378" y="47"/>
                    </a:lnTo>
                    <a:lnTo>
                      <a:pt x="1382" y="26"/>
                    </a:lnTo>
                    <a:lnTo>
                      <a:pt x="1383" y="0"/>
                    </a:lnTo>
                    <a:lnTo>
                      <a:pt x="1375" y="14"/>
                    </a:lnTo>
                    <a:lnTo>
                      <a:pt x="1365" y="26"/>
                    </a:lnTo>
                    <a:lnTo>
                      <a:pt x="1356" y="35"/>
                    </a:lnTo>
                    <a:lnTo>
                      <a:pt x="1344" y="43"/>
                    </a:lnTo>
                    <a:lnTo>
                      <a:pt x="1332" y="48"/>
                    </a:lnTo>
                    <a:lnTo>
                      <a:pt x="1319" y="52"/>
                    </a:lnTo>
                    <a:lnTo>
                      <a:pt x="1305" y="53"/>
                    </a:lnTo>
                    <a:lnTo>
                      <a:pt x="1292" y="53"/>
                    </a:lnTo>
                    <a:lnTo>
                      <a:pt x="1248" y="53"/>
                    </a:lnTo>
                    <a:lnTo>
                      <a:pt x="1205" y="53"/>
                    </a:lnTo>
                    <a:lnTo>
                      <a:pt x="1162" y="52"/>
                    </a:lnTo>
                    <a:lnTo>
                      <a:pt x="1119" y="52"/>
                    </a:lnTo>
                    <a:lnTo>
                      <a:pt x="1077" y="52"/>
                    </a:lnTo>
                    <a:lnTo>
                      <a:pt x="1034" y="51"/>
                    </a:lnTo>
                    <a:lnTo>
                      <a:pt x="992" y="51"/>
                    </a:lnTo>
                    <a:lnTo>
                      <a:pt x="950" y="51"/>
                    </a:lnTo>
                    <a:lnTo>
                      <a:pt x="908" y="50"/>
                    </a:lnTo>
                    <a:lnTo>
                      <a:pt x="866" y="50"/>
                    </a:lnTo>
                    <a:lnTo>
                      <a:pt x="825" y="50"/>
                    </a:lnTo>
                    <a:lnTo>
                      <a:pt x="784" y="48"/>
                    </a:lnTo>
                    <a:lnTo>
                      <a:pt x="742" y="48"/>
                    </a:lnTo>
                    <a:lnTo>
                      <a:pt x="702" y="48"/>
                    </a:lnTo>
                    <a:lnTo>
                      <a:pt x="661" y="48"/>
                    </a:lnTo>
                    <a:lnTo>
                      <a:pt x="621" y="48"/>
                    </a:lnTo>
                    <a:lnTo>
                      <a:pt x="582" y="48"/>
                    </a:lnTo>
                    <a:lnTo>
                      <a:pt x="544" y="48"/>
                    </a:lnTo>
                    <a:lnTo>
                      <a:pt x="506" y="48"/>
                    </a:lnTo>
                    <a:lnTo>
                      <a:pt x="468" y="48"/>
                    </a:lnTo>
                    <a:lnTo>
                      <a:pt x="430" y="47"/>
                    </a:lnTo>
                    <a:lnTo>
                      <a:pt x="392" y="47"/>
                    </a:lnTo>
                    <a:lnTo>
                      <a:pt x="355" y="47"/>
                    </a:lnTo>
                    <a:lnTo>
                      <a:pt x="318" y="46"/>
                    </a:lnTo>
                    <a:lnTo>
                      <a:pt x="280" y="46"/>
                    </a:lnTo>
                    <a:lnTo>
                      <a:pt x="243" y="46"/>
                    </a:lnTo>
                    <a:lnTo>
                      <a:pt x="206" y="45"/>
                    </a:lnTo>
                    <a:lnTo>
                      <a:pt x="170" y="45"/>
                    </a:lnTo>
                    <a:lnTo>
                      <a:pt x="134" y="45"/>
                    </a:lnTo>
                    <a:lnTo>
                      <a:pt x="97" y="44"/>
                    </a:lnTo>
                    <a:lnTo>
                      <a:pt x="60" y="44"/>
                    </a:lnTo>
                    <a:lnTo>
                      <a:pt x="24" y="44"/>
                    </a:lnTo>
                    <a:lnTo>
                      <a:pt x="16" y="58"/>
                    </a:lnTo>
                    <a:lnTo>
                      <a:pt x="9" y="75"/>
                    </a:lnTo>
                    <a:lnTo>
                      <a:pt x="4" y="90"/>
                    </a:lnTo>
                    <a:lnTo>
                      <a:pt x="0" y="102"/>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59" name="Freeform 94"/>
              <p:cNvSpPr>
                <a:spLocks noChangeArrowheads="1"/>
              </p:cNvSpPr>
              <p:nvPr/>
            </p:nvSpPr>
            <p:spPr bwMode="auto">
              <a:xfrm>
                <a:off x="6" y="3"/>
                <a:ext cx="1256" cy="306"/>
              </a:xfrm>
              <a:custGeom>
                <a:avLst/>
                <a:gdLst>
                  <a:gd name="T0" fmla="*/ 0 w 7537"/>
                  <a:gd name="T1" fmla="*/ 0 h 5945"/>
                  <a:gd name="T2" fmla="*/ 0 w 7537"/>
                  <a:gd name="T3" fmla="*/ 0 h 5945"/>
                  <a:gd name="T4" fmla="*/ 0 w 7537"/>
                  <a:gd name="T5" fmla="*/ 0 h 5945"/>
                  <a:gd name="T6" fmla="*/ 0 w 7537"/>
                  <a:gd name="T7" fmla="*/ 0 h 5945"/>
                  <a:gd name="T8" fmla="*/ 0 w 7537"/>
                  <a:gd name="T9" fmla="*/ 0 h 5945"/>
                  <a:gd name="T10" fmla="*/ 0 w 7537"/>
                  <a:gd name="T11" fmla="*/ 0 h 5945"/>
                  <a:gd name="T12" fmla="*/ 0 w 7537"/>
                  <a:gd name="T13" fmla="*/ 0 h 5945"/>
                  <a:gd name="T14" fmla="*/ 0 w 7537"/>
                  <a:gd name="T15" fmla="*/ 0 h 5945"/>
                  <a:gd name="T16" fmla="*/ 0 w 7537"/>
                  <a:gd name="T17" fmla="*/ 0 h 5945"/>
                  <a:gd name="T18" fmla="*/ 0 w 7537"/>
                  <a:gd name="T19" fmla="*/ 0 h 5945"/>
                  <a:gd name="T20" fmla="*/ 0 w 7537"/>
                  <a:gd name="T21" fmla="*/ 0 h 5945"/>
                  <a:gd name="T22" fmla="*/ 0 w 7537"/>
                  <a:gd name="T23" fmla="*/ 0 h 5945"/>
                  <a:gd name="T24" fmla="*/ 0 w 7537"/>
                  <a:gd name="T25" fmla="*/ 0 h 5945"/>
                  <a:gd name="T26" fmla="*/ 0 w 7537"/>
                  <a:gd name="T27" fmla="*/ 0 h 5945"/>
                  <a:gd name="T28" fmla="*/ 0 w 7537"/>
                  <a:gd name="T29" fmla="*/ 0 h 5945"/>
                  <a:gd name="T30" fmla="*/ 0 w 7537"/>
                  <a:gd name="T31" fmla="*/ 0 h 5945"/>
                  <a:gd name="T32" fmla="*/ 0 w 7537"/>
                  <a:gd name="T33" fmla="*/ 0 h 5945"/>
                  <a:gd name="T34" fmla="*/ 0 w 7537"/>
                  <a:gd name="T35" fmla="*/ 0 h 5945"/>
                  <a:gd name="T36" fmla="*/ 0 w 7537"/>
                  <a:gd name="T37" fmla="*/ 0 h 5945"/>
                  <a:gd name="T38" fmla="*/ 0 w 7537"/>
                  <a:gd name="T39" fmla="*/ 0 h 5945"/>
                  <a:gd name="T40" fmla="*/ 0 w 7537"/>
                  <a:gd name="T41" fmla="*/ 0 h 5945"/>
                  <a:gd name="T42" fmla="*/ 0 w 7537"/>
                  <a:gd name="T43" fmla="*/ 0 h 5945"/>
                  <a:gd name="T44" fmla="*/ 0 w 7537"/>
                  <a:gd name="T45" fmla="*/ 0 h 5945"/>
                  <a:gd name="T46" fmla="*/ 0 w 7537"/>
                  <a:gd name="T47" fmla="*/ 0 h 5945"/>
                  <a:gd name="T48" fmla="*/ 0 w 7537"/>
                  <a:gd name="T49" fmla="*/ 0 h 5945"/>
                  <a:gd name="T50" fmla="*/ 0 w 7537"/>
                  <a:gd name="T51" fmla="*/ 0 h 5945"/>
                  <a:gd name="T52" fmla="*/ 0 w 7537"/>
                  <a:gd name="T53" fmla="*/ 0 h 5945"/>
                  <a:gd name="T54" fmla="*/ 0 w 7537"/>
                  <a:gd name="T55" fmla="*/ 0 h 5945"/>
                  <a:gd name="T56" fmla="*/ 0 w 7537"/>
                  <a:gd name="T57" fmla="*/ 0 h 5945"/>
                  <a:gd name="T58" fmla="*/ 0 w 7537"/>
                  <a:gd name="T59" fmla="*/ 0 h 5945"/>
                  <a:gd name="T60" fmla="*/ 0 w 7537"/>
                  <a:gd name="T61" fmla="*/ 0 h 5945"/>
                  <a:gd name="T62" fmla="*/ 0 w 7537"/>
                  <a:gd name="T63" fmla="*/ 0 h 5945"/>
                  <a:gd name="T64" fmla="*/ 0 w 7537"/>
                  <a:gd name="T65" fmla="*/ 0 h 5945"/>
                  <a:gd name="T66" fmla="*/ 0 w 7537"/>
                  <a:gd name="T67" fmla="*/ 0 h 5945"/>
                  <a:gd name="T68" fmla="*/ 0 w 7537"/>
                  <a:gd name="T69" fmla="*/ 0 h 5945"/>
                  <a:gd name="T70" fmla="*/ 0 w 7537"/>
                  <a:gd name="T71" fmla="*/ 0 h 5945"/>
                  <a:gd name="T72" fmla="*/ 0 w 7537"/>
                  <a:gd name="T73" fmla="*/ 0 h 5945"/>
                  <a:gd name="T74" fmla="*/ 0 w 7537"/>
                  <a:gd name="T75" fmla="*/ 0 h 5945"/>
                  <a:gd name="T76" fmla="*/ 0 w 7537"/>
                  <a:gd name="T77" fmla="*/ 0 h 5945"/>
                  <a:gd name="T78" fmla="*/ 0 w 7537"/>
                  <a:gd name="T79" fmla="*/ 0 h 5945"/>
                  <a:gd name="T80" fmla="*/ 0 w 7537"/>
                  <a:gd name="T81" fmla="*/ 0 h 5945"/>
                  <a:gd name="T82" fmla="*/ 0 w 7537"/>
                  <a:gd name="T83" fmla="*/ 0 h 5945"/>
                  <a:gd name="T84" fmla="*/ 0 w 7537"/>
                  <a:gd name="T85" fmla="*/ 0 h 5945"/>
                  <a:gd name="T86" fmla="*/ 0 w 7537"/>
                  <a:gd name="T87" fmla="*/ 0 h 5945"/>
                  <a:gd name="T88" fmla="*/ 0 w 7537"/>
                  <a:gd name="T89" fmla="*/ 0 h 5945"/>
                  <a:gd name="T90" fmla="*/ 0 w 7537"/>
                  <a:gd name="T91" fmla="*/ 0 h 5945"/>
                  <a:gd name="T92" fmla="*/ 0 w 7537"/>
                  <a:gd name="T93" fmla="*/ 0 h 5945"/>
                  <a:gd name="T94" fmla="*/ 0 w 7537"/>
                  <a:gd name="T95" fmla="*/ 0 h 5945"/>
                  <a:gd name="T96" fmla="*/ 0 w 7537"/>
                  <a:gd name="T97" fmla="*/ 0 h 5945"/>
                  <a:gd name="T98" fmla="*/ 0 w 7537"/>
                  <a:gd name="T99" fmla="*/ 0 h 5945"/>
                  <a:gd name="T100" fmla="*/ 0 w 7537"/>
                  <a:gd name="T101" fmla="*/ 0 h 5945"/>
                  <a:gd name="T102" fmla="*/ 0 w 7537"/>
                  <a:gd name="T103" fmla="*/ 0 h 5945"/>
                  <a:gd name="T104" fmla="*/ 0 w 7537"/>
                  <a:gd name="T105" fmla="*/ 0 h 5945"/>
                  <a:gd name="T106" fmla="*/ 0 w 7537"/>
                  <a:gd name="T107" fmla="*/ 0 h 5945"/>
                  <a:gd name="T108" fmla="*/ 0 w 7537"/>
                  <a:gd name="T109" fmla="*/ 0 h 5945"/>
                  <a:gd name="T110" fmla="*/ 0 w 7537"/>
                  <a:gd name="T111" fmla="*/ 0 h 5945"/>
                  <a:gd name="T112" fmla="*/ 0 w 7537"/>
                  <a:gd name="T113" fmla="*/ 0 h 5945"/>
                  <a:gd name="T114" fmla="*/ 0 w 7537"/>
                  <a:gd name="T115" fmla="*/ 0 h 5945"/>
                  <a:gd name="T116" fmla="*/ 0 w 7537"/>
                  <a:gd name="T117" fmla="*/ 0 h 594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537"/>
                  <a:gd name="T178" fmla="*/ 0 h 5945"/>
                  <a:gd name="T179" fmla="*/ 7537 w 7537"/>
                  <a:gd name="T180" fmla="*/ 5945 h 594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537" h="5945">
                    <a:moveTo>
                      <a:pt x="1013" y="0"/>
                    </a:moveTo>
                    <a:lnTo>
                      <a:pt x="1041" y="2"/>
                    </a:lnTo>
                    <a:lnTo>
                      <a:pt x="1068" y="4"/>
                    </a:lnTo>
                    <a:lnTo>
                      <a:pt x="1097" y="8"/>
                    </a:lnTo>
                    <a:lnTo>
                      <a:pt x="1124" y="11"/>
                    </a:lnTo>
                    <a:lnTo>
                      <a:pt x="1152" y="13"/>
                    </a:lnTo>
                    <a:lnTo>
                      <a:pt x="1180" y="16"/>
                    </a:lnTo>
                    <a:lnTo>
                      <a:pt x="1207" y="19"/>
                    </a:lnTo>
                    <a:lnTo>
                      <a:pt x="1236" y="23"/>
                    </a:lnTo>
                    <a:lnTo>
                      <a:pt x="1264" y="27"/>
                    </a:lnTo>
                    <a:lnTo>
                      <a:pt x="1291" y="30"/>
                    </a:lnTo>
                    <a:lnTo>
                      <a:pt x="1319" y="34"/>
                    </a:lnTo>
                    <a:lnTo>
                      <a:pt x="1347" y="38"/>
                    </a:lnTo>
                    <a:lnTo>
                      <a:pt x="1376" y="41"/>
                    </a:lnTo>
                    <a:lnTo>
                      <a:pt x="1404" y="46"/>
                    </a:lnTo>
                    <a:lnTo>
                      <a:pt x="1432" y="49"/>
                    </a:lnTo>
                    <a:lnTo>
                      <a:pt x="1459" y="53"/>
                    </a:lnTo>
                    <a:lnTo>
                      <a:pt x="1487" y="57"/>
                    </a:lnTo>
                    <a:lnTo>
                      <a:pt x="1515" y="61"/>
                    </a:lnTo>
                    <a:lnTo>
                      <a:pt x="1544" y="65"/>
                    </a:lnTo>
                    <a:lnTo>
                      <a:pt x="1572" y="69"/>
                    </a:lnTo>
                    <a:lnTo>
                      <a:pt x="1600" y="73"/>
                    </a:lnTo>
                    <a:lnTo>
                      <a:pt x="1628" y="77"/>
                    </a:lnTo>
                    <a:lnTo>
                      <a:pt x="1655" y="81"/>
                    </a:lnTo>
                    <a:lnTo>
                      <a:pt x="1684" y="85"/>
                    </a:lnTo>
                    <a:lnTo>
                      <a:pt x="1712" y="89"/>
                    </a:lnTo>
                    <a:lnTo>
                      <a:pt x="1740" y="92"/>
                    </a:lnTo>
                    <a:lnTo>
                      <a:pt x="1768" y="97"/>
                    </a:lnTo>
                    <a:lnTo>
                      <a:pt x="1797" y="100"/>
                    </a:lnTo>
                    <a:lnTo>
                      <a:pt x="1825" y="103"/>
                    </a:lnTo>
                    <a:lnTo>
                      <a:pt x="1852" y="106"/>
                    </a:lnTo>
                    <a:lnTo>
                      <a:pt x="1880" y="110"/>
                    </a:lnTo>
                    <a:lnTo>
                      <a:pt x="1908" y="113"/>
                    </a:lnTo>
                    <a:lnTo>
                      <a:pt x="1935" y="117"/>
                    </a:lnTo>
                    <a:lnTo>
                      <a:pt x="1963" y="124"/>
                    </a:lnTo>
                    <a:lnTo>
                      <a:pt x="1989" y="131"/>
                    </a:lnTo>
                    <a:lnTo>
                      <a:pt x="2014" y="141"/>
                    </a:lnTo>
                    <a:lnTo>
                      <a:pt x="2038" y="153"/>
                    </a:lnTo>
                    <a:lnTo>
                      <a:pt x="2061" y="166"/>
                    </a:lnTo>
                    <a:lnTo>
                      <a:pt x="2084" y="180"/>
                    </a:lnTo>
                    <a:lnTo>
                      <a:pt x="2106" y="195"/>
                    </a:lnTo>
                    <a:lnTo>
                      <a:pt x="2126" y="212"/>
                    </a:lnTo>
                    <a:lnTo>
                      <a:pt x="2147" y="229"/>
                    </a:lnTo>
                    <a:lnTo>
                      <a:pt x="2165" y="247"/>
                    </a:lnTo>
                    <a:lnTo>
                      <a:pt x="2184" y="266"/>
                    </a:lnTo>
                    <a:lnTo>
                      <a:pt x="2202" y="285"/>
                    </a:lnTo>
                    <a:lnTo>
                      <a:pt x="2219" y="306"/>
                    </a:lnTo>
                    <a:lnTo>
                      <a:pt x="2235" y="327"/>
                    </a:lnTo>
                    <a:lnTo>
                      <a:pt x="2250" y="347"/>
                    </a:lnTo>
                    <a:lnTo>
                      <a:pt x="2260" y="368"/>
                    </a:lnTo>
                    <a:lnTo>
                      <a:pt x="2268" y="388"/>
                    </a:lnTo>
                    <a:lnTo>
                      <a:pt x="2276" y="409"/>
                    </a:lnTo>
                    <a:lnTo>
                      <a:pt x="2280" y="430"/>
                    </a:lnTo>
                    <a:lnTo>
                      <a:pt x="2283" y="450"/>
                    </a:lnTo>
                    <a:lnTo>
                      <a:pt x="2282" y="470"/>
                    </a:lnTo>
                    <a:lnTo>
                      <a:pt x="2276" y="489"/>
                    </a:lnTo>
                    <a:lnTo>
                      <a:pt x="2266" y="507"/>
                    </a:lnTo>
                    <a:lnTo>
                      <a:pt x="2249" y="521"/>
                    </a:lnTo>
                    <a:lnTo>
                      <a:pt x="2231" y="535"/>
                    </a:lnTo>
                    <a:lnTo>
                      <a:pt x="2211" y="550"/>
                    </a:lnTo>
                    <a:lnTo>
                      <a:pt x="2193" y="565"/>
                    </a:lnTo>
                    <a:lnTo>
                      <a:pt x="2174" y="582"/>
                    </a:lnTo>
                    <a:lnTo>
                      <a:pt x="2159" y="600"/>
                    </a:lnTo>
                    <a:lnTo>
                      <a:pt x="2147" y="622"/>
                    </a:lnTo>
                    <a:lnTo>
                      <a:pt x="2138" y="646"/>
                    </a:lnTo>
                    <a:lnTo>
                      <a:pt x="2153" y="708"/>
                    </a:lnTo>
                    <a:lnTo>
                      <a:pt x="2171" y="772"/>
                    </a:lnTo>
                    <a:lnTo>
                      <a:pt x="2189" y="835"/>
                    </a:lnTo>
                    <a:lnTo>
                      <a:pt x="2204" y="896"/>
                    </a:lnTo>
                    <a:lnTo>
                      <a:pt x="2213" y="957"/>
                    </a:lnTo>
                    <a:lnTo>
                      <a:pt x="2212" y="1015"/>
                    </a:lnTo>
                    <a:lnTo>
                      <a:pt x="2199" y="1070"/>
                    </a:lnTo>
                    <a:lnTo>
                      <a:pt x="2171" y="1122"/>
                    </a:lnTo>
                    <a:lnTo>
                      <a:pt x="2174" y="1131"/>
                    </a:lnTo>
                    <a:lnTo>
                      <a:pt x="2176" y="1140"/>
                    </a:lnTo>
                    <a:lnTo>
                      <a:pt x="2178" y="1148"/>
                    </a:lnTo>
                    <a:lnTo>
                      <a:pt x="2181" y="1158"/>
                    </a:lnTo>
                    <a:lnTo>
                      <a:pt x="2184" y="1167"/>
                    </a:lnTo>
                    <a:lnTo>
                      <a:pt x="2188" y="1175"/>
                    </a:lnTo>
                    <a:lnTo>
                      <a:pt x="2196" y="1183"/>
                    </a:lnTo>
                    <a:lnTo>
                      <a:pt x="2206" y="1191"/>
                    </a:lnTo>
                    <a:lnTo>
                      <a:pt x="2165" y="1237"/>
                    </a:lnTo>
                    <a:lnTo>
                      <a:pt x="2188" y="1278"/>
                    </a:lnTo>
                    <a:lnTo>
                      <a:pt x="2212" y="1323"/>
                    </a:lnTo>
                    <a:lnTo>
                      <a:pt x="2236" y="1370"/>
                    </a:lnTo>
                    <a:lnTo>
                      <a:pt x="2258" y="1416"/>
                    </a:lnTo>
                    <a:lnTo>
                      <a:pt x="2277" y="1461"/>
                    </a:lnTo>
                    <a:lnTo>
                      <a:pt x="2292" y="1503"/>
                    </a:lnTo>
                    <a:lnTo>
                      <a:pt x="2304" y="1541"/>
                    </a:lnTo>
                    <a:lnTo>
                      <a:pt x="2310" y="1573"/>
                    </a:lnTo>
                    <a:lnTo>
                      <a:pt x="2308" y="1583"/>
                    </a:lnTo>
                    <a:lnTo>
                      <a:pt x="2299" y="1591"/>
                    </a:lnTo>
                    <a:lnTo>
                      <a:pt x="2286" y="1597"/>
                    </a:lnTo>
                    <a:lnTo>
                      <a:pt x="2270" y="1603"/>
                    </a:lnTo>
                    <a:lnTo>
                      <a:pt x="2251" y="1607"/>
                    </a:lnTo>
                    <a:lnTo>
                      <a:pt x="2232" y="1612"/>
                    </a:lnTo>
                    <a:lnTo>
                      <a:pt x="2214" y="1617"/>
                    </a:lnTo>
                    <a:lnTo>
                      <a:pt x="2199" y="1622"/>
                    </a:lnTo>
                    <a:lnTo>
                      <a:pt x="2185" y="1682"/>
                    </a:lnTo>
                    <a:lnTo>
                      <a:pt x="2175" y="1729"/>
                    </a:lnTo>
                    <a:lnTo>
                      <a:pt x="2169" y="1766"/>
                    </a:lnTo>
                    <a:lnTo>
                      <a:pt x="2163" y="1793"/>
                    </a:lnTo>
                    <a:lnTo>
                      <a:pt x="2159" y="1812"/>
                    </a:lnTo>
                    <a:lnTo>
                      <a:pt x="2152" y="1826"/>
                    </a:lnTo>
                    <a:lnTo>
                      <a:pt x="2144" y="1835"/>
                    </a:lnTo>
                    <a:lnTo>
                      <a:pt x="2131" y="1842"/>
                    </a:lnTo>
                    <a:lnTo>
                      <a:pt x="2127" y="1845"/>
                    </a:lnTo>
                    <a:lnTo>
                      <a:pt x="2132" y="1853"/>
                    </a:lnTo>
                    <a:lnTo>
                      <a:pt x="2137" y="1864"/>
                    </a:lnTo>
                    <a:lnTo>
                      <a:pt x="2138" y="1882"/>
                    </a:lnTo>
                    <a:lnTo>
                      <a:pt x="2135" y="1929"/>
                    </a:lnTo>
                    <a:lnTo>
                      <a:pt x="2138" y="1978"/>
                    </a:lnTo>
                    <a:lnTo>
                      <a:pt x="2146" y="2026"/>
                    </a:lnTo>
                    <a:lnTo>
                      <a:pt x="2160" y="2065"/>
                    </a:lnTo>
                    <a:lnTo>
                      <a:pt x="2170" y="2073"/>
                    </a:lnTo>
                    <a:lnTo>
                      <a:pt x="2181" y="2077"/>
                    </a:lnTo>
                    <a:lnTo>
                      <a:pt x="2194" y="2080"/>
                    </a:lnTo>
                    <a:lnTo>
                      <a:pt x="2207" y="2082"/>
                    </a:lnTo>
                    <a:lnTo>
                      <a:pt x="2222" y="2085"/>
                    </a:lnTo>
                    <a:lnTo>
                      <a:pt x="2237" y="2088"/>
                    </a:lnTo>
                    <a:lnTo>
                      <a:pt x="2253" y="2093"/>
                    </a:lnTo>
                    <a:lnTo>
                      <a:pt x="2270" y="2102"/>
                    </a:lnTo>
                    <a:lnTo>
                      <a:pt x="2283" y="2095"/>
                    </a:lnTo>
                    <a:lnTo>
                      <a:pt x="2296" y="2089"/>
                    </a:lnTo>
                    <a:lnTo>
                      <a:pt x="2309" y="2086"/>
                    </a:lnTo>
                    <a:lnTo>
                      <a:pt x="2322" y="2084"/>
                    </a:lnTo>
                    <a:lnTo>
                      <a:pt x="2334" y="2083"/>
                    </a:lnTo>
                    <a:lnTo>
                      <a:pt x="2346" y="2083"/>
                    </a:lnTo>
                    <a:lnTo>
                      <a:pt x="2357" y="2085"/>
                    </a:lnTo>
                    <a:lnTo>
                      <a:pt x="2369" y="2087"/>
                    </a:lnTo>
                    <a:lnTo>
                      <a:pt x="2380" y="2091"/>
                    </a:lnTo>
                    <a:lnTo>
                      <a:pt x="2392" y="2096"/>
                    </a:lnTo>
                    <a:lnTo>
                      <a:pt x="2403" y="2101"/>
                    </a:lnTo>
                    <a:lnTo>
                      <a:pt x="2414" y="2108"/>
                    </a:lnTo>
                    <a:lnTo>
                      <a:pt x="2425" y="2114"/>
                    </a:lnTo>
                    <a:lnTo>
                      <a:pt x="2436" y="2122"/>
                    </a:lnTo>
                    <a:lnTo>
                      <a:pt x="2445" y="2129"/>
                    </a:lnTo>
                    <a:lnTo>
                      <a:pt x="2456" y="2137"/>
                    </a:lnTo>
                    <a:lnTo>
                      <a:pt x="2464" y="2134"/>
                    </a:lnTo>
                    <a:lnTo>
                      <a:pt x="2474" y="2131"/>
                    </a:lnTo>
                    <a:lnTo>
                      <a:pt x="2483" y="2129"/>
                    </a:lnTo>
                    <a:lnTo>
                      <a:pt x="2495" y="2127"/>
                    </a:lnTo>
                    <a:lnTo>
                      <a:pt x="2506" y="2126"/>
                    </a:lnTo>
                    <a:lnTo>
                      <a:pt x="2518" y="2125"/>
                    </a:lnTo>
                    <a:lnTo>
                      <a:pt x="2529" y="2124"/>
                    </a:lnTo>
                    <a:lnTo>
                      <a:pt x="2540" y="2124"/>
                    </a:lnTo>
                    <a:lnTo>
                      <a:pt x="2558" y="2128"/>
                    </a:lnTo>
                    <a:lnTo>
                      <a:pt x="2572" y="2131"/>
                    </a:lnTo>
                    <a:lnTo>
                      <a:pt x="2584" y="2134"/>
                    </a:lnTo>
                    <a:lnTo>
                      <a:pt x="2594" y="2136"/>
                    </a:lnTo>
                    <a:lnTo>
                      <a:pt x="2603" y="2139"/>
                    </a:lnTo>
                    <a:lnTo>
                      <a:pt x="2611" y="2142"/>
                    </a:lnTo>
                    <a:lnTo>
                      <a:pt x="2622" y="2147"/>
                    </a:lnTo>
                    <a:lnTo>
                      <a:pt x="2635" y="2152"/>
                    </a:lnTo>
                    <a:lnTo>
                      <a:pt x="2645" y="2149"/>
                    </a:lnTo>
                    <a:lnTo>
                      <a:pt x="2655" y="2148"/>
                    </a:lnTo>
                    <a:lnTo>
                      <a:pt x="2666" y="2147"/>
                    </a:lnTo>
                    <a:lnTo>
                      <a:pt x="2676" y="2149"/>
                    </a:lnTo>
                    <a:lnTo>
                      <a:pt x="2687" y="2151"/>
                    </a:lnTo>
                    <a:lnTo>
                      <a:pt x="2697" y="2154"/>
                    </a:lnTo>
                    <a:lnTo>
                      <a:pt x="2707" y="2160"/>
                    </a:lnTo>
                    <a:lnTo>
                      <a:pt x="2717" y="2165"/>
                    </a:lnTo>
                    <a:lnTo>
                      <a:pt x="2732" y="2175"/>
                    </a:lnTo>
                    <a:lnTo>
                      <a:pt x="2750" y="2191"/>
                    </a:lnTo>
                    <a:lnTo>
                      <a:pt x="2770" y="2214"/>
                    </a:lnTo>
                    <a:lnTo>
                      <a:pt x="2791" y="2245"/>
                    </a:lnTo>
                    <a:lnTo>
                      <a:pt x="2813" y="2284"/>
                    </a:lnTo>
                    <a:lnTo>
                      <a:pt x="2836" y="2332"/>
                    </a:lnTo>
                    <a:lnTo>
                      <a:pt x="2860" y="2388"/>
                    </a:lnTo>
                    <a:lnTo>
                      <a:pt x="2883" y="2453"/>
                    </a:lnTo>
                    <a:lnTo>
                      <a:pt x="2882" y="2489"/>
                    </a:lnTo>
                    <a:lnTo>
                      <a:pt x="2874" y="2518"/>
                    </a:lnTo>
                    <a:lnTo>
                      <a:pt x="2866" y="2548"/>
                    </a:lnTo>
                    <a:lnTo>
                      <a:pt x="2862" y="2584"/>
                    </a:lnTo>
                    <a:lnTo>
                      <a:pt x="2859" y="2683"/>
                    </a:lnTo>
                    <a:lnTo>
                      <a:pt x="2858" y="2789"/>
                    </a:lnTo>
                    <a:lnTo>
                      <a:pt x="2860" y="2894"/>
                    </a:lnTo>
                    <a:lnTo>
                      <a:pt x="2863" y="2993"/>
                    </a:lnTo>
                    <a:lnTo>
                      <a:pt x="2872" y="3000"/>
                    </a:lnTo>
                    <a:lnTo>
                      <a:pt x="2882" y="3005"/>
                    </a:lnTo>
                    <a:lnTo>
                      <a:pt x="2891" y="3011"/>
                    </a:lnTo>
                    <a:lnTo>
                      <a:pt x="2902" y="3017"/>
                    </a:lnTo>
                    <a:lnTo>
                      <a:pt x="2912" y="3024"/>
                    </a:lnTo>
                    <a:lnTo>
                      <a:pt x="2921" y="3032"/>
                    </a:lnTo>
                    <a:lnTo>
                      <a:pt x="2928" y="3042"/>
                    </a:lnTo>
                    <a:lnTo>
                      <a:pt x="2934" y="3055"/>
                    </a:lnTo>
                    <a:lnTo>
                      <a:pt x="2896" y="3432"/>
                    </a:lnTo>
                    <a:lnTo>
                      <a:pt x="2913" y="3465"/>
                    </a:lnTo>
                    <a:lnTo>
                      <a:pt x="2935" y="3498"/>
                    </a:lnTo>
                    <a:lnTo>
                      <a:pt x="2957" y="3530"/>
                    </a:lnTo>
                    <a:lnTo>
                      <a:pt x="2980" y="3564"/>
                    </a:lnTo>
                    <a:lnTo>
                      <a:pt x="2999" y="3600"/>
                    </a:lnTo>
                    <a:lnTo>
                      <a:pt x="3012" y="3637"/>
                    </a:lnTo>
                    <a:lnTo>
                      <a:pt x="3016" y="3677"/>
                    </a:lnTo>
                    <a:lnTo>
                      <a:pt x="3010" y="3721"/>
                    </a:lnTo>
                    <a:lnTo>
                      <a:pt x="2998" y="3828"/>
                    </a:lnTo>
                    <a:lnTo>
                      <a:pt x="2990" y="3933"/>
                    </a:lnTo>
                    <a:lnTo>
                      <a:pt x="2987" y="4039"/>
                    </a:lnTo>
                    <a:lnTo>
                      <a:pt x="2986" y="4145"/>
                    </a:lnTo>
                    <a:lnTo>
                      <a:pt x="2985" y="4251"/>
                    </a:lnTo>
                    <a:lnTo>
                      <a:pt x="2985" y="4356"/>
                    </a:lnTo>
                    <a:lnTo>
                      <a:pt x="2982" y="4463"/>
                    </a:lnTo>
                    <a:lnTo>
                      <a:pt x="2977" y="4568"/>
                    </a:lnTo>
                    <a:lnTo>
                      <a:pt x="2981" y="4624"/>
                    </a:lnTo>
                    <a:lnTo>
                      <a:pt x="2982" y="4686"/>
                    </a:lnTo>
                    <a:lnTo>
                      <a:pt x="2981" y="4752"/>
                    </a:lnTo>
                    <a:lnTo>
                      <a:pt x="2976" y="4819"/>
                    </a:lnTo>
                    <a:lnTo>
                      <a:pt x="2966" y="4883"/>
                    </a:lnTo>
                    <a:lnTo>
                      <a:pt x="2951" y="4942"/>
                    </a:lnTo>
                    <a:lnTo>
                      <a:pt x="2929" y="4996"/>
                    </a:lnTo>
                    <a:lnTo>
                      <a:pt x="2900" y="5038"/>
                    </a:lnTo>
                    <a:lnTo>
                      <a:pt x="2929" y="5032"/>
                    </a:lnTo>
                    <a:lnTo>
                      <a:pt x="2962" y="5028"/>
                    </a:lnTo>
                    <a:lnTo>
                      <a:pt x="2998" y="5026"/>
                    </a:lnTo>
                    <a:lnTo>
                      <a:pt x="3036" y="5025"/>
                    </a:lnTo>
                    <a:lnTo>
                      <a:pt x="3077" y="5025"/>
                    </a:lnTo>
                    <a:lnTo>
                      <a:pt x="3119" y="5026"/>
                    </a:lnTo>
                    <a:lnTo>
                      <a:pt x="3164" y="5028"/>
                    </a:lnTo>
                    <a:lnTo>
                      <a:pt x="3211" y="5031"/>
                    </a:lnTo>
                    <a:lnTo>
                      <a:pt x="3259" y="5036"/>
                    </a:lnTo>
                    <a:lnTo>
                      <a:pt x="3310" y="5041"/>
                    </a:lnTo>
                    <a:lnTo>
                      <a:pt x="3361" y="5047"/>
                    </a:lnTo>
                    <a:lnTo>
                      <a:pt x="3414" y="5052"/>
                    </a:lnTo>
                    <a:lnTo>
                      <a:pt x="3469" y="5060"/>
                    </a:lnTo>
                    <a:lnTo>
                      <a:pt x="3524" y="5066"/>
                    </a:lnTo>
                    <a:lnTo>
                      <a:pt x="3579" y="5074"/>
                    </a:lnTo>
                    <a:lnTo>
                      <a:pt x="3636" y="5081"/>
                    </a:lnTo>
                    <a:lnTo>
                      <a:pt x="3692" y="5089"/>
                    </a:lnTo>
                    <a:lnTo>
                      <a:pt x="3750" y="5096"/>
                    </a:lnTo>
                    <a:lnTo>
                      <a:pt x="3807" y="5104"/>
                    </a:lnTo>
                    <a:lnTo>
                      <a:pt x="3865" y="5112"/>
                    </a:lnTo>
                    <a:lnTo>
                      <a:pt x="3921" y="5119"/>
                    </a:lnTo>
                    <a:lnTo>
                      <a:pt x="3977" y="5126"/>
                    </a:lnTo>
                    <a:lnTo>
                      <a:pt x="4034" y="5132"/>
                    </a:lnTo>
                    <a:lnTo>
                      <a:pt x="4089" y="5139"/>
                    </a:lnTo>
                    <a:lnTo>
                      <a:pt x="4143" y="5143"/>
                    </a:lnTo>
                    <a:lnTo>
                      <a:pt x="4197" y="5147"/>
                    </a:lnTo>
                    <a:lnTo>
                      <a:pt x="4249" y="5152"/>
                    </a:lnTo>
                    <a:lnTo>
                      <a:pt x="4300" y="5154"/>
                    </a:lnTo>
                    <a:lnTo>
                      <a:pt x="4348" y="5156"/>
                    </a:lnTo>
                    <a:lnTo>
                      <a:pt x="4396" y="5156"/>
                    </a:lnTo>
                    <a:lnTo>
                      <a:pt x="4442" y="5156"/>
                    </a:lnTo>
                    <a:lnTo>
                      <a:pt x="4485" y="5154"/>
                    </a:lnTo>
                    <a:lnTo>
                      <a:pt x="4512" y="5156"/>
                    </a:lnTo>
                    <a:lnTo>
                      <a:pt x="4539" y="5156"/>
                    </a:lnTo>
                    <a:lnTo>
                      <a:pt x="4567" y="5155"/>
                    </a:lnTo>
                    <a:lnTo>
                      <a:pt x="4593" y="5153"/>
                    </a:lnTo>
                    <a:lnTo>
                      <a:pt x="4618" y="5150"/>
                    </a:lnTo>
                    <a:lnTo>
                      <a:pt x="4643" y="5145"/>
                    </a:lnTo>
                    <a:lnTo>
                      <a:pt x="4666" y="5140"/>
                    </a:lnTo>
                    <a:lnTo>
                      <a:pt x="4690" y="5134"/>
                    </a:lnTo>
                    <a:lnTo>
                      <a:pt x="4714" y="5127"/>
                    </a:lnTo>
                    <a:lnTo>
                      <a:pt x="4737" y="5118"/>
                    </a:lnTo>
                    <a:lnTo>
                      <a:pt x="4760" y="5109"/>
                    </a:lnTo>
                    <a:lnTo>
                      <a:pt x="4782" y="5101"/>
                    </a:lnTo>
                    <a:lnTo>
                      <a:pt x="4805" y="5091"/>
                    </a:lnTo>
                    <a:lnTo>
                      <a:pt x="4827" y="5080"/>
                    </a:lnTo>
                    <a:lnTo>
                      <a:pt x="4849" y="5069"/>
                    </a:lnTo>
                    <a:lnTo>
                      <a:pt x="4871" y="5058"/>
                    </a:lnTo>
                    <a:lnTo>
                      <a:pt x="4893" y="5048"/>
                    </a:lnTo>
                    <a:lnTo>
                      <a:pt x="4914" y="5036"/>
                    </a:lnTo>
                    <a:lnTo>
                      <a:pt x="4935" y="5025"/>
                    </a:lnTo>
                    <a:lnTo>
                      <a:pt x="4957" y="5013"/>
                    </a:lnTo>
                    <a:lnTo>
                      <a:pt x="4979" y="5002"/>
                    </a:lnTo>
                    <a:lnTo>
                      <a:pt x="5001" y="4990"/>
                    </a:lnTo>
                    <a:lnTo>
                      <a:pt x="5023" y="4979"/>
                    </a:lnTo>
                    <a:lnTo>
                      <a:pt x="5045" y="4968"/>
                    </a:lnTo>
                    <a:lnTo>
                      <a:pt x="5067" y="4959"/>
                    </a:lnTo>
                    <a:lnTo>
                      <a:pt x="5090" y="4949"/>
                    </a:lnTo>
                    <a:lnTo>
                      <a:pt x="5112" y="4940"/>
                    </a:lnTo>
                    <a:lnTo>
                      <a:pt x="5135" y="4931"/>
                    </a:lnTo>
                    <a:lnTo>
                      <a:pt x="5158" y="4924"/>
                    </a:lnTo>
                    <a:lnTo>
                      <a:pt x="5182" y="4916"/>
                    </a:lnTo>
                    <a:lnTo>
                      <a:pt x="5206" y="4911"/>
                    </a:lnTo>
                    <a:lnTo>
                      <a:pt x="5231" y="4905"/>
                    </a:lnTo>
                    <a:lnTo>
                      <a:pt x="5101" y="4767"/>
                    </a:lnTo>
                    <a:lnTo>
                      <a:pt x="5103" y="4755"/>
                    </a:lnTo>
                    <a:lnTo>
                      <a:pt x="5105" y="4742"/>
                    </a:lnTo>
                    <a:lnTo>
                      <a:pt x="5108" y="4731"/>
                    </a:lnTo>
                    <a:lnTo>
                      <a:pt x="5112" y="4720"/>
                    </a:lnTo>
                    <a:lnTo>
                      <a:pt x="5118" y="4709"/>
                    </a:lnTo>
                    <a:lnTo>
                      <a:pt x="5124" y="4699"/>
                    </a:lnTo>
                    <a:lnTo>
                      <a:pt x="5132" y="4691"/>
                    </a:lnTo>
                    <a:lnTo>
                      <a:pt x="5139" y="4683"/>
                    </a:lnTo>
                    <a:lnTo>
                      <a:pt x="5420" y="4866"/>
                    </a:lnTo>
                    <a:lnTo>
                      <a:pt x="5457" y="4859"/>
                    </a:lnTo>
                    <a:lnTo>
                      <a:pt x="5493" y="4854"/>
                    </a:lnTo>
                    <a:lnTo>
                      <a:pt x="5529" y="4854"/>
                    </a:lnTo>
                    <a:lnTo>
                      <a:pt x="5565" y="4857"/>
                    </a:lnTo>
                    <a:lnTo>
                      <a:pt x="5601" y="4862"/>
                    </a:lnTo>
                    <a:lnTo>
                      <a:pt x="5636" y="4869"/>
                    </a:lnTo>
                    <a:lnTo>
                      <a:pt x="5671" y="4879"/>
                    </a:lnTo>
                    <a:lnTo>
                      <a:pt x="5705" y="4890"/>
                    </a:lnTo>
                    <a:lnTo>
                      <a:pt x="5738" y="4903"/>
                    </a:lnTo>
                    <a:lnTo>
                      <a:pt x="5772" y="4918"/>
                    </a:lnTo>
                    <a:lnTo>
                      <a:pt x="5805" y="4934"/>
                    </a:lnTo>
                    <a:lnTo>
                      <a:pt x="5836" y="4950"/>
                    </a:lnTo>
                    <a:lnTo>
                      <a:pt x="5868" y="4967"/>
                    </a:lnTo>
                    <a:lnTo>
                      <a:pt x="5898" y="4984"/>
                    </a:lnTo>
                    <a:lnTo>
                      <a:pt x="5927" y="5001"/>
                    </a:lnTo>
                    <a:lnTo>
                      <a:pt x="5955" y="5017"/>
                    </a:lnTo>
                    <a:lnTo>
                      <a:pt x="5979" y="5042"/>
                    </a:lnTo>
                    <a:lnTo>
                      <a:pt x="5994" y="5071"/>
                    </a:lnTo>
                    <a:lnTo>
                      <a:pt x="6004" y="5104"/>
                    </a:lnTo>
                    <a:lnTo>
                      <a:pt x="6011" y="5139"/>
                    </a:lnTo>
                    <a:lnTo>
                      <a:pt x="6017" y="5172"/>
                    </a:lnTo>
                    <a:lnTo>
                      <a:pt x="6026" y="5206"/>
                    </a:lnTo>
                    <a:lnTo>
                      <a:pt x="6040" y="5236"/>
                    </a:lnTo>
                    <a:lnTo>
                      <a:pt x="6062" y="5264"/>
                    </a:lnTo>
                    <a:lnTo>
                      <a:pt x="6069" y="5280"/>
                    </a:lnTo>
                    <a:lnTo>
                      <a:pt x="6071" y="5295"/>
                    </a:lnTo>
                    <a:lnTo>
                      <a:pt x="6073" y="5308"/>
                    </a:lnTo>
                    <a:lnTo>
                      <a:pt x="6077" y="5321"/>
                    </a:lnTo>
                    <a:lnTo>
                      <a:pt x="6089" y="5331"/>
                    </a:lnTo>
                    <a:lnTo>
                      <a:pt x="6102" y="5337"/>
                    </a:lnTo>
                    <a:lnTo>
                      <a:pt x="6118" y="5342"/>
                    </a:lnTo>
                    <a:lnTo>
                      <a:pt x="6134" y="5344"/>
                    </a:lnTo>
                    <a:lnTo>
                      <a:pt x="6152" y="5346"/>
                    </a:lnTo>
                    <a:lnTo>
                      <a:pt x="6170" y="5348"/>
                    </a:lnTo>
                    <a:lnTo>
                      <a:pt x="6190" y="5353"/>
                    </a:lnTo>
                    <a:lnTo>
                      <a:pt x="6208" y="5359"/>
                    </a:lnTo>
                    <a:lnTo>
                      <a:pt x="7327" y="5388"/>
                    </a:lnTo>
                    <a:lnTo>
                      <a:pt x="7537" y="5693"/>
                    </a:lnTo>
                    <a:lnTo>
                      <a:pt x="7537" y="5838"/>
                    </a:lnTo>
                    <a:lnTo>
                      <a:pt x="5489" y="5829"/>
                    </a:lnTo>
                    <a:lnTo>
                      <a:pt x="5486" y="5822"/>
                    </a:lnTo>
                    <a:lnTo>
                      <a:pt x="5481" y="5815"/>
                    </a:lnTo>
                    <a:lnTo>
                      <a:pt x="5477" y="5807"/>
                    </a:lnTo>
                    <a:lnTo>
                      <a:pt x="5471" y="5801"/>
                    </a:lnTo>
                    <a:lnTo>
                      <a:pt x="5466" y="5793"/>
                    </a:lnTo>
                    <a:lnTo>
                      <a:pt x="5457" y="5788"/>
                    </a:lnTo>
                    <a:lnTo>
                      <a:pt x="5449" y="5782"/>
                    </a:lnTo>
                    <a:lnTo>
                      <a:pt x="5438" y="5779"/>
                    </a:lnTo>
                    <a:lnTo>
                      <a:pt x="4525" y="5790"/>
                    </a:lnTo>
                    <a:lnTo>
                      <a:pt x="4494" y="5863"/>
                    </a:lnTo>
                    <a:lnTo>
                      <a:pt x="3758" y="5857"/>
                    </a:lnTo>
                    <a:lnTo>
                      <a:pt x="3722" y="5870"/>
                    </a:lnTo>
                    <a:lnTo>
                      <a:pt x="3687" y="5882"/>
                    </a:lnTo>
                    <a:lnTo>
                      <a:pt x="3650" y="5893"/>
                    </a:lnTo>
                    <a:lnTo>
                      <a:pt x="3614" y="5902"/>
                    </a:lnTo>
                    <a:lnTo>
                      <a:pt x="3576" y="5909"/>
                    </a:lnTo>
                    <a:lnTo>
                      <a:pt x="3539" y="5916"/>
                    </a:lnTo>
                    <a:lnTo>
                      <a:pt x="3501" y="5922"/>
                    </a:lnTo>
                    <a:lnTo>
                      <a:pt x="3463" y="5927"/>
                    </a:lnTo>
                    <a:lnTo>
                      <a:pt x="3424" y="5931"/>
                    </a:lnTo>
                    <a:lnTo>
                      <a:pt x="3386" y="5933"/>
                    </a:lnTo>
                    <a:lnTo>
                      <a:pt x="3347" y="5936"/>
                    </a:lnTo>
                    <a:lnTo>
                      <a:pt x="3308" y="5938"/>
                    </a:lnTo>
                    <a:lnTo>
                      <a:pt x="3269" y="5939"/>
                    </a:lnTo>
                    <a:lnTo>
                      <a:pt x="3230" y="5939"/>
                    </a:lnTo>
                    <a:lnTo>
                      <a:pt x="3190" y="5939"/>
                    </a:lnTo>
                    <a:lnTo>
                      <a:pt x="3151" y="5939"/>
                    </a:lnTo>
                    <a:lnTo>
                      <a:pt x="3110" y="5938"/>
                    </a:lnTo>
                    <a:lnTo>
                      <a:pt x="3070" y="5938"/>
                    </a:lnTo>
                    <a:lnTo>
                      <a:pt x="3030" y="5936"/>
                    </a:lnTo>
                    <a:lnTo>
                      <a:pt x="2990" y="5935"/>
                    </a:lnTo>
                    <a:lnTo>
                      <a:pt x="2950" y="5934"/>
                    </a:lnTo>
                    <a:lnTo>
                      <a:pt x="2910" y="5933"/>
                    </a:lnTo>
                    <a:lnTo>
                      <a:pt x="2870" y="5932"/>
                    </a:lnTo>
                    <a:lnTo>
                      <a:pt x="2829" y="5932"/>
                    </a:lnTo>
                    <a:lnTo>
                      <a:pt x="2790" y="5931"/>
                    </a:lnTo>
                    <a:lnTo>
                      <a:pt x="2750" y="5932"/>
                    </a:lnTo>
                    <a:lnTo>
                      <a:pt x="2710" y="5932"/>
                    </a:lnTo>
                    <a:lnTo>
                      <a:pt x="2670" y="5933"/>
                    </a:lnTo>
                    <a:lnTo>
                      <a:pt x="2631" y="5935"/>
                    </a:lnTo>
                    <a:lnTo>
                      <a:pt x="2591" y="5938"/>
                    </a:lnTo>
                    <a:lnTo>
                      <a:pt x="2552" y="5941"/>
                    </a:lnTo>
                    <a:lnTo>
                      <a:pt x="2513" y="5945"/>
                    </a:lnTo>
                    <a:lnTo>
                      <a:pt x="2491" y="5944"/>
                    </a:lnTo>
                    <a:lnTo>
                      <a:pt x="2471" y="5944"/>
                    </a:lnTo>
                    <a:lnTo>
                      <a:pt x="2452" y="5943"/>
                    </a:lnTo>
                    <a:lnTo>
                      <a:pt x="2433" y="5942"/>
                    </a:lnTo>
                    <a:lnTo>
                      <a:pt x="2415" y="5941"/>
                    </a:lnTo>
                    <a:lnTo>
                      <a:pt x="2397" y="5940"/>
                    </a:lnTo>
                    <a:lnTo>
                      <a:pt x="2377" y="5939"/>
                    </a:lnTo>
                    <a:lnTo>
                      <a:pt x="2356" y="5939"/>
                    </a:lnTo>
                    <a:lnTo>
                      <a:pt x="2350" y="5935"/>
                    </a:lnTo>
                    <a:lnTo>
                      <a:pt x="2344" y="5932"/>
                    </a:lnTo>
                    <a:lnTo>
                      <a:pt x="2339" y="5927"/>
                    </a:lnTo>
                    <a:lnTo>
                      <a:pt x="2337" y="5918"/>
                    </a:lnTo>
                    <a:lnTo>
                      <a:pt x="2339" y="5908"/>
                    </a:lnTo>
                    <a:lnTo>
                      <a:pt x="2344" y="5903"/>
                    </a:lnTo>
                    <a:lnTo>
                      <a:pt x="2354" y="5900"/>
                    </a:lnTo>
                    <a:lnTo>
                      <a:pt x="2365" y="5896"/>
                    </a:lnTo>
                    <a:lnTo>
                      <a:pt x="2370" y="5892"/>
                    </a:lnTo>
                    <a:lnTo>
                      <a:pt x="2376" y="5885"/>
                    </a:lnTo>
                    <a:lnTo>
                      <a:pt x="2380" y="5879"/>
                    </a:lnTo>
                    <a:lnTo>
                      <a:pt x="2382" y="5869"/>
                    </a:lnTo>
                    <a:lnTo>
                      <a:pt x="2416" y="5865"/>
                    </a:lnTo>
                    <a:lnTo>
                      <a:pt x="2451" y="5862"/>
                    </a:lnTo>
                    <a:lnTo>
                      <a:pt x="2485" y="5859"/>
                    </a:lnTo>
                    <a:lnTo>
                      <a:pt x="2521" y="5857"/>
                    </a:lnTo>
                    <a:lnTo>
                      <a:pt x="2556" y="5856"/>
                    </a:lnTo>
                    <a:lnTo>
                      <a:pt x="2592" y="5855"/>
                    </a:lnTo>
                    <a:lnTo>
                      <a:pt x="2628" y="5855"/>
                    </a:lnTo>
                    <a:lnTo>
                      <a:pt x="2663" y="5855"/>
                    </a:lnTo>
                    <a:lnTo>
                      <a:pt x="2699" y="5856"/>
                    </a:lnTo>
                    <a:lnTo>
                      <a:pt x="2735" y="5856"/>
                    </a:lnTo>
                    <a:lnTo>
                      <a:pt x="2772" y="5857"/>
                    </a:lnTo>
                    <a:lnTo>
                      <a:pt x="2808" y="5858"/>
                    </a:lnTo>
                    <a:lnTo>
                      <a:pt x="2845" y="5859"/>
                    </a:lnTo>
                    <a:lnTo>
                      <a:pt x="2880" y="5860"/>
                    </a:lnTo>
                    <a:lnTo>
                      <a:pt x="2917" y="5860"/>
                    </a:lnTo>
                    <a:lnTo>
                      <a:pt x="2953" y="5860"/>
                    </a:lnTo>
                    <a:lnTo>
                      <a:pt x="2990" y="5860"/>
                    </a:lnTo>
                    <a:lnTo>
                      <a:pt x="3026" y="5860"/>
                    </a:lnTo>
                    <a:lnTo>
                      <a:pt x="3062" y="5859"/>
                    </a:lnTo>
                    <a:lnTo>
                      <a:pt x="3097" y="5858"/>
                    </a:lnTo>
                    <a:lnTo>
                      <a:pt x="3133" y="5856"/>
                    </a:lnTo>
                    <a:lnTo>
                      <a:pt x="3169" y="5853"/>
                    </a:lnTo>
                    <a:lnTo>
                      <a:pt x="3205" y="5849"/>
                    </a:lnTo>
                    <a:lnTo>
                      <a:pt x="3240" y="5844"/>
                    </a:lnTo>
                    <a:lnTo>
                      <a:pt x="3274" y="5838"/>
                    </a:lnTo>
                    <a:lnTo>
                      <a:pt x="3309" y="5831"/>
                    </a:lnTo>
                    <a:lnTo>
                      <a:pt x="3343" y="5822"/>
                    </a:lnTo>
                    <a:lnTo>
                      <a:pt x="3376" y="5814"/>
                    </a:lnTo>
                    <a:lnTo>
                      <a:pt x="3410" y="5803"/>
                    </a:lnTo>
                    <a:lnTo>
                      <a:pt x="3442" y="5791"/>
                    </a:lnTo>
                    <a:lnTo>
                      <a:pt x="3475" y="5777"/>
                    </a:lnTo>
                    <a:lnTo>
                      <a:pt x="3508" y="5762"/>
                    </a:lnTo>
                    <a:lnTo>
                      <a:pt x="3509" y="5751"/>
                    </a:lnTo>
                    <a:lnTo>
                      <a:pt x="3512" y="5742"/>
                    </a:lnTo>
                    <a:lnTo>
                      <a:pt x="3515" y="5736"/>
                    </a:lnTo>
                    <a:lnTo>
                      <a:pt x="3520" y="5730"/>
                    </a:lnTo>
                    <a:lnTo>
                      <a:pt x="3516" y="5723"/>
                    </a:lnTo>
                    <a:lnTo>
                      <a:pt x="3512" y="5716"/>
                    </a:lnTo>
                    <a:lnTo>
                      <a:pt x="3507" y="5712"/>
                    </a:lnTo>
                    <a:lnTo>
                      <a:pt x="3499" y="5706"/>
                    </a:lnTo>
                    <a:lnTo>
                      <a:pt x="3492" y="5702"/>
                    </a:lnTo>
                    <a:lnTo>
                      <a:pt x="3485" y="5696"/>
                    </a:lnTo>
                    <a:lnTo>
                      <a:pt x="3477" y="5689"/>
                    </a:lnTo>
                    <a:lnTo>
                      <a:pt x="3471" y="5679"/>
                    </a:lnTo>
                    <a:lnTo>
                      <a:pt x="3469" y="5675"/>
                    </a:lnTo>
                    <a:lnTo>
                      <a:pt x="3467" y="5671"/>
                    </a:lnTo>
                    <a:lnTo>
                      <a:pt x="3466" y="5666"/>
                    </a:lnTo>
                    <a:lnTo>
                      <a:pt x="3466" y="5662"/>
                    </a:lnTo>
                    <a:lnTo>
                      <a:pt x="3482" y="5656"/>
                    </a:lnTo>
                    <a:lnTo>
                      <a:pt x="3498" y="5651"/>
                    </a:lnTo>
                    <a:lnTo>
                      <a:pt x="3514" y="5647"/>
                    </a:lnTo>
                    <a:lnTo>
                      <a:pt x="3530" y="5642"/>
                    </a:lnTo>
                    <a:lnTo>
                      <a:pt x="3547" y="5638"/>
                    </a:lnTo>
                    <a:lnTo>
                      <a:pt x="3563" y="5634"/>
                    </a:lnTo>
                    <a:lnTo>
                      <a:pt x="3579" y="5628"/>
                    </a:lnTo>
                    <a:lnTo>
                      <a:pt x="3597" y="5623"/>
                    </a:lnTo>
                    <a:lnTo>
                      <a:pt x="3612" y="5617"/>
                    </a:lnTo>
                    <a:lnTo>
                      <a:pt x="3628" y="5610"/>
                    </a:lnTo>
                    <a:lnTo>
                      <a:pt x="3642" y="5602"/>
                    </a:lnTo>
                    <a:lnTo>
                      <a:pt x="3657" y="5592"/>
                    </a:lnTo>
                    <a:lnTo>
                      <a:pt x="3670" y="5583"/>
                    </a:lnTo>
                    <a:lnTo>
                      <a:pt x="3683" y="5570"/>
                    </a:lnTo>
                    <a:lnTo>
                      <a:pt x="3695" y="5557"/>
                    </a:lnTo>
                    <a:lnTo>
                      <a:pt x="3706" y="5540"/>
                    </a:lnTo>
                    <a:lnTo>
                      <a:pt x="3709" y="5528"/>
                    </a:lnTo>
                    <a:lnTo>
                      <a:pt x="3713" y="5519"/>
                    </a:lnTo>
                    <a:lnTo>
                      <a:pt x="3716" y="5510"/>
                    </a:lnTo>
                    <a:lnTo>
                      <a:pt x="3722" y="5502"/>
                    </a:lnTo>
                    <a:lnTo>
                      <a:pt x="3725" y="5499"/>
                    </a:lnTo>
                    <a:lnTo>
                      <a:pt x="3728" y="5497"/>
                    </a:lnTo>
                    <a:lnTo>
                      <a:pt x="3732" y="5495"/>
                    </a:lnTo>
                    <a:lnTo>
                      <a:pt x="3739" y="5491"/>
                    </a:lnTo>
                    <a:lnTo>
                      <a:pt x="3744" y="5493"/>
                    </a:lnTo>
                    <a:lnTo>
                      <a:pt x="3748" y="5495"/>
                    </a:lnTo>
                    <a:lnTo>
                      <a:pt x="3753" y="5498"/>
                    </a:lnTo>
                    <a:lnTo>
                      <a:pt x="3755" y="5502"/>
                    </a:lnTo>
                    <a:lnTo>
                      <a:pt x="3818" y="5700"/>
                    </a:lnTo>
                    <a:lnTo>
                      <a:pt x="3857" y="5709"/>
                    </a:lnTo>
                    <a:lnTo>
                      <a:pt x="3896" y="5716"/>
                    </a:lnTo>
                    <a:lnTo>
                      <a:pt x="3935" y="5723"/>
                    </a:lnTo>
                    <a:lnTo>
                      <a:pt x="3975" y="5729"/>
                    </a:lnTo>
                    <a:lnTo>
                      <a:pt x="4015" y="5735"/>
                    </a:lnTo>
                    <a:lnTo>
                      <a:pt x="4057" y="5739"/>
                    </a:lnTo>
                    <a:lnTo>
                      <a:pt x="4097" y="5744"/>
                    </a:lnTo>
                    <a:lnTo>
                      <a:pt x="4138" y="5748"/>
                    </a:lnTo>
                    <a:lnTo>
                      <a:pt x="4178" y="5751"/>
                    </a:lnTo>
                    <a:lnTo>
                      <a:pt x="4219" y="5754"/>
                    </a:lnTo>
                    <a:lnTo>
                      <a:pt x="4261" y="5756"/>
                    </a:lnTo>
                    <a:lnTo>
                      <a:pt x="4301" y="5758"/>
                    </a:lnTo>
                    <a:lnTo>
                      <a:pt x="4342" y="5760"/>
                    </a:lnTo>
                    <a:lnTo>
                      <a:pt x="4382" y="5761"/>
                    </a:lnTo>
                    <a:lnTo>
                      <a:pt x="4423" y="5762"/>
                    </a:lnTo>
                    <a:lnTo>
                      <a:pt x="4463" y="5762"/>
                    </a:lnTo>
                    <a:lnTo>
                      <a:pt x="4484" y="5698"/>
                    </a:lnTo>
                    <a:lnTo>
                      <a:pt x="4498" y="5625"/>
                    </a:lnTo>
                    <a:lnTo>
                      <a:pt x="4508" y="5547"/>
                    </a:lnTo>
                    <a:lnTo>
                      <a:pt x="4512" y="5465"/>
                    </a:lnTo>
                    <a:lnTo>
                      <a:pt x="4512" y="5384"/>
                    </a:lnTo>
                    <a:lnTo>
                      <a:pt x="4508" y="5304"/>
                    </a:lnTo>
                    <a:lnTo>
                      <a:pt x="4501" y="5228"/>
                    </a:lnTo>
                    <a:lnTo>
                      <a:pt x="4491" y="5158"/>
                    </a:lnTo>
                    <a:lnTo>
                      <a:pt x="4461" y="5151"/>
                    </a:lnTo>
                    <a:lnTo>
                      <a:pt x="4431" y="5145"/>
                    </a:lnTo>
                    <a:lnTo>
                      <a:pt x="4402" y="5141"/>
                    </a:lnTo>
                    <a:lnTo>
                      <a:pt x="4372" y="5139"/>
                    </a:lnTo>
                    <a:lnTo>
                      <a:pt x="4343" y="5137"/>
                    </a:lnTo>
                    <a:lnTo>
                      <a:pt x="4315" y="5136"/>
                    </a:lnTo>
                    <a:lnTo>
                      <a:pt x="4286" y="5136"/>
                    </a:lnTo>
                    <a:lnTo>
                      <a:pt x="4256" y="5136"/>
                    </a:lnTo>
                    <a:lnTo>
                      <a:pt x="4227" y="5136"/>
                    </a:lnTo>
                    <a:lnTo>
                      <a:pt x="4197" y="5136"/>
                    </a:lnTo>
                    <a:lnTo>
                      <a:pt x="4167" y="5136"/>
                    </a:lnTo>
                    <a:lnTo>
                      <a:pt x="4137" y="5134"/>
                    </a:lnTo>
                    <a:lnTo>
                      <a:pt x="4107" y="5132"/>
                    </a:lnTo>
                    <a:lnTo>
                      <a:pt x="4075" y="5130"/>
                    </a:lnTo>
                    <a:lnTo>
                      <a:pt x="4044" y="5127"/>
                    </a:lnTo>
                    <a:lnTo>
                      <a:pt x="4012" y="5121"/>
                    </a:lnTo>
                    <a:lnTo>
                      <a:pt x="3977" y="5121"/>
                    </a:lnTo>
                    <a:lnTo>
                      <a:pt x="3942" y="5119"/>
                    </a:lnTo>
                    <a:lnTo>
                      <a:pt x="3906" y="5117"/>
                    </a:lnTo>
                    <a:lnTo>
                      <a:pt x="3868" y="5115"/>
                    </a:lnTo>
                    <a:lnTo>
                      <a:pt x="3830" y="5111"/>
                    </a:lnTo>
                    <a:lnTo>
                      <a:pt x="3791" y="5106"/>
                    </a:lnTo>
                    <a:lnTo>
                      <a:pt x="3752" y="5102"/>
                    </a:lnTo>
                    <a:lnTo>
                      <a:pt x="3712" y="5098"/>
                    </a:lnTo>
                    <a:lnTo>
                      <a:pt x="3671" y="5092"/>
                    </a:lnTo>
                    <a:lnTo>
                      <a:pt x="3630" y="5087"/>
                    </a:lnTo>
                    <a:lnTo>
                      <a:pt x="3590" y="5081"/>
                    </a:lnTo>
                    <a:lnTo>
                      <a:pt x="3549" y="5075"/>
                    </a:lnTo>
                    <a:lnTo>
                      <a:pt x="3508" y="5069"/>
                    </a:lnTo>
                    <a:lnTo>
                      <a:pt x="3467" y="5064"/>
                    </a:lnTo>
                    <a:lnTo>
                      <a:pt x="3426" y="5058"/>
                    </a:lnTo>
                    <a:lnTo>
                      <a:pt x="3386" y="5054"/>
                    </a:lnTo>
                    <a:lnTo>
                      <a:pt x="3347" y="5049"/>
                    </a:lnTo>
                    <a:lnTo>
                      <a:pt x="3307" y="5045"/>
                    </a:lnTo>
                    <a:lnTo>
                      <a:pt x="3269" y="5041"/>
                    </a:lnTo>
                    <a:lnTo>
                      <a:pt x="3230" y="5039"/>
                    </a:lnTo>
                    <a:lnTo>
                      <a:pt x="3193" y="5037"/>
                    </a:lnTo>
                    <a:lnTo>
                      <a:pt x="3157" y="5035"/>
                    </a:lnTo>
                    <a:lnTo>
                      <a:pt x="3121" y="5035"/>
                    </a:lnTo>
                    <a:lnTo>
                      <a:pt x="3087" y="5035"/>
                    </a:lnTo>
                    <a:lnTo>
                      <a:pt x="3054" y="5037"/>
                    </a:lnTo>
                    <a:lnTo>
                      <a:pt x="3021" y="5039"/>
                    </a:lnTo>
                    <a:lnTo>
                      <a:pt x="2991" y="5043"/>
                    </a:lnTo>
                    <a:lnTo>
                      <a:pt x="2963" y="5049"/>
                    </a:lnTo>
                    <a:lnTo>
                      <a:pt x="2935" y="5055"/>
                    </a:lnTo>
                    <a:lnTo>
                      <a:pt x="2910" y="5063"/>
                    </a:lnTo>
                    <a:lnTo>
                      <a:pt x="2885" y="5073"/>
                    </a:lnTo>
                    <a:lnTo>
                      <a:pt x="2863" y="5084"/>
                    </a:lnTo>
                    <a:lnTo>
                      <a:pt x="2845" y="5049"/>
                    </a:lnTo>
                    <a:lnTo>
                      <a:pt x="2824" y="5015"/>
                    </a:lnTo>
                    <a:lnTo>
                      <a:pt x="2801" y="4985"/>
                    </a:lnTo>
                    <a:lnTo>
                      <a:pt x="2776" y="4955"/>
                    </a:lnTo>
                    <a:lnTo>
                      <a:pt x="2750" y="4929"/>
                    </a:lnTo>
                    <a:lnTo>
                      <a:pt x="2723" y="4904"/>
                    </a:lnTo>
                    <a:lnTo>
                      <a:pt x="2694" y="4882"/>
                    </a:lnTo>
                    <a:lnTo>
                      <a:pt x="2662" y="4861"/>
                    </a:lnTo>
                    <a:lnTo>
                      <a:pt x="2631" y="4841"/>
                    </a:lnTo>
                    <a:lnTo>
                      <a:pt x="2598" y="4824"/>
                    </a:lnTo>
                    <a:lnTo>
                      <a:pt x="2564" y="4808"/>
                    </a:lnTo>
                    <a:lnTo>
                      <a:pt x="2529" y="4791"/>
                    </a:lnTo>
                    <a:lnTo>
                      <a:pt x="2493" y="4777"/>
                    </a:lnTo>
                    <a:lnTo>
                      <a:pt x="2457" y="4764"/>
                    </a:lnTo>
                    <a:lnTo>
                      <a:pt x="2420" y="4751"/>
                    </a:lnTo>
                    <a:lnTo>
                      <a:pt x="2382" y="4739"/>
                    </a:lnTo>
                    <a:lnTo>
                      <a:pt x="2346" y="4727"/>
                    </a:lnTo>
                    <a:lnTo>
                      <a:pt x="2308" y="4717"/>
                    </a:lnTo>
                    <a:lnTo>
                      <a:pt x="2270" y="4706"/>
                    </a:lnTo>
                    <a:lnTo>
                      <a:pt x="2232" y="4694"/>
                    </a:lnTo>
                    <a:lnTo>
                      <a:pt x="2194" y="4683"/>
                    </a:lnTo>
                    <a:lnTo>
                      <a:pt x="2156" y="4672"/>
                    </a:lnTo>
                    <a:lnTo>
                      <a:pt x="2119" y="4660"/>
                    </a:lnTo>
                    <a:lnTo>
                      <a:pt x="2082" y="4648"/>
                    </a:lnTo>
                    <a:lnTo>
                      <a:pt x="2046" y="4635"/>
                    </a:lnTo>
                    <a:lnTo>
                      <a:pt x="2010" y="4622"/>
                    </a:lnTo>
                    <a:lnTo>
                      <a:pt x="1976" y="4607"/>
                    </a:lnTo>
                    <a:lnTo>
                      <a:pt x="1942" y="4592"/>
                    </a:lnTo>
                    <a:lnTo>
                      <a:pt x="1909" y="4576"/>
                    </a:lnTo>
                    <a:lnTo>
                      <a:pt x="1878" y="4557"/>
                    </a:lnTo>
                    <a:lnTo>
                      <a:pt x="1848" y="4538"/>
                    </a:lnTo>
                    <a:lnTo>
                      <a:pt x="1819" y="4517"/>
                    </a:lnTo>
                    <a:lnTo>
                      <a:pt x="1799" y="4496"/>
                    </a:lnTo>
                    <a:lnTo>
                      <a:pt x="1778" y="4475"/>
                    </a:lnTo>
                    <a:lnTo>
                      <a:pt x="1757" y="4453"/>
                    </a:lnTo>
                    <a:lnTo>
                      <a:pt x="1738" y="4430"/>
                    </a:lnTo>
                    <a:lnTo>
                      <a:pt x="1718" y="4407"/>
                    </a:lnTo>
                    <a:lnTo>
                      <a:pt x="1699" y="4383"/>
                    </a:lnTo>
                    <a:lnTo>
                      <a:pt x="1679" y="4358"/>
                    </a:lnTo>
                    <a:lnTo>
                      <a:pt x="1661" y="4335"/>
                    </a:lnTo>
                    <a:lnTo>
                      <a:pt x="1642" y="4310"/>
                    </a:lnTo>
                    <a:lnTo>
                      <a:pt x="1623" y="4284"/>
                    </a:lnTo>
                    <a:lnTo>
                      <a:pt x="1604" y="4259"/>
                    </a:lnTo>
                    <a:lnTo>
                      <a:pt x="1586" y="4233"/>
                    </a:lnTo>
                    <a:lnTo>
                      <a:pt x="1566" y="4207"/>
                    </a:lnTo>
                    <a:lnTo>
                      <a:pt x="1548" y="4180"/>
                    </a:lnTo>
                    <a:lnTo>
                      <a:pt x="1529" y="4155"/>
                    </a:lnTo>
                    <a:lnTo>
                      <a:pt x="1509" y="4129"/>
                    </a:lnTo>
                    <a:lnTo>
                      <a:pt x="1486" y="4110"/>
                    </a:lnTo>
                    <a:lnTo>
                      <a:pt x="1463" y="4091"/>
                    </a:lnTo>
                    <a:lnTo>
                      <a:pt x="1438" y="4072"/>
                    </a:lnTo>
                    <a:lnTo>
                      <a:pt x="1415" y="4052"/>
                    </a:lnTo>
                    <a:lnTo>
                      <a:pt x="1389" y="4034"/>
                    </a:lnTo>
                    <a:lnTo>
                      <a:pt x="1364" y="4014"/>
                    </a:lnTo>
                    <a:lnTo>
                      <a:pt x="1338" y="3995"/>
                    </a:lnTo>
                    <a:lnTo>
                      <a:pt x="1313" y="3975"/>
                    </a:lnTo>
                    <a:lnTo>
                      <a:pt x="1288" y="3956"/>
                    </a:lnTo>
                    <a:lnTo>
                      <a:pt x="1263" y="3936"/>
                    </a:lnTo>
                    <a:lnTo>
                      <a:pt x="1239" y="3917"/>
                    </a:lnTo>
                    <a:lnTo>
                      <a:pt x="1215" y="3896"/>
                    </a:lnTo>
                    <a:lnTo>
                      <a:pt x="1192" y="3875"/>
                    </a:lnTo>
                    <a:lnTo>
                      <a:pt x="1172" y="3855"/>
                    </a:lnTo>
                    <a:lnTo>
                      <a:pt x="1151" y="3833"/>
                    </a:lnTo>
                    <a:lnTo>
                      <a:pt x="1132" y="3811"/>
                    </a:lnTo>
                    <a:lnTo>
                      <a:pt x="1134" y="3801"/>
                    </a:lnTo>
                    <a:lnTo>
                      <a:pt x="1137" y="3792"/>
                    </a:lnTo>
                    <a:lnTo>
                      <a:pt x="1143" y="3784"/>
                    </a:lnTo>
                    <a:lnTo>
                      <a:pt x="1153" y="3780"/>
                    </a:lnTo>
                    <a:lnTo>
                      <a:pt x="1342" y="3923"/>
                    </a:lnTo>
                    <a:lnTo>
                      <a:pt x="1344" y="3923"/>
                    </a:lnTo>
                    <a:lnTo>
                      <a:pt x="1347" y="3923"/>
                    </a:lnTo>
                    <a:lnTo>
                      <a:pt x="1353" y="3922"/>
                    </a:lnTo>
                    <a:lnTo>
                      <a:pt x="1358" y="3920"/>
                    </a:lnTo>
                    <a:lnTo>
                      <a:pt x="1361" y="3913"/>
                    </a:lnTo>
                    <a:lnTo>
                      <a:pt x="1363" y="3906"/>
                    </a:lnTo>
                    <a:lnTo>
                      <a:pt x="1363" y="3897"/>
                    </a:lnTo>
                    <a:lnTo>
                      <a:pt x="1366" y="3889"/>
                    </a:lnTo>
                    <a:lnTo>
                      <a:pt x="1368" y="3887"/>
                    </a:lnTo>
                    <a:lnTo>
                      <a:pt x="1371" y="3885"/>
                    </a:lnTo>
                    <a:lnTo>
                      <a:pt x="1376" y="3882"/>
                    </a:lnTo>
                    <a:lnTo>
                      <a:pt x="1382" y="3880"/>
                    </a:lnTo>
                    <a:lnTo>
                      <a:pt x="1400" y="3918"/>
                    </a:lnTo>
                    <a:lnTo>
                      <a:pt x="1420" y="3955"/>
                    </a:lnTo>
                    <a:lnTo>
                      <a:pt x="1442" y="3991"/>
                    </a:lnTo>
                    <a:lnTo>
                      <a:pt x="1463" y="4026"/>
                    </a:lnTo>
                    <a:lnTo>
                      <a:pt x="1486" y="4062"/>
                    </a:lnTo>
                    <a:lnTo>
                      <a:pt x="1510" y="4096"/>
                    </a:lnTo>
                    <a:lnTo>
                      <a:pt x="1535" y="4131"/>
                    </a:lnTo>
                    <a:lnTo>
                      <a:pt x="1560" y="4164"/>
                    </a:lnTo>
                    <a:lnTo>
                      <a:pt x="1586" y="4197"/>
                    </a:lnTo>
                    <a:lnTo>
                      <a:pt x="1613" y="4229"/>
                    </a:lnTo>
                    <a:lnTo>
                      <a:pt x="1639" y="4262"/>
                    </a:lnTo>
                    <a:lnTo>
                      <a:pt x="1667" y="4294"/>
                    </a:lnTo>
                    <a:lnTo>
                      <a:pt x="1695" y="4326"/>
                    </a:lnTo>
                    <a:lnTo>
                      <a:pt x="1723" y="4357"/>
                    </a:lnTo>
                    <a:lnTo>
                      <a:pt x="1750" y="4389"/>
                    </a:lnTo>
                    <a:lnTo>
                      <a:pt x="1778" y="4420"/>
                    </a:lnTo>
                    <a:lnTo>
                      <a:pt x="1780" y="4420"/>
                    </a:lnTo>
                    <a:lnTo>
                      <a:pt x="1785" y="4420"/>
                    </a:lnTo>
                    <a:lnTo>
                      <a:pt x="1790" y="4419"/>
                    </a:lnTo>
                    <a:lnTo>
                      <a:pt x="1797" y="4418"/>
                    </a:lnTo>
                    <a:lnTo>
                      <a:pt x="1783" y="4325"/>
                    </a:lnTo>
                    <a:lnTo>
                      <a:pt x="1772" y="4230"/>
                    </a:lnTo>
                    <a:lnTo>
                      <a:pt x="1760" y="4134"/>
                    </a:lnTo>
                    <a:lnTo>
                      <a:pt x="1749" y="4037"/>
                    </a:lnTo>
                    <a:lnTo>
                      <a:pt x="1737" y="3941"/>
                    </a:lnTo>
                    <a:lnTo>
                      <a:pt x="1724" y="3843"/>
                    </a:lnTo>
                    <a:lnTo>
                      <a:pt x="1710" y="3747"/>
                    </a:lnTo>
                    <a:lnTo>
                      <a:pt x="1695" y="3652"/>
                    </a:lnTo>
                    <a:lnTo>
                      <a:pt x="1677" y="3558"/>
                    </a:lnTo>
                    <a:lnTo>
                      <a:pt x="1658" y="3465"/>
                    </a:lnTo>
                    <a:lnTo>
                      <a:pt x="1636" y="3375"/>
                    </a:lnTo>
                    <a:lnTo>
                      <a:pt x="1611" y="3288"/>
                    </a:lnTo>
                    <a:lnTo>
                      <a:pt x="1582" y="3205"/>
                    </a:lnTo>
                    <a:lnTo>
                      <a:pt x="1549" y="3124"/>
                    </a:lnTo>
                    <a:lnTo>
                      <a:pt x="1512" y="3049"/>
                    </a:lnTo>
                    <a:lnTo>
                      <a:pt x="1471" y="2977"/>
                    </a:lnTo>
                    <a:lnTo>
                      <a:pt x="1431" y="2964"/>
                    </a:lnTo>
                    <a:lnTo>
                      <a:pt x="1406" y="2942"/>
                    </a:lnTo>
                    <a:lnTo>
                      <a:pt x="1391" y="2915"/>
                    </a:lnTo>
                    <a:lnTo>
                      <a:pt x="1383" y="2885"/>
                    </a:lnTo>
                    <a:lnTo>
                      <a:pt x="1378" y="2858"/>
                    </a:lnTo>
                    <a:lnTo>
                      <a:pt x="1370" y="2834"/>
                    </a:lnTo>
                    <a:lnTo>
                      <a:pt x="1356" y="2820"/>
                    </a:lnTo>
                    <a:lnTo>
                      <a:pt x="1331" y="2816"/>
                    </a:lnTo>
                    <a:lnTo>
                      <a:pt x="1303" y="2844"/>
                    </a:lnTo>
                    <a:lnTo>
                      <a:pt x="1296" y="2844"/>
                    </a:lnTo>
                    <a:lnTo>
                      <a:pt x="1291" y="2844"/>
                    </a:lnTo>
                    <a:lnTo>
                      <a:pt x="1287" y="2843"/>
                    </a:lnTo>
                    <a:lnTo>
                      <a:pt x="1282" y="2842"/>
                    </a:lnTo>
                    <a:lnTo>
                      <a:pt x="1276" y="2835"/>
                    </a:lnTo>
                    <a:lnTo>
                      <a:pt x="1272" y="2825"/>
                    </a:lnTo>
                    <a:lnTo>
                      <a:pt x="1271" y="2815"/>
                    </a:lnTo>
                    <a:lnTo>
                      <a:pt x="1271" y="2805"/>
                    </a:lnTo>
                    <a:lnTo>
                      <a:pt x="1252" y="2775"/>
                    </a:lnTo>
                    <a:lnTo>
                      <a:pt x="1231" y="2745"/>
                    </a:lnTo>
                    <a:lnTo>
                      <a:pt x="1210" y="2715"/>
                    </a:lnTo>
                    <a:lnTo>
                      <a:pt x="1188" y="2686"/>
                    </a:lnTo>
                    <a:lnTo>
                      <a:pt x="1165" y="2657"/>
                    </a:lnTo>
                    <a:lnTo>
                      <a:pt x="1141" y="2629"/>
                    </a:lnTo>
                    <a:lnTo>
                      <a:pt x="1117" y="2600"/>
                    </a:lnTo>
                    <a:lnTo>
                      <a:pt x="1093" y="2573"/>
                    </a:lnTo>
                    <a:lnTo>
                      <a:pt x="1067" y="2546"/>
                    </a:lnTo>
                    <a:lnTo>
                      <a:pt x="1042" y="2519"/>
                    </a:lnTo>
                    <a:lnTo>
                      <a:pt x="1016" y="2493"/>
                    </a:lnTo>
                    <a:lnTo>
                      <a:pt x="989" y="2467"/>
                    </a:lnTo>
                    <a:lnTo>
                      <a:pt x="962" y="2442"/>
                    </a:lnTo>
                    <a:lnTo>
                      <a:pt x="935" y="2417"/>
                    </a:lnTo>
                    <a:lnTo>
                      <a:pt x="907" y="2393"/>
                    </a:lnTo>
                    <a:lnTo>
                      <a:pt x="879" y="2369"/>
                    </a:lnTo>
                    <a:lnTo>
                      <a:pt x="849" y="2345"/>
                    </a:lnTo>
                    <a:lnTo>
                      <a:pt x="820" y="2322"/>
                    </a:lnTo>
                    <a:lnTo>
                      <a:pt x="790" y="2301"/>
                    </a:lnTo>
                    <a:lnTo>
                      <a:pt x="760" y="2279"/>
                    </a:lnTo>
                    <a:lnTo>
                      <a:pt x="730" y="2258"/>
                    </a:lnTo>
                    <a:lnTo>
                      <a:pt x="698" y="2238"/>
                    </a:lnTo>
                    <a:lnTo>
                      <a:pt x="668" y="2218"/>
                    </a:lnTo>
                    <a:lnTo>
                      <a:pt x="637" y="2199"/>
                    </a:lnTo>
                    <a:lnTo>
                      <a:pt x="605" y="2180"/>
                    </a:lnTo>
                    <a:lnTo>
                      <a:pt x="573" y="2163"/>
                    </a:lnTo>
                    <a:lnTo>
                      <a:pt x="541" y="2146"/>
                    </a:lnTo>
                    <a:lnTo>
                      <a:pt x="509" y="2129"/>
                    </a:lnTo>
                    <a:lnTo>
                      <a:pt x="476" y="2113"/>
                    </a:lnTo>
                    <a:lnTo>
                      <a:pt x="443" y="2098"/>
                    </a:lnTo>
                    <a:lnTo>
                      <a:pt x="410" y="2084"/>
                    </a:lnTo>
                    <a:lnTo>
                      <a:pt x="377" y="2070"/>
                    </a:lnTo>
                    <a:lnTo>
                      <a:pt x="0" y="2357"/>
                    </a:lnTo>
                    <a:lnTo>
                      <a:pt x="27" y="2333"/>
                    </a:lnTo>
                    <a:lnTo>
                      <a:pt x="53" y="2309"/>
                    </a:lnTo>
                    <a:lnTo>
                      <a:pt x="78" y="2288"/>
                    </a:lnTo>
                    <a:lnTo>
                      <a:pt x="102" y="2267"/>
                    </a:lnTo>
                    <a:lnTo>
                      <a:pt x="124" y="2248"/>
                    </a:lnTo>
                    <a:lnTo>
                      <a:pt x="146" y="2229"/>
                    </a:lnTo>
                    <a:lnTo>
                      <a:pt x="167" y="2211"/>
                    </a:lnTo>
                    <a:lnTo>
                      <a:pt x="187" y="2193"/>
                    </a:lnTo>
                    <a:lnTo>
                      <a:pt x="207" y="2176"/>
                    </a:lnTo>
                    <a:lnTo>
                      <a:pt x="226" y="2160"/>
                    </a:lnTo>
                    <a:lnTo>
                      <a:pt x="246" y="2143"/>
                    </a:lnTo>
                    <a:lnTo>
                      <a:pt x="264" y="2126"/>
                    </a:lnTo>
                    <a:lnTo>
                      <a:pt x="283" y="2110"/>
                    </a:lnTo>
                    <a:lnTo>
                      <a:pt x="301" y="2093"/>
                    </a:lnTo>
                    <a:lnTo>
                      <a:pt x="321" y="2076"/>
                    </a:lnTo>
                    <a:lnTo>
                      <a:pt x="339" y="2059"/>
                    </a:lnTo>
                    <a:lnTo>
                      <a:pt x="345" y="2028"/>
                    </a:lnTo>
                    <a:lnTo>
                      <a:pt x="358" y="2000"/>
                    </a:lnTo>
                    <a:lnTo>
                      <a:pt x="374" y="1974"/>
                    </a:lnTo>
                    <a:lnTo>
                      <a:pt x="391" y="1948"/>
                    </a:lnTo>
                    <a:lnTo>
                      <a:pt x="409" y="1922"/>
                    </a:lnTo>
                    <a:lnTo>
                      <a:pt x="423" y="1895"/>
                    </a:lnTo>
                    <a:lnTo>
                      <a:pt x="433" y="1864"/>
                    </a:lnTo>
                    <a:lnTo>
                      <a:pt x="435" y="1831"/>
                    </a:lnTo>
                    <a:lnTo>
                      <a:pt x="407" y="1785"/>
                    </a:lnTo>
                    <a:lnTo>
                      <a:pt x="381" y="1737"/>
                    </a:lnTo>
                    <a:lnTo>
                      <a:pt x="357" y="1689"/>
                    </a:lnTo>
                    <a:lnTo>
                      <a:pt x="337" y="1639"/>
                    </a:lnTo>
                    <a:lnTo>
                      <a:pt x="321" y="1587"/>
                    </a:lnTo>
                    <a:lnTo>
                      <a:pt x="310" y="1533"/>
                    </a:lnTo>
                    <a:lnTo>
                      <a:pt x="302" y="1480"/>
                    </a:lnTo>
                    <a:lnTo>
                      <a:pt x="301" y="1425"/>
                    </a:lnTo>
                    <a:lnTo>
                      <a:pt x="311" y="1302"/>
                    </a:lnTo>
                    <a:lnTo>
                      <a:pt x="317" y="1177"/>
                    </a:lnTo>
                    <a:lnTo>
                      <a:pt x="323" y="1051"/>
                    </a:lnTo>
                    <a:lnTo>
                      <a:pt x="332" y="925"/>
                    </a:lnTo>
                    <a:lnTo>
                      <a:pt x="346" y="802"/>
                    </a:lnTo>
                    <a:lnTo>
                      <a:pt x="369" y="684"/>
                    </a:lnTo>
                    <a:lnTo>
                      <a:pt x="403" y="571"/>
                    </a:lnTo>
                    <a:lnTo>
                      <a:pt x="451" y="467"/>
                    </a:lnTo>
                    <a:lnTo>
                      <a:pt x="477" y="436"/>
                    </a:lnTo>
                    <a:lnTo>
                      <a:pt x="501" y="404"/>
                    </a:lnTo>
                    <a:lnTo>
                      <a:pt x="524" y="371"/>
                    </a:lnTo>
                    <a:lnTo>
                      <a:pt x="547" y="337"/>
                    </a:lnTo>
                    <a:lnTo>
                      <a:pt x="567" y="303"/>
                    </a:lnTo>
                    <a:lnTo>
                      <a:pt x="588" y="270"/>
                    </a:lnTo>
                    <a:lnTo>
                      <a:pt x="610" y="237"/>
                    </a:lnTo>
                    <a:lnTo>
                      <a:pt x="631" y="204"/>
                    </a:lnTo>
                    <a:lnTo>
                      <a:pt x="655" y="174"/>
                    </a:lnTo>
                    <a:lnTo>
                      <a:pt x="679" y="144"/>
                    </a:lnTo>
                    <a:lnTo>
                      <a:pt x="706" y="117"/>
                    </a:lnTo>
                    <a:lnTo>
                      <a:pt x="735" y="92"/>
                    </a:lnTo>
                    <a:lnTo>
                      <a:pt x="767" y="71"/>
                    </a:lnTo>
                    <a:lnTo>
                      <a:pt x="803" y="51"/>
                    </a:lnTo>
                    <a:lnTo>
                      <a:pt x="842" y="36"/>
                    </a:lnTo>
                    <a:lnTo>
                      <a:pt x="885" y="24"/>
                    </a:lnTo>
                    <a:lnTo>
                      <a:pt x="902" y="18"/>
                    </a:lnTo>
                    <a:lnTo>
                      <a:pt x="919" y="15"/>
                    </a:lnTo>
                    <a:lnTo>
                      <a:pt x="935" y="13"/>
                    </a:lnTo>
                    <a:lnTo>
                      <a:pt x="951" y="12"/>
                    </a:lnTo>
                    <a:lnTo>
                      <a:pt x="968" y="11"/>
                    </a:lnTo>
                    <a:lnTo>
                      <a:pt x="983" y="9"/>
                    </a:lnTo>
                    <a:lnTo>
                      <a:pt x="998" y="5"/>
                    </a:lnTo>
                    <a:lnTo>
                      <a:pt x="1013"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0" name="Freeform 95"/>
              <p:cNvSpPr>
                <a:spLocks noChangeArrowheads="1"/>
              </p:cNvSpPr>
              <p:nvPr/>
            </p:nvSpPr>
            <p:spPr bwMode="auto">
              <a:xfrm>
                <a:off x="188" y="107"/>
                <a:ext cx="199" cy="306"/>
              </a:xfrm>
              <a:custGeom>
                <a:avLst/>
                <a:gdLst>
                  <a:gd name="T0" fmla="*/ 0 w 1193"/>
                  <a:gd name="T1" fmla="*/ 0 h 1746"/>
                  <a:gd name="T2" fmla="*/ 0 w 1193"/>
                  <a:gd name="T3" fmla="*/ 0 h 1746"/>
                  <a:gd name="T4" fmla="*/ 0 w 1193"/>
                  <a:gd name="T5" fmla="*/ 0 h 1746"/>
                  <a:gd name="T6" fmla="*/ 0 w 1193"/>
                  <a:gd name="T7" fmla="*/ 0 h 1746"/>
                  <a:gd name="T8" fmla="*/ 0 w 1193"/>
                  <a:gd name="T9" fmla="*/ 0 h 1746"/>
                  <a:gd name="T10" fmla="*/ 0 w 1193"/>
                  <a:gd name="T11" fmla="*/ 0 h 1746"/>
                  <a:gd name="T12" fmla="*/ 0 w 1193"/>
                  <a:gd name="T13" fmla="*/ 0 h 1746"/>
                  <a:gd name="T14" fmla="*/ 0 w 1193"/>
                  <a:gd name="T15" fmla="*/ 0 h 1746"/>
                  <a:gd name="T16" fmla="*/ 0 w 1193"/>
                  <a:gd name="T17" fmla="*/ 0 h 1746"/>
                  <a:gd name="T18" fmla="*/ 0 w 1193"/>
                  <a:gd name="T19" fmla="*/ 0 h 1746"/>
                  <a:gd name="T20" fmla="*/ 0 w 1193"/>
                  <a:gd name="T21" fmla="*/ 0 h 1746"/>
                  <a:gd name="T22" fmla="*/ 0 w 1193"/>
                  <a:gd name="T23" fmla="*/ 0 h 1746"/>
                  <a:gd name="T24" fmla="*/ 0 w 1193"/>
                  <a:gd name="T25" fmla="*/ 0 h 1746"/>
                  <a:gd name="T26" fmla="*/ 0 w 1193"/>
                  <a:gd name="T27" fmla="*/ 0 h 1746"/>
                  <a:gd name="T28" fmla="*/ 0 w 1193"/>
                  <a:gd name="T29" fmla="*/ 0 h 1746"/>
                  <a:gd name="T30" fmla="*/ 0 w 1193"/>
                  <a:gd name="T31" fmla="*/ 0 h 1746"/>
                  <a:gd name="T32" fmla="*/ 0 w 1193"/>
                  <a:gd name="T33" fmla="*/ 0 h 1746"/>
                  <a:gd name="T34" fmla="*/ 0 w 1193"/>
                  <a:gd name="T35" fmla="*/ 0 h 1746"/>
                  <a:gd name="T36" fmla="*/ 0 w 1193"/>
                  <a:gd name="T37" fmla="*/ 0 h 1746"/>
                  <a:gd name="T38" fmla="*/ 0 w 1193"/>
                  <a:gd name="T39" fmla="*/ 0 h 1746"/>
                  <a:gd name="T40" fmla="*/ 0 w 1193"/>
                  <a:gd name="T41" fmla="*/ 0 h 1746"/>
                  <a:gd name="T42" fmla="*/ 0 w 1193"/>
                  <a:gd name="T43" fmla="*/ 0 h 1746"/>
                  <a:gd name="T44" fmla="*/ 0 w 1193"/>
                  <a:gd name="T45" fmla="*/ 0 h 1746"/>
                  <a:gd name="T46" fmla="*/ 0 w 1193"/>
                  <a:gd name="T47" fmla="*/ 0 h 1746"/>
                  <a:gd name="T48" fmla="*/ 0 w 1193"/>
                  <a:gd name="T49" fmla="*/ 0 h 1746"/>
                  <a:gd name="T50" fmla="*/ 0 w 1193"/>
                  <a:gd name="T51" fmla="*/ 0 h 1746"/>
                  <a:gd name="T52" fmla="*/ 0 w 1193"/>
                  <a:gd name="T53" fmla="*/ 0 h 1746"/>
                  <a:gd name="T54" fmla="*/ 0 w 1193"/>
                  <a:gd name="T55" fmla="*/ 0 h 1746"/>
                  <a:gd name="T56" fmla="*/ 0 w 1193"/>
                  <a:gd name="T57" fmla="*/ 0 h 1746"/>
                  <a:gd name="T58" fmla="*/ 0 w 1193"/>
                  <a:gd name="T59" fmla="*/ 0 h 1746"/>
                  <a:gd name="T60" fmla="*/ 0 w 1193"/>
                  <a:gd name="T61" fmla="*/ 0 h 1746"/>
                  <a:gd name="T62" fmla="*/ 0 w 1193"/>
                  <a:gd name="T63" fmla="*/ 0 h 1746"/>
                  <a:gd name="T64" fmla="*/ 0 w 1193"/>
                  <a:gd name="T65" fmla="*/ 0 h 1746"/>
                  <a:gd name="T66" fmla="*/ 0 w 1193"/>
                  <a:gd name="T67" fmla="*/ 0 h 1746"/>
                  <a:gd name="T68" fmla="*/ 0 w 1193"/>
                  <a:gd name="T69" fmla="*/ 0 h 1746"/>
                  <a:gd name="T70" fmla="*/ 0 w 1193"/>
                  <a:gd name="T71" fmla="*/ 0 h 1746"/>
                  <a:gd name="T72" fmla="*/ 0 w 1193"/>
                  <a:gd name="T73" fmla="*/ 0 h 1746"/>
                  <a:gd name="T74" fmla="*/ 0 w 1193"/>
                  <a:gd name="T75" fmla="*/ 0 h 1746"/>
                  <a:gd name="T76" fmla="*/ 0 w 1193"/>
                  <a:gd name="T77" fmla="*/ 0 h 1746"/>
                  <a:gd name="T78" fmla="*/ 0 w 1193"/>
                  <a:gd name="T79" fmla="*/ 0 h 1746"/>
                  <a:gd name="T80" fmla="*/ 0 w 1193"/>
                  <a:gd name="T81" fmla="*/ 0 h 1746"/>
                  <a:gd name="T82" fmla="*/ 0 w 1193"/>
                  <a:gd name="T83" fmla="*/ 0 h 1746"/>
                  <a:gd name="T84" fmla="*/ 0 w 1193"/>
                  <a:gd name="T85" fmla="*/ 0 h 1746"/>
                  <a:gd name="T86" fmla="*/ 0 w 1193"/>
                  <a:gd name="T87" fmla="*/ 0 h 1746"/>
                  <a:gd name="T88" fmla="*/ 0 w 1193"/>
                  <a:gd name="T89" fmla="*/ 0 h 1746"/>
                  <a:gd name="T90" fmla="*/ 0 w 1193"/>
                  <a:gd name="T91" fmla="*/ 0 h 1746"/>
                  <a:gd name="T92" fmla="*/ 0 w 1193"/>
                  <a:gd name="T93" fmla="*/ 0 h 1746"/>
                  <a:gd name="T94" fmla="*/ 0 w 1193"/>
                  <a:gd name="T95" fmla="*/ 0 h 1746"/>
                  <a:gd name="T96" fmla="*/ 0 w 1193"/>
                  <a:gd name="T97" fmla="*/ 0 h 1746"/>
                  <a:gd name="T98" fmla="*/ 0 w 1193"/>
                  <a:gd name="T99" fmla="*/ 0 h 1746"/>
                  <a:gd name="T100" fmla="*/ 0 w 1193"/>
                  <a:gd name="T101" fmla="*/ 0 h 1746"/>
                  <a:gd name="T102" fmla="*/ 0 w 1193"/>
                  <a:gd name="T103" fmla="*/ 0 h 1746"/>
                  <a:gd name="T104" fmla="*/ 0 w 1193"/>
                  <a:gd name="T105" fmla="*/ 0 h 1746"/>
                  <a:gd name="T106" fmla="*/ 0 w 1193"/>
                  <a:gd name="T107" fmla="*/ 0 h 1746"/>
                  <a:gd name="T108" fmla="*/ 0 w 1193"/>
                  <a:gd name="T109" fmla="*/ 0 h 1746"/>
                  <a:gd name="T110" fmla="*/ 0 w 1193"/>
                  <a:gd name="T111" fmla="*/ 0 h 1746"/>
                  <a:gd name="T112" fmla="*/ 0 w 1193"/>
                  <a:gd name="T113" fmla="*/ 0 h 1746"/>
                  <a:gd name="T114" fmla="*/ 0 w 1193"/>
                  <a:gd name="T115" fmla="*/ 0 h 1746"/>
                  <a:gd name="T116" fmla="*/ 0 w 1193"/>
                  <a:gd name="T117" fmla="*/ 0 h 1746"/>
                  <a:gd name="T118" fmla="*/ 0 w 1193"/>
                  <a:gd name="T119" fmla="*/ 0 h 1746"/>
                  <a:gd name="T120" fmla="*/ 0 w 1193"/>
                  <a:gd name="T121" fmla="*/ 0 h 1746"/>
                  <a:gd name="T122" fmla="*/ 0 w 1193"/>
                  <a:gd name="T123" fmla="*/ 0 h 1746"/>
                  <a:gd name="T124" fmla="*/ 0 w 1193"/>
                  <a:gd name="T125" fmla="*/ 0 h 174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93"/>
                  <a:gd name="T190" fmla="*/ 0 h 1746"/>
                  <a:gd name="T191" fmla="*/ 1193 w 1193"/>
                  <a:gd name="T192" fmla="*/ 1746 h 174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93" h="1746">
                    <a:moveTo>
                      <a:pt x="911" y="3"/>
                    </a:moveTo>
                    <a:lnTo>
                      <a:pt x="1058" y="31"/>
                    </a:lnTo>
                    <a:lnTo>
                      <a:pt x="1070" y="79"/>
                    </a:lnTo>
                    <a:lnTo>
                      <a:pt x="1083" y="127"/>
                    </a:lnTo>
                    <a:lnTo>
                      <a:pt x="1094" y="175"/>
                    </a:lnTo>
                    <a:lnTo>
                      <a:pt x="1104" y="222"/>
                    </a:lnTo>
                    <a:lnTo>
                      <a:pt x="1111" y="270"/>
                    </a:lnTo>
                    <a:lnTo>
                      <a:pt x="1114" y="318"/>
                    </a:lnTo>
                    <a:lnTo>
                      <a:pt x="1113" y="367"/>
                    </a:lnTo>
                    <a:lnTo>
                      <a:pt x="1105" y="417"/>
                    </a:lnTo>
                    <a:lnTo>
                      <a:pt x="1014" y="504"/>
                    </a:lnTo>
                    <a:lnTo>
                      <a:pt x="1016" y="521"/>
                    </a:lnTo>
                    <a:lnTo>
                      <a:pt x="1021" y="537"/>
                    </a:lnTo>
                    <a:lnTo>
                      <a:pt x="1027" y="551"/>
                    </a:lnTo>
                    <a:lnTo>
                      <a:pt x="1035" y="565"/>
                    </a:lnTo>
                    <a:lnTo>
                      <a:pt x="1044" y="579"/>
                    </a:lnTo>
                    <a:lnTo>
                      <a:pt x="1054" y="593"/>
                    </a:lnTo>
                    <a:lnTo>
                      <a:pt x="1064" y="608"/>
                    </a:lnTo>
                    <a:lnTo>
                      <a:pt x="1074" y="623"/>
                    </a:lnTo>
                    <a:lnTo>
                      <a:pt x="1093" y="652"/>
                    </a:lnTo>
                    <a:lnTo>
                      <a:pt x="1113" y="684"/>
                    </a:lnTo>
                    <a:lnTo>
                      <a:pt x="1131" y="716"/>
                    </a:lnTo>
                    <a:lnTo>
                      <a:pt x="1150" y="751"/>
                    </a:lnTo>
                    <a:lnTo>
                      <a:pt x="1165" y="789"/>
                    </a:lnTo>
                    <a:lnTo>
                      <a:pt x="1178" y="829"/>
                    </a:lnTo>
                    <a:lnTo>
                      <a:pt x="1188" y="873"/>
                    </a:lnTo>
                    <a:lnTo>
                      <a:pt x="1193" y="921"/>
                    </a:lnTo>
                    <a:lnTo>
                      <a:pt x="1191" y="931"/>
                    </a:lnTo>
                    <a:lnTo>
                      <a:pt x="1183" y="936"/>
                    </a:lnTo>
                    <a:lnTo>
                      <a:pt x="1171" y="940"/>
                    </a:lnTo>
                    <a:lnTo>
                      <a:pt x="1156" y="941"/>
                    </a:lnTo>
                    <a:lnTo>
                      <a:pt x="1140" y="941"/>
                    </a:lnTo>
                    <a:lnTo>
                      <a:pt x="1121" y="941"/>
                    </a:lnTo>
                    <a:lnTo>
                      <a:pt x="1104" y="941"/>
                    </a:lnTo>
                    <a:lnTo>
                      <a:pt x="1087" y="943"/>
                    </a:lnTo>
                    <a:lnTo>
                      <a:pt x="1082" y="944"/>
                    </a:lnTo>
                    <a:lnTo>
                      <a:pt x="1077" y="944"/>
                    </a:lnTo>
                    <a:lnTo>
                      <a:pt x="1069" y="944"/>
                    </a:lnTo>
                    <a:lnTo>
                      <a:pt x="1061" y="943"/>
                    </a:lnTo>
                    <a:lnTo>
                      <a:pt x="1051" y="942"/>
                    </a:lnTo>
                    <a:lnTo>
                      <a:pt x="1039" y="940"/>
                    </a:lnTo>
                    <a:lnTo>
                      <a:pt x="1027" y="938"/>
                    </a:lnTo>
                    <a:lnTo>
                      <a:pt x="1013" y="935"/>
                    </a:lnTo>
                    <a:lnTo>
                      <a:pt x="1005" y="941"/>
                    </a:lnTo>
                    <a:lnTo>
                      <a:pt x="1012" y="947"/>
                    </a:lnTo>
                    <a:lnTo>
                      <a:pt x="1026" y="955"/>
                    </a:lnTo>
                    <a:lnTo>
                      <a:pt x="1047" y="962"/>
                    </a:lnTo>
                    <a:lnTo>
                      <a:pt x="1068" y="970"/>
                    </a:lnTo>
                    <a:lnTo>
                      <a:pt x="1089" y="980"/>
                    </a:lnTo>
                    <a:lnTo>
                      <a:pt x="1104" y="991"/>
                    </a:lnTo>
                    <a:lnTo>
                      <a:pt x="1109" y="1003"/>
                    </a:lnTo>
                    <a:lnTo>
                      <a:pt x="1108" y="1072"/>
                    </a:lnTo>
                    <a:lnTo>
                      <a:pt x="1104" y="1132"/>
                    </a:lnTo>
                    <a:lnTo>
                      <a:pt x="1096" y="1186"/>
                    </a:lnTo>
                    <a:lnTo>
                      <a:pt x="1087" y="1238"/>
                    </a:lnTo>
                    <a:lnTo>
                      <a:pt x="1074" y="1291"/>
                    </a:lnTo>
                    <a:lnTo>
                      <a:pt x="1058" y="1349"/>
                    </a:lnTo>
                    <a:lnTo>
                      <a:pt x="1040" y="1414"/>
                    </a:lnTo>
                    <a:lnTo>
                      <a:pt x="1018" y="1491"/>
                    </a:lnTo>
                    <a:lnTo>
                      <a:pt x="983" y="1509"/>
                    </a:lnTo>
                    <a:lnTo>
                      <a:pt x="947" y="1524"/>
                    </a:lnTo>
                    <a:lnTo>
                      <a:pt x="910" y="1535"/>
                    </a:lnTo>
                    <a:lnTo>
                      <a:pt x="873" y="1544"/>
                    </a:lnTo>
                    <a:lnTo>
                      <a:pt x="835" y="1549"/>
                    </a:lnTo>
                    <a:lnTo>
                      <a:pt x="796" y="1551"/>
                    </a:lnTo>
                    <a:lnTo>
                      <a:pt x="757" y="1550"/>
                    </a:lnTo>
                    <a:lnTo>
                      <a:pt x="717" y="1545"/>
                    </a:lnTo>
                    <a:lnTo>
                      <a:pt x="675" y="1538"/>
                    </a:lnTo>
                    <a:lnTo>
                      <a:pt x="633" y="1527"/>
                    </a:lnTo>
                    <a:lnTo>
                      <a:pt x="590" y="1514"/>
                    </a:lnTo>
                    <a:lnTo>
                      <a:pt x="545" y="1498"/>
                    </a:lnTo>
                    <a:lnTo>
                      <a:pt x="501" y="1478"/>
                    </a:lnTo>
                    <a:lnTo>
                      <a:pt x="454" y="1455"/>
                    </a:lnTo>
                    <a:lnTo>
                      <a:pt x="406" y="1429"/>
                    </a:lnTo>
                    <a:lnTo>
                      <a:pt x="358" y="1401"/>
                    </a:lnTo>
                    <a:lnTo>
                      <a:pt x="353" y="1417"/>
                    </a:lnTo>
                    <a:lnTo>
                      <a:pt x="348" y="1456"/>
                    </a:lnTo>
                    <a:lnTo>
                      <a:pt x="342" y="1512"/>
                    </a:lnTo>
                    <a:lnTo>
                      <a:pt x="337" y="1575"/>
                    </a:lnTo>
                    <a:lnTo>
                      <a:pt x="333" y="1638"/>
                    </a:lnTo>
                    <a:lnTo>
                      <a:pt x="328" y="1693"/>
                    </a:lnTo>
                    <a:lnTo>
                      <a:pt x="326" y="1731"/>
                    </a:lnTo>
                    <a:lnTo>
                      <a:pt x="325" y="1746"/>
                    </a:lnTo>
                    <a:lnTo>
                      <a:pt x="0" y="1321"/>
                    </a:lnTo>
                    <a:lnTo>
                      <a:pt x="8" y="1309"/>
                    </a:lnTo>
                    <a:lnTo>
                      <a:pt x="19" y="1298"/>
                    </a:lnTo>
                    <a:lnTo>
                      <a:pt x="30" y="1287"/>
                    </a:lnTo>
                    <a:lnTo>
                      <a:pt x="42" y="1278"/>
                    </a:lnTo>
                    <a:lnTo>
                      <a:pt x="55" y="1269"/>
                    </a:lnTo>
                    <a:lnTo>
                      <a:pt x="69" y="1261"/>
                    </a:lnTo>
                    <a:lnTo>
                      <a:pt x="83" y="1252"/>
                    </a:lnTo>
                    <a:lnTo>
                      <a:pt x="97" y="1245"/>
                    </a:lnTo>
                    <a:lnTo>
                      <a:pt x="112" y="1236"/>
                    </a:lnTo>
                    <a:lnTo>
                      <a:pt x="126" y="1227"/>
                    </a:lnTo>
                    <a:lnTo>
                      <a:pt x="142" y="1219"/>
                    </a:lnTo>
                    <a:lnTo>
                      <a:pt x="156" y="1210"/>
                    </a:lnTo>
                    <a:lnTo>
                      <a:pt x="169" y="1200"/>
                    </a:lnTo>
                    <a:lnTo>
                      <a:pt x="183" y="1189"/>
                    </a:lnTo>
                    <a:lnTo>
                      <a:pt x="195" y="1178"/>
                    </a:lnTo>
                    <a:lnTo>
                      <a:pt x="207" y="1165"/>
                    </a:lnTo>
                    <a:lnTo>
                      <a:pt x="226" y="1160"/>
                    </a:lnTo>
                    <a:lnTo>
                      <a:pt x="246" y="1157"/>
                    </a:lnTo>
                    <a:lnTo>
                      <a:pt x="265" y="1153"/>
                    </a:lnTo>
                    <a:lnTo>
                      <a:pt x="284" y="1150"/>
                    </a:lnTo>
                    <a:lnTo>
                      <a:pt x="301" y="1146"/>
                    </a:lnTo>
                    <a:lnTo>
                      <a:pt x="317" y="1140"/>
                    </a:lnTo>
                    <a:lnTo>
                      <a:pt x="333" y="1133"/>
                    </a:lnTo>
                    <a:lnTo>
                      <a:pt x="346" y="1122"/>
                    </a:lnTo>
                    <a:lnTo>
                      <a:pt x="354" y="1101"/>
                    </a:lnTo>
                    <a:lnTo>
                      <a:pt x="362" y="1080"/>
                    </a:lnTo>
                    <a:lnTo>
                      <a:pt x="368" y="1057"/>
                    </a:lnTo>
                    <a:lnTo>
                      <a:pt x="375" y="1034"/>
                    </a:lnTo>
                    <a:lnTo>
                      <a:pt x="381" y="1010"/>
                    </a:lnTo>
                    <a:lnTo>
                      <a:pt x="388" y="987"/>
                    </a:lnTo>
                    <a:lnTo>
                      <a:pt x="394" y="965"/>
                    </a:lnTo>
                    <a:lnTo>
                      <a:pt x="402" y="943"/>
                    </a:lnTo>
                    <a:lnTo>
                      <a:pt x="404" y="927"/>
                    </a:lnTo>
                    <a:lnTo>
                      <a:pt x="402" y="913"/>
                    </a:lnTo>
                    <a:lnTo>
                      <a:pt x="397" y="900"/>
                    </a:lnTo>
                    <a:lnTo>
                      <a:pt x="388" y="888"/>
                    </a:lnTo>
                    <a:lnTo>
                      <a:pt x="378" y="878"/>
                    </a:lnTo>
                    <a:lnTo>
                      <a:pt x="367" y="868"/>
                    </a:lnTo>
                    <a:lnTo>
                      <a:pt x="356" y="860"/>
                    </a:lnTo>
                    <a:lnTo>
                      <a:pt x="346" y="854"/>
                    </a:lnTo>
                    <a:lnTo>
                      <a:pt x="310" y="811"/>
                    </a:lnTo>
                    <a:lnTo>
                      <a:pt x="282" y="764"/>
                    </a:lnTo>
                    <a:lnTo>
                      <a:pt x="259" y="714"/>
                    </a:lnTo>
                    <a:lnTo>
                      <a:pt x="243" y="663"/>
                    </a:lnTo>
                    <a:lnTo>
                      <a:pt x="234" y="609"/>
                    </a:lnTo>
                    <a:lnTo>
                      <a:pt x="232" y="554"/>
                    </a:lnTo>
                    <a:lnTo>
                      <a:pt x="237" y="500"/>
                    </a:lnTo>
                    <a:lnTo>
                      <a:pt x="249" y="446"/>
                    </a:lnTo>
                    <a:lnTo>
                      <a:pt x="259" y="436"/>
                    </a:lnTo>
                    <a:lnTo>
                      <a:pt x="268" y="427"/>
                    </a:lnTo>
                    <a:lnTo>
                      <a:pt x="276" y="421"/>
                    </a:lnTo>
                    <a:lnTo>
                      <a:pt x="286" y="414"/>
                    </a:lnTo>
                    <a:lnTo>
                      <a:pt x="295" y="410"/>
                    </a:lnTo>
                    <a:lnTo>
                      <a:pt x="304" y="408"/>
                    </a:lnTo>
                    <a:lnTo>
                      <a:pt x="314" y="407"/>
                    </a:lnTo>
                    <a:lnTo>
                      <a:pt x="325" y="409"/>
                    </a:lnTo>
                    <a:lnTo>
                      <a:pt x="340" y="414"/>
                    </a:lnTo>
                    <a:lnTo>
                      <a:pt x="355" y="420"/>
                    </a:lnTo>
                    <a:lnTo>
                      <a:pt x="369" y="426"/>
                    </a:lnTo>
                    <a:lnTo>
                      <a:pt x="384" y="433"/>
                    </a:lnTo>
                    <a:lnTo>
                      <a:pt x="397" y="440"/>
                    </a:lnTo>
                    <a:lnTo>
                      <a:pt x="410" y="449"/>
                    </a:lnTo>
                    <a:lnTo>
                      <a:pt x="422" y="457"/>
                    </a:lnTo>
                    <a:lnTo>
                      <a:pt x="434" y="465"/>
                    </a:lnTo>
                    <a:lnTo>
                      <a:pt x="445" y="475"/>
                    </a:lnTo>
                    <a:lnTo>
                      <a:pt x="456" y="485"/>
                    </a:lnTo>
                    <a:lnTo>
                      <a:pt x="467" y="496"/>
                    </a:lnTo>
                    <a:lnTo>
                      <a:pt x="477" y="507"/>
                    </a:lnTo>
                    <a:lnTo>
                      <a:pt x="487" y="519"/>
                    </a:lnTo>
                    <a:lnTo>
                      <a:pt x="496" y="531"/>
                    </a:lnTo>
                    <a:lnTo>
                      <a:pt x="505" y="542"/>
                    </a:lnTo>
                    <a:lnTo>
                      <a:pt x="514" y="555"/>
                    </a:lnTo>
                    <a:lnTo>
                      <a:pt x="536" y="735"/>
                    </a:lnTo>
                    <a:lnTo>
                      <a:pt x="544" y="749"/>
                    </a:lnTo>
                    <a:lnTo>
                      <a:pt x="557" y="757"/>
                    </a:lnTo>
                    <a:lnTo>
                      <a:pt x="572" y="763"/>
                    </a:lnTo>
                    <a:lnTo>
                      <a:pt x="590" y="765"/>
                    </a:lnTo>
                    <a:lnTo>
                      <a:pt x="609" y="765"/>
                    </a:lnTo>
                    <a:lnTo>
                      <a:pt x="628" y="763"/>
                    </a:lnTo>
                    <a:lnTo>
                      <a:pt x="645" y="760"/>
                    </a:lnTo>
                    <a:lnTo>
                      <a:pt x="660" y="756"/>
                    </a:lnTo>
                    <a:lnTo>
                      <a:pt x="670" y="755"/>
                    </a:lnTo>
                    <a:lnTo>
                      <a:pt x="678" y="753"/>
                    </a:lnTo>
                    <a:lnTo>
                      <a:pt x="682" y="752"/>
                    </a:lnTo>
                    <a:lnTo>
                      <a:pt x="684" y="751"/>
                    </a:lnTo>
                    <a:lnTo>
                      <a:pt x="692" y="703"/>
                    </a:lnTo>
                    <a:lnTo>
                      <a:pt x="698" y="656"/>
                    </a:lnTo>
                    <a:lnTo>
                      <a:pt x="706" y="610"/>
                    </a:lnTo>
                    <a:lnTo>
                      <a:pt x="717" y="565"/>
                    </a:lnTo>
                    <a:lnTo>
                      <a:pt x="733" y="524"/>
                    </a:lnTo>
                    <a:lnTo>
                      <a:pt x="755" y="484"/>
                    </a:lnTo>
                    <a:lnTo>
                      <a:pt x="786" y="448"/>
                    </a:lnTo>
                    <a:lnTo>
                      <a:pt x="828" y="417"/>
                    </a:lnTo>
                    <a:lnTo>
                      <a:pt x="850" y="369"/>
                    </a:lnTo>
                    <a:lnTo>
                      <a:pt x="862" y="320"/>
                    </a:lnTo>
                    <a:lnTo>
                      <a:pt x="865" y="271"/>
                    </a:lnTo>
                    <a:lnTo>
                      <a:pt x="865" y="222"/>
                    </a:lnTo>
                    <a:lnTo>
                      <a:pt x="864" y="172"/>
                    </a:lnTo>
                    <a:lnTo>
                      <a:pt x="864" y="124"/>
                    </a:lnTo>
                    <a:lnTo>
                      <a:pt x="870" y="75"/>
                    </a:lnTo>
                    <a:lnTo>
                      <a:pt x="883" y="27"/>
                    </a:lnTo>
                    <a:lnTo>
                      <a:pt x="905" y="0"/>
                    </a:lnTo>
                    <a:lnTo>
                      <a:pt x="907" y="0"/>
                    </a:lnTo>
                    <a:lnTo>
                      <a:pt x="909" y="1"/>
                    </a:lnTo>
                    <a:lnTo>
                      <a:pt x="910" y="3"/>
                    </a:lnTo>
                    <a:lnTo>
                      <a:pt x="911" y="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1" name="Freeform 96"/>
              <p:cNvSpPr>
                <a:spLocks noChangeArrowheads="1"/>
              </p:cNvSpPr>
              <p:nvPr/>
            </p:nvSpPr>
            <p:spPr bwMode="auto">
              <a:xfrm>
                <a:off x="237" y="187"/>
                <a:ext cx="28" cy="306"/>
              </a:xfrm>
              <a:custGeom>
                <a:avLst/>
                <a:gdLst>
                  <a:gd name="T0" fmla="*/ 0 w 169"/>
                  <a:gd name="T1" fmla="*/ 0 h 338"/>
                  <a:gd name="T2" fmla="*/ 0 w 169"/>
                  <a:gd name="T3" fmla="*/ 22 h 338"/>
                  <a:gd name="T4" fmla="*/ 0 w 169"/>
                  <a:gd name="T5" fmla="*/ 27 h 338"/>
                  <a:gd name="T6" fmla="*/ 0 w 169"/>
                  <a:gd name="T7" fmla="*/ 31 h 338"/>
                  <a:gd name="T8" fmla="*/ 0 w 169"/>
                  <a:gd name="T9" fmla="*/ 34 h 338"/>
                  <a:gd name="T10" fmla="*/ 0 w 169"/>
                  <a:gd name="T11" fmla="*/ 35 h 338"/>
                  <a:gd name="T12" fmla="*/ 0 w 169"/>
                  <a:gd name="T13" fmla="*/ 22 h 338"/>
                  <a:gd name="T14" fmla="*/ 0 w 169"/>
                  <a:gd name="T15" fmla="*/ 22 h 338"/>
                  <a:gd name="T16" fmla="*/ 0 w 169"/>
                  <a:gd name="T17" fmla="*/ 24 h 338"/>
                  <a:gd name="T18" fmla="*/ 0 w 169"/>
                  <a:gd name="T19" fmla="*/ 24 h 338"/>
                  <a:gd name="T20" fmla="*/ 0 w 169"/>
                  <a:gd name="T21" fmla="*/ 27 h 338"/>
                  <a:gd name="T22" fmla="*/ 0 w 169"/>
                  <a:gd name="T23" fmla="*/ 31 h 338"/>
                  <a:gd name="T24" fmla="*/ 0 w 169"/>
                  <a:gd name="T25" fmla="*/ 36 h 338"/>
                  <a:gd name="T26" fmla="*/ 0 w 169"/>
                  <a:gd name="T27" fmla="*/ 45 h 338"/>
                  <a:gd name="T28" fmla="*/ 0 w 169"/>
                  <a:gd name="T29" fmla="*/ 56 h 338"/>
                  <a:gd name="T30" fmla="*/ 0 w 169"/>
                  <a:gd name="T31" fmla="*/ 69 h 338"/>
                  <a:gd name="T32" fmla="*/ 0 w 169"/>
                  <a:gd name="T33" fmla="*/ 84 h 338"/>
                  <a:gd name="T34" fmla="*/ 0 w 169"/>
                  <a:gd name="T35" fmla="*/ 102 h 338"/>
                  <a:gd name="T36" fmla="*/ 0 w 169"/>
                  <a:gd name="T37" fmla="*/ 121 h 338"/>
                  <a:gd name="T38" fmla="*/ 0 w 169"/>
                  <a:gd name="T39" fmla="*/ 124 h 338"/>
                  <a:gd name="T40" fmla="*/ 0 w 169"/>
                  <a:gd name="T41" fmla="*/ 126 h 338"/>
                  <a:gd name="T42" fmla="*/ 0 w 169"/>
                  <a:gd name="T43" fmla="*/ 127 h 338"/>
                  <a:gd name="T44" fmla="*/ 0 w 169"/>
                  <a:gd name="T45" fmla="*/ 129 h 338"/>
                  <a:gd name="T46" fmla="*/ 0 w 169"/>
                  <a:gd name="T47" fmla="*/ 131 h 338"/>
                  <a:gd name="T48" fmla="*/ 0 w 169"/>
                  <a:gd name="T49" fmla="*/ 131 h 338"/>
                  <a:gd name="T50" fmla="*/ 0 w 169"/>
                  <a:gd name="T51" fmla="*/ 134 h 338"/>
                  <a:gd name="T52" fmla="*/ 0 w 169"/>
                  <a:gd name="T53" fmla="*/ 135 h 338"/>
                  <a:gd name="T54" fmla="*/ 0 w 169"/>
                  <a:gd name="T55" fmla="*/ 138 h 338"/>
                  <a:gd name="T56" fmla="*/ 0 w 169"/>
                  <a:gd name="T57" fmla="*/ 143 h 338"/>
                  <a:gd name="T58" fmla="*/ 0 w 169"/>
                  <a:gd name="T59" fmla="*/ 148 h 338"/>
                  <a:gd name="T60" fmla="*/ 0 w 169"/>
                  <a:gd name="T61" fmla="*/ 152 h 338"/>
                  <a:gd name="T62" fmla="*/ 0 w 169"/>
                  <a:gd name="T63" fmla="*/ 152 h 338"/>
                  <a:gd name="T64" fmla="*/ 0 w 169"/>
                  <a:gd name="T65" fmla="*/ 151 h 338"/>
                  <a:gd name="T66" fmla="*/ 0 w 169"/>
                  <a:gd name="T67" fmla="*/ 146 h 338"/>
                  <a:gd name="T68" fmla="*/ 0 w 169"/>
                  <a:gd name="T69" fmla="*/ 143 h 338"/>
                  <a:gd name="T70" fmla="*/ 0 w 169"/>
                  <a:gd name="T71" fmla="*/ 139 h 338"/>
                  <a:gd name="T72" fmla="*/ 0 w 169"/>
                  <a:gd name="T73" fmla="*/ 137 h 338"/>
                  <a:gd name="T74" fmla="*/ 0 w 169"/>
                  <a:gd name="T75" fmla="*/ 134 h 338"/>
                  <a:gd name="T76" fmla="*/ 0 w 169"/>
                  <a:gd name="T77" fmla="*/ 133 h 338"/>
                  <a:gd name="T78" fmla="*/ 0 w 169"/>
                  <a:gd name="T79" fmla="*/ 132 h 338"/>
                  <a:gd name="T80" fmla="*/ 0 w 169"/>
                  <a:gd name="T81" fmla="*/ 131 h 338"/>
                  <a:gd name="T82" fmla="*/ 0 w 169"/>
                  <a:gd name="T83" fmla="*/ 129 h 338"/>
                  <a:gd name="T84" fmla="*/ 0 w 169"/>
                  <a:gd name="T85" fmla="*/ 126 h 338"/>
                  <a:gd name="T86" fmla="*/ 0 w 169"/>
                  <a:gd name="T87" fmla="*/ 112 h 338"/>
                  <a:gd name="T88" fmla="*/ 0 w 169"/>
                  <a:gd name="T89" fmla="*/ 98 h 338"/>
                  <a:gd name="T90" fmla="*/ 0 w 169"/>
                  <a:gd name="T91" fmla="*/ 82 h 338"/>
                  <a:gd name="T92" fmla="*/ 0 w 169"/>
                  <a:gd name="T93" fmla="*/ 69 h 338"/>
                  <a:gd name="T94" fmla="*/ 0 w 169"/>
                  <a:gd name="T95" fmla="*/ 55 h 338"/>
                  <a:gd name="T96" fmla="*/ 0 w 169"/>
                  <a:gd name="T97" fmla="*/ 42 h 338"/>
                  <a:gd name="T98" fmla="*/ 0 w 169"/>
                  <a:gd name="T99" fmla="*/ 27 h 338"/>
                  <a:gd name="T100" fmla="*/ 0 w 169"/>
                  <a:gd name="T101" fmla="*/ 13 h 338"/>
                  <a:gd name="T102" fmla="*/ 0 w 169"/>
                  <a:gd name="T103" fmla="*/ 12 h 338"/>
                  <a:gd name="T104" fmla="*/ 0 w 169"/>
                  <a:gd name="T105" fmla="*/ 9 h 338"/>
                  <a:gd name="T106" fmla="*/ 0 w 169"/>
                  <a:gd name="T107" fmla="*/ 7 h 338"/>
                  <a:gd name="T108" fmla="*/ 0 w 169"/>
                  <a:gd name="T109" fmla="*/ 5 h 338"/>
                  <a:gd name="T110" fmla="*/ 0 w 169"/>
                  <a:gd name="T111" fmla="*/ 5 h 338"/>
                  <a:gd name="T112" fmla="*/ 0 w 169"/>
                  <a:gd name="T113" fmla="*/ 4 h 338"/>
                  <a:gd name="T114" fmla="*/ 0 w 169"/>
                  <a:gd name="T115" fmla="*/ 2 h 338"/>
                  <a:gd name="T116" fmla="*/ 0 w 169"/>
                  <a:gd name="T117" fmla="*/ 0 h 3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9"/>
                  <a:gd name="T178" fmla="*/ 0 h 338"/>
                  <a:gd name="T179" fmla="*/ 169 w 169"/>
                  <a:gd name="T180" fmla="*/ 338 h 3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9" h="338">
                    <a:moveTo>
                      <a:pt x="52" y="0"/>
                    </a:moveTo>
                    <a:lnTo>
                      <a:pt x="167" y="49"/>
                    </a:lnTo>
                    <a:lnTo>
                      <a:pt x="169" y="60"/>
                    </a:lnTo>
                    <a:lnTo>
                      <a:pt x="167" y="68"/>
                    </a:lnTo>
                    <a:lnTo>
                      <a:pt x="160" y="76"/>
                    </a:lnTo>
                    <a:lnTo>
                      <a:pt x="150" y="80"/>
                    </a:lnTo>
                    <a:lnTo>
                      <a:pt x="70" y="49"/>
                    </a:lnTo>
                    <a:lnTo>
                      <a:pt x="66" y="50"/>
                    </a:lnTo>
                    <a:lnTo>
                      <a:pt x="61" y="52"/>
                    </a:lnTo>
                    <a:lnTo>
                      <a:pt x="56" y="55"/>
                    </a:lnTo>
                    <a:lnTo>
                      <a:pt x="52" y="60"/>
                    </a:lnTo>
                    <a:lnTo>
                      <a:pt x="45" y="68"/>
                    </a:lnTo>
                    <a:lnTo>
                      <a:pt x="39" y="81"/>
                    </a:lnTo>
                    <a:lnTo>
                      <a:pt x="36" y="101"/>
                    </a:lnTo>
                    <a:lnTo>
                      <a:pt x="38" y="125"/>
                    </a:lnTo>
                    <a:lnTo>
                      <a:pt x="43" y="154"/>
                    </a:lnTo>
                    <a:lnTo>
                      <a:pt x="55" y="188"/>
                    </a:lnTo>
                    <a:lnTo>
                      <a:pt x="73" y="227"/>
                    </a:lnTo>
                    <a:lnTo>
                      <a:pt x="100" y="270"/>
                    </a:lnTo>
                    <a:lnTo>
                      <a:pt x="103" y="274"/>
                    </a:lnTo>
                    <a:lnTo>
                      <a:pt x="106" y="279"/>
                    </a:lnTo>
                    <a:lnTo>
                      <a:pt x="110" y="282"/>
                    </a:lnTo>
                    <a:lnTo>
                      <a:pt x="115" y="285"/>
                    </a:lnTo>
                    <a:lnTo>
                      <a:pt x="120" y="289"/>
                    </a:lnTo>
                    <a:lnTo>
                      <a:pt x="124" y="293"/>
                    </a:lnTo>
                    <a:lnTo>
                      <a:pt x="130" y="296"/>
                    </a:lnTo>
                    <a:lnTo>
                      <a:pt x="134" y="299"/>
                    </a:lnTo>
                    <a:lnTo>
                      <a:pt x="140" y="306"/>
                    </a:lnTo>
                    <a:lnTo>
                      <a:pt x="144" y="316"/>
                    </a:lnTo>
                    <a:lnTo>
                      <a:pt x="145" y="327"/>
                    </a:lnTo>
                    <a:lnTo>
                      <a:pt x="143" y="338"/>
                    </a:lnTo>
                    <a:lnTo>
                      <a:pt x="141" y="337"/>
                    </a:lnTo>
                    <a:lnTo>
                      <a:pt x="137" y="333"/>
                    </a:lnTo>
                    <a:lnTo>
                      <a:pt x="133" y="325"/>
                    </a:lnTo>
                    <a:lnTo>
                      <a:pt x="128" y="317"/>
                    </a:lnTo>
                    <a:lnTo>
                      <a:pt x="123" y="308"/>
                    </a:lnTo>
                    <a:lnTo>
                      <a:pt x="118" y="302"/>
                    </a:lnTo>
                    <a:lnTo>
                      <a:pt x="113" y="296"/>
                    </a:lnTo>
                    <a:lnTo>
                      <a:pt x="110" y="295"/>
                    </a:lnTo>
                    <a:lnTo>
                      <a:pt x="96" y="294"/>
                    </a:lnTo>
                    <a:lnTo>
                      <a:pt x="91" y="292"/>
                    </a:lnTo>
                    <a:lnTo>
                      <a:pt x="86" y="286"/>
                    </a:lnTo>
                    <a:lnTo>
                      <a:pt x="80" y="280"/>
                    </a:lnTo>
                    <a:lnTo>
                      <a:pt x="70" y="248"/>
                    </a:lnTo>
                    <a:lnTo>
                      <a:pt x="56" y="217"/>
                    </a:lnTo>
                    <a:lnTo>
                      <a:pt x="40" y="185"/>
                    </a:lnTo>
                    <a:lnTo>
                      <a:pt x="23" y="154"/>
                    </a:lnTo>
                    <a:lnTo>
                      <a:pt x="9" y="122"/>
                    </a:lnTo>
                    <a:lnTo>
                      <a:pt x="1" y="92"/>
                    </a:lnTo>
                    <a:lnTo>
                      <a:pt x="0" y="61"/>
                    </a:lnTo>
                    <a:lnTo>
                      <a:pt x="8" y="29"/>
                    </a:lnTo>
                    <a:lnTo>
                      <a:pt x="11" y="25"/>
                    </a:lnTo>
                    <a:lnTo>
                      <a:pt x="15" y="19"/>
                    </a:lnTo>
                    <a:lnTo>
                      <a:pt x="19" y="15"/>
                    </a:lnTo>
                    <a:lnTo>
                      <a:pt x="23" y="11"/>
                    </a:lnTo>
                    <a:lnTo>
                      <a:pt x="30" y="7"/>
                    </a:lnTo>
                    <a:lnTo>
                      <a:pt x="36" y="4"/>
                    </a:lnTo>
                    <a:lnTo>
                      <a:pt x="43" y="2"/>
                    </a:lnTo>
                    <a:lnTo>
                      <a:pt x="52"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2" name="Freeform 97"/>
              <p:cNvSpPr>
                <a:spLocks noChangeArrowheads="1"/>
              </p:cNvSpPr>
              <p:nvPr/>
            </p:nvSpPr>
            <p:spPr bwMode="auto">
              <a:xfrm>
                <a:off x="68" y="322"/>
                <a:ext cx="177" cy="306"/>
              </a:xfrm>
              <a:custGeom>
                <a:avLst/>
                <a:gdLst>
                  <a:gd name="T0" fmla="*/ 0 w 1066"/>
                  <a:gd name="T1" fmla="*/ 0 h 872"/>
                  <a:gd name="T2" fmla="*/ 0 w 1066"/>
                  <a:gd name="T3" fmla="*/ 0 h 872"/>
                  <a:gd name="T4" fmla="*/ 0 w 1066"/>
                  <a:gd name="T5" fmla="*/ 0 h 872"/>
                  <a:gd name="T6" fmla="*/ 0 w 1066"/>
                  <a:gd name="T7" fmla="*/ 0 h 872"/>
                  <a:gd name="T8" fmla="*/ 0 w 1066"/>
                  <a:gd name="T9" fmla="*/ 0 h 872"/>
                  <a:gd name="T10" fmla="*/ 0 w 1066"/>
                  <a:gd name="T11" fmla="*/ 0 h 872"/>
                  <a:gd name="T12" fmla="*/ 0 w 1066"/>
                  <a:gd name="T13" fmla="*/ 0 h 872"/>
                  <a:gd name="T14" fmla="*/ 0 w 1066"/>
                  <a:gd name="T15" fmla="*/ 0 h 872"/>
                  <a:gd name="T16" fmla="*/ 0 w 1066"/>
                  <a:gd name="T17" fmla="*/ 0 h 872"/>
                  <a:gd name="T18" fmla="*/ 0 w 1066"/>
                  <a:gd name="T19" fmla="*/ 0 h 872"/>
                  <a:gd name="T20" fmla="*/ 0 w 1066"/>
                  <a:gd name="T21" fmla="*/ 0 h 872"/>
                  <a:gd name="T22" fmla="*/ 0 w 1066"/>
                  <a:gd name="T23" fmla="*/ 0 h 872"/>
                  <a:gd name="T24" fmla="*/ 0 w 1066"/>
                  <a:gd name="T25" fmla="*/ 0 h 872"/>
                  <a:gd name="T26" fmla="*/ 0 w 1066"/>
                  <a:gd name="T27" fmla="*/ 0 h 872"/>
                  <a:gd name="T28" fmla="*/ 0 w 1066"/>
                  <a:gd name="T29" fmla="*/ 0 h 872"/>
                  <a:gd name="T30" fmla="*/ 0 w 1066"/>
                  <a:gd name="T31" fmla="*/ 0 h 872"/>
                  <a:gd name="T32" fmla="*/ 0 w 1066"/>
                  <a:gd name="T33" fmla="*/ 0 h 872"/>
                  <a:gd name="T34" fmla="*/ 0 w 1066"/>
                  <a:gd name="T35" fmla="*/ 0 h 872"/>
                  <a:gd name="T36" fmla="*/ 0 w 1066"/>
                  <a:gd name="T37" fmla="*/ 0 h 872"/>
                  <a:gd name="T38" fmla="*/ 0 w 1066"/>
                  <a:gd name="T39" fmla="*/ 0 h 872"/>
                  <a:gd name="T40" fmla="*/ 0 w 1066"/>
                  <a:gd name="T41" fmla="*/ 0 h 872"/>
                  <a:gd name="T42" fmla="*/ 0 w 1066"/>
                  <a:gd name="T43" fmla="*/ 0 h 872"/>
                  <a:gd name="T44" fmla="*/ 0 w 1066"/>
                  <a:gd name="T45" fmla="*/ 0 h 872"/>
                  <a:gd name="T46" fmla="*/ 0 w 1066"/>
                  <a:gd name="T47" fmla="*/ 0 h 872"/>
                  <a:gd name="T48" fmla="*/ 0 w 1066"/>
                  <a:gd name="T49" fmla="*/ 0 h 872"/>
                  <a:gd name="T50" fmla="*/ 0 w 1066"/>
                  <a:gd name="T51" fmla="*/ 0 h 872"/>
                  <a:gd name="T52" fmla="*/ 0 w 1066"/>
                  <a:gd name="T53" fmla="*/ 0 h 872"/>
                  <a:gd name="T54" fmla="*/ 0 w 1066"/>
                  <a:gd name="T55" fmla="*/ 0 h 872"/>
                  <a:gd name="T56" fmla="*/ 0 w 1066"/>
                  <a:gd name="T57" fmla="*/ 0 h 872"/>
                  <a:gd name="T58" fmla="*/ 0 w 1066"/>
                  <a:gd name="T59" fmla="*/ 0 h 872"/>
                  <a:gd name="T60" fmla="*/ 0 w 1066"/>
                  <a:gd name="T61" fmla="*/ 0 h 872"/>
                  <a:gd name="T62" fmla="*/ 0 w 1066"/>
                  <a:gd name="T63" fmla="*/ 0 h 872"/>
                  <a:gd name="T64" fmla="*/ 0 w 1066"/>
                  <a:gd name="T65" fmla="*/ 0 h 872"/>
                  <a:gd name="T66" fmla="*/ 0 w 1066"/>
                  <a:gd name="T67" fmla="*/ 0 h 872"/>
                  <a:gd name="T68" fmla="*/ 0 w 1066"/>
                  <a:gd name="T69" fmla="*/ 0 h 872"/>
                  <a:gd name="T70" fmla="*/ 0 w 1066"/>
                  <a:gd name="T71" fmla="*/ 0 h 872"/>
                  <a:gd name="T72" fmla="*/ 0 w 1066"/>
                  <a:gd name="T73" fmla="*/ 0 h 872"/>
                  <a:gd name="T74" fmla="*/ 0 w 1066"/>
                  <a:gd name="T75" fmla="*/ 0 h 872"/>
                  <a:gd name="T76" fmla="*/ 0 w 1066"/>
                  <a:gd name="T77" fmla="*/ 0 h 872"/>
                  <a:gd name="T78" fmla="*/ 0 w 1066"/>
                  <a:gd name="T79" fmla="*/ 0 h 872"/>
                  <a:gd name="T80" fmla="*/ 0 w 1066"/>
                  <a:gd name="T81" fmla="*/ 0 h 872"/>
                  <a:gd name="T82" fmla="*/ 0 w 1066"/>
                  <a:gd name="T83" fmla="*/ 0 h 872"/>
                  <a:gd name="T84" fmla="*/ 0 w 1066"/>
                  <a:gd name="T85" fmla="*/ 0 h 872"/>
                  <a:gd name="T86" fmla="*/ 0 w 1066"/>
                  <a:gd name="T87" fmla="*/ 0 h 872"/>
                  <a:gd name="T88" fmla="*/ 0 w 1066"/>
                  <a:gd name="T89" fmla="*/ 0 h 872"/>
                  <a:gd name="T90" fmla="*/ 0 w 1066"/>
                  <a:gd name="T91" fmla="*/ 0 h 872"/>
                  <a:gd name="T92" fmla="*/ 0 w 1066"/>
                  <a:gd name="T93" fmla="*/ 0 h 872"/>
                  <a:gd name="T94" fmla="*/ 0 w 1066"/>
                  <a:gd name="T95" fmla="*/ 0 h 872"/>
                  <a:gd name="T96" fmla="*/ 0 w 1066"/>
                  <a:gd name="T97" fmla="*/ 0 h 87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66"/>
                  <a:gd name="T148" fmla="*/ 0 h 872"/>
                  <a:gd name="T149" fmla="*/ 1066 w 1066"/>
                  <a:gd name="T150" fmla="*/ 872 h 87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66" h="872">
                    <a:moveTo>
                      <a:pt x="57" y="0"/>
                    </a:moveTo>
                    <a:lnTo>
                      <a:pt x="75" y="4"/>
                    </a:lnTo>
                    <a:lnTo>
                      <a:pt x="92" y="9"/>
                    </a:lnTo>
                    <a:lnTo>
                      <a:pt x="110" y="14"/>
                    </a:lnTo>
                    <a:lnTo>
                      <a:pt x="131" y="21"/>
                    </a:lnTo>
                    <a:lnTo>
                      <a:pt x="151" y="27"/>
                    </a:lnTo>
                    <a:lnTo>
                      <a:pt x="172" y="34"/>
                    </a:lnTo>
                    <a:lnTo>
                      <a:pt x="193" y="41"/>
                    </a:lnTo>
                    <a:lnTo>
                      <a:pt x="215" y="48"/>
                    </a:lnTo>
                    <a:lnTo>
                      <a:pt x="236" y="55"/>
                    </a:lnTo>
                    <a:lnTo>
                      <a:pt x="258" y="62"/>
                    </a:lnTo>
                    <a:lnTo>
                      <a:pt x="280" y="70"/>
                    </a:lnTo>
                    <a:lnTo>
                      <a:pt x="300" y="75"/>
                    </a:lnTo>
                    <a:lnTo>
                      <a:pt x="321" y="81"/>
                    </a:lnTo>
                    <a:lnTo>
                      <a:pt x="342" y="87"/>
                    </a:lnTo>
                    <a:lnTo>
                      <a:pt x="361" y="91"/>
                    </a:lnTo>
                    <a:lnTo>
                      <a:pt x="380" y="94"/>
                    </a:lnTo>
                    <a:lnTo>
                      <a:pt x="393" y="102"/>
                    </a:lnTo>
                    <a:lnTo>
                      <a:pt x="406" y="107"/>
                    </a:lnTo>
                    <a:lnTo>
                      <a:pt x="419" y="113"/>
                    </a:lnTo>
                    <a:lnTo>
                      <a:pt x="432" y="118"/>
                    </a:lnTo>
                    <a:lnTo>
                      <a:pt x="446" y="122"/>
                    </a:lnTo>
                    <a:lnTo>
                      <a:pt x="460" y="125"/>
                    </a:lnTo>
                    <a:lnTo>
                      <a:pt x="473" y="127"/>
                    </a:lnTo>
                    <a:lnTo>
                      <a:pt x="487" y="127"/>
                    </a:lnTo>
                    <a:lnTo>
                      <a:pt x="500" y="127"/>
                    </a:lnTo>
                    <a:lnTo>
                      <a:pt x="514" y="126"/>
                    </a:lnTo>
                    <a:lnTo>
                      <a:pt x="527" y="124"/>
                    </a:lnTo>
                    <a:lnTo>
                      <a:pt x="540" y="122"/>
                    </a:lnTo>
                    <a:lnTo>
                      <a:pt x="552" y="117"/>
                    </a:lnTo>
                    <a:lnTo>
                      <a:pt x="564" y="112"/>
                    </a:lnTo>
                    <a:lnTo>
                      <a:pt x="576" y="105"/>
                    </a:lnTo>
                    <a:lnTo>
                      <a:pt x="587" y="98"/>
                    </a:lnTo>
                    <a:lnTo>
                      <a:pt x="597" y="91"/>
                    </a:lnTo>
                    <a:lnTo>
                      <a:pt x="605" y="86"/>
                    </a:lnTo>
                    <a:lnTo>
                      <a:pt x="614" y="80"/>
                    </a:lnTo>
                    <a:lnTo>
                      <a:pt x="623" y="76"/>
                    </a:lnTo>
                    <a:lnTo>
                      <a:pt x="630" y="73"/>
                    </a:lnTo>
                    <a:lnTo>
                      <a:pt x="639" y="70"/>
                    </a:lnTo>
                    <a:lnTo>
                      <a:pt x="648" y="65"/>
                    </a:lnTo>
                    <a:lnTo>
                      <a:pt x="657" y="62"/>
                    </a:lnTo>
                    <a:lnTo>
                      <a:pt x="681" y="89"/>
                    </a:lnTo>
                    <a:lnTo>
                      <a:pt x="706" y="114"/>
                    </a:lnTo>
                    <a:lnTo>
                      <a:pt x="732" y="137"/>
                    </a:lnTo>
                    <a:lnTo>
                      <a:pt x="759" y="160"/>
                    </a:lnTo>
                    <a:lnTo>
                      <a:pt x="785" y="181"/>
                    </a:lnTo>
                    <a:lnTo>
                      <a:pt x="812" y="202"/>
                    </a:lnTo>
                    <a:lnTo>
                      <a:pt x="840" y="223"/>
                    </a:lnTo>
                    <a:lnTo>
                      <a:pt x="867" y="243"/>
                    </a:lnTo>
                    <a:lnTo>
                      <a:pt x="894" y="265"/>
                    </a:lnTo>
                    <a:lnTo>
                      <a:pt x="920" y="287"/>
                    </a:lnTo>
                    <a:lnTo>
                      <a:pt x="947" y="310"/>
                    </a:lnTo>
                    <a:lnTo>
                      <a:pt x="972" y="334"/>
                    </a:lnTo>
                    <a:lnTo>
                      <a:pt x="997" y="361"/>
                    </a:lnTo>
                    <a:lnTo>
                      <a:pt x="1021" y="390"/>
                    </a:lnTo>
                    <a:lnTo>
                      <a:pt x="1045" y="420"/>
                    </a:lnTo>
                    <a:lnTo>
                      <a:pt x="1066" y="454"/>
                    </a:lnTo>
                    <a:lnTo>
                      <a:pt x="909" y="872"/>
                    </a:lnTo>
                    <a:lnTo>
                      <a:pt x="891" y="840"/>
                    </a:lnTo>
                    <a:lnTo>
                      <a:pt x="871" y="809"/>
                    </a:lnTo>
                    <a:lnTo>
                      <a:pt x="850" y="777"/>
                    </a:lnTo>
                    <a:lnTo>
                      <a:pt x="829" y="747"/>
                    </a:lnTo>
                    <a:lnTo>
                      <a:pt x="806" y="717"/>
                    </a:lnTo>
                    <a:lnTo>
                      <a:pt x="782" y="687"/>
                    </a:lnTo>
                    <a:lnTo>
                      <a:pt x="758" y="658"/>
                    </a:lnTo>
                    <a:lnTo>
                      <a:pt x="733" y="630"/>
                    </a:lnTo>
                    <a:lnTo>
                      <a:pt x="707" y="600"/>
                    </a:lnTo>
                    <a:lnTo>
                      <a:pt x="681" y="573"/>
                    </a:lnTo>
                    <a:lnTo>
                      <a:pt x="654" y="545"/>
                    </a:lnTo>
                    <a:lnTo>
                      <a:pt x="627" y="519"/>
                    </a:lnTo>
                    <a:lnTo>
                      <a:pt x="599" y="492"/>
                    </a:lnTo>
                    <a:lnTo>
                      <a:pt x="569" y="466"/>
                    </a:lnTo>
                    <a:lnTo>
                      <a:pt x="540" y="441"/>
                    </a:lnTo>
                    <a:lnTo>
                      <a:pt x="511" y="416"/>
                    </a:lnTo>
                    <a:lnTo>
                      <a:pt x="480" y="392"/>
                    </a:lnTo>
                    <a:lnTo>
                      <a:pt x="450" y="368"/>
                    </a:lnTo>
                    <a:lnTo>
                      <a:pt x="420" y="345"/>
                    </a:lnTo>
                    <a:lnTo>
                      <a:pt x="388" y="323"/>
                    </a:lnTo>
                    <a:lnTo>
                      <a:pt x="358" y="302"/>
                    </a:lnTo>
                    <a:lnTo>
                      <a:pt x="326" y="280"/>
                    </a:lnTo>
                    <a:lnTo>
                      <a:pt x="295" y="261"/>
                    </a:lnTo>
                    <a:lnTo>
                      <a:pt x="263" y="241"/>
                    </a:lnTo>
                    <a:lnTo>
                      <a:pt x="231" y="221"/>
                    </a:lnTo>
                    <a:lnTo>
                      <a:pt x="199" y="203"/>
                    </a:lnTo>
                    <a:lnTo>
                      <a:pt x="168" y="186"/>
                    </a:lnTo>
                    <a:lnTo>
                      <a:pt x="137" y="169"/>
                    </a:lnTo>
                    <a:lnTo>
                      <a:pt x="105" y="153"/>
                    </a:lnTo>
                    <a:lnTo>
                      <a:pt x="74" y="138"/>
                    </a:lnTo>
                    <a:lnTo>
                      <a:pt x="42" y="124"/>
                    </a:lnTo>
                    <a:lnTo>
                      <a:pt x="12" y="110"/>
                    </a:lnTo>
                    <a:lnTo>
                      <a:pt x="5" y="104"/>
                    </a:lnTo>
                    <a:lnTo>
                      <a:pt x="2" y="100"/>
                    </a:lnTo>
                    <a:lnTo>
                      <a:pt x="0" y="97"/>
                    </a:lnTo>
                    <a:lnTo>
                      <a:pt x="0" y="96"/>
                    </a:lnTo>
                    <a:lnTo>
                      <a:pt x="45" y="2"/>
                    </a:lnTo>
                    <a:lnTo>
                      <a:pt x="48" y="2"/>
                    </a:lnTo>
                    <a:lnTo>
                      <a:pt x="51" y="2"/>
                    </a:lnTo>
                    <a:lnTo>
                      <a:pt x="54" y="1"/>
                    </a:lnTo>
                    <a:lnTo>
                      <a:pt x="57"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3" name="Freeform 98"/>
              <p:cNvSpPr>
                <a:spLocks noChangeArrowheads="1"/>
              </p:cNvSpPr>
              <p:nvPr/>
            </p:nvSpPr>
            <p:spPr bwMode="auto">
              <a:xfrm>
                <a:off x="360" y="341"/>
                <a:ext cx="118" cy="306"/>
              </a:xfrm>
              <a:custGeom>
                <a:avLst/>
                <a:gdLst>
                  <a:gd name="T0" fmla="*/ 0 w 707"/>
                  <a:gd name="T1" fmla="*/ 0 h 953"/>
                  <a:gd name="T2" fmla="*/ 0 w 707"/>
                  <a:gd name="T3" fmla="*/ 0 h 953"/>
                  <a:gd name="T4" fmla="*/ 0 w 707"/>
                  <a:gd name="T5" fmla="*/ 0 h 953"/>
                  <a:gd name="T6" fmla="*/ 0 w 707"/>
                  <a:gd name="T7" fmla="*/ 0 h 953"/>
                  <a:gd name="T8" fmla="*/ 0 w 707"/>
                  <a:gd name="T9" fmla="*/ 0 h 953"/>
                  <a:gd name="T10" fmla="*/ 0 w 707"/>
                  <a:gd name="T11" fmla="*/ 0 h 953"/>
                  <a:gd name="T12" fmla="*/ 0 w 707"/>
                  <a:gd name="T13" fmla="*/ 0 h 953"/>
                  <a:gd name="T14" fmla="*/ 0 w 707"/>
                  <a:gd name="T15" fmla="*/ 0 h 953"/>
                  <a:gd name="T16" fmla="*/ 0 w 707"/>
                  <a:gd name="T17" fmla="*/ 0 h 953"/>
                  <a:gd name="T18" fmla="*/ 0 w 707"/>
                  <a:gd name="T19" fmla="*/ 0 h 953"/>
                  <a:gd name="T20" fmla="*/ 0 w 707"/>
                  <a:gd name="T21" fmla="*/ 0 h 953"/>
                  <a:gd name="T22" fmla="*/ 0 w 707"/>
                  <a:gd name="T23" fmla="*/ 0 h 953"/>
                  <a:gd name="T24" fmla="*/ 0 w 707"/>
                  <a:gd name="T25" fmla="*/ 0 h 953"/>
                  <a:gd name="T26" fmla="*/ 0 w 707"/>
                  <a:gd name="T27" fmla="*/ 0 h 953"/>
                  <a:gd name="T28" fmla="*/ 0 w 707"/>
                  <a:gd name="T29" fmla="*/ 0 h 953"/>
                  <a:gd name="T30" fmla="*/ 0 w 707"/>
                  <a:gd name="T31" fmla="*/ 0 h 953"/>
                  <a:gd name="T32" fmla="*/ 0 w 707"/>
                  <a:gd name="T33" fmla="*/ 0 h 953"/>
                  <a:gd name="T34" fmla="*/ 0 w 707"/>
                  <a:gd name="T35" fmla="*/ 0 h 953"/>
                  <a:gd name="T36" fmla="*/ 0 w 707"/>
                  <a:gd name="T37" fmla="*/ 0 h 953"/>
                  <a:gd name="T38" fmla="*/ 0 w 707"/>
                  <a:gd name="T39" fmla="*/ 0 h 953"/>
                  <a:gd name="T40" fmla="*/ 0 w 707"/>
                  <a:gd name="T41" fmla="*/ 0 h 953"/>
                  <a:gd name="T42" fmla="*/ 0 w 707"/>
                  <a:gd name="T43" fmla="*/ 0 h 953"/>
                  <a:gd name="T44" fmla="*/ 0 w 707"/>
                  <a:gd name="T45" fmla="*/ 0 h 953"/>
                  <a:gd name="T46" fmla="*/ 0 w 707"/>
                  <a:gd name="T47" fmla="*/ 0 h 953"/>
                  <a:gd name="T48" fmla="*/ 0 w 707"/>
                  <a:gd name="T49" fmla="*/ 0 h 953"/>
                  <a:gd name="T50" fmla="*/ 0 w 707"/>
                  <a:gd name="T51" fmla="*/ 0 h 953"/>
                  <a:gd name="T52" fmla="*/ 0 w 707"/>
                  <a:gd name="T53" fmla="*/ 0 h 953"/>
                  <a:gd name="T54" fmla="*/ 0 w 707"/>
                  <a:gd name="T55" fmla="*/ 0 h 953"/>
                  <a:gd name="T56" fmla="*/ 0 w 707"/>
                  <a:gd name="T57" fmla="*/ 0 h 953"/>
                  <a:gd name="T58" fmla="*/ 0 w 707"/>
                  <a:gd name="T59" fmla="*/ 0 h 953"/>
                  <a:gd name="T60" fmla="*/ 0 w 707"/>
                  <a:gd name="T61" fmla="*/ 0 h 953"/>
                  <a:gd name="T62" fmla="*/ 0 w 707"/>
                  <a:gd name="T63" fmla="*/ 0 h 953"/>
                  <a:gd name="T64" fmla="*/ 0 w 707"/>
                  <a:gd name="T65" fmla="*/ 0 h 953"/>
                  <a:gd name="T66" fmla="*/ 0 w 707"/>
                  <a:gd name="T67" fmla="*/ 0 h 953"/>
                  <a:gd name="T68" fmla="*/ 0 w 707"/>
                  <a:gd name="T69" fmla="*/ 0 h 953"/>
                  <a:gd name="T70" fmla="*/ 0 w 707"/>
                  <a:gd name="T71" fmla="*/ 0 h 953"/>
                  <a:gd name="T72" fmla="*/ 0 w 707"/>
                  <a:gd name="T73" fmla="*/ 0 h 953"/>
                  <a:gd name="T74" fmla="*/ 0 w 707"/>
                  <a:gd name="T75" fmla="*/ 0 h 953"/>
                  <a:gd name="T76" fmla="*/ 0 w 707"/>
                  <a:gd name="T77" fmla="*/ 0 h 953"/>
                  <a:gd name="T78" fmla="*/ 0 w 707"/>
                  <a:gd name="T79" fmla="*/ 0 h 953"/>
                  <a:gd name="T80" fmla="*/ 0 w 707"/>
                  <a:gd name="T81" fmla="*/ 0 h 953"/>
                  <a:gd name="T82" fmla="*/ 0 w 707"/>
                  <a:gd name="T83" fmla="*/ 0 h 953"/>
                  <a:gd name="T84" fmla="*/ 0 w 707"/>
                  <a:gd name="T85" fmla="*/ 0 h 953"/>
                  <a:gd name="T86" fmla="*/ 0 w 707"/>
                  <a:gd name="T87" fmla="*/ 0 h 953"/>
                  <a:gd name="T88" fmla="*/ 0 w 707"/>
                  <a:gd name="T89" fmla="*/ 0 h 953"/>
                  <a:gd name="T90" fmla="*/ 0 w 707"/>
                  <a:gd name="T91" fmla="*/ 0 h 953"/>
                  <a:gd name="T92" fmla="*/ 0 w 707"/>
                  <a:gd name="T93" fmla="*/ 0 h 953"/>
                  <a:gd name="T94" fmla="*/ 0 w 707"/>
                  <a:gd name="T95" fmla="*/ 0 h 953"/>
                  <a:gd name="T96" fmla="*/ 0 w 707"/>
                  <a:gd name="T97" fmla="*/ 0 h 953"/>
                  <a:gd name="T98" fmla="*/ 0 w 707"/>
                  <a:gd name="T99" fmla="*/ 0 h 953"/>
                  <a:gd name="T100" fmla="*/ 0 w 707"/>
                  <a:gd name="T101" fmla="*/ 0 h 953"/>
                  <a:gd name="T102" fmla="*/ 0 w 707"/>
                  <a:gd name="T103" fmla="*/ 0 h 953"/>
                  <a:gd name="T104" fmla="*/ 0 w 707"/>
                  <a:gd name="T105" fmla="*/ 0 h 953"/>
                  <a:gd name="T106" fmla="*/ 0 w 707"/>
                  <a:gd name="T107" fmla="*/ 0 h 953"/>
                  <a:gd name="T108" fmla="*/ 0 w 707"/>
                  <a:gd name="T109" fmla="*/ 0 h 9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7"/>
                  <a:gd name="T166" fmla="*/ 0 h 953"/>
                  <a:gd name="T167" fmla="*/ 707 w 707"/>
                  <a:gd name="T168" fmla="*/ 953 h 9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7" h="953">
                    <a:moveTo>
                      <a:pt x="229" y="0"/>
                    </a:moveTo>
                    <a:lnTo>
                      <a:pt x="246" y="6"/>
                    </a:lnTo>
                    <a:lnTo>
                      <a:pt x="260" y="11"/>
                    </a:lnTo>
                    <a:lnTo>
                      <a:pt x="273" y="18"/>
                    </a:lnTo>
                    <a:lnTo>
                      <a:pt x="285" y="25"/>
                    </a:lnTo>
                    <a:lnTo>
                      <a:pt x="296" y="34"/>
                    </a:lnTo>
                    <a:lnTo>
                      <a:pt x="306" y="43"/>
                    </a:lnTo>
                    <a:lnTo>
                      <a:pt x="316" y="53"/>
                    </a:lnTo>
                    <a:lnTo>
                      <a:pt x="325" y="66"/>
                    </a:lnTo>
                    <a:lnTo>
                      <a:pt x="332" y="60"/>
                    </a:lnTo>
                    <a:lnTo>
                      <a:pt x="340" y="56"/>
                    </a:lnTo>
                    <a:lnTo>
                      <a:pt x="348" y="50"/>
                    </a:lnTo>
                    <a:lnTo>
                      <a:pt x="357" y="47"/>
                    </a:lnTo>
                    <a:lnTo>
                      <a:pt x="367" y="45"/>
                    </a:lnTo>
                    <a:lnTo>
                      <a:pt x="378" y="43"/>
                    </a:lnTo>
                    <a:lnTo>
                      <a:pt x="391" y="42"/>
                    </a:lnTo>
                    <a:lnTo>
                      <a:pt x="405" y="42"/>
                    </a:lnTo>
                    <a:lnTo>
                      <a:pt x="420" y="43"/>
                    </a:lnTo>
                    <a:lnTo>
                      <a:pt x="434" y="47"/>
                    </a:lnTo>
                    <a:lnTo>
                      <a:pt x="446" y="53"/>
                    </a:lnTo>
                    <a:lnTo>
                      <a:pt x="458" y="61"/>
                    </a:lnTo>
                    <a:lnTo>
                      <a:pt x="470" y="69"/>
                    </a:lnTo>
                    <a:lnTo>
                      <a:pt x="482" y="76"/>
                    </a:lnTo>
                    <a:lnTo>
                      <a:pt x="496" y="84"/>
                    </a:lnTo>
                    <a:lnTo>
                      <a:pt x="510" y="90"/>
                    </a:lnTo>
                    <a:lnTo>
                      <a:pt x="556" y="84"/>
                    </a:lnTo>
                    <a:lnTo>
                      <a:pt x="578" y="97"/>
                    </a:lnTo>
                    <a:lnTo>
                      <a:pt x="604" y="124"/>
                    </a:lnTo>
                    <a:lnTo>
                      <a:pt x="631" y="163"/>
                    </a:lnTo>
                    <a:lnTo>
                      <a:pt x="657" y="210"/>
                    </a:lnTo>
                    <a:lnTo>
                      <a:pt x="681" y="262"/>
                    </a:lnTo>
                    <a:lnTo>
                      <a:pt x="698" y="316"/>
                    </a:lnTo>
                    <a:lnTo>
                      <a:pt x="707" y="371"/>
                    </a:lnTo>
                    <a:lnTo>
                      <a:pt x="706" y="424"/>
                    </a:lnTo>
                    <a:lnTo>
                      <a:pt x="694" y="495"/>
                    </a:lnTo>
                    <a:lnTo>
                      <a:pt x="682" y="572"/>
                    </a:lnTo>
                    <a:lnTo>
                      <a:pt x="670" y="651"/>
                    </a:lnTo>
                    <a:lnTo>
                      <a:pt x="660" y="727"/>
                    </a:lnTo>
                    <a:lnTo>
                      <a:pt x="654" y="798"/>
                    </a:lnTo>
                    <a:lnTo>
                      <a:pt x="653" y="860"/>
                    </a:lnTo>
                    <a:lnTo>
                      <a:pt x="658" y="910"/>
                    </a:lnTo>
                    <a:lnTo>
                      <a:pt x="672" y="943"/>
                    </a:lnTo>
                    <a:lnTo>
                      <a:pt x="475" y="953"/>
                    </a:lnTo>
                    <a:lnTo>
                      <a:pt x="463" y="941"/>
                    </a:lnTo>
                    <a:lnTo>
                      <a:pt x="455" y="926"/>
                    </a:lnTo>
                    <a:lnTo>
                      <a:pt x="453" y="910"/>
                    </a:lnTo>
                    <a:lnTo>
                      <a:pt x="453" y="891"/>
                    </a:lnTo>
                    <a:lnTo>
                      <a:pt x="456" y="872"/>
                    </a:lnTo>
                    <a:lnTo>
                      <a:pt x="460" y="851"/>
                    </a:lnTo>
                    <a:lnTo>
                      <a:pt x="465" y="832"/>
                    </a:lnTo>
                    <a:lnTo>
                      <a:pt x="468" y="813"/>
                    </a:lnTo>
                    <a:lnTo>
                      <a:pt x="482" y="815"/>
                    </a:lnTo>
                    <a:lnTo>
                      <a:pt x="494" y="822"/>
                    </a:lnTo>
                    <a:lnTo>
                      <a:pt x="505" y="832"/>
                    </a:lnTo>
                    <a:lnTo>
                      <a:pt x="515" y="842"/>
                    </a:lnTo>
                    <a:lnTo>
                      <a:pt x="526" y="853"/>
                    </a:lnTo>
                    <a:lnTo>
                      <a:pt x="538" y="863"/>
                    </a:lnTo>
                    <a:lnTo>
                      <a:pt x="549" y="870"/>
                    </a:lnTo>
                    <a:lnTo>
                      <a:pt x="565" y="873"/>
                    </a:lnTo>
                    <a:lnTo>
                      <a:pt x="569" y="873"/>
                    </a:lnTo>
                    <a:lnTo>
                      <a:pt x="574" y="871"/>
                    </a:lnTo>
                    <a:lnTo>
                      <a:pt x="579" y="867"/>
                    </a:lnTo>
                    <a:lnTo>
                      <a:pt x="583" y="862"/>
                    </a:lnTo>
                    <a:lnTo>
                      <a:pt x="587" y="808"/>
                    </a:lnTo>
                    <a:lnTo>
                      <a:pt x="592" y="750"/>
                    </a:lnTo>
                    <a:lnTo>
                      <a:pt x="596" y="692"/>
                    </a:lnTo>
                    <a:lnTo>
                      <a:pt x="603" y="632"/>
                    </a:lnTo>
                    <a:lnTo>
                      <a:pt x="612" y="574"/>
                    </a:lnTo>
                    <a:lnTo>
                      <a:pt x="626" y="518"/>
                    </a:lnTo>
                    <a:lnTo>
                      <a:pt x="648" y="467"/>
                    </a:lnTo>
                    <a:lnTo>
                      <a:pt x="677" y="420"/>
                    </a:lnTo>
                    <a:lnTo>
                      <a:pt x="681" y="415"/>
                    </a:lnTo>
                    <a:lnTo>
                      <a:pt x="684" y="408"/>
                    </a:lnTo>
                    <a:lnTo>
                      <a:pt x="686" y="400"/>
                    </a:lnTo>
                    <a:lnTo>
                      <a:pt x="691" y="388"/>
                    </a:lnTo>
                    <a:lnTo>
                      <a:pt x="660" y="276"/>
                    </a:lnTo>
                    <a:lnTo>
                      <a:pt x="658" y="273"/>
                    </a:lnTo>
                    <a:lnTo>
                      <a:pt x="654" y="269"/>
                    </a:lnTo>
                    <a:lnTo>
                      <a:pt x="649" y="267"/>
                    </a:lnTo>
                    <a:lnTo>
                      <a:pt x="645" y="266"/>
                    </a:lnTo>
                    <a:lnTo>
                      <a:pt x="640" y="266"/>
                    </a:lnTo>
                    <a:lnTo>
                      <a:pt x="634" y="266"/>
                    </a:lnTo>
                    <a:lnTo>
                      <a:pt x="629" y="267"/>
                    </a:lnTo>
                    <a:lnTo>
                      <a:pt x="623" y="269"/>
                    </a:lnTo>
                    <a:lnTo>
                      <a:pt x="610" y="287"/>
                    </a:lnTo>
                    <a:lnTo>
                      <a:pt x="598" y="305"/>
                    </a:lnTo>
                    <a:lnTo>
                      <a:pt x="587" y="324"/>
                    </a:lnTo>
                    <a:lnTo>
                      <a:pt x="577" y="342"/>
                    </a:lnTo>
                    <a:lnTo>
                      <a:pt x="567" y="363"/>
                    </a:lnTo>
                    <a:lnTo>
                      <a:pt x="558" y="386"/>
                    </a:lnTo>
                    <a:lnTo>
                      <a:pt x="551" y="409"/>
                    </a:lnTo>
                    <a:lnTo>
                      <a:pt x="544" y="435"/>
                    </a:lnTo>
                    <a:lnTo>
                      <a:pt x="542" y="441"/>
                    </a:lnTo>
                    <a:lnTo>
                      <a:pt x="540" y="446"/>
                    </a:lnTo>
                    <a:lnTo>
                      <a:pt x="536" y="450"/>
                    </a:lnTo>
                    <a:lnTo>
                      <a:pt x="531" y="453"/>
                    </a:lnTo>
                    <a:lnTo>
                      <a:pt x="526" y="455"/>
                    </a:lnTo>
                    <a:lnTo>
                      <a:pt x="520" y="456"/>
                    </a:lnTo>
                    <a:lnTo>
                      <a:pt x="513" y="457"/>
                    </a:lnTo>
                    <a:lnTo>
                      <a:pt x="505" y="456"/>
                    </a:lnTo>
                    <a:lnTo>
                      <a:pt x="502" y="419"/>
                    </a:lnTo>
                    <a:lnTo>
                      <a:pt x="503" y="380"/>
                    </a:lnTo>
                    <a:lnTo>
                      <a:pt x="506" y="340"/>
                    </a:lnTo>
                    <a:lnTo>
                      <a:pt x="514" y="299"/>
                    </a:lnTo>
                    <a:lnTo>
                      <a:pt x="522" y="259"/>
                    </a:lnTo>
                    <a:lnTo>
                      <a:pt x="533" y="219"/>
                    </a:lnTo>
                    <a:lnTo>
                      <a:pt x="546" y="183"/>
                    </a:lnTo>
                    <a:lnTo>
                      <a:pt x="560" y="148"/>
                    </a:lnTo>
                    <a:lnTo>
                      <a:pt x="556" y="140"/>
                    </a:lnTo>
                    <a:lnTo>
                      <a:pt x="552" y="134"/>
                    </a:lnTo>
                    <a:lnTo>
                      <a:pt x="546" y="128"/>
                    </a:lnTo>
                    <a:lnTo>
                      <a:pt x="540" y="123"/>
                    </a:lnTo>
                    <a:lnTo>
                      <a:pt x="532" y="119"/>
                    </a:lnTo>
                    <a:lnTo>
                      <a:pt x="523" y="115"/>
                    </a:lnTo>
                    <a:lnTo>
                      <a:pt x="515" y="112"/>
                    </a:lnTo>
                    <a:lnTo>
                      <a:pt x="505" y="109"/>
                    </a:lnTo>
                    <a:lnTo>
                      <a:pt x="498" y="110"/>
                    </a:lnTo>
                    <a:lnTo>
                      <a:pt x="492" y="112"/>
                    </a:lnTo>
                    <a:lnTo>
                      <a:pt x="487" y="116"/>
                    </a:lnTo>
                    <a:lnTo>
                      <a:pt x="481" y="121"/>
                    </a:lnTo>
                    <a:lnTo>
                      <a:pt x="476" y="126"/>
                    </a:lnTo>
                    <a:lnTo>
                      <a:pt x="471" y="133"/>
                    </a:lnTo>
                    <a:lnTo>
                      <a:pt x="468" y="140"/>
                    </a:lnTo>
                    <a:lnTo>
                      <a:pt x="465" y="148"/>
                    </a:lnTo>
                    <a:lnTo>
                      <a:pt x="433" y="425"/>
                    </a:lnTo>
                    <a:lnTo>
                      <a:pt x="430" y="432"/>
                    </a:lnTo>
                    <a:lnTo>
                      <a:pt x="425" y="438"/>
                    </a:lnTo>
                    <a:lnTo>
                      <a:pt x="419" y="442"/>
                    </a:lnTo>
                    <a:lnTo>
                      <a:pt x="412" y="445"/>
                    </a:lnTo>
                    <a:lnTo>
                      <a:pt x="404" y="447"/>
                    </a:lnTo>
                    <a:lnTo>
                      <a:pt x="395" y="448"/>
                    </a:lnTo>
                    <a:lnTo>
                      <a:pt x="385" y="447"/>
                    </a:lnTo>
                    <a:lnTo>
                      <a:pt x="374" y="446"/>
                    </a:lnTo>
                    <a:lnTo>
                      <a:pt x="366" y="444"/>
                    </a:lnTo>
                    <a:lnTo>
                      <a:pt x="358" y="441"/>
                    </a:lnTo>
                    <a:lnTo>
                      <a:pt x="351" y="438"/>
                    </a:lnTo>
                    <a:lnTo>
                      <a:pt x="345" y="431"/>
                    </a:lnTo>
                    <a:lnTo>
                      <a:pt x="347" y="395"/>
                    </a:lnTo>
                    <a:lnTo>
                      <a:pt x="348" y="357"/>
                    </a:lnTo>
                    <a:lnTo>
                      <a:pt x="350" y="318"/>
                    </a:lnTo>
                    <a:lnTo>
                      <a:pt x="353" y="280"/>
                    </a:lnTo>
                    <a:lnTo>
                      <a:pt x="358" y="242"/>
                    </a:lnTo>
                    <a:lnTo>
                      <a:pt x="367" y="205"/>
                    </a:lnTo>
                    <a:lnTo>
                      <a:pt x="379" y="170"/>
                    </a:lnTo>
                    <a:lnTo>
                      <a:pt x="395" y="137"/>
                    </a:lnTo>
                    <a:lnTo>
                      <a:pt x="394" y="128"/>
                    </a:lnTo>
                    <a:lnTo>
                      <a:pt x="392" y="121"/>
                    </a:lnTo>
                    <a:lnTo>
                      <a:pt x="389" y="114"/>
                    </a:lnTo>
                    <a:lnTo>
                      <a:pt x="385" y="109"/>
                    </a:lnTo>
                    <a:lnTo>
                      <a:pt x="338" y="88"/>
                    </a:lnTo>
                    <a:lnTo>
                      <a:pt x="312" y="106"/>
                    </a:lnTo>
                    <a:lnTo>
                      <a:pt x="296" y="337"/>
                    </a:lnTo>
                    <a:lnTo>
                      <a:pt x="257" y="392"/>
                    </a:lnTo>
                    <a:lnTo>
                      <a:pt x="246" y="394"/>
                    </a:lnTo>
                    <a:lnTo>
                      <a:pt x="235" y="396"/>
                    </a:lnTo>
                    <a:lnTo>
                      <a:pt x="223" y="397"/>
                    </a:lnTo>
                    <a:lnTo>
                      <a:pt x="212" y="399"/>
                    </a:lnTo>
                    <a:lnTo>
                      <a:pt x="200" y="399"/>
                    </a:lnTo>
                    <a:lnTo>
                      <a:pt x="189" y="396"/>
                    </a:lnTo>
                    <a:lnTo>
                      <a:pt x="178" y="393"/>
                    </a:lnTo>
                    <a:lnTo>
                      <a:pt x="169" y="387"/>
                    </a:lnTo>
                    <a:lnTo>
                      <a:pt x="198" y="109"/>
                    </a:lnTo>
                    <a:lnTo>
                      <a:pt x="197" y="101"/>
                    </a:lnTo>
                    <a:lnTo>
                      <a:pt x="194" y="95"/>
                    </a:lnTo>
                    <a:lnTo>
                      <a:pt x="189" y="89"/>
                    </a:lnTo>
                    <a:lnTo>
                      <a:pt x="184" y="84"/>
                    </a:lnTo>
                    <a:lnTo>
                      <a:pt x="177" y="78"/>
                    </a:lnTo>
                    <a:lnTo>
                      <a:pt x="171" y="74"/>
                    </a:lnTo>
                    <a:lnTo>
                      <a:pt x="164" y="70"/>
                    </a:lnTo>
                    <a:lnTo>
                      <a:pt x="158" y="65"/>
                    </a:lnTo>
                    <a:lnTo>
                      <a:pt x="153" y="65"/>
                    </a:lnTo>
                    <a:lnTo>
                      <a:pt x="148" y="65"/>
                    </a:lnTo>
                    <a:lnTo>
                      <a:pt x="141" y="65"/>
                    </a:lnTo>
                    <a:lnTo>
                      <a:pt x="137" y="65"/>
                    </a:lnTo>
                    <a:lnTo>
                      <a:pt x="135" y="66"/>
                    </a:lnTo>
                    <a:lnTo>
                      <a:pt x="131" y="70"/>
                    </a:lnTo>
                    <a:lnTo>
                      <a:pt x="125" y="73"/>
                    </a:lnTo>
                    <a:lnTo>
                      <a:pt x="121" y="77"/>
                    </a:lnTo>
                    <a:lnTo>
                      <a:pt x="102" y="356"/>
                    </a:lnTo>
                    <a:lnTo>
                      <a:pt x="94" y="364"/>
                    </a:lnTo>
                    <a:lnTo>
                      <a:pt x="84" y="370"/>
                    </a:lnTo>
                    <a:lnTo>
                      <a:pt x="72" y="375"/>
                    </a:lnTo>
                    <a:lnTo>
                      <a:pt x="60" y="379"/>
                    </a:lnTo>
                    <a:lnTo>
                      <a:pt x="47" y="382"/>
                    </a:lnTo>
                    <a:lnTo>
                      <a:pt x="34" y="384"/>
                    </a:lnTo>
                    <a:lnTo>
                      <a:pt x="22" y="388"/>
                    </a:lnTo>
                    <a:lnTo>
                      <a:pt x="9" y="392"/>
                    </a:lnTo>
                    <a:lnTo>
                      <a:pt x="3" y="365"/>
                    </a:lnTo>
                    <a:lnTo>
                      <a:pt x="0" y="335"/>
                    </a:lnTo>
                    <a:lnTo>
                      <a:pt x="0" y="302"/>
                    </a:lnTo>
                    <a:lnTo>
                      <a:pt x="3" y="268"/>
                    </a:lnTo>
                    <a:lnTo>
                      <a:pt x="7" y="234"/>
                    </a:lnTo>
                    <a:lnTo>
                      <a:pt x="11" y="200"/>
                    </a:lnTo>
                    <a:lnTo>
                      <a:pt x="16" y="170"/>
                    </a:lnTo>
                    <a:lnTo>
                      <a:pt x="19" y="141"/>
                    </a:lnTo>
                    <a:lnTo>
                      <a:pt x="26" y="132"/>
                    </a:lnTo>
                    <a:lnTo>
                      <a:pt x="33" y="124"/>
                    </a:lnTo>
                    <a:lnTo>
                      <a:pt x="40" y="119"/>
                    </a:lnTo>
                    <a:lnTo>
                      <a:pt x="45" y="112"/>
                    </a:lnTo>
                    <a:lnTo>
                      <a:pt x="49" y="107"/>
                    </a:lnTo>
                    <a:lnTo>
                      <a:pt x="54" y="101"/>
                    </a:lnTo>
                    <a:lnTo>
                      <a:pt x="57" y="96"/>
                    </a:lnTo>
                    <a:lnTo>
                      <a:pt x="59" y="88"/>
                    </a:lnTo>
                    <a:lnTo>
                      <a:pt x="59" y="38"/>
                    </a:lnTo>
                    <a:lnTo>
                      <a:pt x="60" y="31"/>
                    </a:lnTo>
                    <a:lnTo>
                      <a:pt x="62" y="25"/>
                    </a:lnTo>
                    <a:lnTo>
                      <a:pt x="66" y="20"/>
                    </a:lnTo>
                    <a:lnTo>
                      <a:pt x="71" y="15"/>
                    </a:lnTo>
                    <a:lnTo>
                      <a:pt x="76" y="13"/>
                    </a:lnTo>
                    <a:lnTo>
                      <a:pt x="83" y="11"/>
                    </a:lnTo>
                    <a:lnTo>
                      <a:pt x="90" y="10"/>
                    </a:lnTo>
                    <a:lnTo>
                      <a:pt x="98" y="10"/>
                    </a:lnTo>
                    <a:lnTo>
                      <a:pt x="147" y="28"/>
                    </a:lnTo>
                    <a:lnTo>
                      <a:pt x="156" y="21"/>
                    </a:lnTo>
                    <a:lnTo>
                      <a:pt x="164" y="15"/>
                    </a:lnTo>
                    <a:lnTo>
                      <a:pt x="173" y="10"/>
                    </a:lnTo>
                    <a:lnTo>
                      <a:pt x="182" y="7"/>
                    </a:lnTo>
                    <a:lnTo>
                      <a:pt x="191" y="4"/>
                    </a:lnTo>
                    <a:lnTo>
                      <a:pt x="202" y="2"/>
                    </a:lnTo>
                    <a:lnTo>
                      <a:pt x="215" y="1"/>
                    </a:lnTo>
                    <a:lnTo>
                      <a:pt x="229"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4" name="Freeform 99"/>
              <p:cNvSpPr>
                <a:spLocks noChangeArrowheads="1"/>
              </p:cNvSpPr>
              <p:nvPr/>
            </p:nvSpPr>
            <p:spPr bwMode="auto">
              <a:xfrm>
                <a:off x="248" y="376"/>
                <a:ext cx="157" cy="306"/>
              </a:xfrm>
              <a:custGeom>
                <a:avLst/>
                <a:gdLst>
                  <a:gd name="T0" fmla="*/ 0 w 941"/>
                  <a:gd name="T1" fmla="*/ 0 h 1684"/>
                  <a:gd name="T2" fmla="*/ 0 w 941"/>
                  <a:gd name="T3" fmla="*/ 0 h 1684"/>
                  <a:gd name="T4" fmla="*/ 0 w 941"/>
                  <a:gd name="T5" fmla="*/ 0 h 1684"/>
                  <a:gd name="T6" fmla="*/ 0 w 941"/>
                  <a:gd name="T7" fmla="*/ 0 h 1684"/>
                  <a:gd name="T8" fmla="*/ 0 w 941"/>
                  <a:gd name="T9" fmla="*/ 0 h 1684"/>
                  <a:gd name="T10" fmla="*/ 0 w 941"/>
                  <a:gd name="T11" fmla="*/ 0 h 1684"/>
                  <a:gd name="T12" fmla="*/ 0 w 941"/>
                  <a:gd name="T13" fmla="*/ 0 h 1684"/>
                  <a:gd name="T14" fmla="*/ 0 w 941"/>
                  <a:gd name="T15" fmla="*/ 0 h 1684"/>
                  <a:gd name="T16" fmla="*/ 0 w 941"/>
                  <a:gd name="T17" fmla="*/ 0 h 1684"/>
                  <a:gd name="T18" fmla="*/ 0 w 941"/>
                  <a:gd name="T19" fmla="*/ 0 h 1684"/>
                  <a:gd name="T20" fmla="*/ 0 w 941"/>
                  <a:gd name="T21" fmla="*/ 0 h 1684"/>
                  <a:gd name="T22" fmla="*/ 0 w 941"/>
                  <a:gd name="T23" fmla="*/ 0 h 1684"/>
                  <a:gd name="T24" fmla="*/ 0 w 941"/>
                  <a:gd name="T25" fmla="*/ 0 h 1684"/>
                  <a:gd name="T26" fmla="*/ 0 w 941"/>
                  <a:gd name="T27" fmla="*/ 0 h 1684"/>
                  <a:gd name="T28" fmla="*/ 0 w 941"/>
                  <a:gd name="T29" fmla="*/ 0 h 1684"/>
                  <a:gd name="T30" fmla="*/ 0 w 941"/>
                  <a:gd name="T31" fmla="*/ 0 h 1684"/>
                  <a:gd name="T32" fmla="*/ 0 w 941"/>
                  <a:gd name="T33" fmla="*/ 0 h 1684"/>
                  <a:gd name="T34" fmla="*/ 0 w 941"/>
                  <a:gd name="T35" fmla="*/ 0 h 1684"/>
                  <a:gd name="T36" fmla="*/ 0 w 941"/>
                  <a:gd name="T37" fmla="*/ 0 h 1684"/>
                  <a:gd name="T38" fmla="*/ 0 w 941"/>
                  <a:gd name="T39" fmla="*/ 0 h 1684"/>
                  <a:gd name="T40" fmla="*/ 0 w 941"/>
                  <a:gd name="T41" fmla="*/ 0 h 1684"/>
                  <a:gd name="T42" fmla="*/ 0 w 941"/>
                  <a:gd name="T43" fmla="*/ 0 h 1684"/>
                  <a:gd name="T44" fmla="*/ 0 w 941"/>
                  <a:gd name="T45" fmla="*/ 0 h 1684"/>
                  <a:gd name="T46" fmla="*/ 0 w 941"/>
                  <a:gd name="T47" fmla="*/ 0 h 1684"/>
                  <a:gd name="T48" fmla="*/ 0 w 941"/>
                  <a:gd name="T49" fmla="*/ 0 h 1684"/>
                  <a:gd name="T50" fmla="*/ 0 w 941"/>
                  <a:gd name="T51" fmla="*/ 0 h 1684"/>
                  <a:gd name="T52" fmla="*/ 0 w 941"/>
                  <a:gd name="T53" fmla="*/ 0 h 1684"/>
                  <a:gd name="T54" fmla="*/ 0 w 941"/>
                  <a:gd name="T55" fmla="*/ 0 h 1684"/>
                  <a:gd name="T56" fmla="*/ 0 w 941"/>
                  <a:gd name="T57" fmla="*/ 0 h 1684"/>
                  <a:gd name="T58" fmla="*/ 0 w 941"/>
                  <a:gd name="T59" fmla="*/ 0 h 1684"/>
                  <a:gd name="T60" fmla="*/ 0 w 941"/>
                  <a:gd name="T61" fmla="*/ 0 h 1684"/>
                  <a:gd name="T62" fmla="*/ 0 w 941"/>
                  <a:gd name="T63" fmla="*/ 0 h 1684"/>
                  <a:gd name="T64" fmla="*/ 0 w 941"/>
                  <a:gd name="T65" fmla="*/ 0 h 1684"/>
                  <a:gd name="T66" fmla="*/ 0 w 941"/>
                  <a:gd name="T67" fmla="*/ 0 h 1684"/>
                  <a:gd name="T68" fmla="*/ 0 w 941"/>
                  <a:gd name="T69" fmla="*/ 0 h 1684"/>
                  <a:gd name="T70" fmla="*/ 0 w 941"/>
                  <a:gd name="T71" fmla="*/ 0 h 1684"/>
                  <a:gd name="T72" fmla="*/ 0 w 941"/>
                  <a:gd name="T73" fmla="*/ 0 h 1684"/>
                  <a:gd name="T74" fmla="*/ 0 w 941"/>
                  <a:gd name="T75" fmla="*/ 0 h 1684"/>
                  <a:gd name="T76" fmla="*/ 0 w 941"/>
                  <a:gd name="T77" fmla="*/ 0 h 1684"/>
                  <a:gd name="T78" fmla="*/ 0 w 941"/>
                  <a:gd name="T79" fmla="*/ 0 h 1684"/>
                  <a:gd name="T80" fmla="*/ 0 w 941"/>
                  <a:gd name="T81" fmla="*/ 0 h 1684"/>
                  <a:gd name="T82" fmla="*/ 0 w 941"/>
                  <a:gd name="T83" fmla="*/ 0 h 1684"/>
                  <a:gd name="T84" fmla="*/ 0 w 941"/>
                  <a:gd name="T85" fmla="*/ 0 h 16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941"/>
                  <a:gd name="T130" fmla="*/ 0 h 1684"/>
                  <a:gd name="T131" fmla="*/ 941 w 941"/>
                  <a:gd name="T132" fmla="*/ 1684 h 16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941" h="1684">
                    <a:moveTo>
                      <a:pt x="469" y="0"/>
                    </a:moveTo>
                    <a:lnTo>
                      <a:pt x="479" y="27"/>
                    </a:lnTo>
                    <a:lnTo>
                      <a:pt x="492" y="51"/>
                    </a:lnTo>
                    <a:lnTo>
                      <a:pt x="507" y="71"/>
                    </a:lnTo>
                    <a:lnTo>
                      <a:pt x="526" y="90"/>
                    </a:lnTo>
                    <a:lnTo>
                      <a:pt x="544" y="107"/>
                    </a:lnTo>
                    <a:lnTo>
                      <a:pt x="564" y="124"/>
                    </a:lnTo>
                    <a:lnTo>
                      <a:pt x="583" y="144"/>
                    </a:lnTo>
                    <a:lnTo>
                      <a:pt x="601" y="166"/>
                    </a:lnTo>
                    <a:lnTo>
                      <a:pt x="603" y="185"/>
                    </a:lnTo>
                    <a:lnTo>
                      <a:pt x="609" y="203"/>
                    </a:lnTo>
                    <a:lnTo>
                      <a:pt x="619" y="220"/>
                    </a:lnTo>
                    <a:lnTo>
                      <a:pt x="631" y="235"/>
                    </a:lnTo>
                    <a:lnTo>
                      <a:pt x="645" y="250"/>
                    </a:lnTo>
                    <a:lnTo>
                      <a:pt x="661" y="263"/>
                    </a:lnTo>
                    <a:lnTo>
                      <a:pt x="677" y="275"/>
                    </a:lnTo>
                    <a:lnTo>
                      <a:pt x="693" y="287"/>
                    </a:lnTo>
                    <a:lnTo>
                      <a:pt x="702" y="309"/>
                    </a:lnTo>
                    <a:lnTo>
                      <a:pt x="711" y="330"/>
                    </a:lnTo>
                    <a:lnTo>
                      <a:pt x="722" y="350"/>
                    </a:lnTo>
                    <a:lnTo>
                      <a:pt x="733" y="371"/>
                    </a:lnTo>
                    <a:lnTo>
                      <a:pt x="744" y="391"/>
                    </a:lnTo>
                    <a:lnTo>
                      <a:pt x="757" y="411"/>
                    </a:lnTo>
                    <a:lnTo>
                      <a:pt x="769" y="430"/>
                    </a:lnTo>
                    <a:lnTo>
                      <a:pt x="782" y="450"/>
                    </a:lnTo>
                    <a:lnTo>
                      <a:pt x="796" y="470"/>
                    </a:lnTo>
                    <a:lnTo>
                      <a:pt x="810" y="489"/>
                    </a:lnTo>
                    <a:lnTo>
                      <a:pt x="824" y="508"/>
                    </a:lnTo>
                    <a:lnTo>
                      <a:pt x="838" y="527"/>
                    </a:lnTo>
                    <a:lnTo>
                      <a:pt x="853" y="546"/>
                    </a:lnTo>
                    <a:lnTo>
                      <a:pt x="869" y="564"/>
                    </a:lnTo>
                    <a:lnTo>
                      <a:pt x="884" y="584"/>
                    </a:lnTo>
                    <a:lnTo>
                      <a:pt x="899" y="602"/>
                    </a:lnTo>
                    <a:lnTo>
                      <a:pt x="902" y="622"/>
                    </a:lnTo>
                    <a:lnTo>
                      <a:pt x="907" y="639"/>
                    </a:lnTo>
                    <a:lnTo>
                      <a:pt x="912" y="655"/>
                    </a:lnTo>
                    <a:lnTo>
                      <a:pt x="917" y="671"/>
                    </a:lnTo>
                    <a:lnTo>
                      <a:pt x="923" y="687"/>
                    </a:lnTo>
                    <a:lnTo>
                      <a:pt x="928" y="701"/>
                    </a:lnTo>
                    <a:lnTo>
                      <a:pt x="935" y="716"/>
                    </a:lnTo>
                    <a:lnTo>
                      <a:pt x="941" y="732"/>
                    </a:lnTo>
                    <a:lnTo>
                      <a:pt x="938" y="742"/>
                    </a:lnTo>
                    <a:lnTo>
                      <a:pt x="931" y="750"/>
                    </a:lnTo>
                    <a:lnTo>
                      <a:pt x="921" y="756"/>
                    </a:lnTo>
                    <a:lnTo>
                      <a:pt x="910" y="763"/>
                    </a:lnTo>
                    <a:lnTo>
                      <a:pt x="901" y="826"/>
                    </a:lnTo>
                    <a:lnTo>
                      <a:pt x="901" y="892"/>
                    </a:lnTo>
                    <a:lnTo>
                      <a:pt x="903" y="961"/>
                    </a:lnTo>
                    <a:lnTo>
                      <a:pt x="906" y="1031"/>
                    </a:lnTo>
                    <a:lnTo>
                      <a:pt x="902" y="1099"/>
                    </a:lnTo>
                    <a:lnTo>
                      <a:pt x="893" y="1164"/>
                    </a:lnTo>
                    <a:lnTo>
                      <a:pt x="870" y="1223"/>
                    </a:lnTo>
                    <a:lnTo>
                      <a:pt x="832" y="1274"/>
                    </a:lnTo>
                    <a:lnTo>
                      <a:pt x="764" y="1539"/>
                    </a:lnTo>
                    <a:lnTo>
                      <a:pt x="738" y="1684"/>
                    </a:lnTo>
                    <a:lnTo>
                      <a:pt x="725" y="1677"/>
                    </a:lnTo>
                    <a:lnTo>
                      <a:pt x="711" y="1671"/>
                    </a:lnTo>
                    <a:lnTo>
                      <a:pt x="697" y="1664"/>
                    </a:lnTo>
                    <a:lnTo>
                      <a:pt x="684" y="1658"/>
                    </a:lnTo>
                    <a:lnTo>
                      <a:pt x="670" y="1651"/>
                    </a:lnTo>
                    <a:lnTo>
                      <a:pt x="656" y="1644"/>
                    </a:lnTo>
                    <a:lnTo>
                      <a:pt x="642" y="1637"/>
                    </a:lnTo>
                    <a:lnTo>
                      <a:pt x="629" y="1630"/>
                    </a:lnTo>
                    <a:lnTo>
                      <a:pt x="615" y="1622"/>
                    </a:lnTo>
                    <a:lnTo>
                      <a:pt x="602" y="1613"/>
                    </a:lnTo>
                    <a:lnTo>
                      <a:pt x="590" y="1605"/>
                    </a:lnTo>
                    <a:lnTo>
                      <a:pt x="578" y="1595"/>
                    </a:lnTo>
                    <a:lnTo>
                      <a:pt x="566" y="1584"/>
                    </a:lnTo>
                    <a:lnTo>
                      <a:pt x="555" y="1573"/>
                    </a:lnTo>
                    <a:lnTo>
                      <a:pt x="545" y="1560"/>
                    </a:lnTo>
                    <a:lnTo>
                      <a:pt x="536" y="1547"/>
                    </a:lnTo>
                    <a:lnTo>
                      <a:pt x="518" y="1482"/>
                    </a:lnTo>
                    <a:lnTo>
                      <a:pt x="501" y="1418"/>
                    </a:lnTo>
                    <a:lnTo>
                      <a:pt x="482" y="1353"/>
                    </a:lnTo>
                    <a:lnTo>
                      <a:pt x="464" y="1288"/>
                    </a:lnTo>
                    <a:lnTo>
                      <a:pt x="444" y="1224"/>
                    </a:lnTo>
                    <a:lnTo>
                      <a:pt x="424" y="1161"/>
                    </a:lnTo>
                    <a:lnTo>
                      <a:pt x="403" y="1098"/>
                    </a:lnTo>
                    <a:lnTo>
                      <a:pt x="381" y="1035"/>
                    </a:lnTo>
                    <a:lnTo>
                      <a:pt x="359" y="974"/>
                    </a:lnTo>
                    <a:lnTo>
                      <a:pt x="335" y="913"/>
                    </a:lnTo>
                    <a:lnTo>
                      <a:pt x="310" y="855"/>
                    </a:lnTo>
                    <a:lnTo>
                      <a:pt x="285" y="797"/>
                    </a:lnTo>
                    <a:lnTo>
                      <a:pt x="259" y="741"/>
                    </a:lnTo>
                    <a:lnTo>
                      <a:pt x="231" y="687"/>
                    </a:lnTo>
                    <a:lnTo>
                      <a:pt x="202" y="635"/>
                    </a:lnTo>
                    <a:lnTo>
                      <a:pt x="172" y="584"/>
                    </a:lnTo>
                    <a:lnTo>
                      <a:pt x="180" y="576"/>
                    </a:lnTo>
                    <a:lnTo>
                      <a:pt x="188" y="564"/>
                    </a:lnTo>
                    <a:lnTo>
                      <a:pt x="195" y="548"/>
                    </a:lnTo>
                    <a:lnTo>
                      <a:pt x="194" y="529"/>
                    </a:lnTo>
                    <a:lnTo>
                      <a:pt x="184" y="506"/>
                    </a:lnTo>
                    <a:lnTo>
                      <a:pt x="175" y="485"/>
                    </a:lnTo>
                    <a:lnTo>
                      <a:pt x="166" y="463"/>
                    </a:lnTo>
                    <a:lnTo>
                      <a:pt x="156" y="442"/>
                    </a:lnTo>
                    <a:lnTo>
                      <a:pt x="146" y="422"/>
                    </a:lnTo>
                    <a:lnTo>
                      <a:pt x="135" y="402"/>
                    </a:lnTo>
                    <a:lnTo>
                      <a:pt x="124" y="383"/>
                    </a:lnTo>
                    <a:lnTo>
                      <a:pt x="113" y="363"/>
                    </a:lnTo>
                    <a:lnTo>
                      <a:pt x="102" y="345"/>
                    </a:lnTo>
                    <a:lnTo>
                      <a:pt x="90" y="325"/>
                    </a:lnTo>
                    <a:lnTo>
                      <a:pt x="77" y="307"/>
                    </a:lnTo>
                    <a:lnTo>
                      <a:pt x="62" y="288"/>
                    </a:lnTo>
                    <a:lnTo>
                      <a:pt x="48" y="270"/>
                    </a:lnTo>
                    <a:lnTo>
                      <a:pt x="33" y="251"/>
                    </a:lnTo>
                    <a:lnTo>
                      <a:pt x="17" y="233"/>
                    </a:lnTo>
                    <a:lnTo>
                      <a:pt x="0" y="215"/>
                    </a:lnTo>
                    <a:lnTo>
                      <a:pt x="16" y="196"/>
                    </a:lnTo>
                    <a:lnTo>
                      <a:pt x="33" y="179"/>
                    </a:lnTo>
                    <a:lnTo>
                      <a:pt x="53" y="162"/>
                    </a:lnTo>
                    <a:lnTo>
                      <a:pt x="72" y="148"/>
                    </a:lnTo>
                    <a:lnTo>
                      <a:pt x="94" y="134"/>
                    </a:lnTo>
                    <a:lnTo>
                      <a:pt x="116" y="121"/>
                    </a:lnTo>
                    <a:lnTo>
                      <a:pt x="138" y="109"/>
                    </a:lnTo>
                    <a:lnTo>
                      <a:pt x="163" y="97"/>
                    </a:lnTo>
                    <a:lnTo>
                      <a:pt x="187" y="86"/>
                    </a:lnTo>
                    <a:lnTo>
                      <a:pt x="213" y="76"/>
                    </a:lnTo>
                    <a:lnTo>
                      <a:pt x="239" y="66"/>
                    </a:lnTo>
                    <a:lnTo>
                      <a:pt x="265" y="55"/>
                    </a:lnTo>
                    <a:lnTo>
                      <a:pt x="293" y="45"/>
                    </a:lnTo>
                    <a:lnTo>
                      <a:pt x="320" y="35"/>
                    </a:lnTo>
                    <a:lnTo>
                      <a:pt x="347" y="26"/>
                    </a:lnTo>
                    <a:lnTo>
                      <a:pt x="375" y="16"/>
                    </a:lnTo>
                    <a:lnTo>
                      <a:pt x="389" y="15"/>
                    </a:lnTo>
                    <a:lnTo>
                      <a:pt x="402" y="13"/>
                    </a:lnTo>
                    <a:lnTo>
                      <a:pt x="414" y="10"/>
                    </a:lnTo>
                    <a:lnTo>
                      <a:pt x="426" y="7"/>
                    </a:lnTo>
                    <a:lnTo>
                      <a:pt x="437" y="5"/>
                    </a:lnTo>
                    <a:lnTo>
                      <a:pt x="448" y="3"/>
                    </a:lnTo>
                    <a:lnTo>
                      <a:pt x="459" y="1"/>
                    </a:lnTo>
                    <a:lnTo>
                      <a:pt x="469"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5" name="Freeform 100"/>
              <p:cNvSpPr>
                <a:spLocks noChangeArrowheads="1"/>
              </p:cNvSpPr>
              <p:nvPr/>
            </p:nvSpPr>
            <p:spPr bwMode="auto">
              <a:xfrm>
                <a:off x="233" y="411"/>
                <a:ext cx="47" cy="306"/>
              </a:xfrm>
              <a:custGeom>
                <a:avLst/>
                <a:gdLst>
                  <a:gd name="T0" fmla="*/ 0 w 284"/>
                  <a:gd name="T1" fmla="*/ 0 h 382"/>
                  <a:gd name="T2" fmla="*/ 0 w 284"/>
                  <a:gd name="T3" fmla="*/ 3 h 382"/>
                  <a:gd name="T4" fmla="*/ 0 w 284"/>
                  <a:gd name="T5" fmla="*/ 6 h 382"/>
                  <a:gd name="T6" fmla="*/ 0 w 284"/>
                  <a:gd name="T7" fmla="*/ 9 h 382"/>
                  <a:gd name="T8" fmla="*/ 0 w 284"/>
                  <a:gd name="T9" fmla="*/ 12 h 382"/>
                  <a:gd name="T10" fmla="*/ 0 w 284"/>
                  <a:gd name="T11" fmla="*/ 15 h 382"/>
                  <a:gd name="T12" fmla="*/ 0 w 284"/>
                  <a:gd name="T13" fmla="*/ 19 h 382"/>
                  <a:gd name="T14" fmla="*/ 0 w 284"/>
                  <a:gd name="T15" fmla="*/ 23 h 382"/>
                  <a:gd name="T16" fmla="*/ 0 w 284"/>
                  <a:gd name="T17" fmla="*/ 27 h 382"/>
                  <a:gd name="T18" fmla="*/ 0 w 284"/>
                  <a:gd name="T19" fmla="*/ 30 h 382"/>
                  <a:gd name="T20" fmla="*/ 0 w 284"/>
                  <a:gd name="T21" fmla="*/ 34 h 382"/>
                  <a:gd name="T22" fmla="*/ 0 w 284"/>
                  <a:gd name="T23" fmla="*/ 37 h 382"/>
                  <a:gd name="T24" fmla="*/ 0 w 284"/>
                  <a:gd name="T25" fmla="*/ 40 h 382"/>
                  <a:gd name="T26" fmla="*/ 0 w 284"/>
                  <a:gd name="T27" fmla="*/ 44 h 382"/>
                  <a:gd name="T28" fmla="*/ 0 w 284"/>
                  <a:gd name="T29" fmla="*/ 47 h 382"/>
                  <a:gd name="T30" fmla="*/ 0 w 284"/>
                  <a:gd name="T31" fmla="*/ 50 h 382"/>
                  <a:gd name="T32" fmla="*/ 0 w 284"/>
                  <a:gd name="T33" fmla="*/ 54 h 382"/>
                  <a:gd name="T34" fmla="*/ 0 w 284"/>
                  <a:gd name="T35" fmla="*/ 55 h 382"/>
                  <a:gd name="T36" fmla="*/ 0 w 284"/>
                  <a:gd name="T37" fmla="*/ 56 h 382"/>
                  <a:gd name="T38" fmla="*/ 0 w 284"/>
                  <a:gd name="T39" fmla="*/ 58 h 382"/>
                  <a:gd name="T40" fmla="*/ 0 w 284"/>
                  <a:gd name="T41" fmla="*/ 61 h 382"/>
                  <a:gd name="T42" fmla="*/ 0 w 284"/>
                  <a:gd name="T43" fmla="*/ 63 h 382"/>
                  <a:gd name="T44" fmla="*/ 0 w 284"/>
                  <a:gd name="T45" fmla="*/ 64 h 382"/>
                  <a:gd name="T46" fmla="*/ 0 w 284"/>
                  <a:gd name="T47" fmla="*/ 65 h 382"/>
                  <a:gd name="T48" fmla="*/ 0 w 284"/>
                  <a:gd name="T49" fmla="*/ 64 h 382"/>
                  <a:gd name="T50" fmla="*/ 0 w 284"/>
                  <a:gd name="T51" fmla="*/ 63 h 382"/>
                  <a:gd name="T52" fmla="*/ 0 w 284"/>
                  <a:gd name="T53" fmla="*/ 61 h 382"/>
                  <a:gd name="T54" fmla="*/ 0 w 284"/>
                  <a:gd name="T55" fmla="*/ 59 h 382"/>
                  <a:gd name="T56" fmla="*/ 0 w 284"/>
                  <a:gd name="T57" fmla="*/ 58 h 382"/>
                  <a:gd name="T58" fmla="*/ 0 w 284"/>
                  <a:gd name="T59" fmla="*/ 56 h 382"/>
                  <a:gd name="T60" fmla="*/ 0 w 284"/>
                  <a:gd name="T61" fmla="*/ 54 h 382"/>
                  <a:gd name="T62" fmla="*/ 0 w 284"/>
                  <a:gd name="T63" fmla="*/ 53 h 382"/>
                  <a:gd name="T64" fmla="*/ 0 w 284"/>
                  <a:gd name="T65" fmla="*/ 50 h 382"/>
                  <a:gd name="T66" fmla="*/ 0 w 284"/>
                  <a:gd name="T67" fmla="*/ 0 h 382"/>
                  <a:gd name="T68" fmla="*/ 0 w 284"/>
                  <a:gd name="T69" fmla="*/ 0 h 382"/>
                  <a:gd name="T70" fmla="*/ 0 w 284"/>
                  <a:gd name="T71" fmla="*/ 0 h 382"/>
                  <a:gd name="T72" fmla="*/ 0 w 284"/>
                  <a:gd name="T73" fmla="*/ 0 h 382"/>
                  <a:gd name="T74" fmla="*/ 0 w 284"/>
                  <a:gd name="T75" fmla="*/ 0 h 38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84"/>
                  <a:gd name="T115" fmla="*/ 0 h 382"/>
                  <a:gd name="T116" fmla="*/ 284 w 284"/>
                  <a:gd name="T117" fmla="*/ 382 h 38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84" h="382">
                    <a:moveTo>
                      <a:pt x="88" y="0"/>
                    </a:moveTo>
                    <a:lnTo>
                      <a:pt x="109" y="18"/>
                    </a:lnTo>
                    <a:lnTo>
                      <a:pt x="127" y="35"/>
                    </a:lnTo>
                    <a:lnTo>
                      <a:pt x="145" y="55"/>
                    </a:lnTo>
                    <a:lnTo>
                      <a:pt x="162" y="74"/>
                    </a:lnTo>
                    <a:lnTo>
                      <a:pt x="177" y="94"/>
                    </a:lnTo>
                    <a:lnTo>
                      <a:pt x="191" y="114"/>
                    </a:lnTo>
                    <a:lnTo>
                      <a:pt x="204" y="135"/>
                    </a:lnTo>
                    <a:lnTo>
                      <a:pt x="217" y="157"/>
                    </a:lnTo>
                    <a:lnTo>
                      <a:pt x="228" y="177"/>
                    </a:lnTo>
                    <a:lnTo>
                      <a:pt x="239" y="198"/>
                    </a:lnTo>
                    <a:lnTo>
                      <a:pt x="249" y="220"/>
                    </a:lnTo>
                    <a:lnTo>
                      <a:pt x="257" y="240"/>
                    </a:lnTo>
                    <a:lnTo>
                      <a:pt x="265" y="260"/>
                    </a:lnTo>
                    <a:lnTo>
                      <a:pt x="272" y="279"/>
                    </a:lnTo>
                    <a:lnTo>
                      <a:pt x="278" y="298"/>
                    </a:lnTo>
                    <a:lnTo>
                      <a:pt x="284" y="316"/>
                    </a:lnTo>
                    <a:lnTo>
                      <a:pt x="253" y="322"/>
                    </a:lnTo>
                    <a:lnTo>
                      <a:pt x="227" y="333"/>
                    </a:lnTo>
                    <a:lnTo>
                      <a:pt x="205" y="344"/>
                    </a:lnTo>
                    <a:lnTo>
                      <a:pt x="188" y="359"/>
                    </a:lnTo>
                    <a:lnTo>
                      <a:pt x="174" y="371"/>
                    </a:lnTo>
                    <a:lnTo>
                      <a:pt x="163" y="379"/>
                    </a:lnTo>
                    <a:lnTo>
                      <a:pt x="153" y="382"/>
                    </a:lnTo>
                    <a:lnTo>
                      <a:pt x="147" y="378"/>
                    </a:lnTo>
                    <a:lnTo>
                      <a:pt x="126" y="371"/>
                    </a:lnTo>
                    <a:lnTo>
                      <a:pt x="106" y="361"/>
                    </a:lnTo>
                    <a:lnTo>
                      <a:pt x="87" y="351"/>
                    </a:lnTo>
                    <a:lnTo>
                      <a:pt x="70" y="340"/>
                    </a:lnTo>
                    <a:lnTo>
                      <a:pt x="52" y="329"/>
                    </a:lnTo>
                    <a:lnTo>
                      <a:pt x="35" y="320"/>
                    </a:lnTo>
                    <a:lnTo>
                      <a:pt x="19" y="309"/>
                    </a:lnTo>
                    <a:lnTo>
                      <a:pt x="0" y="299"/>
                    </a:lnTo>
                    <a:lnTo>
                      <a:pt x="80" y="0"/>
                    </a:lnTo>
                    <a:lnTo>
                      <a:pt x="81" y="0"/>
                    </a:lnTo>
                    <a:lnTo>
                      <a:pt x="84" y="0"/>
                    </a:lnTo>
                    <a:lnTo>
                      <a:pt x="87" y="0"/>
                    </a:lnTo>
                    <a:lnTo>
                      <a:pt x="88" y="0"/>
                    </a:lnTo>
                    <a:close/>
                  </a:path>
                </a:pathLst>
              </a:cu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6" name="Freeform 101"/>
              <p:cNvSpPr>
                <a:spLocks noChangeArrowheads="1"/>
              </p:cNvSpPr>
              <p:nvPr/>
            </p:nvSpPr>
            <p:spPr bwMode="auto">
              <a:xfrm>
                <a:off x="267" y="474"/>
                <a:ext cx="84" cy="306"/>
              </a:xfrm>
              <a:custGeom>
                <a:avLst/>
                <a:gdLst>
                  <a:gd name="T0" fmla="*/ 0 w 505"/>
                  <a:gd name="T1" fmla="*/ 0 h 1756"/>
                  <a:gd name="T2" fmla="*/ 0 w 505"/>
                  <a:gd name="T3" fmla="*/ 0 h 1756"/>
                  <a:gd name="T4" fmla="*/ 0 w 505"/>
                  <a:gd name="T5" fmla="*/ 0 h 1756"/>
                  <a:gd name="T6" fmla="*/ 0 w 505"/>
                  <a:gd name="T7" fmla="*/ 0 h 1756"/>
                  <a:gd name="T8" fmla="*/ 0 w 505"/>
                  <a:gd name="T9" fmla="*/ 0 h 1756"/>
                  <a:gd name="T10" fmla="*/ 0 w 505"/>
                  <a:gd name="T11" fmla="*/ 0 h 1756"/>
                  <a:gd name="T12" fmla="*/ 0 w 505"/>
                  <a:gd name="T13" fmla="*/ 0 h 1756"/>
                  <a:gd name="T14" fmla="*/ 0 w 505"/>
                  <a:gd name="T15" fmla="*/ 0 h 1756"/>
                  <a:gd name="T16" fmla="*/ 0 w 505"/>
                  <a:gd name="T17" fmla="*/ 0 h 1756"/>
                  <a:gd name="T18" fmla="*/ 0 w 505"/>
                  <a:gd name="T19" fmla="*/ 0 h 1756"/>
                  <a:gd name="T20" fmla="*/ 0 w 505"/>
                  <a:gd name="T21" fmla="*/ 0 h 1756"/>
                  <a:gd name="T22" fmla="*/ 0 w 505"/>
                  <a:gd name="T23" fmla="*/ 0 h 1756"/>
                  <a:gd name="T24" fmla="*/ 0 w 505"/>
                  <a:gd name="T25" fmla="*/ 0 h 1756"/>
                  <a:gd name="T26" fmla="*/ 0 w 505"/>
                  <a:gd name="T27" fmla="*/ 0 h 1756"/>
                  <a:gd name="T28" fmla="*/ 0 w 505"/>
                  <a:gd name="T29" fmla="*/ 0 h 1756"/>
                  <a:gd name="T30" fmla="*/ 0 w 505"/>
                  <a:gd name="T31" fmla="*/ 0 h 1756"/>
                  <a:gd name="T32" fmla="*/ 0 w 505"/>
                  <a:gd name="T33" fmla="*/ 0 h 1756"/>
                  <a:gd name="T34" fmla="*/ 0 w 505"/>
                  <a:gd name="T35" fmla="*/ 0 h 1756"/>
                  <a:gd name="T36" fmla="*/ 0 w 505"/>
                  <a:gd name="T37" fmla="*/ 0 h 1756"/>
                  <a:gd name="T38" fmla="*/ 0 w 505"/>
                  <a:gd name="T39" fmla="*/ 0 h 1756"/>
                  <a:gd name="T40" fmla="*/ 0 w 505"/>
                  <a:gd name="T41" fmla="*/ 0 h 1756"/>
                  <a:gd name="T42" fmla="*/ 0 w 505"/>
                  <a:gd name="T43" fmla="*/ 0 h 1756"/>
                  <a:gd name="T44" fmla="*/ 0 w 505"/>
                  <a:gd name="T45" fmla="*/ 0 h 1756"/>
                  <a:gd name="T46" fmla="*/ 0 w 505"/>
                  <a:gd name="T47" fmla="*/ 0 h 1756"/>
                  <a:gd name="T48" fmla="*/ 0 w 505"/>
                  <a:gd name="T49" fmla="*/ 0 h 1756"/>
                  <a:gd name="T50" fmla="*/ 0 w 505"/>
                  <a:gd name="T51" fmla="*/ 0 h 1756"/>
                  <a:gd name="T52" fmla="*/ 0 w 505"/>
                  <a:gd name="T53" fmla="*/ 0 h 1756"/>
                  <a:gd name="T54" fmla="*/ 0 w 505"/>
                  <a:gd name="T55" fmla="*/ 0 h 1756"/>
                  <a:gd name="T56" fmla="*/ 0 w 505"/>
                  <a:gd name="T57" fmla="*/ 0 h 1756"/>
                  <a:gd name="T58" fmla="*/ 0 w 505"/>
                  <a:gd name="T59" fmla="*/ 0 h 1756"/>
                  <a:gd name="T60" fmla="*/ 0 w 505"/>
                  <a:gd name="T61" fmla="*/ 0 h 1756"/>
                  <a:gd name="T62" fmla="*/ 0 w 505"/>
                  <a:gd name="T63" fmla="*/ 0 h 1756"/>
                  <a:gd name="T64" fmla="*/ 0 w 505"/>
                  <a:gd name="T65" fmla="*/ 0 h 1756"/>
                  <a:gd name="T66" fmla="*/ 0 w 505"/>
                  <a:gd name="T67" fmla="*/ 0 h 1756"/>
                  <a:gd name="T68" fmla="*/ 0 w 505"/>
                  <a:gd name="T69" fmla="*/ 0 h 1756"/>
                  <a:gd name="T70" fmla="*/ 0 w 505"/>
                  <a:gd name="T71" fmla="*/ 0 h 1756"/>
                  <a:gd name="T72" fmla="*/ 0 w 505"/>
                  <a:gd name="T73" fmla="*/ 0 h 1756"/>
                  <a:gd name="T74" fmla="*/ 0 w 505"/>
                  <a:gd name="T75" fmla="*/ 0 h 1756"/>
                  <a:gd name="T76" fmla="*/ 0 w 505"/>
                  <a:gd name="T77" fmla="*/ 0 h 1756"/>
                  <a:gd name="T78" fmla="*/ 0 w 505"/>
                  <a:gd name="T79" fmla="*/ 0 h 1756"/>
                  <a:gd name="T80" fmla="*/ 0 w 505"/>
                  <a:gd name="T81" fmla="*/ 0 h 1756"/>
                  <a:gd name="T82" fmla="*/ 0 w 505"/>
                  <a:gd name="T83" fmla="*/ 0 h 17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05"/>
                  <a:gd name="T127" fmla="*/ 0 h 1756"/>
                  <a:gd name="T128" fmla="*/ 505 w 505"/>
                  <a:gd name="T129" fmla="*/ 1756 h 17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05" h="1756">
                    <a:moveTo>
                      <a:pt x="63" y="1"/>
                    </a:moveTo>
                    <a:lnTo>
                      <a:pt x="124" y="99"/>
                    </a:lnTo>
                    <a:lnTo>
                      <a:pt x="177" y="201"/>
                    </a:lnTo>
                    <a:lnTo>
                      <a:pt x="226" y="305"/>
                    </a:lnTo>
                    <a:lnTo>
                      <a:pt x="268" y="411"/>
                    </a:lnTo>
                    <a:lnTo>
                      <a:pt x="306" y="520"/>
                    </a:lnTo>
                    <a:lnTo>
                      <a:pt x="340" y="630"/>
                    </a:lnTo>
                    <a:lnTo>
                      <a:pt x="369" y="742"/>
                    </a:lnTo>
                    <a:lnTo>
                      <a:pt x="394" y="855"/>
                    </a:lnTo>
                    <a:lnTo>
                      <a:pt x="416" y="969"/>
                    </a:lnTo>
                    <a:lnTo>
                      <a:pt x="434" y="1083"/>
                    </a:lnTo>
                    <a:lnTo>
                      <a:pt x="451" y="1197"/>
                    </a:lnTo>
                    <a:lnTo>
                      <a:pt x="465" y="1311"/>
                    </a:lnTo>
                    <a:lnTo>
                      <a:pt x="477" y="1424"/>
                    </a:lnTo>
                    <a:lnTo>
                      <a:pt x="488" y="1537"/>
                    </a:lnTo>
                    <a:lnTo>
                      <a:pt x="496" y="1647"/>
                    </a:lnTo>
                    <a:lnTo>
                      <a:pt x="505" y="1756"/>
                    </a:lnTo>
                    <a:lnTo>
                      <a:pt x="319" y="1660"/>
                    </a:lnTo>
                    <a:lnTo>
                      <a:pt x="293" y="1567"/>
                    </a:lnTo>
                    <a:lnTo>
                      <a:pt x="272" y="1470"/>
                    </a:lnTo>
                    <a:lnTo>
                      <a:pt x="254" y="1373"/>
                    </a:lnTo>
                    <a:lnTo>
                      <a:pt x="239" y="1273"/>
                    </a:lnTo>
                    <a:lnTo>
                      <a:pt x="226" y="1172"/>
                    </a:lnTo>
                    <a:lnTo>
                      <a:pt x="214" y="1070"/>
                    </a:lnTo>
                    <a:lnTo>
                      <a:pt x="203" y="967"/>
                    </a:lnTo>
                    <a:lnTo>
                      <a:pt x="192" y="864"/>
                    </a:lnTo>
                    <a:lnTo>
                      <a:pt x="181" y="761"/>
                    </a:lnTo>
                    <a:lnTo>
                      <a:pt x="166" y="657"/>
                    </a:lnTo>
                    <a:lnTo>
                      <a:pt x="149" y="555"/>
                    </a:lnTo>
                    <a:lnTo>
                      <a:pt x="130" y="455"/>
                    </a:lnTo>
                    <a:lnTo>
                      <a:pt x="106" y="354"/>
                    </a:lnTo>
                    <a:lnTo>
                      <a:pt x="76" y="256"/>
                    </a:lnTo>
                    <a:lnTo>
                      <a:pt x="42" y="159"/>
                    </a:lnTo>
                    <a:lnTo>
                      <a:pt x="0" y="65"/>
                    </a:lnTo>
                    <a:lnTo>
                      <a:pt x="13" y="45"/>
                    </a:lnTo>
                    <a:lnTo>
                      <a:pt x="23" y="29"/>
                    </a:lnTo>
                    <a:lnTo>
                      <a:pt x="30" y="17"/>
                    </a:lnTo>
                    <a:lnTo>
                      <a:pt x="35" y="8"/>
                    </a:lnTo>
                    <a:lnTo>
                      <a:pt x="41" y="3"/>
                    </a:lnTo>
                    <a:lnTo>
                      <a:pt x="46" y="1"/>
                    </a:lnTo>
                    <a:lnTo>
                      <a:pt x="54" y="0"/>
                    </a:lnTo>
                    <a:lnTo>
                      <a:pt x="63" y="1"/>
                    </a:lnTo>
                    <a:close/>
                  </a:path>
                </a:pathLst>
              </a:cu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7" name="Freeform 102"/>
              <p:cNvSpPr>
                <a:spLocks noChangeArrowheads="1"/>
              </p:cNvSpPr>
              <p:nvPr/>
            </p:nvSpPr>
            <p:spPr bwMode="auto">
              <a:xfrm>
                <a:off x="445" y="502"/>
                <a:ext cx="60" cy="306"/>
              </a:xfrm>
              <a:custGeom>
                <a:avLst/>
                <a:gdLst>
                  <a:gd name="T0" fmla="*/ 0 w 358"/>
                  <a:gd name="T1" fmla="*/ 0 h 1932"/>
                  <a:gd name="T2" fmla="*/ 0 w 358"/>
                  <a:gd name="T3" fmla="*/ 0 h 1932"/>
                  <a:gd name="T4" fmla="*/ 0 w 358"/>
                  <a:gd name="T5" fmla="*/ 0 h 1932"/>
                  <a:gd name="T6" fmla="*/ 0 w 358"/>
                  <a:gd name="T7" fmla="*/ 0 h 1932"/>
                  <a:gd name="T8" fmla="*/ 0 w 358"/>
                  <a:gd name="T9" fmla="*/ 0 h 1932"/>
                  <a:gd name="T10" fmla="*/ 0 w 358"/>
                  <a:gd name="T11" fmla="*/ 0 h 1932"/>
                  <a:gd name="T12" fmla="*/ 0 w 358"/>
                  <a:gd name="T13" fmla="*/ 0 h 1932"/>
                  <a:gd name="T14" fmla="*/ 0 w 358"/>
                  <a:gd name="T15" fmla="*/ 0 h 1932"/>
                  <a:gd name="T16" fmla="*/ 0 w 358"/>
                  <a:gd name="T17" fmla="*/ 0 h 1932"/>
                  <a:gd name="T18" fmla="*/ 0 w 358"/>
                  <a:gd name="T19" fmla="*/ 0 h 1932"/>
                  <a:gd name="T20" fmla="*/ 0 w 358"/>
                  <a:gd name="T21" fmla="*/ 0 h 1932"/>
                  <a:gd name="T22" fmla="*/ 0 w 358"/>
                  <a:gd name="T23" fmla="*/ 0 h 1932"/>
                  <a:gd name="T24" fmla="*/ 0 w 358"/>
                  <a:gd name="T25" fmla="*/ 0 h 1932"/>
                  <a:gd name="T26" fmla="*/ 0 w 358"/>
                  <a:gd name="T27" fmla="*/ 0 h 1932"/>
                  <a:gd name="T28" fmla="*/ 0 w 358"/>
                  <a:gd name="T29" fmla="*/ 0 h 1932"/>
                  <a:gd name="T30" fmla="*/ 0 w 358"/>
                  <a:gd name="T31" fmla="*/ 0 h 1932"/>
                  <a:gd name="T32" fmla="*/ 0 w 358"/>
                  <a:gd name="T33" fmla="*/ 0 h 1932"/>
                  <a:gd name="T34" fmla="*/ 0 w 358"/>
                  <a:gd name="T35" fmla="*/ 0 h 1932"/>
                  <a:gd name="T36" fmla="*/ 0 w 358"/>
                  <a:gd name="T37" fmla="*/ 0 h 1932"/>
                  <a:gd name="T38" fmla="*/ 0 w 358"/>
                  <a:gd name="T39" fmla="*/ 0 h 1932"/>
                  <a:gd name="T40" fmla="*/ 0 w 358"/>
                  <a:gd name="T41" fmla="*/ 0 h 1932"/>
                  <a:gd name="T42" fmla="*/ 0 w 358"/>
                  <a:gd name="T43" fmla="*/ 0 h 1932"/>
                  <a:gd name="T44" fmla="*/ 0 w 358"/>
                  <a:gd name="T45" fmla="*/ 0 h 1932"/>
                  <a:gd name="T46" fmla="*/ 0 w 358"/>
                  <a:gd name="T47" fmla="*/ 0 h 1932"/>
                  <a:gd name="T48" fmla="*/ 0 w 358"/>
                  <a:gd name="T49" fmla="*/ 0 h 1932"/>
                  <a:gd name="T50" fmla="*/ 0 w 358"/>
                  <a:gd name="T51" fmla="*/ 0 h 1932"/>
                  <a:gd name="T52" fmla="*/ 0 w 358"/>
                  <a:gd name="T53" fmla="*/ 0 h 1932"/>
                  <a:gd name="T54" fmla="*/ 0 w 358"/>
                  <a:gd name="T55" fmla="*/ 0 h 1932"/>
                  <a:gd name="T56" fmla="*/ 0 w 358"/>
                  <a:gd name="T57" fmla="*/ 0 h 1932"/>
                  <a:gd name="T58" fmla="*/ 0 w 358"/>
                  <a:gd name="T59" fmla="*/ 0 h 1932"/>
                  <a:gd name="T60" fmla="*/ 0 w 358"/>
                  <a:gd name="T61" fmla="*/ 0 h 1932"/>
                  <a:gd name="T62" fmla="*/ 0 w 358"/>
                  <a:gd name="T63" fmla="*/ 0 h 1932"/>
                  <a:gd name="T64" fmla="*/ 0 w 358"/>
                  <a:gd name="T65" fmla="*/ 0 h 1932"/>
                  <a:gd name="T66" fmla="*/ 0 w 358"/>
                  <a:gd name="T67" fmla="*/ 0 h 1932"/>
                  <a:gd name="T68" fmla="*/ 0 w 358"/>
                  <a:gd name="T69" fmla="*/ 0 h 1932"/>
                  <a:gd name="T70" fmla="*/ 0 w 358"/>
                  <a:gd name="T71" fmla="*/ 0 h 1932"/>
                  <a:gd name="T72" fmla="*/ 0 w 358"/>
                  <a:gd name="T73" fmla="*/ 0 h 1932"/>
                  <a:gd name="T74" fmla="*/ 0 w 358"/>
                  <a:gd name="T75" fmla="*/ 0 h 1932"/>
                  <a:gd name="T76" fmla="*/ 0 w 358"/>
                  <a:gd name="T77" fmla="*/ 0 h 1932"/>
                  <a:gd name="T78" fmla="*/ 0 w 358"/>
                  <a:gd name="T79" fmla="*/ 0 h 1932"/>
                  <a:gd name="T80" fmla="*/ 0 w 358"/>
                  <a:gd name="T81" fmla="*/ 0 h 1932"/>
                  <a:gd name="T82" fmla="*/ 0 w 358"/>
                  <a:gd name="T83" fmla="*/ 0 h 1932"/>
                  <a:gd name="T84" fmla="*/ 0 w 358"/>
                  <a:gd name="T85" fmla="*/ 0 h 1932"/>
                  <a:gd name="T86" fmla="*/ 0 w 358"/>
                  <a:gd name="T87" fmla="*/ 0 h 1932"/>
                  <a:gd name="T88" fmla="*/ 0 w 358"/>
                  <a:gd name="T89" fmla="*/ 0 h 1932"/>
                  <a:gd name="T90" fmla="*/ 0 w 358"/>
                  <a:gd name="T91" fmla="*/ 0 h 1932"/>
                  <a:gd name="T92" fmla="*/ 0 w 358"/>
                  <a:gd name="T93" fmla="*/ 0 h 1932"/>
                  <a:gd name="T94" fmla="*/ 0 w 358"/>
                  <a:gd name="T95" fmla="*/ 0 h 1932"/>
                  <a:gd name="T96" fmla="*/ 0 w 358"/>
                  <a:gd name="T97" fmla="*/ 0 h 19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58"/>
                  <a:gd name="T148" fmla="*/ 0 h 1932"/>
                  <a:gd name="T149" fmla="*/ 358 w 358"/>
                  <a:gd name="T150" fmla="*/ 1932 h 19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58" h="1932">
                    <a:moveTo>
                      <a:pt x="294" y="24"/>
                    </a:moveTo>
                    <a:lnTo>
                      <a:pt x="294" y="52"/>
                    </a:lnTo>
                    <a:lnTo>
                      <a:pt x="290" y="102"/>
                    </a:lnTo>
                    <a:lnTo>
                      <a:pt x="281" y="165"/>
                    </a:lnTo>
                    <a:lnTo>
                      <a:pt x="270" y="235"/>
                    </a:lnTo>
                    <a:lnTo>
                      <a:pt x="256" y="304"/>
                    </a:lnTo>
                    <a:lnTo>
                      <a:pt x="238" y="365"/>
                    </a:lnTo>
                    <a:lnTo>
                      <a:pt x="217" y="409"/>
                    </a:lnTo>
                    <a:lnTo>
                      <a:pt x="194" y="431"/>
                    </a:lnTo>
                    <a:lnTo>
                      <a:pt x="206" y="462"/>
                    </a:lnTo>
                    <a:lnTo>
                      <a:pt x="225" y="480"/>
                    </a:lnTo>
                    <a:lnTo>
                      <a:pt x="247" y="492"/>
                    </a:lnTo>
                    <a:lnTo>
                      <a:pt x="271" y="505"/>
                    </a:lnTo>
                    <a:lnTo>
                      <a:pt x="296" y="525"/>
                    </a:lnTo>
                    <a:lnTo>
                      <a:pt x="320" y="561"/>
                    </a:lnTo>
                    <a:lnTo>
                      <a:pt x="342" y="619"/>
                    </a:lnTo>
                    <a:lnTo>
                      <a:pt x="358" y="704"/>
                    </a:lnTo>
                    <a:lnTo>
                      <a:pt x="346" y="780"/>
                    </a:lnTo>
                    <a:lnTo>
                      <a:pt x="339" y="857"/>
                    </a:lnTo>
                    <a:lnTo>
                      <a:pt x="333" y="936"/>
                    </a:lnTo>
                    <a:lnTo>
                      <a:pt x="330" y="1015"/>
                    </a:lnTo>
                    <a:lnTo>
                      <a:pt x="328" y="1093"/>
                    </a:lnTo>
                    <a:lnTo>
                      <a:pt x="326" y="1173"/>
                    </a:lnTo>
                    <a:lnTo>
                      <a:pt x="325" y="1252"/>
                    </a:lnTo>
                    <a:lnTo>
                      <a:pt x="322" y="1331"/>
                    </a:lnTo>
                    <a:lnTo>
                      <a:pt x="319" y="1409"/>
                    </a:lnTo>
                    <a:lnTo>
                      <a:pt x="314" y="1487"/>
                    </a:lnTo>
                    <a:lnTo>
                      <a:pt x="306" y="1563"/>
                    </a:lnTo>
                    <a:lnTo>
                      <a:pt x="294" y="1638"/>
                    </a:lnTo>
                    <a:lnTo>
                      <a:pt x="278" y="1711"/>
                    </a:lnTo>
                    <a:lnTo>
                      <a:pt x="257" y="1783"/>
                    </a:lnTo>
                    <a:lnTo>
                      <a:pt x="231" y="1853"/>
                    </a:lnTo>
                    <a:lnTo>
                      <a:pt x="199" y="1920"/>
                    </a:lnTo>
                    <a:lnTo>
                      <a:pt x="188" y="1922"/>
                    </a:lnTo>
                    <a:lnTo>
                      <a:pt x="180" y="1925"/>
                    </a:lnTo>
                    <a:lnTo>
                      <a:pt x="174" y="1929"/>
                    </a:lnTo>
                    <a:lnTo>
                      <a:pt x="167" y="1932"/>
                    </a:lnTo>
                    <a:lnTo>
                      <a:pt x="0" y="1842"/>
                    </a:lnTo>
                    <a:lnTo>
                      <a:pt x="23" y="1819"/>
                    </a:lnTo>
                    <a:lnTo>
                      <a:pt x="43" y="1793"/>
                    </a:lnTo>
                    <a:lnTo>
                      <a:pt x="57" y="1764"/>
                    </a:lnTo>
                    <a:lnTo>
                      <a:pt x="69" y="1731"/>
                    </a:lnTo>
                    <a:lnTo>
                      <a:pt x="77" y="1697"/>
                    </a:lnTo>
                    <a:lnTo>
                      <a:pt x="85" y="1664"/>
                    </a:lnTo>
                    <a:lnTo>
                      <a:pt x="90" y="1629"/>
                    </a:lnTo>
                    <a:lnTo>
                      <a:pt x="96" y="1595"/>
                    </a:lnTo>
                    <a:lnTo>
                      <a:pt x="92" y="1561"/>
                    </a:lnTo>
                    <a:lnTo>
                      <a:pt x="86" y="1527"/>
                    </a:lnTo>
                    <a:lnTo>
                      <a:pt x="77" y="1493"/>
                    </a:lnTo>
                    <a:lnTo>
                      <a:pt x="66" y="1462"/>
                    </a:lnTo>
                    <a:lnTo>
                      <a:pt x="56" y="1430"/>
                    </a:lnTo>
                    <a:lnTo>
                      <a:pt x="45" y="1400"/>
                    </a:lnTo>
                    <a:lnTo>
                      <a:pt x="36" y="1370"/>
                    </a:lnTo>
                    <a:lnTo>
                      <a:pt x="28" y="1340"/>
                    </a:lnTo>
                    <a:lnTo>
                      <a:pt x="41" y="1340"/>
                    </a:lnTo>
                    <a:lnTo>
                      <a:pt x="54" y="1341"/>
                    </a:lnTo>
                    <a:lnTo>
                      <a:pt x="66" y="1345"/>
                    </a:lnTo>
                    <a:lnTo>
                      <a:pt x="78" y="1349"/>
                    </a:lnTo>
                    <a:lnTo>
                      <a:pt x="89" y="1353"/>
                    </a:lnTo>
                    <a:lnTo>
                      <a:pt x="100" y="1359"/>
                    </a:lnTo>
                    <a:lnTo>
                      <a:pt x="110" y="1364"/>
                    </a:lnTo>
                    <a:lnTo>
                      <a:pt x="121" y="1370"/>
                    </a:lnTo>
                    <a:lnTo>
                      <a:pt x="130" y="1375"/>
                    </a:lnTo>
                    <a:lnTo>
                      <a:pt x="141" y="1380"/>
                    </a:lnTo>
                    <a:lnTo>
                      <a:pt x="151" y="1385"/>
                    </a:lnTo>
                    <a:lnTo>
                      <a:pt x="162" y="1388"/>
                    </a:lnTo>
                    <a:lnTo>
                      <a:pt x="173" y="1389"/>
                    </a:lnTo>
                    <a:lnTo>
                      <a:pt x="185" y="1390"/>
                    </a:lnTo>
                    <a:lnTo>
                      <a:pt x="197" y="1388"/>
                    </a:lnTo>
                    <a:lnTo>
                      <a:pt x="210" y="1385"/>
                    </a:lnTo>
                    <a:lnTo>
                      <a:pt x="214" y="1383"/>
                    </a:lnTo>
                    <a:lnTo>
                      <a:pt x="219" y="1380"/>
                    </a:lnTo>
                    <a:lnTo>
                      <a:pt x="224" y="1378"/>
                    </a:lnTo>
                    <a:lnTo>
                      <a:pt x="226" y="1377"/>
                    </a:lnTo>
                    <a:lnTo>
                      <a:pt x="240" y="1287"/>
                    </a:lnTo>
                    <a:lnTo>
                      <a:pt x="242" y="1196"/>
                    </a:lnTo>
                    <a:lnTo>
                      <a:pt x="238" y="1104"/>
                    </a:lnTo>
                    <a:lnTo>
                      <a:pt x="230" y="1013"/>
                    </a:lnTo>
                    <a:lnTo>
                      <a:pt x="224" y="921"/>
                    </a:lnTo>
                    <a:lnTo>
                      <a:pt x="222" y="832"/>
                    </a:lnTo>
                    <a:lnTo>
                      <a:pt x="228" y="744"/>
                    </a:lnTo>
                    <a:lnTo>
                      <a:pt x="247" y="660"/>
                    </a:lnTo>
                    <a:lnTo>
                      <a:pt x="249" y="631"/>
                    </a:lnTo>
                    <a:lnTo>
                      <a:pt x="247" y="602"/>
                    </a:lnTo>
                    <a:lnTo>
                      <a:pt x="240" y="574"/>
                    </a:lnTo>
                    <a:lnTo>
                      <a:pt x="231" y="548"/>
                    </a:lnTo>
                    <a:lnTo>
                      <a:pt x="219" y="522"/>
                    </a:lnTo>
                    <a:lnTo>
                      <a:pt x="204" y="497"/>
                    </a:lnTo>
                    <a:lnTo>
                      <a:pt x="187" y="473"/>
                    </a:lnTo>
                    <a:lnTo>
                      <a:pt x="167" y="450"/>
                    </a:lnTo>
                    <a:lnTo>
                      <a:pt x="228" y="0"/>
                    </a:lnTo>
                    <a:lnTo>
                      <a:pt x="231" y="1"/>
                    </a:lnTo>
                    <a:lnTo>
                      <a:pt x="239" y="3"/>
                    </a:lnTo>
                    <a:lnTo>
                      <a:pt x="249" y="8"/>
                    </a:lnTo>
                    <a:lnTo>
                      <a:pt x="262" y="12"/>
                    </a:lnTo>
                    <a:lnTo>
                      <a:pt x="274" y="16"/>
                    </a:lnTo>
                    <a:lnTo>
                      <a:pt x="283" y="21"/>
                    </a:lnTo>
                    <a:lnTo>
                      <a:pt x="291" y="23"/>
                    </a:lnTo>
                    <a:lnTo>
                      <a:pt x="294" y="2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8" name="Freeform 103"/>
              <p:cNvSpPr>
                <a:spLocks noChangeArrowheads="1"/>
              </p:cNvSpPr>
              <p:nvPr/>
            </p:nvSpPr>
            <p:spPr bwMode="auto">
              <a:xfrm>
                <a:off x="896" y="813"/>
                <a:ext cx="109" cy="306"/>
              </a:xfrm>
              <a:custGeom>
                <a:avLst/>
                <a:gdLst>
                  <a:gd name="T0" fmla="*/ 0 w 653"/>
                  <a:gd name="T1" fmla="*/ 0 h 879"/>
                  <a:gd name="T2" fmla="*/ 0 w 653"/>
                  <a:gd name="T3" fmla="*/ 0 h 879"/>
                  <a:gd name="T4" fmla="*/ 0 w 653"/>
                  <a:gd name="T5" fmla="*/ 0 h 879"/>
                  <a:gd name="T6" fmla="*/ 0 w 653"/>
                  <a:gd name="T7" fmla="*/ 0 h 879"/>
                  <a:gd name="T8" fmla="*/ 0 w 653"/>
                  <a:gd name="T9" fmla="*/ 0 h 879"/>
                  <a:gd name="T10" fmla="*/ 0 w 653"/>
                  <a:gd name="T11" fmla="*/ 0 h 879"/>
                  <a:gd name="T12" fmla="*/ 0 w 653"/>
                  <a:gd name="T13" fmla="*/ 0 h 879"/>
                  <a:gd name="T14" fmla="*/ 0 w 653"/>
                  <a:gd name="T15" fmla="*/ 0 h 879"/>
                  <a:gd name="T16" fmla="*/ 0 w 653"/>
                  <a:gd name="T17" fmla="*/ 0 h 879"/>
                  <a:gd name="T18" fmla="*/ 0 w 653"/>
                  <a:gd name="T19" fmla="*/ 0 h 879"/>
                  <a:gd name="T20" fmla="*/ 0 w 653"/>
                  <a:gd name="T21" fmla="*/ 0 h 879"/>
                  <a:gd name="T22" fmla="*/ 0 w 653"/>
                  <a:gd name="T23" fmla="*/ 0 h 879"/>
                  <a:gd name="T24" fmla="*/ 0 w 653"/>
                  <a:gd name="T25" fmla="*/ 0 h 879"/>
                  <a:gd name="T26" fmla="*/ 0 w 653"/>
                  <a:gd name="T27" fmla="*/ 0 h 879"/>
                  <a:gd name="T28" fmla="*/ 0 w 653"/>
                  <a:gd name="T29" fmla="*/ 0 h 879"/>
                  <a:gd name="T30" fmla="*/ 0 w 653"/>
                  <a:gd name="T31" fmla="*/ 0 h 879"/>
                  <a:gd name="T32" fmla="*/ 0 w 653"/>
                  <a:gd name="T33" fmla="*/ 0 h 879"/>
                  <a:gd name="T34" fmla="*/ 0 w 653"/>
                  <a:gd name="T35" fmla="*/ 0 h 879"/>
                  <a:gd name="T36" fmla="*/ 0 w 653"/>
                  <a:gd name="T37" fmla="*/ 0 h 879"/>
                  <a:gd name="T38" fmla="*/ 0 w 653"/>
                  <a:gd name="T39" fmla="*/ 0 h 879"/>
                  <a:gd name="T40" fmla="*/ 0 w 653"/>
                  <a:gd name="T41" fmla="*/ 0 h 879"/>
                  <a:gd name="T42" fmla="*/ 0 w 653"/>
                  <a:gd name="T43" fmla="*/ 0 h 879"/>
                  <a:gd name="T44" fmla="*/ 0 w 653"/>
                  <a:gd name="T45" fmla="*/ 0 h 879"/>
                  <a:gd name="T46" fmla="*/ 0 w 653"/>
                  <a:gd name="T47" fmla="*/ 0 h 879"/>
                  <a:gd name="T48" fmla="*/ 0 w 653"/>
                  <a:gd name="T49" fmla="*/ 0 h 879"/>
                  <a:gd name="T50" fmla="*/ 0 w 653"/>
                  <a:gd name="T51" fmla="*/ 0 h 879"/>
                  <a:gd name="T52" fmla="*/ 0 w 653"/>
                  <a:gd name="T53" fmla="*/ 0 h 879"/>
                  <a:gd name="T54" fmla="*/ 0 w 653"/>
                  <a:gd name="T55" fmla="*/ 0 h 879"/>
                  <a:gd name="T56" fmla="*/ 0 w 653"/>
                  <a:gd name="T57" fmla="*/ 0 h 879"/>
                  <a:gd name="T58" fmla="*/ 0 w 653"/>
                  <a:gd name="T59" fmla="*/ 0 h 879"/>
                  <a:gd name="T60" fmla="*/ 0 w 653"/>
                  <a:gd name="T61" fmla="*/ 0 h 879"/>
                  <a:gd name="T62" fmla="*/ 0 w 653"/>
                  <a:gd name="T63" fmla="*/ 0 h 879"/>
                  <a:gd name="T64" fmla="*/ 0 w 653"/>
                  <a:gd name="T65" fmla="*/ 0 h 879"/>
                  <a:gd name="T66" fmla="*/ 0 w 653"/>
                  <a:gd name="T67" fmla="*/ 0 h 879"/>
                  <a:gd name="T68" fmla="*/ 0 w 653"/>
                  <a:gd name="T69" fmla="*/ 0 h 879"/>
                  <a:gd name="T70" fmla="*/ 0 w 653"/>
                  <a:gd name="T71" fmla="*/ 0 h 879"/>
                  <a:gd name="T72" fmla="*/ 0 w 653"/>
                  <a:gd name="T73" fmla="*/ 0 h 879"/>
                  <a:gd name="T74" fmla="*/ 0 w 653"/>
                  <a:gd name="T75" fmla="*/ 0 h 879"/>
                  <a:gd name="T76" fmla="*/ 0 w 653"/>
                  <a:gd name="T77" fmla="*/ 0 h 879"/>
                  <a:gd name="T78" fmla="*/ 0 w 653"/>
                  <a:gd name="T79" fmla="*/ 0 h 879"/>
                  <a:gd name="T80" fmla="*/ 0 w 653"/>
                  <a:gd name="T81" fmla="*/ 0 h 879"/>
                  <a:gd name="T82" fmla="*/ 0 w 653"/>
                  <a:gd name="T83" fmla="*/ 0 h 879"/>
                  <a:gd name="T84" fmla="*/ 0 w 653"/>
                  <a:gd name="T85" fmla="*/ 0 h 879"/>
                  <a:gd name="T86" fmla="*/ 0 w 653"/>
                  <a:gd name="T87" fmla="*/ 0 h 879"/>
                  <a:gd name="T88" fmla="*/ 0 w 653"/>
                  <a:gd name="T89" fmla="*/ 0 h 879"/>
                  <a:gd name="T90" fmla="*/ 0 w 653"/>
                  <a:gd name="T91" fmla="*/ 0 h 879"/>
                  <a:gd name="T92" fmla="*/ 0 w 653"/>
                  <a:gd name="T93" fmla="*/ 0 h 879"/>
                  <a:gd name="T94" fmla="*/ 0 w 653"/>
                  <a:gd name="T95" fmla="*/ 0 h 879"/>
                  <a:gd name="T96" fmla="*/ 0 w 653"/>
                  <a:gd name="T97" fmla="*/ 0 h 879"/>
                  <a:gd name="T98" fmla="*/ 0 w 653"/>
                  <a:gd name="T99" fmla="*/ 0 h 879"/>
                  <a:gd name="T100" fmla="*/ 0 w 653"/>
                  <a:gd name="T101" fmla="*/ 0 h 879"/>
                  <a:gd name="T102" fmla="*/ 0 w 653"/>
                  <a:gd name="T103" fmla="*/ 0 h 879"/>
                  <a:gd name="T104" fmla="*/ 0 w 653"/>
                  <a:gd name="T105" fmla="*/ 0 h 879"/>
                  <a:gd name="T106" fmla="*/ 0 w 653"/>
                  <a:gd name="T107" fmla="*/ 0 h 879"/>
                  <a:gd name="T108" fmla="*/ 0 w 653"/>
                  <a:gd name="T109" fmla="*/ 0 h 8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53"/>
                  <a:gd name="T166" fmla="*/ 0 h 879"/>
                  <a:gd name="T167" fmla="*/ 653 w 653"/>
                  <a:gd name="T168" fmla="*/ 879 h 8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53" h="879">
                    <a:moveTo>
                      <a:pt x="203" y="0"/>
                    </a:moveTo>
                    <a:lnTo>
                      <a:pt x="232" y="3"/>
                    </a:lnTo>
                    <a:lnTo>
                      <a:pt x="262" y="8"/>
                    </a:lnTo>
                    <a:lnTo>
                      <a:pt x="289" y="12"/>
                    </a:lnTo>
                    <a:lnTo>
                      <a:pt x="317" y="19"/>
                    </a:lnTo>
                    <a:lnTo>
                      <a:pt x="344" y="26"/>
                    </a:lnTo>
                    <a:lnTo>
                      <a:pt x="370" y="35"/>
                    </a:lnTo>
                    <a:lnTo>
                      <a:pt x="396" y="45"/>
                    </a:lnTo>
                    <a:lnTo>
                      <a:pt x="422" y="54"/>
                    </a:lnTo>
                    <a:lnTo>
                      <a:pt x="447" y="65"/>
                    </a:lnTo>
                    <a:lnTo>
                      <a:pt x="471" y="77"/>
                    </a:lnTo>
                    <a:lnTo>
                      <a:pt x="496" y="89"/>
                    </a:lnTo>
                    <a:lnTo>
                      <a:pt x="520" y="102"/>
                    </a:lnTo>
                    <a:lnTo>
                      <a:pt x="544" y="114"/>
                    </a:lnTo>
                    <a:lnTo>
                      <a:pt x="567" y="128"/>
                    </a:lnTo>
                    <a:lnTo>
                      <a:pt x="589" y="141"/>
                    </a:lnTo>
                    <a:lnTo>
                      <a:pt x="612" y="155"/>
                    </a:lnTo>
                    <a:lnTo>
                      <a:pt x="623" y="173"/>
                    </a:lnTo>
                    <a:lnTo>
                      <a:pt x="631" y="189"/>
                    </a:lnTo>
                    <a:lnTo>
                      <a:pt x="635" y="205"/>
                    </a:lnTo>
                    <a:lnTo>
                      <a:pt x="635" y="219"/>
                    </a:lnTo>
                    <a:lnTo>
                      <a:pt x="633" y="232"/>
                    </a:lnTo>
                    <a:lnTo>
                      <a:pt x="628" y="244"/>
                    </a:lnTo>
                    <a:lnTo>
                      <a:pt x="621" y="254"/>
                    </a:lnTo>
                    <a:lnTo>
                      <a:pt x="612" y="262"/>
                    </a:lnTo>
                    <a:lnTo>
                      <a:pt x="609" y="272"/>
                    </a:lnTo>
                    <a:lnTo>
                      <a:pt x="603" y="278"/>
                    </a:lnTo>
                    <a:lnTo>
                      <a:pt x="595" y="285"/>
                    </a:lnTo>
                    <a:lnTo>
                      <a:pt x="584" y="289"/>
                    </a:lnTo>
                    <a:lnTo>
                      <a:pt x="414" y="217"/>
                    </a:lnTo>
                    <a:lnTo>
                      <a:pt x="377" y="234"/>
                    </a:lnTo>
                    <a:lnTo>
                      <a:pt x="376" y="240"/>
                    </a:lnTo>
                    <a:lnTo>
                      <a:pt x="376" y="247"/>
                    </a:lnTo>
                    <a:lnTo>
                      <a:pt x="379" y="253"/>
                    </a:lnTo>
                    <a:lnTo>
                      <a:pt x="383" y="260"/>
                    </a:lnTo>
                    <a:lnTo>
                      <a:pt x="388" y="266"/>
                    </a:lnTo>
                    <a:lnTo>
                      <a:pt x="393" y="270"/>
                    </a:lnTo>
                    <a:lnTo>
                      <a:pt x="398" y="275"/>
                    </a:lnTo>
                    <a:lnTo>
                      <a:pt x="404" y="277"/>
                    </a:lnTo>
                    <a:lnTo>
                      <a:pt x="422" y="286"/>
                    </a:lnTo>
                    <a:lnTo>
                      <a:pt x="441" y="293"/>
                    </a:lnTo>
                    <a:lnTo>
                      <a:pt x="459" y="301"/>
                    </a:lnTo>
                    <a:lnTo>
                      <a:pt x="477" y="308"/>
                    </a:lnTo>
                    <a:lnTo>
                      <a:pt x="494" y="315"/>
                    </a:lnTo>
                    <a:lnTo>
                      <a:pt x="511" y="323"/>
                    </a:lnTo>
                    <a:lnTo>
                      <a:pt x="529" y="330"/>
                    </a:lnTo>
                    <a:lnTo>
                      <a:pt x="545" y="338"/>
                    </a:lnTo>
                    <a:lnTo>
                      <a:pt x="560" y="345"/>
                    </a:lnTo>
                    <a:lnTo>
                      <a:pt x="575" y="354"/>
                    </a:lnTo>
                    <a:lnTo>
                      <a:pt x="589" y="364"/>
                    </a:lnTo>
                    <a:lnTo>
                      <a:pt x="603" y="374"/>
                    </a:lnTo>
                    <a:lnTo>
                      <a:pt x="616" y="383"/>
                    </a:lnTo>
                    <a:lnTo>
                      <a:pt x="629" y="395"/>
                    </a:lnTo>
                    <a:lnTo>
                      <a:pt x="641" y="407"/>
                    </a:lnTo>
                    <a:lnTo>
                      <a:pt x="652" y="421"/>
                    </a:lnTo>
                    <a:lnTo>
                      <a:pt x="653" y="433"/>
                    </a:lnTo>
                    <a:lnTo>
                      <a:pt x="651" y="445"/>
                    </a:lnTo>
                    <a:lnTo>
                      <a:pt x="648" y="457"/>
                    </a:lnTo>
                    <a:lnTo>
                      <a:pt x="643" y="468"/>
                    </a:lnTo>
                    <a:lnTo>
                      <a:pt x="636" y="480"/>
                    </a:lnTo>
                    <a:lnTo>
                      <a:pt x="628" y="490"/>
                    </a:lnTo>
                    <a:lnTo>
                      <a:pt x="620" y="499"/>
                    </a:lnTo>
                    <a:lnTo>
                      <a:pt x="612" y="509"/>
                    </a:lnTo>
                    <a:lnTo>
                      <a:pt x="595" y="517"/>
                    </a:lnTo>
                    <a:lnTo>
                      <a:pt x="576" y="523"/>
                    </a:lnTo>
                    <a:lnTo>
                      <a:pt x="559" y="527"/>
                    </a:lnTo>
                    <a:lnTo>
                      <a:pt x="541" y="528"/>
                    </a:lnTo>
                    <a:lnTo>
                      <a:pt x="522" y="529"/>
                    </a:lnTo>
                    <a:lnTo>
                      <a:pt x="503" y="528"/>
                    </a:lnTo>
                    <a:lnTo>
                      <a:pt x="484" y="525"/>
                    </a:lnTo>
                    <a:lnTo>
                      <a:pt x="466" y="522"/>
                    </a:lnTo>
                    <a:lnTo>
                      <a:pt x="446" y="519"/>
                    </a:lnTo>
                    <a:lnTo>
                      <a:pt x="428" y="516"/>
                    </a:lnTo>
                    <a:lnTo>
                      <a:pt x="408" y="514"/>
                    </a:lnTo>
                    <a:lnTo>
                      <a:pt x="390" y="510"/>
                    </a:lnTo>
                    <a:lnTo>
                      <a:pt x="370" y="509"/>
                    </a:lnTo>
                    <a:lnTo>
                      <a:pt x="352" y="508"/>
                    </a:lnTo>
                    <a:lnTo>
                      <a:pt x="332" y="509"/>
                    </a:lnTo>
                    <a:lnTo>
                      <a:pt x="314" y="511"/>
                    </a:lnTo>
                    <a:lnTo>
                      <a:pt x="304" y="516"/>
                    </a:lnTo>
                    <a:lnTo>
                      <a:pt x="297" y="525"/>
                    </a:lnTo>
                    <a:lnTo>
                      <a:pt x="295" y="540"/>
                    </a:lnTo>
                    <a:lnTo>
                      <a:pt x="297" y="553"/>
                    </a:lnTo>
                    <a:lnTo>
                      <a:pt x="441" y="621"/>
                    </a:lnTo>
                    <a:lnTo>
                      <a:pt x="440" y="632"/>
                    </a:lnTo>
                    <a:lnTo>
                      <a:pt x="436" y="643"/>
                    </a:lnTo>
                    <a:lnTo>
                      <a:pt x="431" y="652"/>
                    </a:lnTo>
                    <a:lnTo>
                      <a:pt x="423" y="661"/>
                    </a:lnTo>
                    <a:lnTo>
                      <a:pt x="416" y="669"/>
                    </a:lnTo>
                    <a:lnTo>
                      <a:pt x="406" y="676"/>
                    </a:lnTo>
                    <a:lnTo>
                      <a:pt x="396" y="682"/>
                    </a:lnTo>
                    <a:lnTo>
                      <a:pt x="385" y="687"/>
                    </a:lnTo>
                    <a:lnTo>
                      <a:pt x="373" y="689"/>
                    </a:lnTo>
                    <a:lnTo>
                      <a:pt x="361" y="692"/>
                    </a:lnTo>
                    <a:lnTo>
                      <a:pt x="350" y="694"/>
                    </a:lnTo>
                    <a:lnTo>
                      <a:pt x="338" y="696"/>
                    </a:lnTo>
                    <a:lnTo>
                      <a:pt x="327" y="698"/>
                    </a:lnTo>
                    <a:lnTo>
                      <a:pt x="315" y="700"/>
                    </a:lnTo>
                    <a:lnTo>
                      <a:pt x="303" y="702"/>
                    </a:lnTo>
                    <a:lnTo>
                      <a:pt x="292" y="705"/>
                    </a:lnTo>
                    <a:lnTo>
                      <a:pt x="281" y="708"/>
                    </a:lnTo>
                    <a:lnTo>
                      <a:pt x="269" y="710"/>
                    </a:lnTo>
                    <a:lnTo>
                      <a:pt x="258" y="712"/>
                    </a:lnTo>
                    <a:lnTo>
                      <a:pt x="248" y="713"/>
                    </a:lnTo>
                    <a:lnTo>
                      <a:pt x="237" y="715"/>
                    </a:lnTo>
                    <a:lnTo>
                      <a:pt x="226" y="718"/>
                    </a:lnTo>
                    <a:lnTo>
                      <a:pt x="216" y="719"/>
                    </a:lnTo>
                    <a:lnTo>
                      <a:pt x="205" y="720"/>
                    </a:lnTo>
                    <a:lnTo>
                      <a:pt x="199" y="722"/>
                    </a:lnTo>
                    <a:lnTo>
                      <a:pt x="193" y="725"/>
                    </a:lnTo>
                    <a:lnTo>
                      <a:pt x="188" y="729"/>
                    </a:lnTo>
                    <a:lnTo>
                      <a:pt x="182" y="734"/>
                    </a:lnTo>
                    <a:lnTo>
                      <a:pt x="177" y="739"/>
                    </a:lnTo>
                    <a:lnTo>
                      <a:pt x="173" y="746"/>
                    </a:lnTo>
                    <a:lnTo>
                      <a:pt x="169" y="752"/>
                    </a:lnTo>
                    <a:lnTo>
                      <a:pt x="166" y="760"/>
                    </a:lnTo>
                    <a:lnTo>
                      <a:pt x="186" y="830"/>
                    </a:lnTo>
                    <a:lnTo>
                      <a:pt x="182" y="838"/>
                    </a:lnTo>
                    <a:lnTo>
                      <a:pt x="178" y="846"/>
                    </a:lnTo>
                    <a:lnTo>
                      <a:pt x="174" y="852"/>
                    </a:lnTo>
                    <a:lnTo>
                      <a:pt x="167" y="859"/>
                    </a:lnTo>
                    <a:lnTo>
                      <a:pt x="161" y="865"/>
                    </a:lnTo>
                    <a:lnTo>
                      <a:pt x="154" y="871"/>
                    </a:lnTo>
                    <a:lnTo>
                      <a:pt x="147" y="875"/>
                    </a:lnTo>
                    <a:lnTo>
                      <a:pt x="138" y="879"/>
                    </a:lnTo>
                    <a:lnTo>
                      <a:pt x="131" y="878"/>
                    </a:lnTo>
                    <a:lnTo>
                      <a:pt x="123" y="877"/>
                    </a:lnTo>
                    <a:lnTo>
                      <a:pt x="115" y="875"/>
                    </a:lnTo>
                    <a:lnTo>
                      <a:pt x="107" y="874"/>
                    </a:lnTo>
                    <a:lnTo>
                      <a:pt x="92" y="839"/>
                    </a:lnTo>
                    <a:lnTo>
                      <a:pt x="86" y="804"/>
                    </a:lnTo>
                    <a:lnTo>
                      <a:pt x="86" y="767"/>
                    </a:lnTo>
                    <a:lnTo>
                      <a:pt x="88" y="731"/>
                    </a:lnTo>
                    <a:lnTo>
                      <a:pt x="90" y="694"/>
                    </a:lnTo>
                    <a:lnTo>
                      <a:pt x="89" y="656"/>
                    </a:lnTo>
                    <a:lnTo>
                      <a:pt x="83" y="619"/>
                    </a:lnTo>
                    <a:lnTo>
                      <a:pt x="67" y="581"/>
                    </a:lnTo>
                    <a:lnTo>
                      <a:pt x="71" y="565"/>
                    </a:lnTo>
                    <a:lnTo>
                      <a:pt x="75" y="550"/>
                    </a:lnTo>
                    <a:lnTo>
                      <a:pt x="79" y="536"/>
                    </a:lnTo>
                    <a:lnTo>
                      <a:pt x="85" y="523"/>
                    </a:lnTo>
                    <a:lnTo>
                      <a:pt x="90" y="511"/>
                    </a:lnTo>
                    <a:lnTo>
                      <a:pt x="97" y="498"/>
                    </a:lnTo>
                    <a:lnTo>
                      <a:pt x="102" y="485"/>
                    </a:lnTo>
                    <a:lnTo>
                      <a:pt x="107" y="472"/>
                    </a:lnTo>
                    <a:lnTo>
                      <a:pt x="93" y="452"/>
                    </a:lnTo>
                    <a:lnTo>
                      <a:pt x="84" y="427"/>
                    </a:lnTo>
                    <a:lnTo>
                      <a:pt x="76" y="401"/>
                    </a:lnTo>
                    <a:lnTo>
                      <a:pt x="71" y="372"/>
                    </a:lnTo>
                    <a:lnTo>
                      <a:pt x="69" y="344"/>
                    </a:lnTo>
                    <a:lnTo>
                      <a:pt x="69" y="316"/>
                    </a:lnTo>
                    <a:lnTo>
                      <a:pt x="71" y="290"/>
                    </a:lnTo>
                    <a:lnTo>
                      <a:pt x="74" y="266"/>
                    </a:lnTo>
                    <a:lnTo>
                      <a:pt x="84" y="254"/>
                    </a:lnTo>
                    <a:lnTo>
                      <a:pt x="89" y="244"/>
                    </a:lnTo>
                    <a:lnTo>
                      <a:pt x="92" y="234"/>
                    </a:lnTo>
                    <a:lnTo>
                      <a:pt x="96" y="223"/>
                    </a:lnTo>
                    <a:lnTo>
                      <a:pt x="58" y="95"/>
                    </a:lnTo>
                    <a:lnTo>
                      <a:pt x="53" y="90"/>
                    </a:lnTo>
                    <a:lnTo>
                      <a:pt x="48" y="87"/>
                    </a:lnTo>
                    <a:lnTo>
                      <a:pt x="41" y="85"/>
                    </a:lnTo>
                    <a:lnTo>
                      <a:pt x="34" y="82"/>
                    </a:lnTo>
                    <a:lnTo>
                      <a:pt x="26" y="79"/>
                    </a:lnTo>
                    <a:lnTo>
                      <a:pt x="18" y="76"/>
                    </a:lnTo>
                    <a:lnTo>
                      <a:pt x="9" y="74"/>
                    </a:lnTo>
                    <a:lnTo>
                      <a:pt x="0" y="72"/>
                    </a:lnTo>
                    <a:lnTo>
                      <a:pt x="203"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69" name="Freeform 104"/>
              <p:cNvSpPr>
                <a:spLocks noChangeArrowheads="1"/>
              </p:cNvSpPr>
              <p:nvPr/>
            </p:nvSpPr>
            <p:spPr bwMode="auto">
              <a:xfrm>
                <a:off x="956" y="900"/>
                <a:ext cx="306" cy="306"/>
              </a:xfrm>
              <a:custGeom>
                <a:avLst/>
                <a:gdLst>
                  <a:gd name="T0" fmla="*/ 0 w 1830"/>
                  <a:gd name="T1" fmla="*/ 0 h 336"/>
                  <a:gd name="T2" fmla="*/ 0 w 1830"/>
                  <a:gd name="T3" fmla="*/ 5 h 336"/>
                  <a:gd name="T4" fmla="*/ 0 w 1830"/>
                  <a:gd name="T5" fmla="*/ 158 h 336"/>
                  <a:gd name="T6" fmla="*/ 0 w 1830"/>
                  <a:gd name="T7" fmla="*/ 156 h 336"/>
                  <a:gd name="T8" fmla="*/ 0 w 1830"/>
                  <a:gd name="T9" fmla="*/ 150 h 336"/>
                  <a:gd name="T10" fmla="*/ 0 w 1830"/>
                  <a:gd name="T11" fmla="*/ 148 h 336"/>
                  <a:gd name="T12" fmla="*/ 0 w 1830"/>
                  <a:gd name="T13" fmla="*/ 144 h 336"/>
                  <a:gd name="T14" fmla="*/ 0 w 1830"/>
                  <a:gd name="T15" fmla="*/ 143 h 336"/>
                  <a:gd name="T16" fmla="*/ 0 w 1830"/>
                  <a:gd name="T17" fmla="*/ 138 h 336"/>
                  <a:gd name="T18" fmla="*/ 0 w 1830"/>
                  <a:gd name="T19" fmla="*/ 136 h 336"/>
                  <a:gd name="T20" fmla="*/ 0 w 1830"/>
                  <a:gd name="T21" fmla="*/ 132 h 336"/>
                  <a:gd name="T22" fmla="*/ 0 w 1830"/>
                  <a:gd name="T23" fmla="*/ 130 h 336"/>
                  <a:gd name="T24" fmla="*/ 0 w 1830"/>
                  <a:gd name="T25" fmla="*/ 126 h 336"/>
                  <a:gd name="T26" fmla="*/ 0 w 1830"/>
                  <a:gd name="T27" fmla="*/ 122 h 336"/>
                  <a:gd name="T28" fmla="*/ 0 w 1830"/>
                  <a:gd name="T29" fmla="*/ 115 h 336"/>
                  <a:gd name="T30" fmla="*/ 0 w 1830"/>
                  <a:gd name="T31" fmla="*/ 107 h 336"/>
                  <a:gd name="T32" fmla="*/ 0 w 1830"/>
                  <a:gd name="T33" fmla="*/ 97 h 336"/>
                  <a:gd name="T34" fmla="*/ 0 w 1830"/>
                  <a:gd name="T35" fmla="*/ 88 h 336"/>
                  <a:gd name="T36" fmla="*/ 0 w 1830"/>
                  <a:gd name="T37" fmla="*/ 77 h 336"/>
                  <a:gd name="T38" fmla="*/ 0 w 1830"/>
                  <a:gd name="T39" fmla="*/ 66 h 336"/>
                  <a:gd name="T40" fmla="*/ 0 w 1830"/>
                  <a:gd name="T41" fmla="*/ 58 h 336"/>
                  <a:gd name="T42" fmla="*/ 0 w 1830"/>
                  <a:gd name="T43" fmla="*/ 51 h 336"/>
                  <a:gd name="T44" fmla="*/ 0 w 1830"/>
                  <a:gd name="T45" fmla="*/ 46 h 336"/>
                  <a:gd name="T46" fmla="*/ 0 w 1830"/>
                  <a:gd name="T47" fmla="*/ 43 h 336"/>
                  <a:gd name="T48" fmla="*/ 0 w 1830"/>
                  <a:gd name="T49" fmla="*/ 41 h 336"/>
                  <a:gd name="T50" fmla="*/ 0 w 1830"/>
                  <a:gd name="T51" fmla="*/ 38 h 336"/>
                  <a:gd name="T52" fmla="*/ 0 w 1830"/>
                  <a:gd name="T53" fmla="*/ 36 h 336"/>
                  <a:gd name="T54" fmla="*/ 0 w 1830"/>
                  <a:gd name="T55" fmla="*/ 35 h 336"/>
                  <a:gd name="T56" fmla="*/ 0 w 1830"/>
                  <a:gd name="T57" fmla="*/ 33 h 336"/>
                  <a:gd name="T58" fmla="*/ 0 w 1830"/>
                  <a:gd name="T59" fmla="*/ 32 h 336"/>
                  <a:gd name="T60" fmla="*/ 0 w 1830"/>
                  <a:gd name="T61" fmla="*/ 31 h 336"/>
                  <a:gd name="T62" fmla="*/ 0 w 1830"/>
                  <a:gd name="T63" fmla="*/ 31 h 336"/>
                  <a:gd name="T64" fmla="*/ 0 w 1830"/>
                  <a:gd name="T65" fmla="*/ 55 h 336"/>
                  <a:gd name="T66" fmla="*/ 0 w 1830"/>
                  <a:gd name="T67" fmla="*/ 54 h 336"/>
                  <a:gd name="T68" fmla="*/ 0 w 1830"/>
                  <a:gd name="T69" fmla="*/ 52 h 336"/>
                  <a:gd name="T70" fmla="*/ 0 w 1830"/>
                  <a:gd name="T71" fmla="*/ 50 h 336"/>
                  <a:gd name="T72" fmla="*/ 0 w 1830"/>
                  <a:gd name="T73" fmla="*/ 46 h 336"/>
                  <a:gd name="T74" fmla="*/ 0 w 1830"/>
                  <a:gd name="T75" fmla="*/ 14 h 336"/>
                  <a:gd name="T76" fmla="*/ 0 w 1830"/>
                  <a:gd name="T77" fmla="*/ 10 h 336"/>
                  <a:gd name="T78" fmla="*/ 0 w 1830"/>
                  <a:gd name="T79" fmla="*/ 7 h 336"/>
                  <a:gd name="T80" fmla="*/ 0 w 1830"/>
                  <a:gd name="T81" fmla="*/ 5 h 336"/>
                  <a:gd name="T82" fmla="*/ 0 w 1830"/>
                  <a:gd name="T83" fmla="*/ 5 h 336"/>
                  <a:gd name="T84" fmla="*/ 0 w 1830"/>
                  <a:gd name="T85" fmla="*/ 5 h 336"/>
                  <a:gd name="T86" fmla="*/ 0 w 1830"/>
                  <a:gd name="T87" fmla="*/ 5 h 336"/>
                  <a:gd name="T88" fmla="*/ 0 w 1830"/>
                  <a:gd name="T89" fmla="*/ 5 h 336"/>
                  <a:gd name="T90" fmla="*/ 0 w 1830"/>
                  <a:gd name="T91" fmla="*/ 0 h 3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30"/>
                  <a:gd name="T139" fmla="*/ 0 h 336"/>
                  <a:gd name="T140" fmla="*/ 1830 w 1830"/>
                  <a:gd name="T141" fmla="*/ 336 h 3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30" h="336">
                    <a:moveTo>
                      <a:pt x="451" y="0"/>
                    </a:moveTo>
                    <a:lnTo>
                      <a:pt x="1609" y="9"/>
                    </a:lnTo>
                    <a:lnTo>
                      <a:pt x="1830" y="336"/>
                    </a:lnTo>
                    <a:lnTo>
                      <a:pt x="4" y="328"/>
                    </a:lnTo>
                    <a:lnTo>
                      <a:pt x="0" y="320"/>
                    </a:lnTo>
                    <a:lnTo>
                      <a:pt x="0" y="313"/>
                    </a:lnTo>
                    <a:lnTo>
                      <a:pt x="3" y="306"/>
                    </a:lnTo>
                    <a:lnTo>
                      <a:pt x="9" y="300"/>
                    </a:lnTo>
                    <a:lnTo>
                      <a:pt x="16" y="293"/>
                    </a:lnTo>
                    <a:lnTo>
                      <a:pt x="22" y="287"/>
                    </a:lnTo>
                    <a:lnTo>
                      <a:pt x="29" y="280"/>
                    </a:lnTo>
                    <a:lnTo>
                      <a:pt x="33" y="274"/>
                    </a:lnTo>
                    <a:lnTo>
                      <a:pt x="60" y="267"/>
                    </a:lnTo>
                    <a:lnTo>
                      <a:pt x="85" y="257"/>
                    </a:lnTo>
                    <a:lnTo>
                      <a:pt x="108" y="242"/>
                    </a:lnTo>
                    <a:lnTo>
                      <a:pt x="129" y="225"/>
                    </a:lnTo>
                    <a:lnTo>
                      <a:pt x="147" y="205"/>
                    </a:lnTo>
                    <a:lnTo>
                      <a:pt x="164" y="185"/>
                    </a:lnTo>
                    <a:lnTo>
                      <a:pt x="178" y="162"/>
                    </a:lnTo>
                    <a:lnTo>
                      <a:pt x="190" y="140"/>
                    </a:lnTo>
                    <a:lnTo>
                      <a:pt x="194" y="123"/>
                    </a:lnTo>
                    <a:lnTo>
                      <a:pt x="198" y="109"/>
                    </a:lnTo>
                    <a:lnTo>
                      <a:pt x="204" y="99"/>
                    </a:lnTo>
                    <a:lnTo>
                      <a:pt x="213" y="91"/>
                    </a:lnTo>
                    <a:lnTo>
                      <a:pt x="222" y="86"/>
                    </a:lnTo>
                    <a:lnTo>
                      <a:pt x="233" y="81"/>
                    </a:lnTo>
                    <a:lnTo>
                      <a:pt x="244" y="76"/>
                    </a:lnTo>
                    <a:lnTo>
                      <a:pt x="256" y="73"/>
                    </a:lnTo>
                    <a:lnTo>
                      <a:pt x="268" y="70"/>
                    </a:lnTo>
                    <a:lnTo>
                      <a:pt x="280" y="68"/>
                    </a:lnTo>
                    <a:lnTo>
                      <a:pt x="292" y="65"/>
                    </a:lnTo>
                    <a:lnTo>
                      <a:pt x="302" y="65"/>
                    </a:lnTo>
                    <a:lnTo>
                      <a:pt x="412" y="115"/>
                    </a:lnTo>
                    <a:lnTo>
                      <a:pt x="414" y="113"/>
                    </a:lnTo>
                    <a:lnTo>
                      <a:pt x="416" y="110"/>
                    </a:lnTo>
                    <a:lnTo>
                      <a:pt x="420" y="106"/>
                    </a:lnTo>
                    <a:lnTo>
                      <a:pt x="423" y="99"/>
                    </a:lnTo>
                    <a:lnTo>
                      <a:pt x="386" y="30"/>
                    </a:lnTo>
                    <a:lnTo>
                      <a:pt x="390" y="21"/>
                    </a:lnTo>
                    <a:lnTo>
                      <a:pt x="397" y="15"/>
                    </a:lnTo>
                    <a:lnTo>
                      <a:pt x="404" y="12"/>
                    </a:lnTo>
                    <a:lnTo>
                      <a:pt x="414" y="10"/>
                    </a:lnTo>
                    <a:lnTo>
                      <a:pt x="423" y="8"/>
                    </a:lnTo>
                    <a:lnTo>
                      <a:pt x="433" y="7"/>
                    </a:lnTo>
                    <a:lnTo>
                      <a:pt x="442" y="5"/>
                    </a:lnTo>
                    <a:lnTo>
                      <a:pt x="451"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70" name="Freeform 105"/>
              <p:cNvSpPr>
                <a:spLocks noChangeArrowheads="1"/>
              </p:cNvSpPr>
              <p:nvPr/>
            </p:nvSpPr>
            <p:spPr bwMode="auto">
              <a:xfrm>
                <a:off x="947" y="960"/>
                <a:ext cx="315" cy="306"/>
              </a:xfrm>
              <a:custGeom>
                <a:avLst/>
                <a:gdLst>
                  <a:gd name="T0" fmla="*/ 0 w 1886"/>
                  <a:gd name="T1" fmla="*/ 136416 h 76"/>
                  <a:gd name="T2" fmla="*/ 0 w 1886"/>
                  <a:gd name="T3" fmla="*/ 0 h 76"/>
                  <a:gd name="T4" fmla="*/ 0 w 1886"/>
                  <a:gd name="T5" fmla="*/ 1030709 h 76"/>
                  <a:gd name="T6" fmla="*/ 0 w 1886"/>
                  <a:gd name="T7" fmla="*/ 2556558 h 76"/>
                  <a:gd name="T8" fmla="*/ 0 w 1886"/>
                  <a:gd name="T9" fmla="*/ 4149956 h 76"/>
                  <a:gd name="T10" fmla="*/ 0 w 1886"/>
                  <a:gd name="T11" fmla="*/ 5248480 h 76"/>
                  <a:gd name="T12" fmla="*/ 0 w 1886"/>
                  <a:gd name="T13" fmla="*/ 5112841 h 76"/>
                  <a:gd name="T14" fmla="*/ 0 w 1886"/>
                  <a:gd name="T15" fmla="*/ 4426133 h 76"/>
                  <a:gd name="T16" fmla="*/ 0 w 1886"/>
                  <a:gd name="T17" fmla="*/ 3791219 h 76"/>
                  <a:gd name="T18" fmla="*/ 0 w 1886"/>
                  <a:gd name="T19" fmla="*/ 3242227 h 76"/>
                  <a:gd name="T20" fmla="*/ 0 w 1886"/>
                  <a:gd name="T21" fmla="*/ 2760720 h 76"/>
                  <a:gd name="T22" fmla="*/ 0 w 1886"/>
                  <a:gd name="T23" fmla="*/ 2352379 h 76"/>
                  <a:gd name="T24" fmla="*/ 0 w 1886"/>
                  <a:gd name="T25" fmla="*/ 2006253 h 76"/>
                  <a:gd name="T26" fmla="*/ 0 w 1886"/>
                  <a:gd name="T27" fmla="*/ 1665393 h 76"/>
                  <a:gd name="T28" fmla="*/ 0 w 1886"/>
                  <a:gd name="T29" fmla="*/ 1456983 h 76"/>
                  <a:gd name="T30" fmla="*/ 0 w 1886"/>
                  <a:gd name="T31" fmla="*/ 1167128 h 76"/>
                  <a:gd name="T32" fmla="*/ 0 w 1886"/>
                  <a:gd name="T33" fmla="*/ 958714 h 76"/>
                  <a:gd name="T34" fmla="*/ 0 w 1886"/>
                  <a:gd name="T35" fmla="*/ 822021 h 76"/>
                  <a:gd name="T36" fmla="*/ 0 w 1886"/>
                  <a:gd name="T37" fmla="*/ 685670 h 76"/>
                  <a:gd name="T38" fmla="*/ 0 w 1886"/>
                  <a:gd name="T39" fmla="*/ 549254 h 76"/>
                  <a:gd name="T40" fmla="*/ 0 w 1886"/>
                  <a:gd name="T41" fmla="*/ 345087 h 76"/>
                  <a:gd name="T42" fmla="*/ 0 w 1886"/>
                  <a:gd name="T43" fmla="*/ 273029 h 76"/>
                  <a:gd name="T44" fmla="*/ 0 w 1886"/>
                  <a:gd name="T45" fmla="*/ 136416 h 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86"/>
                  <a:gd name="T70" fmla="*/ 0 h 76"/>
                  <a:gd name="T71" fmla="*/ 1886 w 1886"/>
                  <a:gd name="T72" fmla="*/ 76 h 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86" h="76">
                    <a:moveTo>
                      <a:pt x="326" y="2"/>
                    </a:moveTo>
                    <a:lnTo>
                      <a:pt x="1886" y="0"/>
                    </a:lnTo>
                    <a:lnTo>
                      <a:pt x="1885" y="15"/>
                    </a:lnTo>
                    <a:lnTo>
                      <a:pt x="1882" y="37"/>
                    </a:lnTo>
                    <a:lnTo>
                      <a:pt x="1875" y="60"/>
                    </a:lnTo>
                    <a:lnTo>
                      <a:pt x="1865" y="76"/>
                    </a:lnTo>
                    <a:lnTo>
                      <a:pt x="0" y="74"/>
                    </a:lnTo>
                    <a:lnTo>
                      <a:pt x="25" y="64"/>
                    </a:lnTo>
                    <a:lnTo>
                      <a:pt x="48" y="55"/>
                    </a:lnTo>
                    <a:lnTo>
                      <a:pt x="69" y="47"/>
                    </a:lnTo>
                    <a:lnTo>
                      <a:pt x="88" y="40"/>
                    </a:lnTo>
                    <a:lnTo>
                      <a:pt x="107" y="34"/>
                    </a:lnTo>
                    <a:lnTo>
                      <a:pt x="123" y="29"/>
                    </a:lnTo>
                    <a:lnTo>
                      <a:pt x="140" y="24"/>
                    </a:lnTo>
                    <a:lnTo>
                      <a:pt x="157" y="21"/>
                    </a:lnTo>
                    <a:lnTo>
                      <a:pt x="173" y="17"/>
                    </a:lnTo>
                    <a:lnTo>
                      <a:pt x="190" y="14"/>
                    </a:lnTo>
                    <a:lnTo>
                      <a:pt x="209" y="12"/>
                    </a:lnTo>
                    <a:lnTo>
                      <a:pt x="228" y="10"/>
                    </a:lnTo>
                    <a:lnTo>
                      <a:pt x="250" y="8"/>
                    </a:lnTo>
                    <a:lnTo>
                      <a:pt x="273" y="5"/>
                    </a:lnTo>
                    <a:lnTo>
                      <a:pt x="298" y="4"/>
                    </a:lnTo>
                    <a:lnTo>
                      <a:pt x="326" y="2"/>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71" name="Freeform 106"/>
              <p:cNvSpPr>
                <a:spLocks noChangeArrowheads="1"/>
              </p:cNvSpPr>
              <p:nvPr/>
            </p:nvSpPr>
            <p:spPr bwMode="auto">
              <a:xfrm>
                <a:off x="797" y="513"/>
                <a:ext cx="348" cy="306"/>
              </a:xfrm>
              <a:custGeom>
                <a:avLst/>
                <a:gdLst>
                  <a:gd name="T0" fmla="*/ 0 w 2087"/>
                  <a:gd name="T1" fmla="*/ 1501576 h 82"/>
                  <a:gd name="T2" fmla="*/ 0 w 2087"/>
                  <a:gd name="T3" fmla="*/ 0 h 82"/>
                  <a:gd name="T4" fmla="*/ 0 w 2087"/>
                  <a:gd name="T5" fmla="*/ 3084361 h 82"/>
                  <a:gd name="T6" fmla="*/ 0 w 2087"/>
                  <a:gd name="T7" fmla="*/ 1501576 h 82"/>
                  <a:gd name="T8" fmla="*/ 0 60000 65536"/>
                  <a:gd name="T9" fmla="*/ 0 60000 65536"/>
                  <a:gd name="T10" fmla="*/ 0 60000 65536"/>
                  <a:gd name="T11" fmla="*/ 0 60000 65536"/>
                  <a:gd name="T12" fmla="*/ 0 w 2087"/>
                  <a:gd name="T13" fmla="*/ 0 h 82"/>
                  <a:gd name="T14" fmla="*/ 2087 w 2087"/>
                  <a:gd name="T15" fmla="*/ 82 h 82"/>
                </a:gdLst>
                <a:ahLst/>
                <a:cxnLst>
                  <a:cxn ang="T8">
                    <a:pos x="T0" y="T1"/>
                  </a:cxn>
                  <a:cxn ang="T9">
                    <a:pos x="T2" y="T3"/>
                  </a:cxn>
                  <a:cxn ang="T10">
                    <a:pos x="T4" y="T5"/>
                  </a:cxn>
                  <a:cxn ang="T11">
                    <a:pos x="T6" y="T7"/>
                  </a:cxn>
                </a:cxnLst>
                <a:rect l="T12" t="T13" r="T14" b="T15"/>
                <a:pathLst>
                  <a:path w="2087" h="82">
                    <a:moveTo>
                      <a:pt x="0" y="40"/>
                    </a:moveTo>
                    <a:lnTo>
                      <a:pt x="2087" y="0"/>
                    </a:lnTo>
                    <a:lnTo>
                      <a:pt x="104" y="82"/>
                    </a:lnTo>
                    <a:lnTo>
                      <a:pt x="0" y="4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72" name="Freeform 107"/>
              <p:cNvSpPr>
                <a:spLocks noChangeArrowheads="1"/>
              </p:cNvSpPr>
              <p:nvPr/>
            </p:nvSpPr>
            <p:spPr bwMode="auto">
              <a:xfrm>
                <a:off x="1144" y="142"/>
                <a:ext cx="55" cy="306"/>
              </a:xfrm>
              <a:custGeom>
                <a:avLst/>
                <a:gdLst>
                  <a:gd name="T0" fmla="*/ 0 w 330"/>
                  <a:gd name="T1" fmla="*/ 0 h 2256"/>
                  <a:gd name="T2" fmla="*/ 0 w 330"/>
                  <a:gd name="T3" fmla="*/ 0 h 2256"/>
                  <a:gd name="T4" fmla="*/ 0 w 330"/>
                  <a:gd name="T5" fmla="*/ 0 h 2256"/>
                  <a:gd name="T6" fmla="*/ 0 w 330"/>
                  <a:gd name="T7" fmla="*/ 0 h 2256"/>
                  <a:gd name="T8" fmla="*/ 0 w 330"/>
                  <a:gd name="T9" fmla="*/ 0 h 2256"/>
                  <a:gd name="T10" fmla="*/ 0 w 330"/>
                  <a:gd name="T11" fmla="*/ 0 h 2256"/>
                  <a:gd name="T12" fmla="*/ 0 w 330"/>
                  <a:gd name="T13" fmla="*/ 0 h 2256"/>
                  <a:gd name="T14" fmla="*/ 0 w 330"/>
                  <a:gd name="T15" fmla="*/ 0 h 2256"/>
                  <a:gd name="T16" fmla="*/ 0 w 330"/>
                  <a:gd name="T17" fmla="*/ 0 h 2256"/>
                  <a:gd name="T18" fmla="*/ 0 w 330"/>
                  <a:gd name="T19" fmla="*/ 0 h 2256"/>
                  <a:gd name="T20" fmla="*/ 0 w 330"/>
                  <a:gd name="T21" fmla="*/ 0 h 2256"/>
                  <a:gd name="T22" fmla="*/ 0 w 330"/>
                  <a:gd name="T23" fmla="*/ 0 h 2256"/>
                  <a:gd name="T24" fmla="*/ 0 w 330"/>
                  <a:gd name="T25" fmla="*/ 0 h 2256"/>
                  <a:gd name="T26" fmla="*/ 0 w 330"/>
                  <a:gd name="T27" fmla="*/ 0 h 2256"/>
                  <a:gd name="T28" fmla="*/ 0 w 330"/>
                  <a:gd name="T29" fmla="*/ 0 h 2256"/>
                  <a:gd name="T30" fmla="*/ 0 w 330"/>
                  <a:gd name="T31" fmla="*/ 0 h 2256"/>
                  <a:gd name="T32" fmla="*/ 0 w 330"/>
                  <a:gd name="T33" fmla="*/ 0 h 2256"/>
                  <a:gd name="T34" fmla="*/ 0 w 330"/>
                  <a:gd name="T35" fmla="*/ 0 h 2256"/>
                  <a:gd name="T36" fmla="*/ 0 w 330"/>
                  <a:gd name="T37" fmla="*/ 0 h 2256"/>
                  <a:gd name="T38" fmla="*/ 0 w 330"/>
                  <a:gd name="T39" fmla="*/ 0 h 22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0"/>
                  <a:gd name="T61" fmla="*/ 0 h 2256"/>
                  <a:gd name="T62" fmla="*/ 330 w 330"/>
                  <a:gd name="T63" fmla="*/ 2256 h 22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0" h="2256">
                    <a:moveTo>
                      <a:pt x="146" y="0"/>
                    </a:moveTo>
                    <a:lnTo>
                      <a:pt x="211" y="2003"/>
                    </a:lnTo>
                    <a:lnTo>
                      <a:pt x="209" y="2027"/>
                    </a:lnTo>
                    <a:lnTo>
                      <a:pt x="206" y="2050"/>
                    </a:lnTo>
                    <a:lnTo>
                      <a:pt x="199" y="2070"/>
                    </a:lnTo>
                    <a:lnTo>
                      <a:pt x="192" y="2091"/>
                    </a:lnTo>
                    <a:lnTo>
                      <a:pt x="183" y="2109"/>
                    </a:lnTo>
                    <a:lnTo>
                      <a:pt x="172" y="2127"/>
                    </a:lnTo>
                    <a:lnTo>
                      <a:pt x="159" y="2142"/>
                    </a:lnTo>
                    <a:lnTo>
                      <a:pt x="146" y="2157"/>
                    </a:lnTo>
                    <a:lnTo>
                      <a:pt x="131" y="2170"/>
                    </a:lnTo>
                    <a:lnTo>
                      <a:pt x="115" y="2182"/>
                    </a:lnTo>
                    <a:lnTo>
                      <a:pt x="97" y="2192"/>
                    </a:lnTo>
                    <a:lnTo>
                      <a:pt x="79" y="2200"/>
                    </a:lnTo>
                    <a:lnTo>
                      <a:pt x="61" y="2208"/>
                    </a:lnTo>
                    <a:lnTo>
                      <a:pt x="41" y="2215"/>
                    </a:lnTo>
                    <a:lnTo>
                      <a:pt x="20" y="2220"/>
                    </a:lnTo>
                    <a:lnTo>
                      <a:pt x="0" y="2223"/>
                    </a:lnTo>
                    <a:lnTo>
                      <a:pt x="330" y="2256"/>
                    </a:lnTo>
                    <a:lnTo>
                      <a:pt x="146"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73" name="Freeform 108"/>
              <p:cNvSpPr>
                <a:spLocks noChangeArrowheads="1"/>
              </p:cNvSpPr>
              <p:nvPr/>
            </p:nvSpPr>
            <p:spPr bwMode="auto">
              <a:xfrm>
                <a:off x="1041" y="715"/>
                <a:ext cx="162" cy="306"/>
              </a:xfrm>
              <a:custGeom>
                <a:avLst/>
                <a:gdLst>
                  <a:gd name="T0" fmla="*/ 0 w 975"/>
                  <a:gd name="T1" fmla="*/ 882 h 129"/>
                  <a:gd name="T2" fmla="*/ 0 w 975"/>
                  <a:gd name="T3" fmla="*/ 3765 h 129"/>
                  <a:gd name="T4" fmla="*/ 0 w 975"/>
                  <a:gd name="T5" fmla="*/ 5857 h 129"/>
                  <a:gd name="T6" fmla="*/ 0 w 975"/>
                  <a:gd name="T7" fmla="*/ 10129 h 129"/>
                  <a:gd name="T8" fmla="*/ 0 w 975"/>
                  <a:gd name="T9" fmla="*/ 13201 h 129"/>
                  <a:gd name="T10" fmla="*/ 0 w 975"/>
                  <a:gd name="T11" fmla="*/ 15990 h 129"/>
                  <a:gd name="T12" fmla="*/ 0 w 975"/>
                  <a:gd name="T13" fmla="*/ 18180 h 129"/>
                  <a:gd name="T14" fmla="*/ 0 w 975"/>
                  <a:gd name="T15" fmla="*/ 21944 h 129"/>
                  <a:gd name="T16" fmla="*/ 0 w 975"/>
                  <a:gd name="T17" fmla="*/ 24027 h 129"/>
                  <a:gd name="T18" fmla="*/ 0 w 975"/>
                  <a:gd name="T19" fmla="*/ 27111 h 129"/>
                  <a:gd name="T20" fmla="*/ 0 w 975"/>
                  <a:gd name="T21" fmla="*/ 29219 h 129"/>
                  <a:gd name="T22" fmla="*/ 0 w 975"/>
                  <a:gd name="T23" fmla="*/ 32073 h 129"/>
                  <a:gd name="T24" fmla="*/ 0 w 975"/>
                  <a:gd name="T25" fmla="*/ 35973 h 129"/>
                  <a:gd name="T26" fmla="*/ 0 w 975"/>
                  <a:gd name="T27" fmla="*/ 39360 h 129"/>
                  <a:gd name="T28" fmla="*/ 0 w 975"/>
                  <a:gd name="T29" fmla="*/ 43125 h 129"/>
                  <a:gd name="T30" fmla="*/ 0 w 975"/>
                  <a:gd name="T31" fmla="*/ 46861 h 129"/>
                  <a:gd name="T32" fmla="*/ 0 w 975"/>
                  <a:gd name="T33" fmla="*/ 68046 h 129"/>
                  <a:gd name="T34" fmla="*/ 0 w 975"/>
                  <a:gd name="T35" fmla="*/ 108153 h 129"/>
                  <a:gd name="T36" fmla="*/ 0 w 975"/>
                  <a:gd name="T37" fmla="*/ 127211 h 129"/>
                  <a:gd name="T38" fmla="*/ 0 w 975"/>
                  <a:gd name="T39" fmla="*/ 122182 h 129"/>
                  <a:gd name="T40" fmla="*/ 0 w 975"/>
                  <a:gd name="T41" fmla="*/ 119205 h 129"/>
                  <a:gd name="T42" fmla="*/ 0 w 975"/>
                  <a:gd name="T43" fmla="*/ 115440 h 129"/>
                  <a:gd name="T44" fmla="*/ 0 w 975"/>
                  <a:gd name="T45" fmla="*/ 112423 h 129"/>
                  <a:gd name="T46" fmla="*/ 0 w 975"/>
                  <a:gd name="T47" fmla="*/ 108153 h 129"/>
                  <a:gd name="T48" fmla="*/ 0 w 975"/>
                  <a:gd name="T49" fmla="*/ 105311 h 129"/>
                  <a:gd name="T50" fmla="*/ 0 w 975"/>
                  <a:gd name="T51" fmla="*/ 102297 h 129"/>
                  <a:gd name="T52" fmla="*/ 0 w 975"/>
                  <a:gd name="T53" fmla="*/ 99222 h 129"/>
                  <a:gd name="T54" fmla="*/ 0 w 975"/>
                  <a:gd name="T55" fmla="*/ 95138 h 129"/>
                  <a:gd name="T56" fmla="*/ 0 w 975"/>
                  <a:gd name="T57" fmla="*/ 92073 h 129"/>
                  <a:gd name="T58" fmla="*/ 0 w 975"/>
                  <a:gd name="T59" fmla="*/ 89224 h 129"/>
                  <a:gd name="T60" fmla="*/ 0 w 975"/>
                  <a:gd name="T61" fmla="*/ 85331 h 129"/>
                  <a:gd name="T62" fmla="*/ 0 w 975"/>
                  <a:gd name="T63" fmla="*/ 81021 h 129"/>
                  <a:gd name="T64" fmla="*/ 0 w 975"/>
                  <a:gd name="T65" fmla="*/ 78172 h 129"/>
                  <a:gd name="T66" fmla="*/ 0 w 975"/>
                  <a:gd name="T67" fmla="*/ 75157 h 129"/>
                  <a:gd name="T68" fmla="*/ 0 w 975"/>
                  <a:gd name="T69" fmla="*/ 54895 h 129"/>
                  <a:gd name="T70" fmla="*/ 0 w 975"/>
                  <a:gd name="T71" fmla="*/ 18180 h 129"/>
                  <a:gd name="T72" fmla="*/ 0 w 975"/>
                  <a:gd name="T73" fmla="*/ 0 h 1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75"/>
                  <a:gd name="T112" fmla="*/ 0 h 129"/>
                  <a:gd name="T113" fmla="*/ 975 w 975"/>
                  <a:gd name="T114" fmla="*/ 129 h 1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75" h="129">
                    <a:moveTo>
                      <a:pt x="0" y="0"/>
                    </a:moveTo>
                    <a:lnTo>
                      <a:pt x="28" y="1"/>
                    </a:lnTo>
                    <a:lnTo>
                      <a:pt x="56" y="2"/>
                    </a:lnTo>
                    <a:lnTo>
                      <a:pt x="84" y="4"/>
                    </a:lnTo>
                    <a:lnTo>
                      <a:pt x="112" y="5"/>
                    </a:lnTo>
                    <a:lnTo>
                      <a:pt x="140" y="6"/>
                    </a:lnTo>
                    <a:lnTo>
                      <a:pt x="170" y="9"/>
                    </a:lnTo>
                    <a:lnTo>
                      <a:pt x="198" y="10"/>
                    </a:lnTo>
                    <a:lnTo>
                      <a:pt x="227" y="11"/>
                    </a:lnTo>
                    <a:lnTo>
                      <a:pt x="255" y="13"/>
                    </a:lnTo>
                    <a:lnTo>
                      <a:pt x="285" y="14"/>
                    </a:lnTo>
                    <a:lnTo>
                      <a:pt x="313" y="16"/>
                    </a:lnTo>
                    <a:lnTo>
                      <a:pt x="342" y="17"/>
                    </a:lnTo>
                    <a:lnTo>
                      <a:pt x="371" y="18"/>
                    </a:lnTo>
                    <a:lnTo>
                      <a:pt x="401" y="20"/>
                    </a:lnTo>
                    <a:lnTo>
                      <a:pt x="430" y="22"/>
                    </a:lnTo>
                    <a:lnTo>
                      <a:pt x="459" y="23"/>
                    </a:lnTo>
                    <a:lnTo>
                      <a:pt x="490" y="24"/>
                    </a:lnTo>
                    <a:lnTo>
                      <a:pt x="521" y="25"/>
                    </a:lnTo>
                    <a:lnTo>
                      <a:pt x="553" y="27"/>
                    </a:lnTo>
                    <a:lnTo>
                      <a:pt x="584" y="28"/>
                    </a:lnTo>
                    <a:lnTo>
                      <a:pt x="615" y="29"/>
                    </a:lnTo>
                    <a:lnTo>
                      <a:pt x="647" y="31"/>
                    </a:lnTo>
                    <a:lnTo>
                      <a:pt x="680" y="32"/>
                    </a:lnTo>
                    <a:lnTo>
                      <a:pt x="711" y="33"/>
                    </a:lnTo>
                    <a:lnTo>
                      <a:pt x="744" y="36"/>
                    </a:lnTo>
                    <a:lnTo>
                      <a:pt x="776" y="38"/>
                    </a:lnTo>
                    <a:lnTo>
                      <a:pt x="809" y="39"/>
                    </a:lnTo>
                    <a:lnTo>
                      <a:pt x="841" y="41"/>
                    </a:lnTo>
                    <a:lnTo>
                      <a:pt x="874" y="43"/>
                    </a:lnTo>
                    <a:lnTo>
                      <a:pt x="907" y="44"/>
                    </a:lnTo>
                    <a:lnTo>
                      <a:pt x="940" y="47"/>
                    </a:lnTo>
                    <a:lnTo>
                      <a:pt x="974" y="49"/>
                    </a:lnTo>
                    <a:lnTo>
                      <a:pt x="974" y="68"/>
                    </a:lnTo>
                    <a:lnTo>
                      <a:pt x="974" y="89"/>
                    </a:lnTo>
                    <a:lnTo>
                      <a:pt x="974" y="108"/>
                    </a:lnTo>
                    <a:lnTo>
                      <a:pt x="975" y="129"/>
                    </a:lnTo>
                    <a:lnTo>
                      <a:pt x="941" y="127"/>
                    </a:lnTo>
                    <a:lnTo>
                      <a:pt x="907" y="125"/>
                    </a:lnTo>
                    <a:lnTo>
                      <a:pt x="875" y="122"/>
                    </a:lnTo>
                    <a:lnTo>
                      <a:pt x="841" y="121"/>
                    </a:lnTo>
                    <a:lnTo>
                      <a:pt x="809" y="119"/>
                    </a:lnTo>
                    <a:lnTo>
                      <a:pt x="776" y="117"/>
                    </a:lnTo>
                    <a:lnTo>
                      <a:pt x="744" y="115"/>
                    </a:lnTo>
                    <a:lnTo>
                      <a:pt x="711" y="114"/>
                    </a:lnTo>
                    <a:lnTo>
                      <a:pt x="680" y="112"/>
                    </a:lnTo>
                    <a:lnTo>
                      <a:pt x="647" y="109"/>
                    </a:lnTo>
                    <a:lnTo>
                      <a:pt x="615" y="108"/>
                    </a:lnTo>
                    <a:lnTo>
                      <a:pt x="584" y="106"/>
                    </a:lnTo>
                    <a:lnTo>
                      <a:pt x="553" y="105"/>
                    </a:lnTo>
                    <a:lnTo>
                      <a:pt x="522" y="103"/>
                    </a:lnTo>
                    <a:lnTo>
                      <a:pt x="491" y="102"/>
                    </a:lnTo>
                    <a:lnTo>
                      <a:pt x="460" y="100"/>
                    </a:lnTo>
                    <a:lnTo>
                      <a:pt x="431" y="99"/>
                    </a:lnTo>
                    <a:lnTo>
                      <a:pt x="401" y="96"/>
                    </a:lnTo>
                    <a:lnTo>
                      <a:pt x="371" y="95"/>
                    </a:lnTo>
                    <a:lnTo>
                      <a:pt x="342" y="93"/>
                    </a:lnTo>
                    <a:lnTo>
                      <a:pt x="314" y="92"/>
                    </a:lnTo>
                    <a:lnTo>
                      <a:pt x="285" y="90"/>
                    </a:lnTo>
                    <a:lnTo>
                      <a:pt x="255" y="89"/>
                    </a:lnTo>
                    <a:lnTo>
                      <a:pt x="227" y="87"/>
                    </a:lnTo>
                    <a:lnTo>
                      <a:pt x="198" y="85"/>
                    </a:lnTo>
                    <a:lnTo>
                      <a:pt x="170" y="83"/>
                    </a:lnTo>
                    <a:lnTo>
                      <a:pt x="141" y="81"/>
                    </a:lnTo>
                    <a:lnTo>
                      <a:pt x="113" y="80"/>
                    </a:lnTo>
                    <a:lnTo>
                      <a:pt x="84" y="78"/>
                    </a:lnTo>
                    <a:lnTo>
                      <a:pt x="57" y="77"/>
                    </a:lnTo>
                    <a:lnTo>
                      <a:pt x="28" y="75"/>
                    </a:lnTo>
                    <a:lnTo>
                      <a:pt x="0" y="74"/>
                    </a:lnTo>
                    <a:lnTo>
                      <a:pt x="0" y="55"/>
                    </a:lnTo>
                    <a:lnTo>
                      <a:pt x="0" y="37"/>
                    </a:lnTo>
                    <a:lnTo>
                      <a:pt x="0" y="1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74" name="Freeform 109"/>
              <p:cNvSpPr>
                <a:spLocks noChangeArrowheads="1"/>
              </p:cNvSpPr>
              <p:nvPr/>
            </p:nvSpPr>
            <p:spPr bwMode="auto">
              <a:xfrm>
                <a:off x="1041" y="724"/>
                <a:ext cx="162" cy="306"/>
              </a:xfrm>
              <a:custGeom>
                <a:avLst/>
                <a:gdLst>
                  <a:gd name="T0" fmla="*/ 0 w 975"/>
                  <a:gd name="T1" fmla="*/ 322562 h 80"/>
                  <a:gd name="T2" fmla="*/ 0 w 975"/>
                  <a:gd name="T3" fmla="*/ 372421 h 80"/>
                  <a:gd name="T4" fmla="*/ 0 w 975"/>
                  <a:gd name="T5" fmla="*/ 372421 h 80"/>
                  <a:gd name="T6" fmla="*/ 0 w 975"/>
                  <a:gd name="T7" fmla="*/ 406907 h 80"/>
                  <a:gd name="T8" fmla="*/ 0 w 975"/>
                  <a:gd name="T9" fmla="*/ 504334 h 80"/>
                  <a:gd name="T10" fmla="*/ 0 w 975"/>
                  <a:gd name="T11" fmla="*/ 551003 h 80"/>
                  <a:gd name="T12" fmla="*/ 0 w 975"/>
                  <a:gd name="T13" fmla="*/ 551003 h 80"/>
                  <a:gd name="T14" fmla="*/ 0 w 975"/>
                  <a:gd name="T15" fmla="*/ 598509 h 80"/>
                  <a:gd name="T16" fmla="*/ 0 w 975"/>
                  <a:gd name="T17" fmla="*/ 598509 h 80"/>
                  <a:gd name="T18" fmla="*/ 0 w 975"/>
                  <a:gd name="T19" fmla="*/ 648372 h 80"/>
                  <a:gd name="T20" fmla="*/ 0 w 975"/>
                  <a:gd name="T21" fmla="*/ 648372 h 80"/>
                  <a:gd name="T22" fmla="*/ 0 w 975"/>
                  <a:gd name="T23" fmla="*/ 648372 h 80"/>
                  <a:gd name="T24" fmla="*/ 0 w 975"/>
                  <a:gd name="T25" fmla="*/ 682854 h 80"/>
                  <a:gd name="T26" fmla="*/ 0 w 975"/>
                  <a:gd name="T27" fmla="*/ 682854 h 80"/>
                  <a:gd name="T28" fmla="*/ 0 w 975"/>
                  <a:gd name="T29" fmla="*/ 729527 h 80"/>
                  <a:gd name="T30" fmla="*/ 0 w 975"/>
                  <a:gd name="T31" fmla="*/ 779390 h 80"/>
                  <a:gd name="T32" fmla="*/ 0 w 975"/>
                  <a:gd name="T33" fmla="*/ 598509 h 80"/>
                  <a:gd name="T34" fmla="*/ 0 w 975"/>
                  <a:gd name="T35" fmla="*/ 131852 h 80"/>
                  <a:gd name="T36" fmla="*/ 0 w 975"/>
                  <a:gd name="T37" fmla="*/ 873565 h 80"/>
                  <a:gd name="T38" fmla="*/ 0 w 975"/>
                  <a:gd name="T39" fmla="*/ 2706111 h 80"/>
                  <a:gd name="T40" fmla="*/ 0 w 975"/>
                  <a:gd name="T41" fmla="*/ 3570660 h 80"/>
                  <a:gd name="T42" fmla="*/ 0 w 975"/>
                  <a:gd name="T43" fmla="*/ 3341386 h 80"/>
                  <a:gd name="T44" fmla="*/ 0 w 975"/>
                  <a:gd name="T45" fmla="*/ 3210384 h 80"/>
                  <a:gd name="T46" fmla="*/ 0 w 975"/>
                  <a:gd name="T47" fmla="*/ 3018824 h 80"/>
                  <a:gd name="T48" fmla="*/ 0 w 975"/>
                  <a:gd name="T49" fmla="*/ 2887806 h 80"/>
                  <a:gd name="T50" fmla="*/ 0 w 975"/>
                  <a:gd name="T51" fmla="*/ 2706111 h 80"/>
                  <a:gd name="T52" fmla="*/ 0 w 975"/>
                  <a:gd name="T53" fmla="*/ 2565248 h 80"/>
                  <a:gd name="T54" fmla="*/ 0 w 975"/>
                  <a:gd name="T55" fmla="*/ 2430160 h 80"/>
                  <a:gd name="T56" fmla="*/ 0 w 975"/>
                  <a:gd name="T57" fmla="*/ 2289297 h 80"/>
                  <a:gd name="T58" fmla="*/ 0 w 975"/>
                  <a:gd name="T59" fmla="*/ 2107586 h 80"/>
                  <a:gd name="T60" fmla="*/ 0 w 975"/>
                  <a:gd name="T61" fmla="*/ 1963311 h 80"/>
                  <a:gd name="T62" fmla="*/ 0 w 975"/>
                  <a:gd name="T63" fmla="*/ 1832309 h 80"/>
                  <a:gd name="T64" fmla="*/ 0 w 975"/>
                  <a:gd name="T65" fmla="*/ 1653788 h 80"/>
                  <a:gd name="T66" fmla="*/ 0 w 975"/>
                  <a:gd name="T67" fmla="*/ 1462229 h 80"/>
                  <a:gd name="T68" fmla="*/ 0 w 975"/>
                  <a:gd name="T69" fmla="*/ 1331226 h 80"/>
                  <a:gd name="T70" fmla="*/ 0 w 975"/>
                  <a:gd name="T71" fmla="*/ 1187131 h 80"/>
                  <a:gd name="T72" fmla="*/ 0 w 975"/>
                  <a:gd name="T73" fmla="*/ 923661 h 80"/>
                  <a:gd name="T74" fmla="*/ 0 w 975"/>
                  <a:gd name="T75" fmla="*/ 551003 h 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5"/>
                  <a:gd name="T115" fmla="*/ 0 h 80"/>
                  <a:gd name="T116" fmla="*/ 975 w 975"/>
                  <a:gd name="T117" fmla="*/ 80 h 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5" h="80">
                    <a:moveTo>
                      <a:pt x="23" y="7"/>
                    </a:moveTo>
                    <a:lnTo>
                      <a:pt x="49" y="7"/>
                    </a:lnTo>
                    <a:lnTo>
                      <a:pt x="76" y="7"/>
                    </a:lnTo>
                    <a:lnTo>
                      <a:pt x="102" y="8"/>
                    </a:lnTo>
                    <a:lnTo>
                      <a:pt x="129" y="8"/>
                    </a:lnTo>
                    <a:lnTo>
                      <a:pt x="157" y="8"/>
                    </a:lnTo>
                    <a:lnTo>
                      <a:pt x="184" y="9"/>
                    </a:lnTo>
                    <a:lnTo>
                      <a:pt x="211" y="9"/>
                    </a:lnTo>
                    <a:lnTo>
                      <a:pt x="238" y="9"/>
                    </a:lnTo>
                    <a:lnTo>
                      <a:pt x="265" y="11"/>
                    </a:lnTo>
                    <a:lnTo>
                      <a:pt x="293" y="11"/>
                    </a:lnTo>
                    <a:lnTo>
                      <a:pt x="320" y="12"/>
                    </a:lnTo>
                    <a:lnTo>
                      <a:pt x="349" y="12"/>
                    </a:lnTo>
                    <a:lnTo>
                      <a:pt x="376" y="12"/>
                    </a:lnTo>
                    <a:lnTo>
                      <a:pt x="404" y="13"/>
                    </a:lnTo>
                    <a:lnTo>
                      <a:pt x="431" y="13"/>
                    </a:lnTo>
                    <a:lnTo>
                      <a:pt x="459" y="13"/>
                    </a:lnTo>
                    <a:lnTo>
                      <a:pt x="489" y="13"/>
                    </a:lnTo>
                    <a:lnTo>
                      <a:pt x="517" y="13"/>
                    </a:lnTo>
                    <a:lnTo>
                      <a:pt x="546" y="14"/>
                    </a:lnTo>
                    <a:lnTo>
                      <a:pt x="576" y="14"/>
                    </a:lnTo>
                    <a:lnTo>
                      <a:pt x="606" y="14"/>
                    </a:lnTo>
                    <a:lnTo>
                      <a:pt x="636" y="14"/>
                    </a:lnTo>
                    <a:lnTo>
                      <a:pt x="665" y="14"/>
                    </a:lnTo>
                    <a:lnTo>
                      <a:pt x="696" y="15"/>
                    </a:lnTo>
                    <a:lnTo>
                      <a:pt x="726" y="15"/>
                    </a:lnTo>
                    <a:lnTo>
                      <a:pt x="758" y="15"/>
                    </a:lnTo>
                    <a:lnTo>
                      <a:pt x="788" y="15"/>
                    </a:lnTo>
                    <a:lnTo>
                      <a:pt x="819" y="16"/>
                    </a:lnTo>
                    <a:lnTo>
                      <a:pt x="850" y="16"/>
                    </a:lnTo>
                    <a:lnTo>
                      <a:pt x="881" y="16"/>
                    </a:lnTo>
                    <a:lnTo>
                      <a:pt x="913" y="17"/>
                    </a:lnTo>
                    <a:lnTo>
                      <a:pt x="944" y="17"/>
                    </a:lnTo>
                    <a:lnTo>
                      <a:pt x="952" y="13"/>
                    </a:lnTo>
                    <a:lnTo>
                      <a:pt x="959" y="7"/>
                    </a:lnTo>
                    <a:lnTo>
                      <a:pt x="966" y="3"/>
                    </a:lnTo>
                    <a:lnTo>
                      <a:pt x="974" y="0"/>
                    </a:lnTo>
                    <a:lnTo>
                      <a:pt x="974" y="19"/>
                    </a:lnTo>
                    <a:lnTo>
                      <a:pt x="974" y="40"/>
                    </a:lnTo>
                    <a:lnTo>
                      <a:pt x="974" y="59"/>
                    </a:lnTo>
                    <a:lnTo>
                      <a:pt x="975" y="80"/>
                    </a:lnTo>
                    <a:lnTo>
                      <a:pt x="941" y="78"/>
                    </a:lnTo>
                    <a:lnTo>
                      <a:pt x="907" y="76"/>
                    </a:lnTo>
                    <a:lnTo>
                      <a:pt x="875" y="73"/>
                    </a:lnTo>
                    <a:lnTo>
                      <a:pt x="841" y="72"/>
                    </a:lnTo>
                    <a:lnTo>
                      <a:pt x="809" y="70"/>
                    </a:lnTo>
                    <a:lnTo>
                      <a:pt x="776" y="68"/>
                    </a:lnTo>
                    <a:lnTo>
                      <a:pt x="744" y="66"/>
                    </a:lnTo>
                    <a:lnTo>
                      <a:pt x="711" y="65"/>
                    </a:lnTo>
                    <a:lnTo>
                      <a:pt x="680" y="63"/>
                    </a:lnTo>
                    <a:lnTo>
                      <a:pt x="647" y="60"/>
                    </a:lnTo>
                    <a:lnTo>
                      <a:pt x="615" y="59"/>
                    </a:lnTo>
                    <a:lnTo>
                      <a:pt x="584" y="57"/>
                    </a:lnTo>
                    <a:lnTo>
                      <a:pt x="553" y="56"/>
                    </a:lnTo>
                    <a:lnTo>
                      <a:pt x="522" y="54"/>
                    </a:lnTo>
                    <a:lnTo>
                      <a:pt x="491" y="53"/>
                    </a:lnTo>
                    <a:lnTo>
                      <a:pt x="460" y="51"/>
                    </a:lnTo>
                    <a:lnTo>
                      <a:pt x="431" y="50"/>
                    </a:lnTo>
                    <a:lnTo>
                      <a:pt x="401" y="47"/>
                    </a:lnTo>
                    <a:lnTo>
                      <a:pt x="371" y="46"/>
                    </a:lnTo>
                    <a:lnTo>
                      <a:pt x="342" y="44"/>
                    </a:lnTo>
                    <a:lnTo>
                      <a:pt x="314" y="43"/>
                    </a:lnTo>
                    <a:lnTo>
                      <a:pt x="285" y="41"/>
                    </a:lnTo>
                    <a:lnTo>
                      <a:pt x="255" y="40"/>
                    </a:lnTo>
                    <a:lnTo>
                      <a:pt x="227" y="38"/>
                    </a:lnTo>
                    <a:lnTo>
                      <a:pt x="198" y="36"/>
                    </a:lnTo>
                    <a:lnTo>
                      <a:pt x="170" y="34"/>
                    </a:lnTo>
                    <a:lnTo>
                      <a:pt x="141" y="32"/>
                    </a:lnTo>
                    <a:lnTo>
                      <a:pt x="113" y="31"/>
                    </a:lnTo>
                    <a:lnTo>
                      <a:pt x="84" y="29"/>
                    </a:lnTo>
                    <a:lnTo>
                      <a:pt x="57" y="28"/>
                    </a:lnTo>
                    <a:lnTo>
                      <a:pt x="28" y="26"/>
                    </a:lnTo>
                    <a:lnTo>
                      <a:pt x="0" y="25"/>
                    </a:lnTo>
                    <a:lnTo>
                      <a:pt x="6" y="20"/>
                    </a:lnTo>
                    <a:lnTo>
                      <a:pt x="11" y="16"/>
                    </a:lnTo>
                    <a:lnTo>
                      <a:pt x="18" y="12"/>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75" name="Freeform 110"/>
              <p:cNvSpPr>
                <a:spLocks noChangeArrowheads="1"/>
              </p:cNvSpPr>
              <p:nvPr/>
            </p:nvSpPr>
            <p:spPr bwMode="auto">
              <a:xfrm>
                <a:off x="1121" y="707"/>
                <a:ext cx="34" cy="306"/>
              </a:xfrm>
              <a:custGeom>
                <a:avLst/>
                <a:gdLst>
                  <a:gd name="T0" fmla="*/ 0 w 201"/>
                  <a:gd name="T1" fmla="*/ 0 h 243"/>
                  <a:gd name="T2" fmla="*/ 0 w 201"/>
                  <a:gd name="T3" fmla="*/ 1 h 243"/>
                  <a:gd name="T4" fmla="*/ 0 w 201"/>
                  <a:gd name="T5" fmla="*/ 1 h 243"/>
                  <a:gd name="T6" fmla="*/ 0 w 201"/>
                  <a:gd name="T7" fmla="*/ 16 h 243"/>
                  <a:gd name="T8" fmla="*/ 0 w 201"/>
                  <a:gd name="T9" fmla="*/ 16 h 243"/>
                  <a:gd name="T10" fmla="*/ 0 w 201"/>
                  <a:gd name="T11" fmla="*/ 20 h 243"/>
                  <a:gd name="T12" fmla="*/ 0 w 201"/>
                  <a:gd name="T13" fmla="*/ 20 h 243"/>
                  <a:gd name="T14" fmla="*/ 0 w 201"/>
                  <a:gd name="T15" fmla="*/ 20 h 243"/>
                  <a:gd name="T16" fmla="*/ 0 w 201"/>
                  <a:gd name="T17" fmla="*/ 25 h 243"/>
                  <a:gd name="T18" fmla="*/ 0 w 201"/>
                  <a:gd name="T19" fmla="*/ 25 h 243"/>
                  <a:gd name="T20" fmla="*/ 0 w 201"/>
                  <a:gd name="T21" fmla="*/ 31 h 243"/>
                  <a:gd name="T22" fmla="*/ 0 w 201"/>
                  <a:gd name="T23" fmla="*/ 31 h 243"/>
                  <a:gd name="T24" fmla="*/ 0 w 201"/>
                  <a:gd name="T25" fmla="*/ 31 h 243"/>
                  <a:gd name="T26" fmla="*/ 0 w 201"/>
                  <a:gd name="T27" fmla="*/ 39 h 243"/>
                  <a:gd name="T28" fmla="*/ 0 w 201"/>
                  <a:gd name="T29" fmla="*/ 39 h 243"/>
                  <a:gd name="T30" fmla="*/ 0 w 201"/>
                  <a:gd name="T31" fmla="*/ 47 h 243"/>
                  <a:gd name="T32" fmla="*/ 0 w 201"/>
                  <a:gd name="T33" fmla="*/ 47 h 243"/>
                  <a:gd name="T34" fmla="*/ 0 w 201"/>
                  <a:gd name="T35" fmla="*/ 117 h 243"/>
                  <a:gd name="T36" fmla="*/ 0 w 201"/>
                  <a:gd name="T37" fmla="*/ 191 h 243"/>
                  <a:gd name="T38" fmla="*/ 0 w 201"/>
                  <a:gd name="T39" fmla="*/ 261 h 243"/>
                  <a:gd name="T40" fmla="*/ 0 w 201"/>
                  <a:gd name="T41" fmla="*/ 329 h 243"/>
                  <a:gd name="T42" fmla="*/ 0 w 201"/>
                  <a:gd name="T43" fmla="*/ 322 h 243"/>
                  <a:gd name="T44" fmla="*/ 0 w 201"/>
                  <a:gd name="T45" fmla="*/ 314 h 243"/>
                  <a:gd name="T46" fmla="*/ 0 w 201"/>
                  <a:gd name="T47" fmla="*/ 310 h 243"/>
                  <a:gd name="T48" fmla="*/ 0 w 201"/>
                  <a:gd name="T49" fmla="*/ 310 h 243"/>
                  <a:gd name="T50" fmla="*/ 0 w 201"/>
                  <a:gd name="T51" fmla="*/ 303 h 243"/>
                  <a:gd name="T52" fmla="*/ 0 w 201"/>
                  <a:gd name="T53" fmla="*/ 293 h 243"/>
                  <a:gd name="T54" fmla="*/ 0 w 201"/>
                  <a:gd name="T55" fmla="*/ 290 h 243"/>
                  <a:gd name="T56" fmla="*/ 0 w 201"/>
                  <a:gd name="T57" fmla="*/ 290 h 243"/>
                  <a:gd name="T58" fmla="*/ 0 w 201"/>
                  <a:gd name="T59" fmla="*/ 418 h 243"/>
                  <a:gd name="T60" fmla="*/ 0 w 201"/>
                  <a:gd name="T61" fmla="*/ 563 h 243"/>
                  <a:gd name="T62" fmla="*/ 0 w 201"/>
                  <a:gd name="T63" fmla="*/ 691 h 243"/>
                  <a:gd name="T64" fmla="*/ 0 w 201"/>
                  <a:gd name="T65" fmla="*/ 831 h 243"/>
                  <a:gd name="T66" fmla="*/ 0 w 201"/>
                  <a:gd name="T67" fmla="*/ 918 h 243"/>
                  <a:gd name="T68" fmla="*/ 0 w 201"/>
                  <a:gd name="T69" fmla="*/ 1002 h 243"/>
                  <a:gd name="T70" fmla="*/ 0 w 201"/>
                  <a:gd name="T71" fmla="*/ 1096 h 243"/>
                  <a:gd name="T72" fmla="*/ 0 w 201"/>
                  <a:gd name="T73" fmla="*/ 1186 h 243"/>
                  <a:gd name="T74" fmla="*/ 0 w 201"/>
                  <a:gd name="T75" fmla="*/ 1273 h 243"/>
                  <a:gd name="T76" fmla="*/ 0 w 201"/>
                  <a:gd name="T77" fmla="*/ 1369 h 243"/>
                  <a:gd name="T78" fmla="*/ 0 w 201"/>
                  <a:gd name="T79" fmla="*/ 1446 h 243"/>
                  <a:gd name="T80" fmla="*/ 0 w 201"/>
                  <a:gd name="T81" fmla="*/ 1535 h 243"/>
                  <a:gd name="T82" fmla="*/ 0 w 201"/>
                  <a:gd name="T83" fmla="*/ 1341 h 243"/>
                  <a:gd name="T84" fmla="*/ 0 w 201"/>
                  <a:gd name="T85" fmla="*/ 1156 h 243"/>
                  <a:gd name="T86" fmla="*/ 0 w 201"/>
                  <a:gd name="T87" fmla="*/ 968 h 243"/>
                  <a:gd name="T88" fmla="*/ 0 w 201"/>
                  <a:gd name="T89" fmla="*/ 763 h 243"/>
                  <a:gd name="T90" fmla="*/ 0 w 201"/>
                  <a:gd name="T91" fmla="*/ 583 h 243"/>
                  <a:gd name="T92" fmla="*/ 0 w 201"/>
                  <a:gd name="T93" fmla="*/ 390 h 243"/>
                  <a:gd name="T94" fmla="*/ 0 w 201"/>
                  <a:gd name="T95" fmla="*/ 191 h 243"/>
                  <a:gd name="T96" fmla="*/ 0 w 201"/>
                  <a:gd name="T97" fmla="*/ 0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1"/>
                  <a:gd name="T148" fmla="*/ 0 h 243"/>
                  <a:gd name="T149" fmla="*/ 201 w 201"/>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1" h="243">
                    <a:moveTo>
                      <a:pt x="1" y="0"/>
                    </a:moveTo>
                    <a:lnTo>
                      <a:pt x="13" y="1"/>
                    </a:lnTo>
                    <a:lnTo>
                      <a:pt x="26" y="1"/>
                    </a:lnTo>
                    <a:lnTo>
                      <a:pt x="38" y="2"/>
                    </a:lnTo>
                    <a:lnTo>
                      <a:pt x="50" y="2"/>
                    </a:lnTo>
                    <a:lnTo>
                      <a:pt x="63" y="3"/>
                    </a:lnTo>
                    <a:lnTo>
                      <a:pt x="75" y="3"/>
                    </a:lnTo>
                    <a:lnTo>
                      <a:pt x="87" y="3"/>
                    </a:lnTo>
                    <a:lnTo>
                      <a:pt x="100" y="4"/>
                    </a:lnTo>
                    <a:lnTo>
                      <a:pt x="112" y="4"/>
                    </a:lnTo>
                    <a:lnTo>
                      <a:pt x="125" y="5"/>
                    </a:lnTo>
                    <a:lnTo>
                      <a:pt x="137" y="5"/>
                    </a:lnTo>
                    <a:lnTo>
                      <a:pt x="150" y="5"/>
                    </a:lnTo>
                    <a:lnTo>
                      <a:pt x="162" y="6"/>
                    </a:lnTo>
                    <a:lnTo>
                      <a:pt x="175" y="6"/>
                    </a:lnTo>
                    <a:lnTo>
                      <a:pt x="187" y="7"/>
                    </a:lnTo>
                    <a:lnTo>
                      <a:pt x="200" y="7"/>
                    </a:lnTo>
                    <a:lnTo>
                      <a:pt x="200" y="18"/>
                    </a:lnTo>
                    <a:lnTo>
                      <a:pt x="200" y="30"/>
                    </a:lnTo>
                    <a:lnTo>
                      <a:pt x="200" y="41"/>
                    </a:lnTo>
                    <a:lnTo>
                      <a:pt x="201" y="52"/>
                    </a:lnTo>
                    <a:lnTo>
                      <a:pt x="180" y="51"/>
                    </a:lnTo>
                    <a:lnTo>
                      <a:pt x="160" y="50"/>
                    </a:lnTo>
                    <a:lnTo>
                      <a:pt x="139" y="49"/>
                    </a:lnTo>
                    <a:lnTo>
                      <a:pt x="118" y="49"/>
                    </a:lnTo>
                    <a:lnTo>
                      <a:pt x="98" y="48"/>
                    </a:lnTo>
                    <a:lnTo>
                      <a:pt x="77" y="47"/>
                    </a:lnTo>
                    <a:lnTo>
                      <a:pt x="57" y="45"/>
                    </a:lnTo>
                    <a:lnTo>
                      <a:pt x="36" y="45"/>
                    </a:lnTo>
                    <a:lnTo>
                      <a:pt x="36" y="67"/>
                    </a:lnTo>
                    <a:lnTo>
                      <a:pt x="36" y="89"/>
                    </a:lnTo>
                    <a:lnTo>
                      <a:pt x="36" y="109"/>
                    </a:lnTo>
                    <a:lnTo>
                      <a:pt x="36" y="131"/>
                    </a:lnTo>
                    <a:lnTo>
                      <a:pt x="32" y="145"/>
                    </a:lnTo>
                    <a:lnTo>
                      <a:pt x="27" y="159"/>
                    </a:lnTo>
                    <a:lnTo>
                      <a:pt x="23" y="173"/>
                    </a:lnTo>
                    <a:lnTo>
                      <a:pt x="19" y="188"/>
                    </a:lnTo>
                    <a:lnTo>
                      <a:pt x="14" y="202"/>
                    </a:lnTo>
                    <a:lnTo>
                      <a:pt x="10" y="216"/>
                    </a:lnTo>
                    <a:lnTo>
                      <a:pt x="6" y="229"/>
                    </a:lnTo>
                    <a:lnTo>
                      <a:pt x="1" y="243"/>
                    </a:lnTo>
                    <a:lnTo>
                      <a:pt x="1" y="213"/>
                    </a:lnTo>
                    <a:lnTo>
                      <a:pt x="1" y="183"/>
                    </a:lnTo>
                    <a:lnTo>
                      <a:pt x="0" y="153"/>
                    </a:lnTo>
                    <a:lnTo>
                      <a:pt x="0" y="121"/>
                    </a:lnTo>
                    <a:lnTo>
                      <a:pt x="0" y="92"/>
                    </a:lnTo>
                    <a:lnTo>
                      <a:pt x="1" y="62"/>
                    </a:lnTo>
                    <a:lnTo>
                      <a:pt x="1" y="30"/>
                    </a:lnTo>
                    <a:lnTo>
                      <a:pt x="1"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76" name="Freeform 111"/>
              <p:cNvSpPr>
                <a:spLocks noChangeArrowheads="1"/>
              </p:cNvSpPr>
              <p:nvPr/>
            </p:nvSpPr>
            <p:spPr bwMode="auto">
              <a:xfrm>
                <a:off x="1182" y="712"/>
                <a:ext cx="5" cy="306"/>
              </a:xfrm>
              <a:custGeom>
                <a:avLst/>
                <a:gdLst>
                  <a:gd name="T0" fmla="*/ 0 w 31"/>
                  <a:gd name="T1" fmla="*/ 0 h 33"/>
                  <a:gd name="T2" fmla="*/ 0 w 31"/>
                  <a:gd name="T3" fmla="*/ 111880480 h 33"/>
                  <a:gd name="T4" fmla="*/ 0 w 31"/>
                  <a:gd name="T5" fmla="*/ 271410057 h 33"/>
                  <a:gd name="T6" fmla="*/ 0 w 31"/>
                  <a:gd name="T7" fmla="*/ 654146298 h 33"/>
                  <a:gd name="T8" fmla="*/ 0 w 31"/>
                  <a:gd name="T9" fmla="*/ 931315089 h 33"/>
                  <a:gd name="T10" fmla="*/ 0 w 31"/>
                  <a:gd name="T11" fmla="*/ 1314606526 h 33"/>
                  <a:gd name="T12" fmla="*/ 0 w 31"/>
                  <a:gd name="T13" fmla="*/ 1532673921 h 33"/>
                  <a:gd name="T14" fmla="*/ 0 w 31"/>
                  <a:gd name="T15" fmla="*/ 1750682508 h 33"/>
                  <a:gd name="T16" fmla="*/ 0 w 31"/>
                  <a:gd name="T17" fmla="*/ 1803470828 h 33"/>
                  <a:gd name="T18" fmla="*/ 0 w 31"/>
                  <a:gd name="T19" fmla="*/ 1638803613 h 33"/>
                  <a:gd name="T20" fmla="*/ 0 w 31"/>
                  <a:gd name="T21" fmla="*/ 1473514570 h 33"/>
                  <a:gd name="T22" fmla="*/ 0 w 31"/>
                  <a:gd name="T23" fmla="*/ 1255512520 h 33"/>
                  <a:gd name="T24" fmla="*/ 0 w 31"/>
                  <a:gd name="T25" fmla="*/ 872155738 h 33"/>
                  <a:gd name="T26" fmla="*/ 0 w 31"/>
                  <a:gd name="T27" fmla="*/ 601359351 h 33"/>
                  <a:gd name="T28" fmla="*/ 0 w 31"/>
                  <a:gd name="T29" fmla="*/ 271410057 h 33"/>
                  <a:gd name="T30" fmla="*/ 0 w 31"/>
                  <a:gd name="T31" fmla="*/ 52786882 h 33"/>
                  <a:gd name="T32" fmla="*/ 0 w 31"/>
                  <a:gd name="T33" fmla="*/ 0 h 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
                  <a:gd name="T52" fmla="*/ 0 h 33"/>
                  <a:gd name="T53" fmla="*/ 31 w 31"/>
                  <a:gd name="T54" fmla="*/ 33 h 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 h="33">
                    <a:moveTo>
                      <a:pt x="15" y="0"/>
                    </a:moveTo>
                    <a:lnTo>
                      <a:pt x="20" y="2"/>
                    </a:lnTo>
                    <a:lnTo>
                      <a:pt x="26" y="5"/>
                    </a:lnTo>
                    <a:lnTo>
                      <a:pt x="30" y="12"/>
                    </a:lnTo>
                    <a:lnTo>
                      <a:pt x="31" y="17"/>
                    </a:lnTo>
                    <a:lnTo>
                      <a:pt x="30" y="24"/>
                    </a:lnTo>
                    <a:lnTo>
                      <a:pt x="26" y="28"/>
                    </a:lnTo>
                    <a:lnTo>
                      <a:pt x="20" y="32"/>
                    </a:lnTo>
                    <a:lnTo>
                      <a:pt x="15" y="33"/>
                    </a:lnTo>
                    <a:lnTo>
                      <a:pt x="9" y="30"/>
                    </a:lnTo>
                    <a:lnTo>
                      <a:pt x="4" y="27"/>
                    </a:lnTo>
                    <a:lnTo>
                      <a:pt x="1" y="23"/>
                    </a:lnTo>
                    <a:lnTo>
                      <a:pt x="0" y="16"/>
                    </a:lnTo>
                    <a:lnTo>
                      <a:pt x="1" y="11"/>
                    </a:lnTo>
                    <a:lnTo>
                      <a:pt x="4" y="5"/>
                    </a:lnTo>
                    <a:lnTo>
                      <a:pt x="9" y="1"/>
                    </a:lnTo>
                    <a:lnTo>
                      <a:pt x="15"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77" name="Freeform 112"/>
              <p:cNvSpPr>
                <a:spLocks noChangeArrowheads="1"/>
              </p:cNvSpPr>
              <p:nvPr/>
            </p:nvSpPr>
            <p:spPr bwMode="auto">
              <a:xfrm>
                <a:off x="1184" y="712"/>
                <a:ext cx="1" cy="306"/>
              </a:xfrm>
              <a:custGeom>
                <a:avLst/>
                <a:gdLst>
                  <a:gd name="T0" fmla="*/ 0 w 8"/>
                  <a:gd name="T1" fmla="*/ 0 h 11"/>
                  <a:gd name="T2" fmla="*/ 0 w 8"/>
                  <a:gd name="T3" fmla="*/ 2147483646 h 11"/>
                  <a:gd name="T4" fmla="*/ 0 w 8"/>
                  <a:gd name="T5" fmla="*/ 2147483646 h 11"/>
                  <a:gd name="T6" fmla="*/ 0 w 8"/>
                  <a:gd name="T7" fmla="*/ 2147483646 h 11"/>
                  <a:gd name="T8" fmla="*/ 0 w 8"/>
                  <a:gd name="T9" fmla="*/ 2147483646 h 11"/>
                  <a:gd name="T10" fmla="*/ 0 w 8"/>
                  <a:gd name="T11" fmla="*/ 2147483646 h 11"/>
                  <a:gd name="T12" fmla="*/ 0 w 8"/>
                  <a:gd name="T13" fmla="*/ 2147483646 h 11"/>
                  <a:gd name="T14" fmla="*/ 0 w 8"/>
                  <a:gd name="T15" fmla="*/ 2147483646 h 11"/>
                  <a:gd name="T16" fmla="*/ 0 w 8"/>
                  <a:gd name="T17" fmla="*/ 2147483646 h 11"/>
                  <a:gd name="T18" fmla="*/ 0 w 8"/>
                  <a:gd name="T19" fmla="*/ 2147483646 h 11"/>
                  <a:gd name="T20" fmla="*/ 0 w 8"/>
                  <a:gd name="T21" fmla="*/ 2147483646 h 11"/>
                  <a:gd name="T22" fmla="*/ 0 w 8"/>
                  <a:gd name="T23" fmla="*/ 2147483646 h 11"/>
                  <a:gd name="T24" fmla="*/ 0 w 8"/>
                  <a:gd name="T25" fmla="*/ 2147483646 h 11"/>
                  <a:gd name="T26" fmla="*/ 0 w 8"/>
                  <a:gd name="T27" fmla="*/ 2147483646 h 11"/>
                  <a:gd name="T28" fmla="*/ 0 w 8"/>
                  <a:gd name="T29" fmla="*/ 2147483646 h 11"/>
                  <a:gd name="T30" fmla="*/ 0 w 8"/>
                  <a:gd name="T31" fmla="*/ 2147483646 h 11"/>
                  <a:gd name="T32" fmla="*/ 0 w 8"/>
                  <a:gd name="T33" fmla="*/ 0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1"/>
                  <a:gd name="T53" fmla="*/ 8 w 8"/>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1">
                    <a:moveTo>
                      <a:pt x="4" y="0"/>
                    </a:moveTo>
                    <a:lnTo>
                      <a:pt x="5" y="1"/>
                    </a:lnTo>
                    <a:lnTo>
                      <a:pt x="7" y="2"/>
                    </a:lnTo>
                    <a:lnTo>
                      <a:pt x="8" y="6"/>
                    </a:lnTo>
                    <a:lnTo>
                      <a:pt x="8" y="8"/>
                    </a:lnTo>
                    <a:lnTo>
                      <a:pt x="8" y="9"/>
                    </a:lnTo>
                    <a:lnTo>
                      <a:pt x="7" y="11"/>
                    </a:lnTo>
                    <a:lnTo>
                      <a:pt x="5" y="11"/>
                    </a:lnTo>
                    <a:lnTo>
                      <a:pt x="4" y="11"/>
                    </a:lnTo>
                    <a:lnTo>
                      <a:pt x="3" y="11"/>
                    </a:lnTo>
                    <a:lnTo>
                      <a:pt x="1" y="10"/>
                    </a:lnTo>
                    <a:lnTo>
                      <a:pt x="0" y="9"/>
                    </a:lnTo>
                    <a:lnTo>
                      <a:pt x="0" y="7"/>
                    </a:lnTo>
                    <a:lnTo>
                      <a:pt x="0" y="5"/>
                    </a:lnTo>
                    <a:lnTo>
                      <a:pt x="1" y="2"/>
                    </a:lnTo>
                    <a:lnTo>
                      <a:pt x="3" y="1"/>
                    </a:lnTo>
                    <a:lnTo>
                      <a:pt x="4"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278" name="Freeform 113"/>
              <p:cNvSpPr>
                <a:spLocks noChangeArrowheads="1"/>
              </p:cNvSpPr>
              <p:nvPr/>
            </p:nvSpPr>
            <p:spPr bwMode="auto">
              <a:xfrm>
                <a:off x="1045" y="719"/>
                <a:ext cx="153" cy="306"/>
              </a:xfrm>
              <a:custGeom>
                <a:avLst/>
                <a:gdLst>
                  <a:gd name="T0" fmla="*/ 0 w 922"/>
                  <a:gd name="T1" fmla="*/ 28511 h 86"/>
                  <a:gd name="T2" fmla="*/ 0 w 922"/>
                  <a:gd name="T3" fmla="*/ 130011 h 86"/>
                  <a:gd name="T4" fmla="*/ 0 w 922"/>
                  <a:gd name="T5" fmla="*/ 180814 h 86"/>
                  <a:gd name="T6" fmla="*/ 0 w 922"/>
                  <a:gd name="T7" fmla="*/ 259513 h 86"/>
                  <a:gd name="T8" fmla="*/ 0 w 922"/>
                  <a:gd name="T9" fmla="*/ 310330 h 86"/>
                  <a:gd name="T10" fmla="*/ 0 w 922"/>
                  <a:gd name="T11" fmla="*/ 411776 h 86"/>
                  <a:gd name="T12" fmla="*/ 0 w 922"/>
                  <a:gd name="T13" fmla="*/ 462597 h 86"/>
                  <a:gd name="T14" fmla="*/ 0 w 922"/>
                  <a:gd name="T15" fmla="*/ 541787 h 86"/>
                  <a:gd name="T16" fmla="*/ 0 w 922"/>
                  <a:gd name="T17" fmla="*/ 592555 h 86"/>
                  <a:gd name="T18" fmla="*/ 0 w 922"/>
                  <a:gd name="T19" fmla="*/ 671745 h 86"/>
                  <a:gd name="T20" fmla="*/ 0 w 922"/>
                  <a:gd name="T21" fmla="*/ 773369 h 86"/>
                  <a:gd name="T22" fmla="*/ 0 w 922"/>
                  <a:gd name="T23" fmla="*/ 824190 h 86"/>
                  <a:gd name="T24" fmla="*/ 0 w 922"/>
                  <a:gd name="T25" fmla="*/ 902885 h 86"/>
                  <a:gd name="T26" fmla="*/ 0 w 922"/>
                  <a:gd name="T27" fmla="*/ 974062 h 86"/>
                  <a:gd name="T28" fmla="*/ 0 w 922"/>
                  <a:gd name="T29" fmla="*/ 1075686 h 86"/>
                  <a:gd name="T30" fmla="*/ 0 w 922"/>
                  <a:gd name="T31" fmla="*/ 1154826 h 86"/>
                  <a:gd name="T32" fmla="*/ 0 w 922"/>
                  <a:gd name="T33" fmla="*/ 1487466 h 86"/>
                  <a:gd name="T34" fmla="*/ 0 w 922"/>
                  <a:gd name="T35" fmla="*/ 1978383 h 86"/>
                  <a:gd name="T36" fmla="*/ 0 w 922"/>
                  <a:gd name="T37" fmla="*/ 2181456 h 86"/>
                  <a:gd name="T38" fmla="*/ 0 w 922"/>
                  <a:gd name="T39" fmla="*/ 2108393 h 86"/>
                  <a:gd name="T40" fmla="*/ 0 w 922"/>
                  <a:gd name="T41" fmla="*/ 2029203 h 86"/>
                  <a:gd name="T42" fmla="*/ 0 w 922"/>
                  <a:gd name="T43" fmla="*/ 1927754 h 86"/>
                  <a:gd name="T44" fmla="*/ 0 w 922"/>
                  <a:gd name="T45" fmla="*/ 1848386 h 86"/>
                  <a:gd name="T46" fmla="*/ 0 w 922"/>
                  <a:gd name="T47" fmla="*/ 1798241 h 86"/>
                  <a:gd name="T48" fmla="*/ 0 w 922"/>
                  <a:gd name="T49" fmla="*/ 1718873 h 86"/>
                  <a:gd name="T50" fmla="*/ 0 w 922"/>
                  <a:gd name="T51" fmla="*/ 1617423 h 86"/>
                  <a:gd name="T52" fmla="*/ 0 w 922"/>
                  <a:gd name="T53" fmla="*/ 1566606 h 86"/>
                  <a:gd name="T54" fmla="*/ 0 w 922"/>
                  <a:gd name="T55" fmla="*/ 1487466 h 86"/>
                  <a:gd name="T56" fmla="*/ 0 w 922"/>
                  <a:gd name="T57" fmla="*/ 1414353 h 86"/>
                  <a:gd name="T58" fmla="*/ 0 w 922"/>
                  <a:gd name="T59" fmla="*/ 1306638 h 86"/>
                  <a:gd name="T60" fmla="*/ 0 w 922"/>
                  <a:gd name="T61" fmla="*/ 1233536 h 86"/>
                  <a:gd name="T62" fmla="*/ 0 w 922"/>
                  <a:gd name="T63" fmla="*/ 1154826 h 86"/>
                  <a:gd name="T64" fmla="*/ 0 w 922"/>
                  <a:gd name="T65" fmla="*/ 1075686 h 86"/>
                  <a:gd name="T66" fmla="*/ 0 w 922"/>
                  <a:gd name="T67" fmla="*/ 974062 h 86"/>
                  <a:gd name="T68" fmla="*/ 0 w 922"/>
                  <a:gd name="T69" fmla="*/ 742605 h 86"/>
                  <a:gd name="T70" fmla="*/ 0 w 922"/>
                  <a:gd name="T71" fmla="*/ 259513 h 86"/>
                  <a:gd name="T72" fmla="*/ 0 w 922"/>
                  <a:gd name="T73" fmla="*/ 0 h 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22"/>
                  <a:gd name="T112" fmla="*/ 0 h 86"/>
                  <a:gd name="T113" fmla="*/ 922 w 922"/>
                  <a:gd name="T114" fmla="*/ 86 h 8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22" h="86">
                    <a:moveTo>
                      <a:pt x="0" y="0"/>
                    </a:moveTo>
                    <a:lnTo>
                      <a:pt x="26" y="1"/>
                    </a:lnTo>
                    <a:lnTo>
                      <a:pt x="53" y="3"/>
                    </a:lnTo>
                    <a:lnTo>
                      <a:pt x="79" y="5"/>
                    </a:lnTo>
                    <a:lnTo>
                      <a:pt x="106" y="6"/>
                    </a:lnTo>
                    <a:lnTo>
                      <a:pt x="134" y="7"/>
                    </a:lnTo>
                    <a:lnTo>
                      <a:pt x="160" y="8"/>
                    </a:lnTo>
                    <a:lnTo>
                      <a:pt x="187" y="10"/>
                    </a:lnTo>
                    <a:lnTo>
                      <a:pt x="215" y="11"/>
                    </a:lnTo>
                    <a:lnTo>
                      <a:pt x="242" y="12"/>
                    </a:lnTo>
                    <a:lnTo>
                      <a:pt x="269" y="14"/>
                    </a:lnTo>
                    <a:lnTo>
                      <a:pt x="296" y="16"/>
                    </a:lnTo>
                    <a:lnTo>
                      <a:pt x="324" y="17"/>
                    </a:lnTo>
                    <a:lnTo>
                      <a:pt x="352" y="18"/>
                    </a:lnTo>
                    <a:lnTo>
                      <a:pt x="380" y="20"/>
                    </a:lnTo>
                    <a:lnTo>
                      <a:pt x="407" y="21"/>
                    </a:lnTo>
                    <a:lnTo>
                      <a:pt x="435" y="22"/>
                    </a:lnTo>
                    <a:lnTo>
                      <a:pt x="464" y="23"/>
                    </a:lnTo>
                    <a:lnTo>
                      <a:pt x="494" y="25"/>
                    </a:lnTo>
                    <a:lnTo>
                      <a:pt x="524" y="26"/>
                    </a:lnTo>
                    <a:lnTo>
                      <a:pt x="553" y="28"/>
                    </a:lnTo>
                    <a:lnTo>
                      <a:pt x="584" y="30"/>
                    </a:lnTo>
                    <a:lnTo>
                      <a:pt x="613" y="31"/>
                    </a:lnTo>
                    <a:lnTo>
                      <a:pt x="643" y="32"/>
                    </a:lnTo>
                    <a:lnTo>
                      <a:pt x="674" y="34"/>
                    </a:lnTo>
                    <a:lnTo>
                      <a:pt x="705" y="35"/>
                    </a:lnTo>
                    <a:lnTo>
                      <a:pt x="736" y="37"/>
                    </a:lnTo>
                    <a:lnTo>
                      <a:pt x="766" y="38"/>
                    </a:lnTo>
                    <a:lnTo>
                      <a:pt x="798" y="41"/>
                    </a:lnTo>
                    <a:lnTo>
                      <a:pt x="828" y="42"/>
                    </a:lnTo>
                    <a:lnTo>
                      <a:pt x="859" y="44"/>
                    </a:lnTo>
                    <a:lnTo>
                      <a:pt x="891" y="45"/>
                    </a:lnTo>
                    <a:lnTo>
                      <a:pt x="922" y="47"/>
                    </a:lnTo>
                    <a:lnTo>
                      <a:pt x="922" y="58"/>
                    </a:lnTo>
                    <a:lnTo>
                      <a:pt x="922" y="68"/>
                    </a:lnTo>
                    <a:lnTo>
                      <a:pt x="922" y="77"/>
                    </a:lnTo>
                    <a:lnTo>
                      <a:pt x="922" y="86"/>
                    </a:lnTo>
                    <a:lnTo>
                      <a:pt x="891" y="85"/>
                    </a:lnTo>
                    <a:lnTo>
                      <a:pt x="859" y="83"/>
                    </a:lnTo>
                    <a:lnTo>
                      <a:pt x="828" y="82"/>
                    </a:lnTo>
                    <a:lnTo>
                      <a:pt x="798" y="80"/>
                    </a:lnTo>
                    <a:lnTo>
                      <a:pt x="766" y="79"/>
                    </a:lnTo>
                    <a:lnTo>
                      <a:pt x="736" y="76"/>
                    </a:lnTo>
                    <a:lnTo>
                      <a:pt x="705" y="75"/>
                    </a:lnTo>
                    <a:lnTo>
                      <a:pt x="674" y="74"/>
                    </a:lnTo>
                    <a:lnTo>
                      <a:pt x="643" y="72"/>
                    </a:lnTo>
                    <a:lnTo>
                      <a:pt x="613" y="71"/>
                    </a:lnTo>
                    <a:lnTo>
                      <a:pt x="584" y="70"/>
                    </a:lnTo>
                    <a:lnTo>
                      <a:pt x="553" y="68"/>
                    </a:lnTo>
                    <a:lnTo>
                      <a:pt x="524" y="67"/>
                    </a:lnTo>
                    <a:lnTo>
                      <a:pt x="494" y="66"/>
                    </a:lnTo>
                    <a:lnTo>
                      <a:pt x="464" y="63"/>
                    </a:lnTo>
                    <a:lnTo>
                      <a:pt x="435" y="62"/>
                    </a:lnTo>
                    <a:lnTo>
                      <a:pt x="407" y="61"/>
                    </a:lnTo>
                    <a:lnTo>
                      <a:pt x="380" y="59"/>
                    </a:lnTo>
                    <a:lnTo>
                      <a:pt x="352" y="58"/>
                    </a:lnTo>
                    <a:lnTo>
                      <a:pt x="324" y="56"/>
                    </a:lnTo>
                    <a:lnTo>
                      <a:pt x="296" y="55"/>
                    </a:lnTo>
                    <a:lnTo>
                      <a:pt x="269" y="52"/>
                    </a:lnTo>
                    <a:lnTo>
                      <a:pt x="242" y="51"/>
                    </a:lnTo>
                    <a:lnTo>
                      <a:pt x="215" y="49"/>
                    </a:lnTo>
                    <a:lnTo>
                      <a:pt x="187" y="48"/>
                    </a:lnTo>
                    <a:lnTo>
                      <a:pt x="160" y="46"/>
                    </a:lnTo>
                    <a:lnTo>
                      <a:pt x="134" y="45"/>
                    </a:lnTo>
                    <a:lnTo>
                      <a:pt x="106" y="43"/>
                    </a:lnTo>
                    <a:lnTo>
                      <a:pt x="79" y="42"/>
                    </a:lnTo>
                    <a:lnTo>
                      <a:pt x="53" y="39"/>
                    </a:lnTo>
                    <a:lnTo>
                      <a:pt x="26" y="38"/>
                    </a:lnTo>
                    <a:lnTo>
                      <a:pt x="0" y="37"/>
                    </a:lnTo>
                    <a:lnTo>
                      <a:pt x="0" y="29"/>
                    </a:lnTo>
                    <a:lnTo>
                      <a:pt x="0" y="19"/>
                    </a:lnTo>
                    <a:lnTo>
                      <a:pt x="0" y="1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79" name="Freeform 114"/>
              <p:cNvSpPr>
                <a:spLocks noChangeArrowheads="1"/>
              </p:cNvSpPr>
              <p:nvPr/>
            </p:nvSpPr>
            <p:spPr bwMode="auto">
              <a:xfrm>
                <a:off x="1045" y="719"/>
                <a:ext cx="153" cy="306"/>
              </a:xfrm>
              <a:custGeom>
                <a:avLst/>
                <a:gdLst>
                  <a:gd name="T0" fmla="*/ 0 w 922"/>
                  <a:gd name="T1" fmla="*/ 28511 h 86"/>
                  <a:gd name="T2" fmla="*/ 0 w 922"/>
                  <a:gd name="T3" fmla="*/ 130011 h 86"/>
                  <a:gd name="T4" fmla="*/ 0 w 922"/>
                  <a:gd name="T5" fmla="*/ 180814 h 86"/>
                  <a:gd name="T6" fmla="*/ 0 w 922"/>
                  <a:gd name="T7" fmla="*/ 259513 h 86"/>
                  <a:gd name="T8" fmla="*/ 0 w 922"/>
                  <a:gd name="T9" fmla="*/ 310330 h 86"/>
                  <a:gd name="T10" fmla="*/ 0 w 922"/>
                  <a:gd name="T11" fmla="*/ 411776 h 86"/>
                  <a:gd name="T12" fmla="*/ 0 w 922"/>
                  <a:gd name="T13" fmla="*/ 462597 h 86"/>
                  <a:gd name="T14" fmla="*/ 0 w 922"/>
                  <a:gd name="T15" fmla="*/ 541787 h 86"/>
                  <a:gd name="T16" fmla="*/ 0 w 922"/>
                  <a:gd name="T17" fmla="*/ 592555 h 86"/>
                  <a:gd name="T18" fmla="*/ 0 w 922"/>
                  <a:gd name="T19" fmla="*/ 671745 h 86"/>
                  <a:gd name="T20" fmla="*/ 0 w 922"/>
                  <a:gd name="T21" fmla="*/ 773369 h 86"/>
                  <a:gd name="T22" fmla="*/ 0 w 922"/>
                  <a:gd name="T23" fmla="*/ 824190 h 86"/>
                  <a:gd name="T24" fmla="*/ 0 w 922"/>
                  <a:gd name="T25" fmla="*/ 902885 h 86"/>
                  <a:gd name="T26" fmla="*/ 0 w 922"/>
                  <a:gd name="T27" fmla="*/ 974062 h 86"/>
                  <a:gd name="T28" fmla="*/ 0 w 922"/>
                  <a:gd name="T29" fmla="*/ 1075686 h 86"/>
                  <a:gd name="T30" fmla="*/ 0 w 922"/>
                  <a:gd name="T31" fmla="*/ 1154826 h 86"/>
                  <a:gd name="T32" fmla="*/ 0 w 922"/>
                  <a:gd name="T33" fmla="*/ 1487466 h 86"/>
                  <a:gd name="T34" fmla="*/ 0 w 922"/>
                  <a:gd name="T35" fmla="*/ 1978383 h 86"/>
                  <a:gd name="T36" fmla="*/ 0 w 922"/>
                  <a:gd name="T37" fmla="*/ 2181456 h 86"/>
                  <a:gd name="T38" fmla="*/ 0 w 922"/>
                  <a:gd name="T39" fmla="*/ 2108393 h 86"/>
                  <a:gd name="T40" fmla="*/ 0 w 922"/>
                  <a:gd name="T41" fmla="*/ 2029203 h 86"/>
                  <a:gd name="T42" fmla="*/ 0 w 922"/>
                  <a:gd name="T43" fmla="*/ 1927754 h 86"/>
                  <a:gd name="T44" fmla="*/ 0 w 922"/>
                  <a:gd name="T45" fmla="*/ 1848386 h 86"/>
                  <a:gd name="T46" fmla="*/ 0 w 922"/>
                  <a:gd name="T47" fmla="*/ 1798241 h 86"/>
                  <a:gd name="T48" fmla="*/ 0 w 922"/>
                  <a:gd name="T49" fmla="*/ 1718873 h 86"/>
                  <a:gd name="T50" fmla="*/ 0 w 922"/>
                  <a:gd name="T51" fmla="*/ 1617423 h 86"/>
                  <a:gd name="T52" fmla="*/ 0 w 922"/>
                  <a:gd name="T53" fmla="*/ 1566606 h 86"/>
                  <a:gd name="T54" fmla="*/ 0 w 922"/>
                  <a:gd name="T55" fmla="*/ 1487466 h 86"/>
                  <a:gd name="T56" fmla="*/ 0 w 922"/>
                  <a:gd name="T57" fmla="*/ 1414353 h 86"/>
                  <a:gd name="T58" fmla="*/ 0 w 922"/>
                  <a:gd name="T59" fmla="*/ 1306638 h 86"/>
                  <a:gd name="T60" fmla="*/ 0 w 922"/>
                  <a:gd name="T61" fmla="*/ 1233536 h 86"/>
                  <a:gd name="T62" fmla="*/ 0 w 922"/>
                  <a:gd name="T63" fmla="*/ 1154826 h 86"/>
                  <a:gd name="T64" fmla="*/ 0 w 922"/>
                  <a:gd name="T65" fmla="*/ 1075686 h 86"/>
                  <a:gd name="T66" fmla="*/ 0 w 922"/>
                  <a:gd name="T67" fmla="*/ 974062 h 86"/>
                  <a:gd name="T68" fmla="*/ 0 w 922"/>
                  <a:gd name="T69" fmla="*/ 742605 h 86"/>
                  <a:gd name="T70" fmla="*/ 0 w 922"/>
                  <a:gd name="T71" fmla="*/ 259513 h 86"/>
                  <a:gd name="T72" fmla="*/ 0 w 922"/>
                  <a:gd name="T73" fmla="*/ 0 h 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22"/>
                  <a:gd name="T112" fmla="*/ 0 h 86"/>
                  <a:gd name="T113" fmla="*/ 922 w 922"/>
                  <a:gd name="T114" fmla="*/ 86 h 8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22" h="86">
                    <a:moveTo>
                      <a:pt x="0" y="0"/>
                    </a:moveTo>
                    <a:lnTo>
                      <a:pt x="26" y="1"/>
                    </a:lnTo>
                    <a:lnTo>
                      <a:pt x="53" y="3"/>
                    </a:lnTo>
                    <a:lnTo>
                      <a:pt x="79" y="5"/>
                    </a:lnTo>
                    <a:lnTo>
                      <a:pt x="106" y="6"/>
                    </a:lnTo>
                    <a:lnTo>
                      <a:pt x="134" y="7"/>
                    </a:lnTo>
                    <a:lnTo>
                      <a:pt x="160" y="8"/>
                    </a:lnTo>
                    <a:lnTo>
                      <a:pt x="187" y="10"/>
                    </a:lnTo>
                    <a:lnTo>
                      <a:pt x="215" y="11"/>
                    </a:lnTo>
                    <a:lnTo>
                      <a:pt x="242" y="12"/>
                    </a:lnTo>
                    <a:lnTo>
                      <a:pt x="269" y="14"/>
                    </a:lnTo>
                    <a:lnTo>
                      <a:pt x="296" y="16"/>
                    </a:lnTo>
                    <a:lnTo>
                      <a:pt x="324" y="17"/>
                    </a:lnTo>
                    <a:lnTo>
                      <a:pt x="352" y="18"/>
                    </a:lnTo>
                    <a:lnTo>
                      <a:pt x="380" y="20"/>
                    </a:lnTo>
                    <a:lnTo>
                      <a:pt x="407" y="21"/>
                    </a:lnTo>
                    <a:lnTo>
                      <a:pt x="435" y="22"/>
                    </a:lnTo>
                    <a:lnTo>
                      <a:pt x="464" y="23"/>
                    </a:lnTo>
                    <a:lnTo>
                      <a:pt x="494" y="25"/>
                    </a:lnTo>
                    <a:lnTo>
                      <a:pt x="524" y="26"/>
                    </a:lnTo>
                    <a:lnTo>
                      <a:pt x="553" y="28"/>
                    </a:lnTo>
                    <a:lnTo>
                      <a:pt x="584" y="30"/>
                    </a:lnTo>
                    <a:lnTo>
                      <a:pt x="613" y="31"/>
                    </a:lnTo>
                    <a:lnTo>
                      <a:pt x="643" y="32"/>
                    </a:lnTo>
                    <a:lnTo>
                      <a:pt x="674" y="34"/>
                    </a:lnTo>
                    <a:lnTo>
                      <a:pt x="705" y="35"/>
                    </a:lnTo>
                    <a:lnTo>
                      <a:pt x="736" y="37"/>
                    </a:lnTo>
                    <a:lnTo>
                      <a:pt x="766" y="38"/>
                    </a:lnTo>
                    <a:lnTo>
                      <a:pt x="798" y="41"/>
                    </a:lnTo>
                    <a:lnTo>
                      <a:pt x="828" y="42"/>
                    </a:lnTo>
                    <a:lnTo>
                      <a:pt x="859" y="44"/>
                    </a:lnTo>
                    <a:lnTo>
                      <a:pt x="891" y="45"/>
                    </a:lnTo>
                    <a:lnTo>
                      <a:pt x="922" y="47"/>
                    </a:lnTo>
                    <a:lnTo>
                      <a:pt x="922" y="58"/>
                    </a:lnTo>
                    <a:lnTo>
                      <a:pt x="922" y="68"/>
                    </a:lnTo>
                    <a:lnTo>
                      <a:pt x="922" y="77"/>
                    </a:lnTo>
                    <a:lnTo>
                      <a:pt x="922" y="86"/>
                    </a:lnTo>
                    <a:lnTo>
                      <a:pt x="891" y="85"/>
                    </a:lnTo>
                    <a:lnTo>
                      <a:pt x="859" y="83"/>
                    </a:lnTo>
                    <a:lnTo>
                      <a:pt x="828" y="82"/>
                    </a:lnTo>
                    <a:lnTo>
                      <a:pt x="798" y="80"/>
                    </a:lnTo>
                    <a:lnTo>
                      <a:pt x="766" y="79"/>
                    </a:lnTo>
                    <a:lnTo>
                      <a:pt x="736" y="76"/>
                    </a:lnTo>
                    <a:lnTo>
                      <a:pt x="705" y="75"/>
                    </a:lnTo>
                    <a:lnTo>
                      <a:pt x="674" y="74"/>
                    </a:lnTo>
                    <a:lnTo>
                      <a:pt x="643" y="72"/>
                    </a:lnTo>
                    <a:lnTo>
                      <a:pt x="613" y="71"/>
                    </a:lnTo>
                    <a:lnTo>
                      <a:pt x="584" y="70"/>
                    </a:lnTo>
                    <a:lnTo>
                      <a:pt x="553" y="68"/>
                    </a:lnTo>
                    <a:lnTo>
                      <a:pt x="524" y="67"/>
                    </a:lnTo>
                    <a:lnTo>
                      <a:pt x="494" y="66"/>
                    </a:lnTo>
                    <a:lnTo>
                      <a:pt x="464" y="63"/>
                    </a:lnTo>
                    <a:lnTo>
                      <a:pt x="435" y="62"/>
                    </a:lnTo>
                    <a:lnTo>
                      <a:pt x="407" y="61"/>
                    </a:lnTo>
                    <a:lnTo>
                      <a:pt x="380" y="59"/>
                    </a:lnTo>
                    <a:lnTo>
                      <a:pt x="352" y="58"/>
                    </a:lnTo>
                    <a:lnTo>
                      <a:pt x="324" y="56"/>
                    </a:lnTo>
                    <a:lnTo>
                      <a:pt x="296" y="55"/>
                    </a:lnTo>
                    <a:lnTo>
                      <a:pt x="269" y="52"/>
                    </a:lnTo>
                    <a:lnTo>
                      <a:pt x="242" y="51"/>
                    </a:lnTo>
                    <a:lnTo>
                      <a:pt x="215" y="49"/>
                    </a:lnTo>
                    <a:lnTo>
                      <a:pt x="187" y="48"/>
                    </a:lnTo>
                    <a:lnTo>
                      <a:pt x="160" y="46"/>
                    </a:lnTo>
                    <a:lnTo>
                      <a:pt x="134" y="45"/>
                    </a:lnTo>
                    <a:lnTo>
                      <a:pt x="106" y="43"/>
                    </a:lnTo>
                    <a:lnTo>
                      <a:pt x="79" y="42"/>
                    </a:lnTo>
                    <a:lnTo>
                      <a:pt x="53" y="39"/>
                    </a:lnTo>
                    <a:lnTo>
                      <a:pt x="26" y="38"/>
                    </a:lnTo>
                    <a:lnTo>
                      <a:pt x="0" y="37"/>
                    </a:lnTo>
                    <a:lnTo>
                      <a:pt x="0" y="29"/>
                    </a:lnTo>
                    <a:lnTo>
                      <a:pt x="0" y="19"/>
                    </a:lnTo>
                    <a:lnTo>
                      <a:pt x="0" y="10"/>
                    </a:lnTo>
                    <a:lnTo>
                      <a:pt x="0" y="0"/>
                    </a:lnTo>
                    <a:close/>
                  </a:path>
                </a:pathLst>
              </a:custGeom>
              <a:noFill/>
              <a:ln w="1588"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80" name="Freeform 115"/>
              <p:cNvSpPr>
                <a:spLocks noChangeArrowheads="1"/>
              </p:cNvSpPr>
              <p:nvPr/>
            </p:nvSpPr>
            <p:spPr bwMode="auto">
              <a:xfrm>
                <a:off x="1074" y="705"/>
                <a:ext cx="10" cy="306"/>
              </a:xfrm>
              <a:custGeom>
                <a:avLst/>
                <a:gdLst>
                  <a:gd name="T0" fmla="*/ 0 w 61"/>
                  <a:gd name="T1" fmla="*/ 0 h 230"/>
                  <a:gd name="T2" fmla="*/ 0 w 61"/>
                  <a:gd name="T3" fmla="*/ 0 h 230"/>
                  <a:gd name="T4" fmla="*/ 0 w 61"/>
                  <a:gd name="T5" fmla="*/ 0 h 230"/>
                  <a:gd name="T6" fmla="*/ 0 w 61"/>
                  <a:gd name="T7" fmla="*/ 1 h 230"/>
                  <a:gd name="T8" fmla="*/ 0 w 61"/>
                  <a:gd name="T9" fmla="*/ 1 h 230"/>
                  <a:gd name="T10" fmla="*/ 0 w 61"/>
                  <a:gd name="T11" fmla="*/ 21 h 230"/>
                  <a:gd name="T12" fmla="*/ 0 w 61"/>
                  <a:gd name="T13" fmla="*/ 85 h 230"/>
                  <a:gd name="T14" fmla="*/ 0 w 61"/>
                  <a:gd name="T15" fmla="*/ 150 h 230"/>
                  <a:gd name="T16" fmla="*/ 0 w 61"/>
                  <a:gd name="T17" fmla="*/ 245 h 230"/>
                  <a:gd name="T18" fmla="*/ 0 w 61"/>
                  <a:gd name="T19" fmla="*/ 471 h 230"/>
                  <a:gd name="T20" fmla="*/ 0 w 61"/>
                  <a:gd name="T21" fmla="*/ 692 h 230"/>
                  <a:gd name="T22" fmla="*/ 0 w 61"/>
                  <a:gd name="T23" fmla="*/ 921 h 230"/>
                  <a:gd name="T24" fmla="*/ 0 w 61"/>
                  <a:gd name="T25" fmla="*/ 1156 h 230"/>
                  <a:gd name="T26" fmla="*/ 0 w 61"/>
                  <a:gd name="T27" fmla="*/ 1362 h 230"/>
                  <a:gd name="T28" fmla="*/ 0 w 61"/>
                  <a:gd name="T29" fmla="*/ 1591 h 230"/>
                  <a:gd name="T30" fmla="*/ 0 w 61"/>
                  <a:gd name="T31" fmla="*/ 1812 h 230"/>
                  <a:gd name="T32" fmla="*/ 0 w 61"/>
                  <a:gd name="T33" fmla="*/ 2030 h 230"/>
                  <a:gd name="T34" fmla="*/ 0 w 61"/>
                  <a:gd name="T35" fmla="*/ 2117 h 230"/>
                  <a:gd name="T36" fmla="*/ 0 w 61"/>
                  <a:gd name="T37" fmla="*/ 2197 h 230"/>
                  <a:gd name="T38" fmla="*/ 0 w 61"/>
                  <a:gd name="T39" fmla="*/ 2250 h 230"/>
                  <a:gd name="T40" fmla="*/ 0 w 61"/>
                  <a:gd name="T41" fmla="*/ 2256 h 230"/>
                  <a:gd name="T42" fmla="*/ 0 w 61"/>
                  <a:gd name="T43" fmla="*/ 2256 h 230"/>
                  <a:gd name="T44" fmla="*/ 0 w 61"/>
                  <a:gd name="T45" fmla="*/ 2256 h 230"/>
                  <a:gd name="T46" fmla="*/ 0 w 61"/>
                  <a:gd name="T47" fmla="*/ 2256 h 230"/>
                  <a:gd name="T48" fmla="*/ 0 w 61"/>
                  <a:gd name="T49" fmla="*/ 2256 h 230"/>
                  <a:gd name="T50" fmla="*/ 0 w 61"/>
                  <a:gd name="T51" fmla="*/ 2256 h 230"/>
                  <a:gd name="T52" fmla="*/ 0 w 61"/>
                  <a:gd name="T53" fmla="*/ 2256 h 230"/>
                  <a:gd name="T54" fmla="*/ 0 w 61"/>
                  <a:gd name="T55" fmla="*/ 2256 h 230"/>
                  <a:gd name="T56" fmla="*/ 0 w 61"/>
                  <a:gd name="T57" fmla="*/ 2250 h 230"/>
                  <a:gd name="T58" fmla="*/ 0 w 61"/>
                  <a:gd name="T59" fmla="*/ 2230 h 230"/>
                  <a:gd name="T60" fmla="*/ 0 w 61"/>
                  <a:gd name="T61" fmla="*/ 2209 h 230"/>
                  <a:gd name="T62" fmla="*/ 0 w 61"/>
                  <a:gd name="T63" fmla="*/ 2169 h 230"/>
                  <a:gd name="T64" fmla="*/ 0 w 61"/>
                  <a:gd name="T65" fmla="*/ 2117 h 230"/>
                  <a:gd name="T66" fmla="*/ 0 w 61"/>
                  <a:gd name="T67" fmla="*/ 2077 h 230"/>
                  <a:gd name="T68" fmla="*/ 0 w 61"/>
                  <a:gd name="T69" fmla="*/ 2014 h 230"/>
                  <a:gd name="T70" fmla="*/ 0 w 61"/>
                  <a:gd name="T71" fmla="*/ 1965 h 230"/>
                  <a:gd name="T72" fmla="*/ 0 w 61"/>
                  <a:gd name="T73" fmla="*/ 1916 h 230"/>
                  <a:gd name="T74" fmla="*/ 0 w 61"/>
                  <a:gd name="T75" fmla="*/ 1847 h 230"/>
                  <a:gd name="T76" fmla="*/ 0 w 61"/>
                  <a:gd name="T77" fmla="*/ 1827 h 230"/>
                  <a:gd name="T78" fmla="*/ 0 w 61"/>
                  <a:gd name="T79" fmla="*/ 1791 h 230"/>
                  <a:gd name="T80" fmla="*/ 0 w 61"/>
                  <a:gd name="T81" fmla="*/ 1732 h 230"/>
                  <a:gd name="T82" fmla="*/ 0 w 61"/>
                  <a:gd name="T83" fmla="*/ 1563 h 230"/>
                  <a:gd name="T84" fmla="*/ 0 w 61"/>
                  <a:gd name="T85" fmla="*/ 1362 h 230"/>
                  <a:gd name="T86" fmla="*/ 0 w 61"/>
                  <a:gd name="T87" fmla="*/ 1163 h 230"/>
                  <a:gd name="T88" fmla="*/ 0 w 61"/>
                  <a:gd name="T89" fmla="*/ 979 h 230"/>
                  <a:gd name="T90" fmla="*/ 0 w 61"/>
                  <a:gd name="T91" fmla="*/ 798 h 230"/>
                  <a:gd name="T92" fmla="*/ 0 w 61"/>
                  <a:gd name="T93" fmla="*/ 620 h 230"/>
                  <a:gd name="T94" fmla="*/ 0 w 61"/>
                  <a:gd name="T95" fmla="*/ 419 h 230"/>
                  <a:gd name="T96" fmla="*/ 0 w 61"/>
                  <a:gd name="T97" fmla="*/ 229 h 230"/>
                  <a:gd name="T98" fmla="*/ 0 w 61"/>
                  <a:gd name="T99" fmla="*/ 129 h 230"/>
                  <a:gd name="T100" fmla="*/ 0 w 61"/>
                  <a:gd name="T101" fmla="*/ 64 h 230"/>
                  <a:gd name="T102" fmla="*/ 0 w 61"/>
                  <a:gd name="T103" fmla="*/ 1 h 230"/>
                  <a:gd name="T104" fmla="*/ 0 w 61"/>
                  <a:gd name="T105" fmla="*/ 0 h 23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
                  <a:gd name="T160" fmla="*/ 0 h 230"/>
                  <a:gd name="T161" fmla="*/ 61 w 61"/>
                  <a:gd name="T162" fmla="*/ 230 h 23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 h="230">
                    <a:moveTo>
                      <a:pt x="43" y="0"/>
                    </a:moveTo>
                    <a:lnTo>
                      <a:pt x="43" y="0"/>
                    </a:lnTo>
                    <a:lnTo>
                      <a:pt x="43" y="1"/>
                    </a:lnTo>
                    <a:lnTo>
                      <a:pt x="45" y="1"/>
                    </a:lnTo>
                    <a:lnTo>
                      <a:pt x="52" y="2"/>
                    </a:lnTo>
                    <a:lnTo>
                      <a:pt x="56" y="8"/>
                    </a:lnTo>
                    <a:lnTo>
                      <a:pt x="60" y="15"/>
                    </a:lnTo>
                    <a:lnTo>
                      <a:pt x="61" y="25"/>
                    </a:lnTo>
                    <a:lnTo>
                      <a:pt x="61" y="48"/>
                    </a:lnTo>
                    <a:lnTo>
                      <a:pt x="61" y="71"/>
                    </a:lnTo>
                    <a:lnTo>
                      <a:pt x="61" y="94"/>
                    </a:lnTo>
                    <a:lnTo>
                      <a:pt x="61" y="117"/>
                    </a:lnTo>
                    <a:lnTo>
                      <a:pt x="61" y="139"/>
                    </a:lnTo>
                    <a:lnTo>
                      <a:pt x="61" y="162"/>
                    </a:lnTo>
                    <a:lnTo>
                      <a:pt x="61" y="185"/>
                    </a:lnTo>
                    <a:lnTo>
                      <a:pt x="61" y="207"/>
                    </a:lnTo>
                    <a:lnTo>
                      <a:pt x="60" y="216"/>
                    </a:lnTo>
                    <a:lnTo>
                      <a:pt x="58" y="224"/>
                    </a:lnTo>
                    <a:lnTo>
                      <a:pt x="52" y="229"/>
                    </a:lnTo>
                    <a:lnTo>
                      <a:pt x="43" y="230"/>
                    </a:lnTo>
                    <a:lnTo>
                      <a:pt x="42" y="230"/>
                    </a:lnTo>
                    <a:lnTo>
                      <a:pt x="41" y="230"/>
                    </a:lnTo>
                    <a:lnTo>
                      <a:pt x="36" y="230"/>
                    </a:lnTo>
                    <a:lnTo>
                      <a:pt x="29" y="230"/>
                    </a:lnTo>
                    <a:lnTo>
                      <a:pt x="23" y="230"/>
                    </a:lnTo>
                    <a:lnTo>
                      <a:pt x="16" y="229"/>
                    </a:lnTo>
                    <a:lnTo>
                      <a:pt x="10" y="227"/>
                    </a:lnTo>
                    <a:lnTo>
                      <a:pt x="4" y="225"/>
                    </a:lnTo>
                    <a:lnTo>
                      <a:pt x="1" y="221"/>
                    </a:lnTo>
                    <a:lnTo>
                      <a:pt x="0" y="216"/>
                    </a:lnTo>
                    <a:lnTo>
                      <a:pt x="0" y="211"/>
                    </a:lnTo>
                    <a:lnTo>
                      <a:pt x="0" y="205"/>
                    </a:lnTo>
                    <a:lnTo>
                      <a:pt x="0" y="200"/>
                    </a:lnTo>
                    <a:lnTo>
                      <a:pt x="0" y="195"/>
                    </a:lnTo>
                    <a:lnTo>
                      <a:pt x="3" y="188"/>
                    </a:lnTo>
                    <a:lnTo>
                      <a:pt x="10" y="186"/>
                    </a:lnTo>
                    <a:lnTo>
                      <a:pt x="16" y="183"/>
                    </a:lnTo>
                    <a:lnTo>
                      <a:pt x="20" y="177"/>
                    </a:lnTo>
                    <a:lnTo>
                      <a:pt x="20" y="159"/>
                    </a:lnTo>
                    <a:lnTo>
                      <a:pt x="20" y="139"/>
                    </a:lnTo>
                    <a:lnTo>
                      <a:pt x="20" y="119"/>
                    </a:lnTo>
                    <a:lnTo>
                      <a:pt x="20" y="100"/>
                    </a:lnTo>
                    <a:lnTo>
                      <a:pt x="20" y="81"/>
                    </a:lnTo>
                    <a:lnTo>
                      <a:pt x="20" y="63"/>
                    </a:lnTo>
                    <a:lnTo>
                      <a:pt x="20" y="43"/>
                    </a:lnTo>
                    <a:lnTo>
                      <a:pt x="20" y="23"/>
                    </a:lnTo>
                    <a:lnTo>
                      <a:pt x="22" y="13"/>
                    </a:lnTo>
                    <a:lnTo>
                      <a:pt x="26" y="6"/>
                    </a:lnTo>
                    <a:lnTo>
                      <a:pt x="34" y="1"/>
                    </a:lnTo>
                    <a:lnTo>
                      <a:pt x="43"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1" name="Freeform 116"/>
              <p:cNvSpPr>
                <a:spLocks noChangeArrowheads="1"/>
              </p:cNvSpPr>
              <p:nvPr/>
            </p:nvSpPr>
            <p:spPr bwMode="auto">
              <a:xfrm>
                <a:off x="1078" y="705"/>
                <a:ext cx="6" cy="306"/>
              </a:xfrm>
              <a:custGeom>
                <a:avLst/>
                <a:gdLst>
                  <a:gd name="T0" fmla="*/ 0 w 36"/>
                  <a:gd name="T1" fmla="*/ 0 h 219"/>
                  <a:gd name="T2" fmla="*/ 0 w 36"/>
                  <a:gd name="T3" fmla="*/ 0 h 219"/>
                  <a:gd name="T4" fmla="*/ 0 w 36"/>
                  <a:gd name="T5" fmla="*/ 0 h 219"/>
                  <a:gd name="T6" fmla="*/ 0 w 36"/>
                  <a:gd name="T7" fmla="*/ 1 h 219"/>
                  <a:gd name="T8" fmla="*/ 0 w 36"/>
                  <a:gd name="T9" fmla="*/ 1 h 219"/>
                  <a:gd name="T10" fmla="*/ 0 w 36"/>
                  <a:gd name="T11" fmla="*/ 41 h 219"/>
                  <a:gd name="T12" fmla="*/ 0 w 36"/>
                  <a:gd name="T13" fmla="*/ 112 h 219"/>
                  <a:gd name="T14" fmla="*/ 0 w 36"/>
                  <a:gd name="T15" fmla="*/ 218 h 219"/>
                  <a:gd name="T16" fmla="*/ 0 w 36"/>
                  <a:gd name="T17" fmla="*/ 363 h 219"/>
                  <a:gd name="T18" fmla="*/ 0 w 36"/>
                  <a:gd name="T19" fmla="*/ 687 h 219"/>
                  <a:gd name="T20" fmla="*/ 0 w 36"/>
                  <a:gd name="T21" fmla="*/ 989 h 219"/>
                  <a:gd name="T22" fmla="*/ 0 w 36"/>
                  <a:gd name="T23" fmla="*/ 1312 h 219"/>
                  <a:gd name="T24" fmla="*/ 0 w 36"/>
                  <a:gd name="T25" fmla="*/ 1622 h 219"/>
                  <a:gd name="T26" fmla="*/ 0 w 36"/>
                  <a:gd name="T27" fmla="*/ 1931 h 219"/>
                  <a:gd name="T28" fmla="*/ 0 w 36"/>
                  <a:gd name="T29" fmla="*/ 2230 h 219"/>
                  <a:gd name="T30" fmla="*/ 0 w 36"/>
                  <a:gd name="T31" fmla="*/ 2561 h 219"/>
                  <a:gd name="T32" fmla="*/ 0 w 36"/>
                  <a:gd name="T33" fmla="*/ 2859 h 219"/>
                  <a:gd name="T34" fmla="*/ 0 w 36"/>
                  <a:gd name="T35" fmla="*/ 2993 h 219"/>
                  <a:gd name="T36" fmla="*/ 0 w 36"/>
                  <a:gd name="T37" fmla="*/ 3096 h 219"/>
                  <a:gd name="T38" fmla="*/ 0 w 36"/>
                  <a:gd name="T39" fmla="*/ 3166 h 219"/>
                  <a:gd name="T40" fmla="*/ 0 w 36"/>
                  <a:gd name="T41" fmla="*/ 3186 h 219"/>
                  <a:gd name="T42" fmla="*/ 0 w 36"/>
                  <a:gd name="T43" fmla="*/ 3186 h 219"/>
                  <a:gd name="T44" fmla="*/ 0 w 36"/>
                  <a:gd name="T45" fmla="*/ 3186 h 219"/>
                  <a:gd name="T46" fmla="*/ 0 w 36"/>
                  <a:gd name="T47" fmla="*/ 3186 h 219"/>
                  <a:gd name="T48" fmla="*/ 0 w 36"/>
                  <a:gd name="T49" fmla="*/ 3186 h 219"/>
                  <a:gd name="T50" fmla="*/ 0 w 36"/>
                  <a:gd name="T51" fmla="*/ 3147 h 219"/>
                  <a:gd name="T52" fmla="*/ 0 w 36"/>
                  <a:gd name="T53" fmla="*/ 3096 h 219"/>
                  <a:gd name="T54" fmla="*/ 0 w 36"/>
                  <a:gd name="T55" fmla="*/ 2975 h 219"/>
                  <a:gd name="T56" fmla="*/ 0 w 36"/>
                  <a:gd name="T57" fmla="*/ 2850 h 219"/>
                  <a:gd name="T58" fmla="*/ 0 w 36"/>
                  <a:gd name="T59" fmla="*/ 2589 h 219"/>
                  <a:gd name="T60" fmla="*/ 0 w 36"/>
                  <a:gd name="T61" fmla="*/ 2301 h 219"/>
                  <a:gd name="T62" fmla="*/ 0 w 36"/>
                  <a:gd name="T63" fmla="*/ 2040 h 219"/>
                  <a:gd name="T64" fmla="*/ 0 w 36"/>
                  <a:gd name="T65" fmla="*/ 1758 h 219"/>
                  <a:gd name="T66" fmla="*/ 0 w 36"/>
                  <a:gd name="T67" fmla="*/ 1488 h 219"/>
                  <a:gd name="T68" fmla="*/ 0 w 36"/>
                  <a:gd name="T69" fmla="*/ 1207 h 219"/>
                  <a:gd name="T70" fmla="*/ 0 w 36"/>
                  <a:gd name="T71" fmla="*/ 940 h 219"/>
                  <a:gd name="T72" fmla="*/ 0 w 36"/>
                  <a:gd name="T73" fmla="*/ 654 h 219"/>
                  <a:gd name="T74" fmla="*/ 0 w 36"/>
                  <a:gd name="T75" fmla="*/ 578 h 219"/>
                  <a:gd name="T76" fmla="*/ 0 w 36"/>
                  <a:gd name="T77" fmla="*/ 521 h 219"/>
                  <a:gd name="T78" fmla="*/ 0 w 36"/>
                  <a:gd name="T79" fmla="*/ 446 h 219"/>
                  <a:gd name="T80" fmla="*/ 0 w 36"/>
                  <a:gd name="T81" fmla="*/ 335 h 219"/>
                  <a:gd name="T82" fmla="*/ 0 w 36"/>
                  <a:gd name="T83" fmla="*/ 186 h 219"/>
                  <a:gd name="T84" fmla="*/ 0 w 36"/>
                  <a:gd name="T85" fmla="*/ 80 h 219"/>
                  <a:gd name="T86" fmla="*/ 0 w 36"/>
                  <a:gd name="T87" fmla="*/ 1 h 219"/>
                  <a:gd name="T88" fmla="*/ 0 w 36"/>
                  <a:gd name="T89" fmla="*/ 0 h 2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
                  <a:gd name="T136" fmla="*/ 0 h 219"/>
                  <a:gd name="T137" fmla="*/ 36 w 36"/>
                  <a:gd name="T138" fmla="*/ 219 h 2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 h="219">
                    <a:moveTo>
                      <a:pt x="18" y="0"/>
                    </a:moveTo>
                    <a:lnTo>
                      <a:pt x="18" y="0"/>
                    </a:lnTo>
                    <a:lnTo>
                      <a:pt x="17" y="1"/>
                    </a:lnTo>
                    <a:lnTo>
                      <a:pt x="18" y="1"/>
                    </a:lnTo>
                    <a:lnTo>
                      <a:pt x="25" y="3"/>
                    </a:lnTo>
                    <a:lnTo>
                      <a:pt x="30" y="8"/>
                    </a:lnTo>
                    <a:lnTo>
                      <a:pt x="35" y="15"/>
                    </a:lnTo>
                    <a:lnTo>
                      <a:pt x="36" y="25"/>
                    </a:lnTo>
                    <a:lnTo>
                      <a:pt x="36" y="47"/>
                    </a:lnTo>
                    <a:lnTo>
                      <a:pt x="36" y="68"/>
                    </a:lnTo>
                    <a:lnTo>
                      <a:pt x="36" y="90"/>
                    </a:lnTo>
                    <a:lnTo>
                      <a:pt x="36" y="112"/>
                    </a:lnTo>
                    <a:lnTo>
                      <a:pt x="36" y="133"/>
                    </a:lnTo>
                    <a:lnTo>
                      <a:pt x="36" y="154"/>
                    </a:lnTo>
                    <a:lnTo>
                      <a:pt x="36" y="176"/>
                    </a:lnTo>
                    <a:lnTo>
                      <a:pt x="36" y="197"/>
                    </a:lnTo>
                    <a:lnTo>
                      <a:pt x="36" y="206"/>
                    </a:lnTo>
                    <a:lnTo>
                      <a:pt x="34" y="213"/>
                    </a:lnTo>
                    <a:lnTo>
                      <a:pt x="30" y="218"/>
                    </a:lnTo>
                    <a:lnTo>
                      <a:pt x="26" y="219"/>
                    </a:lnTo>
                    <a:lnTo>
                      <a:pt x="21" y="217"/>
                    </a:lnTo>
                    <a:lnTo>
                      <a:pt x="17" y="213"/>
                    </a:lnTo>
                    <a:lnTo>
                      <a:pt x="15" y="205"/>
                    </a:lnTo>
                    <a:lnTo>
                      <a:pt x="15" y="196"/>
                    </a:lnTo>
                    <a:lnTo>
                      <a:pt x="15" y="178"/>
                    </a:lnTo>
                    <a:lnTo>
                      <a:pt x="15" y="158"/>
                    </a:lnTo>
                    <a:lnTo>
                      <a:pt x="15" y="140"/>
                    </a:lnTo>
                    <a:lnTo>
                      <a:pt x="15" y="121"/>
                    </a:lnTo>
                    <a:lnTo>
                      <a:pt x="15" y="102"/>
                    </a:lnTo>
                    <a:lnTo>
                      <a:pt x="15" y="83"/>
                    </a:lnTo>
                    <a:lnTo>
                      <a:pt x="15" y="65"/>
                    </a:lnTo>
                    <a:lnTo>
                      <a:pt x="15" y="45"/>
                    </a:lnTo>
                    <a:lnTo>
                      <a:pt x="13" y="40"/>
                    </a:lnTo>
                    <a:lnTo>
                      <a:pt x="9" y="36"/>
                    </a:lnTo>
                    <a:lnTo>
                      <a:pt x="3" y="31"/>
                    </a:lnTo>
                    <a:lnTo>
                      <a:pt x="0" y="23"/>
                    </a:lnTo>
                    <a:lnTo>
                      <a:pt x="1" y="13"/>
                    </a:lnTo>
                    <a:lnTo>
                      <a:pt x="5" y="6"/>
                    </a:lnTo>
                    <a:lnTo>
                      <a:pt x="11" y="1"/>
                    </a:lnTo>
                    <a:lnTo>
                      <a:pt x="18"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2" name="Freeform 117"/>
              <p:cNvSpPr>
                <a:spLocks noChangeArrowheads="1"/>
              </p:cNvSpPr>
              <p:nvPr/>
            </p:nvSpPr>
            <p:spPr bwMode="auto">
              <a:xfrm>
                <a:off x="1084" y="650"/>
                <a:ext cx="118" cy="306"/>
              </a:xfrm>
              <a:custGeom>
                <a:avLst/>
                <a:gdLst>
                  <a:gd name="T0" fmla="*/ 0 w 705"/>
                  <a:gd name="T1" fmla="*/ 393415 h 91"/>
                  <a:gd name="T2" fmla="*/ 0 w 705"/>
                  <a:gd name="T3" fmla="*/ 393415 h 91"/>
                  <a:gd name="T4" fmla="*/ 0 w 705"/>
                  <a:gd name="T5" fmla="*/ 393415 h 91"/>
                  <a:gd name="T6" fmla="*/ 0 w 705"/>
                  <a:gd name="T7" fmla="*/ 393415 h 91"/>
                  <a:gd name="T8" fmla="*/ 0 w 705"/>
                  <a:gd name="T9" fmla="*/ 407595 h 91"/>
                  <a:gd name="T10" fmla="*/ 0 w 705"/>
                  <a:gd name="T11" fmla="*/ 407595 h 91"/>
                  <a:gd name="T12" fmla="*/ 0 w 705"/>
                  <a:gd name="T13" fmla="*/ 407595 h 91"/>
                  <a:gd name="T14" fmla="*/ 0 w 705"/>
                  <a:gd name="T15" fmla="*/ 423460 h 91"/>
                  <a:gd name="T16" fmla="*/ 0 w 705"/>
                  <a:gd name="T17" fmla="*/ 325517 h 91"/>
                  <a:gd name="T18" fmla="*/ 0 w 705"/>
                  <a:gd name="T19" fmla="*/ 116996 h 91"/>
                  <a:gd name="T20" fmla="*/ 0 w 705"/>
                  <a:gd name="T21" fmla="*/ 0 h 91"/>
                  <a:gd name="T22" fmla="*/ 0 w 705"/>
                  <a:gd name="T23" fmla="*/ 0 h 91"/>
                  <a:gd name="T24" fmla="*/ 0 w 705"/>
                  <a:gd name="T25" fmla="*/ 0 h 91"/>
                  <a:gd name="T26" fmla="*/ 0 w 705"/>
                  <a:gd name="T27" fmla="*/ 0 h 91"/>
                  <a:gd name="T28" fmla="*/ 0 w 705"/>
                  <a:gd name="T29" fmla="*/ 14564 h 91"/>
                  <a:gd name="T30" fmla="*/ 0 w 705"/>
                  <a:gd name="T31" fmla="*/ 14564 h 91"/>
                  <a:gd name="T32" fmla="*/ 0 w 705"/>
                  <a:gd name="T33" fmla="*/ 14564 h 91"/>
                  <a:gd name="T34" fmla="*/ 0 w 705"/>
                  <a:gd name="T35" fmla="*/ 14564 h 91"/>
                  <a:gd name="T36" fmla="*/ 0 w 705"/>
                  <a:gd name="T37" fmla="*/ 116996 h 91"/>
                  <a:gd name="T38" fmla="*/ 0 w 705"/>
                  <a:gd name="T39" fmla="*/ 325517 h 91"/>
                  <a:gd name="T40" fmla="*/ 0 w 705"/>
                  <a:gd name="T41" fmla="*/ 442389 h 91"/>
                  <a:gd name="T42" fmla="*/ 0 w 705"/>
                  <a:gd name="T43" fmla="*/ 442389 h 91"/>
                  <a:gd name="T44" fmla="*/ 0 w 705"/>
                  <a:gd name="T45" fmla="*/ 442389 h 91"/>
                  <a:gd name="T46" fmla="*/ 0 w 705"/>
                  <a:gd name="T47" fmla="*/ 442389 h 91"/>
                  <a:gd name="T48" fmla="*/ 0 w 705"/>
                  <a:gd name="T49" fmla="*/ 442389 h 91"/>
                  <a:gd name="T50" fmla="*/ 0 w 705"/>
                  <a:gd name="T51" fmla="*/ 442389 h 91"/>
                  <a:gd name="T52" fmla="*/ 0 w 705"/>
                  <a:gd name="T53" fmla="*/ 442389 h 91"/>
                  <a:gd name="T54" fmla="*/ 0 w 705"/>
                  <a:gd name="T55" fmla="*/ 456952 h 91"/>
                  <a:gd name="T56" fmla="*/ 0 w 705"/>
                  <a:gd name="T57" fmla="*/ 705508 h 91"/>
                  <a:gd name="T58" fmla="*/ 0 w 705"/>
                  <a:gd name="T59" fmla="*/ 1224471 h 91"/>
                  <a:gd name="T60" fmla="*/ 0 w 705"/>
                  <a:gd name="T61" fmla="*/ 1487594 h 91"/>
                  <a:gd name="T62" fmla="*/ 0 w 705"/>
                  <a:gd name="T63" fmla="*/ 1473414 h 91"/>
                  <a:gd name="T64" fmla="*/ 0 w 705"/>
                  <a:gd name="T65" fmla="*/ 1452686 h 91"/>
                  <a:gd name="T66" fmla="*/ 0 w 705"/>
                  <a:gd name="T67" fmla="*/ 1452686 h 91"/>
                  <a:gd name="T68" fmla="*/ 0 w 705"/>
                  <a:gd name="T69" fmla="*/ 1438506 h 91"/>
                  <a:gd name="T70" fmla="*/ 0 w 705"/>
                  <a:gd name="T71" fmla="*/ 1438506 h 91"/>
                  <a:gd name="T72" fmla="*/ 0 w 705"/>
                  <a:gd name="T73" fmla="*/ 1438506 h 91"/>
                  <a:gd name="T74" fmla="*/ 0 w 705"/>
                  <a:gd name="T75" fmla="*/ 1423942 h 91"/>
                  <a:gd name="T76" fmla="*/ 0 w 705"/>
                  <a:gd name="T77" fmla="*/ 1423942 h 91"/>
                  <a:gd name="T78" fmla="*/ 0 w 705"/>
                  <a:gd name="T79" fmla="*/ 1423942 h 91"/>
                  <a:gd name="T80" fmla="*/ 0 w 705"/>
                  <a:gd name="T81" fmla="*/ 1405004 h 91"/>
                  <a:gd name="T82" fmla="*/ 0 w 705"/>
                  <a:gd name="T83" fmla="*/ 1390824 h 91"/>
                  <a:gd name="T84" fmla="*/ 0 w 705"/>
                  <a:gd name="T85" fmla="*/ 1390824 h 91"/>
                  <a:gd name="T86" fmla="*/ 0 w 705"/>
                  <a:gd name="T87" fmla="*/ 1370594 h 91"/>
                  <a:gd name="T88" fmla="*/ 0 w 705"/>
                  <a:gd name="T89" fmla="*/ 1356031 h 91"/>
                  <a:gd name="T90" fmla="*/ 0 w 705"/>
                  <a:gd name="T91" fmla="*/ 1356031 h 91"/>
                  <a:gd name="T92" fmla="*/ 0 w 705"/>
                  <a:gd name="T93" fmla="*/ 1094596 h 91"/>
                  <a:gd name="T94" fmla="*/ 0 w 705"/>
                  <a:gd name="T95" fmla="*/ 621631 h 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05"/>
                  <a:gd name="T145" fmla="*/ 0 h 91"/>
                  <a:gd name="T146" fmla="*/ 705 w 705"/>
                  <a:gd name="T147" fmla="*/ 91 h 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05" h="91">
                    <a:moveTo>
                      <a:pt x="0" y="24"/>
                    </a:moveTo>
                    <a:lnTo>
                      <a:pt x="14" y="24"/>
                    </a:lnTo>
                    <a:lnTo>
                      <a:pt x="29" y="24"/>
                    </a:lnTo>
                    <a:lnTo>
                      <a:pt x="43" y="24"/>
                    </a:lnTo>
                    <a:lnTo>
                      <a:pt x="57" y="24"/>
                    </a:lnTo>
                    <a:lnTo>
                      <a:pt x="72" y="24"/>
                    </a:lnTo>
                    <a:lnTo>
                      <a:pt x="86" y="24"/>
                    </a:lnTo>
                    <a:lnTo>
                      <a:pt x="101" y="24"/>
                    </a:lnTo>
                    <a:lnTo>
                      <a:pt x="116" y="25"/>
                    </a:lnTo>
                    <a:lnTo>
                      <a:pt x="130" y="25"/>
                    </a:lnTo>
                    <a:lnTo>
                      <a:pt x="145" y="25"/>
                    </a:lnTo>
                    <a:lnTo>
                      <a:pt x="159" y="25"/>
                    </a:lnTo>
                    <a:lnTo>
                      <a:pt x="174" y="25"/>
                    </a:lnTo>
                    <a:lnTo>
                      <a:pt x="188" y="25"/>
                    </a:lnTo>
                    <a:lnTo>
                      <a:pt x="204" y="26"/>
                    </a:lnTo>
                    <a:lnTo>
                      <a:pt x="218" y="26"/>
                    </a:lnTo>
                    <a:lnTo>
                      <a:pt x="233" y="26"/>
                    </a:lnTo>
                    <a:lnTo>
                      <a:pt x="233" y="20"/>
                    </a:lnTo>
                    <a:lnTo>
                      <a:pt x="233" y="13"/>
                    </a:lnTo>
                    <a:lnTo>
                      <a:pt x="233" y="7"/>
                    </a:lnTo>
                    <a:lnTo>
                      <a:pt x="233" y="0"/>
                    </a:lnTo>
                    <a:lnTo>
                      <a:pt x="246" y="0"/>
                    </a:lnTo>
                    <a:lnTo>
                      <a:pt x="258" y="0"/>
                    </a:lnTo>
                    <a:lnTo>
                      <a:pt x="271" y="0"/>
                    </a:lnTo>
                    <a:lnTo>
                      <a:pt x="284" y="0"/>
                    </a:lnTo>
                    <a:lnTo>
                      <a:pt x="296" y="0"/>
                    </a:lnTo>
                    <a:lnTo>
                      <a:pt x="309" y="0"/>
                    </a:lnTo>
                    <a:lnTo>
                      <a:pt x="322" y="0"/>
                    </a:lnTo>
                    <a:lnTo>
                      <a:pt x="334" y="0"/>
                    </a:lnTo>
                    <a:lnTo>
                      <a:pt x="347" y="1"/>
                    </a:lnTo>
                    <a:lnTo>
                      <a:pt x="360" y="1"/>
                    </a:lnTo>
                    <a:lnTo>
                      <a:pt x="373" y="1"/>
                    </a:lnTo>
                    <a:lnTo>
                      <a:pt x="386" y="1"/>
                    </a:lnTo>
                    <a:lnTo>
                      <a:pt x="399" y="1"/>
                    </a:lnTo>
                    <a:lnTo>
                      <a:pt x="412" y="1"/>
                    </a:lnTo>
                    <a:lnTo>
                      <a:pt x="425" y="1"/>
                    </a:lnTo>
                    <a:lnTo>
                      <a:pt x="438" y="1"/>
                    </a:lnTo>
                    <a:lnTo>
                      <a:pt x="438" y="7"/>
                    </a:lnTo>
                    <a:lnTo>
                      <a:pt x="438" y="13"/>
                    </a:lnTo>
                    <a:lnTo>
                      <a:pt x="438" y="20"/>
                    </a:lnTo>
                    <a:lnTo>
                      <a:pt x="437" y="27"/>
                    </a:lnTo>
                    <a:lnTo>
                      <a:pt x="453" y="27"/>
                    </a:lnTo>
                    <a:lnTo>
                      <a:pt x="471" y="27"/>
                    </a:lnTo>
                    <a:lnTo>
                      <a:pt x="487" y="27"/>
                    </a:lnTo>
                    <a:lnTo>
                      <a:pt x="503" y="27"/>
                    </a:lnTo>
                    <a:lnTo>
                      <a:pt x="520" y="27"/>
                    </a:lnTo>
                    <a:lnTo>
                      <a:pt x="537" y="27"/>
                    </a:lnTo>
                    <a:lnTo>
                      <a:pt x="553" y="27"/>
                    </a:lnTo>
                    <a:lnTo>
                      <a:pt x="569" y="27"/>
                    </a:lnTo>
                    <a:lnTo>
                      <a:pt x="587" y="27"/>
                    </a:lnTo>
                    <a:lnTo>
                      <a:pt x="603" y="27"/>
                    </a:lnTo>
                    <a:lnTo>
                      <a:pt x="620" y="27"/>
                    </a:lnTo>
                    <a:lnTo>
                      <a:pt x="638" y="27"/>
                    </a:lnTo>
                    <a:lnTo>
                      <a:pt x="655" y="27"/>
                    </a:lnTo>
                    <a:lnTo>
                      <a:pt x="671" y="27"/>
                    </a:lnTo>
                    <a:lnTo>
                      <a:pt x="689" y="28"/>
                    </a:lnTo>
                    <a:lnTo>
                      <a:pt x="705" y="28"/>
                    </a:lnTo>
                    <a:lnTo>
                      <a:pt x="705" y="43"/>
                    </a:lnTo>
                    <a:lnTo>
                      <a:pt x="705" y="60"/>
                    </a:lnTo>
                    <a:lnTo>
                      <a:pt x="705" y="75"/>
                    </a:lnTo>
                    <a:lnTo>
                      <a:pt x="705" y="91"/>
                    </a:lnTo>
                    <a:lnTo>
                      <a:pt x="681" y="91"/>
                    </a:lnTo>
                    <a:lnTo>
                      <a:pt x="658" y="90"/>
                    </a:lnTo>
                    <a:lnTo>
                      <a:pt x="634" y="90"/>
                    </a:lnTo>
                    <a:lnTo>
                      <a:pt x="612" y="90"/>
                    </a:lnTo>
                    <a:lnTo>
                      <a:pt x="588" y="89"/>
                    </a:lnTo>
                    <a:lnTo>
                      <a:pt x="565" y="89"/>
                    </a:lnTo>
                    <a:lnTo>
                      <a:pt x="542" y="89"/>
                    </a:lnTo>
                    <a:lnTo>
                      <a:pt x="518" y="89"/>
                    </a:lnTo>
                    <a:lnTo>
                      <a:pt x="496" y="88"/>
                    </a:lnTo>
                    <a:lnTo>
                      <a:pt x="473" y="88"/>
                    </a:lnTo>
                    <a:lnTo>
                      <a:pt x="450" y="88"/>
                    </a:lnTo>
                    <a:lnTo>
                      <a:pt x="427" y="88"/>
                    </a:lnTo>
                    <a:lnTo>
                      <a:pt x="404" y="88"/>
                    </a:lnTo>
                    <a:lnTo>
                      <a:pt x="383" y="87"/>
                    </a:lnTo>
                    <a:lnTo>
                      <a:pt x="360" y="87"/>
                    </a:lnTo>
                    <a:lnTo>
                      <a:pt x="338" y="87"/>
                    </a:lnTo>
                    <a:lnTo>
                      <a:pt x="317" y="87"/>
                    </a:lnTo>
                    <a:lnTo>
                      <a:pt x="295" y="87"/>
                    </a:lnTo>
                    <a:lnTo>
                      <a:pt x="273" y="87"/>
                    </a:lnTo>
                    <a:lnTo>
                      <a:pt x="252" y="86"/>
                    </a:lnTo>
                    <a:lnTo>
                      <a:pt x="231" y="86"/>
                    </a:lnTo>
                    <a:lnTo>
                      <a:pt x="209" y="86"/>
                    </a:lnTo>
                    <a:lnTo>
                      <a:pt x="188" y="85"/>
                    </a:lnTo>
                    <a:lnTo>
                      <a:pt x="168" y="85"/>
                    </a:lnTo>
                    <a:lnTo>
                      <a:pt x="146" y="85"/>
                    </a:lnTo>
                    <a:lnTo>
                      <a:pt x="126" y="84"/>
                    </a:lnTo>
                    <a:lnTo>
                      <a:pt x="104" y="84"/>
                    </a:lnTo>
                    <a:lnTo>
                      <a:pt x="83" y="84"/>
                    </a:lnTo>
                    <a:lnTo>
                      <a:pt x="63" y="83"/>
                    </a:lnTo>
                    <a:lnTo>
                      <a:pt x="42" y="83"/>
                    </a:lnTo>
                    <a:lnTo>
                      <a:pt x="20" y="83"/>
                    </a:lnTo>
                    <a:lnTo>
                      <a:pt x="0" y="83"/>
                    </a:lnTo>
                    <a:lnTo>
                      <a:pt x="0" y="67"/>
                    </a:lnTo>
                    <a:lnTo>
                      <a:pt x="0" y="53"/>
                    </a:lnTo>
                    <a:lnTo>
                      <a:pt x="0" y="38"/>
                    </a:lnTo>
                    <a:lnTo>
                      <a:pt x="0" y="24"/>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3" name="Freeform 118"/>
              <p:cNvSpPr>
                <a:spLocks noChangeArrowheads="1"/>
              </p:cNvSpPr>
              <p:nvPr/>
            </p:nvSpPr>
            <p:spPr bwMode="auto">
              <a:xfrm>
                <a:off x="1084" y="655"/>
                <a:ext cx="118" cy="306"/>
              </a:xfrm>
              <a:custGeom>
                <a:avLst/>
                <a:gdLst>
                  <a:gd name="T0" fmla="*/ 0 w 706"/>
                  <a:gd name="T1" fmla="*/ 12985 h 138"/>
                  <a:gd name="T2" fmla="*/ 0 w 706"/>
                  <a:gd name="T3" fmla="*/ 12375 h 138"/>
                  <a:gd name="T4" fmla="*/ 0 w 706"/>
                  <a:gd name="T5" fmla="*/ 11632 h 138"/>
                  <a:gd name="T6" fmla="*/ 0 w 706"/>
                  <a:gd name="T7" fmla="*/ 11043 h 138"/>
                  <a:gd name="T8" fmla="*/ 0 w 706"/>
                  <a:gd name="T9" fmla="*/ 9967 h 138"/>
                  <a:gd name="T10" fmla="*/ 0 w 706"/>
                  <a:gd name="T11" fmla="*/ 8679 h 138"/>
                  <a:gd name="T12" fmla="*/ 0 w 706"/>
                  <a:gd name="T13" fmla="*/ 8195 h 138"/>
                  <a:gd name="T14" fmla="*/ 0 w 706"/>
                  <a:gd name="T15" fmla="*/ 7612 h 138"/>
                  <a:gd name="T16" fmla="*/ 0 w 706"/>
                  <a:gd name="T17" fmla="*/ 6333 h 138"/>
                  <a:gd name="T18" fmla="*/ 0 w 706"/>
                  <a:gd name="T19" fmla="*/ 5856 h 138"/>
                  <a:gd name="T20" fmla="*/ 0 w 706"/>
                  <a:gd name="T21" fmla="*/ 4765 h 138"/>
                  <a:gd name="T22" fmla="*/ 0 w 706"/>
                  <a:gd name="T23" fmla="*/ 4184 h 138"/>
                  <a:gd name="T24" fmla="*/ 0 w 706"/>
                  <a:gd name="T25" fmla="*/ 2856 h 138"/>
                  <a:gd name="T26" fmla="*/ 0 w 706"/>
                  <a:gd name="T27" fmla="*/ 2366 h 138"/>
                  <a:gd name="T28" fmla="*/ 0 w 706"/>
                  <a:gd name="T29" fmla="*/ 1067 h 138"/>
                  <a:gd name="T30" fmla="*/ 0 w 706"/>
                  <a:gd name="T31" fmla="*/ 481 h 138"/>
                  <a:gd name="T32" fmla="*/ 0 w 706"/>
                  <a:gd name="T33" fmla="*/ 0 h 138"/>
                  <a:gd name="T34" fmla="*/ 0 w 706"/>
                  <a:gd name="T35" fmla="*/ 0 h 138"/>
                  <a:gd name="T36" fmla="*/ 0 w 706"/>
                  <a:gd name="T37" fmla="*/ 8679 h 138"/>
                  <a:gd name="T38" fmla="*/ 0 w 706"/>
                  <a:gd name="T39" fmla="*/ 27440 h 138"/>
                  <a:gd name="T40" fmla="*/ 0 w 706"/>
                  <a:gd name="T41" fmla="*/ 36818 h 138"/>
                  <a:gd name="T42" fmla="*/ 0 w 706"/>
                  <a:gd name="T43" fmla="*/ 36143 h 138"/>
                  <a:gd name="T44" fmla="*/ 0 w 706"/>
                  <a:gd name="T45" fmla="*/ 35545 h 138"/>
                  <a:gd name="T46" fmla="*/ 0 w 706"/>
                  <a:gd name="T47" fmla="*/ 35545 h 138"/>
                  <a:gd name="T48" fmla="*/ 0 w 706"/>
                  <a:gd name="T49" fmla="*/ 35545 h 138"/>
                  <a:gd name="T50" fmla="*/ 0 w 706"/>
                  <a:gd name="T51" fmla="*/ 35545 h 138"/>
                  <a:gd name="T52" fmla="*/ 0 w 706"/>
                  <a:gd name="T53" fmla="*/ 35053 h 138"/>
                  <a:gd name="T54" fmla="*/ 0 w 706"/>
                  <a:gd name="T55" fmla="*/ 35053 h 138"/>
                  <a:gd name="T56" fmla="*/ 0 w 706"/>
                  <a:gd name="T57" fmla="*/ 45618 h 138"/>
                  <a:gd name="T58" fmla="*/ 0 w 706"/>
                  <a:gd name="T59" fmla="*/ 68251 h 138"/>
                  <a:gd name="T60" fmla="*/ 0 w 706"/>
                  <a:gd name="T61" fmla="*/ 80724 h 138"/>
                  <a:gd name="T62" fmla="*/ 0 w 706"/>
                  <a:gd name="T63" fmla="*/ 80143 h 138"/>
                  <a:gd name="T64" fmla="*/ 0 w 706"/>
                  <a:gd name="T65" fmla="*/ 79653 h 138"/>
                  <a:gd name="T66" fmla="*/ 0 w 706"/>
                  <a:gd name="T67" fmla="*/ 79653 h 138"/>
                  <a:gd name="T68" fmla="*/ 0 w 706"/>
                  <a:gd name="T69" fmla="*/ 78817 h 138"/>
                  <a:gd name="T70" fmla="*/ 0 w 706"/>
                  <a:gd name="T71" fmla="*/ 78817 h 138"/>
                  <a:gd name="T72" fmla="*/ 0 w 706"/>
                  <a:gd name="T73" fmla="*/ 78817 h 138"/>
                  <a:gd name="T74" fmla="*/ 0 w 706"/>
                  <a:gd name="T75" fmla="*/ 78325 h 138"/>
                  <a:gd name="T76" fmla="*/ 0 w 706"/>
                  <a:gd name="T77" fmla="*/ 66681 h 138"/>
                  <a:gd name="T78" fmla="*/ 0 w 706"/>
                  <a:gd name="T79" fmla="*/ 44601 h 138"/>
                  <a:gd name="T80" fmla="*/ 0 w 706"/>
                  <a:gd name="T81" fmla="*/ 33995 h 138"/>
                  <a:gd name="T82" fmla="*/ 0 w 706"/>
                  <a:gd name="T83" fmla="*/ 33995 h 138"/>
                  <a:gd name="T84" fmla="*/ 0 w 706"/>
                  <a:gd name="T85" fmla="*/ 33188 h 138"/>
                  <a:gd name="T86" fmla="*/ 0 w 706"/>
                  <a:gd name="T87" fmla="*/ 33188 h 138"/>
                  <a:gd name="T88" fmla="*/ 0 w 706"/>
                  <a:gd name="T89" fmla="*/ 32707 h 138"/>
                  <a:gd name="T90" fmla="*/ 0 w 706"/>
                  <a:gd name="T91" fmla="*/ 32707 h 138"/>
                  <a:gd name="T92" fmla="*/ 0 w 706"/>
                  <a:gd name="T93" fmla="*/ 32230 h 138"/>
                  <a:gd name="T94" fmla="*/ 0 w 706"/>
                  <a:gd name="T95" fmla="*/ 32230 h 138"/>
                  <a:gd name="T96" fmla="*/ 0 w 706"/>
                  <a:gd name="T97" fmla="*/ 27440 h 138"/>
                  <a:gd name="T98" fmla="*/ 0 w 706"/>
                  <a:gd name="T99" fmla="*/ 18172 h 1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06"/>
                  <a:gd name="T151" fmla="*/ 0 h 138"/>
                  <a:gd name="T152" fmla="*/ 706 w 706"/>
                  <a:gd name="T153" fmla="*/ 138 h 13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06" h="138">
                    <a:moveTo>
                      <a:pt x="22" y="23"/>
                    </a:moveTo>
                    <a:lnTo>
                      <a:pt x="42" y="22"/>
                    </a:lnTo>
                    <a:lnTo>
                      <a:pt x="62" y="22"/>
                    </a:lnTo>
                    <a:lnTo>
                      <a:pt x="81" y="21"/>
                    </a:lnTo>
                    <a:lnTo>
                      <a:pt x="102" y="21"/>
                    </a:lnTo>
                    <a:lnTo>
                      <a:pt x="121" y="20"/>
                    </a:lnTo>
                    <a:lnTo>
                      <a:pt x="141" y="19"/>
                    </a:lnTo>
                    <a:lnTo>
                      <a:pt x="160" y="19"/>
                    </a:lnTo>
                    <a:lnTo>
                      <a:pt x="181" y="18"/>
                    </a:lnTo>
                    <a:lnTo>
                      <a:pt x="200" y="17"/>
                    </a:lnTo>
                    <a:lnTo>
                      <a:pt x="220" y="17"/>
                    </a:lnTo>
                    <a:lnTo>
                      <a:pt x="241" y="15"/>
                    </a:lnTo>
                    <a:lnTo>
                      <a:pt x="260" y="14"/>
                    </a:lnTo>
                    <a:lnTo>
                      <a:pt x="281" y="14"/>
                    </a:lnTo>
                    <a:lnTo>
                      <a:pt x="300" y="13"/>
                    </a:lnTo>
                    <a:lnTo>
                      <a:pt x="321" y="13"/>
                    </a:lnTo>
                    <a:lnTo>
                      <a:pt x="341" y="12"/>
                    </a:lnTo>
                    <a:lnTo>
                      <a:pt x="362" y="11"/>
                    </a:lnTo>
                    <a:lnTo>
                      <a:pt x="384" y="11"/>
                    </a:lnTo>
                    <a:lnTo>
                      <a:pt x="404" y="10"/>
                    </a:lnTo>
                    <a:lnTo>
                      <a:pt x="426" y="9"/>
                    </a:lnTo>
                    <a:lnTo>
                      <a:pt x="448" y="8"/>
                    </a:lnTo>
                    <a:lnTo>
                      <a:pt x="468" y="8"/>
                    </a:lnTo>
                    <a:lnTo>
                      <a:pt x="490" y="7"/>
                    </a:lnTo>
                    <a:lnTo>
                      <a:pt x="512" y="6"/>
                    </a:lnTo>
                    <a:lnTo>
                      <a:pt x="534" y="5"/>
                    </a:lnTo>
                    <a:lnTo>
                      <a:pt x="555" y="5"/>
                    </a:lnTo>
                    <a:lnTo>
                      <a:pt x="577" y="4"/>
                    </a:lnTo>
                    <a:lnTo>
                      <a:pt x="599" y="2"/>
                    </a:lnTo>
                    <a:lnTo>
                      <a:pt x="620" y="2"/>
                    </a:lnTo>
                    <a:lnTo>
                      <a:pt x="643" y="1"/>
                    </a:lnTo>
                    <a:lnTo>
                      <a:pt x="665" y="1"/>
                    </a:lnTo>
                    <a:lnTo>
                      <a:pt x="687" y="0"/>
                    </a:lnTo>
                    <a:lnTo>
                      <a:pt x="692" y="0"/>
                    </a:lnTo>
                    <a:lnTo>
                      <a:pt x="696" y="0"/>
                    </a:lnTo>
                    <a:lnTo>
                      <a:pt x="702" y="0"/>
                    </a:lnTo>
                    <a:lnTo>
                      <a:pt x="706" y="0"/>
                    </a:lnTo>
                    <a:lnTo>
                      <a:pt x="706" y="15"/>
                    </a:lnTo>
                    <a:lnTo>
                      <a:pt x="706" y="32"/>
                    </a:lnTo>
                    <a:lnTo>
                      <a:pt x="706" y="47"/>
                    </a:lnTo>
                    <a:lnTo>
                      <a:pt x="706" y="63"/>
                    </a:lnTo>
                    <a:lnTo>
                      <a:pt x="690" y="63"/>
                    </a:lnTo>
                    <a:lnTo>
                      <a:pt x="672" y="62"/>
                    </a:lnTo>
                    <a:lnTo>
                      <a:pt x="655" y="62"/>
                    </a:lnTo>
                    <a:lnTo>
                      <a:pt x="639" y="62"/>
                    </a:lnTo>
                    <a:lnTo>
                      <a:pt x="621" y="61"/>
                    </a:lnTo>
                    <a:lnTo>
                      <a:pt x="604" y="61"/>
                    </a:lnTo>
                    <a:lnTo>
                      <a:pt x="587" y="61"/>
                    </a:lnTo>
                    <a:lnTo>
                      <a:pt x="570" y="61"/>
                    </a:lnTo>
                    <a:lnTo>
                      <a:pt x="554" y="61"/>
                    </a:lnTo>
                    <a:lnTo>
                      <a:pt x="537" y="61"/>
                    </a:lnTo>
                    <a:lnTo>
                      <a:pt x="520" y="61"/>
                    </a:lnTo>
                    <a:lnTo>
                      <a:pt x="504" y="60"/>
                    </a:lnTo>
                    <a:lnTo>
                      <a:pt x="488" y="60"/>
                    </a:lnTo>
                    <a:lnTo>
                      <a:pt x="472" y="60"/>
                    </a:lnTo>
                    <a:lnTo>
                      <a:pt x="454" y="60"/>
                    </a:lnTo>
                    <a:lnTo>
                      <a:pt x="438" y="60"/>
                    </a:lnTo>
                    <a:lnTo>
                      <a:pt x="438" y="78"/>
                    </a:lnTo>
                    <a:lnTo>
                      <a:pt x="438" y="98"/>
                    </a:lnTo>
                    <a:lnTo>
                      <a:pt x="438" y="117"/>
                    </a:lnTo>
                    <a:lnTo>
                      <a:pt x="437" y="138"/>
                    </a:lnTo>
                    <a:lnTo>
                      <a:pt x="424" y="138"/>
                    </a:lnTo>
                    <a:lnTo>
                      <a:pt x="411" y="137"/>
                    </a:lnTo>
                    <a:lnTo>
                      <a:pt x="398" y="137"/>
                    </a:lnTo>
                    <a:lnTo>
                      <a:pt x="385" y="137"/>
                    </a:lnTo>
                    <a:lnTo>
                      <a:pt x="373" y="136"/>
                    </a:lnTo>
                    <a:lnTo>
                      <a:pt x="360" y="136"/>
                    </a:lnTo>
                    <a:lnTo>
                      <a:pt x="347" y="136"/>
                    </a:lnTo>
                    <a:lnTo>
                      <a:pt x="334" y="136"/>
                    </a:lnTo>
                    <a:lnTo>
                      <a:pt x="322" y="135"/>
                    </a:lnTo>
                    <a:lnTo>
                      <a:pt x="309" y="135"/>
                    </a:lnTo>
                    <a:lnTo>
                      <a:pt x="296" y="135"/>
                    </a:lnTo>
                    <a:lnTo>
                      <a:pt x="284" y="135"/>
                    </a:lnTo>
                    <a:lnTo>
                      <a:pt x="271" y="135"/>
                    </a:lnTo>
                    <a:lnTo>
                      <a:pt x="258" y="134"/>
                    </a:lnTo>
                    <a:lnTo>
                      <a:pt x="246" y="134"/>
                    </a:lnTo>
                    <a:lnTo>
                      <a:pt x="233" y="134"/>
                    </a:lnTo>
                    <a:lnTo>
                      <a:pt x="233" y="114"/>
                    </a:lnTo>
                    <a:lnTo>
                      <a:pt x="233" y="95"/>
                    </a:lnTo>
                    <a:lnTo>
                      <a:pt x="233" y="76"/>
                    </a:lnTo>
                    <a:lnTo>
                      <a:pt x="233" y="58"/>
                    </a:lnTo>
                    <a:lnTo>
                      <a:pt x="218" y="58"/>
                    </a:lnTo>
                    <a:lnTo>
                      <a:pt x="204" y="58"/>
                    </a:lnTo>
                    <a:lnTo>
                      <a:pt x="188" y="58"/>
                    </a:lnTo>
                    <a:lnTo>
                      <a:pt x="174" y="58"/>
                    </a:lnTo>
                    <a:lnTo>
                      <a:pt x="159" y="57"/>
                    </a:lnTo>
                    <a:lnTo>
                      <a:pt x="145" y="57"/>
                    </a:lnTo>
                    <a:lnTo>
                      <a:pt x="130" y="57"/>
                    </a:lnTo>
                    <a:lnTo>
                      <a:pt x="116" y="56"/>
                    </a:lnTo>
                    <a:lnTo>
                      <a:pt x="101" y="56"/>
                    </a:lnTo>
                    <a:lnTo>
                      <a:pt x="86" y="56"/>
                    </a:lnTo>
                    <a:lnTo>
                      <a:pt x="71" y="56"/>
                    </a:lnTo>
                    <a:lnTo>
                      <a:pt x="57" y="55"/>
                    </a:lnTo>
                    <a:lnTo>
                      <a:pt x="43" y="55"/>
                    </a:lnTo>
                    <a:lnTo>
                      <a:pt x="28" y="55"/>
                    </a:lnTo>
                    <a:lnTo>
                      <a:pt x="14" y="55"/>
                    </a:lnTo>
                    <a:lnTo>
                      <a:pt x="0" y="55"/>
                    </a:lnTo>
                    <a:lnTo>
                      <a:pt x="5" y="47"/>
                    </a:lnTo>
                    <a:lnTo>
                      <a:pt x="12" y="38"/>
                    </a:lnTo>
                    <a:lnTo>
                      <a:pt x="17" y="31"/>
                    </a:lnTo>
                    <a:lnTo>
                      <a:pt x="22" y="23"/>
                    </a:lnTo>
                    <a:close/>
                  </a:path>
                </a:pathLst>
              </a:custGeom>
              <a:solidFill>
                <a:srgbClr val="FFFFFF"/>
              </a:solidFill>
              <a:ln w="1588" cmpd="sng">
                <a:solidFill>
                  <a:srgbClr val="FFFFFF"/>
                </a:solidFill>
                <a:miter lim="800000"/>
                <a:headEnd/>
                <a:tailEnd/>
              </a:ln>
            </p:spPr>
            <p:txBody>
              <a:bodyPr lIns="144683" tIns="71070" rIns="144683" bIns="71070">
                <a:spAutoFit/>
              </a:bodyPr>
              <a:lstStyle/>
              <a:p>
                <a:endParaRPr lang="zh-CN" altLang="en-US"/>
              </a:p>
            </p:txBody>
          </p:sp>
          <p:sp>
            <p:nvSpPr>
              <p:cNvPr id="133284" name="Freeform 119"/>
              <p:cNvSpPr>
                <a:spLocks noChangeArrowheads="1"/>
              </p:cNvSpPr>
              <p:nvPr/>
            </p:nvSpPr>
            <p:spPr bwMode="auto">
              <a:xfrm>
                <a:off x="1087" y="650"/>
                <a:ext cx="112" cy="306"/>
              </a:xfrm>
              <a:custGeom>
                <a:avLst/>
                <a:gdLst>
                  <a:gd name="T0" fmla="*/ 0 w 668"/>
                  <a:gd name="T1" fmla="*/ 317391 h 93"/>
                  <a:gd name="T2" fmla="*/ 0 w 668"/>
                  <a:gd name="T3" fmla="*/ 317391 h 93"/>
                  <a:gd name="T4" fmla="*/ 0 w 668"/>
                  <a:gd name="T5" fmla="*/ 317391 h 93"/>
                  <a:gd name="T6" fmla="*/ 0 w 668"/>
                  <a:gd name="T7" fmla="*/ 329713 h 93"/>
                  <a:gd name="T8" fmla="*/ 0 w 668"/>
                  <a:gd name="T9" fmla="*/ 329713 h 93"/>
                  <a:gd name="T10" fmla="*/ 0 w 668"/>
                  <a:gd name="T11" fmla="*/ 342467 h 93"/>
                  <a:gd name="T12" fmla="*/ 0 w 668"/>
                  <a:gd name="T13" fmla="*/ 342467 h 93"/>
                  <a:gd name="T14" fmla="*/ 0 w 668"/>
                  <a:gd name="T15" fmla="*/ 342467 h 93"/>
                  <a:gd name="T16" fmla="*/ 0 w 668"/>
                  <a:gd name="T17" fmla="*/ 262676 h 93"/>
                  <a:gd name="T18" fmla="*/ 0 w 668"/>
                  <a:gd name="T19" fmla="*/ 67146 h 93"/>
                  <a:gd name="T20" fmla="*/ 0 w 668"/>
                  <a:gd name="T21" fmla="*/ 67146 h 93"/>
                  <a:gd name="T22" fmla="*/ 0 w 668"/>
                  <a:gd name="T23" fmla="*/ 262676 h 93"/>
                  <a:gd name="T24" fmla="*/ 0 w 668"/>
                  <a:gd name="T25" fmla="*/ 342467 h 93"/>
                  <a:gd name="T26" fmla="*/ 0 w 668"/>
                  <a:gd name="T27" fmla="*/ 342467 h 93"/>
                  <a:gd name="T28" fmla="*/ 0 w 668"/>
                  <a:gd name="T29" fmla="*/ 342467 h 93"/>
                  <a:gd name="T30" fmla="*/ 0 w 668"/>
                  <a:gd name="T31" fmla="*/ 342467 h 93"/>
                  <a:gd name="T32" fmla="*/ 0 w 668"/>
                  <a:gd name="T33" fmla="*/ 342467 h 93"/>
                  <a:gd name="T34" fmla="*/ 0 w 668"/>
                  <a:gd name="T35" fmla="*/ 342467 h 93"/>
                  <a:gd name="T36" fmla="*/ 0 w 668"/>
                  <a:gd name="T37" fmla="*/ 342467 h 93"/>
                  <a:gd name="T38" fmla="*/ 0 w 668"/>
                  <a:gd name="T39" fmla="*/ 342467 h 93"/>
                  <a:gd name="T40" fmla="*/ 0 w 668"/>
                  <a:gd name="T41" fmla="*/ 262676 h 93"/>
                  <a:gd name="T42" fmla="*/ 0 w 668"/>
                  <a:gd name="T43" fmla="*/ 96462 h 93"/>
                  <a:gd name="T44" fmla="*/ 0 w 668"/>
                  <a:gd name="T45" fmla="*/ 96462 h 93"/>
                  <a:gd name="T46" fmla="*/ 0 w 668"/>
                  <a:gd name="T47" fmla="*/ 262676 h 93"/>
                  <a:gd name="T48" fmla="*/ 0 w 668"/>
                  <a:gd name="T49" fmla="*/ 342467 h 93"/>
                  <a:gd name="T50" fmla="*/ 0 w 668"/>
                  <a:gd name="T51" fmla="*/ 342467 h 93"/>
                  <a:gd name="T52" fmla="*/ 0 w 668"/>
                  <a:gd name="T53" fmla="*/ 342467 h 93"/>
                  <a:gd name="T54" fmla="*/ 0 w 668"/>
                  <a:gd name="T55" fmla="*/ 342467 h 93"/>
                  <a:gd name="T56" fmla="*/ 0 w 668"/>
                  <a:gd name="T57" fmla="*/ 358997 h 93"/>
                  <a:gd name="T58" fmla="*/ 0 w 668"/>
                  <a:gd name="T59" fmla="*/ 358997 h 93"/>
                  <a:gd name="T60" fmla="*/ 0 w 668"/>
                  <a:gd name="T61" fmla="*/ 358997 h 93"/>
                  <a:gd name="T62" fmla="*/ 0 w 668"/>
                  <a:gd name="T63" fmla="*/ 371783 h 93"/>
                  <a:gd name="T64" fmla="*/ 0 w 668"/>
                  <a:gd name="T65" fmla="*/ 492505 h 93"/>
                  <a:gd name="T66" fmla="*/ 0 w 668"/>
                  <a:gd name="T67" fmla="*/ 743567 h 93"/>
                  <a:gd name="T68" fmla="*/ 0 w 668"/>
                  <a:gd name="T69" fmla="*/ 880464 h 93"/>
                  <a:gd name="T70" fmla="*/ 0 w 668"/>
                  <a:gd name="T71" fmla="*/ 864289 h 93"/>
                  <a:gd name="T72" fmla="*/ 0 w 668"/>
                  <a:gd name="T73" fmla="*/ 864289 h 93"/>
                  <a:gd name="T74" fmla="*/ 0 w 668"/>
                  <a:gd name="T75" fmla="*/ 864289 h 93"/>
                  <a:gd name="T76" fmla="*/ 0 w 668"/>
                  <a:gd name="T77" fmla="*/ 864289 h 93"/>
                  <a:gd name="T78" fmla="*/ 0 w 668"/>
                  <a:gd name="T79" fmla="*/ 864289 h 93"/>
                  <a:gd name="T80" fmla="*/ 0 w 668"/>
                  <a:gd name="T81" fmla="*/ 851503 h 93"/>
                  <a:gd name="T82" fmla="*/ 0 w 668"/>
                  <a:gd name="T83" fmla="*/ 851503 h 93"/>
                  <a:gd name="T84" fmla="*/ 0 w 668"/>
                  <a:gd name="T85" fmla="*/ 960610 h 93"/>
                  <a:gd name="T86" fmla="*/ 0 w 668"/>
                  <a:gd name="T87" fmla="*/ 1181216 h 93"/>
                  <a:gd name="T88" fmla="*/ 0 w 668"/>
                  <a:gd name="T89" fmla="*/ 1277678 h 93"/>
                  <a:gd name="T90" fmla="*/ 0 w 668"/>
                  <a:gd name="T91" fmla="*/ 1277678 h 93"/>
                  <a:gd name="T92" fmla="*/ 0 w 668"/>
                  <a:gd name="T93" fmla="*/ 1264892 h 93"/>
                  <a:gd name="T94" fmla="*/ 0 w 668"/>
                  <a:gd name="T95" fmla="*/ 1264892 h 93"/>
                  <a:gd name="T96" fmla="*/ 0 w 668"/>
                  <a:gd name="T97" fmla="*/ 1152258 h 93"/>
                  <a:gd name="T98" fmla="*/ 0 w 668"/>
                  <a:gd name="T99" fmla="*/ 918681 h 93"/>
                  <a:gd name="T100" fmla="*/ 0 w 668"/>
                  <a:gd name="T101" fmla="*/ 838749 h 93"/>
                  <a:gd name="T102" fmla="*/ 0 w 668"/>
                  <a:gd name="T103" fmla="*/ 822219 h 93"/>
                  <a:gd name="T104" fmla="*/ 0 w 668"/>
                  <a:gd name="T105" fmla="*/ 822219 h 93"/>
                  <a:gd name="T106" fmla="*/ 0 w 668"/>
                  <a:gd name="T107" fmla="*/ 822219 h 93"/>
                  <a:gd name="T108" fmla="*/ 0 w 668"/>
                  <a:gd name="T109" fmla="*/ 809433 h 93"/>
                  <a:gd name="T110" fmla="*/ 0 w 668"/>
                  <a:gd name="T111" fmla="*/ 809433 h 93"/>
                  <a:gd name="T112" fmla="*/ 0 w 668"/>
                  <a:gd name="T113" fmla="*/ 809433 h 93"/>
                  <a:gd name="T114" fmla="*/ 0 w 668"/>
                  <a:gd name="T115" fmla="*/ 796788 h 93"/>
                  <a:gd name="T116" fmla="*/ 0 w 668"/>
                  <a:gd name="T117" fmla="*/ 672535 h 93"/>
                  <a:gd name="T118" fmla="*/ 0 w 668"/>
                  <a:gd name="T119" fmla="*/ 437758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68"/>
                  <a:gd name="T181" fmla="*/ 0 h 93"/>
                  <a:gd name="T182" fmla="*/ 668 w 668"/>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68" h="93">
                    <a:moveTo>
                      <a:pt x="0" y="23"/>
                    </a:moveTo>
                    <a:lnTo>
                      <a:pt x="13" y="23"/>
                    </a:lnTo>
                    <a:lnTo>
                      <a:pt x="26" y="23"/>
                    </a:lnTo>
                    <a:lnTo>
                      <a:pt x="40" y="23"/>
                    </a:lnTo>
                    <a:lnTo>
                      <a:pt x="53" y="23"/>
                    </a:lnTo>
                    <a:lnTo>
                      <a:pt x="66" y="23"/>
                    </a:lnTo>
                    <a:lnTo>
                      <a:pt x="81" y="24"/>
                    </a:lnTo>
                    <a:lnTo>
                      <a:pt x="94" y="24"/>
                    </a:lnTo>
                    <a:lnTo>
                      <a:pt x="107" y="24"/>
                    </a:lnTo>
                    <a:lnTo>
                      <a:pt x="121" y="24"/>
                    </a:lnTo>
                    <a:lnTo>
                      <a:pt x="134" y="24"/>
                    </a:lnTo>
                    <a:lnTo>
                      <a:pt x="147" y="25"/>
                    </a:lnTo>
                    <a:lnTo>
                      <a:pt x="161" y="25"/>
                    </a:lnTo>
                    <a:lnTo>
                      <a:pt x="174" y="25"/>
                    </a:lnTo>
                    <a:lnTo>
                      <a:pt x="188" y="25"/>
                    </a:lnTo>
                    <a:lnTo>
                      <a:pt x="201" y="25"/>
                    </a:lnTo>
                    <a:lnTo>
                      <a:pt x="215" y="25"/>
                    </a:lnTo>
                    <a:lnTo>
                      <a:pt x="215" y="19"/>
                    </a:lnTo>
                    <a:lnTo>
                      <a:pt x="215" y="12"/>
                    </a:lnTo>
                    <a:lnTo>
                      <a:pt x="215" y="5"/>
                    </a:lnTo>
                    <a:lnTo>
                      <a:pt x="215" y="0"/>
                    </a:lnTo>
                    <a:lnTo>
                      <a:pt x="219" y="5"/>
                    </a:lnTo>
                    <a:lnTo>
                      <a:pt x="223" y="12"/>
                    </a:lnTo>
                    <a:lnTo>
                      <a:pt x="226" y="19"/>
                    </a:lnTo>
                    <a:lnTo>
                      <a:pt x="229" y="25"/>
                    </a:lnTo>
                    <a:lnTo>
                      <a:pt x="240" y="25"/>
                    </a:lnTo>
                    <a:lnTo>
                      <a:pt x="251" y="25"/>
                    </a:lnTo>
                    <a:lnTo>
                      <a:pt x="262" y="25"/>
                    </a:lnTo>
                    <a:lnTo>
                      <a:pt x="273" y="25"/>
                    </a:lnTo>
                    <a:lnTo>
                      <a:pt x="283" y="25"/>
                    </a:lnTo>
                    <a:lnTo>
                      <a:pt x="295" y="25"/>
                    </a:lnTo>
                    <a:lnTo>
                      <a:pt x="306" y="25"/>
                    </a:lnTo>
                    <a:lnTo>
                      <a:pt x="317" y="25"/>
                    </a:lnTo>
                    <a:lnTo>
                      <a:pt x="328" y="25"/>
                    </a:lnTo>
                    <a:lnTo>
                      <a:pt x="339" y="25"/>
                    </a:lnTo>
                    <a:lnTo>
                      <a:pt x="351" y="25"/>
                    </a:lnTo>
                    <a:lnTo>
                      <a:pt x="362" y="25"/>
                    </a:lnTo>
                    <a:lnTo>
                      <a:pt x="372" y="25"/>
                    </a:lnTo>
                    <a:lnTo>
                      <a:pt x="384" y="25"/>
                    </a:lnTo>
                    <a:lnTo>
                      <a:pt x="395" y="25"/>
                    </a:lnTo>
                    <a:lnTo>
                      <a:pt x="407" y="25"/>
                    </a:lnTo>
                    <a:lnTo>
                      <a:pt x="410" y="19"/>
                    </a:lnTo>
                    <a:lnTo>
                      <a:pt x="414" y="12"/>
                    </a:lnTo>
                    <a:lnTo>
                      <a:pt x="417" y="7"/>
                    </a:lnTo>
                    <a:lnTo>
                      <a:pt x="420" y="1"/>
                    </a:lnTo>
                    <a:lnTo>
                      <a:pt x="420" y="7"/>
                    </a:lnTo>
                    <a:lnTo>
                      <a:pt x="420" y="12"/>
                    </a:lnTo>
                    <a:lnTo>
                      <a:pt x="420" y="19"/>
                    </a:lnTo>
                    <a:lnTo>
                      <a:pt x="420" y="25"/>
                    </a:lnTo>
                    <a:lnTo>
                      <a:pt x="435" y="25"/>
                    </a:lnTo>
                    <a:lnTo>
                      <a:pt x="451" y="25"/>
                    </a:lnTo>
                    <a:lnTo>
                      <a:pt x="466" y="25"/>
                    </a:lnTo>
                    <a:lnTo>
                      <a:pt x="481" y="25"/>
                    </a:lnTo>
                    <a:lnTo>
                      <a:pt x="497" y="25"/>
                    </a:lnTo>
                    <a:lnTo>
                      <a:pt x="512" y="25"/>
                    </a:lnTo>
                    <a:lnTo>
                      <a:pt x="528" y="25"/>
                    </a:lnTo>
                    <a:lnTo>
                      <a:pt x="543" y="26"/>
                    </a:lnTo>
                    <a:lnTo>
                      <a:pt x="559" y="26"/>
                    </a:lnTo>
                    <a:lnTo>
                      <a:pt x="574" y="26"/>
                    </a:lnTo>
                    <a:lnTo>
                      <a:pt x="589" y="26"/>
                    </a:lnTo>
                    <a:lnTo>
                      <a:pt x="605" y="26"/>
                    </a:lnTo>
                    <a:lnTo>
                      <a:pt x="621" y="26"/>
                    </a:lnTo>
                    <a:lnTo>
                      <a:pt x="636" y="27"/>
                    </a:lnTo>
                    <a:lnTo>
                      <a:pt x="652" y="27"/>
                    </a:lnTo>
                    <a:lnTo>
                      <a:pt x="668" y="27"/>
                    </a:lnTo>
                    <a:lnTo>
                      <a:pt x="668" y="36"/>
                    </a:lnTo>
                    <a:lnTo>
                      <a:pt x="668" y="46"/>
                    </a:lnTo>
                    <a:lnTo>
                      <a:pt x="668" y="54"/>
                    </a:lnTo>
                    <a:lnTo>
                      <a:pt x="668" y="64"/>
                    </a:lnTo>
                    <a:lnTo>
                      <a:pt x="650" y="64"/>
                    </a:lnTo>
                    <a:lnTo>
                      <a:pt x="634" y="63"/>
                    </a:lnTo>
                    <a:lnTo>
                      <a:pt x="617" y="63"/>
                    </a:lnTo>
                    <a:lnTo>
                      <a:pt x="599" y="63"/>
                    </a:lnTo>
                    <a:lnTo>
                      <a:pt x="582" y="63"/>
                    </a:lnTo>
                    <a:lnTo>
                      <a:pt x="566" y="63"/>
                    </a:lnTo>
                    <a:lnTo>
                      <a:pt x="548" y="63"/>
                    </a:lnTo>
                    <a:lnTo>
                      <a:pt x="532" y="63"/>
                    </a:lnTo>
                    <a:lnTo>
                      <a:pt x="516" y="63"/>
                    </a:lnTo>
                    <a:lnTo>
                      <a:pt x="498" y="63"/>
                    </a:lnTo>
                    <a:lnTo>
                      <a:pt x="482" y="63"/>
                    </a:lnTo>
                    <a:lnTo>
                      <a:pt x="466" y="62"/>
                    </a:lnTo>
                    <a:lnTo>
                      <a:pt x="448" y="62"/>
                    </a:lnTo>
                    <a:lnTo>
                      <a:pt x="432" y="62"/>
                    </a:lnTo>
                    <a:lnTo>
                      <a:pt x="415" y="62"/>
                    </a:lnTo>
                    <a:lnTo>
                      <a:pt x="398" y="62"/>
                    </a:lnTo>
                    <a:lnTo>
                      <a:pt x="398" y="70"/>
                    </a:lnTo>
                    <a:lnTo>
                      <a:pt x="398" y="77"/>
                    </a:lnTo>
                    <a:lnTo>
                      <a:pt x="398" y="86"/>
                    </a:lnTo>
                    <a:lnTo>
                      <a:pt x="398" y="93"/>
                    </a:lnTo>
                    <a:lnTo>
                      <a:pt x="378" y="93"/>
                    </a:lnTo>
                    <a:lnTo>
                      <a:pt x="358" y="93"/>
                    </a:lnTo>
                    <a:lnTo>
                      <a:pt x="338" y="93"/>
                    </a:lnTo>
                    <a:lnTo>
                      <a:pt x="317" y="92"/>
                    </a:lnTo>
                    <a:lnTo>
                      <a:pt x="296" y="92"/>
                    </a:lnTo>
                    <a:lnTo>
                      <a:pt x="277" y="92"/>
                    </a:lnTo>
                    <a:lnTo>
                      <a:pt x="256" y="92"/>
                    </a:lnTo>
                    <a:lnTo>
                      <a:pt x="236" y="92"/>
                    </a:lnTo>
                    <a:lnTo>
                      <a:pt x="237" y="84"/>
                    </a:lnTo>
                    <a:lnTo>
                      <a:pt x="237" y="75"/>
                    </a:lnTo>
                    <a:lnTo>
                      <a:pt x="237" y="67"/>
                    </a:lnTo>
                    <a:lnTo>
                      <a:pt x="237" y="61"/>
                    </a:lnTo>
                    <a:lnTo>
                      <a:pt x="222" y="61"/>
                    </a:lnTo>
                    <a:lnTo>
                      <a:pt x="206" y="61"/>
                    </a:lnTo>
                    <a:lnTo>
                      <a:pt x="191" y="60"/>
                    </a:lnTo>
                    <a:lnTo>
                      <a:pt x="177" y="60"/>
                    </a:lnTo>
                    <a:lnTo>
                      <a:pt x="162" y="60"/>
                    </a:lnTo>
                    <a:lnTo>
                      <a:pt x="147" y="60"/>
                    </a:lnTo>
                    <a:lnTo>
                      <a:pt x="133" y="60"/>
                    </a:lnTo>
                    <a:lnTo>
                      <a:pt x="117" y="59"/>
                    </a:lnTo>
                    <a:lnTo>
                      <a:pt x="102" y="59"/>
                    </a:lnTo>
                    <a:lnTo>
                      <a:pt x="88" y="59"/>
                    </a:lnTo>
                    <a:lnTo>
                      <a:pt x="73" y="59"/>
                    </a:lnTo>
                    <a:lnTo>
                      <a:pt x="59" y="59"/>
                    </a:lnTo>
                    <a:lnTo>
                      <a:pt x="44" y="59"/>
                    </a:lnTo>
                    <a:lnTo>
                      <a:pt x="30" y="58"/>
                    </a:lnTo>
                    <a:lnTo>
                      <a:pt x="14" y="58"/>
                    </a:lnTo>
                    <a:lnTo>
                      <a:pt x="0" y="58"/>
                    </a:lnTo>
                    <a:lnTo>
                      <a:pt x="0" y="49"/>
                    </a:lnTo>
                    <a:lnTo>
                      <a:pt x="0" y="40"/>
                    </a:lnTo>
                    <a:lnTo>
                      <a:pt x="0" y="32"/>
                    </a:lnTo>
                    <a:lnTo>
                      <a:pt x="0" y="23"/>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5" name="Freeform 120"/>
              <p:cNvSpPr>
                <a:spLocks noChangeArrowheads="1"/>
              </p:cNvSpPr>
              <p:nvPr/>
            </p:nvSpPr>
            <p:spPr bwMode="auto">
              <a:xfrm>
                <a:off x="1088" y="655"/>
                <a:ext cx="109" cy="306"/>
              </a:xfrm>
              <a:custGeom>
                <a:avLst/>
                <a:gdLst>
                  <a:gd name="T0" fmla="*/ 0 w 654"/>
                  <a:gd name="T1" fmla="*/ 0 h 56"/>
                  <a:gd name="T2" fmla="*/ 0 w 654"/>
                  <a:gd name="T3" fmla="*/ 0 h 56"/>
                  <a:gd name="T4" fmla="*/ 0 w 654"/>
                  <a:gd name="T5" fmla="*/ 0 h 56"/>
                  <a:gd name="T6" fmla="*/ 0 w 654"/>
                  <a:gd name="T7" fmla="*/ 721319 h 56"/>
                  <a:gd name="T8" fmla="*/ 0 w 654"/>
                  <a:gd name="T9" fmla="*/ 721319 h 56"/>
                  <a:gd name="T10" fmla="*/ 0 w 654"/>
                  <a:gd name="T11" fmla="*/ 1597604 h 56"/>
                  <a:gd name="T12" fmla="*/ 0 w 654"/>
                  <a:gd name="T13" fmla="*/ 1597604 h 56"/>
                  <a:gd name="T14" fmla="*/ 0 w 654"/>
                  <a:gd name="T15" fmla="*/ 1597604 h 56"/>
                  <a:gd name="T16" fmla="*/ 0 w 654"/>
                  <a:gd name="T17" fmla="*/ 1597604 h 56"/>
                  <a:gd name="T18" fmla="*/ 0 w 654"/>
                  <a:gd name="T19" fmla="*/ 1597604 h 56"/>
                  <a:gd name="T20" fmla="*/ 0 w 654"/>
                  <a:gd name="T21" fmla="*/ 1597604 h 56"/>
                  <a:gd name="T22" fmla="*/ 0 w 654"/>
                  <a:gd name="T23" fmla="*/ 1597604 h 56"/>
                  <a:gd name="T24" fmla="*/ 0 w 654"/>
                  <a:gd name="T25" fmla="*/ 1597604 h 56"/>
                  <a:gd name="T26" fmla="*/ 0 w 654"/>
                  <a:gd name="T27" fmla="*/ 2314355 h 56"/>
                  <a:gd name="T28" fmla="*/ 0 w 654"/>
                  <a:gd name="T29" fmla="*/ 2314355 h 56"/>
                  <a:gd name="T30" fmla="*/ 0 w 654"/>
                  <a:gd name="T31" fmla="*/ 3196044 h 56"/>
                  <a:gd name="T32" fmla="*/ 0 w 654"/>
                  <a:gd name="T33" fmla="*/ 7132161 h 56"/>
                  <a:gd name="T34" fmla="*/ 0 w 654"/>
                  <a:gd name="T35" fmla="*/ 15866499 h 56"/>
                  <a:gd name="T36" fmla="*/ 0 w 654"/>
                  <a:gd name="T37" fmla="*/ 20655727 h 56"/>
                  <a:gd name="T38" fmla="*/ 0 w 654"/>
                  <a:gd name="T39" fmla="*/ 19939004 h 56"/>
                  <a:gd name="T40" fmla="*/ 0 w 654"/>
                  <a:gd name="T41" fmla="*/ 19939004 h 56"/>
                  <a:gd name="T42" fmla="*/ 0 w 654"/>
                  <a:gd name="T43" fmla="*/ 19939004 h 56"/>
                  <a:gd name="T44" fmla="*/ 0 w 654"/>
                  <a:gd name="T45" fmla="*/ 19939004 h 56"/>
                  <a:gd name="T46" fmla="*/ 0 w 654"/>
                  <a:gd name="T47" fmla="*/ 19939004 h 56"/>
                  <a:gd name="T48" fmla="*/ 0 w 654"/>
                  <a:gd name="T49" fmla="*/ 19939004 h 56"/>
                  <a:gd name="T50" fmla="*/ 0 w 654"/>
                  <a:gd name="T51" fmla="*/ 18311871 h 56"/>
                  <a:gd name="T52" fmla="*/ 0 w 654"/>
                  <a:gd name="T53" fmla="*/ 24572286 h 56"/>
                  <a:gd name="T54" fmla="*/ 0 w 654"/>
                  <a:gd name="T55" fmla="*/ 37374561 h 56"/>
                  <a:gd name="T56" fmla="*/ 0 w 654"/>
                  <a:gd name="T57" fmla="*/ 44506722 h 56"/>
                  <a:gd name="T58" fmla="*/ 0 w 654"/>
                  <a:gd name="T59" fmla="*/ 44506722 h 56"/>
                  <a:gd name="T60" fmla="*/ 0 w 654"/>
                  <a:gd name="T61" fmla="*/ 43789972 h 56"/>
                  <a:gd name="T62" fmla="*/ 0 w 654"/>
                  <a:gd name="T63" fmla="*/ 43789972 h 56"/>
                  <a:gd name="T64" fmla="*/ 0 w 654"/>
                  <a:gd name="T65" fmla="*/ 36522226 h 56"/>
                  <a:gd name="T66" fmla="*/ 0 w 654"/>
                  <a:gd name="T67" fmla="*/ 23850968 h 56"/>
                  <a:gd name="T68" fmla="*/ 0 w 654"/>
                  <a:gd name="T69" fmla="*/ 17464103 h 56"/>
                  <a:gd name="T70" fmla="*/ 0 w 654"/>
                  <a:gd name="T71" fmla="*/ 17464103 h 56"/>
                  <a:gd name="T72" fmla="*/ 0 w 654"/>
                  <a:gd name="T73" fmla="*/ 17464103 h 56"/>
                  <a:gd name="T74" fmla="*/ 0 w 654"/>
                  <a:gd name="T75" fmla="*/ 16718807 h 56"/>
                  <a:gd name="T76" fmla="*/ 0 w 654"/>
                  <a:gd name="T77" fmla="*/ 16718807 h 56"/>
                  <a:gd name="T78" fmla="*/ 0 w 654"/>
                  <a:gd name="T79" fmla="*/ 15866499 h 56"/>
                  <a:gd name="T80" fmla="*/ 0 w 654"/>
                  <a:gd name="T81" fmla="*/ 15866499 h 56"/>
                  <a:gd name="T82" fmla="*/ 0 w 654"/>
                  <a:gd name="T83" fmla="*/ 15121198 h 56"/>
                  <a:gd name="T84" fmla="*/ 0 w 654"/>
                  <a:gd name="T85" fmla="*/ 11204671 h 56"/>
                  <a:gd name="T86" fmla="*/ 0 w 654"/>
                  <a:gd name="T87" fmla="*/ 3196044 h 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54"/>
                  <a:gd name="T133" fmla="*/ 0 h 56"/>
                  <a:gd name="T134" fmla="*/ 654 w 654"/>
                  <a:gd name="T135" fmla="*/ 56 h 5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54" h="56">
                    <a:moveTo>
                      <a:pt x="0" y="0"/>
                    </a:moveTo>
                    <a:lnTo>
                      <a:pt x="19" y="0"/>
                    </a:lnTo>
                    <a:lnTo>
                      <a:pt x="39" y="0"/>
                    </a:lnTo>
                    <a:lnTo>
                      <a:pt x="58" y="0"/>
                    </a:lnTo>
                    <a:lnTo>
                      <a:pt x="77" y="0"/>
                    </a:lnTo>
                    <a:lnTo>
                      <a:pt x="96" y="0"/>
                    </a:lnTo>
                    <a:lnTo>
                      <a:pt x="116" y="1"/>
                    </a:lnTo>
                    <a:lnTo>
                      <a:pt x="135" y="1"/>
                    </a:lnTo>
                    <a:lnTo>
                      <a:pt x="156" y="1"/>
                    </a:lnTo>
                    <a:lnTo>
                      <a:pt x="175" y="1"/>
                    </a:lnTo>
                    <a:lnTo>
                      <a:pt x="195" y="1"/>
                    </a:lnTo>
                    <a:lnTo>
                      <a:pt x="214" y="2"/>
                    </a:lnTo>
                    <a:lnTo>
                      <a:pt x="234" y="2"/>
                    </a:lnTo>
                    <a:lnTo>
                      <a:pt x="255" y="2"/>
                    </a:lnTo>
                    <a:lnTo>
                      <a:pt x="274" y="2"/>
                    </a:lnTo>
                    <a:lnTo>
                      <a:pt x="294" y="2"/>
                    </a:lnTo>
                    <a:lnTo>
                      <a:pt x="314" y="2"/>
                    </a:lnTo>
                    <a:lnTo>
                      <a:pt x="335" y="2"/>
                    </a:lnTo>
                    <a:lnTo>
                      <a:pt x="356" y="2"/>
                    </a:lnTo>
                    <a:lnTo>
                      <a:pt x="377" y="2"/>
                    </a:lnTo>
                    <a:lnTo>
                      <a:pt x="398" y="2"/>
                    </a:lnTo>
                    <a:lnTo>
                      <a:pt x="418" y="2"/>
                    </a:lnTo>
                    <a:lnTo>
                      <a:pt x="440" y="2"/>
                    </a:lnTo>
                    <a:lnTo>
                      <a:pt x="461" y="2"/>
                    </a:lnTo>
                    <a:lnTo>
                      <a:pt x="482" y="2"/>
                    </a:lnTo>
                    <a:lnTo>
                      <a:pt x="503" y="2"/>
                    </a:lnTo>
                    <a:lnTo>
                      <a:pt x="525" y="2"/>
                    </a:lnTo>
                    <a:lnTo>
                      <a:pt x="546" y="3"/>
                    </a:lnTo>
                    <a:lnTo>
                      <a:pt x="567" y="3"/>
                    </a:lnTo>
                    <a:lnTo>
                      <a:pt x="589" y="3"/>
                    </a:lnTo>
                    <a:lnTo>
                      <a:pt x="611" y="3"/>
                    </a:lnTo>
                    <a:lnTo>
                      <a:pt x="632" y="4"/>
                    </a:lnTo>
                    <a:lnTo>
                      <a:pt x="654" y="4"/>
                    </a:lnTo>
                    <a:lnTo>
                      <a:pt x="654" y="9"/>
                    </a:lnTo>
                    <a:lnTo>
                      <a:pt x="654" y="15"/>
                    </a:lnTo>
                    <a:lnTo>
                      <a:pt x="654" y="20"/>
                    </a:lnTo>
                    <a:lnTo>
                      <a:pt x="654" y="27"/>
                    </a:lnTo>
                    <a:lnTo>
                      <a:pt x="637" y="26"/>
                    </a:lnTo>
                    <a:lnTo>
                      <a:pt x="620" y="26"/>
                    </a:lnTo>
                    <a:lnTo>
                      <a:pt x="603" y="25"/>
                    </a:lnTo>
                    <a:lnTo>
                      <a:pt x="586" y="25"/>
                    </a:lnTo>
                    <a:lnTo>
                      <a:pt x="569" y="25"/>
                    </a:lnTo>
                    <a:lnTo>
                      <a:pt x="552" y="25"/>
                    </a:lnTo>
                    <a:lnTo>
                      <a:pt x="536" y="25"/>
                    </a:lnTo>
                    <a:lnTo>
                      <a:pt x="519" y="25"/>
                    </a:lnTo>
                    <a:lnTo>
                      <a:pt x="503" y="25"/>
                    </a:lnTo>
                    <a:lnTo>
                      <a:pt x="486" y="25"/>
                    </a:lnTo>
                    <a:lnTo>
                      <a:pt x="469" y="25"/>
                    </a:lnTo>
                    <a:lnTo>
                      <a:pt x="453" y="25"/>
                    </a:lnTo>
                    <a:lnTo>
                      <a:pt x="436" y="25"/>
                    </a:lnTo>
                    <a:lnTo>
                      <a:pt x="420" y="25"/>
                    </a:lnTo>
                    <a:lnTo>
                      <a:pt x="403" y="23"/>
                    </a:lnTo>
                    <a:lnTo>
                      <a:pt x="387" y="23"/>
                    </a:lnTo>
                    <a:lnTo>
                      <a:pt x="387" y="31"/>
                    </a:lnTo>
                    <a:lnTo>
                      <a:pt x="387" y="40"/>
                    </a:lnTo>
                    <a:lnTo>
                      <a:pt x="387" y="47"/>
                    </a:lnTo>
                    <a:lnTo>
                      <a:pt x="387" y="56"/>
                    </a:lnTo>
                    <a:lnTo>
                      <a:pt x="369" y="56"/>
                    </a:lnTo>
                    <a:lnTo>
                      <a:pt x="350" y="56"/>
                    </a:lnTo>
                    <a:lnTo>
                      <a:pt x="331" y="56"/>
                    </a:lnTo>
                    <a:lnTo>
                      <a:pt x="312" y="55"/>
                    </a:lnTo>
                    <a:lnTo>
                      <a:pt x="294" y="55"/>
                    </a:lnTo>
                    <a:lnTo>
                      <a:pt x="275" y="55"/>
                    </a:lnTo>
                    <a:lnTo>
                      <a:pt x="256" y="55"/>
                    </a:lnTo>
                    <a:lnTo>
                      <a:pt x="237" y="55"/>
                    </a:lnTo>
                    <a:lnTo>
                      <a:pt x="237" y="46"/>
                    </a:lnTo>
                    <a:lnTo>
                      <a:pt x="237" y="39"/>
                    </a:lnTo>
                    <a:lnTo>
                      <a:pt x="237" y="30"/>
                    </a:lnTo>
                    <a:lnTo>
                      <a:pt x="237" y="22"/>
                    </a:lnTo>
                    <a:lnTo>
                      <a:pt x="222" y="22"/>
                    </a:lnTo>
                    <a:lnTo>
                      <a:pt x="207" y="22"/>
                    </a:lnTo>
                    <a:lnTo>
                      <a:pt x="192" y="22"/>
                    </a:lnTo>
                    <a:lnTo>
                      <a:pt x="178" y="22"/>
                    </a:lnTo>
                    <a:lnTo>
                      <a:pt x="162" y="22"/>
                    </a:lnTo>
                    <a:lnTo>
                      <a:pt x="147" y="21"/>
                    </a:lnTo>
                    <a:lnTo>
                      <a:pt x="132" y="21"/>
                    </a:lnTo>
                    <a:lnTo>
                      <a:pt x="118" y="21"/>
                    </a:lnTo>
                    <a:lnTo>
                      <a:pt x="103" y="21"/>
                    </a:lnTo>
                    <a:lnTo>
                      <a:pt x="88" y="20"/>
                    </a:lnTo>
                    <a:lnTo>
                      <a:pt x="73" y="20"/>
                    </a:lnTo>
                    <a:lnTo>
                      <a:pt x="58" y="20"/>
                    </a:lnTo>
                    <a:lnTo>
                      <a:pt x="44" y="20"/>
                    </a:lnTo>
                    <a:lnTo>
                      <a:pt x="29" y="19"/>
                    </a:lnTo>
                    <a:lnTo>
                      <a:pt x="15" y="19"/>
                    </a:lnTo>
                    <a:lnTo>
                      <a:pt x="0" y="19"/>
                    </a:lnTo>
                    <a:lnTo>
                      <a:pt x="0" y="14"/>
                    </a:lnTo>
                    <a:lnTo>
                      <a:pt x="0" y="9"/>
                    </a:lnTo>
                    <a:lnTo>
                      <a:pt x="0" y="4"/>
                    </a:lnTo>
                    <a:lnTo>
                      <a:pt x="0"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6" name="Freeform 121"/>
              <p:cNvSpPr>
                <a:spLocks noChangeArrowheads="1"/>
              </p:cNvSpPr>
              <p:nvPr/>
            </p:nvSpPr>
            <p:spPr bwMode="auto">
              <a:xfrm>
                <a:off x="1123" y="660"/>
                <a:ext cx="4" cy="306"/>
              </a:xfrm>
              <a:custGeom>
                <a:avLst/>
                <a:gdLst>
                  <a:gd name="T0" fmla="*/ 0 w 23"/>
                  <a:gd name="T1" fmla="*/ 175140 h 99"/>
                  <a:gd name="T2" fmla="*/ 0 w 23"/>
                  <a:gd name="T3" fmla="*/ 123843 h 99"/>
                  <a:gd name="T4" fmla="*/ 0 w 23"/>
                  <a:gd name="T5" fmla="*/ 91717 h 99"/>
                  <a:gd name="T6" fmla="*/ 0 w 23"/>
                  <a:gd name="T7" fmla="*/ 40067 h 99"/>
                  <a:gd name="T8" fmla="*/ 0 w 23"/>
                  <a:gd name="T9" fmla="*/ 0 h 99"/>
                  <a:gd name="T10" fmla="*/ 0 w 23"/>
                  <a:gd name="T11" fmla="*/ 67181 h 99"/>
                  <a:gd name="T12" fmla="*/ 0 w 23"/>
                  <a:gd name="T13" fmla="*/ 115906 h 99"/>
                  <a:gd name="T14" fmla="*/ 0 w 23"/>
                  <a:gd name="T15" fmla="*/ 183087 h 99"/>
                  <a:gd name="T16" fmla="*/ 0 w 23"/>
                  <a:gd name="T17" fmla="*/ 250259 h 99"/>
                  <a:gd name="T18" fmla="*/ 0 w 23"/>
                  <a:gd name="T19" fmla="*/ 398591 h 99"/>
                  <a:gd name="T20" fmla="*/ 0 w 23"/>
                  <a:gd name="T21" fmla="*/ 533775 h 99"/>
                  <a:gd name="T22" fmla="*/ 0 w 23"/>
                  <a:gd name="T23" fmla="*/ 673957 h 99"/>
                  <a:gd name="T24" fmla="*/ 0 w 23"/>
                  <a:gd name="T25" fmla="*/ 824945 h 99"/>
                  <a:gd name="T26" fmla="*/ 0 w 23"/>
                  <a:gd name="T27" fmla="*/ 657631 h 99"/>
                  <a:gd name="T28" fmla="*/ 0 w 23"/>
                  <a:gd name="T29" fmla="*/ 498820 h 99"/>
                  <a:gd name="T30" fmla="*/ 0 w 23"/>
                  <a:gd name="T31" fmla="*/ 334065 h 99"/>
                  <a:gd name="T32" fmla="*/ 0 w 23"/>
                  <a:gd name="T33" fmla="*/ 175140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99"/>
                  <a:gd name="T53" fmla="*/ 23 w 23"/>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99">
                    <a:moveTo>
                      <a:pt x="0" y="21"/>
                    </a:moveTo>
                    <a:lnTo>
                      <a:pt x="6" y="15"/>
                    </a:lnTo>
                    <a:lnTo>
                      <a:pt x="12" y="11"/>
                    </a:lnTo>
                    <a:lnTo>
                      <a:pt x="17" y="5"/>
                    </a:lnTo>
                    <a:lnTo>
                      <a:pt x="23" y="0"/>
                    </a:lnTo>
                    <a:lnTo>
                      <a:pt x="23" y="8"/>
                    </a:lnTo>
                    <a:lnTo>
                      <a:pt x="23" y="14"/>
                    </a:lnTo>
                    <a:lnTo>
                      <a:pt x="23" y="22"/>
                    </a:lnTo>
                    <a:lnTo>
                      <a:pt x="23" y="30"/>
                    </a:lnTo>
                    <a:lnTo>
                      <a:pt x="17" y="48"/>
                    </a:lnTo>
                    <a:lnTo>
                      <a:pt x="12" y="64"/>
                    </a:lnTo>
                    <a:lnTo>
                      <a:pt x="6" y="81"/>
                    </a:lnTo>
                    <a:lnTo>
                      <a:pt x="0" y="99"/>
                    </a:lnTo>
                    <a:lnTo>
                      <a:pt x="0" y="79"/>
                    </a:lnTo>
                    <a:lnTo>
                      <a:pt x="0" y="60"/>
                    </a:lnTo>
                    <a:lnTo>
                      <a:pt x="0" y="40"/>
                    </a:lnTo>
                    <a:lnTo>
                      <a:pt x="0" y="21"/>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7" name="Freeform 122"/>
              <p:cNvSpPr>
                <a:spLocks noChangeArrowheads="1"/>
              </p:cNvSpPr>
              <p:nvPr/>
            </p:nvSpPr>
            <p:spPr bwMode="auto">
              <a:xfrm>
                <a:off x="1102" y="672"/>
                <a:ext cx="11" cy="306"/>
              </a:xfrm>
              <a:custGeom>
                <a:avLst/>
                <a:gdLst>
                  <a:gd name="T0" fmla="*/ 0 w 65"/>
                  <a:gd name="T1" fmla="*/ 0 h 32"/>
                  <a:gd name="T2" fmla="*/ 0 w 65"/>
                  <a:gd name="T3" fmla="*/ 0 h 32"/>
                  <a:gd name="T4" fmla="*/ 0 w 65"/>
                  <a:gd name="T5" fmla="*/ 0 h 32"/>
                  <a:gd name="T6" fmla="*/ 0 w 65"/>
                  <a:gd name="T7" fmla="*/ 0 h 32"/>
                  <a:gd name="T8" fmla="*/ 0 w 65"/>
                  <a:gd name="T9" fmla="*/ 0 h 32"/>
                  <a:gd name="T10" fmla="*/ 0 w 65"/>
                  <a:gd name="T11" fmla="*/ 73397810 h 32"/>
                  <a:gd name="T12" fmla="*/ 0 w 65"/>
                  <a:gd name="T13" fmla="*/ 73397810 h 32"/>
                  <a:gd name="T14" fmla="*/ 0 w 65"/>
                  <a:gd name="T15" fmla="*/ 73397810 h 32"/>
                  <a:gd name="T16" fmla="*/ 0 w 65"/>
                  <a:gd name="T17" fmla="*/ 73397810 h 32"/>
                  <a:gd name="T18" fmla="*/ 0 w 65"/>
                  <a:gd name="T19" fmla="*/ 139127069 h 32"/>
                  <a:gd name="T20" fmla="*/ 0 w 65"/>
                  <a:gd name="T21" fmla="*/ 416738340 h 32"/>
                  <a:gd name="T22" fmla="*/ 0 w 65"/>
                  <a:gd name="T23" fmla="*/ 767671820 h 32"/>
                  <a:gd name="T24" fmla="*/ 0 w 65"/>
                  <a:gd name="T25" fmla="*/ 1118596703 h 32"/>
                  <a:gd name="T26" fmla="*/ 0 w 65"/>
                  <a:gd name="T27" fmla="*/ 1118596703 h 32"/>
                  <a:gd name="T28" fmla="*/ 0 w 65"/>
                  <a:gd name="T29" fmla="*/ 1118596703 h 32"/>
                  <a:gd name="T30" fmla="*/ 0 w 65"/>
                  <a:gd name="T31" fmla="*/ 1118596703 h 32"/>
                  <a:gd name="T32" fmla="*/ 0 w 65"/>
                  <a:gd name="T33" fmla="*/ 1118596703 h 32"/>
                  <a:gd name="T34" fmla="*/ 0 w 65"/>
                  <a:gd name="T35" fmla="*/ 1608656200 h 32"/>
                  <a:gd name="T36" fmla="*/ 0 w 65"/>
                  <a:gd name="T37" fmla="*/ 1886267787 h 32"/>
                  <a:gd name="T38" fmla="*/ 0 w 65"/>
                  <a:gd name="T39" fmla="*/ 2147483646 h 32"/>
                  <a:gd name="T40" fmla="*/ 0 w 65"/>
                  <a:gd name="T41" fmla="*/ 2147483646 h 32"/>
                  <a:gd name="T42" fmla="*/ 0 w 65"/>
                  <a:gd name="T43" fmla="*/ 2147483646 h 32"/>
                  <a:gd name="T44" fmla="*/ 0 w 65"/>
                  <a:gd name="T45" fmla="*/ 2147483646 h 32"/>
                  <a:gd name="T46" fmla="*/ 0 w 65"/>
                  <a:gd name="T47" fmla="*/ 2147483646 h 32"/>
                  <a:gd name="T48" fmla="*/ 0 w 65"/>
                  <a:gd name="T49" fmla="*/ 2147483646 h 32"/>
                  <a:gd name="T50" fmla="*/ 0 w 65"/>
                  <a:gd name="T51" fmla="*/ 2147483646 h 32"/>
                  <a:gd name="T52" fmla="*/ 0 w 65"/>
                  <a:gd name="T53" fmla="*/ 2147483646 h 32"/>
                  <a:gd name="T54" fmla="*/ 0 w 65"/>
                  <a:gd name="T55" fmla="*/ 2147483646 h 32"/>
                  <a:gd name="T56" fmla="*/ 0 w 65"/>
                  <a:gd name="T57" fmla="*/ 2147483646 h 32"/>
                  <a:gd name="T58" fmla="*/ 0 w 65"/>
                  <a:gd name="T59" fmla="*/ 2025394732 h 32"/>
                  <a:gd name="T60" fmla="*/ 0 w 65"/>
                  <a:gd name="T61" fmla="*/ 1820462200 h 32"/>
                  <a:gd name="T62" fmla="*/ 0 w 65"/>
                  <a:gd name="T63" fmla="*/ 1469529628 h 32"/>
                  <a:gd name="T64" fmla="*/ 0 w 65"/>
                  <a:gd name="T65" fmla="*/ 979477810 h 32"/>
                  <a:gd name="T66" fmla="*/ 0 w 65"/>
                  <a:gd name="T67" fmla="*/ 979477810 h 32"/>
                  <a:gd name="T68" fmla="*/ 0 w 65"/>
                  <a:gd name="T69" fmla="*/ 979477810 h 32"/>
                  <a:gd name="T70" fmla="*/ 0 w 65"/>
                  <a:gd name="T71" fmla="*/ 979477810 h 32"/>
                  <a:gd name="T72" fmla="*/ 0 w 65"/>
                  <a:gd name="T73" fmla="*/ 979477810 h 32"/>
                  <a:gd name="T74" fmla="*/ 0 w 65"/>
                  <a:gd name="T75" fmla="*/ 628460572 h 32"/>
                  <a:gd name="T76" fmla="*/ 0 w 65"/>
                  <a:gd name="T77" fmla="*/ 277527551 h 32"/>
                  <a:gd name="T78" fmla="*/ 0 w 65"/>
                  <a:gd name="T79" fmla="*/ 73397810 h 32"/>
                  <a:gd name="T80" fmla="*/ 0 w 65"/>
                  <a:gd name="T81" fmla="*/ 0 h 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
                  <a:gd name="T124" fmla="*/ 0 h 32"/>
                  <a:gd name="T125" fmla="*/ 65 w 65"/>
                  <a:gd name="T126" fmla="*/ 32 h 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 h="32">
                    <a:moveTo>
                      <a:pt x="13" y="0"/>
                    </a:moveTo>
                    <a:lnTo>
                      <a:pt x="18" y="0"/>
                    </a:lnTo>
                    <a:lnTo>
                      <a:pt x="23" y="0"/>
                    </a:lnTo>
                    <a:lnTo>
                      <a:pt x="28" y="0"/>
                    </a:lnTo>
                    <a:lnTo>
                      <a:pt x="34" y="0"/>
                    </a:lnTo>
                    <a:lnTo>
                      <a:pt x="38" y="1"/>
                    </a:lnTo>
                    <a:lnTo>
                      <a:pt x="43" y="1"/>
                    </a:lnTo>
                    <a:lnTo>
                      <a:pt x="48" y="1"/>
                    </a:lnTo>
                    <a:lnTo>
                      <a:pt x="53" y="1"/>
                    </a:lnTo>
                    <a:lnTo>
                      <a:pt x="59" y="2"/>
                    </a:lnTo>
                    <a:lnTo>
                      <a:pt x="62" y="6"/>
                    </a:lnTo>
                    <a:lnTo>
                      <a:pt x="64" y="11"/>
                    </a:lnTo>
                    <a:lnTo>
                      <a:pt x="65" y="16"/>
                    </a:lnTo>
                    <a:lnTo>
                      <a:pt x="64" y="23"/>
                    </a:lnTo>
                    <a:lnTo>
                      <a:pt x="62" y="27"/>
                    </a:lnTo>
                    <a:lnTo>
                      <a:pt x="59" y="31"/>
                    </a:lnTo>
                    <a:lnTo>
                      <a:pt x="53" y="32"/>
                    </a:lnTo>
                    <a:lnTo>
                      <a:pt x="49" y="32"/>
                    </a:lnTo>
                    <a:lnTo>
                      <a:pt x="43" y="32"/>
                    </a:lnTo>
                    <a:lnTo>
                      <a:pt x="39" y="32"/>
                    </a:lnTo>
                    <a:lnTo>
                      <a:pt x="34" y="31"/>
                    </a:lnTo>
                    <a:lnTo>
                      <a:pt x="28" y="31"/>
                    </a:lnTo>
                    <a:lnTo>
                      <a:pt x="24" y="31"/>
                    </a:lnTo>
                    <a:lnTo>
                      <a:pt x="18" y="31"/>
                    </a:lnTo>
                    <a:lnTo>
                      <a:pt x="14" y="31"/>
                    </a:lnTo>
                    <a:lnTo>
                      <a:pt x="9" y="29"/>
                    </a:lnTo>
                    <a:lnTo>
                      <a:pt x="4" y="26"/>
                    </a:lnTo>
                    <a:lnTo>
                      <a:pt x="1" y="21"/>
                    </a:lnTo>
                    <a:lnTo>
                      <a:pt x="0" y="14"/>
                    </a:lnTo>
                    <a:lnTo>
                      <a:pt x="1" y="9"/>
                    </a:lnTo>
                    <a:lnTo>
                      <a:pt x="4" y="4"/>
                    </a:lnTo>
                    <a:lnTo>
                      <a:pt x="9" y="1"/>
                    </a:lnTo>
                    <a:lnTo>
                      <a:pt x="13"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8" name="Freeform 123"/>
              <p:cNvSpPr>
                <a:spLocks noChangeArrowheads="1"/>
              </p:cNvSpPr>
              <p:nvPr/>
            </p:nvSpPr>
            <p:spPr bwMode="auto">
              <a:xfrm>
                <a:off x="1171" y="670"/>
                <a:ext cx="18" cy="306"/>
              </a:xfrm>
              <a:custGeom>
                <a:avLst/>
                <a:gdLst>
                  <a:gd name="T0" fmla="*/ 0 w 107"/>
                  <a:gd name="T1" fmla="*/ 57414055 h 54"/>
                  <a:gd name="T2" fmla="*/ 0 w 107"/>
                  <a:gd name="T3" fmla="*/ 57414055 h 54"/>
                  <a:gd name="T4" fmla="*/ 0 w 107"/>
                  <a:gd name="T5" fmla="*/ 57414055 h 54"/>
                  <a:gd name="T6" fmla="*/ 0 w 107"/>
                  <a:gd name="T7" fmla="*/ 57414055 h 54"/>
                  <a:gd name="T8" fmla="*/ 0 w 107"/>
                  <a:gd name="T9" fmla="*/ 56285895 h 54"/>
                  <a:gd name="T10" fmla="*/ 0 w 107"/>
                  <a:gd name="T11" fmla="*/ 56285895 h 54"/>
                  <a:gd name="T12" fmla="*/ 0 w 107"/>
                  <a:gd name="T13" fmla="*/ 56285895 h 54"/>
                  <a:gd name="T14" fmla="*/ 0 w 107"/>
                  <a:gd name="T15" fmla="*/ 56285895 h 54"/>
                  <a:gd name="T16" fmla="*/ 0 w 107"/>
                  <a:gd name="T17" fmla="*/ 56285895 h 54"/>
                  <a:gd name="T18" fmla="*/ 0 w 107"/>
                  <a:gd name="T19" fmla="*/ 53106997 h 54"/>
                  <a:gd name="T20" fmla="*/ 0 w 107"/>
                  <a:gd name="T21" fmla="*/ 47843179 h 54"/>
                  <a:gd name="T22" fmla="*/ 0 w 107"/>
                  <a:gd name="T23" fmla="*/ 38277381 h 54"/>
                  <a:gd name="T24" fmla="*/ 0 w 107"/>
                  <a:gd name="T25" fmla="*/ 27579400 h 54"/>
                  <a:gd name="T26" fmla="*/ 0 w 107"/>
                  <a:gd name="T27" fmla="*/ 27579400 h 54"/>
                  <a:gd name="T28" fmla="*/ 0 w 107"/>
                  <a:gd name="T29" fmla="*/ 27579400 h 54"/>
                  <a:gd name="T30" fmla="*/ 0 w 107"/>
                  <a:gd name="T31" fmla="*/ 27579400 h 54"/>
                  <a:gd name="T32" fmla="*/ 0 w 107"/>
                  <a:gd name="T33" fmla="*/ 26655564 h 54"/>
                  <a:gd name="T34" fmla="*/ 0 w 107"/>
                  <a:gd name="T35" fmla="*/ 17084688 h 54"/>
                  <a:gd name="T36" fmla="*/ 0 w 107"/>
                  <a:gd name="T37" fmla="*/ 8442914 h 54"/>
                  <a:gd name="T38" fmla="*/ 0 w 107"/>
                  <a:gd name="T39" fmla="*/ 3178904 h 54"/>
                  <a:gd name="T40" fmla="*/ 0 w 107"/>
                  <a:gd name="T41" fmla="*/ 0 h 54"/>
                  <a:gd name="T42" fmla="*/ 0 w 107"/>
                  <a:gd name="T43" fmla="*/ 0 h 54"/>
                  <a:gd name="T44" fmla="*/ 0 w 107"/>
                  <a:gd name="T45" fmla="*/ 0 h 54"/>
                  <a:gd name="T46" fmla="*/ 0 w 107"/>
                  <a:gd name="T47" fmla="*/ 0 h 54"/>
                  <a:gd name="T48" fmla="*/ 0 w 107"/>
                  <a:gd name="T49" fmla="*/ 0 h 54"/>
                  <a:gd name="T50" fmla="*/ 0 w 107"/>
                  <a:gd name="T51" fmla="*/ 2050903 h 54"/>
                  <a:gd name="T52" fmla="*/ 0 w 107"/>
                  <a:gd name="T53" fmla="*/ 2050903 h 54"/>
                  <a:gd name="T54" fmla="*/ 0 w 107"/>
                  <a:gd name="T55" fmla="*/ 2050903 h 54"/>
                  <a:gd name="T56" fmla="*/ 0 w 107"/>
                  <a:gd name="T57" fmla="*/ 2050903 h 54"/>
                  <a:gd name="T58" fmla="*/ 0 w 107"/>
                  <a:gd name="T59" fmla="*/ 4305970 h 54"/>
                  <a:gd name="T60" fmla="*/ 0 w 107"/>
                  <a:gd name="T61" fmla="*/ 9570881 h 54"/>
                  <a:gd name="T62" fmla="*/ 0 w 107"/>
                  <a:gd name="T63" fmla="*/ 18013789 h 54"/>
                  <a:gd name="T64" fmla="*/ 0 w 107"/>
                  <a:gd name="T65" fmla="*/ 27579400 h 54"/>
                  <a:gd name="T66" fmla="*/ 0 w 107"/>
                  <a:gd name="T67" fmla="*/ 27579400 h 54"/>
                  <a:gd name="T68" fmla="*/ 0 w 107"/>
                  <a:gd name="T69" fmla="*/ 27579400 h 54"/>
                  <a:gd name="T70" fmla="*/ 0 w 107"/>
                  <a:gd name="T71" fmla="*/ 27579400 h 54"/>
                  <a:gd name="T72" fmla="*/ 0 w 107"/>
                  <a:gd name="T73" fmla="*/ 29834467 h 54"/>
                  <a:gd name="T74" fmla="*/ 0 w 107"/>
                  <a:gd name="T75" fmla="*/ 40328284 h 54"/>
                  <a:gd name="T76" fmla="*/ 0 w 107"/>
                  <a:gd name="T77" fmla="*/ 48970058 h 54"/>
                  <a:gd name="T78" fmla="*/ 0 w 107"/>
                  <a:gd name="T79" fmla="*/ 54234992 h 54"/>
                  <a:gd name="T80" fmla="*/ 0 w 107"/>
                  <a:gd name="T81" fmla="*/ 57414055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7"/>
                  <a:gd name="T124" fmla="*/ 0 h 54"/>
                  <a:gd name="T125" fmla="*/ 107 w 107"/>
                  <a:gd name="T126" fmla="*/ 54 h 5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7" h="54">
                    <a:moveTo>
                      <a:pt x="87" y="54"/>
                    </a:moveTo>
                    <a:lnTo>
                      <a:pt x="78" y="54"/>
                    </a:lnTo>
                    <a:lnTo>
                      <a:pt x="69" y="54"/>
                    </a:lnTo>
                    <a:lnTo>
                      <a:pt x="61" y="54"/>
                    </a:lnTo>
                    <a:lnTo>
                      <a:pt x="53" y="53"/>
                    </a:lnTo>
                    <a:lnTo>
                      <a:pt x="44" y="53"/>
                    </a:lnTo>
                    <a:lnTo>
                      <a:pt x="37" y="53"/>
                    </a:lnTo>
                    <a:lnTo>
                      <a:pt x="28" y="53"/>
                    </a:lnTo>
                    <a:lnTo>
                      <a:pt x="20" y="53"/>
                    </a:lnTo>
                    <a:lnTo>
                      <a:pt x="12" y="50"/>
                    </a:lnTo>
                    <a:lnTo>
                      <a:pt x="5" y="45"/>
                    </a:lnTo>
                    <a:lnTo>
                      <a:pt x="1" y="36"/>
                    </a:lnTo>
                    <a:lnTo>
                      <a:pt x="0" y="26"/>
                    </a:lnTo>
                    <a:lnTo>
                      <a:pt x="0" y="25"/>
                    </a:lnTo>
                    <a:lnTo>
                      <a:pt x="2" y="16"/>
                    </a:lnTo>
                    <a:lnTo>
                      <a:pt x="6" y="8"/>
                    </a:lnTo>
                    <a:lnTo>
                      <a:pt x="13" y="3"/>
                    </a:lnTo>
                    <a:lnTo>
                      <a:pt x="20" y="0"/>
                    </a:lnTo>
                    <a:lnTo>
                      <a:pt x="29" y="0"/>
                    </a:lnTo>
                    <a:lnTo>
                      <a:pt x="37" y="0"/>
                    </a:lnTo>
                    <a:lnTo>
                      <a:pt x="45" y="0"/>
                    </a:lnTo>
                    <a:lnTo>
                      <a:pt x="53" y="0"/>
                    </a:lnTo>
                    <a:lnTo>
                      <a:pt x="62" y="2"/>
                    </a:lnTo>
                    <a:lnTo>
                      <a:pt x="69" y="2"/>
                    </a:lnTo>
                    <a:lnTo>
                      <a:pt x="78" y="2"/>
                    </a:lnTo>
                    <a:lnTo>
                      <a:pt x="87" y="2"/>
                    </a:lnTo>
                    <a:lnTo>
                      <a:pt x="94" y="4"/>
                    </a:lnTo>
                    <a:lnTo>
                      <a:pt x="101" y="9"/>
                    </a:lnTo>
                    <a:lnTo>
                      <a:pt x="105" y="17"/>
                    </a:lnTo>
                    <a:lnTo>
                      <a:pt x="107" y="26"/>
                    </a:lnTo>
                    <a:lnTo>
                      <a:pt x="107" y="28"/>
                    </a:lnTo>
                    <a:lnTo>
                      <a:pt x="105" y="38"/>
                    </a:lnTo>
                    <a:lnTo>
                      <a:pt x="101" y="46"/>
                    </a:lnTo>
                    <a:lnTo>
                      <a:pt x="93" y="51"/>
                    </a:lnTo>
                    <a:lnTo>
                      <a:pt x="87" y="54"/>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sp>
            <p:nvSpPr>
              <p:cNvPr id="133289" name="Freeform 124"/>
              <p:cNvSpPr>
                <a:spLocks noChangeArrowheads="1"/>
              </p:cNvSpPr>
              <p:nvPr/>
            </p:nvSpPr>
            <p:spPr bwMode="auto">
              <a:xfrm>
                <a:off x="1103" y="673"/>
                <a:ext cx="9" cy="306"/>
              </a:xfrm>
              <a:custGeom>
                <a:avLst/>
                <a:gdLst>
                  <a:gd name="T0" fmla="*/ 0 w 52"/>
                  <a:gd name="T1" fmla="*/ 0 h 22"/>
                  <a:gd name="T2" fmla="*/ 0 w 52"/>
                  <a:gd name="T3" fmla="*/ 0 h 22"/>
                  <a:gd name="T4" fmla="*/ 0 w 52"/>
                  <a:gd name="T5" fmla="*/ 0 h 22"/>
                  <a:gd name="T6" fmla="*/ 0 w 52"/>
                  <a:gd name="T7" fmla="*/ 0 h 22"/>
                  <a:gd name="T8" fmla="*/ 0 w 52"/>
                  <a:gd name="T9" fmla="*/ 0 h 22"/>
                  <a:gd name="T10" fmla="*/ 0 w 52"/>
                  <a:gd name="T11" fmla="*/ 0 h 22"/>
                  <a:gd name="T12" fmla="*/ 0 w 52"/>
                  <a:gd name="T13" fmla="*/ 0 h 22"/>
                  <a:gd name="T14" fmla="*/ 0 w 52"/>
                  <a:gd name="T15" fmla="*/ 0 h 22"/>
                  <a:gd name="T16" fmla="*/ 0 w 52"/>
                  <a:gd name="T17" fmla="*/ 0 h 22"/>
                  <a:gd name="T18" fmla="*/ 0 w 52"/>
                  <a:gd name="T19" fmla="*/ 1411816416 h 22"/>
                  <a:gd name="T20" fmla="*/ 0 w 52"/>
                  <a:gd name="T21" fmla="*/ 2147483646 h 22"/>
                  <a:gd name="T22" fmla="*/ 0 w 52"/>
                  <a:gd name="T23" fmla="*/ 2147483646 h 22"/>
                  <a:gd name="T24" fmla="*/ 0 w 52"/>
                  <a:gd name="T25" fmla="*/ 2147483646 h 22"/>
                  <a:gd name="T26" fmla="*/ 0 w 52"/>
                  <a:gd name="T27" fmla="*/ 2147483646 h 22"/>
                  <a:gd name="T28" fmla="*/ 0 w 52"/>
                  <a:gd name="T29" fmla="*/ 2147483646 h 22"/>
                  <a:gd name="T30" fmla="*/ 0 w 52"/>
                  <a:gd name="T31" fmla="*/ 2147483646 h 22"/>
                  <a:gd name="T32" fmla="*/ 0 w 52"/>
                  <a:gd name="T33" fmla="*/ 2147483646 h 22"/>
                  <a:gd name="T34" fmla="*/ 0 w 52"/>
                  <a:gd name="T35" fmla="*/ 2147483646 h 22"/>
                  <a:gd name="T36" fmla="*/ 0 w 52"/>
                  <a:gd name="T37" fmla="*/ 2147483646 h 22"/>
                  <a:gd name="T38" fmla="*/ 0 w 52"/>
                  <a:gd name="T39" fmla="*/ 2147483646 h 22"/>
                  <a:gd name="T40" fmla="*/ 0 w 52"/>
                  <a:gd name="T41" fmla="*/ 2147483646 h 22"/>
                  <a:gd name="T42" fmla="*/ 0 w 52"/>
                  <a:gd name="T43" fmla="*/ 2147483646 h 22"/>
                  <a:gd name="T44" fmla="*/ 0 w 52"/>
                  <a:gd name="T45" fmla="*/ 2147483646 h 22"/>
                  <a:gd name="T46" fmla="*/ 0 w 52"/>
                  <a:gd name="T47" fmla="*/ 2147483646 h 22"/>
                  <a:gd name="T48" fmla="*/ 0 w 52"/>
                  <a:gd name="T49" fmla="*/ 2147483646 h 22"/>
                  <a:gd name="T50" fmla="*/ 0 w 52"/>
                  <a:gd name="T51" fmla="*/ 2147483646 h 22"/>
                  <a:gd name="T52" fmla="*/ 0 w 52"/>
                  <a:gd name="T53" fmla="*/ 2147483646 h 22"/>
                  <a:gd name="T54" fmla="*/ 0 w 52"/>
                  <a:gd name="T55" fmla="*/ 2147483646 h 22"/>
                  <a:gd name="T56" fmla="*/ 0 w 52"/>
                  <a:gd name="T57" fmla="*/ 2147483646 h 22"/>
                  <a:gd name="T58" fmla="*/ 0 w 52"/>
                  <a:gd name="T59" fmla="*/ 2147483646 h 22"/>
                  <a:gd name="T60" fmla="*/ 0 w 52"/>
                  <a:gd name="T61" fmla="*/ 2147483646 h 22"/>
                  <a:gd name="T62" fmla="*/ 0 w 52"/>
                  <a:gd name="T63" fmla="*/ 2147483646 h 22"/>
                  <a:gd name="T64" fmla="*/ 0 w 52"/>
                  <a:gd name="T65" fmla="*/ 2147483646 h 22"/>
                  <a:gd name="T66" fmla="*/ 0 w 52"/>
                  <a:gd name="T67" fmla="*/ 2147483646 h 22"/>
                  <a:gd name="T68" fmla="*/ 0 w 52"/>
                  <a:gd name="T69" fmla="*/ 2147483646 h 22"/>
                  <a:gd name="T70" fmla="*/ 0 w 52"/>
                  <a:gd name="T71" fmla="*/ 2147483646 h 22"/>
                  <a:gd name="T72" fmla="*/ 0 w 52"/>
                  <a:gd name="T73" fmla="*/ 2147483646 h 22"/>
                  <a:gd name="T74" fmla="*/ 0 w 52"/>
                  <a:gd name="T75" fmla="*/ 2147483646 h 22"/>
                  <a:gd name="T76" fmla="*/ 0 w 52"/>
                  <a:gd name="T77" fmla="*/ 2147483646 h 22"/>
                  <a:gd name="T78" fmla="*/ 0 w 52"/>
                  <a:gd name="T79" fmla="*/ 1411816416 h 22"/>
                  <a:gd name="T80" fmla="*/ 0 w 52"/>
                  <a:gd name="T81" fmla="*/ 0 h 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22"/>
                  <a:gd name="T125" fmla="*/ 52 w 52"/>
                  <a:gd name="T126" fmla="*/ 22 h 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22">
                    <a:moveTo>
                      <a:pt x="8" y="0"/>
                    </a:moveTo>
                    <a:lnTo>
                      <a:pt x="13" y="0"/>
                    </a:lnTo>
                    <a:lnTo>
                      <a:pt x="17" y="0"/>
                    </a:lnTo>
                    <a:lnTo>
                      <a:pt x="21" y="0"/>
                    </a:lnTo>
                    <a:lnTo>
                      <a:pt x="26" y="0"/>
                    </a:lnTo>
                    <a:lnTo>
                      <a:pt x="29" y="0"/>
                    </a:lnTo>
                    <a:lnTo>
                      <a:pt x="33" y="0"/>
                    </a:lnTo>
                    <a:lnTo>
                      <a:pt x="38" y="0"/>
                    </a:lnTo>
                    <a:lnTo>
                      <a:pt x="42" y="0"/>
                    </a:lnTo>
                    <a:lnTo>
                      <a:pt x="46" y="1"/>
                    </a:lnTo>
                    <a:lnTo>
                      <a:pt x="48" y="3"/>
                    </a:lnTo>
                    <a:lnTo>
                      <a:pt x="51" y="6"/>
                    </a:lnTo>
                    <a:lnTo>
                      <a:pt x="52" y="10"/>
                    </a:lnTo>
                    <a:lnTo>
                      <a:pt x="51" y="16"/>
                    </a:lnTo>
                    <a:lnTo>
                      <a:pt x="48" y="19"/>
                    </a:lnTo>
                    <a:lnTo>
                      <a:pt x="45" y="21"/>
                    </a:lnTo>
                    <a:lnTo>
                      <a:pt x="42" y="22"/>
                    </a:lnTo>
                    <a:lnTo>
                      <a:pt x="38" y="22"/>
                    </a:lnTo>
                    <a:lnTo>
                      <a:pt x="33" y="21"/>
                    </a:lnTo>
                    <a:lnTo>
                      <a:pt x="29" y="21"/>
                    </a:lnTo>
                    <a:lnTo>
                      <a:pt x="25" y="21"/>
                    </a:lnTo>
                    <a:lnTo>
                      <a:pt x="20" y="20"/>
                    </a:lnTo>
                    <a:lnTo>
                      <a:pt x="16" y="20"/>
                    </a:lnTo>
                    <a:lnTo>
                      <a:pt x="13" y="20"/>
                    </a:lnTo>
                    <a:lnTo>
                      <a:pt x="8" y="20"/>
                    </a:lnTo>
                    <a:lnTo>
                      <a:pt x="5" y="19"/>
                    </a:lnTo>
                    <a:lnTo>
                      <a:pt x="2" y="17"/>
                    </a:lnTo>
                    <a:lnTo>
                      <a:pt x="1" y="14"/>
                    </a:lnTo>
                    <a:lnTo>
                      <a:pt x="0" y="9"/>
                    </a:lnTo>
                    <a:lnTo>
                      <a:pt x="1" y="5"/>
                    </a:lnTo>
                    <a:lnTo>
                      <a:pt x="2" y="3"/>
                    </a:lnTo>
                    <a:lnTo>
                      <a:pt x="5" y="1"/>
                    </a:lnTo>
                    <a:lnTo>
                      <a:pt x="8" y="0"/>
                    </a:lnTo>
                    <a:close/>
                  </a:path>
                </a:pathLst>
              </a:custGeom>
              <a:solidFill>
                <a:srgbClr val="FFFFFF"/>
              </a:solidFill>
              <a:ln w="1588" cmpd="sng">
                <a:solidFill>
                  <a:srgbClr val="000000"/>
                </a:solidFill>
                <a:miter lim="800000"/>
                <a:headEnd/>
                <a:tailEnd/>
              </a:ln>
            </p:spPr>
            <p:txBody>
              <a:bodyPr lIns="144683" tIns="71070" rIns="144683" bIns="71070">
                <a:spAutoFit/>
              </a:bodyPr>
              <a:lstStyle/>
              <a:p>
                <a:endParaRPr lang="zh-CN" altLang="en-US"/>
              </a:p>
            </p:txBody>
          </p:sp>
          <p:sp>
            <p:nvSpPr>
              <p:cNvPr id="133290" name="Freeform 125"/>
              <p:cNvSpPr>
                <a:spLocks noChangeArrowheads="1"/>
              </p:cNvSpPr>
              <p:nvPr/>
            </p:nvSpPr>
            <p:spPr bwMode="auto">
              <a:xfrm>
                <a:off x="1173" y="671"/>
                <a:ext cx="14" cy="306"/>
              </a:xfrm>
              <a:custGeom>
                <a:avLst/>
                <a:gdLst>
                  <a:gd name="T0" fmla="*/ 0 w 84"/>
                  <a:gd name="T1" fmla="*/ 1803470828 h 33"/>
                  <a:gd name="T2" fmla="*/ 0 w 84"/>
                  <a:gd name="T3" fmla="*/ 1803470828 h 33"/>
                  <a:gd name="T4" fmla="*/ 0 w 84"/>
                  <a:gd name="T5" fmla="*/ 1803470828 h 33"/>
                  <a:gd name="T6" fmla="*/ 0 w 84"/>
                  <a:gd name="T7" fmla="*/ 1803470828 h 33"/>
                  <a:gd name="T8" fmla="*/ 0 w 84"/>
                  <a:gd name="T9" fmla="*/ 1691590561 h 33"/>
                  <a:gd name="T10" fmla="*/ 0 w 84"/>
                  <a:gd name="T11" fmla="*/ 1691590561 h 33"/>
                  <a:gd name="T12" fmla="*/ 0 w 84"/>
                  <a:gd name="T13" fmla="*/ 1691590561 h 33"/>
                  <a:gd name="T14" fmla="*/ 0 w 84"/>
                  <a:gd name="T15" fmla="*/ 1691590561 h 33"/>
                  <a:gd name="T16" fmla="*/ 0 w 84"/>
                  <a:gd name="T17" fmla="*/ 1691590561 h 33"/>
                  <a:gd name="T18" fmla="*/ 0 w 84"/>
                  <a:gd name="T19" fmla="*/ 1585394837 h 33"/>
                  <a:gd name="T20" fmla="*/ 0 w 84"/>
                  <a:gd name="T21" fmla="*/ 1420794006 h 33"/>
                  <a:gd name="T22" fmla="*/ 0 w 84"/>
                  <a:gd name="T23" fmla="*/ 1037436529 h 33"/>
                  <a:gd name="T24" fmla="*/ 0 w 84"/>
                  <a:gd name="T25" fmla="*/ 766026732 h 33"/>
                  <a:gd name="T26" fmla="*/ 0 w 84"/>
                  <a:gd name="T27" fmla="*/ 766026732 h 33"/>
                  <a:gd name="T28" fmla="*/ 0 w 84"/>
                  <a:gd name="T29" fmla="*/ 713239961 h 33"/>
                  <a:gd name="T30" fmla="*/ 0 w 84"/>
                  <a:gd name="T31" fmla="*/ 713239961 h 33"/>
                  <a:gd name="T32" fmla="*/ 0 w 84"/>
                  <a:gd name="T33" fmla="*/ 713239961 h 33"/>
                  <a:gd name="T34" fmla="*/ 0 w 84"/>
                  <a:gd name="T35" fmla="*/ 489478054 h 33"/>
                  <a:gd name="T36" fmla="*/ 0 w 84"/>
                  <a:gd name="T37" fmla="*/ 218076250 h 33"/>
                  <a:gd name="T38" fmla="*/ 0 w 84"/>
                  <a:gd name="T39" fmla="*/ 52786882 h 33"/>
                  <a:gd name="T40" fmla="*/ 0 w 84"/>
                  <a:gd name="T41" fmla="*/ 0 h 33"/>
                  <a:gd name="T42" fmla="*/ 0 w 84"/>
                  <a:gd name="T43" fmla="*/ 0 h 33"/>
                  <a:gd name="T44" fmla="*/ 0 w 84"/>
                  <a:gd name="T45" fmla="*/ 0 h 33"/>
                  <a:gd name="T46" fmla="*/ 0 w 84"/>
                  <a:gd name="T47" fmla="*/ 0 h 33"/>
                  <a:gd name="T48" fmla="*/ 0 w 84"/>
                  <a:gd name="T49" fmla="*/ 0 h 33"/>
                  <a:gd name="T50" fmla="*/ 0 w 84"/>
                  <a:gd name="T51" fmla="*/ 52786882 h 33"/>
                  <a:gd name="T52" fmla="*/ 0 w 84"/>
                  <a:gd name="T53" fmla="*/ 52786882 h 33"/>
                  <a:gd name="T54" fmla="*/ 0 w 84"/>
                  <a:gd name="T55" fmla="*/ 52786882 h 33"/>
                  <a:gd name="T56" fmla="*/ 0 w 84"/>
                  <a:gd name="T57" fmla="*/ 52786882 h 33"/>
                  <a:gd name="T58" fmla="*/ 0 w 84"/>
                  <a:gd name="T59" fmla="*/ 111880480 h 33"/>
                  <a:gd name="T60" fmla="*/ 0 w 84"/>
                  <a:gd name="T61" fmla="*/ 271410057 h 33"/>
                  <a:gd name="T62" fmla="*/ 0 w 84"/>
                  <a:gd name="T63" fmla="*/ 547958475 h 33"/>
                  <a:gd name="T64" fmla="*/ 0 w 84"/>
                  <a:gd name="T65" fmla="*/ 819434822 h 33"/>
                  <a:gd name="T66" fmla="*/ 0 w 84"/>
                  <a:gd name="T67" fmla="*/ 872155738 h 33"/>
                  <a:gd name="T68" fmla="*/ 0 w 84"/>
                  <a:gd name="T69" fmla="*/ 872155738 h 33"/>
                  <a:gd name="T70" fmla="*/ 0 w 84"/>
                  <a:gd name="T71" fmla="*/ 872155738 h 33"/>
                  <a:gd name="T72" fmla="*/ 0 w 84"/>
                  <a:gd name="T73" fmla="*/ 872155738 h 33"/>
                  <a:gd name="T74" fmla="*/ 0 w 84"/>
                  <a:gd name="T75" fmla="*/ 1255512520 h 33"/>
                  <a:gd name="T76" fmla="*/ 0 w 84"/>
                  <a:gd name="T77" fmla="*/ 1473514570 h 33"/>
                  <a:gd name="T78" fmla="*/ 0 w 84"/>
                  <a:gd name="T79" fmla="*/ 1691590561 h 33"/>
                  <a:gd name="T80" fmla="*/ 0 w 84"/>
                  <a:gd name="T81" fmla="*/ 1803470828 h 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33"/>
                  <a:gd name="T125" fmla="*/ 84 w 84"/>
                  <a:gd name="T126" fmla="*/ 33 h 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33">
                    <a:moveTo>
                      <a:pt x="68" y="33"/>
                    </a:moveTo>
                    <a:lnTo>
                      <a:pt x="61" y="33"/>
                    </a:lnTo>
                    <a:lnTo>
                      <a:pt x="54" y="33"/>
                    </a:lnTo>
                    <a:lnTo>
                      <a:pt x="47" y="33"/>
                    </a:lnTo>
                    <a:lnTo>
                      <a:pt x="41" y="31"/>
                    </a:lnTo>
                    <a:lnTo>
                      <a:pt x="34" y="31"/>
                    </a:lnTo>
                    <a:lnTo>
                      <a:pt x="28" y="31"/>
                    </a:lnTo>
                    <a:lnTo>
                      <a:pt x="21" y="31"/>
                    </a:lnTo>
                    <a:lnTo>
                      <a:pt x="15" y="31"/>
                    </a:lnTo>
                    <a:lnTo>
                      <a:pt x="9" y="29"/>
                    </a:lnTo>
                    <a:lnTo>
                      <a:pt x="4" y="26"/>
                    </a:lnTo>
                    <a:lnTo>
                      <a:pt x="1" y="19"/>
                    </a:lnTo>
                    <a:lnTo>
                      <a:pt x="0" y="14"/>
                    </a:lnTo>
                    <a:lnTo>
                      <a:pt x="0" y="13"/>
                    </a:lnTo>
                    <a:lnTo>
                      <a:pt x="1" y="9"/>
                    </a:lnTo>
                    <a:lnTo>
                      <a:pt x="5" y="4"/>
                    </a:lnTo>
                    <a:lnTo>
                      <a:pt x="9" y="1"/>
                    </a:lnTo>
                    <a:lnTo>
                      <a:pt x="16" y="0"/>
                    </a:lnTo>
                    <a:lnTo>
                      <a:pt x="22" y="0"/>
                    </a:lnTo>
                    <a:lnTo>
                      <a:pt x="29" y="0"/>
                    </a:lnTo>
                    <a:lnTo>
                      <a:pt x="35" y="0"/>
                    </a:lnTo>
                    <a:lnTo>
                      <a:pt x="42" y="0"/>
                    </a:lnTo>
                    <a:lnTo>
                      <a:pt x="48" y="1"/>
                    </a:lnTo>
                    <a:lnTo>
                      <a:pt x="55" y="1"/>
                    </a:lnTo>
                    <a:lnTo>
                      <a:pt x="61" y="1"/>
                    </a:lnTo>
                    <a:lnTo>
                      <a:pt x="69" y="1"/>
                    </a:lnTo>
                    <a:lnTo>
                      <a:pt x="74" y="2"/>
                    </a:lnTo>
                    <a:lnTo>
                      <a:pt x="79" y="5"/>
                    </a:lnTo>
                    <a:lnTo>
                      <a:pt x="83" y="10"/>
                    </a:lnTo>
                    <a:lnTo>
                      <a:pt x="84" y="15"/>
                    </a:lnTo>
                    <a:lnTo>
                      <a:pt x="84" y="16"/>
                    </a:lnTo>
                    <a:lnTo>
                      <a:pt x="83" y="23"/>
                    </a:lnTo>
                    <a:lnTo>
                      <a:pt x="80" y="27"/>
                    </a:lnTo>
                    <a:lnTo>
                      <a:pt x="74" y="31"/>
                    </a:lnTo>
                    <a:lnTo>
                      <a:pt x="68" y="3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91" name="Freeform 126"/>
              <p:cNvSpPr>
                <a:spLocks noChangeArrowheads="1"/>
              </p:cNvSpPr>
              <p:nvPr/>
            </p:nvSpPr>
            <p:spPr bwMode="auto">
              <a:xfrm>
                <a:off x="1073" y="703"/>
                <a:ext cx="83" cy="306"/>
              </a:xfrm>
              <a:custGeom>
                <a:avLst/>
                <a:gdLst>
                  <a:gd name="T0" fmla="*/ 0 w 496"/>
                  <a:gd name="T1" fmla="*/ 56 h 284"/>
                  <a:gd name="T2" fmla="*/ 0 w 496"/>
                  <a:gd name="T3" fmla="*/ 170 h 284"/>
                  <a:gd name="T4" fmla="*/ 0 w 496"/>
                  <a:gd name="T5" fmla="*/ 283 h 284"/>
                  <a:gd name="T6" fmla="*/ 0 w 496"/>
                  <a:gd name="T7" fmla="*/ 399 h 284"/>
                  <a:gd name="T8" fmla="*/ 0 w 496"/>
                  <a:gd name="T9" fmla="*/ 458 h 284"/>
                  <a:gd name="T10" fmla="*/ 0 w 496"/>
                  <a:gd name="T11" fmla="*/ 455 h 284"/>
                  <a:gd name="T12" fmla="*/ 0 w 496"/>
                  <a:gd name="T13" fmla="*/ 455 h 284"/>
                  <a:gd name="T14" fmla="*/ 0 w 496"/>
                  <a:gd name="T15" fmla="*/ 455 h 284"/>
                  <a:gd name="T16" fmla="*/ 0 w 496"/>
                  <a:gd name="T17" fmla="*/ 401 h 284"/>
                  <a:gd name="T18" fmla="*/ 0 w 496"/>
                  <a:gd name="T19" fmla="*/ 297 h 284"/>
                  <a:gd name="T20" fmla="*/ 0 w 496"/>
                  <a:gd name="T21" fmla="*/ 189 h 284"/>
                  <a:gd name="T22" fmla="*/ 0 w 496"/>
                  <a:gd name="T23" fmla="*/ 78 h 284"/>
                  <a:gd name="T24" fmla="*/ 0 w 496"/>
                  <a:gd name="T25" fmla="*/ 26 h 284"/>
                  <a:gd name="T26" fmla="*/ 0 w 496"/>
                  <a:gd name="T27" fmla="*/ 28 h 284"/>
                  <a:gd name="T28" fmla="*/ 0 w 496"/>
                  <a:gd name="T29" fmla="*/ 30 h 284"/>
                  <a:gd name="T30" fmla="*/ 0 w 496"/>
                  <a:gd name="T31" fmla="*/ 32 h 284"/>
                  <a:gd name="T32" fmla="*/ 0 w 496"/>
                  <a:gd name="T33" fmla="*/ 37 h 284"/>
                  <a:gd name="T34" fmla="*/ 0 w 496"/>
                  <a:gd name="T35" fmla="*/ 39 h 284"/>
                  <a:gd name="T36" fmla="*/ 0 w 496"/>
                  <a:gd name="T37" fmla="*/ 40 h 284"/>
                  <a:gd name="T38" fmla="*/ 0 w 496"/>
                  <a:gd name="T39" fmla="*/ 42 h 284"/>
                  <a:gd name="T40" fmla="*/ 0 w 496"/>
                  <a:gd name="T41" fmla="*/ 43 h 284"/>
                  <a:gd name="T42" fmla="*/ 0 w 496"/>
                  <a:gd name="T43" fmla="*/ 45 h 284"/>
                  <a:gd name="T44" fmla="*/ 0 w 496"/>
                  <a:gd name="T45" fmla="*/ 46 h 284"/>
                  <a:gd name="T46" fmla="*/ 0 w 496"/>
                  <a:gd name="T47" fmla="*/ 48 h 284"/>
                  <a:gd name="T48" fmla="*/ 0 w 496"/>
                  <a:gd name="T49" fmla="*/ 50 h 284"/>
                  <a:gd name="T50" fmla="*/ 0 w 496"/>
                  <a:gd name="T51" fmla="*/ 52 h 284"/>
                  <a:gd name="T52" fmla="*/ 0 w 496"/>
                  <a:gd name="T53" fmla="*/ 54 h 284"/>
                  <a:gd name="T54" fmla="*/ 0 w 496"/>
                  <a:gd name="T55" fmla="*/ 56 h 284"/>
                  <a:gd name="T56" fmla="*/ 0 w 496"/>
                  <a:gd name="T57" fmla="*/ 116 h 284"/>
                  <a:gd name="T58" fmla="*/ 0 w 496"/>
                  <a:gd name="T59" fmla="*/ 228 h 284"/>
                  <a:gd name="T60" fmla="*/ 0 w 496"/>
                  <a:gd name="T61" fmla="*/ 343 h 284"/>
                  <a:gd name="T62" fmla="*/ 0 w 496"/>
                  <a:gd name="T63" fmla="*/ 453 h 284"/>
                  <a:gd name="T64" fmla="*/ 0 w 496"/>
                  <a:gd name="T65" fmla="*/ 510 h 284"/>
                  <a:gd name="T66" fmla="*/ 0 w 496"/>
                  <a:gd name="T67" fmla="*/ 514 h 284"/>
                  <a:gd name="T68" fmla="*/ 0 w 496"/>
                  <a:gd name="T69" fmla="*/ 455 h 284"/>
                  <a:gd name="T70" fmla="*/ 0 w 496"/>
                  <a:gd name="T71" fmla="*/ 333 h 284"/>
                  <a:gd name="T72" fmla="*/ 0 w 496"/>
                  <a:gd name="T73" fmla="*/ 213 h 284"/>
                  <a:gd name="T74" fmla="*/ 0 w 496"/>
                  <a:gd name="T75" fmla="*/ 93 h 284"/>
                  <a:gd name="T76" fmla="*/ 0 w 496"/>
                  <a:gd name="T77" fmla="*/ 28 h 284"/>
                  <a:gd name="T78" fmla="*/ 0 w 496"/>
                  <a:gd name="T79" fmla="*/ 26 h 284"/>
                  <a:gd name="T80" fmla="*/ 0 w 496"/>
                  <a:gd name="T81" fmla="*/ 24 h 284"/>
                  <a:gd name="T82" fmla="*/ 0 w 496"/>
                  <a:gd name="T83" fmla="*/ 22 h 284"/>
                  <a:gd name="T84" fmla="*/ 0 w 496"/>
                  <a:gd name="T85" fmla="*/ 20 h 284"/>
                  <a:gd name="T86" fmla="*/ 0 w 496"/>
                  <a:gd name="T87" fmla="*/ 19 h 284"/>
                  <a:gd name="T88" fmla="*/ 0 w 496"/>
                  <a:gd name="T89" fmla="*/ 18 h 284"/>
                  <a:gd name="T90" fmla="*/ 0 w 496"/>
                  <a:gd name="T91" fmla="*/ 17 h 284"/>
                  <a:gd name="T92" fmla="*/ 0 w 496"/>
                  <a:gd name="T93" fmla="*/ 17 h 284"/>
                  <a:gd name="T94" fmla="*/ 0 w 496"/>
                  <a:gd name="T95" fmla="*/ 16 h 284"/>
                  <a:gd name="T96" fmla="*/ 0 w 496"/>
                  <a:gd name="T97" fmla="*/ 6 h 284"/>
                  <a:gd name="T98" fmla="*/ 0 w 496"/>
                  <a:gd name="T99" fmla="*/ 5 h 284"/>
                  <a:gd name="T100" fmla="*/ 0 w 496"/>
                  <a:gd name="T101" fmla="*/ 3 h 284"/>
                  <a:gd name="T102" fmla="*/ 0 w 496"/>
                  <a:gd name="T103" fmla="*/ 2 h 284"/>
                  <a:gd name="T104" fmla="*/ 0 w 496"/>
                  <a:gd name="T105" fmla="*/ 1 h 284"/>
                  <a:gd name="T106" fmla="*/ 0 w 496"/>
                  <a:gd name="T107" fmla="*/ 0 h 2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6"/>
                  <a:gd name="T163" fmla="*/ 0 h 284"/>
                  <a:gd name="T164" fmla="*/ 496 w 496"/>
                  <a:gd name="T165" fmla="*/ 284 h 28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6" h="284">
                    <a:moveTo>
                      <a:pt x="1" y="0"/>
                    </a:moveTo>
                    <a:lnTo>
                      <a:pt x="1" y="31"/>
                    </a:lnTo>
                    <a:lnTo>
                      <a:pt x="1" y="63"/>
                    </a:lnTo>
                    <a:lnTo>
                      <a:pt x="0" y="94"/>
                    </a:lnTo>
                    <a:lnTo>
                      <a:pt x="0" y="126"/>
                    </a:lnTo>
                    <a:lnTo>
                      <a:pt x="0" y="156"/>
                    </a:lnTo>
                    <a:lnTo>
                      <a:pt x="0" y="188"/>
                    </a:lnTo>
                    <a:lnTo>
                      <a:pt x="0" y="219"/>
                    </a:lnTo>
                    <a:lnTo>
                      <a:pt x="1" y="252"/>
                    </a:lnTo>
                    <a:lnTo>
                      <a:pt x="2" y="252"/>
                    </a:lnTo>
                    <a:lnTo>
                      <a:pt x="2" y="251"/>
                    </a:lnTo>
                    <a:lnTo>
                      <a:pt x="7" y="251"/>
                    </a:lnTo>
                    <a:lnTo>
                      <a:pt x="13" y="251"/>
                    </a:lnTo>
                    <a:lnTo>
                      <a:pt x="17" y="251"/>
                    </a:lnTo>
                    <a:lnTo>
                      <a:pt x="22" y="251"/>
                    </a:lnTo>
                    <a:lnTo>
                      <a:pt x="22" y="221"/>
                    </a:lnTo>
                    <a:lnTo>
                      <a:pt x="22" y="192"/>
                    </a:lnTo>
                    <a:lnTo>
                      <a:pt x="22" y="163"/>
                    </a:lnTo>
                    <a:lnTo>
                      <a:pt x="22" y="132"/>
                    </a:lnTo>
                    <a:lnTo>
                      <a:pt x="22" y="103"/>
                    </a:lnTo>
                    <a:lnTo>
                      <a:pt x="22" y="74"/>
                    </a:lnTo>
                    <a:lnTo>
                      <a:pt x="22" y="43"/>
                    </a:lnTo>
                    <a:lnTo>
                      <a:pt x="22" y="14"/>
                    </a:lnTo>
                    <a:lnTo>
                      <a:pt x="37" y="15"/>
                    </a:lnTo>
                    <a:lnTo>
                      <a:pt x="51" y="15"/>
                    </a:lnTo>
                    <a:lnTo>
                      <a:pt x="65" y="16"/>
                    </a:lnTo>
                    <a:lnTo>
                      <a:pt x="79" y="16"/>
                    </a:lnTo>
                    <a:lnTo>
                      <a:pt x="93" y="17"/>
                    </a:lnTo>
                    <a:lnTo>
                      <a:pt x="107" y="17"/>
                    </a:lnTo>
                    <a:lnTo>
                      <a:pt x="121" y="18"/>
                    </a:lnTo>
                    <a:lnTo>
                      <a:pt x="135" y="18"/>
                    </a:lnTo>
                    <a:lnTo>
                      <a:pt x="149" y="20"/>
                    </a:lnTo>
                    <a:lnTo>
                      <a:pt x="164" y="20"/>
                    </a:lnTo>
                    <a:lnTo>
                      <a:pt x="178" y="21"/>
                    </a:lnTo>
                    <a:lnTo>
                      <a:pt x="192" y="21"/>
                    </a:lnTo>
                    <a:lnTo>
                      <a:pt x="206" y="22"/>
                    </a:lnTo>
                    <a:lnTo>
                      <a:pt x="220" y="22"/>
                    </a:lnTo>
                    <a:lnTo>
                      <a:pt x="235" y="23"/>
                    </a:lnTo>
                    <a:lnTo>
                      <a:pt x="249" y="23"/>
                    </a:lnTo>
                    <a:lnTo>
                      <a:pt x="263" y="24"/>
                    </a:lnTo>
                    <a:lnTo>
                      <a:pt x="277" y="24"/>
                    </a:lnTo>
                    <a:lnTo>
                      <a:pt x="292" y="25"/>
                    </a:lnTo>
                    <a:lnTo>
                      <a:pt x="307" y="25"/>
                    </a:lnTo>
                    <a:lnTo>
                      <a:pt x="321" y="26"/>
                    </a:lnTo>
                    <a:lnTo>
                      <a:pt x="336" y="26"/>
                    </a:lnTo>
                    <a:lnTo>
                      <a:pt x="351" y="27"/>
                    </a:lnTo>
                    <a:lnTo>
                      <a:pt x="366" y="27"/>
                    </a:lnTo>
                    <a:lnTo>
                      <a:pt x="381" y="28"/>
                    </a:lnTo>
                    <a:lnTo>
                      <a:pt x="396" y="29"/>
                    </a:lnTo>
                    <a:lnTo>
                      <a:pt x="411" y="29"/>
                    </a:lnTo>
                    <a:lnTo>
                      <a:pt x="426" y="30"/>
                    </a:lnTo>
                    <a:lnTo>
                      <a:pt x="441" y="30"/>
                    </a:lnTo>
                    <a:lnTo>
                      <a:pt x="456" y="31"/>
                    </a:lnTo>
                    <a:lnTo>
                      <a:pt x="472" y="31"/>
                    </a:lnTo>
                    <a:lnTo>
                      <a:pt x="487" y="33"/>
                    </a:lnTo>
                    <a:lnTo>
                      <a:pt x="488" y="64"/>
                    </a:lnTo>
                    <a:lnTo>
                      <a:pt x="488" y="94"/>
                    </a:lnTo>
                    <a:lnTo>
                      <a:pt x="488" y="126"/>
                    </a:lnTo>
                    <a:lnTo>
                      <a:pt x="488" y="157"/>
                    </a:lnTo>
                    <a:lnTo>
                      <a:pt x="488" y="188"/>
                    </a:lnTo>
                    <a:lnTo>
                      <a:pt x="488" y="219"/>
                    </a:lnTo>
                    <a:lnTo>
                      <a:pt x="488" y="250"/>
                    </a:lnTo>
                    <a:lnTo>
                      <a:pt x="488" y="280"/>
                    </a:lnTo>
                    <a:lnTo>
                      <a:pt x="489" y="281"/>
                    </a:lnTo>
                    <a:lnTo>
                      <a:pt x="490" y="282"/>
                    </a:lnTo>
                    <a:lnTo>
                      <a:pt x="492" y="283"/>
                    </a:lnTo>
                    <a:lnTo>
                      <a:pt x="496" y="284"/>
                    </a:lnTo>
                    <a:lnTo>
                      <a:pt x="494" y="251"/>
                    </a:lnTo>
                    <a:lnTo>
                      <a:pt x="493" y="217"/>
                    </a:lnTo>
                    <a:lnTo>
                      <a:pt x="493" y="184"/>
                    </a:lnTo>
                    <a:lnTo>
                      <a:pt x="493" y="151"/>
                    </a:lnTo>
                    <a:lnTo>
                      <a:pt x="493" y="118"/>
                    </a:lnTo>
                    <a:lnTo>
                      <a:pt x="493" y="85"/>
                    </a:lnTo>
                    <a:lnTo>
                      <a:pt x="493" y="51"/>
                    </a:lnTo>
                    <a:lnTo>
                      <a:pt x="493" y="17"/>
                    </a:lnTo>
                    <a:lnTo>
                      <a:pt x="477" y="16"/>
                    </a:lnTo>
                    <a:lnTo>
                      <a:pt x="461" y="16"/>
                    </a:lnTo>
                    <a:lnTo>
                      <a:pt x="446" y="15"/>
                    </a:lnTo>
                    <a:lnTo>
                      <a:pt x="429" y="15"/>
                    </a:lnTo>
                    <a:lnTo>
                      <a:pt x="413" y="14"/>
                    </a:lnTo>
                    <a:lnTo>
                      <a:pt x="397" y="14"/>
                    </a:lnTo>
                    <a:lnTo>
                      <a:pt x="382" y="13"/>
                    </a:lnTo>
                    <a:lnTo>
                      <a:pt x="365" y="13"/>
                    </a:lnTo>
                    <a:lnTo>
                      <a:pt x="350" y="12"/>
                    </a:lnTo>
                    <a:lnTo>
                      <a:pt x="334" y="12"/>
                    </a:lnTo>
                    <a:lnTo>
                      <a:pt x="319" y="11"/>
                    </a:lnTo>
                    <a:lnTo>
                      <a:pt x="302" y="11"/>
                    </a:lnTo>
                    <a:lnTo>
                      <a:pt x="287" y="10"/>
                    </a:lnTo>
                    <a:lnTo>
                      <a:pt x="272" y="10"/>
                    </a:lnTo>
                    <a:lnTo>
                      <a:pt x="257" y="9"/>
                    </a:lnTo>
                    <a:lnTo>
                      <a:pt x="242" y="9"/>
                    </a:lnTo>
                    <a:lnTo>
                      <a:pt x="226" y="9"/>
                    </a:lnTo>
                    <a:lnTo>
                      <a:pt x="211" y="8"/>
                    </a:lnTo>
                    <a:lnTo>
                      <a:pt x="196" y="8"/>
                    </a:lnTo>
                    <a:lnTo>
                      <a:pt x="181" y="6"/>
                    </a:lnTo>
                    <a:lnTo>
                      <a:pt x="166" y="6"/>
                    </a:lnTo>
                    <a:lnTo>
                      <a:pt x="150" y="5"/>
                    </a:lnTo>
                    <a:lnTo>
                      <a:pt x="135" y="5"/>
                    </a:lnTo>
                    <a:lnTo>
                      <a:pt x="120" y="4"/>
                    </a:lnTo>
                    <a:lnTo>
                      <a:pt x="105" y="3"/>
                    </a:lnTo>
                    <a:lnTo>
                      <a:pt x="91" y="3"/>
                    </a:lnTo>
                    <a:lnTo>
                      <a:pt x="76" y="2"/>
                    </a:lnTo>
                    <a:lnTo>
                      <a:pt x="60" y="2"/>
                    </a:lnTo>
                    <a:lnTo>
                      <a:pt x="45" y="1"/>
                    </a:lnTo>
                    <a:lnTo>
                      <a:pt x="30" y="1"/>
                    </a:lnTo>
                    <a:lnTo>
                      <a:pt x="16" y="0"/>
                    </a:lnTo>
                    <a:lnTo>
                      <a:pt x="1" y="0"/>
                    </a:lnTo>
                    <a:close/>
                  </a:path>
                </a:pathLst>
              </a:custGeom>
              <a:solidFill>
                <a:srgbClr val="000000"/>
              </a:solidFill>
              <a:ln w="1588" cmpd="sng">
                <a:solidFill>
                  <a:srgbClr val="000000"/>
                </a:solidFill>
                <a:miter lim="800000"/>
                <a:headEnd/>
                <a:tailEnd/>
              </a:ln>
            </p:spPr>
            <p:txBody>
              <a:bodyPr lIns="144683" tIns="71070" rIns="144683" bIns="71070">
                <a:spAutoFit/>
              </a:bodyPr>
              <a:lstStyle/>
              <a:p>
                <a:endParaRPr lang="zh-CN" altLang="en-US"/>
              </a:p>
            </p:txBody>
          </p:sp>
        </p:grpSp>
        <p:sp>
          <p:nvSpPr>
            <p:cNvPr id="133136" name="Line 127"/>
            <p:cNvSpPr>
              <a:spLocks noChangeShapeType="1"/>
            </p:cNvSpPr>
            <p:nvPr/>
          </p:nvSpPr>
          <p:spPr bwMode="auto">
            <a:xfrm flipH="1" flipV="1">
              <a:off x="1705" y="1440"/>
              <a:ext cx="1" cy="532"/>
            </a:xfrm>
            <a:prstGeom prst="line">
              <a:avLst/>
            </a:prstGeom>
            <a:noFill/>
            <a:ln w="25400">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grpSp>
          <p:nvGrpSpPr>
            <p:cNvPr id="133137" name="Group 128"/>
            <p:cNvGrpSpPr>
              <a:grpSpLocks/>
            </p:cNvGrpSpPr>
            <p:nvPr/>
          </p:nvGrpSpPr>
          <p:grpSpPr bwMode="auto">
            <a:xfrm>
              <a:off x="312" y="285"/>
              <a:ext cx="1944" cy="1086"/>
              <a:chOff x="0" y="0"/>
              <a:chExt cx="1944" cy="1086"/>
            </a:xfrm>
          </p:grpSpPr>
          <p:grpSp>
            <p:nvGrpSpPr>
              <p:cNvPr id="133139" name="Group 129"/>
              <p:cNvGrpSpPr>
                <a:grpSpLocks/>
              </p:cNvGrpSpPr>
              <p:nvPr/>
            </p:nvGrpSpPr>
            <p:grpSpPr bwMode="auto">
              <a:xfrm>
                <a:off x="1390" y="153"/>
                <a:ext cx="554" cy="778"/>
                <a:chOff x="0" y="0"/>
                <a:chExt cx="689" cy="899"/>
              </a:xfrm>
            </p:grpSpPr>
            <p:sp>
              <p:nvSpPr>
                <p:cNvPr id="133219" name="Freeform 130"/>
                <p:cNvSpPr>
                  <a:spLocks noChangeArrowheads="1"/>
                </p:cNvSpPr>
                <p:nvPr/>
              </p:nvSpPr>
              <p:spPr bwMode="auto">
                <a:xfrm>
                  <a:off x="0" y="501"/>
                  <a:ext cx="689" cy="307"/>
                </a:xfrm>
                <a:custGeom>
                  <a:avLst/>
                  <a:gdLst>
                    <a:gd name="T0" fmla="*/ 0 w 4133"/>
                    <a:gd name="T1" fmla="*/ 0 h 1469"/>
                    <a:gd name="T2" fmla="*/ 0 w 4133"/>
                    <a:gd name="T3" fmla="*/ 0 h 1469"/>
                    <a:gd name="T4" fmla="*/ 0 w 4133"/>
                    <a:gd name="T5" fmla="*/ 0 h 1469"/>
                    <a:gd name="T6" fmla="*/ 0 w 4133"/>
                    <a:gd name="T7" fmla="*/ 0 h 1469"/>
                    <a:gd name="T8" fmla="*/ 0 w 4133"/>
                    <a:gd name="T9" fmla="*/ 0 h 1469"/>
                    <a:gd name="T10" fmla="*/ 0 w 4133"/>
                    <a:gd name="T11" fmla="*/ 0 h 1469"/>
                    <a:gd name="T12" fmla="*/ 0 w 4133"/>
                    <a:gd name="T13" fmla="*/ 0 h 1469"/>
                    <a:gd name="T14" fmla="*/ 0 w 4133"/>
                    <a:gd name="T15" fmla="*/ 0 h 1469"/>
                    <a:gd name="T16" fmla="*/ 0 w 4133"/>
                    <a:gd name="T17" fmla="*/ 0 h 1469"/>
                    <a:gd name="T18" fmla="*/ 0 w 4133"/>
                    <a:gd name="T19" fmla="*/ 0 h 1469"/>
                    <a:gd name="T20" fmla="*/ 0 w 4133"/>
                    <a:gd name="T21" fmla="*/ 0 h 1469"/>
                    <a:gd name="T22" fmla="*/ 0 w 4133"/>
                    <a:gd name="T23" fmla="*/ 0 h 1469"/>
                    <a:gd name="T24" fmla="*/ 0 w 4133"/>
                    <a:gd name="T25" fmla="*/ 0 h 1469"/>
                    <a:gd name="T26" fmla="*/ 0 w 4133"/>
                    <a:gd name="T27" fmla="*/ 0 h 1469"/>
                    <a:gd name="T28" fmla="*/ 0 w 4133"/>
                    <a:gd name="T29" fmla="*/ 0 h 1469"/>
                    <a:gd name="T30" fmla="*/ 0 w 4133"/>
                    <a:gd name="T31" fmla="*/ 0 h 1469"/>
                    <a:gd name="T32" fmla="*/ 0 w 4133"/>
                    <a:gd name="T33" fmla="*/ 0 h 1469"/>
                    <a:gd name="T34" fmla="*/ 0 w 4133"/>
                    <a:gd name="T35" fmla="*/ 0 h 1469"/>
                    <a:gd name="T36" fmla="*/ 0 w 4133"/>
                    <a:gd name="T37" fmla="*/ 0 h 1469"/>
                    <a:gd name="T38" fmla="*/ 0 w 4133"/>
                    <a:gd name="T39" fmla="*/ 0 h 1469"/>
                    <a:gd name="T40" fmla="*/ 0 w 4133"/>
                    <a:gd name="T41" fmla="*/ 0 h 1469"/>
                    <a:gd name="T42" fmla="*/ 0 w 4133"/>
                    <a:gd name="T43" fmla="*/ 0 h 1469"/>
                    <a:gd name="T44" fmla="*/ 0 w 4133"/>
                    <a:gd name="T45" fmla="*/ 0 h 1469"/>
                    <a:gd name="T46" fmla="*/ 0 w 4133"/>
                    <a:gd name="T47" fmla="*/ 0 h 1469"/>
                    <a:gd name="T48" fmla="*/ 0 w 4133"/>
                    <a:gd name="T49" fmla="*/ 0 h 1469"/>
                    <a:gd name="T50" fmla="*/ 0 w 4133"/>
                    <a:gd name="T51" fmla="*/ 0 h 1469"/>
                    <a:gd name="T52" fmla="*/ 0 w 4133"/>
                    <a:gd name="T53" fmla="*/ 0 h 1469"/>
                    <a:gd name="T54" fmla="*/ 0 w 4133"/>
                    <a:gd name="T55" fmla="*/ 0 h 1469"/>
                    <a:gd name="T56" fmla="*/ 0 w 4133"/>
                    <a:gd name="T57" fmla="*/ 0 h 1469"/>
                    <a:gd name="T58" fmla="*/ 0 w 4133"/>
                    <a:gd name="T59" fmla="*/ 0 h 1469"/>
                    <a:gd name="T60" fmla="*/ 0 w 4133"/>
                    <a:gd name="T61" fmla="*/ 0 h 1469"/>
                    <a:gd name="T62" fmla="*/ 0 w 4133"/>
                    <a:gd name="T63" fmla="*/ 0 h 1469"/>
                    <a:gd name="T64" fmla="*/ 0 w 4133"/>
                    <a:gd name="T65" fmla="*/ 0 h 1469"/>
                    <a:gd name="T66" fmla="*/ 0 w 4133"/>
                    <a:gd name="T67" fmla="*/ 0 h 1469"/>
                    <a:gd name="T68" fmla="*/ 0 w 4133"/>
                    <a:gd name="T69" fmla="*/ 0 h 1469"/>
                    <a:gd name="T70" fmla="*/ 0 w 4133"/>
                    <a:gd name="T71" fmla="*/ 0 h 1469"/>
                    <a:gd name="T72" fmla="*/ 0 w 4133"/>
                    <a:gd name="T73" fmla="*/ 0 h 1469"/>
                    <a:gd name="T74" fmla="*/ 0 w 4133"/>
                    <a:gd name="T75" fmla="*/ 0 h 1469"/>
                    <a:gd name="T76" fmla="*/ 0 w 4133"/>
                    <a:gd name="T77" fmla="*/ 0 h 1469"/>
                    <a:gd name="T78" fmla="*/ 0 w 4133"/>
                    <a:gd name="T79" fmla="*/ 0 h 1469"/>
                    <a:gd name="T80" fmla="*/ 0 w 4133"/>
                    <a:gd name="T81" fmla="*/ 0 h 1469"/>
                    <a:gd name="T82" fmla="*/ 0 w 4133"/>
                    <a:gd name="T83" fmla="*/ 0 h 1469"/>
                    <a:gd name="T84" fmla="*/ 0 w 4133"/>
                    <a:gd name="T85" fmla="*/ 0 h 1469"/>
                    <a:gd name="T86" fmla="*/ 0 w 4133"/>
                    <a:gd name="T87" fmla="*/ 0 h 1469"/>
                    <a:gd name="T88" fmla="*/ 0 w 4133"/>
                    <a:gd name="T89" fmla="*/ 0 h 1469"/>
                    <a:gd name="T90" fmla="*/ 0 w 4133"/>
                    <a:gd name="T91" fmla="*/ 0 h 1469"/>
                    <a:gd name="T92" fmla="*/ 0 w 4133"/>
                    <a:gd name="T93" fmla="*/ 0 h 1469"/>
                    <a:gd name="T94" fmla="*/ 0 w 4133"/>
                    <a:gd name="T95" fmla="*/ 0 h 1469"/>
                    <a:gd name="T96" fmla="*/ 0 w 4133"/>
                    <a:gd name="T97" fmla="*/ 0 h 1469"/>
                    <a:gd name="T98" fmla="*/ 0 w 4133"/>
                    <a:gd name="T99" fmla="*/ 0 h 1469"/>
                    <a:gd name="T100" fmla="*/ 0 w 4133"/>
                    <a:gd name="T101" fmla="*/ 0 h 1469"/>
                    <a:gd name="T102" fmla="*/ 0 w 4133"/>
                    <a:gd name="T103" fmla="*/ 0 h 1469"/>
                    <a:gd name="T104" fmla="*/ 0 w 4133"/>
                    <a:gd name="T105" fmla="*/ 0 h 1469"/>
                    <a:gd name="T106" fmla="*/ 0 w 4133"/>
                    <a:gd name="T107" fmla="*/ 0 h 1469"/>
                    <a:gd name="T108" fmla="*/ 0 w 4133"/>
                    <a:gd name="T109" fmla="*/ 0 h 14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133"/>
                    <a:gd name="T166" fmla="*/ 0 h 1469"/>
                    <a:gd name="T167" fmla="*/ 4133 w 4133"/>
                    <a:gd name="T168" fmla="*/ 1469 h 14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133" h="1469">
                      <a:moveTo>
                        <a:pt x="0" y="1103"/>
                      </a:moveTo>
                      <a:lnTo>
                        <a:pt x="2688" y="1351"/>
                      </a:lnTo>
                      <a:lnTo>
                        <a:pt x="2707" y="1353"/>
                      </a:lnTo>
                      <a:lnTo>
                        <a:pt x="2726" y="1355"/>
                      </a:lnTo>
                      <a:lnTo>
                        <a:pt x="2744" y="1356"/>
                      </a:lnTo>
                      <a:lnTo>
                        <a:pt x="2762" y="1357"/>
                      </a:lnTo>
                      <a:lnTo>
                        <a:pt x="2779" y="1356"/>
                      </a:lnTo>
                      <a:lnTo>
                        <a:pt x="2795" y="1355"/>
                      </a:lnTo>
                      <a:lnTo>
                        <a:pt x="2811" y="1353"/>
                      </a:lnTo>
                      <a:lnTo>
                        <a:pt x="2826" y="1350"/>
                      </a:lnTo>
                      <a:lnTo>
                        <a:pt x="2841" y="1345"/>
                      </a:lnTo>
                      <a:lnTo>
                        <a:pt x="2855" y="1340"/>
                      </a:lnTo>
                      <a:lnTo>
                        <a:pt x="2868" y="1332"/>
                      </a:lnTo>
                      <a:lnTo>
                        <a:pt x="2881" y="1325"/>
                      </a:lnTo>
                      <a:lnTo>
                        <a:pt x="2893" y="1315"/>
                      </a:lnTo>
                      <a:lnTo>
                        <a:pt x="2904" y="1303"/>
                      </a:lnTo>
                      <a:lnTo>
                        <a:pt x="2915" y="1290"/>
                      </a:lnTo>
                      <a:lnTo>
                        <a:pt x="2924" y="1275"/>
                      </a:lnTo>
                      <a:lnTo>
                        <a:pt x="2922" y="0"/>
                      </a:lnTo>
                      <a:lnTo>
                        <a:pt x="4131" y="0"/>
                      </a:lnTo>
                      <a:lnTo>
                        <a:pt x="4133" y="1063"/>
                      </a:lnTo>
                      <a:lnTo>
                        <a:pt x="4128" y="1085"/>
                      </a:lnTo>
                      <a:lnTo>
                        <a:pt x="4121" y="1105"/>
                      </a:lnTo>
                      <a:lnTo>
                        <a:pt x="4113" y="1124"/>
                      </a:lnTo>
                      <a:lnTo>
                        <a:pt x="4102" y="1140"/>
                      </a:lnTo>
                      <a:lnTo>
                        <a:pt x="4088" y="1156"/>
                      </a:lnTo>
                      <a:lnTo>
                        <a:pt x="4070" y="1167"/>
                      </a:lnTo>
                      <a:lnTo>
                        <a:pt x="4050" y="1177"/>
                      </a:lnTo>
                      <a:lnTo>
                        <a:pt x="4025" y="1184"/>
                      </a:lnTo>
                      <a:lnTo>
                        <a:pt x="2955" y="1431"/>
                      </a:lnTo>
                      <a:lnTo>
                        <a:pt x="2940" y="1437"/>
                      </a:lnTo>
                      <a:lnTo>
                        <a:pt x="2926" y="1442"/>
                      </a:lnTo>
                      <a:lnTo>
                        <a:pt x="2910" y="1446"/>
                      </a:lnTo>
                      <a:lnTo>
                        <a:pt x="2895" y="1452"/>
                      </a:lnTo>
                      <a:lnTo>
                        <a:pt x="2880" y="1455"/>
                      </a:lnTo>
                      <a:lnTo>
                        <a:pt x="2865" y="1459"/>
                      </a:lnTo>
                      <a:lnTo>
                        <a:pt x="2850" y="1463"/>
                      </a:lnTo>
                      <a:lnTo>
                        <a:pt x="2833" y="1465"/>
                      </a:lnTo>
                      <a:lnTo>
                        <a:pt x="2818" y="1467"/>
                      </a:lnTo>
                      <a:lnTo>
                        <a:pt x="2803" y="1468"/>
                      </a:lnTo>
                      <a:lnTo>
                        <a:pt x="2787" y="1469"/>
                      </a:lnTo>
                      <a:lnTo>
                        <a:pt x="2771" y="1469"/>
                      </a:lnTo>
                      <a:lnTo>
                        <a:pt x="2755" y="1468"/>
                      </a:lnTo>
                      <a:lnTo>
                        <a:pt x="2740" y="1467"/>
                      </a:lnTo>
                      <a:lnTo>
                        <a:pt x="2724" y="1465"/>
                      </a:lnTo>
                      <a:lnTo>
                        <a:pt x="2709" y="1462"/>
                      </a:lnTo>
                      <a:lnTo>
                        <a:pt x="100" y="1216"/>
                      </a:lnTo>
                      <a:lnTo>
                        <a:pt x="76" y="1202"/>
                      </a:lnTo>
                      <a:lnTo>
                        <a:pt x="57" y="1188"/>
                      </a:lnTo>
                      <a:lnTo>
                        <a:pt x="41" y="1175"/>
                      </a:lnTo>
                      <a:lnTo>
                        <a:pt x="27" y="1161"/>
                      </a:lnTo>
                      <a:lnTo>
                        <a:pt x="17" y="1148"/>
                      </a:lnTo>
                      <a:lnTo>
                        <a:pt x="9" y="1134"/>
                      </a:lnTo>
                      <a:lnTo>
                        <a:pt x="4" y="1119"/>
                      </a:lnTo>
                      <a:lnTo>
                        <a:pt x="0" y="1103"/>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0" name="Freeform 131"/>
                <p:cNvSpPr>
                  <a:spLocks noChangeArrowheads="1"/>
                </p:cNvSpPr>
                <p:nvPr/>
              </p:nvSpPr>
              <p:spPr bwMode="auto">
                <a:xfrm>
                  <a:off x="320" y="383"/>
                  <a:ext cx="286" cy="306"/>
                </a:xfrm>
                <a:custGeom>
                  <a:avLst/>
                  <a:gdLst>
                    <a:gd name="T0" fmla="*/ 0 w 1716"/>
                    <a:gd name="T1" fmla="*/ 0 h 599"/>
                    <a:gd name="T2" fmla="*/ 0 w 1716"/>
                    <a:gd name="T3" fmla="*/ 1 h 599"/>
                    <a:gd name="T4" fmla="*/ 0 w 1716"/>
                    <a:gd name="T5" fmla="*/ 1 h 599"/>
                    <a:gd name="T6" fmla="*/ 0 w 1716"/>
                    <a:gd name="T7" fmla="*/ 1 h 599"/>
                    <a:gd name="T8" fmla="*/ 0 w 1716"/>
                    <a:gd name="T9" fmla="*/ 1 h 599"/>
                    <a:gd name="T10" fmla="*/ 0 w 1716"/>
                    <a:gd name="T11" fmla="*/ 1 h 599"/>
                    <a:gd name="T12" fmla="*/ 0 w 1716"/>
                    <a:gd name="T13" fmla="*/ 1 h 599"/>
                    <a:gd name="T14" fmla="*/ 0 w 1716"/>
                    <a:gd name="T15" fmla="*/ 1 h 599"/>
                    <a:gd name="T16" fmla="*/ 0 w 1716"/>
                    <a:gd name="T17" fmla="*/ 1 h 599"/>
                    <a:gd name="T18" fmla="*/ 0 w 1716"/>
                    <a:gd name="T19" fmla="*/ 1 h 599"/>
                    <a:gd name="T20" fmla="*/ 0 w 1716"/>
                    <a:gd name="T21" fmla="*/ 1 h 599"/>
                    <a:gd name="T22" fmla="*/ 0 w 1716"/>
                    <a:gd name="T23" fmla="*/ 1 h 599"/>
                    <a:gd name="T24" fmla="*/ 0 w 1716"/>
                    <a:gd name="T25" fmla="*/ 1 h 599"/>
                    <a:gd name="T26" fmla="*/ 0 w 1716"/>
                    <a:gd name="T27" fmla="*/ 1 h 599"/>
                    <a:gd name="T28" fmla="*/ 0 w 1716"/>
                    <a:gd name="T29" fmla="*/ 1 h 599"/>
                    <a:gd name="T30" fmla="*/ 0 w 1716"/>
                    <a:gd name="T31" fmla="*/ 1 h 599"/>
                    <a:gd name="T32" fmla="*/ 0 w 1716"/>
                    <a:gd name="T33" fmla="*/ 1 h 599"/>
                    <a:gd name="T34" fmla="*/ 0 w 1716"/>
                    <a:gd name="T35" fmla="*/ 1 h 599"/>
                    <a:gd name="T36" fmla="*/ 0 w 1716"/>
                    <a:gd name="T37" fmla="*/ 1 h 599"/>
                    <a:gd name="T38" fmla="*/ 0 w 1716"/>
                    <a:gd name="T39" fmla="*/ 1 h 599"/>
                    <a:gd name="T40" fmla="*/ 0 w 1716"/>
                    <a:gd name="T41" fmla="*/ 1 h 599"/>
                    <a:gd name="T42" fmla="*/ 0 w 1716"/>
                    <a:gd name="T43" fmla="*/ 1 h 599"/>
                    <a:gd name="T44" fmla="*/ 0 w 1716"/>
                    <a:gd name="T45" fmla="*/ 1 h 599"/>
                    <a:gd name="T46" fmla="*/ 0 w 1716"/>
                    <a:gd name="T47" fmla="*/ 1 h 599"/>
                    <a:gd name="T48" fmla="*/ 0 w 1716"/>
                    <a:gd name="T49" fmla="*/ 1 h 599"/>
                    <a:gd name="T50" fmla="*/ 0 w 1716"/>
                    <a:gd name="T51" fmla="*/ 1 h 599"/>
                    <a:gd name="T52" fmla="*/ 0 w 1716"/>
                    <a:gd name="T53" fmla="*/ 2 h 599"/>
                    <a:gd name="T54" fmla="*/ 0 w 1716"/>
                    <a:gd name="T55" fmla="*/ 2 h 599"/>
                    <a:gd name="T56" fmla="*/ 0 w 1716"/>
                    <a:gd name="T57" fmla="*/ 2 h 599"/>
                    <a:gd name="T58" fmla="*/ 0 w 1716"/>
                    <a:gd name="T59" fmla="*/ 2 h 599"/>
                    <a:gd name="T60" fmla="*/ 0 w 1716"/>
                    <a:gd name="T61" fmla="*/ 2 h 599"/>
                    <a:gd name="T62" fmla="*/ 0 w 1716"/>
                    <a:gd name="T63" fmla="*/ 2 h 599"/>
                    <a:gd name="T64" fmla="*/ 0 w 1716"/>
                    <a:gd name="T65" fmla="*/ 2 h 599"/>
                    <a:gd name="T66" fmla="*/ 0 w 1716"/>
                    <a:gd name="T67" fmla="*/ 2 h 599"/>
                    <a:gd name="T68" fmla="*/ 0 w 1716"/>
                    <a:gd name="T69" fmla="*/ 2 h 599"/>
                    <a:gd name="T70" fmla="*/ 0 w 1716"/>
                    <a:gd name="T71" fmla="*/ 3 h 599"/>
                    <a:gd name="T72" fmla="*/ 0 w 1716"/>
                    <a:gd name="T73" fmla="*/ 3 h 599"/>
                    <a:gd name="T74" fmla="*/ 0 w 1716"/>
                    <a:gd name="T75" fmla="*/ 3 h 599"/>
                    <a:gd name="T76" fmla="*/ 0 w 1716"/>
                    <a:gd name="T77" fmla="*/ 3 h 599"/>
                    <a:gd name="T78" fmla="*/ 0 w 1716"/>
                    <a:gd name="T79" fmla="*/ 3 h 599"/>
                    <a:gd name="T80" fmla="*/ 0 w 1716"/>
                    <a:gd name="T81" fmla="*/ 3 h 599"/>
                    <a:gd name="T82" fmla="*/ 0 w 1716"/>
                    <a:gd name="T83" fmla="*/ 3 h 599"/>
                    <a:gd name="T84" fmla="*/ 0 w 1716"/>
                    <a:gd name="T85" fmla="*/ 3 h 599"/>
                    <a:gd name="T86" fmla="*/ 0 w 1716"/>
                    <a:gd name="T87" fmla="*/ 3 h 599"/>
                    <a:gd name="T88" fmla="*/ 0 w 1716"/>
                    <a:gd name="T89" fmla="*/ 3 h 599"/>
                    <a:gd name="T90" fmla="*/ 0 w 1716"/>
                    <a:gd name="T91" fmla="*/ 3 h 599"/>
                    <a:gd name="T92" fmla="*/ 0 w 1716"/>
                    <a:gd name="T93" fmla="*/ 3 h 599"/>
                    <a:gd name="T94" fmla="*/ 0 w 1716"/>
                    <a:gd name="T95" fmla="*/ 3 h 599"/>
                    <a:gd name="T96" fmla="*/ 0 w 1716"/>
                    <a:gd name="T97" fmla="*/ 3 h 599"/>
                    <a:gd name="T98" fmla="*/ 0 w 1716"/>
                    <a:gd name="T99" fmla="*/ 3 h 599"/>
                    <a:gd name="T100" fmla="*/ 0 w 1716"/>
                    <a:gd name="T101" fmla="*/ 3 h 599"/>
                    <a:gd name="T102" fmla="*/ 0 w 1716"/>
                    <a:gd name="T103" fmla="*/ 3 h 599"/>
                    <a:gd name="T104" fmla="*/ 0 w 1716"/>
                    <a:gd name="T105" fmla="*/ 3 h 599"/>
                    <a:gd name="T106" fmla="*/ 0 w 1716"/>
                    <a:gd name="T107" fmla="*/ 1 h 599"/>
                    <a:gd name="T108" fmla="*/ 0 w 1716"/>
                    <a:gd name="T109" fmla="*/ 1 h 599"/>
                    <a:gd name="T110" fmla="*/ 0 w 1716"/>
                    <a:gd name="T111" fmla="*/ 0 h 5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716"/>
                    <a:gd name="T169" fmla="*/ 0 h 599"/>
                    <a:gd name="T170" fmla="*/ 1716 w 1716"/>
                    <a:gd name="T171" fmla="*/ 599 h 5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716" h="599">
                      <a:moveTo>
                        <a:pt x="481" y="0"/>
                      </a:moveTo>
                      <a:lnTo>
                        <a:pt x="1524" y="142"/>
                      </a:lnTo>
                      <a:lnTo>
                        <a:pt x="1546" y="144"/>
                      </a:lnTo>
                      <a:lnTo>
                        <a:pt x="1565" y="142"/>
                      </a:lnTo>
                      <a:lnTo>
                        <a:pt x="1583" y="141"/>
                      </a:lnTo>
                      <a:lnTo>
                        <a:pt x="1599" y="138"/>
                      </a:lnTo>
                      <a:lnTo>
                        <a:pt x="1614" y="135"/>
                      </a:lnTo>
                      <a:lnTo>
                        <a:pt x="1627" y="129"/>
                      </a:lnTo>
                      <a:lnTo>
                        <a:pt x="1639" y="124"/>
                      </a:lnTo>
                      <a:lnTo>
                        <a:pt x="1650" y="116"/>
                      </a:lnTo>
                      <a:lnTo>
                        <a:pt x="1660" y="109"/>
                      </a:lnTo>
                      <a:lnTo>
                        <a:pt x="1668" y="101"/>
                      </a:lnTo>
                      <a:lnTo>
                        <a:pt x="1677" y="91"/>
                      </a:lnTo>
                      <a:lnTo>
                        <a:pt x="1685" y="83"/>
                      </a:lnTo>
                      <a:lnTo>
                        <a:pt x="1692" y="72"/>
                      </a:lnTo>
                      <a:lnTo>
                        <a:pt x="1701" y="62"/>
                      </a:lnTo>
                      <a:lnTo>
                        <a:pt x="1708" y="51"/>
                      </a:lnTo>
                      <a:lnTo>
                        <a:pt x="1716" y="40"/>
                      </a:lnTo>
                      <a:lnTo>
                        <a:pt x="1708" y="60"/>
                      </a:lnTo>
                      <a:lnTo>
                        <a:pt x="1700" y="81"/>
                      </a:lnTo>
                      <a:lnTo>
                        <a:pt x="1690" y="100"/>
                      </a:lnTo>
                      <a:lnTo>
                        <a:pt x="1678" y="120"/>
                      </a:lnTo>
                      <a:lnTo>
                        <a:pt x="1663" y="138"/>
                      </a:lnTo>
                      <a:lnTo>
                        <a:pt x="1645" y="154"/>
                      </a:lnTo>
                      <a:lnTo>
                        <a:pt x="1625" y="168"/>
                      </a:lnTo>
                      <a:lnTo>
                        <a:pt x="1600" y="180"/>
                      </a:lnTo>
                      <a:lnTo>
                        <a:pt x="807" y="277"/>
                      </a:lnTo>
                      <a:lnTo>
                        <a:pt x="802" y="310"/>
                      </a:lnTo>
                      <a:lnTo>
                        <a:pt x="796" y="338"/>
                      </a:lnTo>
                      <a:lnTo>
                        <a:pt x="786" y="364"/>
                      </a:lnTo>
                      <a:lnTo>
                        <a:pt x="774" y="386"/>
                      </a:lnTo>
                      <a:lnTo>
                        <a:pt x="758" y="406"/>
                      </a:lnTo>
                      <a:lnTo>
                        <a:pt x="737" y="426"/>
                      </a:lnTo>
                      <a:lnTo>
                        <a:pt x="712" y="443"/>
                      </a:lnTo>
                      <a:lnTo>
                        <a:pt x="682" y="459"/>
                      </a:lnTo>
                      <a:lnTo>
                        <a:pt x="1389" y="480"/>
                      </a:lnTo>
                      <a:lnTo>
                        <a:pt x="1409" y="482"/>
                      </a:lnTo>
                      <a:lnTo>
                        <a:pt x="1427" y="486"/>
                      </a:lnTo>
                      <a:lnTo>
                        <a:pt x="1444" y="490"/>
                      </a:lnTo>
                      <a:lnTo>
                        <a:pt x="1459" y="495"/>
                      </a:lnTo>
                      <a:lnTo>
                        <a:pt x="1473" y="501"/>
                      </a:lnTo>
                      <a:lnTo>
                        <a:pt x="1486" y="507"/>
                      </a:lnTo>
                      <a:lnTo>
                        <a:pt x="1499" y="514"/>
                      </a:lnTo>
                      <a:lnTo>
                        <a:pt x="1511" y="521"/>
                      </a:lnTo>
                      <a:lnTo>
                        <a:pt x="1522" y="530"/>
                      </a:lnTo>
                      <a:lnTo>
                        <a:pt x="1533" y="537"/>
                      </a:lnTo>
                      <a:lnTo>
                        <a:pt x="1542" y="547"/>
                      </a:lnTo>
                      <a:lnTo>
                        <a:pt x="1552" y="557"/>
                      </a:lnTo>
                      <a:lnTo>
                        <a:pt x="1563" y="567"/>
                      </a:lnTo>
                      <a:lnTo>
                        <a:pt x="1573" y="578"/>
                      </a:lnTo>
                      <a:lnTo>
                        <a:pt x="1583" y="588"/>
                      </a:lnTo>
                      <a:lnTo>
                        <a:pt x="1593" y="599"/>
                      </a:lnTo>
                      <a:lnTo>
                        <a:pt x="0" y="598"/>
                      </a:lnTo>
                      <a:lnTo>
                        <a:pt x="105" y="201"/>
                      </a:lnTo>
                      <a:lnTo>
                        <a:pt x="105" y="9"/>
                      </a:lnTo>
                      <a:lnTo>
                        <a:pt x="481"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1" name="Freeform 132"/>
                <p:cNvSpPr>
                  <a:spLocks noChangeArrowheads="1"/>
                </p:cNvSpPr>
                <p:nvPr/>
              </p:nvSpPr>
              <p:spPr bwMode="auto">
                <a:xfrm>
                  <a:off x="80" y="1"/>
                  <a:ext cx="259" cy="306"/>
                </a:xfrm>
                <a:custGeom>
                  <a:avLst/>
                  <a:gdLst>
                    <a:gd name="T0" fmla="*/ 0 w 1556"/>
                    <a:gd name="T1" fmla="*/ 0 h 2006"/>
                    <a:gd name="T2" fmla="*/ 0 w 1556"/>
                    <a:gd name="T3" fmla="*/ 0 h 2006"/>
                    <a:gd name="T4" fmla="*/ 0 w 1556"/>
                    <a:gd name="T5" fmla="*/ 0 h 2006"/>
                    <a:gd name="T6" fmla="*/ 0 w 1556"/>
                    <a:gd name="T7" fmla="*/ 0 h 2006"/>
                    <a:gd name="T8" fmla="*/ 0 w 1556"/>
                    <a:gd name="T9" fmla="*/ 0 h 2006"/>
                    <a:gd name="T10" fmla="*/ 0 w 1556"/>
                    <a:gd name="T11" fmla="*/ 0 h 2006"/>
                    <a:gd name="T12" fmla="*/ 0 w 1556"/>
                    <a:gd name="T13" fmla="*/ 0 h 2006"/>
                    <a:gd name="T14" fmla="*/ 0 w 1556"/>
                    <a:gd name="T15" fmla="*/ 0 h 2006"/>
                    <a:gd name="T16" fmla="*/ 0 w 1556"/>
                    <a:gd name="T17" fmla="*/ 0 h 2006"/>
                    <a:gd name="T18" fmla="*/ 0 w 1556"/>
                    <a:gd name="T19" fmla="*/ 0 h 2006"/>
                    <a:gd name="T20" fmla="*/ 0 w 1556"/>
                    <a:gd name="T21" fmla="*/ 0 h 2006"/>
                    <a:gd name="T22" fmla="*/ 0 w 1556"/>
                    <a:gd name="T23" fmla="*/ 0 h 2006"/>
                    <a:gd name="T24" fmla="*/ 0 w 1556"/>
                    <a:gd name="T25" fmla="*/ 0 h 2006"/>
                    <a:gd name="T26" fmla="*/ 0 w 1556"/>
                    <a:gd name="T27" fmla="*/ 0 h 2006"/>
                    <a:gd name="T28" fmla="*/ 0 w 1556"/>
                    <a:gd name="T29" fmla="*/ 0 h 2006"/>
                    <a:gd name="T30" fmla="*/ 0 w 1556"/>
                    <a:gd name="T31" fmla="*/ 0 h 2006"/>
                    <a:gd name="T32" fmla="*/ 0 w 1556"/>
                    <a:gd name="T33" fmla="*/ 0 h 2006"/>
                    <a:gd name="T34" fmla="*/ 0 w 1556"/>
                    <a:gd name="T35" fmla="*/ 0 h 2006"/>
                    <a:gd name="T36" fmla="*/ 0 w 1556"/>
                    <a:gd name="T37" fmla="*/ 0 h 2006"/>
                    <a:gd name="T38" fmla="*/ 0 w 1556"/>
                    <a:gd name="T39" fmla="*/ 0 h 2006"/>
                    <a:gd name="T40" fmla="*/ 0 w 1556"/>
                    <a:gd name="T41" fmla="*/ 0 h 2006"/>
                    <a:gd name="T42" fmla="*/ 0 w 1556"/>
                    <a:gd name="T43" fmla="*/ 0 h 2006"/>
                    <a:gd name="T44" fmla="*/ 0 w 1556"/>
                    <a:gd name="T45" fmla="*/ 0 h 2006"/>
                    <a:gd name="T46" fmla="*/ 0 w 1556"/>
                    <a:gd name="T47" fmla="*/ 0 h 2006"/>
                    <a:gd name="T48" fmla="*/ 0 w 1556"/>
                    <a:gd name="T49" fmla="*/ 0 h 2006"/>
                    <a:gd name="T50" fmla="*/ 0 w 1556"/>
                    <a:gd name="T51" fmla="*/ 0 h 2006"/>
                    <a:gd name="T52" fmla="*/ 0 w 1556"/>
                    <a:gd name="T53" fmla="*/ 0 h 2006"/>
                    <a:gd name="T54" fmla="*/ 0 w 1556"/>
                    <a:gd name="T55" fmla="*/ 0 h 2006"/>
                    <a:gd name="T56" fmla="*/ 0 w 1556"/>
                    <a:gd name="T57" fmla="*/ 0 h 2006"/>
                    <a:gd name="T58" fmla="*/ 0 w 1556"/>
                    <a:gd name="T59" fmla="*/ 0 h 2006"/>
                    <a:gd name="T60" fmla="*/ 0 w 1556"/>
                    <a:gd name="T61" fmla="*/ 0 h 2006"/>
                    <a:gd name="T62" fmla="*/ 0 w 1556"/>
                    <a:gd name="T63" fmla="*/ 0 h 2006"/>
                    <a:gd name="T64" fmla="*/ 0 w 1556"/>
                    <a:gd name="T65" fmla="*/ 0 h 2006"/>
                    <a:gd name="T66" fmla="*/ 0 w 1556"/>
                    <a:gd name="T67" fmla="*/ 0 h 2006"/>
                    <a:gd name="T68" fmla="*/ 0 w 1556"/>
                    <a:gd name="T69" fmla="*/ 0 h 2006"/>
                    <a:gd name="T70" fmla="*/ 0 w 1556"/>
                    <a:gd name="T71" fmla="*/ 0 h 2006"/>
                    <a:gd name="T72" fmla="*/ 0 w 1556"/>
                    <a:gd name="T73" fmla="*/ 0 h 2006"/>
                    <a:gd name="T74" fmla="*/ 0 w 1556"/>
                    <a:gd name="T75" fmla="*/ 0 h 2006"/>
                    <a:gd name="T76" fmla="*/ 0 w 1556"/>
                    <a:gd name="T77" fmla="*/ 0 h 2006"/>
                    <a:gd name="T78" fmla="*/ 0 w 1556"/>
                    <a:gd name="T79" fmla="*/ 0 h 2006"/>
                    <a:gd name="T80" fmla="*/ 0 w 1556"/>
                    <a:gd name="T81" fmla="*/ 0 h 2006"/>
                    <a:gd name="T82" fmla="*/ 0 w 1556"/>
                    <a:gd name="T83" fmla="*/ 0 h 2006"/>
                    <a:gd name="T84" fmla="*/ 0 w 1556"/>
                    <a:gd name="T85" fmla="*/ 0 h 2006"/>
                    <a:gd name="T86" fmla="*/ 0 w 1556"/>
                    <a:gd name="T87" fmla="*/ 0 h 2006"/>
                    <a:gd name="T88" fmla="*/ 0 w 1556"/>
                    <a:gd name="T89" fmla="*/ 0 h 2006"/>
                    <a:gd name="T90" fmla="*/ 0 w 1556"/>
                    <a:gd name="T91" fmla="*/ 0 h 2006"/>
                    <a:gd name="T92" fmla="*/ 0 w 1556"/>
                    <a:gd name="T93" fmla="*/ 0 h 2006"/>
                    <a:gd name="T94" fmla="*/ 0 w 1556"/>
                    <a:gd name="T95" fmla="*/ 0 h 200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56"/>
                    <a:gd name="T145" fmla="*/ 0 h 2006"/>
                    <a:gd name="T146" fmla="*/ 1556 w 1556"/>
                    <a:gd name="T147" fmla="*/ 2006 h 200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56" h="2006">
                      <a:moveTo>
                        <a:pt x="57" y="326"/>
                      </a:moveTo>
                      <a:lnTo>
                        <a:pt x="96" y="317"/>
                      </a:lnTo>
                      <a:lnTo>
                        <a:pt x="135" y="308"/>
                      </a:lnTo>
                      <a:lnTo>
                        <a:pt x="176" y="299"/>
                      </a:lnTo>
                      <a:lnTo>
                        <a:pt x="215" y="289"/>
                      </a:lnTo>
                      <a:lnTo>
                        <a:pt x="255" y="280"/>
                      </a:lnTo>
                      <a:lnTo>
                        <a:pt x="296" y="271"/>
                      </a:lnTo>
                      <a:lnTo>
                        <a:pt x="336" y="262"/>
                      </a:lnTo>
                      <a:lnTo>
                        <a:pt x="377" y="252"/>
                      </a:lnTo>
                      <a:lnTo>
                        <a:pt x="417" y="243"/>
                      </a:lnTo>
                      <a:lnTo>
                        <a:pt x="459" y="233"/>
                      </a:lnTo>
                      <a:lnTo>
                        <a:pt x="501" y="224"/>
                      </a:lnTo>
                      <a:lnTo>
                        <a:pt x="542" y="214"/>
                      </a:lnTo>
                      <a:lnTo>
                        <a:pt x="585" y="205"/>
                      </a:lnTo>
                      <a:lnTo>
                        <a:pt x="626" y="195"/>
                      </a:lnTo>
                      <a:lnTo>
                        <a:pt x="668" y="185"/>
                      </a:lnTo>
                      <a:lnTo>
                        <a:pt x="710" y="175"/>
                      </a:lnTo>
                      <a:lnTo>
                        <a:pt x="732" y="170"/>
                      </a:lnTo>
                      <a:lnTo>
                        <a:pt x="755" y="165"/>
                      </a:lnTo>
                      <a:lnTo>
                        <a:pt x="778" y="160"/>
                      </a:lnTo>
                      <a:lnTo>
                        <a:pt x="799" y="155"/>
                      </a:lnTo>
                      <a:lnTo>
                        <a:pt x="822" y="149"/>
                      </a:lnTo>
                      <a:lnTo>
                        <a:pt x="845" y="144"/>
                      </a:lnTo>
                      <a:lnTo>
                        <a:pt x="867" y="139"/>
                      </a:lnTo>
                      <a:lnTo>
                        <a:pt x="889" y="134"/>
                      </a:lnTo>
                      <a:lnTo>
                        <a:pt x="912" y="129"/>
                      </a:lnTo>
                      <a:lnTo>
                        <a:pt x="935" y="123"/>
                      </a:lnTo>
                      <a:lnTo>
                        <a:pt x="958" y="118"/>
                      </a:lnTo>
                      <a:lnTo>
                        <a:pt x="981" y="112"/>
                      </a:lnTo>
                      <a:lnTo>
                        <a:pt x="1003" y="107"/>
                      </a:lnTo>
                      <a:lnTo>
                        <a:pt x="1026" y="101"/>
                      </a:lnTo>
                      <a:lnTo>
                        <a:pt x="1050" y="96"/>
                      </a:lnTo>
                      <a:lnTo>
                        <a:pt x="1073" y="91"/>
                      </a:lnTo>
                      <a:lnTo>
                        <a:pt x="1096" y="85"/>
                      </a:lnTo>
                      <a:lnTo>
                        <a:pt x="1120" y="80"/>
                      </a:lnTo>
                      <a:lnTo>
                        <a:pt x="1142" y="74"/>
                      </a:lnTo>
                      <a:lnTo>
                        <a:pt x="1166" y="69"/>
                      </a:lnTo>
                      <a:lnTo>
                        <a:pt x="1189" y="63"/>
                      </a:lnTo>
                      <a:lnTo>
                        <a:pt x="1213" y="57"/>
                      </a:lnTo>
                      <a:lnTo>
                        <a:pt x="1237" y="51"/>
                      </a:lnTo>
                      <a:lnTo>
                        <a:pt x="1261" y="46"/>
                      </a:lnTo>
                      <a:lnTo>
                        <a:pt x="1283" y="41"/>
                      </a:lnTo>
                      <a:lnTo>
                        <a:pt x="1307" y="35"/>
                      </a:lnTo>
                      <a:lnTo>
                        <a:pt x="1331" y="30"/>
                      </a:lnTo>
                      <a:lnTo>
                        <a:pt x="1355" y="24"/>
                      </a:lnTo>
                      <a:lnTo>
                        <a:pt x="1379" y="18"/>
                      </a:lnTo>
                      <a:lnTo>
                        <a:pt x="1404" y="12"/>
                      </a:lnTo>
                      <a:lnTo>
                        <a:pt x="1428" y="7"/>
                      </a:lnTo>
                      <a:lnTo>
                        <a:pt x="1452" y="2"/>
                      </a:lnTo>
                      <a:lnTo>
                        <a:pt x="1467" y="0"/>
                      </a:lnTo>
                      <a:lnTo>
                        <a:pt x="1481" y="4"/>
                      </a:lnTo>
                      <a:lnTo>
                        <a:pt x="1494" y="10"/>
                      </a:lnTo>
                      <a:lnTo>
                        <a:pt x="1505" y="20"/>
                      </a:lnTo>
                      <a:lnTo>
                        <a:pt x="1514" y="33"/>
                      </a:lnTo>
                      <a:lnTo>
                        <a:pt x="1522" y="48"/>
                      </a:lnTo>
                      <a:lnTo>
                        <a:pt x="1526" y="66"/>
                      </a:lnTo>
                      <a:lnTo>
                        <a:pt x="1529" y="85"/>
                      </a:lnTo>
                      <a:lnTo>
                        <a:pt x="1532" y="297"/>
                      </a:lnTo>
                      <a:lnTo>
                        <a:pt x="1535" y="508"/>
                      </a:lnTo>
                      <a:lnTo>
                        <a:pt x="1537" y="721"/>
                      </a:lnTo>
                      <a:lnTo>
                        <a:pt x="1540" y="933"/>
                      </a:lnTo>
                      <a:lnTo>
                        <a:pt x="1544" y="1148"/>
                      </a:lnTo>
                      <a:lnTo>
                        <a:pt x="1548" y="1361"/>
                      </a:lnTo>
                      <a:lnTo>
                        <a:pt x="1551" y="1576"/>
                      </a:lnTo>
                      <a:lnTo>
                        <a:pt x="1556" y="1791"/>
                      </a:lnTo>
                      <a:lnTo>
                        <a:pt x="1555" y="1812"/>
                      </a:lnTo>
                      <a:lnTo>
                        <a:pt x="1550" y="1831"/>
                      </a:lnTo>
                      <a:lnTo>
                        <a:pt x="1543" y="1850"/>
                      </a:lnTo>
                      <a:lnTo>
                        <a:pt x="1534" y="1865"/>
                      </a:lnTo>
                      <a:lnTo>
                        <a:pt x="1522" y="1878"/>
                      </a:lnTo>
                      <a:lnTo>
                        <a:pt x="1510" y="1889"/>
                      </a:lnTo>
                      <a:lnTo>
                        <a:pt x="1496" y="1896"/>
                      </a:lnTo>
                      <a:lnTo>
                        <a:pt x="1481" y="1901"/>
                      </a:lnTo>
                      <a:lnTo>
                        <a:pt x="1456" y="1905"/>
                      </a:lnTo>
                      <a:lnTo>
                        <a:pt x="1432" y="1909"/>
                      </a:lnTo>
                      <a:lnTo>
                        <a:pt x="1407" y="1913"/>
                      </a:lnTo>
                      <a:lnTo>
                        <a:pt x="1382" y="1917"/>
                      </a:lnTo>
                      <a:lnTo>
                        <a:pt x="1358" y="1921"/>
                      </a:lnTo>
                      <a:lnTo>
                        <a:pt x="1334" y="1925"/>
                      </a:lnTo>
                      <a:lnTo>
                        <a:pt x="1309" y="1928"/>
                      </a:lnTo>
                      <a:lnTo>
                        <a:pt x="1286" y="1932"/>
                      </a:lnTo>
                      <a:lnTo>
                        <a:pt x="1262" y="1936"/>
                      </a:lnTo>
                      <a:lnTo>
                        <a:pt x="1238" y="1939"/>
                      </a:lnTo>
                      <a:lnTo>
                        <a:pt x="1214" y="1942"/>
                      </a:lnTo>
                      <a:lnTo>
                        <a:pt x="1190" y="1945"/>
                      </a:lnTo>
                      <a:lnTo>
                        <a:pt x="1166" y="1949"/>
                      </a:lnTo>
                      <a:lnTo>
                        <a:pt x="1142" y="1952"/>
                      </a:lnTo>
                      <a:lnTo>
                        <a:pt x="1118" y="1954"/>
                      </a:lnTo>
                      <a:lnTo>
                        <a:pt x="1095" y="1957"/>
                      </a:lnTo>
                      <a:lnTo>
                        <a:pt x="1072" y="1961"/>
                      </a:lnTo>
                      <a:lnTo>
                        <a:pt x="1048" y="1963"/>
                      </a:lnTo>
                      <a:lnTo>
                        <a:pt x="1025" y="1966"/>
                      </a:lnTo>
                      <a:lnTo>
                        <a:pt x="1001" y="1968"/>
                      </a:lnTo>
                      <a:lnTo>
                        <a:pt x="978" y="1970"/>
                      </a:lnTo>
                      <a:lnTo>
                        <a:pt x="956" y="1972"/>
                      </a:lnTo>
                      <a:lnTo>
                        <a:pt x="932" y="1975"/>
                      </a:lnTo>
                      <a:lnTo>
                        <a:pt x="909" y="1977"/>
                      </a:lnTo>
                      <a:lnTo>
                        <a:pt x="886" y="1979"/>
                      </a:lnTo>
                      <a:lnTo>
                        <a:pt x="863" y="1981"/>
                      </a:lnTo>
                      <a:lnTo>
                        <a:pt x="841" y="1983"/>
                      </a:lnTo>
                      <a:lnTo>
                        <a:pt x="818" y="1985"/>
                      </a:lnTo>
                      <a:lnTo>
                        <a:pt x="795" y="1987"/>
                      </a:lnTo>
                      <a:lnTo>
                        <a:pt x="772" y="1989"/>
                      </a:lnTo>
                      <a:lnTo>
                        <a:pt x="751" y="1991"/>
                      </a:lnTo>
                      <a:lnTo>
                        <a:pt x="728" y="1992"/>
                      </a:lnTo>
                      <a:lnTo>
                        <a:pt x="684" y="1994"/>
                      </a:lnTo>
                      <a:lnTo>
                        <a:pt x="642" y="1996"/>
                      </a:lnTo>
                      <a:lnTo>
                        <a:pt x="600" y="1998"/>
                      </a:lnTo>
                      <a:lnTo>
                        <a:pt x="556" y="2001"/>
                      </a:lnTo>
                      <a:lnTo>
                        <a:pt x="515" y="2002"/>
                      </a:lnTo>
                      <a:lnTo>
                        <a:pt x="473" y="2003"/>
                      </a:lnTo>
                      <a:lnTo>
                        <a:pt x="431" y="2004"/>
                      </a:lnTo>
                      <a:lnTo>
                        <a:pt x="389" y="2005"/>
                      </a:lnTo>
                      <a:lnTo>
                        <a:pt x="348" y="2006"/>
                      </a:lnTo>
                      <a:lnTo>
                        <a:pt x="307" y="2006"/>
                      </a:lnTo>
                      <a:lnTo>
                        <a:pt x="266" y="2006"/>
                      </a:lnTo>
                      <a:lnTo>
                        <a:pt x="224" y="2006"/>
                      </a:lnTo>
                      <a:lnTo>
                        <a:pt x="184" y="2005"/>
                      </a:lnTo>
                      <a:lnTo>
                        <a:pt x="143" y="2005"/>
                      </a:lnTo>
                      <a:lnTo>
                        <a:pt x="103" y="2004"/>
                      </a:lnTo>
                      <a:lnTo>
                        <a:pt x="63" y="2003"/>
                      </a:lnTo>
                      <a:lnTo>
                        <a:pt x="52" y="2001"/>
                      </a:lnTo>
                      <a:lnTo>
                        <a:pt x="41" y="1996"/>
                      </a:lnTo>
                      <a:lnTo>
                        <a:pt x="31" y="1989"/>
                      </a:lnTo>
                      <a:lnTo>
                        <a:pt x="23" y="1979"/>
                      </a:lnTo>
                      <a:lnTo>
                        <a:pt x="15" y="1966"/>
                      </a:lnTo>
                      <a:lnTo>
                        <a:pt x="10" y="1952"/>
                      </a:lnTo>
                      <a:lnTo>
                        <a:pt x="6" y="1936"/>
                      </a:lnTo>
                      <a:lnTo>
                        <a:pt x="5" y="1917"/>
                      </a:lnTo>
                      <a:lnTo>
                        <a:pt x="5" y="1729"/>
                      </a:lnTo>
                      <a:lnTo>
                        <a:pt x="4" y="1542"/>
                      </a:lnTo>
                      <a:lnTo>
                        <a:pt x="3" y="1355"/>
                      </a:lnTo>
                      <a:lnTo>
                        <a:pt x="2" y="1167"/>
                      </a:lnTo>
                      <a:lnTo>
                        <a:pt x="2" y="983"/>
                      </a:lnTo>
                      <a:lnTo>
                        <a:pt x="1" y="797"/>
                      </a:lnTo>
                      <a:lnTo>
                        <a:pt x="1" y="611"/>
                      </a:lnTo>
                      <a:lnTo>
                        <a:pt x="0" y="427"/>
                      </a:lnTo>
                      <a:lnTo>
                        <a:pt x="1" y="410"/>
                      </a:lnTo>
                      <a:lnTo>
                        <a:pt x="4" y="392"/>
                      </a:lnTo>
                      <a:lnTo>
                        <a:pt x="10" y="376"/>
                      </a:lnTo>
                      <a:lnTo>
                        <a:pt x="17" y="362"/>
                      </a:lnTo>
                      <a:lnTo>
                        <a:pt x="25" y="349"/>
                      </a:lnTo>
                      <a:lnTo>
                        <a:pt x="34" y="338"/>
                      </a:lnTo>
                      <a:lnTo>
                        <a:pt x="45" y="330"/>
                      </a:lnTo>
                      <a:lnTo>
                        <a:pt x="57" y="326"/>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22" name="Freeform 133"/>
                <p:cNvSpPr>
                  <a:spLocks noChangeArrowheads="1"/>
                </p:cNvSpPr>
                <p:nvPr/>
              </p:nvSpPr>
              <p:spPr bwMode="auto">
                <a:xfrm>
                  <a:off x="170" y="414"/>
                  <a:ext cx="212" cy="306"/>
                </a:xfrm>
                <a:custGeom>
                  <a:avLst/>
                  <a:gdLst>
                    <a:gd name="T0" fmla="*/ 0 w 1274"/>
                    <a:gd name="T1" fmla="*/ 318 h 301"/>
                    <a:gd name="T2" fmla="*/ 0 w 1274"/>
                    <a:gd name="T3" fmla="*/ 312 h 301"/>
                    <a:gd name="T4" fmla="*/ 0 w 1274"/>
                    <a:gd name="T5" fmla="*/ 296 h 301"/>
                    <a:gd name="T6" fmla="*/ 0 w 1274"/>
                    <a:gd name="T7" fmla="*/ 272 h 301"/>
                    <a:gd name="T8" fmla="*/ 0 w 1274"/>
                    <a:gd name="T9" fmla="*/ 247 h 301"/>
                    <a:gd name="T10" fmla="*/ 0 w 1274"/>
                    <a:gd name="T11" fmla="*/ 205 h 301"/>
                    <a:gd name="T12" fmla="*/ 0 w 1274"/>
                    <a:gd name="T13" fmla="*/ 161 h 301"/>
                    <a:gd name="T14" fmla="*/ 0 w 1274"/>
                    <a:gd name="T15" fmla="*/ 110 h 301"/>
                    <a:gd name="T16" fmla="*/ 0 w 1274"/>
                    <a:gd name="T17" fmla="*/ 75 h 301"/>
                    <a:gd name="T18" fmla="*/ 0 w 1274"/>
                    <a:gd name="T19" fmla="*/ 72 h 301"/>
                    <a:gd name="T20" fmla="*/ 0 w 1274"/>
                    <a:gd name="T21" fmla="*/ 69 h 301"/>
                    <a:gd name="T22" fmla="*/ 0 w 1274"/>
                    <a:gd name="T23" fmla="*/ 67 h 301"/>
                    <a:gd name="T24" fmla="*/ 0 w 1274"/>
                    <a:gd name="T25" fmla="*/ 63 h 301"/>
                    <a:gd name="T26" fmla="*/ 0 w 1274"/>
                    <a:gd name="T27" fmla="*/ 60 h 301"/>
                    <a:gd name="T28" fmla="*/ 0 w 1274"/>
                    <a:gd name="T29" fmla="*/ 58 h 301"/>
                    <a:gd name="T30" fmla="*/ 0 w 1274"/>
                    <a:gd name="T31" fmla="*/ 56 h 301"/>
                    <a:gd name="T32" fmla="*/ 0 w 1274"/>
                    <a:gd name="T33" fmla="*/ 54 h 301"/>
                    <a:gd name="T34" fmla="*/ 0 w 1274"/>
                    <a:gd name="T35" fmla="*/ 48 h 301"/>
                    <a:gd name="T36" fmla="*/ 0 w 1274"/>
                    <a:gd name="T37" fmla="*/ 43 h 301"/>
                    <a:gd name="T38" fmla="*/ 0 w 1274"/>
                    <a:gd name="T39" fmla="*/ 27 h 301"/>
                    <a:gd name="T40" fmla="*/ 0 w 1274"/>
                    <a:gd name="T41" fmla="*/ 19 h 301"/>
                    <a:gd name="T42" fmla="*/ 0 w 1274"/>
                    <a:gd name="T43" fmla="*/ 13 h 301"/>
                    <a:gd name="T44" fmla="*/ 0 w 1274"/>
                    <a:gd name="T45" fmla="*/ 6 h 301"/>
                    <a:gd name="T46" fmla="*/ 0 w 1274"/>
                    <a:gd name="T47" fmla="*/ 2 h 301"/>
                    <a:gd name="T48" fmla="*/ 0 w 1274"/>
                    <a:gd name="T49" fmla="*/ 18 h 301"/>
                    <a:gd name="T50" fmla="*/ 0 w 1274"/>
                    <a:gd name="T51" fmla="*/ 69 h 301"/>
                    <a:gd name="T52" fmla="*/ 0 w 1274"/>
                    <a:gd name="T53" fmla="*/ 127 h 301"/>
                    <a:gd name="T54" fmla="*/ 0 w 1274"/>
                    <a:gd name="T55" fmla="*/ 185 h 301"/>
                    <a:gd name="T56" fmla="*/ 0 w 1274"/>
                    <a:gd name="T57" fmla="*/ 240 h 301"/>
                    <a:gd name="T58" fmla="*/ 0 w 1274"/>
                    <a:gd name="T59" fmla="*/ 286 h 301"/>
                    <a:gd name="T60" fmla="*/ 0 w 1274"/>
                    <a:gd name="T61" fmla="*/ 322 h 301"/>
                    <a:gd name="T62" fmla="*/ 0 w 1274"/>
                    <a:gd name="T63" fmla="*/ 340 h 301"/>
                    <a:gd name="T64" fmla="*/ 0 w 1274"/>
                    <a:gd name="T65" fmla="*/ 340 h 301"/>
                    <a:gd name="T66" fmla="*/ 0 w 1274"/>
                    <a:gd name="T67" fmla="*/ 336 h 301"/>
                    <a:gd name="T68" fmla="*/ 0 w 1274"/>
                    <a:gd name="T69" fmla="*/ 333 h 301"/>
                    <a:gd name="T70" fmla="*/ 0 w 1274"/>
                    <a:gd name="T71" fmla="*/ 330 h 301"/>
                    <a:gd name="T72" fmla="*/ 0 w 1274"/>
                    <a:gd name="T73" fmla="*/ 326 h 301"/>
                    <a:gd name="T74" fmla="*/ 0 w 1274"/>
                    <a:gd name="T75" fmla="*/ 323 h 301"/>
                    <a:gd name="T76" fmla="*/ 0 w 1274"/>
                    <a:gd name="T77" fmla="*/ 320 h 301"/>
                    <a:gd name="T78" fmla="*/ 0 w 1274"/>
                    <a:gd name="T79" fmla="*/ 319 h 30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74"/>
                    <a:gd name="T121" fmla="*/ 0 h 301"/>
                    <a:gd name="T122" fmla="*/ 1274 w 1274"/>
                    <a:gd name="T123" fmla="*/ 301 h 30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74" h="301">
                      <a:moveTo>
                        <a:pt x="584" y="279"/>
                      </a:moveTo>
                      <a:lnTo>
                        <a:pt x="545" y="278"/>
                      </a:lnTo>
                      <a:lnTo>
                        <a:pt x="505" y="276"/>
                      </a:lnTo>
                      <a:lnTo>
                        <a:pt x="465" y="272"/>
                      </a:lnTo>
                      <a:lnTo>
                        <a:pt x="423" y="267"/>
                      </a:lnTo>
                      <a:lnTo>
                        <a:pt x="383" y="259"/>
                      </a:lnTo>
                      <a:lnTo>
                        <a:pt x="343" y="251"/>
                      </a:lnTo>
                      <a:lnTo>
                        <a:pt x="303" y="240"/>
                      </a:lnTo>
                      <a:lnTo>
                        <a:pt x="265" y="228"/>
                      </a:lnTo>
                      <a:lnTo>
                        <a:pt x="226" y="215"/>
                      </a:lnTo>
                      <a:lnTo>
                        <a:pt x="189" y="199"/>
                      </a:lnTo>
                      <a:lnTo>
                        <a:pt x="153" y="181"/>
                      </a:lnTo>
                      <a:lnTo>
                        <a:pt x="118" y="163"/>
                      </a:lnTo>
                      <a:lnTo>
                        <a:pt x="86" y="142"/>
                      </a:lnTo>
                      <a:lnTo>
                        <a:pt x="56" y="119"/>
                      </a:lnTo>
                      <a:lnTo>
                        <a:pt x="26" y="94"/>
                      </a:lnTo>
                      <a:lnTo>
                        <a:pt x="0" y="68"/>
                      </a:lnTo>
                      <a:lnTo>
                        <a:pt x="37" y="67"/>
                      </a:lnTo>
                      <a:lnTo>
                        <a:pt x="75" y="65"/>
                      </a:lnTo>
                      <a:lnTo>
                        <a:pt x="113" y="64"/>
                      </a:lnTo>
                      <a:lnTo>
                        <a:pt x="150" y="63"/>
                      </a:lnTo>
                      <a:lnTo>
                        <a:pt x="188" y="61"/>
                      </a:lnTo>
                      <a:lnTo>
                        <a:pt x="226" y="60"/>
                      </a:lnTo>
                      <a:lnTo>
                        <a:pt x="264" y="59"/>
                      </a:lnTo>
                      <a:lnTo>
                        <a:pt x="303" y="56"/>
                      </a:lnTo>
                      <a:lnTo>
                        <a:pt x="341" y="55"/>
                      </a:lnTo>
                      <a:lnTo>
                        <a:pt x="379" y="54"/>
                      </a:lnTo>
                      <a:lnTo>
                        <a:pt x="418" y="52"/>
                      </a:lnTo>
                      <a:lnTo>
                        <a:pt x="456" y="51"/>
                      </a:lnTo>
                      <a:lnTo>
                        <a:pt x="495" y="50"/>
                      </a:lnTo>
                      <a:lnTo>
                        <a:pt x="533" y="49"/>
                      </a:lnTo>
                      <a:lnTo>
                        <a:pt x="572" y="48"/>
                      </a:lnTo>
                      <a:lnTo>
                        <a:pt x="611" y="47"/>
                      </a:lnTo>
                      <a:lnTo>
                        <a:pt x="652" y="46"/>
                      </a:lnTo>
                      <a:lnTo>
                        <a:pt x="692" y="43"/>
                      </a:lnTo>
                      <a:lnTo>
                        <a:pt x="734" y="40"/>
                      </a:lnTo>
                      <a:lnTo>
                        <a:pt x="775" y="38"/>
                      </a:lnTo>
                      <a:lnTo>
                        <a:pt x="815" y="35"/>
                      </a:lnTo>
                      <a:lnTo>
                        <a:pt x="856" y="31"/>
                      </a:lnTo>
                      <a:lnTo>
                        <a:pt x="898" y="27"/>
                      </a:lnTo>
                      <a:lnTo>
                        <a:pt x="940" y="24"/>
                      </a:lnTo>
                      <a:lnTo>
                        <a:pt x="981" y="19"/>
                      </a:lnTo>
                      <a:lnTo>
                        <a:pt x="1022" y="16"/>
                      </a:lnTo>
                      <a:lnTo>
                        <a:pt x="1064" y="13"/>
                      </a:lnTo>
                      <a:lnTo>
                        <a:pt x="1106" y="10"/>
                      </a:lnTo>
                      <a:lnTo>
                        <a:pt x="1148" y="6"/>
                      </a:lnTo>
                      <a:lnTo>
                        <a:pt x="1189" y="4"/>
                      </a:lnTo>
                      <a:lnTo>
                        <a:pt x="1232" y="2"/>
                      </a:lnTo>
                      <a:lnTo>
                        <a:pt x="1274" y="0"/>
                      </a:lnTo>
                      <a:lnTo>
                        <a:pt x="1259" y="18"/>
                      </a:lnTo>
                      <a:lnTo>
                        <a:pt x="1243" y="39"/>
                      </a:lnTo>
                      <a:lnTo>
                        <a:pt x="1224" y="61"/>
                      </a:lnTo>
                      <a:lnTo>
                        <a:pt x="1206" y="86"/>
                      </a:lnTo>
                      <a:lnTo>
                        <a:pt x="1185" y="111"/>
                      </a:lnTo>
                      <a:lnTo>
                        <a:pt x="1164" y="136"/>
                      </a:lnTo>
                      <a:lnTo>
                        <a:pt x="1142" y="161"/>
                      </a:lnTo>
                      <a:lnTo>
                        <a:pt x="1119" y="186"/>
                      </a:lnTo>
                      <a:lnTo>
                        <a:pt x="1095" y="209"/>
                      </a:lnTo>
                      <a:lnTo>
                        <a:pt x="1071" y="231"/>
                      </a:lnTo>
                      <a:lnTo>
                        <a:pt x="1046" y="251"/>
                      </a:lnTo>
                      <a:lnTo>
                        <a:pt x="1021" y="268"/>
                      </a:lnTo>
                      <a:lnTo>
                        <a:pt x="996" y="282"/>
                      </a:lnTo>
                      <a:lnTo>
                        <a:pt x="971" y="293"/>
                      </a:lnTo>
                      <a:lnTo>
                        <a:pt x="946" y="299"/>
                      </a:lnTo>
                      <a:lnTo>
                        <a:pt x="921" y="301"/>
                      </a:lnTo>
                      <a:lnTo>
                        <a:pt x="898" y="299"/>
                      </a:lnTo>
                      <a:lnTo>
                        <a:pt x="875" y="298"/>
                      </a:lnTo>
                      <a:lnTo>
                        <a:pt x="853" y="296"/>
                      </a:lnTo>
                      <a:lnTo>
                        <a:pt x="831" y="295"/>
                      </a:lnTo>
                      <a:lnTo>
                        <a:pt x="811" y="293"/>
                      </a:lnTo>
                      <a:lnTo>
                        <a:pt x="790" y="291"/>
                      </a:lnTo>
                      <a:lnTo>
                        <a:pt x="769" y="290"/>
                      </a:lnTo>
                      <a:lnTo>
                        <a:pt x="749" y="288"/>
                      </a:lnTo>
                      <a:lnTo>
                        <a:pt x="729" y="286"/>
                      </a:lnTo>
                      <a:lnTo>
                        <a:pt x="709" y="284"/>
                      </a:lnTo>
                      <a:lnTo>
                        <a:pt x="688" y="283"/>
                      </a:lnTo>
                      <a:lnTo>
                        <a:pt x="669" y="281"/>
                      </a:lnTo>
                      <a:lnTo>
                        <a:pt x="648" y="280"/>
                      </a:lnTo>
                      <a:lnTo>
                        <a:pt x="627" y="280"/>
                      </a:lnTo>
                      <a:lnTo>
                        <a:pt x="606" y="279"/>
                      </a:lnTo>
                      <a:lnTo>
                        <a:pt x="584" y="279"/>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3" name="Freeform 134"/>
                <p:cNvSpPr>
                  <a:spLocks noChangeArrowheads="1"/>
                </p:cNvSpPr>
                <p:nvPr/>
              </p:nvSpPr>
              <p:spPr bwMode="auto">
                <a:xfrm>
                  <a:off x="78" y="0"/>
                  <a:ext cx="256" cy="306"/>
                </a:xfrm>
                <a:custGeom>
                  <a:avLst/>
                  <a:gdLst>
                    <a:gd name="T0" fmla="*/ 0 w 1537"/>
                    <a:gd name="T1" fmla="*/ 0 h 2014"/>
                    <a:gd name="T2" fmla="*/ 0 w 1537"/>
                    <a:gd name="T3" fmla="*/ 0 h 2014"/>
                    <a:gd name="T4" fmla="*/ 0 w 1537"/>
                    <a:gd name="T5" fmla="*/ 0 h 2014"/>
                    <a:gd name="T6" fmla="*/ 0 w 1537"/>
                    <a:gd name="T7" fmla="*/ 0 h 2014"/>
                    <a:gd name="T8" fmla="*/ 0 w 1537"/>
                    <a:gd name="T9" fmla="*/ 0 h 2014"/>
                    <a:gd name="T10" fmla="*/ 0 w 1537"/>
                    <a:gd name="T11" fmla="*/ 0 h 2014"/>
                    <a:gd name="T12" fmla="*/ 0 w 1537"/>
                    <a:gd name="T13" fmla="*/ 0 h 2014"/>
                    <a:gd name="T14" fmla="*/ 0 w 1537"/>
                    <a:gd name="T15" fmla="*/ 0 h 2014"/>
                    <a:gd name="T16" fmla="*/ 0 w 1537"/>
                    <a:gd name="T17" fmla="*/ 0 h 2014"/>
                    <a:gd name="T18" fmla="*/ 0 w 1537"/>
                    <a:gd name="T19" fmla="*/ 0 h 2014"/>
                    <a:gd name="T20" fmla="*/ 0 w 1537"/>
                    <a:gd name="T21" fmla="*/ 0 h 2014"/>
                    <a:gd name="T22" fmla="*/ 0 w 1537"/>
                    <a:gd name="T23" fmla="*/ 0 h 2014"/>
                    <a:gd name="T24" fmla="*/ 0 w 1537"/>
                    <a:gd name="T25" fmla="*/ 0 h 2014"/>
                    <a:gd name="T26" fmla="*/ 0 w 1537"/>
                    <a:gd name="T27" fmla="*/ 0 h 2014"/>
                    <a:gd name="T28" fmla="*/ 0 w 1537"/>
                    <a:gd name="T29" fmla="*/ 0 h 2014"/>
                    <a:gd name="T30" fmla="*/ 0 w 1537"/>
                    <a:gd name="T31" fmla="*/ 0 h 2014"/>
                    <a:gd name="T32" fmla="*/ 0 w 1537"/>
                    <a:gd name="T33" fmla="*/ 0 h 2014"/>
                    <a:gd name="T34" fmla="*/ 0 w 1537"/>
                    <a:gd name="T35" fmla="*/ 0 h 2014"/>
                    <a:gd name="T36" fmla="*/ 0 w 1537"/>
                    <a:gd name="T37" fmla="*/ 0 h 2014"/>
                    <a:gd name="T38" fmla="*/ 0 w 1537"/>
                    <a:gd name="T39" fmla="*/ 0 h 2014"/>
                    <a:gd name="T40" fmla="*/ 0 w 1537"/>
                    <a:gd name="T41" fmla="*/ 0 h 2014"/>
                    <a:gd name="T42" fmla="*/ 0 w 1537"/>
                    <a:gd name="T43" fmla="*/ 0 h 2014"/>
                    <a:gd name="T44" fmla="*/ 0 w 1537"/>
                    <a:gd name="T45" fmla="*/ 0 h 2014"/>
                    <a:gd name="T46" fmla="*/ 0 w 1537"/>
                    <a:gd name="T47" fmla="*/ 0 h 2014"/>
                    <a:gd name="T48" fmla="*/ 0 w 1537"/>
                    <a:gd name="T49" fmla="*/ 0 h 2014"/>
                    <a:gd name="T50" fmla="*/ 0 w 1537"/>
                    <a:gd name="T51" fmla="*/ 0 h 2014"/>
                    <a:gd name="T52" fmla="*/ 0 w 1537"/>
                    <a:gd name="T53" fmla="*/ 0 h 2014"/>
                    <a:gd name="T54" fmla="*/ 0 w 1537"/>
                    <a:gd name="T55" fmla="*/ 0 h 2014"/>
                    <a:gd name="T56" fmla="*/ 0 w 1537"/>
                    <a:gd name="T57" fmla="*/ 0 h 2014"/>
                    <a:gd name="T58" fmla="*/ 0 w 1537"/>
                    <a:gd name="T59" fmla="*/ 0 h 2014"/>
                    <a:gd name="T60" fmla="*/ 0 w 1537"/>
                    <a:gd name="T61" fmla="*/ 0 h 2014"/>
                    <a:gd name="T62" fmla="*/ 0 w 1537"/>
                    <a:gd name="T63" fmla="*/ 0 h 2014"/>
                    <a:gd name="T64" fmla="*/ 0 w 1537"/>
                    <a:gd name="T65" fmla="*/ 0 h 2014"/>
                    <a:gd name="T66" fmla="*/ 0 w 1537"/>
                    <a:gd name="T67" fmla="*/ 0 h 2014"/>
                    <a:gd name="T68" fmla="*/ 0 w 1537"/>
                    <a:gd name="T69" fmla="*/ 0 h 2014"/>
                    <a:gd name="T70" fmla="*/ 0 w 1537"/>
                    <a:gd name="T71" fmla="*/ 0 h 2014"/>
                    <a:gd name="T72" fmla="*/ 0 w 1537"/>
                    <a:gd name="T73" fmla="*/ 0 h 2014"/>
                    <a:gd name="T74" fmla="*/ 0 w 1537"/>
                    <a:gd name="T75" fmla="*/ 0 h 2014"/>
                    <a:gd name="T76" fmla="*/ 0 w 1537"/>
                    <a:gd name="T77" fmla="*/ 0 h 2014"/>
                    <a:gd name="T78" fmla="*/ 0 w 1537"/>
                    <a:gd name="T79" fmla="*/ 0 h 2014"/>
                    <a:gd name="T80" fmla="*/ 0 w 1537"/>
                    <a:gd name="T81" fmla="*/ 0 h 2014"/>
                    <a:gd name="T82" fmla="*/ 0 w 1537"/>
                    <a:gd name="T83" fmla="*/ 0 h 2014"/>
                    <a:gd name="T84" fmla="*/ 0 w 1537"/>
                    <a:gd name="T85" fmla="*/ 0 h 2014"/>
                    <a:gd name="T86" fmla="*/ 0 w 1537"/>
                    <a:gd name="T87" fmla="*/ 0 h 2014"/>
                    <a:gd name="T88" fmla="*/ 0 w 1537"/>
                    <a:gd name="T89" fmla="*/ 0 h 2014"/>
                    <a:gd name="T90" fmla="*/ 0 w 1537"/>
                    <a:gd name="T91" fmla="*/ 0 h 2014"/>
                    <a:gd name="T92" fmla="*/ 0 w 1537"/>
                    <a:gd name="T93" fmla="*/ 0 h 2014"/>
                    <a:gd name="T94" fmla="*/ 0 w 1537"/>
                    <a:gd name="T95" fmla="*/ 0 h 2014"/>
                    <a:gd name="T96" fmla="*/ 0 w 1537"/>
                    <a:gd name="T97" fmla="*/ 0 h 2014"/>
                    <a:gd name="T98" fmla="*/ 0 w 1537"/>
                    <a:gd name="T99" fmla="*/ 0 h 2014"/>
                    <a:gd name="T100" fmla="*/ 0 w 1537"/>
                    <a:gd name="T101" fmla="*/ 0 h 2014"/>
                    <a:gd name="T102" fmla="*/ 0 w 1537"/>
                    <a:gd name="T103" fmla="*/ 0 h 2014"/>
                    <a:gd name="T104" fmla="*/ 0 w 1537"/>
                    <a:gd name="T105" fmla="*/ 0 h 20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37"/>
                    <a:gd name="T160" fmla="*/ 0 h 2014"/>
                    <a:gd name="T161" fmla="*/ 1537 w 1537"/>
                    <a:gd name="T162" fmla="*/ 2014 h 201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37" h="2014">
                      <a:moveTo>
                        <a:pt x="1537" y="87"/>
                      </a:moveTo>
                      <a:lnTo>
                        <a:pt x="1535" y="69"/>
                      </a:lnTo>
                      <a:lnTo>
                        <a:pt x="1529" y="56"/>
                      </a:lnTo>
                      <a:lnTo>
                        <a:pt x="1519" y="48"/>
                      </a:lnTo>
                      <a:lnTo>
                        <a:pt x="1507" y="42"/>
                      </a:lnTo>
                      <a:lnTo>
                        <a:pt x="1493" y="40"/>
                      </a:lnTo>
                      <a:lnTo>
                        <a:pt x="1479" y="40"/>
                      </a:lnTo>
                      <a:lnTo>
                        <a:pt x="1464" y="41"/>
                      </a:lnTo>
                      <a:lnTo>
                        <a:pt x="1449" y="44"/>
                      </a:lnTo>
                      <a:lnTo>
                        <a:pt x="1425" y="50"/>
                      </a:lnTo>
                      <a:lnTo>
                        <a:pt x="1401" y="55"/>
                      </a:lnTo>
                      <a:lnTo>
                        <a:pt x="1378" y="61"/>
                      </a:lnTo>
                      <a:lnTo>
                        <a:pt x="1354" y="65"/>
                      </a:lnTo>
                      <a:lnTo>
                        <a:pt x="1331" y="70"/>
                      </a:lnTo>
                      <a:lnTo>
                        <a:pt x="1307" y="76"/>
                      </a:lnTo>
                      <a:lnTo>
                        <a:pt x="1285" y="81"/>
                      </a:lnTo>
                      <a:lnTo>
                        <a:pt x="1261" y="87"/>
                      </a:lnTo>
                      <a:lnTo>
                        <a:pt x="1238" y="92"/>
                      </a:lnTo>
                      <a:lnTo>
                        <a:pt x="1214" y="97"/>
                      </a:lnTo>
                      <a:lnTo>
                        <a:pt x="1191" y="103"/>
                      </a:lnTo>
                      <a:lnTo>
                        <a:pt x="1169" y="107"/>
                      </a:lnTo>
                      <a:lnTo>
                        <a:pt x="1146" y="113"/>
                      </a:lnTo>
                      <a:lnTo>
                        <a:pt x="1123" y="118"/>
                      </a:lnTo>
                      <a:lnTo>
                        <a:pt x="1100" y="124"/>
                      </a:lnTo>
                      <a:lnTo>
                        <a:pt x="1077" y="129"/>
                      </a:lnTo>
                      <a:lnTo>
                        <a:pt x="1055" y="133"/>
                      </a:lnTo>
                      <a:lnTo>
                        <a:pt x="1032" y="139"/>
                      </a:lnTo>
                      <a:lnTo>
                        <a:pt x="1010" y="144"/>
                      </a:lnTo>
                      <a:lnTo>
                        <a:pt x="987" y="150"/>
                      </a:lnTo>
                      <a:lnTo>
                        <a:pt x="965" y="155"/>
                      </a:lnTo>
                      <a:lnTo>
                        <a:pt x="943" y="159"/>
                      </a:lnTo>
                      <a:lnTo>
                        <a:pt x="920" y="165"/>
                      </a:lnTo>
                      <a:lnTo>
                        <a:pt x="898" y="170"/>
                      </a:lnTo>
                      <a:lnTo>
                        <a:pt x="876" y="175"/>
                      </a:lnTo>
                      <a:lnTo>
                        <a:pt x="854" y="180"/>
                      </a:lnTo>
                      <a:lnTo>
                        <a:pt x="832" y="185"/>
                      </a:lnTo>
                      <a:lnTo>
                        <a:pt x="809" y="190"/>
                      </a:lnTo>
                      <a:lnTo>
                        <a:pt x="788" y="195"/>
                      </a:lnTo>
                      <a:lnTo>
                        <a:pt x="766" y="201"/>
                      </a:lnTo>
                      <a:lnTo>
                        <a:pt x="744" y="205"/>
                      </a:lnTo>
                      <a:lnTo>
                        <a:pt x="723" y="210"/>
                      </a:lnTo>
                      <a:lnTo>
                        <a:pt x="681" y="220"/>
                      </a:lnTo>
                      <a:lnTo>
                        <a:pt x="640" y="230"/>
                      </a:lnTo>
                      <a:lnTo>
                        <a:pt x="599" y="240"/>
                      </a:lnTo>
                      <a:lnTo>
                        <a:pt x="558" y="248"/>
                      </a:lnTo>
                      <a:lnTo>
                        <a:pt x="516" y="258"/>
                      </a:lnTo>
                      <a:lnTo>
                        <a:pt x="476" y="268"/>
                      </a:lnTo>
                      <a:lnTo>
                        <a:pt x="436" y="278"/>
                      </a:lnTo>
                      <a:lnTo>
                        <a:pt x="396" y="286"/>
                      </a:lnTo>
                      <a:lnTo>
                        <a:pt x="356" y="296"/>
                      </a:lnTo>
                      <a:lnTo>
                        <a:pt x="317" y="306"/>
                      </a:lnTo>
                      <a:lnTo>
                        <a:pt x="278" y="315"/>
                      </a:lnTo>
                      <a:lnTo>
                        <a:pt x="239" y="324"/>
                      </a:lnTo>
                      <a:lnTo>
                        <a:pt x="200" y="333"/>
                      </a:lnTo>
                      <a:lnTo>
                        <a:pt x="161" y="343"/>
                      </a:lnTo>
                      <a:lnTo>
                        <a:pt x="122" y="351"/>
                      </a:lnTo>
                      <a:lnTo>
                        <a:pt x="84" y="360"/>
                      </a:lnTo>
                      <a:lnTo>
                        <a:pt x="72" y="364"/>
                      </a:lnTo>
                      <a:lnTo>
                        <a:pt x="61" y="372"/>
                      </a:lnTo>
                      <a:lnTo>
                        <a:pt x="51" y="382"/>
                      </a:lnTo>
                      <a:lnTo>
                        <a:pt x="43" y="394"/>
                      </a:lnTo>
                      <a:lnTo>
                        <a:pt x="36" y="408"/>
                      </a:lnTo>
                      <a:lnTo>
                        <a:pt x="30" y="423"/>
                      </a:lnTo>
                      <a:lnTo>
                        <a:pt x="27" y="439"/>
                      </a:lnTo>
                      <a:lnTo>
                        <a:pt x="26" y="456"/>
                      </a:lnTo>
                      <a:lnTo>
                        <a:pt x="26" y="637"/>
                      </a:lnTo>
                      <a:lnTo>
                        <a:pt x="28" y="818"/>
                      </a:lnTo>
                      <a:lnTo>
                        <a:pt x="29" y="999"/>
                      </a:lnTo>
                      <a:lnTo>
                        <a:pt x="29" y="1182"/>
                      </a:lnTo>
                      <a:lnTo>
                        <a:pt x="29" y="1364"/>
                      </a:lnTo>
                      <a:lnTo>
                        <a:pt x="30" y="1547"/>
                      </a:lnTo>
                      <a:lnTo>
                        <a:pt x="31" y="1731"/>
                      </a:lnTo>
                      <a:lnTo>
                        <a:pt x="31" y="1915"/>
                      </a:lnTo>
                      <a:lnTo>
                        <a:pt x="31" y="1933"/>
                      </a:lnTo>
                      <a:lnTo>
                        <a:pt x="33" y="1949"/>
                      </a:lnTo>
                      <a:lnTo>
                        <a:pt x="35" y="1965"/>
                      </a:lnTo>
                      <a:lnTo>
                        <a:pt x="37" y="1979"/>
                      </a:lnTo>
                      <a:lnTo>
                        <a:pt x="41" y="1991"/>
                      </a:lnTo>
                      <a:lnTo>
                        <a:pt x="48" y="2001"/>
                      </a:lnTo>
                      <a:lnTo>
                        <a:pt x="55" y="2010"/>
                      </a:lnTo>
                      <a:lnTo>
                        <a:pt x="65" y="2014"/>
                      </a:lnTo>
                      <a:lnTo>
                        <a:pt x="53" y="2012"/>
                      </a:lnTo>
                      <a:lnTo>
                        <a:pt x="41" y="2008"/>
                      </a:lnTo>
                      <a:lnTo>
                        <a:pt x="31" y="1999"/>
                      </a:lnTo>
                      <a:lnTo>
                        <a:pt x="23" y="1989"/>
                      </a:lnTo>
                      <a:lnTo>
                        <a:pt x="15" y="1976"/>
                      </a:lnTo>
                      <a:lnTo>
                        <a:pt x="10" y="1961"/>
                      </a:lnTo>
                      <a:lnTo>
                        <a:pt x="7" y="1944"/>
                      </a:lnTo>
                      <a:lnTo>
                        <a:pt x="5" y="1925"/>
                      </a:lnTo>
                      <a:lnTo>
                        <a:pt x="5" y="1737"/>
                      </a:lnTo>
                      <a:lnTo>
                        <a:pt x="4" y="1548"/>
                      </a:lnTo>
                      <a:lnTo>
                        <a:pt x="3" y="1360"/>
                      </a:lnTo>
                      <a:lnTo>
                        <a:pt x="2" y="1172"/>
                      </a:lnTo>
                      <a:lnTo>
                        <a:pt x="2" y="986"/>
                      </a:lnTo>
                      <a:lnTo>
                        <a:pt x="1" y="800"/>
                      </a:lnTo>
                      <a:lnTo>
                        <a:pt x="1" y="614"/>
                      </a:lnTo>
                      <a:lnTo>
                        <a:pt x="0" y="428"/>
                      </a:lnTo>
                      <a:lnTo>
                        <a:pt x="1" y="410"/>
                      </a:lnTo>
                      <a:lnTo>
                        <a:pt x="4" y="393"/>
                      </a:lnTo>
                      <a:lnTo>
                        <a:pt x="10" y="376"/>
                      </a:lnTo>
                      <a:lnTo>
                        <a:pt x="16" y="361"/>
                      </a:lnTo>
                      <a:lnTo>
                        <a:pt x="25" y="349"/>
                      </a:lnTo>
                      <a:lnTo>
                        <a:pt x="35" y="338"/>
                      </a:lnTo>
                      <a:lnTo>
                        <a:pt x="46" y="331"/>
                      </a:lnTo>
                      <a:lnTo>
                        <a:pt x="58" y="326"/>
                      </a:lnTo>
                      <a:lnTo>
                        <a:pt x="97" y="318"/>
                      </a:lnTo>
                      <a:lnTo>
                        <a:pt x="137" y="308"/>
                      </a:lnTo>
                      <a:lnTo>
                        <a:pt x="176" y="298"/>
                      </a:lnTo>
                      <a:lnTo>
                        <a:pt x="216" y="290"/>
                      </a:lnTo>
                      <a:lnTo>
                        <a:pt x="256" y="280"/>
                      </a:lnTo>
                      <a:lnTo>
                        <a:pt x="296" y="270"/>
                      </a:lnTo>
                      <a:lnTo>
                        <a:pt x="337" y="260"/>
                      </a:lnTo>
                      <a:lnTo>
                        <a:pt x="379" y="252"/>
                      </a:lnTo>
                      <a:lnTo>
                        <a:pt x="420" y="242"/>
                      </a:lnTo>
                      <a:lnTo>
                        <a:pt x="461" y="232"/>
                      </a:lnTo>
                      <a:lnTo>
                        <a:pt x="502" y="222"/>
                      </a:lnTo>
                      <a:lnTo>
                        <a:pt x="545" y="213"/>
                      </a:lnTo>
                      <a:lnTo>
                        <a:pt x="587" y="203"/>
                      </a:lnTo>
                      <a:lnTo>
                        <a:pt x="629" y="193"/>
                      </a:lnTo>
                      <a:lnTo>
                        <a:pt x="672" y="183"/>
                      </a:lnTo>
                      <a:lnTo>
                        <a:pt x="714" y="173"/>
                      </a:lnTo>
                      <a:lnTo>
                        <a:pt x="737" y="168"/>
                      </a:lnTo>
                      <a:lnTo>
                        <a:pt x="758" y="163"/>
                      </a:lnTo>
                      <a:lnTo>
                        <a:pt x="781" y="158"/>
                      </a:lnTo>
                      <a:lnTo>
                        <a:pt x="804" y="153"/>
                      </a:lnTo>
                      <a:lnTo>
                        <a:pt x="827" y="147"/>
                      </a:lnTo>
                      <a:lnTo>
                        <a:pt x="848" y="142"/>
                      </a:lnTo>
                      <a:lnTo>
                        <a:pt x="871" y="137"/>
                      </a:lnTo>
                      <a:lnTo>
                        <a:pt x="894" y="131"/>
                      </a:lnTo>
                      <a:lnTo>
                        <a:pt x="918" y="126"/>
                      </a:lnTo>
                      <a:lnTo>
                        <a:pt x="941" y="121"/>
                      </a:lnTo>
                      <a:lnTo>
                        <a:pt x="963" y="116"/>
                      </a:lnTo>
                      <a:lnTo>
                        <a:pt x="986" y="111"/>
                      </a:lnTo>
                      <a:lnTo>
                        <a:pt x="1010" y="105"/>
                      </a:lnTo>
                      <a:lnTo>
                        <a:pt x="1033" y="100"/>
                      </a:lnTo>
                      <a:lnTo>
                        <a:pt x="1056" y="94"/>
                      </a:lnTo>
                      <a:lnTo>
                        <a:pt x="1080" y="89"/>
                      </a:lnTo>
                      <a:lnTo>
                        <a:pt x="1103" y="83"/>
                      </a:lnTo>
                      <a:lnTo>
                        <a:pt x="1126" y="78"/>
                      </a:lnTo>
                      <a:lnTo>
                        <a:pt x="1150" y="73"/>
                      </a:lnTo>
                      <a:lnTo>
                        <a:pt x="1174" y="67"/>
                      </a:lnTo>
                      <a:lnTo>
                        <a:pt x="1198" y="62"/>
                      </a:lnTo>
                      <a:lnTo>
                        <a:pt x="1221" y="56"/>
                      </a:lnTo>
                      <a:lnTo>
                        <a:pt x="1245" y="51"/>
                      </a:lnTo>
                      <a:lnTo>
                        <a:pt x="1268" y="45"/>
                      </a:lnTo>
                      <a:lnTo>
                        <a:pt x="1292" y="40"/>
                      </a:lnTo>
                      <a:lnTo>
                        <a:pt x="1316" y="35"/>
                      </a:lnTo>
                      <a:lnTo>
                        <a:pt x="1341" y="29"/>
                      </a:lnTo>
                      <a:lnTo>
                        <a:pt x="1365" y="24"/>
                      </a:lnTo>
                      <a:lnTo>
                        <a:pt x="1389" y="17"/>
                      </a:lnTo>
                      <a:lnTo>
                        <a:pt x="1413" y="12"/>
                      </a:lnTo>
                      <a:lnTo>
                        <a:pt x="1438" y="6"/>
                      </a:lnTo>
                      <a:lnTo>
                        <a:pt x="1462" y="1"/>
                      </a:lnTo>
                      <a:lnTo>
                        <a:pt x="1477" y="0"/>
                      </a:lnTo>
                      <a:lnTo>
                        <a:pt x="1492" y="2"/>
                      </a:lnTo>
                      <a:lnTo>
                        <a:pt x="1505" y="10"/>
                      </a:lnTo>
                      <a:lnTo>
                        <a:pt x="1516" y="19"/>
                      </a:lnTo>
                      <a:lnTo>
                        <a:pt x="1526" y="32"/>
                      </a:lnTo>
                      <a:lnTo>
                        <a:pt x="1532" y="49"/>
                      </a:lnTo>
                      <a:lnTo>
                        <a:pt x="1536" y="67"/>
                      </a:lnTo>
                      <a:lnTo>
                        <a:pt x="1537" y="87"/>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4" name="Freeform 135"/>
                <p:cNvSpPr>
                  <a:spLocks noChangeArrowheads="1"/>
                </p:cNvSpPr>
                <p:nvPr/>
              </p:nvSpPr>
              <p:spPr bwMode="auto">
                <a:xfrm>
                  <a:off x="81" y="384"/>
                  <a:ext cx="256" cy="306"/>
                </a:xfrm>
                <a:custGeom>
                  <a:avLst/>
                  <a:gdLst>
                    <a:gd name="T0" fmla="*/ 0 w 1538"/>
                    <a:gd name="T1" fmla="*/ 1247 h 248"/>
                    <a:gd name="T2" fmla="*/ 0 w 1538"/>
                    <a:gd name="T3" fmla="*/ 1268 h 248"/>
                    <a:gd name="T4" fmla="*/ 0 w 1538"/>
                    <a:gd name="T5" fmla="*/ 1287 h 248"/>
                    <a:gd name="T6" fmla="*/ 0 w 1538"/>
                    <a:gd name="T7" fmla="*/ 1308 h 248"/>
                    <a:gd name="T8" fmla="*/ 0 w 1538"/>
                    <a:gd name="T9" fmla="*/ 1317 h 248"/>
                    <a:gd name="T10" fmla="*/ 0 w 1538"/>
                    <a:gd name="T11" fmla="*/ 1328 h 248"/>
                    <a:gd name="T12" fmla="*/ 0 w 1538"/>
                    <a:gd name="T13" fmla="*/ 1333 h 248"/>
                    <a:gd name="T14" fmla="*/ 0 w 1538"/>
                    <a:gd name="T15" fmla="*/ 1333 h 248"/>
                    <a:gd name="T16" fmla="*/ 0 w 1538"/>
                    <a:gd name="T17" fmla="*/ 1333 h 248"/>
                    <a:gd name="T18" fmla="*/ 0 w 1538"/>
                    <a:gd name="T19" fmla="*/ 1328 h 248"/>
                    <a:gd name="T20" fmla="*/ 0 w 1538"/>
                    <a:gd name="T21" fmla="*/ 1324 h 248"/>
                    <a:gd name="T22" fmla="*/ 0 w 1538"/>
                    <a:gd name="T23" fmla="*/ 1309 h 248"/>
                    <a:gd name="T24" fmla="*/ 0 w 1538"/>
                    <a:gd name="T25" fmla="*/ 1301 h 248"/>
                    <a:gd name="T26" fmla="*/ 0 w 1538"/>
                    <a:gd name="T27" fmla="*/ 1284 h 248"/>
                    <a:gd name="T28" fmla="*/ 0 w 1538"/>
                    <a:gd name="T29" fmla="*/ 1259 h 248"/>
                    <a:gd name="T30" fmla="*/ 0 w 1538"/>
                    <a:gd name="T31" fmla="*/ 1236 h 248"/>
                    <a:gd name="T32" fmla="*/ 0 w 1538"/>
                    <a:gd name="T33" fmla="*/ 1212 h 248"/>
                    <a:gd name="T34" fmla="*/ 0 w 1538"/>
                    <a:gd name="T35" fmla="*/ 1176 h 248"/>
                    <a:gd name="T36" fmla="*/ 0 w 1538"/>
                    <a:gd name="T37" fmla="*/ 1148 h 248"/>
                    <a:gd name="T38" fmla="*/ 0 w 1538"/>
                    <a:gd name="T39" fmla="*/ 1102 h 248"/>
                    <a:gd name="T40" fmla="*/ 0 w 1538"/>
                    <a:gd name="T41" fmla="*/ 1061 h 248"/>
                    <a:gd name="T42" fmla="*/ 0 w 1538"/>
                    <a:gd name="T43" fmla="*/ 774 h 248"/>
                    <a:gd name="T44" fmla="*/ 0 w 1538"/>
                    <a:gd name="T45" fmla="*/ 0 h 248"/>
                    <a:gd name="T46" fmla="*/ 0 w 1538"/>
                    <a:gd name="T47" fmla="*/ 17 h 248"/>
                    <a:gd name="T48" fmla="*/ 0 w 1538"/>
                    <a:gd name="T49" fmla="*/ 32 h 248"/>
                    <a:gd name="T50" fmla="*/ 0 w 1538"/>
                    <a:gd name="T51" fmla="*/ 48 h 248"/>
                    <a:gd name="T52" fmla="*/ 0 w 1538"/>
                    <a:gd name="T53" fmla="*/ 65 h 248"/>
                    <a:gd name="T54" fmla="*/ 0 w 1538"/>
                    <a:gd name="T55" fmla="*/ 80 h 248"/>
                    <a:gd name="T56" fmla="*/ 0 w 1538"/>
                    <a:gd name="T57" fmla="*/ 96 h 248"/>
                    <a:gd name="T58" fmla="*/ 0 w 1538"/>
                    <a:gd name="T59" fmla="*/ 110 h 248"/>
                    <a:gd name="T60" fmla="*/ 0 w 1538"/>
                    <a:gd name="T61" fmla="*/ 131 h 248"/>
                    <a:gd name="T62" fmla="*/ 0 w 1538"/>
                    <a:gd name="T63" fmla="*/ 146 h 248"/>
                    <a:gd name="T64" fmla="*/ 0 w 1538"/>
                    <a:gd name="T65" fmla="*/ 155 h 248"/>
                    <a:gd name="T66" fmla="*/ 0 w 1538"/>
                    <a:gd name="T67" fmla="*/ 169 h 248"/>
                    <a:gd name="T68" fmla="*/ 0 w 1538"/>
                    <a:gd name="T69" fmla="*/ 191 h 248"/>
                    <a:gd name="T70" fmla="*/ 0 w 1538"/>
                    <a:gd name="T71" fmla="*/ 207 h 248"/>
                    <a:gd name="T72" fmla="*/ 0 w 1538"/>
                    <a:gd name="T73" fmla="*/ 222 h 248"/>
                    <a:gd name="T74" fmla="*/ 0 w 1538"/>
                    <a:gd name="T75" fmla="*/ 236 h 248"/>
                    <a:gd name="T76" fmla="*/ 0 w 1538"/>
                    <a:gd name="T77" fmla="*/ 255 h 248"/>
                    <a:gd name="T78" fmla="*/ 0 w 1538"/>
                    <a:gd name="T79" fmla="*/ 271 h 248"/>
                    <a:gd name="T80" fmla="*/ 0 w 1538"/>
                    <a:gd name="T81" fmla="*/ 279 h 248"/>
                    <a:gd name="T82" fmla="*/ 0 w 1538"/>
                    <a:gd name="T83" fmla="*/ 297 h 248"/>
                    <a:gd name="T84" fmla="*/ 0 w 1538"/>
                    <a:gd name="T85" fmla="*/ 305 h 248"/>
                    <a:gd name="T86" fmla="*/ 0 w 1538"/>
                    <a:gd name="T87" fmla="*/ 320 h 248"/>
                    <a:gd name="T88" fmla="*/ 0 w 1538"/>
                    <a:gd name="T89" fmla="*/ 774 h 2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38"/>
                    <a:gd name="T136" fmla="*/ 0 h 248"/>
                    <a:gd name="T137" fmla="*/ 1538 w 1538"/>
                    <a:gd name="T138" fmla="*/ 248 h 2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38" h="248">
                      <a:moveTo>
                        <a:pt x="1" y="229"/>
                      </a:moveTo>
                      <a:lnTo>
                        <a:pt x="22" y="231"/>
                      </a:lnTo>
                      <a:lnTo>
                        <a:pt x="44" y="232"/>
                      </a:lnTo>
                      <a:lnTo>
                        <a:pt x="64" y="233"/>
                      </a:lnTo>
                      <a:lnTo>
                        <a:pt x="86" y="235"/>
                      </a:lnTo>
                      <a:lnTo>
                        <a:pt x="107" y="236"/>
                      </a:lnTo>
                      <a:lnTo>
                        <a:pt x="128" y="238"/>
                      </a:lnTo>
                      <a:lnTo>
                        <a:pt x="150" y="239"/>
                      </a:lnTo>
                      <a:lnTo>
                        <a:pt x="171" y="240"/>
                      </a:lnTo>
                      <a:lnTo>
                        <a:pt x="192" y="241"/>
                      </a:lnTo>
                      <a:lnTo>
                        <a:pt x="214" y="242"/>
                      </a:lnTo>
                      <a:lnTo>
                        <a:pt x="236" y="243"/>
                      </a:lnTo>
                      <a:lnTo>
                        <a:pt x="258" y="244"/>
                      </a:lnTo>
                      <a:lnTo>
                        <a:pt x="280" y="245"/>
                      </a:lnTo>
                      <a:lnTo>
                        <a:pt x="302" y="245"/>
                      </a:lnTo>
                      <a:lnTo>
                        <a:pt x="324" y="246"/>
                      </a:lnTo>
                      <a:lnTo>
                        <a:pt x="346" y="246"/>
                      </a:lnTo>
                      <a:lnTo>
                        <a:pt x="368" y="247"/>
                      </a:lnTo>
                      <a:lnTo>
                        <a:pt x="391" y="247"/>
                      </a:lnTo>
                      <a:lnTo>
                        <a:pt x="414" y="247"/>
                      </a:lnTo>
                      <a:lnTo>
                        <a:pt x="435" y="248"/>
                      </a:lnTo>
                      <a:lnTo>
                        <a:pt x="458" y="248"/>
                      </a:lnTo>
                      <a:lnTo>
                        <a:pt x="481" y="248"/>
                      </a:lnTo>
                      <a:lnTo>
                        <a:pt x="504" y="248"/>
                      </a:lnTo>
                      <a:lnTo>
                        <a:pt x="527" y="248"/>
                      </a:lnTo>
                      <a:lnTo>
                        <a:pt x="549" y="248"/>
                      </a:lnTo>
                      <a:lnTo>
                        <a:pt x="572" y="248"/>
                      </a:lnTo>
                      <a:lnTo>
                        <a:pt x="596" y="248"/>
                      </a:lnTo>
                      <a:lnTo>
                        <a:pt x="619" y="247"/>
                      </a:lnTo>
                      <a:lnTo>
                        <a:pt x="642" y="247"/>
                      </a:lnTo>
                      <a:lnTo>
                        <a:pt x="665" y="247"/>
                      </a:lnTo>
                      <a:lnTo>
                        <a:pt x="688" y="246"/>
                      </a:lnTo>
                      <a:lnTo>
                        <a:pt x="712" y="246"/>
                      </a:lnTo>
                      <a:lnTo>
                        <a:pt x="737" y="245"/>
                      </a:lnTo>
                      <a:lnTo>
                        <a:pt x="761" y="245"/>
                      </a:lnTo>
                      <a:lnTo>
                        <a:pt x="786" y="244"/>
                      </a:lnTo>
                      <a:lnTo>
                        <a:pt x="811" y="244"/>
                      </a:lnTo>
                      <a:lnTo>
                        <a:pt x="836" y="243"/>
                      </a:lnTo>
                      <a:lnTo>
                        <a:pt x="861" y="242"/>
                      </a:lnTo>
                      <a:lnTo>
                        <a:pt x="886" y="241"/>
                      </a:lnTo>
                      <a:lnTo>
                        <a:pt x="911" y="240"/>
                      </a:lnTo>
                      <a:lnTo>
                        <a:pt x="937" y="239"/>
                      </a:lnTo>
                      <a:lnTo>
                        <a:pt x="962" y="238"/>
                      </a:lnTo>
                      <a:lnTo>
                        <a:pt x="988" y="236"/>
                      </a:lnTo>
                      <a:lnTo>
                        <a:pt x="1013" y="234"/>
                      </a:lnTo>
                      <a:lnTo>
                        <a:pt x="1039" y="233"/>
                      </a:lnTo>
                      <a:lnTo>
                        <a:pt x="1064" y="232"/>
                      </a:lnTo>
                      <a:lnTo>
                        <a:pt x="1090" y="230"/>
                      </a:lnTo>
                      <a:lnTo>
                        <a:pt x="1116" y="229"/>
                      </a:lnTo>
                      <a:lnTo>
                        <a:pt x="1142" y="227"/>
                      </a:lnTo>
                      <a:lnTo>
                        <a:pt x="1168" y="226"/>
                      </a:lnTo>
                      <a:lnTo>
                        <a:pt x="1194" y="223"/>
                      </a:lnTo>
                      <a:lnTo>
                        <a:pt x="1220" y="221"/>
                      </a:lnTo>
                      <a:lnTo>
                        <a:pt x="1246" y="219"/>
                      </a:lnTo>
                      <a:lnTo>
                        <a:pt x="1272" y="217"/>
                      </a:lnTo>
                      <a:lnTo>
                        <a:pt x="1298" y="215"/>
                      </a:lnTo>
                      <a:lnTo>
                        <a:pt x="1325" y="213"/>
                      </a:lnTo>
                      <a:lnTo>
                        <a:pt x="1351" y="210"/>
                      </a:lnTo>
                      <a:lnTo>
                        <a:pt x="1377" y="208"/>
                      </a:lnTo>
                      <a:lnTo>
                        <a:pt x="1404" y="206"/>
                      </a:lnTo>
                      <a:lnTo>
                        <a:pt x="1430" y="204"/>
                      </a:lnTo>
                      <a:lnTo>
                        <a:pt x="1458" y="201"/>
                      </a:lnTo>
                      <a:lnTo>
                        <a:pt x="1485" y="198"/>
                      </a:lnTo>
                      <a:lnTo>
                        <a:pt x="1511" y="196"/>
                      </a:lnTo>
                      <a:lnTo>
                        <a:pt x="1538" y="193"/>
                      </a:lnTo>
                      <a:lnTo>
                        <a:pt x="1537" y="144"/>
                      </a:lnTo>
                      <a:lnTo>
                        <a:pt x="1537" y="95"/>
                      </a:lnTo>
                      <a:lnTo>
                        <a:pt x="1536" y="48"/>
                      </a:lnTo>
                      <a:lnTo>
                        <a:pt x="1535" y="0"/>
                      </a:lnTo>
                      <a:lnTo>
                        <a:pt x="1507" y="1"/>
                      </a:lnTo>
                      <a:lnTo>
                        <a:pt x="1481" y="2"/>
                      </a:lnTo>
                      <a:lnTo>
                        <a:pt x="1454" y="3"/>
                      </a:lnTo>
                      <a:lnTo>
                        <a:pt x="1428" y="4"/>
                      </a:lnTo>
                      <a:lnTo>
                        <a:pt x="1401" y="5"/>
                      </a:lnTo>
                      <a:lnTo>
                        <a:pt x="1375" y="6"/>
                      </a:lnTo>
                      <a:lnTo>
                        <a:pt x="1348" y="7"/>
                      </a:lnTo>
                      <a:lnTo>
                        <a:pt x="1322" y="7"/>
                      </a:lnTo>
                      <a:lnTo>
                        <a:pt x="1296" y="9"/>
                      </a:lnTo>
                      <a:lnTo>
                        <a:pt x="1270" y="10"/>
                      </a:lnTo>
                      <a:lnTo>
                        <a:pt x="1244" y="11"/>
                      </a:lnTo>
                      <a:lnTo>
                        <a:pt x="1218" y="12"/>
                      </a:lnTo>
                      <a:lnTo>
                        <a:pt x="1192" y="13"/>
                      </a:lnTo>
                      <a:lnTo>
                        <a:pt x="1166" y="14"/>
                      </a:lnTo>
                      <a:lnTo>
                        <a:pt x="1140" y="15"/>
                      </a:lnTo>
                      <a:lnTo>
                        <a:pt x="1115" y="16"/>
                      </a:lnTo>
                      <a:lnTo>
                        <a:pt x="1089" y="17"/>
                      </a:lnTo>
                      <a:lnTo>
                        <a:pt x="1063" y="18"/>
                      </a:lnTo>
                      <a:lnTo>
                        <a:pt x="1038" y="19"/>
                      </a:lnTo>
                      <a:lnTo>
                        <a:pt x="1013" y="20"/>
                      </a:lnTo>
                      <a:lnTo>
                        <a:pt x="987" y="20"/>
                      </a:lnTo>
                      <a:lnTo>
                        <a:pt x="962" y="22"/>
                      </a:lnTo>
                      <a:lnTo>
                        <a:pt x="937" y="23"/>
                      </a:lnTo>
                      <a:lnTo>
                        <a:pt x="912" y="24"/>
                      </a:lnTo>
                      <a:lnTo>
                        <a:pt x="887" y="25"/>
                      </a:lnTo>
                      <a:lnTo>
                        <a:pt x="862" y="26"/>
                      </a:lnTo>
                      <a:lnTo>
                        <a:pt x="837" y="27"/>
                      </a:lnTo>
                      <a:lnTo>
                        <a:pt x="812" y="28"/>
                      </a:lnTo>
                      <a:lnTo>
                        <a:pt x="788" y="28"/>
                      </a:lnTo>
                      <a:lnTo>
                        <a:pt x="763" y="29"/>
                      </a:lnTo>
                      <a:lnTo>
                        <a:pt x="738" y="30"/>
                      </a:lnTo>
                      <a:lnTo>
                        <a:pt x="714" y="31"/>
                      </a:lnTo>
                      <a:lnTo>
                        <a:pt x="692" y="32"/>
                      </a:lnTo>
                      <a:lnTo>
                        <a:pt x="668" y="33"/>
                      </a:lnTo>
                      <a:lnTo>
                        <a:pt x="645" y="35"/>
                      </a:lnTo>
                      <a:lnTo>
                        <a:pt x="622" y="36"/>
                      </a:lnTo>
                      <a:lnTo>
                        <a:pt x="598" y="37"/>
                      </a:lnTo>
                      <a:lnTo>
                        <a:pt x="575" y="38"/>
                      </a:lnTo>
                      <a:lnTo>
                        <a:pt x="553" y="38"/>
                      </a:lnTo>
                      <a:lnTo>
                        <a:pt x="530" y="39"/>
                      </a:lnTo>
                      <a:lnTo>
                        <a:pt x="507" y="40"/>
                      </a:lnTo>
                      <a:lnTo>
                        <a:pt x="484" y="41"/>
                      </a:lnTo>
                      <a:lnTo>
                        <a:pt x="461" y="42"/>
                      </a:lnTo>
                      <a:lnTo>
                        <a:pt x="439" y="43"/>
                      </a:lnTo>
                      <a:lnTo>
                        <a:pt x="416" y="44"/>
                      </a:lnTo>
                      <a:lnTo>
                        <a:pt x="394" y="45"/>
                      </a:lnTo>
                      <a:lnTo>
                        <a:pt x="371" y="45"/>
                      </a:lnTo>
                      <a:lnTo>
                        <a:pt x="350" y="47"/>
                      </a:lnTo>
                      <a:lnTo>
                        <a:pt x="327" y="48"/>
                      </a:lnTo>
                      <a:lnTo>
                        <a:pt x="304" y="49"/>
                      </a:lnTo>
                      <a:lnTo>
                        <a:pt x="282" y="50"/>
                      </a:lnTo>
                      <a:lnTo>
                        <a:pt x="261" y="51"/>
                      </a:lnTo>
                      <a:lnTo>
                        <a:pt x="238" y="51"/>
                      </a:lnTo>
                      <a:lnTo>
                        <a:pt x="216" y="52"/>
                      </a:lnTo>
                      <a:lnTo>
                        <a:pt x="195" y="53"/>
                      </a:lnTo>
                      <a:lnTo>
                        <a:pt x="173" y="54"/>
                      </a:lnTo>
                      <a:lnTo>
                        <a:pt x="151" y="55"/>
                      </a:lnTo>
                      <a:lnTo>
                        <a:pt x="129" y="55"/>
                      </a:lnTo>
                      <a:lnTo>
                        <a:pt x="108" y="56"/>
                      </a:lnTo>
                      <a:lnTo>
                        <a:pt x="86" y="57"/>
                      </a:lnTo>
                      <a:lnTo>
                        <a:pt x="64" y="58"/>
                      </a:lnTo>
                      <a:lnTo>
                        <a:pt x="43" y="58"/>
                      </a:lnTo>
                      <a:lnTo>
                        <a:pt x="22" y="60"/>
                      </a:lnTo>
                      <a:lnTo>
                        <a:pt x="0" y="61"/>
                      </a:lnTo>
                      <a:lnTo>
                        <a:pt x="0" y="103"/>
                      </a:lnTo>
                      <a:lnTo>
                        <a:pt x="1" y="144"/>
                      </a:lnTo>
                      <a:lnTo>
                        <a:pt x="1" y="187"/>
                      </a:lnTo>
                      <a:lnTo>
                        <a:pt x="1" y="229"/>
                      </a:lnTo>
                      <a:close/>
                    </a:path>
                  </a:pathLst>
                </a:cu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25" name="Freeform 136"/>
                <p:cNvSpPr>
                  <a:spLocks noChangeArrowheads="1"/>
                </p:cNvSpPr>
                <p:nvPr/>
              </p:nvSpPr>
              <p:spPr bwMode="auto">
                <a:xfrm>
                  <a:off x="80" y="416"/>
                  <a:ext cx="257" cy="306"/>
                </a:xfrm>
                <a:custGeom>
                  <a:avLst/>
                  <a:gdLst>
                    <a:gd name="T0" fmla="*/ 0 w 1546"/>
                    <a:gd name="T1" fmla="*/ 7189124 h 69"/>
                    <a:gd name="T2" fmla="*/ 0 w 1546"/>
                    <a:gd name="T3" fmla="*/ 7789469 h 69"/>
                    <a:gd name="T4" fmla="*/ 0 w 1546"/>
                    <a:gd name="T5" fmla="*/ 8367725 h 69"/>
                    <a:gd name="T6" fmla="*/ 0 w 1546"/>
                    <a:gd name="T7" fmla="*/ 9144779 h 69"/>
                    <a:gd name="T8" fmla="*/ 0 w 1546"/>
                    <a:gd name="T9" fmla="*/ 9714147 h 69"/>
                    <a:gd name="T10" fmla="*/ 0 w 1546"/>
                    <a:gd name="T11" fmla="*/ 10186084 h 69"/>
                    <a:gd name="T12" fmla="*/ 0 w 1546"/>
                    <a:gd name="T13" fmla="*/ 10323385 h 69"/>
                    <a:gd name="T14" fmla="*/ 0 w 1546"/>
                    <a:gd name="T15" fmla="*/ 10323385 h 69"/>
                    <a:gd name="T16" fmla="*/ 0 w 1546"/>
                    <a:gd name="T17" fmla="*/ 10323385 h 69"/>
                    <a:gd name="T18" fmla="*/ 0 w 1546"/>
                    <a:gd name="T19" fmla="*/ 10323385 h 69"/>
                    <a:gd name="T20" fmla="*/ 0 w 1546"/>
                    <a:gd name="T21" fmla="*/ 10323385 h 69"/>
                    <a:gd name="T22" fmla="*/ 0 w 1546"/>
                    <a:gd name="T23" fmla="*/ 10186084 h 69"/>
                    <a:gd name="T24" fmla="*/ 0 w 1546"/>
                    <a:gd name="T25" fmla="*/ 10019757 h 69"/>
                    <a:gd name="T26" fmla="*/ 0 w 1546"/>
                    <a:gd name="T27" fmla="*/ 9714147 h 69"/>
                    <a:gd name="T28" fmla="*/ 0 w 1546"/>
                    <a:gd name="T29" fmla="*/ 9280129 h 69"/>
                    <a:gd name="T30" fmla="*/ 0 w 1546"/>
                    <a:gd name="T31" fmla="*/ 8672905 h 69"/>
                    <a:gd name="T32" fmla="*/ 0 w 1546"/>
                    <a:gd name="T33" fmla="*/ 7926744 h 69"/>
                    <a:gd name="T34" fmla="*/ 0 w 1546"/>
                    <a:gd name="T35" fmla="*/ 7317946 h 69"/>
                    <a:gd name="T36" fmla="*/ 0 w 1546"/>
                    <a:gd name="T37" fmla="*/ 6276619 h 69"/>
                    <a:gd name="T38" fmla="*/ 0 w 1546"/>
                    <a:gd name="T39" fmla="*/ 5401720 h 69"/>
                    <a:gd name="T40" fmla="*/ 0 w 1546"/>
                    <a:gd name="T41" fmla="*/ 4351941 h 69"/>
                    <a:gd name="T42" fmla="*/ 0 w 1546"/>
                    <a:gd name="T43" fmla="*/ 3309142 h 69"/>
                    <a:gd name="T44" fmla="*/ 0 w 1546"/>
                    <a:gd name="T45" fmla="*/ 2259358 h 69"/>
                    <a:gd name="T46" fmla="*/ 0 w 1546"/>
                    <a:gd name="T47" fmla="*/ 1955655 h 69"/>
                    <a:gd name="T48" fmla="*/ 0 w 1546"/>
                    <a:gd name="T49" fmla="*/ 1483798 h 69"/>
                    <a:gd name="T50" fmla="*/ 0 w 1546"/>
                    <a:gd name="T51" fmla="*/ 1178601 h 69"/>
                    <a:gd name="T52" fmla="*/ 0 w 1546"/>
                    <a:gd name="T53" fmla="*/ 608803 h 69"/>
                    <a:gd name="T54" fmla="*/ 0 w 1546"/>
                    <a:gd name="T55" fmla="*/ 137279 h 69"/>
                    <a:gd name="T56" fmla="*/ 0 w 1546"/>
                    <a:gd name="T57" fmla="*/ 608803 h 69"/>
                    <a:gd name="T58" fmla="*/ 0 w 1546"/>
                    <a:gd name="T59" fmla="*/ 1650125 h 69"/>
                    <a:gd name="T60" fmla="*/ 0 w 1546"/>
                    <a:gd name="T61" fmla="*/ 2533578 h 69"/>
                    <a:gd name="T62" fmla="*/ 0 w 1546"/>
                    <a:gd name="T63" fmla="*/ 3574807 h 69"/>
                    <a:gd name="T64" fmla="*/ 0 w 1546"/>
                    <a:gd name="T65" fmla="*/ 4351941 h 69"/>
                    <a:gd name="T66" fmla="*/ 0 w 1546"/>
                    <a:gd name="T67" fmla="*/ 5096541 h 69"/>
                    <a:gd name="T68" fmla="*/ 0 w 1546"/>
                    <a:gd name="T69" fmla="*/ 5698363 h 69"/>
                    <a:gd name="T70" fmla="*/ 0 w 1546"/>
                    <a:gd name="T71" fmla="*/ 6276619 h 69"/>
                    <a:gd name="T72" fmla="*/ 0 w 1546"/>
                    <a:gd name="T73" fmla="*/ 6883945 h 69"/>
                    <a:gd name="T74" fmla="*/ 0 w 1546"/>
                    <a:gd name="T75" fmla="*/ 7189124 h 69"/>
                    <a:gd name="T76" fmla="*/ 0 w 1546"/>
                    <a:gd name="T77" fmla="*/ 7492729 h 69"/>
                    <a:gd name="T78" fmla="*/ 0 w 1546"/>
                    <a:gd name="T79" fmla="*/ 7623121 h 69"/>
                    <a:gd name="T80" fmla="*/ 0 w 1546"/>
                    <a:gd name="T81" fmla="*/ 7789469 h 69"/>
                    <a:gd name="T82" fmla="*/ 0 w 1546"/>
                    <a:gd name="T83" fmla="*/ 7926744 h 69"/>
                    <a:gd name="T84" fmla="*/ 0 w 1546"/>
                    <a:gd name="T85" fmla="*/ 7789469 h 69"/>
                    <a:gd name="T86" fmla="*/ 0 w 1546"/>
                    <a:gd name="T87" fmla="*/ 7623121 h 69"/>
                    <a:gd name="T88" fmla="*/ 0 w 1546"/>
                    <a:gd name="T89" fmla="*/ 7492729 h 69"/>
                    <a:gd name="T90" fmla="*/ 0 w 1546"/>
                    <a:gd name="T91" fmla="*/ 7189124 h 69"/>
                    <a:gd name="T92" fmla="*/ 0 w 1546"/>
                    <a:gd name="T93" fmla="*/ 6748143 h 69"/>
                    <a:gd name="T94" fmla="*/ 0 w 1546"/>
                    <a:gd name="T95" fmla="*/ 5971089 h 69"/>
                    <a:gd name="T96" fmla="*/ 0 w 1546"/>
                    <a:gd name="T97" fmla="*/ 5401720 h 6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46"/>
                    <a:gd name="T148" fmla="*/ 0 h 69"/>
                    <a:gd name="T149" fmla="*/ 1546 w 1546"/>
                    <a:gd name="T150" fmla="*/ 69 h 6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46" h="69">
                      <a:moveTo>
                        <a:pt x="0" y="33"/>
                      </a:moveTo>
                      <a:lnTo>
                        <a:pt x="2" y="42"/>
                      </a:lnTo>
                      <a:lnTo>
                        <a:pt x="7" y="48"/>
                      </a:lnTo>
                      <a:lnTo>
                        <a:pt x="14" y="50"/>
                      </a:lnTo>
                      <a:lnTo>
                        <a:pt x="18" y="51"/>
                      </a:lnTo>
                      <a:lnTo>
                        <a:pt x="38" y="52"/>
                      </a:lnTo>
                      <a:lnTo>
                        <a:pt x="57" y="54"/>
                      </a:lnTo>
                      <a:lnTo>
                        <a:pt x="77" y="55"/>
                      </a:lnTo>
                      <a:lnTo>
                        <a:pt x="96" y="56"/>
                      </a:lnTo>
                      <a:lnTo>
                        <a:pt x="116" y="59"/>
                      </a:lnTo>
                      <a:lnTo>
                        <a:pt x="135" y="60"/>
                      </a:lnTo>
                      <a:lnTo>
                        <a:pt x="155" y="61"/>
                      </a:lnTo>
                      <a:lnTo>
                        <a:pt x="175" y="63"/>
                      </a:lnTo>
                      <a:lnTo>
                        <a:pt x="195" y="64"/>
                      </a:lnTo>
                      <a:lnTo>
                        <a:pt x="215" y="65"/>
                      </a:lnTo>
                      <a:lnTo>
                        <a:pt x="234" y="66"/>
                      </a:lnTo>
                      <a:lnTo>
                        <a:pt x="255" y="67"/>
                      </a:lnTo>
                      <a:lnTo>
                        <a:pt x="274" y="68"/>
                      </a:lnTo>
                      <a:lnTo>
                        <a:pt x="295" y="68"/>
                      </a:lnTo>
                      <a:lnTo>
                        <a:pt x="314" y="69"/>
                      </a:lnTo>
                      <a:lnTo>
                        <a:pt x="335" y="69"/>
                      </a:lnTo>
                      <a:lnTo>
                        <a:pt x="356" y="69"/>
                      </a:lnTo>
                      <a:lnTo>
                        <a:pt x="376" y="69"/>
                      </a:lnTo>
                      <a:lnTo>
                        <a:pt x="398" y="69"/>
                      </a:lnTo>
                      <a:lnTo>
                        <a:pt x="418" y="69"/>
                      </a:lnTo>
                      <a:lnTo>
                        <a:pt x="439" y="69"/>
                      </a:lnTo>
                      <a:lnTo>
                        <a:pt x="461" y="69"/>
                      </a:lnTo>
                      <a:lnTo>
                        <a:pt x="481" y="69"/>
                      </a:lnTo>
                      <a:lnTo>
                        <a:pt x="503" y="69"/>
                      </a:lnTo>
                      <a:lnTo>
                        <a:pt x="525" y="69"/>
                      </a:lnTo>
                      <a:lnTo>
                        <a:pt x="547" y="69"/>
                      </a:lnTo>
                      <a:lnTo>
                        <a:pt x="568" y="69"/>
                      </a:lnTo>
                      <a:lnTo>
                        <a:pt x="590" y="69"/>
                      </a:lnTo>
                      <a:lnTo>
                        <a:pt x="612" y="69"/>
                      </a:lnTo>
                      <a:lnTo>
                        <a:pt x="633" y="68"/>
                      </a:lnTo>
                      <a:lnTo>
                        <a:pt x="655" y="68"/>
                      </a:lnTo>
                      <a:lnTo>
                        <a:pt x="678" y="68"/>
                      </a:lnTo>
                      <a:lnTo>
                        <a:pt x="701" y="68"/>
                      </a:lnTo>
                      <a:lnTo>
                        <a:pt x="724" y="67"/>
                      </a:lnTo>
                      <a:lnTo>
                        <a:pt x="747" y="66"/>
                      </a:lnTo>
                      <a:lnTo>
                        <a:pt x="771" y="66"/>
                      </a:lnTo>
                      <a:lnTo>
                        <a:pt x="795" y="65"/>
                      </a:lnTo>
                      <a:lnTo>
                        <a:pt x="819" y="64"/>
                      </a:lnTo>
                      <a:lnTo>
                        <a:pt x="843" y="63"/>
                      </a:lnTo>
                      <a:lnTo>
                        <a:pt x="867" y="62"/>
                      </a:lnTo>
                      <a:lnTo>
                        <a:pt x="892" y="61"/>
                      </a:lnTo>
                      <a:lnTo>
                        <a:pt x="915" y="59"/>
                      </a:lnTo>
                      <a:lnTo>
                        <a:pt x="939" y="58"/>
                      </a:lnTo>
                      <a:lnTo>
                        <a:pt x="964" y="56"/>
                      </a:lnTo>
                      <a:lnTo>
                        <a:pt x="988" y="54"/>
                      </a:lnTo>
                      <a:lnTo>
                        <a:pt x="1013" y="53"/>
                      </a:lnTo>
                      <a:lnTo>
                        <a:pt x="1037" y="51"/>
                      </a:lnTo>
                      <a:lnTo>
                        <a:pt x="1062" y="50"/>
                      </a:lnTo>
                      <a:lnTo>
                        <a:pt x="1087" y="49"/>
                      </a:lnTo>
                      <a:lnTo>
                        <a:pt x="1112" y="47"/>
                      </a:lnTo>
                      <a:lnTo>
                        <a:pt x="1137" y="45"/>
                      </a:lnTo>
                      <a:lnTo>
                        <a:pt x="1162" y="42"/>
                      </a:lnTo>
                      <a:lnTo>
                        <a:pt x="1187" y="40"/>
                      </a:lnTo>
                      <a:lnTo>
                        <a:pt x="1212" y="38"/>
                      </a:lnTo>
                      <a:lnTo>
                        <a:pt x="1238" y="36"/>
                      </a:lnTo>
                      <a:lnTo>
                        <a:pt x="1263" y="34"/>
                      </a:lnTo>
                      <a:lnTo>
                        <a:pt x="1288" y="32"/>
                      </a:lnTo>
                      <a:lnTo>
                        <a:pt x="1314" y="29"/>
                      </a:lnTo>
                      <a:lnTo>
                        <a:pt x="1339" y="26"/>
                      </a:lnTo>
                      <a:lnTo>
                        <a:pt x="1365" y="24"/>
                      </a:lnTo>
                      <a:lnTo>
                        <a:pt x="1390" y="22"/>
                      </a:lnTo>
                      <a:lnTo>
                        <a:pt x="1416" y="20"/>
                      </a:lnTo>
                      <a:lnTo>
                        <a:pt x="1441" y="17"/>
                      </a:lnTo>
                      <a:lnTo>
                        <a:pt x="1467" y="15"/>
                      </a:lnTo>
                      <a:lnTo>
                        <a:pt x="1471" y="14"/>
                      </a:lnTo>
                      <a:lnTo>
                        <a:pt x="1476" y="14"/>
                      </a:lnTo>
                      <a:lnTo>
                        <a:pt x="1481" y="13"/>
                      </a:lnTo>
                      <a:lnTo>
                        <a:pt x="1486" y="12"/>
                      </a:lnTo>
                      <a:lnTo>
                        <a:pt x="1492" y="11"/>
                      </a:lnTo>
                      <a:lnTo>
                        <a:pt x="1497" y="10"/>
                      </a:lnTo>
                      <a:lnTo>
                        <a:pt x="1501" y="10"/>
                      </a:lnTo>
                      <a:lnTo>
                        <a:pt x="1507" y="9"/>
                      </a:lnTo>
                      <a:lnTo>
                        <a:pt x="1511" y="8"/>
                      </a:lnTo>
                      <a:lnTo>
                        <a:pt x="1517" y="7"/>
                      </a:lnTo>
                      <a:lnTo>
                        <a:pt x="1521" y="5"/>
                      </a:lnTo>
                      <a:lnTo>
                        <a:pt x="1526" y="4"/>
                      </a:lnTo>
                      <a:lnTo>
                        <a:pt x="1531" y="3"/>
                      </a:lnTo>
                      <a:lnTo>
                        <a:pt x="1536" y="2"/>
                      </a:lnTo>
                      <a:lnTo>
                        <a:pt x="1540" y="1"/>
                      </a:lnTo>
                      <a:lnTo>
                        <a:pt x="1546" y="0"/>
                      </a:lnTo>
                      <a:lnTo>
                        <a:pt x="1519" y="2"/>
                      </a:lnTo>
                      <a:lnTo>
                        <a:pt x="1493" y="4"/>
                      </a:lnTo>
                      <a:lnTo>
                        <a:pt x="1466" y="7"/>
                      </a:lnTo>
                      <a:lnTo>
                        <a:pt x="1440" y="9"/>
                      </a:lnTo>
                      <a:lnTo>
                        <a:pt x="1412" y="11"/>
                      </a:lnTo>
                      <a:lnTo>
                        <a:pt x="1386" y="13"/>
                      </a:lnTo>
                      <a:lnTo>
                        <a:pt x="1359" y="15"/>
                      </a:lnTo>
                      <a:lnTo>
                        <a:pt x="1333" y="17"/>
                      </a:lnTo>
                      <a:lnTo>
                        <a:pt x="1306" y="20"/>
                      </a:lnTo>
                      <a:lnTo>
                        <a:pt x="1280" y="22"/>
                      </a:lnTo>
                      <a:lnTo>
                        <a:pt x="1254" y="24"/>
                      </a:lnTo>
                      <a:lnTo>
                        <a:pt x="1228" y="25"/>
                      </a:lnTo>
                      <a:lnTo>
                        <a:pt x="1201" y="27"/>
                      </a:lnTo>
                      <a:lnTo>
                        <a:pt x="1175" y="29"/>
                      </a:lnTo>
                      <a:lnTo>
                        <a:pt x="1149" y="30"/>
                      </a:lnTo>
                      <a:lnTo>
                        <a:pt x="1123" y="33"/>
                      </a:lnTo>
                      <a:lnTo>
                        <a:pt x="1097" y="34"/>
                      </a:lnTo>
                      <a:lnTo>
                        <a:pt x="1071" y="36"/>
                      </a:lnTo>
                      <a:lnTo>
                        <a:pt x="1045" y="37"/>
                      </a:lnTo>
                      <a:lnTo>
                        <a:pt x="1020" y="38"/>
                      </a:lnTo>
                      <a:lnTo>
                        <a:pt x="994" y="40"/>
                      </a:lnTo>
                      <a:lnTo>
                        <a:pt x="968" y="41"/>
                      </a:lnTo>
                      <a:lnTo>
                        <a:pt x="943" y="42"/>
                      </a:lnTo>
                      <a:lnTo>
                        <a:pt x="917" y="43"/>
                      </a:lnTo>
                      <a:lnTo>
                        <a:pt x="892" y="45"/>
                      </a:lnTo>
                      <a:lnTo>
                        <a:pt x="866" y="46"/>
                      </a:lnTo>
                      <a:lnTo>
                        <a:pt x="841" y="47"/>
                      </a:lnTo>
                      <a:lnTo>
                        <a:pt x="815" y="48"/>
                      </a:lnTo>
                      <a:lnTo>
                        <a:pt x="790" y="48"/>
                      </a:lnTo>
                      <a:lnTo>
                        <a:pt x="765" y="49"/>
                      </a:lnTo>
                      <a:lnTo>
                        <a:pt x="740" y="49"/>
                      </a:lnTo>
                      <a:lnTo>
                        <a:pt x="715" y="50"/>
                      </a:lnTo>
                      <a:lnTo>
                        <a:pt x="691" y="51"/>
                      </a:lnTo>
                      <a:lnTo>
                        <a:pt x="668" y="51"/>
                      </a:lnTo>
                      <a:lnTo>
                        <a:pt x="644" y="51"/>
                      </a:lnTo>
                      <a:lnTo>
                        <a:pt x="620" y="52"/>
                      </a:lnTo>
                      <a:lnTo>
                        <a:pt x="598" y="52"/>
                      </a:lnTo>
                      <a:lnTo>
                        <a:pt x="575" y="52"/>
                      </a:lnTo>
                      <a:lnTo>
                        <a:pt x="551" y="52"/>
                      </a:lnTo>
                      <a:lnTo>
                        <a:pt x="528" y="53"/>
                      </a:lnTo>
                      <a:lnTo>
                        <a:pt x="505" y="53"/>
                      </a:lnTo>
                      <a:lnTo>
                        <a:pt x="481" y="53"/>
                      </a:lnTo>
                      <a:lnTo>
                        <a:pt x="459" y="52"/>
                      </a:lnTo>
                      <a:lnTo>
                        <a:pt x="436" y="52"/>
                      </a:lnTo>
                      <a:lnTo>
                        <a:pt x="413" y="52"/>
                      </a:lnTo>
                      <a:lnTo>
                        <a:pt x="391" y="52"/>
                      </a:lnTo>
                      <a:lnTo>
                        <a:pt x="369" y="51"/>
                      </a:lnTo>
                      <a:lnTo>
                        <a:pt x="346" y="51"/>
                      </a:lnTo>
                      <a:lnTo>
                        <a:pt x="323" y="50"/>
                      </a:lnTo>
                      <a:lnTo>
                        <a:pt x="301" y="50"/>
                      </a:lnTo>
                      <a:lnTo>
                        <a:pt x="279" y="49"/>
                      </a:lnTo>
                      <a:lnTo>
                        <a:pt x="257" y="49"/>
                      </a:lnTo>
                      <a:lnTo>
                        <a:pt x="235" y="48"/>
                      </a:lnTo>
                      <a:lnTo>
                        <a:pt x="213" y="47"/>
                      </a:lnTo>
                      <a:lnTo>
                        <a:pt x="191" y="46"/>
                      </a:lnTo>
                      <a:lnTo>
                        <a:pt x="169" y="45"/>
                      </a:lnTo>
                      <a:lnTo>
                        <a:pt x="147" y="43"/>
                      </a:lnTo>
                      <a:lnTo>
                        <a:pt x="127" y="42"/>
                      </a:lnTo>
                      <a:lnTo>
                        <a:pt x="105" y="40"/>
                      </a:lnTo>
                      <a:lnTo>
                        <a:pt x="83" y="39"/>
                      </a:lnTo>
                      <a:lnTo>
                        <a:pt x="63" y="38"/>
                      </a:lnTo>
                      <a:lnTo>
                        <a:pt x="41" y="36"/>
                      </a:lnTo>
                      <a:lnTo>
                        <a:pt x="20" y="35"/>
                      </a:lnTo>
                      <a:lnTo>
                        <a:pt x="0" y="33"/>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6" name="Freeform 137"/>
                <p:cNvSpPr>
                  <a:spLocks noChangeArrowheads="1"/>
                </p:cNvSpPr>
                <p:nvPr/>
              </p:nvSpPr>
              <p:spPr bwMode="auto">
                <a:xfrm>
                  <a:off x="79" y="388"/>
                  <a:ext cx="2" cy="306"/>
                </a:xfrm>
                <a:custGeom>
                  <a:avLst/>
                  <a:gdLst>
                    <a:gd name="T0" fmla="*/ 0 w 13"/>
                    <a:gd name="T1" fmla="*/ 5035 h 205"/>
                    <a:gd name="T2" fmla="*/ 0 w 13"/>
                    <a:gd name="T3" fmla="*/ 3762 h 205"/>
                    <a:gd name="T4" fmla="*/ 0 w 13"/>
                    <a:gd name="T5" fmla="*/ 2511 h 205"/>
                    <a:gd name="T6" fmla="*/ 0 w 13"/>
                    <a:gd name="T7" fmla="*/ 1281 h 205"/>
                    <a:gd name="T8" fmla="*/ 0 w 13"/>
                    <a:gd name="T9" fmla="*/ 1 h 205"/>
                    <a:gd name="T10" fmla="*/ 0 w 13"/>
                    <a:gd name="T11" fmla="*/ 1 h 205"/>
                    <a:gd name="T12" fmla="*/ 0 w 13"/>
                    <a:gd name="T13" fmla="*/ 0 h 205"/>
                    <a:gd name="T14" fmla="*/ 0 w 13"/>
                    <a:gd name="T15" fmla="*/ 0 h 205"/>
                    <a:gd name="T16" fmla="*/ 0 w 13"/>
                    <a:gd name="T17" fmla="*/ 0 h 205"/>
                    <a:gd name="T18" fmla="*/ 0 w 13"/>
                    <a:gd name="T19" fmla="*/ 1249 h 205"/>
                    <a:gd name="T20" fmla="*/ 0 w 13"/>
                    <a:gd name="T21" fmla="*/ 2511 h 205"/>
                    <a:gd name="T22" fmla="*/ 0 w 13"/>
                    <a:gd name="T23" fmla="*/ 3793 h 205"/>
                    <a:gd name="T24" fmla="*/ 0 w 13"/>
                    <a:gd name="T25" fmla="*/ 5056 h 205"/>
                    <a:gd name="T26" fmla="*/ 0 w 13"/>
                    <a:gd name="T27" fmla="*/ 5056 h 205"/>
                    <a:gd name="T28" fmla="*/ 0 w 13"/>
                    <a:gd name="T29" fmla="*/ 5035 h 205"/>
                    <a:gd name="T30" fmla="*/ 0 w 13"/>
                    <a:gd name="T31" fmla="*/ 5035 h 205"/>
                    <a:gd name="T32" fmla="*/ 0 w 13"/>
                    <a:gd name="T33" fmla="*/ 5035 h 20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205"/>
                    <a:gd name="T53" fmla="*/ 13 w 13"/>
                    <a:gd name="T54" fmla="*/ 205 h 20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205">
                      <a:moveTo>
                        <a:pt x="2" y="204"/>
                      </a:moveTo>
                      <a:lnTo>
                        <a:pt x="1" y="153"/>
                      </a:lnTo>
                      <a:lnTo>
                        <a:pt x="1" y="102"/>
                      </a:lnTo>
                      <a:lnTo>
                        <a:pt x="1" y="52"/>
                      </a:lnTo>
                      <a:lnTo>
                        <a:pt x="0" y="1"/>
                      </a:lnTo>
                      <a:lnTo>
                        <a:pt x="3" y="1"/>
                      </a:lnTo>
                      <a:lnTo>
                        <a:pt x="6" y="0"/>
                      </a:lnTo>
                      <a:lnTo>
                        <a:pt x="9" y="0"/>
                      </a:lnTo>
                      <a:lnTo>
                        <a:pt x="13" y="0"/>
                      </a:lnTo>
                      <a:lnTo>
                        <a:pt x="13" y="51"/>
                      </a:lnTo>
                      <a:lnTo>
                        <a:pt x="13" y="102"/>
                      </a:lnTo>
                      <a:lnTo>
                        <a:pt x="13" y="154"/>
                      </a:lnTo>
                      <a:lnTo>
                        <a:pt x="13" y="205"/>
                      </a:lnTo>
                      <a:lnTo>
                        <a:pt x="10" y="205"/>
                      </a:lnTo>
                      <a:lnTo>
                        <a:pt x="7" y="204"/>
                      </a:lnTo>
                      <a:lnTo>
                        <a:pt x="5" y="204"/>
                      </a:lnTo>
                      <a:lnTo>
                        <a:pt x="2" y="204"/>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7" name="Freeform 138"/>
                <p:cNvSpPr>
                  <a:spLocks noChangeArrowheads="1"/>
                </p:cNvSpPr>
                <p:nvPr/>
              </p:nvSpPr>
              <p:spPr bwMode="auto">
                <a:xfrm>
                  <a:off x="96" y="466"/>
                  <a:ext cx="230" cy="306"/>
                </a:xfrm>
                <a:custGeom>
                  <a:avLst/>
                  <a:gdLst>
                    <a:gd name="T0" fmla="*/ 0 w 1383"/>
                    <a:gd name="T1" fmla="*/ 669222 h 102"/>
                    <a:gd name="T2" fmla="*/ 0 w 1383"/>
                    <a:gd name="T3" fmla="*/ 669222 h 102"/>
                    <a:gd name="T4" fmla="*/ 0 w 1383"/>
                    <a:gd name="T5" fmla="*/ 662661 h 102"/>
                    <a:gd name="T6" fmla="*/ 0 w 1383"/>
                    <a:gd name="T7" fmla="*/ 629856 h 102"/>
                    <a:gd name="T8" fmla="*/ 0 w 1383"/>
                    <a:gd name="T9" fmla="*/ 590490 h 102"/>
                    <a:gd name="T10" fmla="*/ 0 w 1383"/>
                    <a:gd name="T11" fmla="*/ 518319 h 102"/>
                    <a:gd name="T12" fmla="*/ 0 w 1383"/>
                    <a:gd name="T13" fmla="*/ 433026 h 102"/>
                    <a:gd name="T14" fmla="*/ 0 w 1383"/>
                    <a:gd name="T15" fmla="*/ 308367 h 102"/>
                    <a:gd name="T16" fmla="*/ 0 w 1383"/>
                    <a:gd name="T17" fmla="*/ 170586 h 102"/>
                    <a:gd name="T18" fmla="*/ 0 w 1383"/>
                    <a:gd name="T19" fmla="*/ 0 h 102"/>
                    <a:gd name="T20" fmla="*/ 0 w 1383"/>
                    <a:gd name="T21" fmla="*/ 91854 h 102"/>
                    <a:gd name="T22" fmla="*/ 0 w 1383"/>
                    <a:gd name="T23" fmla="*/ 170586 h 102"/>
                    <a:gd name="T24" fmla="*/ 0 w 1383"/>
                    <a:gd name="T25" fmla="*/ 229635 h 102"/>
                    <a:gd name="T26" fmla="*/ 0 w 1383"/>
                    <a:gd name="T27" fmla="*/ 282123 h 102"/>
                    <a:gd name="T28" fmla="*/ 0 w 1383"/>
                    <a:gd name="T29" fmla="*/ 314928 h 102"/>
                    <a:gd name="T30" fmla="*/ 0 w 1383"/>
                    <a:gd name="T31" fmla="*/ 341172 h 102"/>
                    <a:gd name="T32" fmla="*/ 0 w 1383"/>
                    <a:gd name="T33" fmla="*/ 347733 h 102"/>
                    <a:gd name="T34" fmla="*/ 0 w 1383"/>
                    <a:gd name="T35" fmla="*/ 347733 h 102"/>
                    <a:gd name="T36" fmla="*/ 0 w 1383"/>
                    <a:gd name="T37" fmla="*/ 347733 h 102"/>
                    <a:gd name="T38" fmla="*/ 0 w 1383"/>
                    <a:gd name="T39" fmla="*/ 347733 h 102"/>
                    <a:gd name="T40" fmla="*/ 0 w 1383"/>
                    <a:gd name="T41" fmla="*/ 341172 h 102"/>
                    <a:gd name="T42" fmla="*/ 0 w 1383"/>
                    <a:gd name="T43" fmla="*/ 341172 h 102"/>
                    <a:gd name="T44" fmla="*/ 0 w 1383"/>
                    <a:gd name="T45" fmla="*/ 341172 h 102"/>
                    <a:gd name="T46" fmla="*/ 0 w 1383"/>
                    <a:gd name="T47" fmla="*/ 334611 h 102"/>
                    <a:gd name="T48" fmla="*/ 0 w 1383"/>
                    <a:gd name="T49" fmla="*/ 334611 h 102"/>
                    <a:gd name="T50" fmla="*/ 0 w 1383"/>
                    <a:gd name="T51" fmla="*/ 334611 h 102"/>
                    <a:gd name="T52" fmla="*/ 0 w 1383"/>
                    <a:gd name="T53" fmla="*/ 328050 h 102"/>
                    <a:gd name="T54" fmla="*/ 0 w 1383"/>
                    <a:gd name="T55" fmla="*/ 328050 h 102"/>
                    <a:gd name="T56" fmla="*/ 0 w 1383"/>
                    <a:gd name="T57" fmla="*/ 328050 h 102"/>
                    <a:gd name="T58" fmla="*/ 0 w 1383"/>
                    <a:gd name="T59" fmla="*/ 314928 h 102"/>
                    <a:gd name="T60" fmla="*/ 0 w 1383"/>
                    <a:gd name="T61" fmla="*/ 314928 h 102"/>
                    <a:gd name="T62" fmla="*/ 0 w 1383"/>
                    <a:gd name="T63" fmla="*/ 314928 h 102"/>
                    <a:gd name="T64" fmla="*/ 0 w 1383"/>
                    <a:gd name="T65" fmla="*/ 314928 h 102"/>
                    <a:gd name="T66" fmla="*/ 0 w 1383"/>
                    <a:gd name="T67" fmla="*/ 314928 h 102"/>
                    <a:gd name="T68" fmla="*/ 0 w 1383"/>
                    <a:gd name="T69" fmla="*/ 314928 h 102"/>
                    <a:gd name="T70" fmla="*/ 0 w 1383"/>
                    <a:gd name="T71" fmla="*/ 314928 h 102"/>
                    <a:gd name="T72" fmla="*/ 0 w 1383"/>
                    <a:gd name="T73" fmla="*/ 314928 h 102"/>
                    <a:gd name="T74" fmla="*/ 0 w 1383"/>
                    <a:gd name="T75" fmla="*/ 314928 h 102"/>
                    <a:gd name="T76" fmla="*/ 0 w 1383"/>
                    <a:gd name="T77" fmla="*/ 308367 h 102"/>
                    <a:gd name="T78" fmla="*/ 0 w 1383"/>
                    <a:gd name="T79" fmla="*/ 308367 h 102"/>
                    <a:gd name="T80" fmla="*/ 0 w 1383"/>
                    <a:gd name="T81" fmla="*/ 308367 h 102"/>
                    <a:gd name="T82" fmla="*/ 0 w 1383"/>
                    <a:gd name="T83" fmla="*/ 301806 h 102"/>
                    <a:gd name="T84" fmla="*/ 0 w 1383"/>
                    <a:gd name="T85" fmla="*/ 301806 h 102"/>
                    <a:gd name="T86" fmla="*/ 0 w 1383"/>
                    <a:gd name="T87" fmla="*/ 301806 h 102"/>
                    <a:gd name="T88" fmla="*/ 0 w 1383"/>
                    <a:gd name="T89" fmla="*/ 295245 h 102"/>
                    <a:gd name="T90" fmla="*/ 0 w 1383"/>
                    <a:gd name="T91" fmla="*/ 295245 h 102"/>
                    <a:gd name="T92" fmla="*/ 0 w 1383"/>
                    <a:gd name="T93" fmla="*/ 295245 h 102"/>
                    <a:gd name="T94" fmla="*/ 0 w 1383"/>
                    <a:gd name="T95" fmla="*/ 288684 h 102"/>
                    <a:gd name="T96" fmla="*/ 0 w 1383"/>
                    <a:gd name="T97" fmla="*/ 288684 h 102"/>
                    <a:gd name="T98" fmla="*/ 0 w 1383"/>
                    <a:gd name="T99" fmla="*/ 288684 h 102"/>
                    <a:gd name="T100" fmla="*/ 0 w 1383"/>
                    <a:gd name="T101" fmla="*/ 380538 h 102"/>
                    <a:gd name="T102" fmla="*/ 0 w 1383"/>
                    <a:gd name="T103" fmla="*/ 492075 h 102"/>
                    <a:gd name="T104" fmla="*/ 0 w 1383"/>
                    <a:gd name="T105" fmla="*/ 590490 h 102"/>
                    <a:gd name="T106" fmla="*/ 0 w 1383"/>
                    <a:gd name="T107" fmla="*/ 669222 h 1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83"/>
                    <a:gd name="T163" fmla="*/ 0 h 102"/>
                    <a:gd name="T164" fmla="*/ 1383 w 1383"/>
                    <a:gd name="T165" fmla="*/ 102 h 10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83" h="102">
                      <a:moveTo>
                        <a:pt x="0" y="102"/>
                      </a:moveTo>
                      <a:lnTo>
                        <a:pt x="1322" y="102"/>
                      </a:lnTo>
                      <a:lnTo>
                        <a:pt x="1336" y="101"/>
                      </a:lnTo>
                      <a:lnTo>
                        <a:pt x="1348" y="96"/>
                      </a:lnTo>
                      <a:lnTo>
                        <a:pt x="1358" y="90"/>
                      </a:lnTo>
                      <a:lnTo>
                        <a:pt x="1366" y="79"/>
                      </a:lnTo>
                      <a:lnTo>
                        <a:pt x="1373" y="66"/>
                      </a:lnTo>
                      <a:lnTo>
                        <a:pt x="1378" y="47"/>
                      </a:lnTo>
                      <a:lnTo>
                        <a:pt x="1382" y="26"/>
                      </a:lnTo>
                      <a:lnTo>
                        <a:pt x="1383" y="0"/>
                      </a:lnTo>
                      <a:lnTo>
                        <a:pt x="1375" y="14"/>
                      </a:lnTo>
                      <a:lnTo>
                        <a:pt x="1365" y="26"/>
                      </a:lnTo>
                      <a:lnTo>
                        <a:pt x="1356" y="35"/>
                      </a:lnTo>
                      <a:lnTo>
                        <a:pt x="1344" y="43"/>
                      </a:lnTo>
                      <a:lnTo>
                        <a:pt x="1332" y="48"/>
                      </a:lnTo>
                      <a:lnTo>
                        <a:pt x="1319" y="52"/>
                      </a:lnTo>
                      <a:lnTo>
                        <a:pt x="1305" y="53"/>
                      </a:lnTo>
                      <a:lnTo>
                        <a:pt x="1292" y="53"/>
                      </a:lnTo>
                      <a:lnTo>
                        <a:pt x="1248" y="53"/>
                      </a:lnTo>
                      <a:lnTo>
                        <a:pt x="1205" y="53"/>
                      </a:lnTo>
                      <a:lnTo>
                        <a:pt x="1162" y="52"/>
                      </a:lnTo>
                      <a:lnTo>
                        <a:pt x="1119" y="52"/>
                      </a:lnTo>
                      <a:lnTo>
                        <a:pt x="1077" y="52"/>
                      </a:lnTo>
                      <a:lnTo>
                        <a:pt x="1034" y="51"/>
                      </a:lnTo>
                      <a:lnTo>
                        <a:pt x="992" y="51"/>
                      </a:lnTo>
                      <a:lnTo>
                        <a:pt x="950" y="51"/>
                      </a:lnTo>
                      <a:lnTo>
                        <a:pt x="908" y="50"/>
                      </a:lnTo>
                      <a:lnTo>
                        <a:pt x="866" y="50"/>
                      </a:lnTo>
                      <a:lnTo>
                        <a:pt x="825" y="50"/>
                      </a:lnTo>
                      <a:lnTo>
                        <a:pt x="784" y="48"/>
                      </a:lnTo>
                      <a:lnTo>
                        <a:pt x="742" y="48"/>
                      </a:lnTo>
                      <a:lnTo>
                        <a:pt x="702" y="48"/>
                      </a:lnTo>
                      <a:lnTo>
                        <a:pt x="661" y="48"/>
                      </a:lnTo>
                      <a:lnTo>
                        <a:pt x="621" y="48"/>
                      </a:lnTo>
                      <a:lnTo>
                        <a:pt x="582" y="48"/>
                      </a:lnTo>
                      <a:lnTo>
                        <a:pt x="544" y="48"/>
                      </a:lnTo>
                      <a:lnTo>
                        <a:pt x="506" y="48"/>
                      </a:lnTo>
                      <a:lnTo>
                        <a:pt x="468" y="48"/>
                      </a:lnTo>
                      <a:lnTo>
                        <a:pt x="430" y="47"/>
                      </a:lnTo>
                      <a:lnTo>
                        <a:pt x="392" y="47"/>
                      </a:lnTo>
                      <a:lnTo>
                        <a:pt x="355" y="47"/>
                      </a:lnTo>
                      <a:lnTo>
                        <a:pt x="318" y="46"/>
                      </a:lnTo>
                      <a:lnTo>
                        <a:pt x="280" y="46"/>
                      </a:lnTo>
                      <a:lnTo>
                        <a:pt x="243" y="46"/>
                      </a:lnTo>
                      <a:lnTo>
                        <a:pt x="206" y="45"/>
                      </a:lnTo>
                      <a:lnTo>
                        <a:pt x="170" y="45"/>
                      </a:lnTo>
                      <a:lnTo>
                        <a:pt x="134" y="45"/>
                      </a:lnTo>
                      <a:lnTo>
                        <a:pt x="97" y="44"/>
                      </a:lnTo>
                      <a:lnTo>
                        <a:pt x="60" y="44"/>
                      </a:lnTo>
                      <a:lnTo>
                        <a:pt x="24" y="44"/>
                      </a:lnTo>
                      <a:lnTo>
                        <a:pt x="16" y="58"/>
                      </a:lnTo>
                      <a:lnTo>
                        <a:pt x="9" y="75"/>
                      </a:lnTo>
                      <a:lnTo>
                        <a:pt x="4" y="90"/>
                      </a:lnTo>
                      <a:lnTo>
                        <a:pt x="0" y="102"/>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8" name="Freeform 139"/>
                <p:cNvSpPr>
                  <a:spLocks noChangeArrowheads="1"/>
                </p:cNvSpPr>
                <p:nvPr/>
              </p:nvSpPr>
              <p:spPr bwMode="auto">
                <a:xfrm>
                  <a:off x="35" y="383"/>
                  <a:ext cx="348" cy="306"/>
                </a:xfrm>
                <a:custGeom>
                  <a:avLst/>
                  <a:gdLst>
                    <a:gd name="T0" fmla="*/ 0 w 2087"/>
                    <a:gd name="T1" fmla="*/ 1501576 h 82"/>
                    <a:gd name="T2" fmla="*/ 0 w 2087"/>
                    <a:gd name="T3" fmla="*/ 0 h 82"/>
                    <a:gd name="T4" fmla="*/ 0 w 2087"/>
                    <a:gd name="T5" fmla="*/ 3084361 h 82"/>
                    <a:gd name="T6" fmla="*/ 0 w 2087"/>
                    <a:gd name="T7" fmla="*/ 1501576 h 82"/>
                    <a:gd name="T8" fmla="*/ 0 60000 65536"/>
                    <a:gd name="T9" fmla="*/ 0 60000 65536"/>
                    <a:gd name="T10" fmla="*/ 0 60000 65536"/>
                    <a:gd name="T11" fmla="*/ 0 60000 65536"/>
                    <a:gd name="T12" fmla="*/ 0 w 2087"/>
                    <a:gd name="T13" fmla="*/ 0 h 82"/>
                    <a:gd name="T14" fmla="*/ 2087 w 2087"/>
                    <a:gd name="T15" fmla="*/ 82 h 82"/>
                  </a:gdLst>
                  <a:ahLst/>
                  <a:cxnLst>
                    <a:cxn ang="T8">
                      <a:pos x="T0" y="T1"/>
                    </a:cxn>
                    <a:cxn ang="T9">
                      <a:pos x="T2" y="T3"/>
                    </a:cxn>
                    <a:cxn ang="T10">
                      <a:pos x="T4" y="T5"/>
                    </a:cxn>
                    <a:cxn ang="T11">
                      <a:pos x="T6" y="T7"/>
                    </a:cxn>
                  </a:cxnLst>
                  <a:rect l="T12" t="T13" r="T14" b="T15"/>
                  <a:pathLst>
                    <a:path w="2087" h="82">
                      <a:moveTo>
                        <a:pt x="0" y="40"/>
                      </a:moveTo>
                      <a:lnTo>
                        <a:pt x="2087" y="0"/>
                      </a:lnTo>
                      <a:lnTo>
                        <a:pt x="104" y="82"/>
                      </a:lnTo>
                      <a:lnTo>
                        <a:pt x="0" y="4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29" name="Freeform 140"/>
                <p:cNvSpPr>
                  <a:spLocks noChangeArrowheads="1"/>
                </p:cNvSpPr>
                <p:nvPr/>
              </p:nvSpPr>
              <p:spPr bwMode="auto">
                <a:xfrm>
                  <a:off x="382" y="12"/>
                  <a:ext cx="55" cy="306"/>
                </a:xfrm>
                <a:custGeom>
                  <a:avLst/>
                  <a:gdLst>
                    <a:gd name="T0" fmla="*/ 0 w 330"/>
                    <a:gd name="T1" fmla="*/ 0 h 2256"/>
                    <a:gd name="T2" fmla="*/ 0 w 330"/>
                    <a:gd name="T3" fmla="*/ 0 h 2256"/>
                    <a:gd name="T4" fmla="*/ 0 w 330"/>
                    <a:gd name="T5" fmla="*/ 0 h 2256"/>
                    <a:gd name="T6" fmla="*/ 0 w 330"/>
                    <a:gd name="T7" fmla="*/ 0 h 2256"/>
                    <a:gd name="T8" fmla="*/ 0 w 330"/>
                    <a:gd name="T9" fmla="*/ 0 h 2256"/>
                    <a:gd name="T10" fmla="*/ 0 w 330"/>
                    <a:gd name="T11" fmla="*/ 0 h 2256"/>
                    <a:gd name="T12" fmla="*/ 0 w 330"/>
                    <a:gd name="T13" fmla="*/ 0 h 2256"/>
                    <a:gd name="T14" fmla="*/ 0 w 330"/>
                    <a:gd name="T15" fmla="*/ 0 h 2256"/>
                    <a:gd name="T16" fmla="*/ 0 w 330"/>
                    <a:gd name="T17" fmla="*/ 0 h 2256"/>
                    <a:gd name="T18" fmla="*/ 0 w 330"/>
                    <a:gd name="T19" fmla="*/ 0 h 2256"/>
                    <a:gd name="T20" fmla="*/ 0 w 330"/>
                    <a:gd name="T21" fmla="*/ 0 h 2256"/>
                    <a:gd name="T22" fmla="*/ 0 w 330"/>
                    <a:gd name="T23" fmla="*/ 0 h 2256"/>
                    <a:gd name="T24" fmla="*/ 0 w 330"/>
                    <a:gd name="T25" fmla="*/ 0 h 2256"/>
                    <a:gd name="T26" fmla="*/ 0 w 330"/>
                    <a:gd name="T27" fmla="*/ 0 h 2256"/>
                    <a:gd name="T28" fmla="*/ 0 w 330"/>
                    <a:gd name="T29" fmla="*/ 0 h 2256"/>
                    <a:gd name="T30" fmla="*/ 0 w 330"/>
                    <a:gd name="T31" fmla="*/ 0 h 2256"/>
                    <a:gd name="T32" fmla="*/ 0 w 330"/>
                    <a:gd name="T33" fmla="*/ 0 h 2256"/>
                    <a:gd name="T34" fmla="*/ 0 w 330"/>
                    <a:gd name="T35" fmla="*/ 0 h 2256"/>
                    <a:gd name="T36" fmla="*/ 0 w 330"/>
                    <a:gd name="T37" fmla="*/ 0 h 2256"/>
                    <a:gd name="T38" fmla="*/ 0 w 330"/>
                    <a:gd name="T39" fmla="*/ 0 h 22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0"/>
                    <a:gd name="T61" fmla="*/ 0 h 2256"/>
                    <a:gd name="T62" fmla="*/ 330 w 330"/>
                    <a:gd name="T63" fmla="*/ 2256 h 22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0" h="2256">
                      <a:moveTo>
                        <a:pt x="146" y="0"/>
                      </a:moveTo>
                      <a:lnTo>
                        <a:pt x="211" y="2003"/>
                      </a:lnTo>
                      <a:lnTo>
                        <a:pt x="209" y="2027"/>
                      </a:lnTo>
                      <a:lnTo>
                        <a:pt x="206" y="2050"/>
                      </a:lnTo>
                      <a:lnTo>
                        <a:pt x="199" y="2070"/>
                      </a:lnTo>
                      <a:lnTo>
                        <a:pt x="192" y="2091"/>
                      </a:lnTo>
                      <a:lnTo>
                        <a:pt x="183" y="2109"/>
                      </a:lnTo>
                      <a:lnTo>
                        <a:pt x="172" y="2127"/>
                      </a:lnTo>
                      <a:lnTo>
                        <a:pt x="159" y="2142"/>
                      </a:lnTo>
                      <a:lnTo>
                        <a:pt x="146" y="2157"/>
                      </a:lnTo>
                      <a:lnTo>
                        <a:pt x="131" y="2170"/>
                      </a:lnTo>
                      <a:lnTo>
                        <a:pt x="115" y="2182"/>
                      </a:lnTo>
                      <a:lnTo>
                        <a:pt x="97" y="2192"/>
                      </a:lnTo>
                      <a:lnTo>
                        <a:pt x="79" y="2200"/>
                      </a:lnTo>
                      <a:lnTo>
                        <a:pt x="61" y="2208"/>
                      </a:lnTo>
                      <a:lnTo>
                        <a:pt x="41" y="2215"/>
                      </a:lnTo>
                      <a:lnTo>
                        <a:pt x="20" y="2220"/>
                      </a:lnTo>
                      <a:lnTo>
                        <a:pt x="0" y="2223"/>
                      </a:lnTo>
                      <a:lnTo>
                        <a:pt x="330" y="2256"/>
                      </a:lnTo>
                      <a:lnTo>
                        <a:pt x="146" y="0"/>
                      </a:lnTo>
                      <a:close/>
                    </a:path>
                  </a:pathLst>
                </a:custGeom>
                <a:solidFill>
                  <a:srgbClr val="969696"/>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0" name="Freeform 141"/>
                <p:cNvSpPr>
                  <a:spLocks noChangeArrowheads="1"/>
                </p:cNvSpPr>
                <p:nvPr/>
              </p:nvSpPr>
              <p:spPr bwMode="auto">
                <a:xfrm>
                  <a:off x="279" y="585"/>
                  <a:ext cx="162" cy="306"/>
                </a:xfrm>
                <a:custGeom>
                  <a:avLst/>
                  <a:gdLst>
                    <a:gd name="T0" fmla="*/ 0 w 975"/>
                    <a:gd name="T1" fmla="*/ 882 h 129"/>
                    <a:gd name="T2" fmla="*/ 0 w 975"/>
                    <a:gd name="T3" fmla="*/ 3765 h 129"/>
                    <a:gd name="T4" fmla="*/ 0 w 975"/>
                    <a:gd name="T5" fmla="*/ 5857 h 129"/>
                    <a:gd name="T6" fmla="*/ 0 w 975"/>
                    <a:gd name="T7" fmla="*/ 10129 h 129"/>
                    <a:gd name="T8" fmla="*/ 0 w 975"/>
                    <a:gd name="T9" fmla="*/ 13201 h 129"/>
                    <a:gd name="T10" fmla="*/ 0 w 975"/>
                    <a:gd name="T11" fmla="*/ 15990 h 129"/>
                    <a:gd name="T12" fmla="*/ 0 w 975"/>
                    <a:gd name="T13" fmla="*/ 18180 h 129"/>
                    <a:gd name="T14" fmla="*/ 0 w 975"/>
                    <a:gd name="T15" fmla="*/ 21944 h 129"/>
                    <a:gd name="T16" fmla="*/ 0 w 975"/>
                    <a:gd name="T17" fmla="*/ 24027 h 129"/>
                    <a:gd name="T18" fmla="*/ 0 w 975"/>
                    <a:gd name="T19" fmla="*/ 27111 h 129"/>
                    <a:gd name="T20" fmla="*/ 0 w 975"/>
                    <a:gd name="T21" fmla="*/ 29219 h 129"/>
                    <a:gd name="T22" fmla="*/ 0 w 975"/>
                    <a:gd name="T23" fmla="*/ 32073 h 129"/>
                    <a:gd name="T24" fmla="*/ 0 w 975"/>
                    <a:gd name="T25" fmla="*/ 35973 h 129"/>
                    <a:gd name="T26" fmla="*/ 0 w 975"/>
                    <a:gd name="T27" fmla="*/ 39360 h 129"/>
                    <a:gd name="T28" fmla="*/ 0 w 975"/>
                    <a:gd name="T29" fmla="*/ 43125 h 129"/>
                    <a:gd name="T30" fmla="*/ 0 w 975"/>
                    <a:gd name="T31" fmla="*/ 46861 h 129"/>
                    <a:gd name="T32" fmla="*/ 0 w 975"/>
                    <a:gd name="T33" fmla="*/ 68046 h 129"/>
                    <a:gd name="T34" fmla="*/ 0 w 975"/>
                    <a:gd name="T35" fmla="*/ 108153 h 129"/>
                    <a:gd name="T36" fmla="*/ 0 w 975"/>
                    <a:gd name="T37" fmla="*/ 127211 h 129"/>
                    <a:gd name="T38" fmla="*/ 0 w 975"/>
                    <a:gd name="T39" fmla="*/ 122182 h 129"/>
                    <a:gd name="T40" fmla="*/ 0 w 975"/>
                    <a:gd name="T41" fmla="*/ 119205 h 129"/>
                    <a:gd name="T42" fmla="*/ 0 w 975"/>
                    <a:gd name="T43" fmla="*/ 115440 h 129"/>
                    <a:gd name="T44" fmla="*/ 0 w 975"/>
                    <a:gd name="T45" fmla="*/ 112423 h 129"/>
                    <a:gd name="T46" fmla="*/ 0 w 975"/>
                    <a:gd name="T47" fmla="*/ 108153 h 129"/>
                    <a:gd name="T48" fmla="*/ 0 w 975"/>
                    <a:gd name="T49" fmla="*/ 105311 h 129"/>
                    <a:gd name="T50" fmla="*/ 0 w 975"/>
                    <a:gd name="T51" fmla="*/ 102297 h 129"/>
                    <a:gd name="T52" fmla="*/ 0 w 975"/>
                    <a:gd name="T53" fmla="*/ 99222 h 129"/>
                    <a:gd name="T54" fmla="*/ 0 w 975"/>
                    <a:gd name="T55" fmla="*/ 95138 h 129"/>
                    <a:gd name="T56" fmla="*/ 0 w 975"/>
                    <a:gd name="T57" fmla="*/ 92073 h 129"/>
                    <a:gd name="T58" fmla="*/ 0 w 975"/>
                    <a:gd name="T59" fmla="*/ 89224 h 129"/>
                    <a:gd name="T60" fmla="*/ 0 w 975"/>
                    <a:gd name="T61" fmla="*/ 85331 h 129"/>
                    <a:gd name="T62" fmla="*/ 0 w 975"/>
                    <a:gd name="T63" fmla="*/ 81021 h 129"/>
                    <a:gd name="T64" fmla="*/ 0 w 975"/>
                    <a:gd name="T65" fmla="*/ 78172 h 129"/>
                    <a:gd name="T66" fmla="*/ 0 w 975"/>
                    <a:gd name="T67" fmla="*/ 75157 h 129"/>
                    <a:gd name="T68" fmla="*/ 0 w 975"/>
                    <a:gd name="T69" fmla="*/ 54895 h 129"/>
                    <a:gd name="T70" fmla="*/ 0 w 975"/>
                    <a:gd name="T71" fmla="*/ 18180 h 129"/>
                    <a:gd name="T72" fmla="*/ 0 w 975"/>
                    <a:gd name="T73" fmla="*/ 0 h 1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75"/>
                    <a:gd name="T112" fmla="*/ 0 h 129"/>
                    <a:gd name="T113" fmla="*/ 975 w 975"/>
                    <a:gd name="T114" fmla="*/ 129 h 1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75" h="129">
                      <a:moveTo>
                        <a:pt x="0" y="0"/>
                      </a:moveTo>
                      <a:lnTo>
                        <a:pt x="28" y="1"/>
                      </a:lnTo>
                      <a:lnTo>
                        <a:pt x="56" y="2"/>
                      </a:lnTo>
                      <a:lnTo>
                        <a:pt x="84" y="4"/>
                      </a:lnTo>
                      <a:lnTo>
                        <a:pt x="112" y="5"/>
                      </a:lnTo>
                      <a:lnTo>
                        <a:pt x="140" y="6"/>
                      </a:lnTo>
                      <a:lnTo>
                        <a:pt x="170" y="9"/>
                      </a:lnTo>
                      <a:lnTo>
                        <a:pt x="198" y="10"/>
                      </a:lnTo>
                      <a:lnTo>
                        <a:pt x="227" y="11"/>
                      </a:lnTo>
                      <a:lnTo>
                        <a:pt x="255" y="13"/>
                      </a:lnTo>
                      <a:lnTo>
                        <a:pt x="285" y="14"/>
                      </a:lnTo>
                      <a:lnTo>
                        <a:pt x="313" y="16"/>
                      </a:lnTo>
                      <a:lnTo>
                        <a:pt x="342" y="17"/>
                      </a:lnTo>
                      <a:lnTo>
                        <a:pt x="371" y="18"/>
                      </a:lnTo>
                      <a:lnTo>
                        <a:pt x="401" y="20"/>
                      </a:lnTo>
                      <a:lnTo>
                        <a:pt x="430" y="22"/>
                      </a:lnTo>
                      <a:lnTo>
                        <a:pt x="459" y="23"/>
                      </a:lnTo>
                      <a:lnTo>
                        <a:pt x="490" y="24"/>
                      </a:lnTo>
                      <a:lnTo>
                        <a:pt x="521" y="25"/>
                      </a:lnTo>
                      <a:lnTo>
                        <a:pt x="553" y="27"/>
                      </a:lnTo>
                      <a:lnTo>
                        <a:pt x="584" y="28"/>
                      </a:lnTo>
                      <a:lnTo>
                        <a:pt x="615" y="29"/>
                      </a:lnTo>
                      <a:lnTo>
                        <a:pt x="647" y="31"/>
                      </a:lnTo>
                      <a:lnTo>
                        <a:pt x="680" y="32"/>
                      </a:lnTo>
                      <a:lnTo>
                        <a:pt x="711" y="33"/>
                      </a:lnTo>
                      <a:lnTo>
                        <a:pt x="744" y="36"/>
                      </a:lnTo>
                      <a:lnTo>
                        <a:pt x="776" y="38"/>
                      </a:lnTo>
                      <a:lnTo>
                        <a:pt x="809" y="39"/>
                      </a:lnTo>
                      <a:lnTo>
                        <a:pt x="841" y="41"/>
                      </a:lnTo>
                      <a:lnTo>
                        <a:pt x="874" y="43"/>
                      </a:lnTo>
                      <a:lnTo>
                        <a:pt x="907" y="44"/>
                      </a:lnTo>
                      <a:lnTo>
                        <a:pt x="940" y="47"/>
                      </a:lnTo>
                      <a:lnTo>
                        <a:pt x="974" y="49"/>
                      </a:lnTo>
                      <a:lnTo>
                        <a:pt x="974" y="68"/>
                      </a:lnTo>
                      <a:lnTo>
                        <a:pt x="974" y="89"/>
                      </a:lnTo>
                      <a:lnTo>
                        <a:pt x="974" y="108"/>
                      </a:lnTo>
                      <a:lnTo>
                        <a:pt x="975" y="129"/>
                      </a:lnTo>
                      <a:lnTo>
                        <a:pt x="941" y="127"/>
                      </a:lnTo>
                      <a:lnTo>
                        <a:pt x="907" y="125"/>
                      </a:lnTo>
                      <a:lnTo>
                        <a:pt x="875" y="122"/>
                      </a:lnTo>
                      <a:lnTo>
                        <a:pt x="841" y="121"/>
                      </a:lnTo>
                      <a:lnTo>
                        <a:pt x="809" y="119"/>
                      </a:lnTo>
                      <a:lnTo>
                        <a:pt x="776" y="117"/>
                      </a:lnTo>
                      <a:lnTo>
                        <a:pt x="744" y="115"/>
                      </a:lnTo>
                      <a:lnTo>
                        <a:pt x="711" y="114"/>
                      </a:lnTo>
                      <a:lnTo>
                        <a:pt x="680" y="112"/>
                      </a:lnTo>
                      <a:lnTo>
                        <a:pt x="647" y="109"/>
                      </a:lnTo>
                      <a:lnTo>
                        <a:pt x="615" y="108"/>
                      </a:lnTo>
                      <a:lnTo>
                        <a:pt x="584" y="106"/>
                      </a:lnTo>
                      <a:lnTo>
                        <a:pt x="553" y="105"/>
                      </a:lnTo>
                      <a:lnTo>
                        <a:pt x="522" y="103"/>
                      </a:lnTo>
                      <a:lnTo>
                        <a:pt x="491" y="102"/>
                      </a:lnTo>
                      <a:lnTo>
                        <a:pt x="460" y="100"/>
                      </a:lnTo>
                      <a:lnTo>
                        <a:pt x="431" y="99"/>
                      </a:lnTo>
                      <a:lnTo>
                        <a:pt x="401" y="96"/>
                      </a:lnTo>
                      <a:lnTo>
                        <a:pt x="371" y="95"/>
                      </a:lnTo>
                      <a:lnTo>
                        <a:pt x="342" y="93"/>
                      </a:lnTo>
                      <a:lnTo>
                        <a:pt x="314" y="92"/>
                      </a:lnTo>
                      <a:lnTo>
                        <a:pt x="285" y="90"/>
                      </a:lnTo>
                      <a:lnTo>
                        <a:pt x="255" y="89"/>
                      </a:lnTo>
                      <a:lnTo>
                        <a:pt x="227" y="87"/>
                      </a:lnTo>
                      <a:lnTo>
                        <a:pt x="198" y="85"/>
                      </a:lnTo>
                      <a:lnTo>
                        <a:pt x="170" y="83"/>
                      </a:lnTo>
                      <a:lnTo>
                        <a:pt x="141" y="81"/>
                      </a:lnTo>
                      <a:lnTo>
                        <a:pt x="113" y="80"/>
                      </a:lnTo>
                      <a:lnTo>
                        <a:pt x="84" y="78"/>
                      </a:lnTo>
                      <a:lnTo>
                        <a:pt x="57" y="77"/>
                      </a:lnTo>
                      <a:lnTo>
                        <a:pt x="28" y="75"/>
                      </a:lnTo>
                      <a:lnTo>
                        <a:pt x="0" y="74"/>
                      </a:lnTo>
                      <a:lnTo>
                        <a:pt x="0" y="55"/>
                      </a:lnTo>
                      <a:lnTo>
                        <a:pt x="0" y="37"/>
                      </a:lnTo>
                      <a:lnTo>
                        <a:pt x="0" y="18"/>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31" name="Freeform 142"/>
                <p:cNvSpPr>
                  <a:spLocks noChangeArrowheads="1"/>
                </p:cNvSpPr>
                <p:nvPr/>
              </p:nvSpPr>
              <p:spPr bwMode="auto">
                <a:xfrm>
                  <a:off x="279" y="593"/>
                  <a:ext cx="162" cy="306"/>
                </a:xfrm>
                <a:custGeom>
                  <a:avLst/>
                  <a:gdLst>
                    <a:gd name="T0" fmla="*/ 0 w 975"/>
                    <a:gd name="T1" fmla="*/ 322562 h 80"/>
                    <a:gd name="T2" fmla="*/ 0 w 975"/>
                    <a:gd name="T3" fmla="*/ 372421 h 80"/>
                    <a:gd name="T4" fmla="*/ 0 w 975"/>
                    <a:gd name="T5" fmla="*/ 372421 h 80"/>
                    <a:gd name="T6" fmla="*/ 0 w 975"/>
                    <a:gd name="T7" fmla="*/ 406907 h 80"/>
                    <a:gd name="T8" fmla="*/ 0 w 975"/>
                    <a:gd name="T9" fmla="*/ 504334 h 80"/>
                    <a:gd name="T10" fmla="*/ 0 w 975"/>
                    <a:gd name="T11" fmla="*/ 551003 h 80"/>
                    <a:gd name="T12" fmla="*/ 0 w 975"/>
                    <a:gd name="T13" fmla="*/ 551003 h 80"/>
                    <a:gd name="T14" fmla="*/ 0 w 975"/>
                    <a:gd name="T15" fmla="*/ 598509 h 80"/>
                    <a:gd name="T16" fmla="*/ 0 w 975"/>
                    <a:gd name="T17" fmla="*/ 598509 h 80"/>
                    <a:gd name="T18" fmla="*/ 0 w 975"/>
                    <a:gd name="T19" fmla="*/ 648372 h 80"/>
                    <a:gd name="T20" fmla="*/ 0 w 975"/>
                    <a:gd name="T21" fmla="*/ 648372 h 80"/>
                    <a:gd name="T22" fmla="*/ 0 w 975"/>
                    <a:gd name="T23" fmla="*/ 648372 h 80"/>
                    <a:gd name="T24" fmla="*/ 0 w 975"/>
                    <a:gd name="T25" fmla="*/ 682854 h 80"/>
                    <a:gd name="T26" fmla="*/ 0 w 975"/>
                    <a:gd name="T27" fmla="*/ 682854 h 80"/>
                    <a:gd name="T28" fmla="*/ 0 w 975"/>
                    <a:gd name="T29" fmla="*/ 729527 h 80"/>
                    <a:gd name="T30" fmla="*/ 0 w 975"/>
                    <a:gd name="T31" fmla="*/ 779390 h 80"/>
                    <a:gd name="T32" fmla="*/ 0 w 975"/>
                    <a:gd name="T33" fmla="*/ 598509 h 80"/>
                    <a:gd name="T34" fmla="*/ 0 w 975"/>
                    <a:gd name="T35" fmla="*/ 131852 h 80"/>
                    <a:gd name="T36" fmla="*/ 0 w 975"/>
                    <a:gd name="T37" fmla="*/ 873565 h 80"/>
                    <a:gd name="T38" fmla="*/ 0 w 975"/>
                    <a:gd name="T39" fmla="*/ 2706111 h 80"/>
                    <a:gd name="T40" fmla="*/ 0 w 975"/>
                    <a:gd name="T41" fmla="*/ 3570660 h 80"/>
                    <a:gd name="T42" fmla="*/ 0 w 975"/>
                    <a:gd name="T43" fmla="*/ 3341386 h 80"/>
                    <a:gd name="T44" fmla="*/ 0 w 975"/>
                    <a:gd name="T45" fmla="*/ 3210384 h 80"/>
                    <a:gd name="T46" fmla="*/ 0 w 975"/>
                    <a:gd name="T47" fmla="*/ 3018824 h 80"/>
                    <a:gd name="T48" fmla="*/ 0 w 975"/>
                    <a:gd name="T49" fmla="*/ 2887806 h 80"/>
                    <a:gd name="T50" fmla="*/ 0 w 975"/>
                    <a:gd name="T51" fmla="*/ 2706111 h 80"/>
                    <a:gd name="T52" fmla="*/ 0 w 975"/>
                    <a:gd name="T53" fmla="*/ 2565248 h 80"/>
                    <a:gd name="T54" fmla="*/ 0 w 975"/>
                    <a:gd name="T55" fmla="*/ 2430160 h 80"/>
                    <a:gd name="T56" fmla="*/ 0 w 975"/>
                    <a:gd name="T57" fmla="*/ 2289297 h 80"/>
                    <a:gd name="T58" fmla="*/ 0 w 975"/>
                    <a:gd name="T59" fmla="*/ 2107586 h 80"/>
                    <a:gd name="T60" fmla="*/ 0 w 975"/>
                    <a:gd name="T61" fmla="*/ 1963311 h 80"/>
                    <a:gd name="T62" fmla="*/ 0 w 975"/>
                    <a:gd name="T63" fmla="*/ 1832309 h 80"/>
                    <a:gd name="T64" fmla="*/ 0 w 975"/>
                    <a:gd name="T65" fmla="*/ 1653788 h 80"/>
                    <a:gd name="T66" fmla="*/ 0 w 975"/>
                    <a:gd name="T67" fmla="*/ 1462229 h 80"/>
                    <a:gd name="T68" fmla="*/ 0 w 975"/>
                    <a:gd name="T69" fmla="*/ 1331226 h 80"/>
                    <a:gd name="T70" fmla="*/ 0 w 975"/>
                    <a:gd name="T71" fmla="*/ 1187131 h 80"/>
                    <a:gd name="T72" fmla="*/ 0 w 975"/>
                    <a:gd name="T73" fmla="*/ 923661 h 80"/>
                    <a:gd name="T74" fmla="*/ 0 w 975"/>
                    <a:gd name="T75" fmla="*/ 551003 h 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75"/>
                    <a:gd name="T115" fmla="*/ 0 h 80"/>
                    <a:gd name="T116" fmla="*/ 975 w 975"/>
                    <a:gd name="T117" fmla="*/ 80 h 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75" h="80">
                      <a:moveTo>
                        <a:pt x="23" y="7"/>
                      </a:moveTo>
                      <a:lnTo>
                        <a:pt x="49" y="7"/>
                      </a:lnTo>
                      <a:lnTo>
                        <a:pt x="76" y="7"/>
                      </a:lnTo>
                      <a:lnTo>
                        <a:pt x="102" y="8"/>
                      </a:lnTo>
                      <a:lnTo>
                        <a:pt x="129" y="8"/>
                      </a:lnTo>
                      <a:lnTo>
                        <a:pt x="157" y="8"/>
                      </a:lnTo>
                      <a:lnTo>
                        <a:pt x="184" y="9"/>
                      </a:lnTo>
                      <a:lnTo>
                        <a:pt x="211" y="9"/>
                      </a:lnTo>
                      <a:lnTo>
                        <a:pt x="238" y="9"/>
                      </a:lnTo>
                      <a:lnTo>
                        <a:pt x="265" y="11"/>
                      </a:lnTo>
                      <a:lnTo>
                        <a:pt x="293" y="11"/>
                      </a:lnTo>
                      <a:lnTo>
                        <a:pt x="320" y="12"/>
                      </a:lnTo>
                      <a:lnTo>
                        <a:pt x="349" y="12"/>
                      </a:lnTo>
                      <a:lnTo>
                        <a:pt x="376" y="12"/>
                      </a:lnTo>
                      <a:lnTo>
                        <a:pt x="404" y="13"/>
                      </a:lnTo>
                      <a:lnTo>
                        <a:pt x="431" y="13"/>
                      </a:lnTo>
                      <a:lnTo>
                        <a:pt x="459" y="13"/>
                      </a:lnTo>
                      <a:lnTo>
                        <a:pt x="489" y="13"/>
                      </a:lnTo>
                      <a:lnTo>
                        <a:pt x="517" y="13"/>
                      </a:lnTo>
                      <a:lnTo>
                        <a:pt x="546" y="14"/>
                      </a:lnTo>
                      <a:lnTo>
                        <a:pt x="576" y="14"/>
                      </a:lnTo>
                      <a:lnTo>
                        <a:pt x="606" y="14"/>
                      </a:lnTo>
                      <a:lnTo>
                        <a:pt x="636" y="14"/>
                      </a:lnTo>
                      <a:lnTo>
                        <a:pt x="665" y="14"/>
                      </a:lnTo>
                      <a:lnTo>
                        <a:pt x="696" y="15"/>
                      </a:lnTo>
                      <a:lnTo>
                        <a:pt x="726" y="15"/>
                      </a:lnTo>
                      <a:lnTo>
                        <a:pt x="758" y="15"/>
                      </a:lnTo>
                      <a:lnTo>
                        <a:pt x="788" y="15"/>
                      </a:lnTo>
                      <a:lnTo>
                        <a:pt x="819" y="16"/>
                      </a:lnTo>
                      <a:lnTo>
                        <a:pt x="850" y="16"/>
                      </a:lnTo>
                      <a:lnTo>
                        <a:pt x="881" y="16"/>
                      </a:lnTo>
                      <a:lnTo>
                        <a:pt x="913" y="17"/>
                      </a:lnTo>
                      <a:lnTo>
                        <a:pt x="944" y="17"/>
                      </a:lnTo>
                      <a:lnTo>
                        <a:pt x="952" y="13"/>
                      </a:lnTo>
                      <a:lnTo>
                        <a:pt x="959" y="7"/>
                      </a:lnTo>
                      <a:lnTo>
                        <a:pt x="966" y="3"/>
                      </a:lnTo>
                      <a:lnTo>
                        <a:pt x="974" y="0"/>
                      </a:lnTo>
                      <a:lnTo>
                        <a:pt x="974" y="19"/>
                      </a:lnTo>
                      <a:lnTo>
                        <a:pt x="974" y="40"/>
                      </a:lnTo>
                      <a:lnTo>
                        <a:pt x="974" y="59"/>
                      </a:lnTo>
                      <a:lnTo>
                        <a:pt x="975" y="80"/>
                      </a:lnTo>
                      <a:lnTo>
                        <a:pt x="941" y="78"/>
                      </a:lnTo>
                      <a:lnTo>
                        <a:pt x="907" y="76"/>
                      </a:lnTo>
                      <a:lnTo>
                        <a:pt x="875" y="73"/>
                      </a:lnTo>
                      <a:lnTo>
                        <a:pt x="841" y="72"/>
                      </a:lnTo>
                      <a:lnTo>
                        <a:pt x="809" y="70"/>
                      </a:lnTo>
                      <a:lnTo>
                        <a:pt x="776" y="68"/>
                      </a:lnTo>
                      <a:lnTo>
                        <a:pt x="744" y="66"/>
                      </a:lnTo>
                      <a:lnTo>
                        <a:pt x="711" y="65"/>
                      </a:lnTo>
                      <a:lnTo>
                        <a:pt x="680" y="63"/>
                      </a:lnTo>
                      <a:lnTo>
                        <a:pt x="647" y="60"/>
                      </a:lnTo>
                      <a:lnTo>
                        <a:pt x="615" y="59"/>
                      </a:lnTo>
                      <a:lnTo>
                        <a:pt x="584" y="57"/>
                      </a:lnTo>
                      <a:lnTo>
                        <a:pt x="553" y="56"/>
                      </a:lnTo>
                      <a:lnTo>
                        <a:pt x="522" y="54"/>
                      </a:lnTo>
                      <a:lnTo>
                        <a:pt x="491" y="53"/>
                      </a:lnTo>
                      <a:lnTo>
                        <a:pt x="460" y="51"/>
                      </a:lnTo>
                      <a:lnTo>
                        <a:pt x="431" y="50"/>
                      </a:lnTo>
                      <a:lnTo>
                        <a:pt x="401" y="47"/>
                      </a:lnTo>
                      <a:lnTo>
                        <a:pt x="371" y="46"/>
                      </a:lnTo>
                      <a:lnTo>
                        <a:pt x="342" y="44"/>
                      </a:lnTo>
                      <a:lnTo>
                        <a:pt x="314" y="43"/>
                      </a:lnTo>
                      <a:lnTo>
                        <a:pt x="285" y="41"/>
                      </a:lnTo>
                      <a:lnTo>
                        <a:pt x="255" y="40"/>
                      </a:lnTo>
                      <a:lnTo>
                        <a:pt x="227" y="38"/>
                      </a:lnTo>
                      <a:lnTo>
                        <a:pt x="198" y="36"/>
                      </a:lnTo>
                      <a:lnTo>
                        <a:pt x="170" y="34"/>
                      </a:lnTo>
                      <a:lnTo>
                        <a:pt x="141" y="32"/>
                      </a:lnTo>
                      <a:lnTo>
                        <a:pt x="113" y="31"/>
                      </a:lnTo>
                      <a:lnTo>
                        <a:pt x="84" y="29"/>
                      </a:lnTo>
                      <a:lnTo>
                        <a:pt x="57" y="28"/>
                      </a:lnTo>
                      <a:lnTo>
                        <a:pt x="28" y="26"/>
                      </a:lnTo>
                      <a:lnTo>
                        <a:pt x="0" y="25"/>
                      </a:lnTo>
                      <a:lnTo>
                        <a:pt x="6" y="20"/>
                      </a:lnTo>
                      <a:lnTo>
                        <a:pt x="11" y="16"/>
                      </a:lnTo>
                      <a:lnTo>
                        <a:pt x="18" y="12"/>
                      </a:lnTo>
                      <a:lnTo>
                        <a:pt x="23" y="7"/>
                      </a:lnTo>
                      <a:close/>
                    </a:path>
                  </a:pathLst>
                </a:cu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32" name="Freeform 143"/>
                <p:cNvSpPr>
                  <a:spLocks noChangeArrowheads="1"/>
                </p:cNvSpPr>
                <p:nvPr/>
              </p:nvSpPr>
              <p:spPr bwMode="auto">
                <a:xfrm>
                  <a:off x="359" y="576"/>
                  <a:ext cx="34" cy="306"/>
                </a:xfrm>
                <a:custGeom>
                  <a:avLst/>
                  <a:gdLst>
                    <a:gd name="T0" fmla="*/ 0 w 201"/>
                    <a:gd name="T1" fmla="*/ 0 h 243"/>
                    <a:gd name="T2" fmla="*/ 0 w 201"/>
                    <a:gd name="T3" fmla="*/ 1 h 243"/>
                    <a:gd name="T4" fmla="*/ 0 w 201"/>
                    <a:gd name="T5" fmla="*/ 1 h 243"/>
                    <a:gd name="T6" fmla="*/ 0 w 201"/>
                    <a:gd name="T7" fmla="*/ 16 h 243"/>
                    <a:gd name="T8" fmla="*/ 0 w 201"/>
                    <a:gd name="T9" fmla="*/ 16 h 243"/>
                    <a:gd name="T10" fmla="*/ 0 w 201"/>
                    <a:gd name="T11" fmla="*/ 20 h 243"/>
                    <a:gd name="T12" fmla="*/ 0 w 201"/>
                    <a:gd name="T13" fmla="*/ 20 h 243"/>
                    <a:gd name="T14" fmla="*/ 0 w 201"/>
                    <a:gd name="T15" fmla="*/ 20 h 243"/>
                    <a:gd name="T16" fmla="*/ 0 w 201"/>
                    <a:gd name="T17" fmla="*/ 25 h 243"/>
                    <a:gd name="T18" fmla="*/ 0 w 201"/>
                    <a:gd name="T19" fmla="*/ 25 h 243"/>
                    <a:gd name="T20" fmla="*/ 0 w 201"/>
                    <a:gd name="T21" fmla="*/ 31 h 243"/>
                    <a:gd name="T22" fmla="*/ 0 w 201"/>
                    <a:gd name="T23" fmla="*/ 31 h 243"/>
                    <a:gd name="T24" fmla="*/ 0 w 201"/>
                    <a:gd name="T25" fmla="*/ 31 h 243"/>
                    <a:gd name="T26" fmla="*/ 0 w 201"/>
                    <a:gd name="T27" fmla="*/ 39 h 243"/>
                    <a:gd name="T28" fmla="*/ 0 w 201"/>
                    <a:gd name="T29" fmla="*/ 39 h 243"/>
                    <a:gd name="T30" fmla="*/ 0 w 201"/>
                    <a:gd name="T31" fmla="*/ 47 h 243"/>
                    <a:gd name="T32" fmla="*/ 0 w 201"/>
                    <a:gd name="T33" fmla="*/ 47 h 243"/>
                    <a:gd name="T34" fmla="*/ 0 w 201"/>
                    <a:gd name="T35" fmla="*/ 117 h 243"/>
                    <a:gd name="T36" fmla="*/ 0 w 201"/>
                    <a:gd name="T37" fmla="*/ 191 h 243"/>
                    <a:gd name="T38" fmla="*/ 0 w 201"/>
                    <a:gd name="T39" fmla="*/ 261 h 243"/>
                    <a:gd name="T40" fmla="*/ 0 w 201"/>
                    <a:gd name="T41" fmla="*/ 329 h 243"/>
                    <a:gd name="T42" fmla="*/ 0 w 201"/>
                    <a:gd name="T43" fmla="*/ 322 h 243"/>
                    <a:gd name="T44" fmla="*/ 0 w 201"/>
                    <a:gd name="T45" fmla="*/ 314 h 243"/>
                    <a:gd name="T46" fmla="*/ 0 w 201"/>
                    <a:gd name="T47" fmla="*/ 310 h 243"/>
                    <a:gd name="T48" fmla="*/ 0 w 201"/>
                    <a:gd name="T49" fmla="*/ 310 h 243"/>
                    <a:gd name="T50" fmla="*/ 0 w 201"/>
                    <a:gd name="T51" fmla="*/ 303 h 243"/>
                    <a:gd name="T52" fmla="*/ 0 w 201"/>
                    <a:gd name="T53" fmla="*/ 293 h 243"/>
                    <a:gd name="T54" fmla="*/ 0 w 201"/>
                    <a:gd name="T55" fmla="*/ 290 h 243"/>
                    <a:gd name="T56" fmla="*/ 0 w 201"/>
                    <a:gd name="T57" fmla="*/ 290 h 243"/>
                    <a:gd name="T58" fmla="*/ 0 w 201"/>
                    <a:gd name="T59" fmla="*/ 418 h 243"/>
                    <a:gd name="T60" fmla="*/ 0 w 201"/>
                    <a:gd name="T61" fmla="*/ 563 h 243"/>
                    <a:gd name="T62" fmla="*/ 0 w 201"/>
                    <a:gd name="T63" fmla="*/ 691 h 243"/>
                    <a:gd name="T64" fmla="*/ 0 w 201"/>
                    <a:gd name="T65" fmla="*/ 831 h 243"/>
                    <a:gd name="T66" fmla="*/ 0 w 201"/>
                    <a:gd name="T67" fmla="*/ 918 h 243"/>
                    <a:gd name="T68" fmla="*/ 0 w 201"/>
                    <a:gd name="T69" fmla="*/ 1002 h 243"/>
                    <a:gd name="T70" fmla="*/ 0 w 201"/>
                    <a:gd name="T71" fmla="*/ 1096 h 243"/>
                    <a:gd name="T72" fmla="*/ 0 w 201"/>
                    <a:gd name="T73" fmla="*/ 1186 h 243"/>
                    <a:gd name="T74" fmla="*/ 0 w 201"/>
                    <a:gd name="T75" fmla="*/ 1273 h 243"/>
                    <a:gd name="T76" fmla="*/ 0 w 201"/>
                    <a:gd name="T77" fmla="*/ 1369 h 243"/>
                    <a:gd name="T78" fmla="*/ 0 w 201"/>
                    <a:gd name="T79" fmla="*/ 1446 h 243"/>
                    <a:gd name="T80" fmla="*/ 0 w 201"/>
                    <a:gd name="T81" fmla="*/ 1535 h 243"/>
                    <a:gd name="T82" fmla="*/ 0 w 201"/>
                    <a:gd name="T83" fmla="*/ 1341 h 243"/>
                    <a:gd name="T84" fmla="*/ 0 w 201"/>
                    <a:gd name="T85" fmla="*/ 1156 h 243"/>
                    <a:gd name="T86" fmla="*/ 0 w 201"/>
                    <a:gd name="T87" fmla="*/ 968 h 243"/>
                    <a:gd name="T88" fmla="*/ 0 w 201"/>
                    <a:gd name="T89" fmla="*/ 763 h 243"/>
                    <a:gd name="T90" fmla="*/ 0 w 201"/>
                    <a:gd name="T91" fmla="*/ 583 h 243"/>
                    <a:gd name="T92" fmla="*/ 0 w 201"/>
                    <a:gd name="T93" fmla="*/ 390 h 243"/>
                    <a:gd name="T94" fmla="*/ 0 w 201"/>
                    <a:gd name="T95" fmla="*/ 191 h 243"/>
                    <a:gd name="T96" fmla="*/ 0 w 201"/>
                    <a:gd name="T97" fmla="*/ 0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01"/>
                    <a:gd name="T148" fmla="*/ 0 h 243"/>
                    <a:gd name="T149" fmla="*/ 201 w 201"/>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01" h="243">
                      <a:moveTo>
                        <a:pt x="1" y="0"/>
                      </a:moveTo>
                      <a:lnTo>
                        <a:pt x="13" y="1"/>
                      </a:lnTo>
                      <a:lnTo>
                        <a:pt x="26" y="1"/>
                      </a:lnTo>
                      <a:lnTo>
                        <a:pt x="38" y="2"/>
                      </a:lnTo>
                      <a:lnTo>
                        <a:pt x="50" y="2"/>
                      </a:lnTo>
                      <a:lnTo>
                        <a:pt x="63" y="3"/>
                      </a:lnTo>
                      <a:lnTo>
                        <a:pt x="75" y="3"/>
                      </a:lnTo>
                      <a:lnTo>
                        <a:pt x="87" y="3"/>
                      </a:lnTo>
                      <a:lnTo>
                        <a:pt x="100" y="4"/>
                      </a:lnTo>
                      <a:lnTo>
                        <a:pt x="112" y="4"/>
                      </a:lnTo>
                      <a:lnTo>
                        <a:pt x="125" y="5"/>
                      </a:lnTo>
                      <a:lnTo>
                        <a:pt x="137" y="5"/>
                      </a:lnTo>
                      <a:lnTo>
                        <a:pt x="150" y="5"/>
                      </a:lnTo>
                      <a:lnTo>
                        <a:pt x="162" y="6"/>
                      </a:lnTo>
                      <a:lnTo>
                        <a:pt x="175" y="6"/>
                      </a:lnTo>
                      <a:lnTo>
                        <a:pt x="187" y="7"/>
                      </a:lnTo>
                      <a:lnTo>
                        <a:pt x="200" y="7"/>
                      </a:lnTo>
                      <a:lnTo>
                        <a:pt x="200" y="18"/>
                      </a:lnTo>
                      <a:lnTo>
                        <a:pt x="200" y="30"/>
                      </a:lnTo>
                      <a:lnTo>
                        <a:pt x="200" y="41"/>
                      </a:lnTo>
                      <a:lnTo>
                        <a:pt x="201" y="52"/>
                      </a:lnTo>
                      <a:lnTo>
                        <a:pt x="180" y="51"/>
                      </a:lnTo>
                      <a:lnTo>
                        <a:pt x="160" y="50"/>
                      </a:lnTo>
                      <a:lnTo>
                        <a:pt x="139" y="49"/>
                      </a:lnTo>
                      <a:lnTo>
                        <a:pt x="118" y="49"/>
                      </a:lnTo>
                      <a:lnTo>
                        <a:pt x="98" y="48"/>
                      </a:lnTo>
                      <a:lnTo>
                        <a:pt x="77" y="47"/>
                      </a:lnTo>
                      <a:lnTo>
                        <a:pt x="57" y="45"/>
                      </a:lnTo>
                      <a:lnTo>
                        <a:pt x="36" y="45"/>
                      </a:lnTo>
                      <a:lnTo>
                        <a:pt x="36" y="67"/>
                      </a:lnTo>
                      <a:lnTo>
                        <a:pt x="36" y="89"/>
                      </a:lnTo>
                      <a:lnTo>
                        <a:pt x="36" y="109"/>
                      </a:lnTo>
                      <a:lnTo>
                        <a:pt x="36" y="131"/>
                      </a:lnTo>
                      <a:lnTo>
                        <a:pt x="32" y="145"/>
                      </a:lnTo>
                      <a:lnTo>
                        <a:pt x="27" y="159"/>
                      </a:lnTo>
                      <a:lnTo>
                        <a:pt x="23" y="173"/>
                      </a:lnTo>
                      <a:lnTo>
                        <a:pt x="19" y="188"/>
                      </a:lnTo>
                      <a:lnTo>
                        <a:pt x="14" y="202"/>
                      </a:lnTo>
                      <a:lnTo>
                        <a:pt x="10" y="216"/>
                      </a:lnTo>
                      <a:lnTo>
                        <a:pt x="6" y="229"/>
                      </a:lnTo>
                      <a:lnTo>
                        <a:pt x="1" y="243"/>
                      </a:lnTo>
                      <a:lnTo>
                        <a:pt x="1" y="213"/>
                      </a:lnTo>
                      <a:lnTo>
                        <a:pt x="1" y="183"/>
                      </a:lnTo>
                      <a:lnTo>
                        <a:pt x="0" y="153"/>
                      </a:lnTo>
                      <a:lnTo>
                        <a:pt x="0" y="121"/>
                      </a:lnTo>
                      <a:lnTo>
                        <a:pt x="0" y="92"/>
                      </a:lnTo>
                      <a:lnTo>
                        <a:pt x="1" y="62"/>
                      </a:lnTo>
                      <a:lnTo>
                        <a:pt x="1" y="30"/>
                      </a:lnTo>
                      <a:lnTo>
                        <a:pt x="1"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3" name="Freeform 144"/>
                <p:cNvSpPr>
                  <a:spLocks noChangeArrowheads="1"/>
                </p:cNvSpPr>
                <p:nvPr/>
              </p:nvSpPr>
              <p:spPr bwMode="auto">
                <a:xfrm>
                  <a:off x="420" y="581"/>
                  <a:ext cx="5" cy="306"/>
                </a:xfrm>
                <a:custGeom>
                  <a:avLst/>
                  <a:gdLst>
                    <a:gd name="T0" fmla="*/ 0 w 31"/>
                    <a:gd name="T1" fmla="*/ 0 h 33"/>
                    <a:gd name="T2" fmla="*/ 0 w 31"/>
                    <a:gd name="T3" fmla="*/ 111880480 h 33"/>
                    <a:gd name="T4" fmla="*/ 0 w 31"/>
                    <a:gd name="T5" fmla="*/ 271410057 h 33"/>
                    <a:gd name="T6" fmla="*/ 0 w 31"/>
                    <a:gd name="T7" fmla="*/ 654146298 h 33"/>
                    <a:gd name="T8" fmla="*/ 0 w 31"/>
                    <a:gd name="T9" fmla="*/ 931315089 h 33"/>
                    <a:gd name="T10" fmla="*/ 0 w 31"/>
                    <a:gd name="T11" fmla="*/ 1314606526 h 33"/>
                    <a:gd name="T12" fmla="*/ 0 w 31"/>
                    <a:gd name="T13" fmla="*/ 1532673921 h 33"/>
                    <a:gd name="T14" fmla="*/ 0 w 31"/>
                    <a:gd name="T15" fmla="*/ 1750682508 h 33"/>
                    <a:gd name="T16" fmla="*/ 0 w 31"/>
                    <a:gd name="T17" fmla="*/ 1803470828 h 33"/>
                    <a:gd name="T18" fmla="*/ 0 w 31"/>
                    <a:gd name="T19" fmla="*/ 1638803613 h 33"/>
                    <a:gd name="T20" fmla="*/ 0 w 31"/>
                    <a:gd name="T21" fmla="*/ 1473514570 h 33"/>
                    <a:gd name="T22" fmla="*/ 0 w 31"/>
                    <a:gd name="T23" fmla="*/ 1255512520 h 33"/>
                    <a:gd name="T24" fmla="*/ 0 w 31"/>
                    <a:gd name="T25" fmla="*/ 872155738 h 33"/>
                    <a:gd name="T26" fmla="*/ 0 w 31"/>
                    <a:gd name="T27" fmla="*/ 601359351 h 33"/>
                    <a:gd name="T28" fmla="*/ 0 w 31"/>
                    <a:gd name="T29" fmla="*/ 271410057 h 33"/>
                    <a:gd name="T30" fmla="*/ 0 w 31"/>
                    <a:gd name="T31" fmla="*/ 52786882 h 33"/>
                    <a:gd name="T32" fmla="*/ 0 w 31"/>
                    <a:gd name="T33" fmla="*/ 0 h 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
                    <a:gd name="T52" fmla="*/ 0 h 33"/>
                    <a:gd name="T53" fmla="*/ 31 w 31"/>
                    <a:gd name="T54" fmla="*/ 33 h 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 h="33">
                      <a:moveTo>
                        <a:pt x="15" y="0"/>
                      </a:moveTo>
                      <a:lnTo>
                        <a:pt x="20" y="2"/>
                      </a:lnTo>
                      <a:lnTo>
                        <a:pt x="26" y="5"/>
                      </a:lnTo>
                      <a:lnTo>
                        <a:pt x="30" y="12"/>
                      </a:lnTo>
                      <a:lnTo>
                        <a:pt x="31" y="17"/>
                      </a:lnTo>
                      <a:lnTo>
                        <a:pt x="30" y="24"/>
                      </a:lnTo>
                      <a:lnTo>
                        <a:pt x="26" y="28"/>
                      </a:lnTo>
                      <a:lnTo>
                        <a:pt x="20" y="32"/>
                      </a:lnTo>
                      <a:lnTo>
                        <a:pt x="15" y="33"/>
                      </a:lnTo>
                      <a:lnTo>
                        <a:pt x="9" y="30"/>
                      </a:lnTo>
                      <a:lnTo>
                        <a:pt x="4" y="27"/>
                      </a:lnTo>
                      <a:lnTo>
                        <a:pt x="1" y="23"/>
                      </a:lnTo>
                      <a:lnTo>
                        <a:pt x="0" y="16"/>
                      </a:lnTo>
                      <a:lnTo>
                        <a:pt x="1" y="11"/>
                      </a:lnTo>
                      <a:lnTo>
                        <a:pt x="4" y="5"/>
                      </a:lnTo>
                      <a:lnTo>
                        <a:pt x="9" y="1"/>
                      </a:lnTo>
                      <a:lnTo>
                        <a:pt x="15"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4" name="Freeform 145"/>
                <p:cNvSpPr>
                  <a:spLocks noChangeArrowheads="1"/>
                </p:cNvSpPr>
                <p:nvPr/>
              </p:nvSpPr>
              <p:spPr bwMode="auto">
                <a:xfrm>
                  <a:off x="422" y="581"/>
                  <a:ext cx="1" cy="306"/>
                </a:xfrm>
                <a:custGeom>
                  <a:avLst/>
                  <a:gdLst>
                    <a:gd name="T0" fmla="*/ 0 w 8"/>
                    <a:gd name="T1" fmla="*/ 0 h 11"/>
                    <a:gd name="T2" fmla="*/ 0 w 8"/>
                    <a:gd name="T3" fmla="*/ 2147483646 h 11"/>
                    <a:gd name="T4" fmla="*/ 0 w 8"/>
                    <a:gd name="T5" fmla="*/ 2147483646 h 11"/>
                    <a:gd name="T6" fmla="*/ 0 w 8"/>
                    <a:gd name="T7" fmla="*/ 2147483646 h 11"/>
                    <a:gd name="T8" fmla="*/ 0 w 8"/>
                    <a:gd name="T9" fmla="*/ 2147483646 h 11"/>
                    <a:gd name="T10" fmla="*/ 0 w 8"/>
                    <a:gd name="T11" fmla="*/ 2147483646 h 11"/>
                    <a:gd name="T12" fmla="*/ 0 w 8"/>
                    <a:gd name="T13" fmla="*/ 2147483646 h 11"/>
                    <a:gd name="T14" fmla="*/ 0 w 8"/>
                    <a:gd name="T15" fmla="*/ 2147483646 h 11"/>
                    <a:gd name="T16" fmla="*/ 0 w 8"/>
                    <a:gd name="T17" fmla="*/ 2147483646 h 11"/>
                    <a:gd name="T18" fmla="*/ 0 w 8"/>
                    <a:gd name="T19" fmla="*/ 2147483646 h 11"/>
                    <a:gd name="T20" fmla="*/ 0 w 8"/>
                    <a:gd name="T21" fmla="*/ 2147483646 h 11"/>
                    <a:gd name="T22" fmla="*/ 0 w 8"/>
                    <a:gd name="T23" fmla="*/ 2147483646 h 11"/>
                    <a:gd name="T24" fmla="*/ 0 w 8"/>
                    <a:gd name="T25" fmla="*/ 2147483646 h 11"/>
                    <a:gd name="T26" fmla="*/ 0 w 8"/>
                    <a:gd name="T27" fmla="*/ 2147483646 h 11"/>
                    <a:gd name="T28" fmla="*/ 0 w 8"/>
                    <a:gd name="T29" fmla="*/ 2147483646 h 11"/>
                    <a:gd name="T30" fmla="*/ 0 w 8"/>
                    <a:gd name="T31" fmla="*/ 2147483646 h 11"/>
                    <a:gd name="T32" fmla="*/ 0 w 8"/>
                    <a:gd name="T33" fmla="*/ 0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1"/>
                    <a:gd name="T53" fmla="*/ 8 w 8"/>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1">
                      <a:moveTo>
                        <a:pt x="4" y="0"/>
                      </a:moveTo>
                      <a:lnTo>
                        <a:pt x="5" y="1"/>
                      </a:lnTo>
                      <a:lnTo>
                        <a:pt x="7" y="2"/>
                      </a:lnTo>
                      <a:lnTo>
                        <a:pt x="8" y="6"/>
                      </a:lnTo>
                      <a:lnTo>
                        <a:pt x="8" y="8"/>
                      </a:lnTo>
                      <a:lnTo>
                        <a:pt x="8" y="9"/>
                      </a:lnTo>
                      <a:lnTo>
                        <a:pt x="7" y="11"/>
                      </a:lnTo>
                      <a:lnTo>
                        <a:pt x="5" y="11"/>
                      </a:lnTo>
                      <a:lnTo>
                        <a:pt x="4" y="11"/>
                      </a:lnTo>
                      <a:lnTo>
                        <a:pt x="3" y="11"/>
                      </a:lnTo>
                      <a:lnTo>
                        <a:pt x="1" y="10"/>
                      </a:lnTo>
                      <a:lnTo>
                        <a:pt x="0" y="9"/>
                      </a:lnTo>
                      <a:lnTo>
                        <a:pt x="0" y="7"/>
                      </a:lnTo>
                      <a:lnTo>
                        <a:pt x="0" y="5"/>
                      </a:lnTo>
                      <a:lnTo>
                        <a:pt x="1" y="2"/>
                      </a:lnTo>
                      <a:lnTo>
                        <a:pt x="3" y="1"/>
                      </a:lnTo>
                      <a:lnTo>
                        <a:pt x="4"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5" name="Freeform 146"/>
                <p:cNvSpPr>
                  <a:spLocks noChangeArrowheads="1"/>
                </p:cNvSpPr>
                <p:nvPr/>
              </p:nvSpPr>
              <p:spPr bwMode="auto">
                <a:xfrm>
                  <a:off x="283" y="588"/>
                  <a:ext cx="153" cy="306"/>
                </a:xfrm>
                <a:custGeom>
                  <a:avLst/>
                  <a:gdLst>
                    <a:gd name="T0" fmla="*/ 0 w 922"/>
                    <a:gd name="T1" fmla="*/ 28511 h 86"/>
                    <a:gd name="T2" fmla="*/ 0 w 922"/>
                    <a:gd name="T3" fmla="*/ 130011 h 86"/>
                    <a:gd name="T4" fmla="*/ 0 w 922"/>
                    <a:gd name="T5" fmla="*/ 180814 h 86"/>
                    <a:gd name="T6" fmla="*/ 0 w 922"/>
                    <a:gd name="T7" fmla="*/ 259513 h 86"/>
                    <a:gd name="T8" fmla="*/ 0 w 922"/>
                    <a:gd name="T9" fmla="*/ 310330 h 86"/>
                    <a:gd name="T10" fmla="*/ 0 w 922"/>
                    <a:gd name="T11" fmla="*/ 411776 h 86"/>
                    <a:gd name="T12" fmla="*/ 0 w 922"/>
                    <a:gd name="T13" fmla="*/ 462597 h 86"/>
                    <a:gd name="T14" fmla="*/ 0 w 922"/>
                    <a:gd name="T15" fmla="*/ 541787 h 86"/>
                    <a:gd name="T16" fmla="*/ 0 w 922"/>
                    <a:gd name="T17" fmla="*/ 592555 h 86"/>
                    <a:gd name="T18" fmla="*/ 0 w 922"/>
                    <a:gd name="T19" fmla="*/ 671745 h 86"/>
                    <a:gd name="T20" fmla="*/ 0 w 922"/>
                    <a:gd name="T21" fmla="*/ 773369 h 86"/>
                    <a:gd name="T22" fmla="*/ 0 w 922"/>
                    <a:gd name="T23" fmla="*/ 824190 h 86"/>
                    <a:gd name="T24" fmla="*/ 0 w 922"/>
                    <a:gd name="T25" fmla="*/ 902885 h 86"/>
                    <a:gd name="T26" fmla="*/ 0 w 922"/>
                    <a:gd name="T27" fmla="*/ 974062 h 86"/>
                    <a:gd name="T28" fmla="*/ 0 w 922"/>
                    <a:gd name="T29" fmla="*/ 1075686 h 86"/>
                    <a:gd name="T30" fmla="*/ 0 w 922"/>
                    <a:gd name="T31" fmla="*/ 1154826 h 86"/>
                    <a:gd name="T32" fmla="*/ 0 w 922"/>
                    <a:gd name="T33" fmla="*/ 1487466 h 86"/>
                    <a:gd name="T34" fmla="*/ 0 w 922"/>
                    <a:gd name="T35" fmla="*/ 1978383 h 86"/>
                    <a:gd name="T36" fmla="*/ 0 w 922"/>
                    <a:gd name="T37" fmla="*/ 2181456 h 86"/>
                    <a:gd name="T38" fmla="*/ 0 w 922"/>
                    <a:gd name="T39" fmla="*/ 2108393 h 86"/>
                    <a:gd name="T40" fmla="*/ 0 w 922"/>
                    <a:gd name="T41" fmla="*/ 2029203 h 86"/>
                    <a:gd name="T42" fmla="*/ 0 w 922"/>
                    <a:gd name="T43" fmla="*/ 1927754 h 86"/>
                    <a:gd name="T44" fmla="*/ 0 w 922"/>
                    <a:gd name="T45" fmla="*/ 1848386 h 86"/>
                    <a:gd name="T46" fmla="*/ 0 w 922"/>
                    <a:gd name="T47" fmla="*/ 1798241 h 86"/>
                    <a:gd name="T48" fmla="*/ 0 w 922"/>
                    <a:gd name="T49" fmla="*/ 1718873 h 86"/>
                    <a:gd name="T50" fmla="*/ 0 w 922"/>
                    <a:gd name="T51" fmla="*/ 1617423 h 86"/>
                    <a:gd name="T52" fmla="*/ 0 w 922"/>
                    <a:gd name="T53" fmla="*/ 1566606 h 86"/>
                    <a:gd name="T54" fmla="*/ 0 w 922"/>
                    <a:gd name="T55" fmla="*/ 1487466 h 86"/>
                    <a:gd name="T56" fmla="*/ 0 w 922"/>
                    <a:gd name="T57" fmla="*/ 1414353 h 86"/>
                    <a:gd name="T58" fmla="*/ 0 w 922"/>
                    <a:gd name="T59" fmla="*/ 1306638 h 86"/>
                    <a:gd name="T60" fmla="*/ 0 w 922"/>
                    <a:gd name="T61" fmla="*/ 1233536 h 86"/>
                    <a:gd name="T62" fmla="*/ 0 w 922"/>
                    <a:gd name="T63" fmla="*/ 1154826 h 86"/>
                    <a:gd name="T64" fmla="*/ 0 w 922"/>
                    <a:gd name="T65" fmla="*/ 1075686 h 86"/>
                    <a:gd name="T66" fmla="*/ 0 w 922"/>
                    <a:gd name="T67" fmla="*/ 974062 h 86"/>
                    <a:gd name="T68" fmla="*/ 0 w 922"/>
                    <a:gd name="T69" fmla="*/ 742605 h 86"/>
                    <a:gd name="T70" fmla="*/ 0 w 922"/>
                    <a:gd name="T71" fmla="*/ 259513 h 86"/>
                    <a:gd name="T72" fmla="*/ 0 w 922"/>
                    <a:gd name="T73" fmla="*/ 0 h 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22"/>
                    <a:gd name="T112" fmla="*/ 0 h 86"/>
                    <a:gd name="T113" fmla="*/ 922 w 922"/>
                    <a:gd name="T114" fmla="*/ 86 h 8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22" h="86">
                      <a:moveTo>
                        <a:pt x="0" y="0"/>
                      </a:moveTo>
                      <a:lnTo>
                        <a:pt x="26" y="1"/>
                      </a:lnTo>
                      <a:lnTo>
                        <a:pt x="53" y="3"/>
                      </a:lnTo>
                      <a:lnTo>
                        <a:pt x="79" y="5"/>
                      </a:lnTo>
                      <a:lnTo>
                        <a:pt x="106" y="6"/>
                      </a:lnTo>
                      <a:lnTo>
                        <a:pt x="134" y="7"/>
                      </a:lnTo>
                      <a:lnTo>
                        <a:pt x="160" y="8"/>
                      </a:lnTo>
                      <a:lnTo>
                        <a:pt x="187" y="10"/>
                      </a:lnTo>
                      <a:lnTo>
                        <a:pt x="215" y="11"/>
                      </a:lnTo>
                      <a:lnTo>
                        <a:pt x="242" y="12"/>
                      </a:lnTo>
                      <a:lnTo>
                        <a:pt x="269" y="14"/>
                      </a:lnTo>
                      <a:lnTo>
                        <a:pt x="296" y="16"/>
                      </a:lnTo>
                      <a:lnTo>
                        <a:pt x="324" y="17"/>
                      </a:lnTo>
                      <a:lnTo>
                        <a:pt x="352" y="18"/>
                      </a:lnTo>
                      <a:lnTo>
                        <a:pt x="380" y="20"/>
                      </a:lnTo>
                      <a:lnTo>
                        <a:pt x="407" y="21"/>
                      </a:lnTo>
                      <a:lnTo>
                        <a:pt x="435" y="22"/>
                      </a:lnTo>
                      <a:lnTo>
                        <a:pt x="464" y="23"/>
                      </a:lnTo>
                      <a:lnTo>
                        <a:pt x="494" y="25"/>
                      </a:lnTo>
                      <a:lnTo>
                        <a:pt x="524" y="26"/>
                      </a:lnTo>
                      <a:lnTo>
                        <a:pt x="553" y="28"/>
                      </a:lnTo>
                      <a:lnTo>
                        <a:pt x="584" y="30"/>
                      </a:lnTo>
                      <a:lnTo>
                        <a:pt x="613" y="31"/>
                      </a:lnTo>
                      <a:lnTo>
                        <a:pt x="643" y="32"/>
                      </a:lnTo>
                      <a:lnTo>
                        <a:pt x="674" y="34"/>
                      </a:lnTo>
                      <a:lnTo>
                        <a:pt x="705" y="35"/>
                      </a:lnTo>
                      <a:lnTo>
                        <a:pt x="736" y="37"/>
                      </a:lnTo>
                      <a:lnTo>
                        <a:pt x="766" y="38"/>
                      </a:lnTo>
                      <a:lnTo>
                        <a:pt x="798" y="41"/>
                      </a:lnTo>
                      <a:lnTo>
                        <a:pt x="828" y="42"/>
                      </a:lnTo>
                      <a:lnTo>
                        <a:pt x="859" y="44"/>
                      </a:lnTo>
                      <a:lnTo>
                        <a:pt x="891" y="45"/>
                      </a:lnTo>
                      <a:lnTo>
                        <a:pt x="922" y="47"/>
                      </a:lnTo>
                      <a:lnTo>
                        <a:pt x="922" y="58"/>
                      </a:lnTo>
                      <a:lnTo>
                        <a:pt x="922" y="68"/>
                      </a:lnTo>
                      <a:lnTo>
                        <a:pt x="922" y="77"/>
                      </a:lnTo>
                      <a:lnTo>
                        <a:pt x="922" y="86"/>
                      </a:lnTo>
                      <a:lnTo>
                        <a:pt x="891" y="85"/>
                      </a:lnTo>
                      <a:lnTo>
                        <a:pt x="859" y="83"/>
                      </a:lnTo>
                      <a:lnTo>
                        <a:pt x="828" y="82"/>
                      </a:lnTo>
                      <a:lnTo>
                        <a:pt x="798" y="80"/>
                      </a:lnTo>
                      <a:lnTo>
                        <a:pt x="766" y="79"/>
                      </a:lnTo>
                      <a:lnTo>
                        <a:pt x="736" y="76"/>
                      </a:lnTo>
                      <a:lnTo>
                        <a:pt x="705" y="75"/>
                      </a:lnTo>
                      <a:lnTo>
                        <a:pt x="674" y="74"/>
                      </a:lnTo>
                      <a:lnTo>
                        <a:pt x="643" y="72"/>
                      </a:lnTo>
                      <a:lnTo>
                        <a:pt x="613" y="71"/>
                      </a:lnTo>
                      <a:lnTo>
                        <a:pt x="584" y="70"/>
                      </a:lnTo>
                      <a:lnTo>
                        <a:pt x="553" y="68"/>
                      </a:lnTo>
                      <a:lnTo>
                        <a:pt x="524" y="67"/>
                      </a:lnTo>
                      <a:lnTo>
                        <a:pt x="494" y="66"/>
                      </a:lnTo>
                      <a:lnTo>
                        <a:pt x="464" y="63"/>
                      </a:lnTo>
                      <a:lnTo>
                        <a:pt x="435" y="62"/>
                      </a:lnTo>
                      <a:lnTo>
                        <a:pt x="407" y="61"/>
                      </a:lnTo>
                      <a:lnTo>
                        <a:pt x="380" y="59"/>
                      </a:lnTo>
                      <a:lnTo>
                        <a:pt x="352" y="58"/>
                      </a:lnTo>
                      <a:lnTo>
                        <a:pt x="324" y="56"/>
                      </a:lnTo>
                      <a:lnTo>
                        <a:pt x="296" y="55"/>
                      </a:lnTo>
                      <a:lnTo>
                        <a:pt x="269" y="52"/>
                      </a:lnTo>
                      <a:lnTo>
                        <a:pt x="242" y="51"/>
                      </a:lnTo>
                      <a:lnTo>
                        <a:pt x="215" y="49"/>
                      </a:lnTo>
                      <a:lnTo>
                        <a:pt x="187" y="48"/>
                      </a:lnTo>
                      <a:lnTo>
                        <a:pt x="160" y="46"/>
                      </a:lnTo>
                      <a:lnTo>
                        <a:pt x="134" y="45"/>
                      </a:lnTo>
                      <a:lnTo>
                        <a:pt x="106" y="43"/>
                      </a:lnTo>
                      <a:lnTo>
                        <a:pt x="79" y="42"/>
                      </a:lnTo>
                      <a:lnTo>
                        <a:pt x="53" y="39"/>
                      </a:lnTo>
                      <a:lnTo>
                        <a:pt x="26" y="38"/>
                      </a:lnTo>
                      <a:lnTo>
                        <a:pt x="0" y="37"/>
                      </a:lnTo>
                      <a:lnTo>
                        <a:pt x="0" y="29"/>
                      </a:lnTo>
                      <a:lnTo>
                        <a:pt x="0" y="19"/>
                      </a:lnTo>
                      <a:lnTo>
                        <a:pt x="0" y="10"/>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36" name="Freeform 147"/>
                <p:cNvSpPr>
                  <a:spLocks noChangeArrowheads="1"/>
                </p:cNvSpPr>
                <p:nvPr/>
              </p:nvSpPr>
              <p:spPr bwMode="auto">
                <a:xfrm>
                  <a:off x="283" y="588"/>
                  <a:ext cx="153" cy="306"/>
                </a:xfrm>
                <a:custGeom>
                  <a:avLst/>
                  <a:gdLst>
                    <a:gd name="T0" fmla="*/ 0 w 922"/>
                    <a:gd name="T1" fmla="*/ 28511 h 86"/>
                    <a:gd name="T2" fmla="*/ 0 w 922"/>
                    <a:gd name="T3" fmla="*/ 130011 h 86"/>
                    <a:gd name="T4" fmla="*/ 0 w 922"/>
                    <a:gd name="T5" fmla="*/ 180814 h 86"/>
                    <a:gd name="T6" fmla="*/ 0 w 922"/>
                    <a:gd name="T7" fmla="*/ 259513 h 86"/>
                    <a:gd name="T8" fmla="*/ 0 w 922"/>
                    <a:gd name="T9" fmla="*/ 310330 h 86"/>
                    <a:gd name="T10" fmla="*/ 0 w 922"/>
                    <a:gd name="T11" fmla="*/ 411776 h 86"/>
                    <a:gd name="T12" fmla="*/ 0 w 922"/>
                    <a:gd name="T13" fmla="*/ 462597 h 86"/>
                    <a:gd name="T14" fmla="*/ 0 w 922"/>
                    <a:gd name="T15" fmla="*/ 541787 h 86"/>
                    <a:gd name="T16" fmla="*/ 0 w 922"/>
                    <a:gd name="T17" fmla="*/ 592555 h 86"/>
                    <a:gd name="T18" fmla="*/ 0 w 922"/>
                    <a:gd name="T19" fmla="*/ 671745 h 86"/>
                    <a:gd name="T20" fmla="*/ 0 w 922"/>
                    <a:gd name="T21" fmla="*/ 773369 h 86"/>
                    <a:gd name="T22" fmla="*/ 0 w 922"/>
                    <a:gd name="T23" fmla="*/ 824190 h 86"/>
                    <a:gd name="T24" fmla="*/ 0 w 922"/>
                    <a:gd name="T25" fmla="*/ 902885 h 86"/>
                    <a:gd name="T26" fmla="*/ 0 w 922"/>
                    <a:gd name="T27" fmla="*/ 974062 h 86"/>
                    <a:gd name="T28" fmla="*/ 0 w 922"/>
                    <a:gd name="T29" fmla="*/ 1075686 h 86"/>
                    <a:gd name="T30" fmla="*/ 0 w 922"/>
                    <a:gd name="T31" fmla="*/ 1154826 h 86"/>
                    <a:gd name="T32" fmla="*/ 0 w 922"/>
                    <a:gd name="T33" fmla="*/ 1487466 h 86"/>
                    <a:gd name="T34" fmla="*/ 0 w 922"/>
                    <a:gd name="T35" fmla="*/ 1978383 h 86"/>
                    <a:gd name="T36" fmla="*/ 0 w 922"/>
                    <a:gd name="T37" fmla="*/ 2181456 h 86"/>
                    <a:gd name="T38" fmla="*/ 0 w 922"/>
                    <a:gd name="T39" fmla="*/ 2108393 h 86"/>
                    <a:gd name="T40" fmla="*/ 0 w 922"/>
                    <a:gd name="T41" fmla="*/ 2029203 h 86"/>
                    <a:gd name="T42" fmla="*/ 0 w 922"/>
                    <a:gd name="T43" fmla="*/ 1927754 h 86"/>
                    <a:gd name="T44" fmla="*/ 0 w 922"/>
                    <a:gd name="T45" fmla="*/ 1848386 h 86"/>
                    <a:gd name="T46" fmla="*/ 0 w 922"/>
                    <a:gd name="T47" fmla="*/ 1798241 h 86"/>
                    <a:gd name="T48" fmla="*/ 0 w 922"/>
                    <a:gd name="T49" fmla="*/ 1718873 h 86"/>
                    <a:gd name="T50" fmla="*/ 0 w 922"/>
                    <a:gd name="T51" fmla="*/ 1617423 h 86"/>
                    <a:gd name="T52" fmla="*/ 0 w 922"/>
                    <a:gd name="T53" fmla="*/ 1566606 h 86"/>
                    <a:gd name="T54" fmla="*/ 0 w 922"/>
                    <a:gd name="T55" fmla="*/ 1487466 h 86"/>
                    <a:gd name="T56" fmla="*/ 0 w 922"/>
                    <a:gd name="T57" fmla="*/ 1414353 h 86"/>
                    <a:gd name="T58" fmla="*/ 0 w 922"/>
                    <a:gd name="T59" fmla="*/ 1306638 h 86"/>
                    <a:gd name="T60" fmla="*/ 0 w 922"/>
                    <a:gd name="T61" fmla="*/ 1233536 h 86"/>
                    <a:gd name="T62" fmla="*/ 0 w 922"/>
                    <a:gd name="T63" fmla="*/ 1154826 h 86"/>
                    <a:gd name="T64" fmla="*/ 0 w 922"/>
                    <a:gd name="T65" fmla="*/ 1075686 h 86"/>
                    <a:gd name="T66" fmla="*/ 0 w 922"/>
                    <a:gd name="T67" fmla="*/ 974062 h 86"/>
                    <a:gd name="T68" fmla="*/ 0 w 922"/>
                    <a:gd name="T69" fmla="*/ 742605 h 86"/>
                    <a:gd name="T70" fmla="*/ 0 w 922"/>
                    <a:gd name="T71" fmla="*/ 259513 h 86"/>
                    <a:gd name="T72" fmla="*/ 0 w 922"/>
                    <a:gd name="T73" fmla="*/ 0 h 8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22"/>
                    <a:gd name="T112" fmla="*/ 0 h 86"/>
                    <a:gd name="T113" fmla="*/ 922 w 922"/>
                    <a:gd name="T114" fmla="*/ 86 h 8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22" h="86">
                      <a:moveTo>
                        <a:pt x="0" y="0"/>
                      </a:moveTo>
                      <a:lnTo>
                        <a:pt x="26" y="1"/>
                      </a:lnTo>
                      <a:lnTo>
                        <a:pt x="53" y="3"/>
                      </a:lnTo>
                      <a:lnTo>
                        <a:pt x="79" y="5"/>
                      </a:lnTo>
                      <a:lnTo>
                        <a:pt x="106" y="6"/>
                      </a:lnTo>
                      <a:lnTo>
                        <a:pt x="134" y="7"/>
                      </a:lnTo>
                      <a:lnTo>
                        <a:pt x="160" y="8"/>
                      </a:lnTo>
                      <a:lnTo>
                        <a:pt x="187" y="10"/>
                      </a:lnTo>
                      <a:lnTo>
                        <a:pt x="215" y="11"/>
                      </a:lnTo>
                      <a:lnTo>
                        <a:pt x="242" y="12"/>
                      </a:lnTo>
                      <a:lnTo>
                        <a:pt x="269" y="14"/>
                      </a:lnTo>
                      <a:lnTo>
                        <a:pt x="296" y="16"/>
                      </a:lnTo>
                      <a:lnTo>
                        <a:pt x="324" y="17"/>
                      </a:lnTo>
                      <a:lnTo>
                        <a:pt x="352" y="18"/>
                      </a:lnTo>
                      <a:lnTo>
                        <a:pt x="380" y="20"/>
                      </a:lnTo>
                      <a:lnTo>
                        <a:pt x="407" y="21"/>
                      </a:lnTo>
                      <a:lnTo>
                        <a:pt x="435" y="22"/>
                      </a:lnTo>
                      <a:lnTo>
                        <a:pt x="464" y="23"/>
                      </a:lnTo>
                      <a:lnTo>
                        <a:pt x="494" y="25"/>
                      </a:lnTo>
                      <a:lnTo>
                        <a:pt x="524" y="26"/>
                      </a:lnTo>
                      <a:lnTo>
                        <a:pt x="553" y="28"/>
                      </a:lnTo>
                      <a:lnTo>
                        <a:pt x="584" y="30"/>
                      </a:lnTo>
                      <a:lnTo>
                        <a:pt x="613" y="31"/>
                      </a:lnTo>
                      <a:lnTo>
                        <a:pt x="643" y="32"/>
                      </a:lnTo>
                      <a:lnTo>
                        <a:pt x="674" y="34"/>
                      </a:lnTo>
                      <a:lnTo>
                        <a:pt x="705" y="35"/>
                      </a:lnTo>
                      <a:lnTo>
                        <a:pt x="736" y="37"/>
                      </a:lnTo>
                      <a:lnTo>
                        <a:pt x="766" y="38"/>
                      </a:lnTo>
                      <a:lnTo>
                        <a:pt x="798" y="41"/>
                      </a:lnTo>
                      <a:lnTo>
                        <a:pt x="828" y="42"/>
                      </a:lnTo>
                      <a:lnTo>
                        <a:pt x="859" y="44"/>
                      </a:lnTo>
                      <a:lnTo>
                        <a:pt x="891" y="45"/>
                      </a:lnTo>
                      <a:lnTo>
                        <a:pt x="922" y="47"/>
                      </a:lnTo>
                      <a:lnTo>
                        <a:pt x="922" y="58"/>
                      </a:lnTo>
                      <a:lnTo>
                        <a:pt x="922" y="68"/>
                      </a:lnTo>
                      <a:lnTo>
                        <a:pt x="922" y="77"/>
                      </a:lnTo>
                      <a:lnTo>
                        <a:pt x="922" y="86"/>
                      </a:lnTo>
                      <a:lnTo>
                        <a:pt x="891" y="85"/>
                      </a:lnTo>
                      <a:lnTo>
                        <a:pt x="859" y="83"/>
                      </a:lnTo>
                      <a:lnTo>
                        <a:pt x="828" y="82"/>
                      </a:lnTo>
                      <a:lnTo>
                        <a:pt x="798" y="80"/>
                      </a:lnTo>
                      <a:lnTo>
                        <a:pt x="766" y="79"/>
                      </a:lnTo>
                      <a:lnTo>
                        <a:pt x="736" y="76"/>
                      </a:lnTo>
                      <a:lnTo>
                        <a:pt x="705" y="75"/>
                      </a:lnTo>
                      <a:lnTo>
                        <a:pt x="674" y="74"/>
                      </a:lnTo>
                      <a:lnTo>
                        <a:pt x="643" y="72"/>
                      </a:lnTo>
                      <a:lnTo>
                        <a:pt x="613" y="71"/>
                      </a:lnTo>
                      <a:lnTo>
                        <a:pt x="584" y="70"/>
                      </a:lnTo>
                      <a:lnTo>
                        <a:pt x="553" y="68"/>
                      </a:lnTo>
                      <a:lnTo>
                        <a:pt x="524" y="67"/>
                      </a:lnTo>
                      <a:lnTo>
                        <a:pt x="494" y="66"/>
                      </a:lnTo>
                      <a:lnTo>
                        <a:pt x="464" y="63"/>
                      </a:lnTo>
                      <a:lnTo>
                        <a:pt x="435" y="62"/>
                      </a:lnTo>
                      <a:lnTo>
                        <a:pt x="407" y="61"/>
                      </a:lnTo>
                      <a:lnTo>
                        <a:pt x="380" y="59"/>
                      </a:lnTo>
                      <a:lnTo>
                        <a:pt x="352" y="58"/>
                      </a:lnTo>
                      <a:lnTo>
                        <a:pt x="324" y="56"/>
                      </a:lnTo>
                      <a:lnTo>
                        <a:pt x="296" y="55"/>
                      </a:lnTo>
                      <a:lnTo>
                        <a:pt x="269" y="52"/>
                      </a:lnTo>
                      <a:lnTo>
                        <a:pt x="242" y="51"/>
                      </a:lnTo>
                      <a:lnTo>
                        <a:pt x="215" y="49"/>
                      </a:lnTo>
                      <a:lnTo>
                        <a:pt x="187" y="48"/>
                      </a:lnTo>
                      <a:lnTo>
                        <a:pt x="160" y="46"/>
                      </a:lnTo>
                      <a:lnTo>
                        <a:pt x="134" y="45"/>
                      </a:lnTo>
                      <a:lnTo>
                        <a:pt x="106" y="43"/>
                      </a:lnTo>
                      <a:lnTo>
                        <a:pt x="79" y="42"/>
                      </a:lnTo>
                      <a:lnTo>
                        <a:pt x="53" y="39"/>
                      </a:lnTo>
                      <a:lnTo>
                        <a:pt x="26" y="38"/>
                      </a:lnTo>
                      <a:lnTo>
                        <a:pt x="0" y="37"/>
                      </a:lnTo>
                      <a:lnTo>
                        <a:pt x="0" y="29"/>
                      </a:lnTo>
                      <a:lnTo>
                        <a:pt x="0" y="19"/>
                      </a:lnTo>
                      <a:lnTo>
                        <a:pt x="0" y="10"/>
                      </a:lnTo>
                      <a:lnTo>
                        <a:pt x="0"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7" name="Freeform 148"/>
                <p:cNvSpPr>
                  <a:spLocks noChangeArrowheads="1"/>
                </p:cNvSpPr>
                <p:nvPr/>
              </p:nvSpPr>
              <p:spPr bwMode="auto">
                <a:xfrm>
                  <a:off x="312" y="574"/>
                  <a:ext cx="10" cy="306"/>
                </a:xfrm>
                <a:custGeom>
                  <a:avLst/>
                  <a:gdLst>
                    <a:gd name="T0" fmla="*/ 0 w 61"/>
                    <a:gd name="T1" fmla="*/ 0 h 230"/>
                    <a:gd name="T2" fmla="*/ 0 w 61"/>
                    <a:gd name="T3" fmla="*/ 0 h 230"/>
                    <a:gd name="T4" fmla="*/ 0 w 61"/>
                    <a:gd name="T5" fmla="*/ 0 h 230"/>
                    <a:gd name="T6" fmla="*/ 0 w 61"/>
                    <a:gd name="T7" fmla="*/ 1 h 230"/>
                    <a:gd name="T8" fmla="*/ 0 w 61"/>
                    <a:gd name="T9" fmla="*/ 1 h 230"/>
                    <a:gd name="T10" fmla="*/ 0 w 61"/>
                    <a:gd name="T11" fmla="*/ 21 h 230"/>
                    <a:gd name="T12" fmla="*/ 0 w 61"/>
                    <a:gd name="T13" fmla="*/ 85 h 230"/>
                    <a:gd name="T14" fmla="*/ 0 w 61"/>
                    <a:gd name="T15" fmla="*/ 150 h 230"/>
                    <a:gd name="T16" fmla="*/ 0 w 61"/>
                    <a:gd name="T17" fmla="*/ 245 h 230"/>
                    <a:gd name="T18" fmla="*/ 0 w 61"/>
                    <a:gd name="T19" fmla="*/ 471 h 230"/>
                    <a:gd name="T20" fmla="*/ 0 w 61"/>
                    <a:gd name="T21" fmla="*/ 692 h 230"/>
                    <a:gd name="T22" fmla="*/ 0 w 61"/>
                    <a:gd name="T23" fmla="*/ 921 h 230"/>
                    <a:gd name="T24" fmla="*/ 0 w 61"/>
                    <a:gd name="T25" fmla="*/ 1156 h 230"/>
                    <a:gd name="T26" fmla="*/ 0 w 61"/>
                    <a:gd name="T27" fmla="*/ 1362 h 230"/>
                    <a:gd name="T28" fmla="*/ 0 w 61"/>
                    <a:gd name="T29" fmla="*/ 1591 h 230"/>
                    <a:gd name="T30" fmla="*/ 0 w 61"/>
                    <a:gd name="T31" fmla="*/ 1812 h 230"/>
                    <a:gd name="T32" fmla="*/ 0 w 61"/>
                    <a:gd name="T33" fmla="*/ 2030 h 230"/>
                    <a:gd name="T34" fmla="*/ 0 w 61"/>
                    <a:gd name="T35" fmla="*/ 2117 h 230"/>
                    <a:gd name="T36" fmla="*/ 0 w 61"/>
                    <a:gd name="T37" fmla="*/ 2197 h 230"/>
                    <a:gd name="T38" fmla="*/ 0 w 61"/>
                    <a:gd name="T39" fmla="*/ 2250 h 230"/>
                    <a:gd name="T40" fmla="*/ 0 w 61"/>
                    <a:gd name="T41" fmla="*/ 2256 h 230"/>
                    <a:gd name="T42" fmla="*/ 0 w 61"/>
                    <a:gd name="T43" fmla="*/ 2256 h 230"/>
                    <a:gd name="T44" fmla="*/ 0 w 61"/>
                    <a:gd name="T45" fmla="*/ 2256 h 230"/>
                    <a:gd name="T46" fmla="*/ 0 w 61"/>
                    <a:gd name="T47" fmla="*/ 2256 h 230"/>
                    <a:gd name="T48" fmla="*/ 0 w 61"/>
                    <a:gd name="T49" fmla="*/ 2256 h 230"/>
                    <a:gd name="T50" fmla="*/ 0 w 61"/>
                    <a:gd name="T51" fmla="*/ 2256 h 230"/>
                    <a:gd name="T52" fmla="*/ 0 w 61"/>
                    <a:gd name="T53" fmla="*/ 2256 h 230"/>
                    <a:gd name="T54" fmla="*/ 0 w 61"/>
                    <a:gd name="T55" fmla="*/ 2256 h 230"/>
                    <a:gd name="T56" fmla="*/ 0 w 61"/>
                    <a:gd name="T57" fmla="*/ 2250 h 230"/>
                    <a:gd name="T58" fmla="*/ 0 w 61"/>
                    <a:gd name="T59" fmla="*/ 2230 h 230"/>
                    <a:gd name="T60" fmla="*/ 0 w 61"/>
                    <a:gd name="T61" fmla="*/ 2209 h 230"/>
                    <a:gd name="T62" fmla="*/ 0 w 61"/>
                    <a:gd name="T63" fmla="*/ 2169 h 230"/>
                    <a:gd name="T64" fmla="*/ 0 w 61"/>
                    <a:gd name="T65" fmla="*/ 2117 h 230"/>
                    <a:gd name="T66" fmla="*/ 0 w 61"/>
                    <a:gd name="T67" fmla="*/ 2077 h 230"/>
                    <a:gd name="T68" fmla="*/ 0 w 61"/>
                    <a:gd name="T69" fmla="*/ 2014 h 230"/>
                    <a:gd name="T70" fmla="*/ 0 w 61"/>
                    <a:gd name="T71" fmla="*/ 1965 h 230"/>
                    <a:gd name="T72" fmla="*/ 0 w 61"/>
                    <a:gd name="T73" fmla="*/ 1916 h 230"/>
                    <a:gd name="T74" fmla="*/ 0 w 61"/>
                    <a:gd name="T75" fmla="*/ 1847 h 230"/>
                    <a:gd name="T76" fmla="*/ 0 w 61"/>
                    <a:gd name="T77" fmla="*/ 1827 h 230"/>
                    <a:gd name="T78" fmla="*/ 0 w 61"/>
                    <a:gd name="T79" fmla="*/ 1791 h 230"/>
                    <a:gd name="T80" fmla="*/ 0 w 61"/>
                    <a:gd name="T81" fmla="*/ 1732 h 230"/>
                    <a:gd name="T82" fmla="*/ 0 w 61"/>
                    <a:gd name="T83" fmla="*/ 1563 h 230"/>
                    <a:gd name="T84" fmla="*/ 0 w 61"/>
                    <a:gd name="T85" fmla="*/ 1362 h 230"/>
                    <a:gd name="T86" fmla="*/ 0 w 61"/>
                    <a:gd name="T87" fmla="*/ 1163 h 230"/>
                    <a:gd name="T88" fmla="*/ 0 w 61"/>
                    <a:gd name="T89" fmla="*/ 979 h 230"/>
                    <a:gd name="T90" fmla="*/ 0 w 61"/>
                    <a:gd name="T91" fmla="*/ 798 h 230"/>
                    <a:gd name="T92" fmla="*/ 0 w 61"/>
                    <a:gd name="T93" fmla="*/ 620 h 230"/>
                    <a:gd name="T94" fmla="*/ 0 w 61"/>
                    <a:gd name="T95" fmla="*/ 419 h 230"/>
                    <a:gd name="T96" fmla="*/ 0 w 61"/>
                    <a:gd name="T97" fmla="*/ 229 h 230"/>
                    <a:gd name="T98" fmla="*/ 0 w 61"/>
                    <a:gd name="T99" fmla="*/ 129 h 230"/>
                    <a:gd name="T100" fmla="*/ 0 w 61"/>
                    <a:gd name="T101" fmla="*/ 64 h 230"/>
                    <a:gd name="T102" fmla="*/ 0 w 61"/>
                    <a:gd name="T103" fmla="*/ 1 h 230"/>
                    <a:gd name="T104" fmla="*/ 0 w 61"/>
                    <a:gd name="T105" fmla="*/ 0 h 23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
                    <a:gd name="T160" fmla="*/ 0 h 230"/>
                    <a:gd name="T161" fmla="*/ 61 w 61"/>
                    <a:gd name="T162" fmla="*/ 230 h 23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 h="230">
                      <a:moveTo>
                        <a:pt x="43" y="0"/>
                      </a:moveTo>
                      <a:lnTo>
                        <a:pt x="43" y="0"/>
                      </a:lnTo>
                      <a:lnTo>
                        <a:pt x="43" y="1"/>
                      </a:lnTo>
                      <a:lnTo>
                        <a:pt x="45" y="1"/>
                      </a:lnTo>
                      <a:lnTo>
                        <a:pt x="52" y="2"/>
                      </a:lnTo>
                      <a:lnTo>
                        <a:pt x="56" y="8"/>
                      </a:lnTo>
                      <a:lnTo>
                        <a:pt x="60" y="15"/>
                      </a:lnTo>
                      <a:lnTo>
                        <a:pt x="61" y="25"/>
                      </a:lnTo>
                      <a:lnTo>
                        <a:pt x="61" y="48"/>
                      </a:lnTo>
                      <a:lnTo>
                        <a:pt x="61" y="71"/>
                      </a:lnTo>
                      <a:lnTo>
                        <a:pt x="61" y="94"/>
                      </a:lnTo>
                      <a:lnTo>
                        <a:pt x="61" y="117"/>
                      </a:lnTo>
                      <a:lnTo>
                        <a:pt x="61" y="139"/>
                      </a:lnTo>
                      <a:lnTo>
                        <a:pt x="61" y="162"/>
                      </a:lnTo>
                      <a:lnTo>
                        <a:pt x="61" y="185"/>
                      </a:lnTo>
                      <a:lnTo>
                        <a:pt x="61" y="207"/>
                      </a:lnTo>
                      <a:lnTo>
                        <a:pt x="60" y="216"/>
                      </a:lnTo>
                      <a:lnTo>
                        <a:pt x="58" y="224"/>
                      </a:lnTo>
                      <a:lnTo>
                        <a:pt x="52" y="229"/>
                      </a:lnTo>
                      <a:lnTo>
                        <a:pt x="43" y="230"/>
                      </a:lnTo>
                      <a:lnTo>
                        <a:pt x="42" y="230"/>
                      </a:lnTo>
                      <a:lnTo>
                        <a:pt x="41" y="230"/>
                      </a:lnTo>
                      <a:lnTo>
                        <a:pt x="36" y="230"/>
                      </a:lnTo>
                      <a:lnTo>
                        <a:pt x="29" y="230"/>
                      </a:lnTo>
                      <a:lnTo>
                        <a:pt x="23" y="230"/>
                      </a:lnTo>
                      <a:lnTo>
                        <a:pt x="16" y="229"/>
                      </a:lnTo>
                      <a:lnTo>
                        <a:pt x="10" y="227"/>
                      </a:lnTo>
                      <a:lnTo>
                        <a:pt x="4" y="225"/>
                      </a:lnTo>
                      <a:lnTo>
                        <a:pt x="1" y="221"/>
                      </a:lnTo>
                      <a:lnTo>
                        <a:pt x="0" y="216"/>
                      </a:lnTo>
                      <a:lnTo>
                        <a:pt x="0" y="211"/>
                      </a:lnTo>
                      <a:lnTo>
                        <a:pt x="0" y="205"/>
                      </a:lnTo>
                      <a:lnTo>
                        <a:pt x="0" y="200"/>
                      </a:lnTo>
                      <a:lnTo>
                        <a:pt x="0" y="195"/>
                      </a:lnTo>
                      <a:lnTo>
                        <a:pt x="3" y="188"/>
                      </a:lnTo>
                      <a:lnTo>
                        <a:pt x="10" y="186"/>
                      </a:lnTo>
                      <a:lnTo>
                        <a:pt x="16" y="183"/>
                      </a:lnTo>
                      <a:lnTo>
                        <a:pt x="20" y="177"/>
                      </a:lnTo>
                      <a:lnTo>
                        <a:pt x="20" y="159"/>
                      </a:lnTo>
                      <a:lnTo>
                        <a:pt x="20" y="139"/>
                      </a:lnTo>
                      <a:lnTo>
                        <a:pt x="20" y="119"/>
                      </a:lnTo>
                      <a:lnTo>
                        <a:pt x="20" y="100"/>
                      </a:lnTo>
                      <a:lnTo>
                        <a:pt x="20" y="81"/>
                      </a:lnTo>
                      <a:lnTo>
                        <a:pt x="20" y="63"/>
                      </a:lnTo>
                      <a:lnTo>
                        <a:pt x="20" y="43"/>
                      </a:lnTo>
                      <a:lnTo>
                        <a:pt x="20" y="23"/>
                      </a:lnTo>
                      <a:lnTo>
                        <a:pt x="22" y="13"/>
                      </a:lnTo>
                      <a:lnTo>
                        <a:pt x="26" y="6"/>
                      </a:lnTo>
                      <a:lnTo>
                        <a:pt x="34" y="1"/>
                      </a:lnTo>
                      <a:lnTo>
                        <a:pt x="43"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8" name="Freeform 149"/>
                <p:cNvSpPr>
                  <a:spLocks noChangeArrowheads="1"/>
                </p:cNvSpPr>
                <p:nvPr/>
              </p:nvSpPr>
              <p:spPr bwMode="auto">
                <a:xfrm>
                  <a:off x="316" y="574"/>
                  <a:ext cx="6" cy="306"/>
                </a:xfrm>
                <a:custGeom>
                  <a:avLst/>
                  <a:gdLst>
                    <a:gd name="T0" fmla="*/ 0 w 36"/>
                    <a:gd name="T1" fmla="*/ 0 h 219"/>
                    <a:gd name="T2" fmla="*/ 0 w 36"/>
                    <a:gd name="T3" fmla="*/ 0 h 219"/>
                    <a:gd name="T4" fmla="*/ 0 w 36"/>
                    <a:gd name="T5" fmla="*/ 0 h 219"/>
                    <a:gd name="T6" fmla="*/ 0 w 36"/>
                    <a:gd name="T7" fmla="*/ 1 h 219"/>
                    <a:gd name="T8" fmla="*/ 0 w 36"/>
                    <a:gd name="T9" fmla="*/ 1 h 219"/>
                    <a:gd name="T10" fmla="*/ 0 w 36"/>
                    <a:gd name="T11" fmla="*/ 41 h 219"/>
                    <a:gd name="T12" fmla="*/ 0 w 36"/>
                    <a:gd name="T13" fmla="*/ 112 h 219"/>
                    <a:gd name="T14" fmla="*/ 0 w 36"/>
                    <a:gd name="T15" fmla="*/ 218 h 219"/>
                    <a:gd name="T16" fmla="*/ 0 w 36"/>
                    <a:gd name="T17" fmla="*/ 363 h 219"/>
                    <a:gd name="T18" fmla="*/ 0 w 36"/>
                    <a:gd name="T19" fmla="*/ 687 h 219"/>
                    <a:gd name="T20" fmla="*/ 0 w 36"/>
                    <a:gd name="T21" fmla="*/ 989 h 219"/>
                    <a:gd name="T22" fmla="*/ 0 w 36"/>
                    <a:gd name="T23" fmla="*/ 1312 h 219"/>
                    <a:gd name="T24" fmla="*/ 0 w 36"/>
                    <a:gd name="T25" fmla="*/ 1622 h 219"/>
                    <a:gd name="T26" fmla="*/ 0 w 36"/>
                    <a:gd name="T27" fmla="*/ 1931 h 219"/>
                    <a:gd name="T28" fmla="*/ 0 w 36"/>
                    <a:gd name="T29" fmla="*/ 2230 h 219"/>
                    <a:gd name="T30" fmla="*/ 0 w 36"/>
                    <a:gd name="T31" fmla="*/ 2561 h 219"/>
                    <a:gd name="T32" fmla="*/ 0 w 36"/>
                    <a:gd name="T33" fmla="*/ 2859 h 219"/>
                    <a:gd name="T34" fmla="*/ 0 w 36"/>
                    <a:gd name="T35" fmla="*/ 2993 h 219"/>
                    <a:gd name="T36" fmla="*/ 0 w 36"/>
                    <a:gd name="T37" fmla="*/ 3096 h 219"/>
                    <a:gd name="T38" fmla="*/ 0 w 36"/>
                    <a:gd name="T39" fmla="*/ 3166 h 219"/>
                    <a:gd name="T40" fmla="*/ 0 w 36"/>
                    <a:gd name="T41" fmla="*/ 3186 h 219"/>
                    <a:gd name="T42" fmla="*/ 0 w 36"/>
                    <a:gd name="T43" fmla="*/ 3186 h 219"/>
                    <a:gd name="T44" fmla="*/ 0 w 36"/>
                    <a:gd name="T45" fmla="*/ 3186 h 219"/>
                    <a:gd name="T46" fmla="*/ 0 w 36"/>
                    <a:gd name="T47" fmla="*/ 3186 h 219"/>
                    <a:gd name="T48" fmla="*/ 0 w 36"/>
                    <a:gd name="T49" fmla="*/ 3186 h 219"/>
                    <a:gd name="T50" fmla="*/ 0 w 36"/>
                    <a:gd name="T51" fmla="*/ 3147 h 219"/>
                    <a:gd name="T52" fmla="*/ 0 w 36"/>
                    <a:gd name="T53" fmla="*/ 3096 h 219"/>
                    <a:gd name="T54" fmla="*/ 0 w 36"/>
                    <a:gd name="T55" fmla="*/ 2975 h 219"/>
                    <a:gd name="T56" fmla="*/ 0 w 36"/>
                    <a:gd name="T57" fmla="*/ 2850 h 219"/>
                    <a:gd name="T58" fmla="*/ 0 w 36"/>
                    <a:gd name="T59" fmla="*/ 2589 h 219"/>
                    <a:gd name="T60" fmla="*/ 0 w 36"/>
                    <a:gd name="T61" fmla="*/ 2301 h 219"/>
                    <a:gd name="T62" fmla="*/ 0 w 36"/>
                    <a:gd name="T63" fmla="*/ 2040 h 219"/>
                    <a:gd name="T64" fmla="*/ 0 w 36"/>
                    <a:gd name="T65" fmla="*/ 1758 h 219"/>
                    <a:gd name="T66" fmla="*/ 0 w 36"/>
                    <a:gd name="T67" fmla="*/ 1488 h 219"/>
                    <a:gd name="T68" fmla="*/ 0 w 36"/>
                    <a:gd name="T69" fmla="*/ 1207 h 219"/>
                    <a:gd name="T70" fmla="*/ 0 w 36"/>
                    <a:gd name="T71" fmla="*/ 940 h 219"/>
                    <a:gd name="T72" fmla="*/ 0 w 36"/>
                    <a:gd name="T73" fmla="*/ 654 h 219"/>
                    <a:gd name="T74" fmla="*/ 0 w 36"/>
                    <a:gd name="T75" fmla="*/ 578 h 219"/>
                    <a:gd name="T76" fmla="*/ 0 w 36"/>
                    <a:gd name="T77" fmla="*/ 521 h 219"/>
                    <a:gd name="T78" fmla="*/ 0 w 36"/>
                    <a:gd name="T79" fmla="*/ 446 h 219"/>
                    <a:gd name="T80" fmla="*/ 0 w 36"/>
                    <a:gd name="T81" fmla="*/ 335 h 219"/>
                    <a:gd name="T82" fmla="*/ 0 w 36"/>
                    <a:gd name="T83" fmla="*/ 186 h 219"/>
                    <a:gd name="T84" fmla="*/ 0 w 36"/>
                    <a:gd name="T85" fmla="*/ 80 h 219"/>
                    <a:gd name="T86" fmla="*/ 0 w 36"/>
                    <a:gd name="T87" fmla="*/ 1 h 219"/>
                    <a:gd name="T88" fmla="*/ 0 w 36"/>
                    <a:gd name="T89" fmla="*/ 0 h 21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6"/>
                    <a:gd name="T136" fmla="*/ 0 h 219"/>
                    <a:gd name="T137" fmla="*/ 36 w 36"/>
                    <a:gd name="T138" fmla="*/ 219 h 21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6" h="219">
                      <a:moveTo>
                        <a:pt x="18" y="0"/>
                      </a:moveTo>
                      <a:lnTo>
                        <a:pt x="18" y="0"/>
                      </a:lnTo>
                      <a:lnTo>
                        <a:pt x="17" y="1"/>
                      </a:lnTo>
                      <a:lnTo>
                        <a:pt x="18" y="1"/>
                      </a:lnTo>
                      <a:lnTo>
                        <a:pt x="25" y="3"/>
                      </a:lnTo>
                      <a:lnTo>
                        <a:pt x="30" y="8"/>
                      </a:lnTo>
                      <a:lnTo>
                        <a:pt x="35" y="15"/>
                      </a:lnTo>
                      <a:lnTo>
                        <a:pt x="36" y="25"/>
                      </a:lnTo>
                      <a:lnTo>
                        <a:pt x="36" y="47"/>
                      </a:lnTo>
                      <a:lnTo>
                        <a:pt x="36" y="68"/>
                      </a:lnTo>
                      <a:lnTo>
                        <a:pt x="36" y="90"/>
                      </a:lnTo>
                      <a:lnTo>
                        <a:pt x="36" y="112"/>
                      </a:lnTo>
                      <a:lnTo>
                        <a:pt x="36" y="133"/>
                      </a:lnTo>
                      <a:lnTo>
                        <a:pt x="36" y="154"/>
                      </a:lnTo>
                      <a:lnTo>
                        <a:pt x="36" y="176"/>
                      </a:lnTo>
                      <a:lnTo>
                        <a:pt x="36" y="197"/>
                      </a:lnTo>
                      <a:lnTo>
                        <a:pt x="36" y="206"/>
                      </a:lnTo>
                      <a:lnTo>
                        <a:pt x="34" y="213"/>
                      </a:lnTo>
                      <a:lnTo>
                        <a:pt x="30" y="218"/>
                      </a:lnTo>
                      <a:lnTo>
                        <a:pt x="26" y="219"/>
                      </a:lnTo>
                      <a:lnTo>
                        <a:pt x="21" y="217"/>
                      </a:lnTo>
                      <a:lnTo>
                        <a:pt x="17" y="213"/>
                      </a:lnTo>
                      <a:lnTo>
                        <a:pt x="15" y="205"/>
                      </a:lnTo>
                      <a:lnTo>
                        <a:pt x="15" y="196"/>
                      </a:lnTo>
                      <a:lnTo>
                        <a:pt x="15" y="178"/>
                      </a:lnTo>
                      <a:lnTo>
                        <a:pt x="15" y="158"/>
                      </a:lnTo>
                      <a:lnTo>
                        <a:pt x="15" y="140"/>
                      </a:lnTo>
                      <a:lnTo>
                        <a:pt x="15" y="121"/>
                      </a:lnTo>
                      <a:lnTo>
                        <a:pt x="15" y="102"/>
                      </a:lnTo>
                      <a:lnTo>
                        <a:pt x="15" y="83"/>
                      </a:lnTo>
                      <a:lnTo>
                        <a:pt x="15" y="65"/>
                      </a:lnTo>
                      <a:lnTo>
                        <a:pt x="15" y="45"/>
                      </a:lnTo>
                      <a:lnTo>
                        <a:pt x="13" y="40"/>
                      </a:lnTo>
                      <a:lnTo>
                        <a:pt x="9" y="36"/>
                      </a:lnTo>
                      <a:lnTo>
                        <a:pt x="3" y="31"/>
                      </a:lnTo>
                      <a:lnTo>
                        <a:pt x="0" y="23"/>
                      </a:lnTo>
                      <a:lnTo>
                        <a:pt x="1" y="13"/>
                      </a:lnTo>
                      <a:lnTo>
                        <a:pt x="5" y="6"/>
                      </a:lnTo>
                      <a:lnTo>
                        <a:pt x="11" y="1"/>
                      </a:lnTo>
                      <a:lnTo>
                        <a:pt x="18"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39" name="Freeform 150"/>
                <p:cNvSpPr>
                  <a:spLocks noChangeArrowheads="1"/>
                </p:cNvSpPr>
                <p:nvPr/>
              </p:nvSpPr>
              <p:spPr bwMode="auto">
                <a:xfrm>
                  <a:off x="322" y="519"/>
                  <a:ext cx="118" cy="306"/>
                </a:xfrm>
                <a:custGeom>
                  <a:avLst/>
                  <a:gdLst>
                    <a:gd name="T0" fmla="*/ 0 w 705"/>
                    <a:gd name="T1" fmla="*/ 393415 h 91"/>
                    <a:gd name="T2" fmla="*/ 0 w 705"/>
                    <a:gd name="T3" fmla="*/ 393415 h 91"/>
                    <a:gd name="T4" fmla="*/ 0 w 705"/>
                    <a:gd name="T5" fmla="*/ 393415 h 91"/>
                    <a:gd name="T6" fmla="*/ 0 w 705"/>
                    <a:gd name="T7" fmla="*/ 393415 h 91"/>
                    <a:gd name="T8" fmla="*/ 0 w 705"/>
                    <a:gd name="T9" fmla="*/ 407595 h 91"/>
                    <a:gd name="T10" fmla="*/ 0 w 705"/>
                    <a:gd name="T11" fmla="*/ 407595 h 91"/>
                    <a:gd name="T12" fmla="*/ 0 w 705"/>
                    <a:gd name="T13" fmla="*/ 407595 h 91"/>
                    <a:gd name="T14" fmla="*/ 0 w 705"/>
                    <a:gd name="T15" fmla="*/ 423460 h 91"/>
                    <a:gd name="T16" fmla="*/ 0 w 705"/>
                    <a:gd name="T17" fmla="*/ 325517 h 91"/>
                    <a:gd name="T18" fmla="*/ 0 w 705"/>
                    <a:gd name="T19" fmla="*/ 116996 h 91"/>
                    <a:gd name="T20" fmla="*/ 0 w 705"/>
                    <a:gd name="T21" fmla="*/ 0 h 91"/>
                    <a:gd name="T22" fmla="*/ 0 w 705"/>
                    <a:gd name="T23" fmla="*/ 0 h 91"/>
                    <a:gd name="T24" fmla="*/ 0 w 705"/>
                    <a:gd name="T25" fmla="*/ 0 h 91"/>
                    <a:gd name="T26" fmla="*/ 0 w 705"/>
                    <a:gd name="T27" fmla="*/ 0 h 91"/>
                    <a:gd name="T28" fmla="*/ 0 w 705"/>
                    <a:gd name="T29" fmla="*/ 14564 h 91"/>
                    <a:gd name="T30" fmla="*/ 0 w 705"/>
                    <a:gd name="T31" fmla="*/ 14564 h 91"/>
                    <a:gd name="T32" fmla="*/ 0 w 705"/>
                    <a:gd name="T33" fmla="*/ 14564 h 91"/>
                    <a:gd name="T34" fmla="*/ 0 w 705"/>
                    <a:gd name="T35" fmla="*/ 14564 h 91"/>
                    <a:gd name="T36" fmla="*/ 0 w 705"/>
                    <a:gd name="T37" fmla="*/ 116996 h 91"/>
                    <a:gd name="T38" fmla="*/ 0 w 705"/>
                    <a:gd name="T39" fmla="*/ 325517 h 91"/>
                    <a:gd name="T40" fmla="*/ 0 w 705"/>
                    <a:gd name="T41" fmla="*/ 442389 h 91"/>
                    <a:gd name="T42" fmla="*/ 0 w 705"/>
                    <a:gd name="T43" fmla="*/ 442389 h 91"/>
                    <a:gd name="T44" fmla="*/ 0 w 705"/>
                    <a:gd name="T45" fmla="*/ 442389 h 91"/>
                    <a:gd name="T46" fmla="*/ 0 w 705"/>
                    <a:gd name="T47" fmla="*/ 442389 h 91"/>
                    <a:gd name="T48" fmla="*/ 0 w 705"/>
                    <a:gd name="T49" fmla="*/ 442389 h 91"/>
                    <a:gd name="T50" fmla="*/ 0 w 705"/>
                    <a:gd name="T51" fmla="*/ 442389 h 91"/>
                    <a:gd name="T52" fmla="*/ 0 w 705"/>
                    <a:gd name="T53" fmla="*/ 442389 h 91"/>
                    <a:gd name="T54" fmla="*/ 0 w 705"/>
                    <a:gd name="T55" fmla="*/ 456952 h 91"/>
                    <a:gd name="T56" fmla="*/ 0 w 705"/>
                    <a:gd name="T57" fmla="*/ 705508 h 91"/>
                    <a:gd name="T58" fmla="*/ 0 w 705"/>
                    <a:gd name="T59" fmla="*/ 1224471 h 91"/>
                    <a:gd name="T60" fmla="*/ 0 w 705"/>
                    <a:gd name="T61" fmla="*/ 1487594 h 91"/>
                    <a:gd name="T62" fmla="*/ 0 w 705"/>
                    <a:gd name="T63" fmla="*/ 1473414 h 91"/>
                    <a:gd name="T64" fmla="*/ 0 w 705"/>
                    <a:gd name="T65" fmla="*/ 1452686 h 91"/>
                    <a:gd name="T66" fmla="*/ 0 w 705"/>
                    <a:gd name="T67" fmla="*/ 1452686 h 91"/>
                    <a:gd name="T68" fmla="*/ 0 w 705"/>
                    <a:gd name="T69" fmla="*/ 1438506 h 91"/>
                    <a:gd name="T70" fmla="*/ 0 w 705"/>
                    <a:gd name="T71" fmla="*/ 1438506 h 91"/>
                    <a:gd name="T72" fmla="*/ 0 w 705"/>
                    <a:gd name="T73" fmla="*/ 1438506 h 91"/>
                    <a:gd name="T74" fmla="*/ 0 w 705"/>
                    <a:gd name="T75" fmla="*/ 1423942 h 91"/>
                    <a:gd name="T76" fmla="*/ 0 w 705"/>
                    <a:gd name="T77" fmla="*/ 1423942 h 91"/>
                    <a:gd name="T78" fmla="*/ 0 w 705"/>
                    <a:gd name="T79" fmla="*/ 1423942 h 91"/>
                    <a:gd name="T80" fmla="*/ 0 w 705"/>
                    <a:gd name="T81" fmla="*/ 1405004 h 91"/>
                    <a:gd name="T82" fmla="*/ 0 w 705"/>
                    <a:gd name="T83" fmla="*/ 1390824 h 91"/>
                    <a:gd name="T84" fmla="*/ 0 w 705"/>
                    <a:gd name="T85" fmla="*/ 1390824 h 91"/>
                    <a:gd name="T86" fmla="*/ 0 w 705"/>
                    <a:gd name="T87" fmla="*/ 1370594 h 91"/>
                    <a:gd name="T88" fmla="*/ 0 w 705"/>
                    <a:gd name="T89" fmla="*/ 1356031 h 91"/>
                    <a:gd name="T90" fmla="*/ 0 w 705"/>
                    <a:gd name="T91" fmla="*/ 1356031 h 91"/>
                    <a:gd name="T92" fmla="*/ 0 w 705"/>
                    <a:gd name="T93" fmla="*/ 1094596 h 91"/>
                    <a:gd name="T94" fmla="*/ 0 w 705"/>
                    <a:gd name="T95" fmla="*/ 621631 h 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05"/>
                    <a:gd name="T145" fmla="*/ 0 h 91"/>
                    <a:gd name="T146" fmla="*/ 705 w 705"/>
                    <a:gd name="T147" fmla="*/ 91 h 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05" h="91">
                      <a:moveTo>
                        <a:pt x="0" y="24"/>
                      </a:moveTo>
                      <a:lnTo>
                        <a:pt x="14" y="24"/>
                      </a:lnTo>
                      <a:lnTo>
                        <a:pt x="29" y="24"/>
                      </a:lnTo>
                      <a:lnTo>
                        <a:pt x="43" y="24"/>
                      </a:lnTo>
                      <a:lnTo>
                        <a:pt x="57" y="24"/>
                      </a:lnTo>
                      <a:lnTo>
                        <a:pt x="72" y="24"/>
                      </a:lnTo>
                      <a:lnTo>
                        <a:pt x="86" y="24"/>
                      </a:lnTo>
                      <a:lnTo>
                        <a:pt x="101" y="24"/>
                      </a:lnTo>
                      <a:lnTo>
                        <a:pt x="116" y="25"/>
                      </a:lnTo>
                      <a:lnTo>
                        <a:pt x="130" y="25"/>
                      </a:lnTo>
                      <a:lnTo>
                        <a:pt x="145" y="25"/>
                      </a:lnTo>
                      <a:lnTo>
                        <a:pt x="159" y="25"/>
                      </a:lnTo>
                      <a:lnTo>
                        <a:pt x="174" y="25"/>
                      </a:lnTo>
                      <a:lnTo>
                        <a:pt x="188" y="25"/>
                      </a:lnTo>
                      <a:lnTo>
                        <a:pt x="204" y="26"/>
                      </a:lnTo>
                      <a:lnTo>
                        <a:pt x="218" y="26"/>
                      </a:lnTo>
                      <a:lnTo>
                        <a:pt x="233" y="26"/>
                      </a:lnTo>
                      <a:lnTo>
                        <a:pt x="233" y="20"/>
                      </a:lnTo>
                      <a:lnTo>
                        <a:pt x="233" y="13"/>
                      </a:lnTo>
                      <a:lnTo>
                        <a:pt x="233" y="7"/>
                      </a:lnTo>
                      <a:lnTo>
                        <a:pt x="233" y="0"/>
                      </a:lnTo>
                      <a:lnTo>
                        <a:pt x="246" y="0"/>
                      </a:lnTo>
                      <a:lnTo>
                        <a:pt x="258" y="0"/>
                      </a:lnTo>
                      <a:lnTo>
                        <a:pt x="271" y="0"/>
                      </a:lnTo>
                      <a:lnTo>
                        <a:pt x="284" y="0"/>
                      </a:lnTo>
                      <a:lnTo>
                        <a:pt x="296" y="0"/>
                      </a:lnTo>
                      <a:lnTo>
                        <a:pt x="309" y="0"/>
                      </a:lnTo>
                      <a:lnTo>
                        <a:pt x="322" y="0"/>
                      </a:lnTo>
                      <a:lnTo>
                        <a:pt x="334" y="0"/>
                      </a:lnTo>
                      <a:lnTo>
                        <a:pt x="347" y="1"/>
                      </a:lnTo>
                      <a:lnTo>
                        <a:pt x="360" y="1"/>
                      </a:lnTo>
                      <a:lnTo>
                        <a:pt x="373" y="1"/>
                      </a:lnTo>
                      <a:lnTo>
                        <a:pt x="386" y="1"/>
                      </a:lnTo>
                      <a:lnTo>
                        <a:pt x="399" y="1"/>
                      </a:lnTo>
                      <a:lnTo>
                        <a:pt x="412" y="1"/>
                      </a:lnTo>
                      <a:lnTo>
                        <a:pt x="425" y="1"/>
                      </a:lnTo>
                      <a:lnTo>
                        <a:pt x="438" y="1"/>
                      </a:lnTo>
                      <a:lnTo>
                        <a:pt x="438" y="7"/>
                      </a:lnTo>
                      <a:lnTo>
                        <a:pt x="438" y="13"/>
                      </a:lnTo>
                      <a:lnTo>
                        <a:pt x="438" y="20"/>
                      </a:lnTo>
                      <a:lnTo>
                        <a:pt x="437" y="27"/>
                      </a:lnTo>
                      <a:lnTo>
                        <a:pt x="453" y="27"/>
                      </a:lnTo>
                      <a:lnTo>
                        <a:pt x="471" y="27"/>
                      </a:lnTo>
                      <a:lnTo>
                        <a:pt x="487" y="27"/>
                      </a:lnTo>
                      <a:lnTo>
                        <a:pt x="503" y="27"/>
                      </a:lnTo>
                      <a:lnTo>
                        <a:pt x="520" y="27"/>
                      </a:lnTo>
                      <a:lnTo>
                        <a:pt x="537" y="27"/>
                      </a:lnTo>
                      <a:lnTo>
                        <a:pt x="553" y="27"/>
                      </a:lnTo>
                      <a:lnTo>
                        <a:pt x="569" y="27"/>
                      </a:lnTo>
                      <a:lnTo>
                        <a:pt x="587" y="27"/>
                      </a:lnTo>
                      <a:lnTo>
                        <a:pt x="603" y="27"/>
                      </a:lnTo>
                      <a:lnTo>
                        <a:pt x="620" y="27"/>
                      </a:lnTo>
                      <a:lnTo>
                        <a:pt x="638" y="27"/>
                      </a:lnTo>
                      <a:lnTo>
                        <a:pt x="655" y="27"/>
                      </a:lnTo>
                      <a:lnTo>
                        <a:pt x="671" y="27"/>
                      </a:lnTo>
                      <a:lnTo>
                        <a:pt x="689" y="28"/>
                      </a:lnTo>
                      <a:lnTo>
                        <a:pt x="705" y="28"/>
                      </a:lnTo>
                      <a:lnTo>
                        <a:pt x="705" y="43"/>
                      </a:lnTo>
                      <a:lnTo>
                        <a:pt x="705" y="60"/>
                      </a:lnTo>
                      <a:lnTo>
                        <a:pt x="705" y="75"/>
                      </a:lnTo>
                      <a:lnTo>
                        <a:pt x="705" y="91"/>
                      </a:lnTo>
                      <a:lnTo>
                        <a:pt x="681" y="91"/>
                      </a:lnTo>
                      <a:lnTo>
                        <a:pt x="658" y="90"/>
                      </a:lnTo>
                      <a:lnTo>
                        <a:pt x="634" y="90"/>
                      </a:lnTo>
                      <a:lnTo>
                        <a:pt x="612" y="90"/>
                      </a:lnTo>
                      <a:lnTo>
                        <a:pt x="588" y="89"/>
                      </a:lnTo>
                      <a:lnTo>
                        <a:pt x="565" y="89"/>
                      </a:lnTo>
                      <a:lnTo>
                        <a:pt x="542" y="89"/>
                      </a:lnTo>
                      <a:lnTo>
                        <a:pt x="518" y="89"/>
                      </a:lnTo>
                      <a:lnTo>
                        <a:pt x="496" y="88"/>
                      </a:lnTo>
                      <a:lnTo>
                        <a:pt x="473" y="88"/>
                      </a:lnTo>
                      <a:lnTo>
                        <a:pt x="450" y="88"/>
                      </a:lnTo>
                      <a:lnTo>
                        <a:pt x="427" y="88"/>
                      </a:lnTo>
                      <a:lnTo>
                        <a:pt x="404" y="88"/>
                      </a:lnTo>
                      <a:lnTo>
                        <a:pt x="383" y="87"/>
                      </a:lnTo>
                      <a:lnTo>
                        <a:pt x="360" y="87"/>
                      </a:lnTo>
                      <a:lnTo>
                        <a:pt x="338" y="87"/>
                      </a:lnTo>
                      <a:lnTo>
                        <a:pt x="317" y="87"/>
                      </a:lnTo>
                      <a:lnTo>
                        <a:pt x="295" y="87"/>
                      </a:lnTo>
                      <a:lnTo>
                        <a:pt x="273" y="87"/>
                      </a:lnTo>
                      <a:lnTo>
                        <a:pt x="252" y="86"/>
                      </a:lnTo>
                      <a:lnTo>
                        <a:pt x="231" y="86"/>
                      </a:lnTo>
                      <a:lnTo>
                        <a:pt x="209" y="86"/>
                      </a:lnTo>
                      <a:lnTo>
                        <a:pt x="188" y="85"/>
                      </a:lnTo>
                      <a:lnTo>
                        <a:pt x="168" y="85"/>
                      </a:lnTo>
                      <a:lnTo>
                        <a:pt x="146" y="85"/>
                      </a:lnTo>
                      <a:lnTo>
                        <a:pt x="126" y="84"/>
                      </a:lnTo>
                      <a:lnTo>
                        <a:pt x="104" y="84"/>
                      </a:lnTo>
                      <a:lnTo>
                        <a:pt x="83" y="84"/>
                      </a:lnTo>
                      <a:lnTo>
                        <a:pt x="63" y="83"/>
                      </a:lnTo>
                      <a:lnTo>
                        <a:pt x="42" y="83"/>
                      </a:lnTo>
                      <a:lnTo>
                        <a:pt x="20" y="83"/>
                      </a:lnTo>
                      <a:lnTo>
                        <a:pt x="0" y="83"/>
                      </a:lnTo>
                      <a:lnTo>
                        <a:pt x="0" y="67"/>
                      </a:lnTo>
                      <a:lnTo>
                        <a:pt x="0" y="53"/>
                      </a:lnTo>
                      <a:lnTo>
                        <a:pt x="0" y="38"/>
                      </a:lnTo>
                      <a:lnTo>
                        <a:pt x="0" y="24"/>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0" name="Freeform 151"/>
                <p:cNvSpPr>
                  <a:spLocks noChangeArrowheads="1"/>
                </p:cNvSpPr>
                <p:nvPr/>
              </p:nvSpPr>
              <p:spPr bwMode="auto">
                <a:xfrm>
                  <a:off x="322" y="524"/>
                  <a:ext cx="118" cy="306"/>
                </a:xfrm>
                <a:custGeom>
                  <a:avLst/>
                  <a:gdLst>
                    <a:gd name="T0" fmla="*/ 0 w 706"/>
                    <a:gd name="T1" fmla="*/ 12985 h 138"/>
                    <a:gd name="T2" fmla="*/ 0 w 706"/>
                    <a:gd name="T3" fmla="*/ 12375 h 138"/>
                    <a:gd name="T4" fmla="*/ 0 w 706"/>
                    <a:gd name="T5" fmla="*/ 11632 h 138"/>
                    <a:gd name="T6" fmla="*/ 0 w 706"/>
                    <a:gd name="T7" fmla="*/ 11043 h 138"/>
                    <a:gd name="T8" fmla="*/ 0 w 706"/>
                    <a:gd name="T9" fmla="*/ 9967 h 138"/>
                    <a:gd name="T10" fmla="*/ 0 w 706"/>
                    <a:gd name="T11" fmla="*/ 8679 h 138"/>
                    <a:gd name="T12" fmla="*/ 0 w 706"/>
                    <a:gd name="T13" fmla="*/ 8195 h 138"/>
                    <a:gd name="T14" fmla="*/ 0 w 706"/>
                    <a:gd name="T15" fmla="*/ 7612 h 138"/>
                    <a:gd name="T16" fmla="*/ 0 w 706"/>
                    <a:gd name="T17" fmla="*/ 6333 h 138"/>
                    <a:gd name="T18" fmla="*/ 0 w 706"/>
                    <a:gd name="T19" fmla="*/ 5856 h 138"/>
                    <a:gd name="T20" fmla="*/ 0 w 706"/>
                    <a:gd name="T21" fmla="*/ 4765 h 138"/>
                    <a:gd name="T22" fmla="*/ 0 w 706"/>
                    <a:gd name="T23" fmla="*/ 4184 h 138"/>
                    <a:gd name="T24" fmla="*/ 0 w 706"/>
                    <a:gd name="T25" fmla="*/ 2856 h 138"/>
                    <a:gd name="T26" fmla="*/ 0 w 706"/>
                    <a:gd name="T27" fmla="*/ 2366 h 138"/>
                    <a:gd name="T28" fmla="*/ 0 w 706"/>
                    <a:gd name="T29" fmla="*/ 1067 h 138"/>
                    <a:gd name="T30" fmla="*/ 0 w 706"/>
                    <a:gd name="T31" fmla="*/ 481 h 138"/>
                    <a:gd name="T32" fmla="*/ 0 w 706"/>
                    <a:gd name="T33" fmla="*/ 0 h 138"/>
                    <a:gd name="T34" fmla="*/ 0 w 706"/>
                    <a:gd name="T35" fmla="*/ 0 h 138"/>
                    <a:gd name="T36" fmla="*/ 0 w 706"/>
                    <a:gd name="T37" fmla="*/ 8679 h 138"/>
                    <a:gd name="T38" fmla="*/ 0 w 706"/>
                    <a:gd name="T39" fmla="*/ 27440 h 138"/>
                    <a:gd name="T40" fmla="*/ 0 w 706"/>
                    <a:gd name="T41" fmla="*/ 36818 h 138"/>
                    <a:gd name="T42" fmla="*/ 0 w 706"/>
                    <a:gd name="T43" fmla="*/ 36143 h 138"/>
                    <a:gd name="T44" fmla="*/ 0 w 706"/>
                    <a:gd name="T45" fmla="*/ 35545 h 138"/>
                    <a:gd name="T46" fmla="*/ 0 w 706"/>
                    <a:gd name="T47" fmla="*/ 35545 h 138"/>
                    <a:gd name="T48" fmla="*/ 0 w 706"/>
                    <a:gd name="T49" fmla="*/ 35545 h 138"/>
                    <a:gd name="T50" fmla="*/ 0 w 706"/>
                    <a:gd name="T51" fmla="*/ 35545 h 138"/>
                    <a:gd name="T52" fmla="*/ 0 w 706"/>
                    <a:gd name="T53" fmla="*/ 35053 h 138"/>
                    <a:gd name="T54" fmla="*/ 0 w 706"/>
                    <a:gd name="T55" fmla="*/ 35053 h 138"/>
                    <a:gd name="T56" fmla="*/ 0 w 706"/>
                    <a:gd name="T57" fmla="*/ 45618 h 138"/>
                    <a:gd name="T58" fmla="*/ 0 w 706"/>
                    <a:gd name="T59" fmla="*/ 68251 h 138"/>
                    <a:gd name="T60" fmla="*/ 0 w 706"/>
                    <a:gd name="T61" fmla="*/ 80724 h 138"/>
                    <a:gd name="T62" fmla="*/ 0 w 706"/>
                    <a:gd name="T63" fmla="*/ 80143 h 138"/>
                    <a:gd name="T64" fmla="*/ 0 w 706"/>
                    <a:gd name="T65" fmla="*/ 79653 h 138"/>
                    <a:gd name="T66" fmla="*/ 0 w 706"/>
                    <a:gd name="T67" fmla="*/ 79653 h 138"/>
                    <a:gd name="T68" fmla="*/ 0 w 706"/>
                    <a:gd name="T69" fmla="*/ 78817 h 138"/>
                    <a:gd name="T70" fmla="*/ 0 w 706"/>
                    <a:gd name="T71" fmla="*/ 78817 h 138"/>
                    <a:gd name="T72" fmla="*/ 0 w 706"/>
                    <a:gd name="T73" fmla="*/ 78817 h 138"/>
                    <a:gd name="T74" fmla="*/ 0 w 706"/>
                    <a:gd name="T75" fmla="*/ 78325 h 138"/>
                    <a:gd name="T76" fmla="*/ 0 w 706"/>
                    <a:gd name="T77" fmla="*/ 66681 h 138"/>
                    <a:gd name="T78" fmla="*/ 0 w 706"/>
                    <a:gd name="T79" fmla="*/ 44601 h 138"/>
                    <a:gd name="T80" fmla="*/ 0 w 706"/>
                    <a:gd name="T81" fmla="*/ 33995 h 138"/>
                    <a:gd name="T82" fmla="*/ 0 w 706"/>
                    <a:gd name="T83" fmla="*/ 33995 h 138"/>
                    <a:gd name="T84" fmla="*/ 0 w 706"/>
                    <a:gd name="T85" fmla="*/ 33188 h 138"/>
                    <a:gd name="T86" fmla="*/ 0 w 706"/>
                    <a:gd name="T87" fmla="*/ 33188 h 138"/>
                    <a:gd name="T88" fmla="*/ 0 w 706"/>
                    <a:gd name="T89" fmla="*/ 32707 h 138"/>
                    <a:gd name="T90" fmla="*/ 0 w 706"/>
                    <a:gd name="T91" fmla="*/ 32707 h 138"/>
                    <a:gd name="T92" fmla="*/ 0 w 706"/>
                    <a:gd name="T93" fmla="*/ 32230 h 138"/>
                    <a:gd name="T94" fmla="*/ 0 w 706"/>
                    <a:gd name="T95" fmla="*/ 32230 h 138"/>
                    <a:gd name="T96" fmla="*/ 0 w 706"/>
                    <a:gd name="T97" fmla="*/ 27440 h 138"/>
                    <a:gd name="T98" fmla="*/ 0 w 706"/>
                    <a:gd name="T99" fmla="*/ 18172 h 13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06"/>
                    <a:gd name="T151" fmla="*/ 0 h 138"/>
                    <a:gd name="T152" fmla="*/ 706 w 706"/>
                    <a:gd name="T153" fmla="*/ 138 h 13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06" h="138">
                      <a:moveTo>
                        <a:pt x="22" y="23"/>
                      </a:moveTo>
                      <a:lnTo>
                        <a:pt x="42" y="22"/>
                      </a:lnTo>
                      <a:lnTo>
                        <a:pt x="62" y="22"/>
                      </a:lnTo>
                      <a:lnTo>
                        <a:pt x="81" y="21"/>
                      </a:lnTo>
                      <a:lnTo>
                        <a:pt x="102" y="21"/>
                      </a:lnTo>
                      <a:lnTo>
                        <a:pt x="121" y="20"/>
                      </a:lnTo>
                      <a:lnTo>
                        <a:pt x="141" y="19"/>
                      </a:lnTo>
                      <a:lnTo>
                        <a:pt x="160" y="19"/>
                      </a:lnTo>
                      <a:lnTo>
                        <a:pt x="181" y="18"/>
                      </a:lnTo>
                      <a:lnTo>
                        <a:pt x="200" y="17"/>
                      </a:lnTo>
                      <a:lnTo>
                        <a:pt x="220" y="17"/>
                      </a:lnTo>
                      <a:lnTo>
                        <a:pt x="241" y="15"/>
                      </a:lnTo>
                      <a:lnTo>
                        <a:pt x="260" y="14"/>
                      </a:lnTo>
                      <a:lnTo>
                        <a:pt x="281" y="14"/>
                      </a:lnTo>
                      <a:lnTo>
                        <a:pt x="300" y="13"/>
                      </a:lnTo>
                      <a:lnTo>
                        <a:pt x="321" y="13"/>
                      </a:lnTo>
                      <a:lnTo>
                        <a:pt x="341" y="12"/>
                      </a:lnTo>
                      <a:lnTo>
                        <a:pt x="362" y="11"/>
                      </a:lnTo>
                      <a:lnTo>
                        <a:pt x="384" y="11"/>
                      </a:lnTo>
                      <a:lnTo>
                        <a:pt x="404" y="10"/>
                      </a:lnTo>
                      <a:lnTo>
                        <a:pt x="426" y="9"/>
                      </a:lnTo>
                      <a:lnTo>
                        <a:pt x="448" y="8"/>
                      </a:lnTo>
                      <a:lnTo>
                        <a:pt x="468" y="8"/>
                      </a:lnTo>
                      <a:lnTo>
                        <a:pt x="490" y="7"/>
                      </a:lnTo>
                      <a:lnTo>
                        <a:pt x="512" y="6"/>
                      </a:lnTo>
                      <a:lnTo>
                        <a:pt x="534" y="5"/>
                      </a:lnTo>
                      <a:lnTo>
                        <a:pt x="555" y="5"/>
                      </a:lnTo>
                      <a:lnTo>
                        <a:pt x="577" y="4"/>
                      </a:lnTo>
                      <a:lnTo>
                        <a:pt x="599" y="2"/>
                      </a:lnTo>
                      <a:lnTo>
                        <a:pt x="620" y="2"/>
                      </a:lnTo>
                      <a:lnTo>
                        <a:pt x="643" y="1"/>
                      </a:lnTo>
                      <a:lnTo>
                        <a:pt x="665" y="1"/>
                      </a:lnTo>
                      <a:lnTo>
                        <a:pt x="687" y="0"/>
                      </a:lnTo>
                      <a:lnTo>
                        <a:pt x="692" y="0"/>
                      </a:lnTo>
                      <a:lnTo>
                        <a:pt x="696" y="0"/>
                      </a:lnTo>
                      <a:lnTo>
                        <a:pt x="702" y="0"/>
                      </a:lnTo>
                      <a:lnTo>
                        <a:pt x="706" y="0"/>
                      </a:lnTo>
                      <a:lnTo>
                        <a:pt x="706" y="15"/>
                      </a:lnTo>
                      <a:lnTo>
                        <a:pt x="706" y="32"/>
                      </a:lnTo>
                      <a:lnTo>
                        <a:pt x="706" y="47"/>
                      </a:lnTo>
                      <a:lnTo>
                        <a:pt x="706" y="63"/>
                      </a:lnTo>
                      <a:lnTo>
                        <a:pt x="690" y="63"/>
                      </a:lnTo>
                      <a:lnTo>
                        <a:pt x="672" y="62"/>
                      </a:lnTo>
                      <a:lnTo>
                        <a:pt x="655" y="62"/>
                      </a:lnTo>
                      <a:lnTo>
                        <a:pt x="639" y="62"/>
                      </a:lnTo>
                      <a:lnTo>
                        <a:pt x="621" y="61"/>
                      </a:lnTo>
                      <a:lnTo>
                        <a:pt x="604" y="61"/>
                      </a:lnTo>
                      <a:lnTo>
                        <a:pt x="587" y="61"/>
                      </a:lnTo>
                      <a:lnTo>
                        <a:pt x="570" y="61"/>
                      </a:lnTo>
                      <a:lnTo>
                        <a:pt x="554" y="61"/>
                      </a:lnTo>
                      <a:lnTo>
                        <a:pt x="537" y="61"/>
                      </a:lnTo>
                      <a:lnTo>
                        <a:pt x="520" y="61"/>
                      </a:lnTo>
                      <a:lnTo>
                        <a:pt x="504" y="60"/>
                      </a:lnTo>
                      <a:lnTo>
                        <a:pt x="488" y="60"/>
                      </a:lnTo>
                      <a:lnTo>
                        <a:pt x="472" y="60"/>
                      </a:lnTo>
                      <a:lnTo>
                        <a:pt x="454" y="60"/>
                      </a:lnTo>
                      <a:lnTo>
                        <a:pt x="438" y="60"/>
                      </a:lnTo>
                      <a:lnTo>
                        <a:pt x="438" y="78"/>
                      </a:lnTo>
                      <a:lnTo>
                        <a:pt x="438" y="98"/>
                      </a:lnTo>
                      <a:lnTo>
                        <a:pt x="438" y="117"/>
                      </a:lnTo>
                      <a:lnTo>
                        <a:pt x="437" y="138"/>
                      </a:lnTo>
                      <a:lnTo>
                        <a:pt x="424" y="138"/>
                      </a:lnTo>
                      <a:lnTo>
                        <a:pt x="411" y="137"/>
                      </a:lnTo>
                      <a:lnTo>
                        <a:pt x="398" y="137"/>
                      </a:lnTo>
                      <a:lnTo>
                        <a:pt x="385" y="137"/>
                      </a:lnTo>
                      <a:lnTo>
                        <a:pt x="373" y="136"/>
                      </a:lnTo>
                      <a:lnTo>
                        <a:pt x="360" y="136"/>
                      </a:lnTo>
                      <a:lnTo>
                        <a:pt x="347" y="136"/>
                      </a:lnTo>
                      <a:lnTo>
                        <a:pt x="334" y="136"/>
                      </a:lnTo>
                      <a:lnTo>
                        <a:pt x="322" y="135"/>
                      </a:lnTo>
                      <a:lnTo>
                        <a:pt x="309" y="135"/>
                      </a:lnTo>
                      <a:lnTo>
                        <a:pt x="296" y="135"/>
                      </a:lnTo>
                      <a:lnTo>
                        <a:pt x="284" y="135"/>
                      </a:lnTo>
                      <a:lnTo>
                        <a:pt x="271" y="135"/>
                      </a:lnTo>
                      <a:lnTo>
                        <a:pt x="258" y="134"/>
                      </a:lnTo>
                      <a:lnTo>
                        <a:pt x="246" y="134"/>
                      </a:lnTo>
                      <a:lnTo>
                        <a:pt x="233" y="134"/>
                      </a:lnTo>
                      <a:lnTo>
                        <a:pt x="233" y="114"/>
                      </a:lnTo>
                      <a:lnTo>
                        <a:pt x="233" y="95"/>
                      </a:lnTo>
                      <a:lnTo>
                        <a:pt x="233" y="76"/>
                      </a:lnTo>
                      <a:lnTo>
                        <a:pt x="233" y="58"/>
                      </a:lnTo>
                      <a:lnTo>
                        <a:pt x="218" y="58"/>
                      </a:lnTo>
                      <a:lnTo>
                        <a:pt x="204" y="58"/>
                      </a:lnTo>
                      <a:lnTo>
                        <a:pt x="188" y="58"/>
                      </a:lnTo>
                      <a:lnTo>
                        <a:pt x="174" y="58"/>
                      </a:lnTo>
                      <a:lnTo>
                        <a:pt x="159" y="57"/>
                      </a:lnTo>
                      <a:lnTo>
                        <a:pt x="145" y="57"/>
                      </a:lnTo>
                      <a:lnTo>
                        <a:pt x="130" y="57"/>
                      </a:lnTo>
                      <a:lnTo>
                        <a:pt x="116" y="56"/>
                      </a:lnTo>
                      <a:lnTo>
                        <a:pt x="101" y="56"/>
                      </a:lnTo>
                      <a:lnTo>
                        <a:pt x="86" y="56"/>
                      </a:lnTo>
                      <a:lnTo>
                        <a:pt x="71" y="56"/>
                      </a:lnTo>
                      <a:lnTo>
                        <a:pt x="57" y="55"/>
                      </a:lnTo>
                      <a:lnTo>
                        <a:pt x="43" y="55"/>
                      </a:lnTo>
                      <a:lnTo>
                        <a:pt x="28" y="55"/>
                      </a:lnTo>
                      <a:lnTo>
                        <a:pt x="14" y="55"/>
                      </a:lnTo>
                      <a:lnTo>
                        <a:pt x="0" y="55"/>
                      </a:lnTo>
                      <a:lnTo>
                        <a:pt x="5" y="47"/>
                      </a:lnTo>
                      <a:lnTo>
                        <a:pt x="12" y="38"/>
                      </a:lnTo>
                      <a:lnTo>
                        <a:pt x="17" y="31"/>
                      </a:lnTo>
                      <a:lnTo>
                        <a:pt x="22" y="23"/>
                      </a:lnTo>
                      <a:close/>
                    </a:path>
                  </a:pathLst>
                </a:custGeom>
                <a:solidFill>
                  <a:schemeClr val="bg2"/>
                </a:solidFill>
                <a:ln w="1588" cmpd="sng">
                  <a:solidFill>
                    <a:srgbClr val="FFFFFF"/>
                  </a:solidFill>
                  <a:miter lim="800000"/>
                  <a:headEnd/>
                  <a:tailEnd/>
                </a:ln>
              </p:spPr>
              <p:txBody>
                <a:bodyPr lIns="144683" tIns="71070" rIns="144683" bIns="71070">
                  <a:spAutoFit/>
                </a:bodyPr>
                <a:lstStyle/>
                <a:p>
                  <a:endParaRPr lang="zh-CN" altLang="en-US"/>
                </a:p>
              </p:txBody>
            </p:sp>
            <p:sp>
              <p:nvSpPr>
                <p:cNvPr id="133241" name="Freeform 152"/>
                <p:cNvSpPr>
                  <a:spLocks noChangeArrowheads="1"/>
                </p:cNvSpPr>
                <p:nvPr/>
              </p:nvSpPr>
              <p:spPr bwMode="auto">
                <a:xfrm>
                  <a:off x="325" y="519"/>
                  <a:ext cx="112" cy="306"/>
                </a:xfrm>
                <a:custGeom>
                  <a:avLst/>
                  <a:gdLst>
                    <a:gd name="T0" fmla="*/ 0 w 668"/>
                    <a:gd name="T1" fmla="*/ 317391 h 93"/>
                    <a:gd name="T2" fmla="*/ 0 w 668"/>
                    <a:gd name="T3" fmla="*/ 317391 h 93"/>
                    <a:gd name="T4" fmla="*/ 0 w 668"/>
                    <a:gd name="T5" fmla="*/ 317391 h 93"/>
                    <a:gd name="T6" fmla="*/ 0 w 668"/>
                    <a:gd name="T7" fmla="*/ 329713 h 93"/>
                    <a:gd name="T8" fmla="*/ 0 w 668"/>
                    <a:gd name="T9" fmla="*/ 329713 h 93"/>
                    <a:gd name="T10" fmla="*/ 0 w 668"/>
                    <a:gd name="T11" fmla="*/ 342467 h 93"/>
                    <a:gd name="T12" fmla="*/ 0 w 668"/>
                    <a:gd name="T13" fmla="*/ 342467 h 93"/>
                    <a:gd name="T14" fmla="*/ 0 w 668"/>
                    <a:gd name="T15" fmla="*/ 342467 h 93"/>
                    <a:gd name="T16" fmla="*/ 0 w 668"/>
                    <a:gd name="T17" fmla="*/ 262676 h 93"/>
                    <a:gd name="T18" fmla="*/ 0 w 668"/>
                    <a:gd name="T19" fmla="*/ 67146 h 93"/>
                    <a:gd name="T20" fmla="*/ 0 w 668"/>
                    <a:gd name="T21" fmla="*/ 67146 h 93"/>
                    <a:gd name="T22" fmla="*/ 0 w 668"/>
                    <a:gd name="T23" fmla="*/ 262676 h 93"/>
                    <a:gd name="T24" fmla="*/ 0 w 668"/>
                    <a:gd name="T25" fmla="*/ 342467 h 93"/>
                    <a:gd name="T26" fmla="*/ 0 w 668"/>
                    <a:gd name="T27" fmla="*/ 342467 h 93"/>
                    <a:gd name="T28" fmla="*/ 0 w 668"/>
                    <a:gd name="T29" fmla="*/ 342467 h 93"/>
                    <a:gd name="T30" fmla="*/ 0 w 668"/>
                    <a:gd name="T31" fmla="*/ 342467 h 93"/>
                    <a:gd name="T32" fmla="*/ 0 w 668"/>
                    <a:gd name="T33" fmla="*/ 342467 h 93"/>
                    <a:gd name="T34" fmla="*/ 0 w 668"/>
                    <a:gd name="T35" fmla="*/ 342467 h 93"/>
                    <a:gd name="T36" fmla="*/ 0 w 668"/>
                    <a:gd name="T37" fmla="*/ 342467 h 93"/>
                    <a:gd name="T38" fmla="*/ 0 w 668"/>
                    <a:gd name="T39" fmla="*/ 342467 h 93"/>
                    <a:gd name="T40" fmla="*/ 0 w 668"/>
                    <a:gd name="T41" fmla="*/ 262676 h 93"/>
                    <a:gd name="T42" fmla="*/ 0 w 668"/>
                    <a:gd name="T43" fmla="*/ 96462 h 93"/>
                    <a:gd name="T44" fmla="*/ 0 w 668"/>
                    <a:gd name="T45" fmla="*/ 96462 h 93"/>
                    <a:gd name="T46" fmla="*/ 0 w 668"/>
                    <a:gd name="T47" fmla="*/ 262676 h 93"/>
                    <a:gd name="T48" fmla="*/ 0 w 668"/>
                    <a:gd name="T49" fmla="*/ 342467 h 93"/>
                    <a:gd name="T50" fmla="*/ 0 w 668"/>
                    <a:gd name="T51" fmla="*/ 342467 h 93"/>
                    <a:gd name="T52" fmla="*/ 0 w 668"/>
                    <a:gd name="T53" fmla="*/ 342467 h 93"/>
                    <a:gd name="T54" fmla="*/ 0 w 668"/>
                    <a:gd name="T55" fmla="*/ 342467 h 93"/>
                    <a:gd name="T56" fmla="*/ 0 w 668"/>
                    <a:gd name="T57" fmla="*/ 358997 h 93"/>
                    <a:gd name="T58" fmla="*/ 0 w 668"/>
                    <a:gd name="T59" fmla="*/ 358997 h 93"/>
                    <a:gd name="T60" fmla="*/ 0 w 668"/>
                    <a:gd name="T61" fmla="*/ 358997 h 93"/>
                    <a:gd name="T62" fmla="*/ 0 w 668"/>
                    <a:gd name="T63" fmla="*/ 371783 h 93"/>
                    <a:gd name="T64" fmla="*/ 0 w 668"/>
                    <a:gd name="T65" fmla="*/ 492505 h 93"/>
                    <a:gd name="T66" fmla="*/ 0 w 668"/>
                    <a:gd name="T67" fmla="*/ 743567 h 93"/>
                    <a:gd name="T68" fmla="*/ 0 w 668"/>
                    <a:gd name="T69" fmla="*/ 880464 h 93"/>
                    <a:gd name="T70" fmla="*/ 0 w 668"/>
                    <a:gd name="T71" fmla="*/ 864289 h 93"/>
                    <a:gd name="T72" fmla="*/ 0 w 668"/>
                    <a:gd name="T73" fmla="*/ 864289 h 93"/>
                    <a:gd name="T74" fmla="*/ 0 w 668"/>
                    <a:gd name="T75" fmla="*/ 864289 h 93"/>
                    <a:gd name="T76" fmla="*/ 0 w 668"/>
                    <a:gd name="T77" fmla="*/ 864289 h 93"/>
                    <a:gd name="T78" fmla="*/ 0 w 668"/>
                    <a:gd name="T79" fmla="*/ 864289 h 93"/>
                    <a:gd name="T80" fmla="*/ 0 w 668"/>
                    <a:gd name="T81" fmla="*/ 851503 h 93"/>
                    <a:gd name="T82" fmla="*/ 0 w 668"/>
                    <a:gd name="T83" fmla="*/ 851503 h 93"/>
                    <a:gd name="T84" fmla="*/ 0 w 668"/>
                    <a:gd name="T85" fmla="*/ 960610 h 93"/>
                    <a:gd name="T86" fmla="*/ 0 w 668"/>
                    <a:gd name="T87" fmla="*/ 1181216 h 93"/>
                    <a:gd name="T88" fmla="*/ 0 w 668"/>
                    <a:gd name="T89" fmla="*/ 1277678 h 93"/>
                    <a:gd name="T90" fmla="*/ 0 w 668"/>
                    <a:gd name="T91" fmla="*/ 1277678 h 93"/>
                    <a:gd name="T92" fmla="*/ 0 w 668"/>
                    <a:gd name="T93" fmla="*/ 1264892 h 93"/>
                    <a:gd name="T94" fmla="*/ 0 w 668"/>
                    <a:gd name="T95" fmla="*/ 1264892 h 93"/>
                    <a:gd name="T96" fmla="*/ 0 w 668"/>
                    <a:gd name="T97" fmla="*/ 1152258 h 93"/>
                    <a:gd name="T98" fmla="*/ 0 w 668"/>
                    <a:gd name="T99" fmla="*/ 918681 h 93"/>
                    <a:gd name="T100" fmla="*/ 0 w 668"/>
                    <a:gd name="T101" fmla="*/ 838749 h 93"/>
                    <a:gd name="T102" fmla="*/ 0 w 668"/>
                    <a:gd name="T103" fmla="*/ 822219 h 93"/>
                    <a:gd name="T104" fmla="*/ 0 w 668"/>
                    <a:gd name="T105" fmla="*/ 822219 h 93"/>
                    <a:gd name="T106" fmla="*/ 0 w 668"/>
                    <a:gd name="T107" fmla="*/ 822219 h 93"/>
                    <a:gd name="T108" fmla="*/ 0 w 668"/>
                    <a:gd name="T109" fmla="*/ 809433 h 93"/>
                    <a:gd name="T110" fmla="*/ 0 w 668"/>
                    <a:gd name="T111" fmla="*/ 809433 h 93"/>
                    <a:gd name="T112" fmla="*/ 0 w 668"/>
                    <a:gd name="T113" fmla="*/ 809433 h 93"/>
                    <a:gd name="T114" fmla="*/ 0 w 668"/>
                    <a:gd name="T115" fmla="*/ 796788 h 93"/>
                    <a:gd name="T116" fmla="*/ 0 w 668"/>
                    <a:gd name="T117" fmla="*/ 672535 h 93"/>
                    <a:gd name="T118" fmla="*/ 0 w 668"/>
                    <a:gd name="T119" fmla="*/ 437758 h 9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68"/>
                    <a:gd name="T181" fmla="*/ 0 h 93"/>
                    <a:gd name="T182" fmla="*/ 668 w 668"/>
                    <a:gd name="T183" fmla="*/ 93 h 9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68" h="93">
                      <a:moveTo>
                        <a:pt x="0" y="23"/>
                      </a:moveTo>
                      <a:lnTo>
                        <a:pt x="13" y="23"/>
                      </a:lnTo>
                      <a:lnTo>
                        <a:pt x="26" y="23"/>
                      </a:lnTo>
                      <a:lnTo>
                        <a:pt x="40" y="23"/>
                      </a:lnTo>
                      <a:lnTo>
                        <a:pt x="53" y="23"/>
                      </a:lnTo>
                      <a:lnTo>
                        <a:pt x="66" y="23"/>
                      </a:lnTo>
                      <a:lnTo>
                        <a:pt x="81" y="24"/>
                      </a:lnTo>
                      <a:lnTo>
                        <a:pt x="94" y="24"/>
                      </a:lnTo>
                      <a:lnTo>
                        <a:pt x="107" y="24"/>
                      </a:lnTo>
                      <a:lnTo>
                        <a:pt x="121" y="24"/>
                      </a:lnTo>
                      <a:lnTo>
                        <a:pt x="134" y="24"/>
                      </a:lnTo>
                      <a:lnTo>
                        <a:pt x="147" y="25"/>
                      </a:lnTo>
                      <a:lnTo>
                        <a:pt x="161" y="25"/>
                      </a:lnTo>
                      <a:lnTo>
                        <a:pt x="174" y="25"/>
                      </a:lnTo>
                      <a:lnTo>
                        <a:pt x="188" y="25"/>
                      </a:lnTo>
                      <a:lnTo>
                        <a:pt x="201" y="25"/>
                      </a:lnTo>
                      <a:lnTo>
                        <a:pt x="215" y="25"/>
                      </a:lnTo>
                      <a:lnTo>
                        <a:pt x="215" y="19"/>
                      </a:lnTo>
                      <a:lnTo>
                        <a:pt x="215" y="12"/>
                      </a:lnTo>
                      <a:lnTo>
                        <a:pt x="215" y="5"/>
                      </a:lnTo>
                      <a:lnTo>
                        <a:pt x="215" y="0"/>
                      </a:lnTo>
                      <a:lnTo>
                        <a:pt x="219" y="5"/>
                      </a:lnTo>
                      <a:lnTo>
                        <a:pt x="223" y="12"/>
                      </a:lnTo>
                      <a:lnTo>
                        <a:pt x="226" y="19"/>
                      </a:lnTo>
                      <a:lnTo>
                        <a:pt x="229" y="25"/>
                      </a:lnTo>
                      <a:lnTo>
                        <a:pt x="240" y="25"/>
                      </a:lnTo>
                      <a:lnTo>
                        <a:pt x="251" y="25"/>
                      </a:lnTo>
                      <a:lnTo>
                        <a:pt x="262" y="25"/>
                      </a:lnTo>
                      <a:lnTo>
                        <a:pt x="273" y="25"/>
                      </a:lnTo>
                      <a:lnTo>
                        <a:pt x="283" y="25"/>
                      </a:lnTo>
                      <a:lnTo>
                        <a:pt x="295" y="25"/>
                      </a:lnTo>
                      <a:lnTo>
                        <a:pt x="306" y="25"/>
                      </a:lnTo>
                      <a:lnTo>
                        <a:pt x="317" y="25"/>
                      </a:lnTo>
                      <a:lnTo>
                        <a:pt x="328" y="25"/>
                      </a:lnTo>
                      <a:lnTo>
                        <a:pt x="339" y="25"/>
                      </a:lnTo>
                      <a:lnTo>
                        <a:pt x="351" y="25"/>
                      </a:lnTo>
                      <a:lnTo>
                        <a:pt x="362" y="25"/>
                      </a:lnTo>
                      <a:lnTo>
                        <a:pt x="372" y="25"/>
                      </a:lnTo>
                      <a:lnTo>
                        <a:pt x="384" y="25"/>
                      </a:lnTo>
                      <a:lnTo>
                        <a:pt x="395" y="25"/>
                      </a:lnTo>
                      <a:lnTo>
                        <a:pt x="407" y="25"/>
                      </a:lnTo>
                      <a:lnTo>
                        <a:pt x="410" y="19"/>
                      </a:lnTo>
                      <a:lnTo>
                        <a:pt x="414" y="12"/>
                      </a:lnTo>
                      <a:lnTo>
                        <a:pt x="417" y="7"/>
                      </a:lnTo>
                      <a:lnTo>
                        <a:pt x="420" y="1"/>
                      </a:lnTo>
                      <a:lnTo>
                        <a:pt x="420" y="7"/>
                      </a:lnTo>
                      <a:lnTo>
                        <a:pt x="420" y="12"/>
                      </a:lnTo>
                      <a:lnTo>
                        <a:pt x="420" y="19"/>
                      </a:lnTo>
                      <a:lnTo>
                        <a:pt x="420" y="25"/>
                      </a:lnTo>
                      <a:lnTo>
                        <a:pt x="435" y="25"/>
                      </a:lnTo>
                      <a:lnTo>
                        <a:pt x="451" y="25"/>
                      </a:lnTo>
                      <a:lnTo>
                        <a:pt x="466" y="25"/>
                      </a:lnTo>
                      <a:lnTo>
                        <a:pt x="481" y="25"/>
                      </a:lnTo>
                      <a:lnTo>
                        <a:pt x="497" y="25"/>
                      </a:lnTo>
                      <a:lnTo>
                        <a:pt x="512" y="25"/>
                      </a:lnTo>
                      <a:lnTo>
                        <a:pt x="528" y="25"/>
                      </a:lnTo>
                      <a:lnTo>
                        <a:pt x="543" y="26"/>
                      </a:lnTo>
                      <a:lnTo>
                        <a:pt x="559" y="26"/>
                      </a:lnTo>
                      <a:lnTo>
                        <a:pt x="574" y="26"/>
                      </a:lnTo>
                      <a:lnTo>
                        <a:pt x="589" y="26"/>
                      </a:lnTo>
                      <a:lnTo>
                        <a:pt x="605" y="26"/>
                      </a:lnTo>
                      <a:lnTo>
                        <a:pt x="621" y="26"/>
                      </a:lnTo>
                      <a:lnTo>
                        <a:pt x="636" y="27"/>
                      </a:lnTo>
                      <a:lnTo>
                        <a:pt x="652" y="27"/>
                      </a:lnTo>
                      <a:lnTo>
                        <a:pt x="668" y="27"/>
                      </a:lnTo>
                      <a:lnTo>
                        <a:pt x="668" y="36"/>
                      </a:lnTo>
                      <a:lnTo>
                        <a:pt x="668" y="46"/>
                      </a:lnTo>
                      <a:lnTo>
                        <a:pt x="668" y="54"/>
                      </a:lnTo>
                      <a:lnTo>
                        <a:pt x="668" y="64"/>
                      </a:lnTo>
                      <a:lnTo>
                        <a:pt x="650" y="64"/>
                      </a:lnTo>
                      <a:lnTo>
                        <a:pt x="634" y="63"/>
                      </a:lnTo>
                      <a:lnTo>
                        <a:pt x="617" y="63"/>
                      </a:lnTo>
                      <a:lnTo>
                        <a:pt x="599" y="63"/>
                      </a:lnTo>
                      <a:lnTo>
                        <a:pt x="582" y="63"/>
                      </a:lnTo>
                      <a:lnTo>
                        <a:pt x="566" y="63"/>
                      </a:lnTo>
                      <a:lnTo>
                        <a:pt x="548" y="63"/>
                      </a:lnTo>
                      <a:lnTo>
                        <a:pt x="532" y="63"/>
                      </a:lnTo>
                      <a:lnTo>
                        <a:pt x="516" y="63"/>
                      </a:lnTo>
                      <a:lnTo>
                        <a:pt x="498" y="63"/>
                      </a:lnTo>
                      <a:lnTo>
                        <a:pt x="482" y="63"/>
                      </a:lnTo>
                      <a:lnTo>
                        <a:pt x="466" y="62"/>
                      </a:lnTo>
                      <a:lnTo>
                        <a:pt x="448" y="62"/>
                      </a:lnTo>
                      <a:lnTo>
                        <a:pt x="432" y="62"/>
                      </a:lnTo>
                      <a:lnTo>
                        <a:pt x="415" y="62"/>
                      </a:lnTo>
                      <a:lnTo>
                        <a:pt x="398" y="62"/>
                      </a:lnTo>
                      <a:lnTo>
                        <a:pt x="398" y="70"/>
                      </a:lnTo>
                      <a:lnTo>
                        <a:pt x="398" y="77"/>
                      </a:lnTo>
                      <a:lnTo>
                        <a:pt x="398" y="86"/>
                      </a:lnTo>
                      <a:lnTo>
                        <a:pt x="398" y="93"/>
                      </a:lnTo>
                      <a:lnTo>
                        <a:pt x="378" y="93"/>
                      </a:lnTo>
                      <a:lnTo>
                        <a:pt x="358" y="93"/>
                      </a:lnTo>
                      <a:lnTo>
                        <a:pt x="338" y="93"/>
                      </a:lnTo>
                      <a:lnTo>
                        <a:pt x="317" y="92"/>
                      </a:lnTo>
                      <a:lnTo>
                        <a:pt x="296" y="92"/>
                      </a:lnTo>
                      <a:lnTo>
                        <a:pt x="277" y="92"/>
                      </a:lnTo>
                      <a:lnTo>
                        <a:pt x="256" y="92"/>
                      </a:lnTo>
                      <a:lnTo>
                        <a:pt x="236" y="92"/>
                      </a:lnTo>
                      <a:lnTo>
                        <a:pt x="237" y="84"/>
                      </a:lnTo>
                      <a:lnTo>
                        <a:pt x="237" y="75"/>
                      </a:lnTo>
                      <a:lnTo>
                        <a:pt x="237" y="67"/>
                      </a:lnTo>
                      <a:lnTo>
                        <a:pt x="237" y="61"/>
                      </a:lnTo>
                      <a:lnTo>
                        <a:pt x="222" y="61"/>
                      </a:lnTo>
                      <a:lnTo>
                        <a:pt x="206" y="61"/>
                      </a:lnTo>
                      <a:lnTo>
                        <a:pt x="191" y="60"/>
                      </a:lnTo>
                      <a:lnTo>
                        <a:pt x="177" y="60"/>
                      </a:lnTo>
                      <a:lnTo>
                        <a:pt x="162" y="60"/>
                      </a:lnTo>
                      <a:lnTo>
                        <a:pt x="147" y="60"/>
                      </a:lnTo>
                      <a:lnTo>
                        <a:pt x="133" y="60"/>
                      </a:lnTo>
                      <a:lnTo>
                        <a:pt x="117" y="59"/>
                      </a:lnTo>
                      <a:lnTo>
                        <a:pt x="102" y="59"/>
                      </a:lnTo>
                      <a:lnTo>
                        <a:pt x="88" y="59"/>
                      </a:lnTo>
                      <a:lnTo>
                        <a:pt x="73" y="59"/>
                      </a:lnTo>
                      <a:lnTo>
                        <a:pt x="59" y="59"/>
                      </a:lnTo>
                      <a:lnTo>
                        <a:pt x="44" y="59"/>
                      </a:lnTo>
                      <a:lnTo>
                        <a:pt x="30" y="58"/>
                      </a:lnTo>
                      <a:lnTo>
                        <a:pt x="14" y="58"/>
                      </a:lnTo>
                      <a:lnTo>
                        <a:pt x="0" y="58"/>
                      </a:lnTo>
                      <a:lnTo>
                        <a:pt x="0" y="49"/>
                      </a:lnTo>
                      <a:lnTo>
                        <a:pt x="0" y="40"/>
                      </a:lnTo>
                      <a:lnTo>
                        <a:pt x="0" y="32"/>
                      </a:lnTo>
                      <a:lnTo>
                        <a:pt x="0" y="23"/>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2" name="Freeform 153"/>
                <p:cNvSpPr>
                  <a:spLocks noChangeArrowheads="1"/>
                </p:cNvSpPr>
                <p:nvPr/>
              </p:nvSpPr>
              <p:spPr bwMode="auto">
                <a:xfrm>
                  <a:off x="326" y="524"/>
                  <a:ext cx="109" cy="306"/>
                </a:xfrm>
                <a:custGeom>
                  <a:avLst/>
                  <a:gdLst>
                    <a:gd name="T0" fmla="*/ 0 w 654"/>
                    <a:gd name="T1" fmla="*/ 0 h 56"/>
                    <a:gd name="T2" fmla="*/ 0 w 654"/>
                    <a:gd name="T3" fmla="*/ 0 h 56"/>
                    <a:gd name="T4" fmla="*/ 0 w 654"/>
                    <a:gd name="T5" fmla="*/ 0 h 56"/>
                    <a:gd name="T6" fmla="*/ 0 w 654"/>
                    <a:gd name="T7" fmla="*/ 721319 h 56"/>
                    <a:gd name="T8" fmla="*/ 0 w 654"/>
                    <a:gd name="T9" fmla="*/ 721319 h 56"/>
                    <a:gd name="T10" fmla="*/ 0 w 654"/>
                    <a:gd name="T11" fmla="*/ 1597604 h 56"/>
                    <a:gd name="T12" fmla="*/ 0 w 654"/>
                    <a:gd name="T13" fmla="*/ 1597604 h 56"/>
                    <a:gd name="T14" fmla="*/ 0 w 654"/>
                    <a:gd name="T15" fmla="*/ 1597604 h 56"/>
                    <a:gd name="T16" fmla="*/ 0 w 654"/>
                    <a:gd name="T17" fmla="*/ 1597604 h 56"/>
                    <a:gd name="T18" fmla="*/ 0 w 654"/>
                    <a:gd name="T19" fmla="*/ 1597604 h 56"/>
                    <a:gd name="T20" fmla="*/ 0 w 654"/>
                    <a:gd name="T21" fmla="*/ 1597604 h 56"/>
                    <a:gd name="T22" fmla="*/ 0 w 654"/>
                    <a:gd name="T23" fmla="*/ 1597604 h 56"/>
                    <a:gd name="T24" fmla="*/ 0 w 654"/>
                    <a:gd name="T25" fmla="*/ 1597604 h 56"/>
                    <a:gd name="T26" fmla="*/ 0 w 654"/>
                    <a:gd name="T27" fmla="*/ 2314355 h 56"/>
                    <a:gd name="T28" fmla="*/ 0 w 654"/>
                    <a:gd name="T29" fmla="*/ 2314355 h 56"/>
                    <a:gd name="T30" fmla="*/ 0 w 654"/>
                    <a:gd name="T31" fmla="*/ 3196044 h 56"/>
                    <a:gd name="T32" fmla="*/ 0 w 654"/>
                    <a:gd name="T33" fmla="*/ 7132161 h 56"/>
                    <a:gd name="T34" fmla="*/ 0 w 654"/>
                    <a:gd name="T35" fmla="*/ 15866499 h 56"/>
                    <a:gd name="T36" fmla="*/ 0 w 654"/>
                    <a:gd name="T37" fmla="*/ 20655727 h 56"/>
                    <a:gd name="T38" fmla="*/ 0 w 654"/>
                    <a:gd name="T39" fmla="*/ 19939004 h 56"/>
                    <a:gd name="T40" fmla="*/ 0 w 654"/>
                    <a:gd name="T41" fmla="*/ 19939004 h 56"/>
                    <a:gd name="T42" fmla="*/ 0 w 654"/>
                    <a:gd name="T43" fmla="*/ 19939004 h 56"/>
                    <a:gd name="T44" fmla="*/ 0 w 654"/>
                    <a:gd name="T45" fmla="*/ 19939004 h 56"/>
                    <a:gd name="T46" fmla="*/ 0 w 654"/>
                    <a:gd name="T47" fmla="*/ 19939004 h 56"/>
                    <a:gd name="T48" fmla="*/ 0 w 654"/>
                    <a:gd name="T49" fmla="*/ 19939004 h 56"/>
                    <a:gd name="T50" fmla="*/ 0 w 654"/>
                    <a:gd name="T51" fmla="*/ 18311871 h 56"/>
                    <a:gd name="T52" fmla="*/ 0 w 654"/>
                    <a:gd name="T53" fmla="*/ 24572286 h 56"/>
                    <a:gd name="T54" fmla="*/ 0 w 654"/>
                    <a:gd name="T55" fmla="*/ 37374561 h 56"/>
                    <a:gd name="T56" fmla="*/ 0 w 654"/>
                    <a:gd name="T57" fmla="*/ 44506722 h 56"/>
                    <a:gd name="T58" fmla="*/ 0 w 654"/>
                    <a:gd name="T59" fmla="*/ 44506722 h 56"/>
                    <a:gd name="T60" fmla="*/ 0 w 654"/>
                    <a:gd name="T61" fmla="*/ 43789972 h 56"/>
                    <a:gd name="T62" fmla="*/ 0 w 654"/>
                    <a:gd name="T63" fmla="*/ 43789972 h 56"/>
                    <a:gd name="T64" fmla="*/ 0 w 654"/>
                    <a:gd name="T65" fmla="*/ 36522226 h 56"/>
                    <a:gd name="T66" fmla="*/ 0 w 654"/>
                    <a:gd name="T67" fmla="*/ 23850968 h 56"/>
                    <a:gd name="T68" fmla="*/ 0 w 654"/>
                    <a:gd name="T69" fmla="*/ 17464103 h 56"/>
                    <a:gd name="T70" fmla="*/ 0 w 654"/>
                    <a:gd name="T71" fmla="*/ 17464103 h 56"/>
                    <a:gd name="T72" fmla="*/ 0 w 654"/>
                    <a:gd name="T73" fmla="*/ 17464103 h 56"/>
                    <a:gd name="T74" fmla="*/ 0 w 654"/>
                    <a:gd name="T75" fmla="*/ 16718807 h 56"/>
                    <a:gd name="T76" fmla="*/ 0 w 654"/>
                    <a:gd name="T77" fmla="*/ 16718807 h 56"/>
                    <a:gd name="T78" fmla="*/ 0 w 654"/>
                    <a:gd name="T79" fmla="*/ 15866499 h 56"/>
                    <a:gd name="T80" fmla="*/ 0 w 654"/>
                    <a:gd name="T81" fmla="*/ 15866499 h 56"/>
                    <a:gd name="T82" fmla="*/ 0 w 654"/>
                    <a:gd name="T83" fmla="*/ 15121198 h 56"/>
                    <a:gd name="T84" fmla="*/ 0 w 654"/>
                    <a:gd name="T85" fmla="*/ 11204671 h 56"/>
                    <a:gd name="T86" fmla="*/ 0 w 654"/>
                    <a:gd name="T87" fmla="*/ 3196044 h 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54"/>
                    <a:gd name="T133" fmla="*/ 0 h 56"/>
                    <a:gd name="T134" fmla="*/ 654 w 654"/>
                    <a:gd name="T135" fmla="*/ 56 h 5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54" h="56">
                      <a:moveTo>
                        <a:pt x="0" y="0"/>
                      </a:moveTo>
                      <a:lnTo>
                        <a:pt x="19" y="0"/>
                      </a:lnTo>
                      <a:lnTo>
                        <a:pt x="39" y="0"/>
                      </a:lnTo>
                      <a:lnTo>
                        <a:pt x="58" y="0"/>
                      </a:lnTo>
                      <a:lnTo>
                        <a:pt x="77" y="0"/>
                      </a:lnTo>
                      <a:lnTo>
                        <a:pt x="96" y="0"/>
                      </a:lnTo>
                      <a:lnTo>
                        <a:pt x="116" y="1"/>
                      </a:lnTo>
                      <a:lnTo>
                        <a:pt x="135" y="1"/>
                      </a:lnTo>
                      <a:lnTo>
                        <a:pt x="156" y="1"/>
                      </a:lnTo>
                      <a:lnTo>
                        <a:pt x="175" y="1"/>
                      </a:lnTo>
                      <a:lnTo>
                        <a:pt x="195" y="1"/>
                      </a:lnTo>
                      <a:lnTo>
                        <a:pt x="214" y="2"/>
                      </a:lnTo>
                      <a:lnTo>
                        <a:pt x="234" y="2"/>
                      </a:lnTo>
                      <a:lnTo>
                        <a:pt x="255" y="2"/>
                      </a:lnTo>
                      <a:lnTo>
                        <a:pt x="274" y="2"/>
                      </a:lnTo>
                      <a:lnTo>
                        <a:pt x="294" y="2"/>
                      </a:lnTo>
                      <a:lnTo>
                        <a:pt x="314" y="2"/>
                      </a:lnTo>
                      <a:lnTo>
                        <a:pt x="335" y="2"/>
                      </a:lnTo>
                      <a:lnTo>
                        <a:pt x="356" y="2"/>
                      </a:lnTo>
                      <a:lnTo>
                        <a:pt x="377" y="2"/>
                      </a:lnTo>
                      <a:lnTo>
                        <a:pt x="398" y="2"/>
                      </a:lnTo>
                      <a:lnTo>
                        <a:pt x="418" y="2"/>
                      </a:lnTo>
                      <a:lnTo>
                        <a:pt x="440" y="2"/>
                      </a:lnTo>
                      <a:lnTo>
                        <a:pt x="461" y="2"/>
                      </a:lnTo>
                      <a:lnTo>
                        <a:pt x="482" y="2"/>
                      </a:lnTo>
                      <a:lnTo>
                        <a:pt x="503" y="2"/>
                      </a:lnTo>
                      <a:lnTo>
                        <a:pt x="525" y="2"/>
                      </a:lnTo>
                      <a:lnTo>
                        <a:pt x="546" y="3"/>
                      </a:lnTo>
                      <a:lnTo>
                        <a:pt x="567" y="3"/>
                      </a:lnTo>
                      <a:lnTo>
                        <a:pt x="589" y="3"/>
                      </a:lnTo>
                      <a:lnTo>
                        <a:pt x="611" y="3"/>
                      </a:lnTo>
                      <a:lnTo>
                        <a:pt x="632" y="4"/>
                      </a:lnTo>
                      <a:lnTo>
                        <a:pt x="654" y="4"/>
                      </a:lnTo>
                      <a:lnTo>
                        <a:pt x="654" y="9"/>
                      </a:lnTo>
                      <a:lnTo>
                        <a:pt x="654" y="15"/>
                      </a:lnTo>
                      <a:lnTo>
                        <a:pt x="654" y="20"/>
                      </a:lnTo>
                      <a:lnTo>
                        <a:pt x="654" y="27"/>
                      </a:lnTo>
                      <a:lnTo>
                        <a:pt x="637" y="26"/>
                      </a:lnTo>
                      <a:lnTo>
                        <a:pt x="620" y="26"/>
                      </a:lnTo>
                      <a:lnTo>
                        <a:pt x="603" y="25"/>
                      </a:lnTo>
                      <a:lnTo>
                        <a:pt x="586" y="25"/>
                      </a:lnTo>
                      <a:lnTo>
                        <a:pt x="569" y="25"/>
                      </a:lnTo>
                      <a:lnTo>
                        <a:pt x="552" y="25"/>
                      </a:lnTo>
                      <a:lnTo>
                        <a:pt x="536" y="25"/>
                      </a:lnTo>
                      <a:lnTo>
                        <a:pt x="519" y="25"/>
                      </a:lnTo>
                      <a:lnTo>
                        <a:pt x="503" y="25"/>
                      </a:lnTo>
                      <a:lnTo>
                        <a:pt x="486" y="25"/>
                      </a:lnTo>
                      <a:lnTo>
                        <a:pt x="469" y="25"/>
                      </a:lnTo>
                      <a:lnTo>
                        <a:pt x="453" y="25"/>
                      </a:lnTo>
                      <a:lnTo>
                        <a:pt x="436" y="25"/>
                      </a:lnTo>
                      <a:lnTo>
                        <a:pt x="420" y="25"/>
                      </a:lnTo>
                      <a:lnTo>
                        <a:pt x="403" y="23"/>
                      </a:lnTo>
                      <a:lnTo>
                        <a:pt x="387" y="23"/>
                      </a:lnTo>
                      <a:lnTo>
                        <a:pt x="387" y="31"/>
                      </a:lnTo>
                      <a:lnTo>
                        <a:pt x="387" y="40"/>
                      </a:lnTo>
                      <a:lnTo>
                        <a:pt x="387" y="47"/>
                      </a:lnTo>
                      <a:lnTo>
                        <a:pt x="387" y="56"/>
                      </a:lnTo>
                      <a:lnTo>
                        <a:pt x="369" y="56"/>
                      </a:lnTo>
                      <a:lnTo>
                        <a:pt x="350" y="56"/>
                      </a:lnTo>
                      <a:lnTo>
                        <a:pt x="331" y="56"/>
                      </a:lnTo>
                      <a:lnTo>
                        <a:pt x="312" y="55"/>
                      </a:lnTo>
                      <a:lnTo>
                        <a:pt x="294" y="55"/>
                      </a:lnTo>
                      <a:lnTo>
                        <a:pt x="275" y="55"/>
                      </a:lnTo>
                      <a:lnTo>
                        <a:pt x="256" y="55"/>
                      </a:lnTo>
                      <a:lnTo>
                        <a:pt x="237" y="55"/>
                      </a:lnTo>
                      <a:lnTo>
                        <a:pt x="237" y="46"/>
                      </a:lnTo>
                      <a:lnTo>
                        <a:pt x="237" y="39"/>
                      </a:lnTo>
                      <a:lnTo>
                        <a:pt x="237" y="30"/>
                      </a:lnTo>
                      <a:lnTo>
                        <a:pt x="237" y="22"/>
                      </a:lnTo>
                      <a:lnTo>
                        <a:pt x="222" y="22"/>
                      </a:lnTo>
                      <a:lnTo>
                        <a:pt x="207" y="22"/>
                      </a:lnTo>
                      <a:lnTo>
                        <a:pt x="192" y="22"/>
                      </a:lnTo>
                      <a:lnTo>
                        <a:pt x="178" y="22"/>
                      </a:lnTo>
                      <a:lnTo>
                        <a:pt x="162" y="22"/>
                      </a:lnTo>
                      <a:lnTo>
                        <a:pt x="147" y="21"/>
                      </a:lnTo>
                      <a:lnTo>
                        <a:pt x="132" y="21"/>
                      </a:lnTo>
                      <a:lnTo>
                        <a:pt x="118" y="21"/>
                      </a:lnTo>
                      <a:lnTo>
                        <a:pt x="103" y="21"/>
                      </a:lnTo>
                      <a:lnTo>
                        <a:pt x="88" y="20"/>
                      </a:lnTo>
                      <a:lnTo>
                        <a:pt x="73" y="20"/>
                      </a:lnTo>
                      <a:lnTo>
                        <a:pt x="58" y="20"/>
                      </a:lnTo>
                      <a:lnTo>
                        <a:pt x="44" y="20"/>
                      </a:lnTo>
                      <a:lnTo>
                        <a:pt x="29" y="19"/>
                      </a:lnTo>
                      <a:lnTo>
                        <a:pt x="15" y="19"/>
                      </a:lnTo>
                      <a:lnTo>
                        <a:pt x="0" y="19"/>
                      </a:lnTo>
                      <a:lnTo>
                        <a:pt x="0" y="14"/>
                      </a:lnTo>
                      <a:lnTo>
                        <a:pt x="0" y="9"/>
                      </a:lnTo>
                      <a:lnTo>
                        <a:pt x="0" y="4"/>
                      </a:lnTo>
                      <a:lnTo>
                        <a:pt x="0"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3" name="Freeform 154"/>
                <p:cNvSpPr>
                  <a:spLocks noChangeArrowheads="1"/>
                </p:cNvSpPr>
                <p:nvPr/>
              </p:nvSpPr>
              <p:spPr bwMode="auto">
                <a:xfrm>
                  <a:off x="361" y="529"/>
                  <a:ext cx="4" cy="306"/>
                </a:xfrm>
                <a:custGeom>
                  <a:avLst/>
                  <a:gdLst>
                    <a:gd name="T0" fmla="*/ 0 w 23"/>
                    <a:gd name="T1" fmla="*/ 175140 h 99"/>
                    <a:gd name="T2" fmla="*/ 0 w 23"/>
                    <a:gd name="T3" fmla="*/ 123843 h 99"/>
                    <a:gd name="T4" fmla="*/ 0 w 23"/>
                    <a:gd name="T5" fmla="*/ 91717 h 99"/>
                    <a:gd name="T6" fmla="*/ 0 w 23"/>
                    <a:gd name="T7" fmla="*/ 40067 h 99"/>
                    <a:gd name="T8" fmla="*/ 0 w 23"/>
                    <a:gd name="T9" fmla="*/ 0 h 99"/>
                    <a:gd name="T10" fmla="*/ 0 w 23"/>
                    <a:gd name="T11" fmla="*/ 67181 h 99"/>
                    <a:gd name="T12" fmla="*/ 0 w 23"/>
                    <a:gd name="T13" fmla="*/ 115906 h 99"/>
                    <a:gd name="T14" fmla="*/ 0 w 23"/>
                    <a:gd name="T15" fmla="*/ 183087 h 99"/>
                    <a:gd name="T16" fmla="*/ 0 w 23"/>
                    <a:gd name="T17" fmla="*/ 250259 h 99"/>
                    <a:gd name="T18" fmla="*/ 0 w 23"/>
                    <a:gd name="T19" fmla="*/ 398591 h 99"/>
                    <a:gd name="T20" fmla="*/ 0 w 23"/>
                    <a:gd name="T21" fmla="*/ 533775 h 99"/>
                    <a:gd name="T22" fmla="*/ 0 w 23"/>
                    <a:gd name="T23" fmla="*/ 673957 h 99"/>
                    <a:gd name="T24" fmla="*/ 0 w 23"/>
                    <a:gd name="T25" fmla="*/ 824945 h 99"/>
                    <a:gd name="T26" fmla="*/ 0 w 23"/>
                    <a:gd name="T27" fmla="*/ 657631 h 99"/>
                    <a:gd name="T28" fmla="*/ 0 w 23"/>
                    <a:gd name="T29" fmla="*/ 498820 h 99"/>
                    <a:gd name="T30" fmla="*/ 0 w 23"/>
                    <a:gd name="T31" fmla="*/ 334065 h 99"/>
                    <a:gd name="T32" fmla="*/ 0 w 23"/>
                    <a:gd name="T33" fmla="*/ 175140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99"/>
                    <a:gd name="T53" fmla="*/ 23 w 23"/>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99">
                      <a:moveTo>
                        <a:pt x="0" y="21"/>
                      </a:moveTo>
                      <a:lnTo>
                        <a:pt x="6" y="15"/>
                      </a:lnTo>
                      <a:lnTo>
                        <a:pt x="12" y="11"/>
                      </a:lnTo>
                      <a:lnTo>
                        <a:pt x="17" y="5"/>
                      </a:lnTo>
                      <a:lnTo>
                        <a:pt x="23" y="0"/>
                      </a:lnTo>
                      <a:lnTo>
                        <a:pt x="23" y="8"/>
                      </a:lnTo>
                      <a:lnTo>
                        <a:pt x="23" y="14"/>
                      </a:lnTo>
                      <a:lnTo>
                        <a:pt x="23" y="22"/>
                      </a:lnTo>
                      <a:lnTo>
                        <a:pt x="23" y="30"/>
                      </a:lnTo>
                      <a:lnTo>
                        <a:pt x="17" y="48"/>
                      </a:lnTo>
                      <a:lnTo>
                        <a:pt x="12" y="64"/>
                      </a:lnTo>
                      <a:lnTo>
                        <a:pt x="6" y="81"/>
                      </a:lnTo>
                      <a:lnTo>
                        <a:pt x="0" y="99"/>
                      </a:lnTo>
                      <a:lnTo>
                        <a:pt x="0" y="79"/>
                      </a:lnTo>
                      <a:lnTo>
                        <a:pt x="0" y="60"/>
                      </a:lnTo>
                      <a:lnTo>
                        <a:pt x="0" y="40"/>
                      </a:lnTo>
                      <a:lnTo>
                        <a:pt x="0" y="21"/>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4" name="Freeform 155"/>
                <p:cNvSpPr>
                  <a:spLocks noChangeArrowheads="1"/>
                </p:cNvSpPr>
                <p:nvPr/>
              </p:nvSpPr>
              <p:spPr bwMode="auto">
                <a:xfrm>
                  <a:off x="340" y="541"/>
                  <a:ext cx="11" cy="306"/>
                </a:xfrm>
                <a:custGeom>
                  <a:avLst/>
                  <a:gdLst>
                    <a:gd name="T0" fmla="*/ 0 w 65"/>
                    <a:gd name="T1" fmla="*/ 0 h 32"/>
                    <a:gd name="T2" fmla="*/ 0 w 65"/>
                    <a:gd name="T3" fmla="*/ 0 h 32"/>
                    <a:gd name="T4" fmla="*/ 0 w 65"/>
                    <a:gd name="T5" fmla="*/ 0 h 32"/>
                    <a:gd name="T6" fmla="*/ 0 w 65"/>
                    <a:gd name="T7" fmla="*/ 0 h 32"/>
                    <a:gd name="T8" fmla="*/ 0 w 65"/>
                    <a:gd name="T9" fmla="*/ 0 h 32"/>
                    <a:gd name="T10" fmla="*/ 0 w 65"/>
                    <a:gd name="T11" fmla="*/ 73397810 h 32"/>
                    <a:gd name="T12" fmla="*/ 0 w 65"/>
                    <a:gd name="T13" fmla="*/ 73397810 h 32"/>
                    <a:gd name="T14" fmla="*/ 0 w 65"/>
                    <a:gd name="T15" fmla="*/ 73397810 h 32"/>
                    <a:gd name="T16" fmla="*/ 0 w 65"/>
                    <a:gd name="T17" fmla="*/ 73397810 h 32"/>
                    <a:gd name="T18" fmla="*/ 0 w 65"/>
                    <a:gd name="T19" fmla="*/ 139127069 h 32"/>
                    <a:gd name="T20" fmla="*/ 0 w 65"/>
                    <a:gd name="T21" fmla="*/ 416738340 h 32"/>
                    <a:gd name="T22" fmla="*/ 0 w 65"/>
                    <a:gd name="T23" fmla="*/ 767671820 h 32"/>
                    <a:gd name="T24" fmla="*/ 0 w 65"/>
                    <a:gd name="T25" fmla="*/ 1118596703 h 32"/>
                    <a:gd name="T26" fmla="*/ 0 w 65"/>
                    <a:gd name="T27" fmla="*/ 1118596703 h 32"/>
                    <a:gd name="T28" fmla="*/ 0 w 65"/>
                    <a:gd name="T29" fmla="*/ 1118596703 h 32"/>
                    <a:gd name="T30" fmla="*/ 0 w 65"/>
                    <a:gd name="T31" fmla="*/ 1118596703 h 32"/>
                    <a:gd name="T32" fmla="*/ 0 w 65"/>
                    <a:gd name="T33" fmla="*/ 1118596703 h 32"/>
                    <a:gd name="T34" fmla="*/ 0 w 65"/>
                    <a:gd name="T35" fmla="*/ 1608656200 h 32"/>
                    <a:gd name="T36" fmla="*/ 0 w 65"/>
                    <a:gd name="T37" fmla="*/ 1886267787 h 32"/>
                    <a:gd name="T38" fmla="*/ 0 w 65"/>
                    <a:gd name="T39" fmla="*/ 2147483646 h 32"/>
                    <a:gd name="T40" fmla="*/ 0 w 65"/>
                    <a:gd name="T41" fmla="*/ 2147483646 h 32"/>
                    <a:gd name="T42" fmla="*/ 0 w 65"/>
                    <a:gd name="T43" fmla="*/ 2147483646 h 32"/>
                    <a:gd name="T44" fmla="*/ 0 w 65"/>
                    <a:gd name="T45" fmla="*/ 2147483646 h 32"/>
                    <a:gd name="T46" fmla="*/ 0 w 65"/>
                    <a:gd name="T47" fmla="*/ 2147483646 h 32"/>
                    <a:gd name="T48" fmla="*/ 0 w 65"/>
                    <a:gd name="T49" fmla="*/ 2147483646 h 32"/>
                    <a:gd name="T50" fmla="*/ 0 w 65"/>
                    <a:gd name="T51" fmla="*/ 2147483646 h 32"/>
                    <a:gd name="T52" fmla="*/ 0 w 65"/>
                    <a:gd name="T53" fmla="*/ 2147483646 h 32"/>
                    <a:gd name="T54" fmla="*/ 0 w 65"/>
                    <a:gd name="T55" fmla="*/ 2147483646 h 32"/>
                    <a:gd name="T56" fmla="*/ 0 w 65"/>
                    <a:gd name="T57" fmla="*/ 2147483646 h 32"/>
                    <a:gd name="T58" fmla="*/ 0 w 65"/>
                    <a:gd name="T59" fmla="*/ 2025394732 h 32"/>
                    <a:gd name="T60" fmla="*/ 0 w 65"/>
                    <a:gd name="T61" fmla="*/ 1820462200 h 32"/>
                    <a:gd name="T62" fmla="*/ 0 w 65"/>
                    <a:gd name="T63" fmla="*/ 1469529628 h 32"/>
                    <a:gd name="T64" fmla="*/ 0 w 65"/>
                    <a:gd name="T65" fmla="*/ 979477810 h 32"/>
                    <a:gd name="T66" fmla="*/ 0 w 65"/>
                    <a:gd name="T67" fmla="*/ 979477810 h 32"/>
                    <a:gd name="T68" fmla="*/ 0 w 65"/>
                    <a:gd name="T69" fmla="*/ 979477810 h 32"/>
                    <a:gd name="T70" fmla="*/ 0 w 65"/>
                    <a:gd name="T71" fmla="*/ 979477810 h 32"/>
                    <a:gd name="T72" fmla="*/ 0 w 65"/>
                    <a:gd name="T73" fmla="*/ 979477810 h 32"/>
                    <a:gd name="T74" fmla="*/ 0 w 65"/>
                    <a:gd name="T75" fmla="*/ 628460572 h 32"/>
                    <a:gd name="T76" fmla="*/ 0 w 65"/>
                    <a:gd name="T77" fmla="*/ 277527551 h 32"/>
                    <a:gd name="T78" fmla="*/ 0 w 65"/>
                    <a:gd name="T79" fmla="*/ 73397810 h 32"/>
                    <a:gd name="T80" fmla="*/ 0 w 65"/>
                    <a:gd name="T81" fmla="*/ 0 h 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
                    <a:gd name="T124" fmla="*/ 0 h 32"/>
                    <a:gd name="T125" fmla="*/ 65 w 65"/>
                    <a:gd name="T126" fmla="*/ 32 h 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 h="32">
                      <a:moveTo>
                        <a:pt x="13" y="0"/>
                      </a:moveTo>
                      <a:lnTo>
                        <a:pt x="18" y="0"/>
                      </a:lnTo>
                      <a:lnTo>
                        <a:pt x="23" y="0"/>
                      </a:lnTo>
                      <a:lnTo>
                        <a:pt x="28" y="0"/>
                      </a:lnTo>
                      <a:lnTo>
                        <a:pt x="34" y="0"/>
                      </a:lnTo>
                      <a:lnTo>
                        <a:pt x="38" y="1"/>
                      </a:lnTo>
                      <a:lnTo>
                        <a:pt x="43" y="1"/>
                      </a:lnTo>
                      <a:lnTo>
                        <a:pt x="48" y="1"/>
                      </a:lnTo>
                      <a:lnTo>
                        <a:pt x="53" y="1"/>
                      </a:lnTo>
                      <a:lnTo>
                        <a:pt x="59" y="2"/>
                      </a:lnTo>
                      <a:lnTo>
                        <a:pt x="62" y="6"/>
                      </a:lnTo>
                      <a:lnTo>
                        <a:pt x="64" y="11"/>
                      </a:lnTo>
                      <a:lnTo>
                        <a:pt x="65" y="16"/>
                      </a:lnTo>
                      <a:lnTo>
                        <a:pt x="64" y="23"/>
                      </a:lnTo>
                      <a:lnTo>
                        <a:pt x="62" y="27"/>
                      </a:lnTo>
                      <a:lnTo>
                        <a:pt x="59" y="31"/>
                      </a:lnTo>
                      <a:lnTo>
                        <a:pt x="53" y="32"/>
                      </a:lnTo>
                      <a:lnTo>
                        <a:pt x="49" y="32"/>
                      </a:lnTo>
                      <a:lnTo>
                        <a:pt x="43" y="32"/>
                      </a:lnTo>
                      <a:lnTo>
                        <a:pt x="39" y="32"/>
                      </a:lnTo>
                      <a:lnTo>
                        <a:pt x="34" y="31"/>
                      </a:lnTo>
                      <a:lnTo>
                        <a:pt x="28" y="31"/>
                      </a:lnTo>
                      <a:lnTo>
                        <a:pt x="24" y="31"/>
                      </a:lnTo>
                      <a:lnTo>
                        <a:pt x="18" y="31"/>
                      </a:lnTo>
                      <a:lnTo>
                        <a:pt x="14" y="31"/>
                      </a:lnTo>
                      <a:lnTo>
                        <a:pt x="9" y="29"/>
                      </a:lnTo>
                      <a:lnTo>
                        <a:pt x="4" y="26"/>
                      </a:lnTo>
                      <a:lnTo>
                        <a:pt x="1" y="21"/>
                      </a:lnTo>
                      <a:lnTo>
                        <a:pt x="0" y="14"/>
                      </a:lnTo>
                      <a:lnTo>
                        <a:pt x="1" y="9"/>
                      </a:lnTo>
                      <a:lnTo>
                        <a:pt x="4" y="4"/>
                      </a:lnTo>
                      <a:lnTo>
                        <a:pt x="9" y="1"/>
                      </a:lnTo>
                      <a:lnTo>
                        <a:pt x="13"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5" name="Freeform 156"/>
                <p:cNvSpPr>
                  <a:spLocks noChangeArrowheads="1"/>
                </p:cNvSpPr>
                <p:nvPr/>
              </p:nvSpPr>
              <p:spPr bwMode="auto">
                <a:xfrm>
                  <a:off x="409" y="539"/>
                  <a:ext cx="18" cy="306"/>
                </a:xfrm>
                <a:custGeom>
                  <a:avLst/>
                  <a:gdLst>
                    <a:gd name="T0" fmla="*/ 0 w 107"/>
                    <a:gd name="T1" fmla="*/ 57414055 h 54"/>
                    <a:gd name="T2" fmla="*/ 0 w 107"/>
                    <a:gd name="T3" fmla="*/ 57414055 h 54"/>
                    <a:gd name="T4" fmla="*/ 0 w 107"/>
                    <a:gd name="T5" fmla="*/ 57414055 h 54"/>
                    <a:gd name="T6" fmla="*/ 0 w 107"/>
                    <a:gd name="T7" fmla="*/ 57414055 h 54"/>
                    <a:gd name="T8" fmla="*/ 0 w 107"/>
                    <a:gd name="T9" fmla="*/ 56285895 h 54"/>
                    <a:gd name="T10" fmla="*/ 0 w 107"/>
                    <a:gd name="T11" fmla="*/ 56285895 h 54"/>
                    <a:gd name="T12" fmla="*/ 0 w 107"/>
                    <a:gd name="T13" fmla="*/ 56285895 h 54"/>
                    <a:gd name="T14" fmla="*/ 0 w 107"/>
                    <a:gd name="T15" fmla="*/ 56285895 h 54"/>
                    <a:gd name="T16" fmla="*/ 0 w 107"/>
                    <a:gd name="T17" fmla="*/ 56285895 h 54"/>
                    <a:gd name="T18" fmla="*/ 0 w 107"/>
                    <a:gd name="T19" fmla="*/ 53106997 h 54"/>
                    <a:gd name="T20" fmla="*/ 0 w 107"/>
                    <a:gd name="T21" fmla="*/ 47843179 h 54"/>
                    <a:gd name="T22" fmla="*/ 0 w 107"/>
                    <a:gd name="T23" fmla="*/ 38277381 h 54"/>
                    <a:gd name="T24" fmla="*/ 0 w 107"/>
                    <a:gd name="T25" fmla="*/ 27579400 h 54"/>
                    <a:gd name="T26" fmla="*/ 0 w 107"/>
                    <a:gd name="T27" fmla="*/ 27579400 h 54"/>
                    <a:gd name="T28" fmla="*/ 0 w 107"/>
                    <a:gd name="T29" fmla="*/ 27579400 h 54"/>
                    <a:gd name="T30" fmla="*/ 0 w 107"/>
                    <a:gd name="T31" fmla="*/ 27579400 h 54"/>
                    <a:gd name="T32" fmla="*/ 0 w 107"/>
                    <a:gd name="T33" fmla="*/ 26655564 h 54"/>
                    <a:gd name="T34" fmla="*/ 0 w 107"/>
                    <a:gd name="T35" fmla="*/ 17084688 h 54"/>
                    <a:gd name="T36" fmla="*/ 0 w 107"/>
                    <a:gd name="T37" fmla="*/ 8442914 h 54"/>
                    <a:gd name="T38" fmla="*/ 0 w 107"/>
                    <a:gd name="T39" fmla="*/ 3178904 h 54"/>
                    <a:gd name="T40" fmla="*/ 0 w 107"/>
                    <a:gd name="T41" fmla="*/ 0 h 54"/>
                    <a:gd name="T42" fmla="*/ 0 w 107"/>
                    <a:gd name="T43" fmla="*/ 0 h 54"/>
                    <a:gd name="T44" fmla="*/ 0 w 107"/>
                    <a:gd name="T45" fmla="*/ 0 h 54"/>
                    <a:gd name="T46" fmla="*/ 0 w 107"/>
                    <a:gd name="T47" fmla="*/ 0 h 54"/>
                    <a:gd name="T48" fmla="*/ 0 w 107"/>
                    <a:gd name="T49" fmla="*/ 0 h 54"/>
                    <a:gd name="T50" fmla="*/ 0 w 107"/>
                    <a:gd name="T51" fmla="*/ 2050903 h 54"/>
                    <a:gd name="T52" fmla="*/ 0 w 107"/>
                    <a:gd name="T53" fmla="*/ 2050903 h 54"/>
                    <a:gd name="T54" fmla="*/ 0 w 107"/>
                    <a:gd name="T55" fmla="*/ 2050903 h 54"/>
                    <a:gd name="T56" fmla="*/ 0 w 107"/>
                    <a:gd name="T57" fmla="*/ 2050903 h 54"/>
                    <a:gd name="T58" fmla="*/ 0 w 107"/>
                    <a:gd name="T59" fmla="*/ 4305970 h 54"/>
                    <a:gd name="T60" fmla="*/ 0 w 107"/>
                    <a:gd name="T61" fmla="*/ 9570881 h 54"/>
                    <a:gd name="T62" fmla="*/ 0 w 107"/>
                    <a:gd name="T63" fmla="*/ 18013789 h 54"/>
                    <a:gd name="T64" fmla="*/ 0 w 107"/>
                    <a:gd name="T65" fmla="*/ 27579400 h 54"/>
                    <a:gd name="T66" fmla="*/ 0 w 107"/>
                    <a:gd name="T67" fmla="*/ 27579400 h 54"/>
                    <a:gd name="T68" fmla="*/ 0 w 107"/>
                    <a:gd name="T69" fmla="*/ 27579400 h 54"/>
                    <a:gd name="T70" fmla="*/ 0 w 107"/>
                    <a:gd name="T71" fmla="*/ 27579400 h 54"/>
                    <a:gd name="T72" fmla="*/ 0 w 107"/>
                    <a:gd name="T73" fmla="*/ 29834467 h 54"/>
                    <a:gd name="T74" fmla="*/ 0 w 107"/>
                    <a:gd name="T75" fmla="*/ 40328284 h 54"/>
                    <a:gd name="T76" fmla="*/ 0 w 107"/>
                    <a:gd name="T77" fmla="*/ 48970058 h 54"/>
                    <a:gd name="T78" fmla="*/ 0 w 107"/>
                    <a:gd name="T79" fmla="*/ 54234992 h 54"/>
                    <a:gd name="T80" fmla="*/ 0 w 107"/>
                    <a:gd name="T81" fmla="*/ 57414055 h 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7"/>
                    <a:gd name="T124" fmla="*/ 0 h 54"/>
                    <a:gd name="T125" fmla="*/ 107 w 107"/>
                    <a:gd name="T126" fmla="*/ 54 h 5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7" h="54">
                      <a:moveTo>
                        <a:pt x="87" y="54"/>
                      </a:moveTo>
                      <a:lnTo>
                        <a:pt x="78" y="54"/>
                      </a:lnTo>
                      <a:lnTo>
                        <a:pt x="69" y="54"/>
                      </a:lnTo>
                      <a:lnTo>
                        <a:pt x="61" y="54"/>
                      </a:lnTo>
                      <a:lnTo>
                        <a:pt x="53" y="53"/>
                      </a:lnTo>
                      <a:lnTo>
                        <a:pt x="44" y="53"/>
                      </a:lnTo>
                      <a:lnTo>
                        <a:pt x="37" y="53"/>
                      </a:lnTo>
                      <a:lnTo>
                        <a:pt x="28" y="53"/>
                      </a:lnTo>
                      <a:lnTo>
                        <a:pt x="20" y="53"/>
                      </a:lnTo>
                      <a:lnTo>
                        <a:pt x="12" y="50"/>
                      </a:lnTo>
                      <a:lnTo>
                        <a:pt x="5" y="45"/>
                      </a:lnTo>
                      <a:lnTo>
                        <a:pt x="1" y="36"/>
                      </a:lnTo>
                      <a:lnTo>
                        <a:pt x="0" y="26"/>
                      </a:lnTo>
                      <a:lnTo>
                        <a:pt x="0" y="25"/>
                      </a:lnTo>
                      <a:lnTo>
                        <a:pt x="2" y="16"/>
                      </a:lnTo>
                      <a:lnTo>
                        <a:pt x="6" y="8"/>
                      </a:lnTo>
                      <a:lnTo>
                        <a:pt x="13" y="3"/>
                      </a:lnTo>
                      <a:lnTo>
                        <a:pt x="20" y="0"/>
                      </a:lnTo>
                      <a:lnTo>
                        <a:pt x="29" y="0"/>
                      </a:lnTo>
                      <a:lnTo>
                        <a:pt x="37" y="0"/>
                      </a:lnTo>
                      <a:lnTo>
                        <a:pt x="45" y="0"/>
                      </a:lnTo>
                      <a:lnTo>
                        <a:pt x="53" y="0"/>
                      </a:lnTo>
                      <a:lnTo>
                        <a:pt x="62" y="2"/>
                      </a:lnTo>
                      <a:lnTo>
                        <a:pt x="69" y="2"/>
                      </a:lnTo>
                      <a:lnTo>
                        <a:pt x="78" y="2"/>
                      </a:lnTo>
                      <a:lnTo>
                        <a:pt x="87" y="2"/>
                      </a:lnTo>
                      <a:lnTo>
                        <a:pt x="94" y="4"/>
                      </a:lnTo>
                      <a:lnTo>
                        <a:pt x="101" y="9"/>
                      </a:lnTo>
                      <a:lnTo>
                        <a:pt x="105" y="17"/>
                      </a:lnTo>
                      <a:lnTo>
                        <a:pt x="107" y="26"/>
                      </a:lnTo>
                      <a:lnTo>
                        <a:pt x="107" y="28"/>
                      </a:lnTo>
                      <a:lnTo>
                        <a:pt x="105" y="38"/>
                      </a:lnTo>
                      <a:lnTo>
                        <a:pt x="101" y="46"/>
                      </a:lnTo>
                      <a:lnTo>
                        <a:pt x="93" y="51"/>
                      </a:lnTo>
                      <a:lnTo>
                        <a:pt x="87" y="54"/>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6" name="Freeform 157"/>
                <p:cNvSpPr>
                  <a:spLocks noChangeArrowheads="1"/>
                </p:cNvSpPr>
                <p:nvPr/>
              </p:nvSpPr>
              <p:spPr bwMode="auto">
                <a:xfrm>
                  <a:off x="341" y="542"/>
                  <a:ext cx="9" cy="306"/>
                </a:xfrm>
                <a:custGeom>
                  <a:avLst/>
                  <a:gdLst>
                    <a:gd name="T0" fmla="*/ 0 w 52"/>
                    <a:gd name="T1" fmla="*/ 0 h 22"/>
                    <a:gd name="T2" fmla="*/ 0 w 52"/>
                    <a:gd name="T3" fmla="*/ 0 h 22"/>
                    <a:gd name="T4" fmla="*/ 0 w 52"/>
                    <a:gd name="T5" fmla="*/ 0 h 22"/>
                    <a:gd name="T6" fmla="*/ 0 w 52"/>
                    <a:gd name="T7" fmla="*/ 0 h 22"/>
                    <a:gd name="T8" fmla="*/ 0 w 52"/>
                    <a:gd name="T9" fmla="*/ 0 h 22"/>
                    <a:gd name="T10" fmla="*/ 0 w 52"/>
                    <a:gd name="T11" fmla="*/ 0 h 22"/>
                    <a:gd name="T12" fmla="*/ 0 w 52"/>
                    <a:gd name="T13" fmla="*/ 0 h 22"/>
                    <a:gd name="T14" fmla="*/ 0 w 52"/>
                    <a:gd name="T15" fmla="*/ 0 h 22"/>
                    <a:gd name="T16" fmla="*/ 0 w 52"/>
                    <a:gd name="T17" fmla="*/ 0 h 22"/>
                    <a:gd name="T18" fmla="*/ 0 w 52"/>
                    <a:gd name="T19" fmla="*/ 1411816416 h 22"/>
                    <a:gd name="T20" fmla="*/ 0 w 52"/>
                    <a:gd name="T21" fmla="*/ 2147483646 h 22"/>
                    <a:gd name="T22" fmla="*/ 0 w 52"/>
                    <a:gd name="T23" fmla="*/ 2147483646 h 22"/>
                    <a:gd name="T24" fmla="*/ 0 w 52"/>
                    <a:gd name="T25" fmla="*/ 2147483646 h 22"/>
                    <a:gd name="T26" fmla="*/ 0 w 52"/>
                    <a:gd name="T27" fmla="*/ 2147483646 h 22"/>
                    <a:gd name="T28" fmla="*/ 0 w 52"/>
                    <a:gd name="T29" fmla="*/ 2147483646 h 22"/>
                    <a:gd name="T30" fmla="*/ 0 w 52"/>
                    <a:gd name="T31" fmla="*/ 2147483646 h 22"/>
                    <a:gd name="T32" fmla="*/ 0 w 52"/>
                    <a:gd name="T33" fmla="*/ 2147483646 h 22"/>
                    <a:gd name="T34" fmla="*/ 0 w 52"/>
                    <a:gd name="T35" fmla="*/ 2147483646 h 22"/>
                    <a:gd name="T36" fmla="*/ 0 w 52"/>
                    <a:gd name="T37" fmla="*/ 2147483646 h 22"/>
                    <a:gd name="T38" fmla="*/ 0 w 52"/>
                    <a:gd name="T39" fmla="*/ 2147483646 h 22"/>
                    <a:gd name="T40" fmla="*/ 0 w 52"/>
                    <a:gd name="T41" fmla="*/ 2147483646 h 22"/>
                    <a:gd name="T42" fmla="*/ 0 w 52"/>
                    <a:gd name="T43" fmla="*/ 2147483646 h 22"/>
                    <a:gd name="T44" fmla="*/ 0 w 52"/>
                    <a:gd name="T45" fmla="*/ 2147483646 h 22"/>
                    <a:gd name="T46" fmla="*/ 0 w 52"/>
                    <a:gd name="T47" fmla="*/ 2147483646 h 22"/>
                    <a:gd name="T48" fmla="*/ 0 w 52"/>
                    <a:gd name="T49" fmla="*/ 2147483646 h 22"/>
                    <a:gd name="T50" fmla="*/ 0 w 52"/>
                    <a:gd name="T51" fmla="*/ 2147483646 h 22"/>
                    <a:gd name="T52" fmla="*/ 0 w 52"/>
                    <a:gd name="T53" fmla="*/ 2147483646 h 22"/>
                    <a:gd name="T54" fmla="*/ 0 w 52"/>
                    <a:gd name="T55" fmla="*/ 2147483646 h 22"/>
                    <a:gd name="T56" fmla="*/ 0 w 52"/>
                    <a:gd name="T57" fmla="*/ 2147483646 h 22"/>
                    <a:gd name="T58" fmla="*/ 0 w 52"/>
                    <a:gd name="T59" fmla="*/ 2147483646 h 22"/>
                    <a:gd name="T60" fmla="*/ 0 w 52"/>
                    <a:gd name="T61" fmla="*/ 2147483646 h 22"/>
                    <a:gd name="T62" fmla="*/ 0 w 52"/>
                    <a:gd name="T63" fmla="*/ 2147483646 h 22"/>
                    <a:gd name="T64" fmla="*/ 0 w 52"/>
                    <a:gd name="T65" fmla="*/ 2147483646 h 22"/>
                    <a:gd name="T66" fmla="*/ 0 w 52"/>
                    <a:gd name="T67" fmla="*/ 2147483646 h 22"/>
                    <a:gd name="T68" fmla="*/ 0 w 52"/>
                    <a:gd name="T69" fmla="*/ 2147483646 h 22"/>
                    <a:gd name="T70" fmla="*/ 0 w 52"/>
                    <a:gd name="T71" fmla="*/ 2147483646 h 22"/>
                    <a:gd name="T72" fmla="*/ 0 w 52"/>
                    <a:gd name="T73" fmla="*/ 2147483646 h 22"/>
                    <a:gd name="T74" fmla="*/ 0 w 52"/>
                    <a:gd name="T75" fmla="*/ 2147483646 h 22"/>
                    <a:gd name="T76" fmla="*/ 0 w 52"/>
                    <a:gd name="T77" fmla="*/ 2147483646 h 22"/>
                    <a:gd name="T78" fmla="*/ 0 w 52"/>
                    <a:gd name="T79" fmla="*/ 1411816416 h 22"/>
                    <a:gd name="T80" fmla="*/ 0 w 52"/>
                    <a:gd name="T81" fmla="*/ 0 h 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22"/>
                    <a:gd name="T125" fmla="*/ 52 w 52"/>
                    <a:gd name="T126" fmla="*/ 22 h 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22">
                      <a:moveTo>
                        <a:pt x="8" y="0"/>
                      </a:moveTo>
                      <a:lnTo>
                        <a:pt x="13" y="0"/>
                      </a:lnTo>
                      <a:lnTo>
                        <a:pt x="17" y="0"/>
                      </a:lnTo>
                      <a:lnTo>
                        <a:pt x="21" y="0"/>
                      </a:lnTo>
                      <a:lnTo>
                        <a:pt x="26" y="0"/>
                      </a:lnTo>
                      <a:lnTo>
                        <a:pt x="29" y="0"/>
                      </a:lnTo>
                      <a:lnTo>
                        <a:pt x="33" y="0"/>
                      </a:lnTo>
                      <a:lnTo>
                        <a:pt x="38" y="0"/>
                      </a:lnTo>
                      <a:lnTo>
                        <a:pt x="42" y="0"/>
                      </a:lnTo>
                      <a:lnTo>
                        <a:pt x="46" y="1"/>
                      </a:lnTo>
                      <a:lnTo>
                        <a:pt x="48" y="3"/>
                      </a:lnTo>
                      <a:lnTo>
                        <a:pt x="51" y="6"/>
                      </a:lnTo>
                      <a:lnTo>
                        <a:pt x="52" y="10"/>
                      </a:lnTo>
                      <a:lnTo>
                        <a:pt x="51" y="16"/>
                      </a:lnTo>
                      <a:lnTo>
                        <a:pt x="48" y="19"/>
                      </a:lnTo>
                      <a:lnTo>
                        <a:pt x="45" y="21"/>
                      </a:lnTo>
                      <a:lnTo>
                        <a:pt x="42" y="22"/>
                      </a:lnTo>
                      <a:lnTo>
                        <a:pt x="38" y="22"/>
                      </a:lnTo>
                      <a:lnTo>
                        <a:pt x="33" y="21"/>
                      </a:lnTo>
                      <a:lnTo>
                        <a:pt x="29" y="21"/>
                      </a:lnTo>
                      <a:lnTo>
                        <a:pt x="25" y="21"/>
                      </a:lnTo>
                      <a:lnTo>
                        <a:pt x="20" y="20"/>
                      </a:lnTo>
                      <a:lnTo>
                        <a:pt x="16" y="20"/>
                      </a:lnTo>
                      <a:lnTo>
                        <a:pt x="13" y="20"/>
                      </a:lnTo>
                      <a:lnTo>
                        <a:pt x="8" y="20"/>
                      </a:lnTo>
                      <a:lnTo>
                        <a:pt x="5" y="19"/>
                      </a:lnTo>
                      <a:lnTo>
                        <a:pt x="2" y="17"/>
                      </a:lnTo>
                      <a:lnTo>
                        <a:pt x="1" y="14"/>
                      </a:lnTo>
                      <a:lnTo>
                        <a:pt x="0" y="9"/>
                      </a:lnTo>
                      <a:lnTo>
                        <a:pt x="1" y="5"/>
                      </a:lnTo>
                      <a:lnTo>
                        <a:pt x="2" y="3"/>
                      </a:lnTo>
                      <a:lnTo>
                        <a:pt x="5" y="1"/>
                      </a:lnTo>
                      <a:lnTo>
                        <a:pt x="8"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sp>
              <p:nvSpPr>
                <p:cNvPr id="133247" name="Freeform 158"/>
                <p:cNvSpPr>
                  <a:spLocks noChangeArrowheads="1"/>
                </p:cNvSpPr>
                <p:nvPr/>
              </p:nvSpPr>
              <p:spPr bwMode="auto">
                <a:xfrm>
                  <a:off x="411" y="540"/>
                  <a:ext cx="14" cy="306"/>
                </a:xfrm>
                <a:custGeom>
                  <a:avLst/>
                  <a:gdLst>
                    <a:gd name="T0" fmla="*/ 0 w 84"/>
                    <a:gd name="T1" fmla="*/ 1803470828 h 33"/>
                    <a:gd name="T2" fmla="*/ 0 w 84"/>
                    <a:gd name="T3" fmla="*/ 1803470828 h 33"/>
                    <a:gd name="T4" fmla="*/ 0 w 84"/>
                    <a:gd name="T5" fmla="*/ 1803470828 h 33"/>
                    <a:gd name="T6" fmla="*/ 0 w 84"/>
                    <a:gd name="T7" fmla="*/ 1803470828 h 33"/>
                    <a:gd name="T8" fmla="*/ 0 w 84"/>
                    <a:gd name="T9" fmla="*/ 1691590561 h 33"/>
                    <a:gd name="T10" fmla="*/ 0 w 84"/>
                    <a:gd name="T11" fmla="*/ 1691590561 h 33"/>
                    <a:gd name="T12" fmla="*/ 0 w 84"/>
                    <a:gd name="T13" fmla="*/ 1691590561 h 33"/>
                    <a:gd name="T14" fmla="*/ 0 w 84"/>
                    <a:gd name="T15" fmla="*/ 1691590561 h 33"/>
                    <a:gd name="T16" fmla="*/ 0 w 84"/>
                    <a:gd name="T17" fmla="*/ 1691590561 h 33"/>
                    <a:gd name="T18" fmla="*/ 0 w 84"/>
                    <a:gd name="T19" fmla="*/ 1585394837 h 33"/>
                    <a:gd name="T20" fmla="*/ 0 w 84"/>
                    <a:gd name="T21" fmla="*/ 1420794006 h 33"/>
                    <a:gd name="T22" fmla="*/ 0 w 84"/>
                    <a:gd name="T23" fmla="*/ 1037436529 h 33"/>
                    <a:gd name="T24" fmla="*/ 0 w 84"/>
                    <a:gd name="T25" fmla="*/ 766026732 h 33"/>
                    <a:gd name="T26" fmla="*/ 0 w 84"/>
                    <a:gd name="T27" fmla="*/ 766026732 h 33"/>
                    <a:gd name="T28" fmla="*/ 0 w 84"/>
                    <a:gd name="T29" fmla="*/ 713239961 h 33"/>
                    <a:gd name="T30" fmla="*/ 0 w 84"/>
                    <a:gd name="T31" fmla="*/ 713239961 h 33"/>
                    <a:gd name="T32" fmla="*/ 0 w 84"/>
                    <a:gd name="T33" fmla="*/ 713239961 h 33"/>
                    <a:gd name="T34" fmla="*/ 0 w 84"/>
                    <a:gd name="T35" fmla="*/ 489478054 h 33"/>
                    <a:gd name="T36" fmla="*/ 0 w 84"/>
                    <a:gd name="T37" fmla="*/ 218076250 h 33"/>
                    <a:gd name="T38" fmla="*/ 0 w 84"/>
                    <a:gd name="T39" fmla="*/ 52786882 h 33"/>
                    <a:gd name="T40" fmla="*/ 0 w 84"/>
                    <a:gd name="T41" fmla="*/ 0 h 33"/>
                    <a:gd name="T42" fmla="*/ 0 w 84"/>
                    <a:gd name="T43" fmla="*/ 0 h 33"/>
                    <a:gd name="T44" fmla="*/ 0 w 84"/>
                    <a:gd name="T45" fmla="*/ 0 h 33"/>
                    <a:gd name="T46" fmla="*/ 0 w 84"/>
                    <a:gd name="T47" fmla="*/ 0 h 33"/>
                    <a:gd name="T48" fmla="*/ 0 w 84"/>
                    <a:gd name="T49" fmla="*/ 0 h 33"/>
                    <a:gd name="T50" fmla="*/ 0 w 84"/>
                    <a:gd name="T51" fmla="*/ 52786882 h 33"/>
                    <a:gd name="T52" fmla="*/ 0 w 84"/>
                    <a:gd name="T53" fmla="*/ 52786882 h 33"/>
                    <a:gd name="T54" fmla="*/ 0 w 84"/>
                    <a:gd name="T55" fmla="*/ 52786882 h 33"/>
                    <a:gd name="T56" fmla="*/ 0 w 84"/>
                    <a:gd name="T57" fmla="*/ 52786882 h 33"/>
                    <a:gd name="T58" fmla="*/ 0 w 84"/>
                    <a:gd name="T59" fmla="*/ 111880480 h 33"/>
                    <a:gd name="T60" fmla="*/ 0 w 84"/>
                    <a:gd name="T61" fmla="*/ 271410057 h 33"/>
                    <a:gd name="T62" fmla="*/ 0 w 84"/>
                    <a:gd name="T63" fmla="*/ 547958475 h 33"/>
                    <a:gd name="T64" fmla="*/ 0 w 84"/>
                    <a:gd name="T65" fmla="*/ 819434822 h 33"/>
                    <a:gd name="T66" fmla="*/ 0 w 84"/>
                    <a:gd name="T67" fmla="*/ 872155738 h 33"/>
                    <a:gd name="T68" fmla="*/ 0 w 84"/>
                    <a:gd name="T69" fmla="*/ 872155738 h 33"/>
                    <a:gd name="T70" fmla="*/ 0 w 84"/>
                    <a:gd name="T71" fmla="*/ 872155738 h 33"/>
                    <a:gd name="T72" fmla="*/ 0 w 84"/>
                    <a:gd name="T73" fmla="*/ 872155738 h 33"/>
                    <a:gd name="T74" fmla="*/ 0 w 84"/>
                    <a:gd name="T75" fmla="*/ 1255512520 h 33"/>
                    <a:gd name="T76" fmla="*/ 0 w 84"/>
                    <a:gd name="T77" fmla="*/ 1473514570 h 33"/>
                    <a:gd name="T78" fmla="*/ 0 w 84"/>
                    <a:gd name="T79" fmla="*/ 1691590561 h 33"/>
                    <a:gd name="T80" fmla="*/ 0 w 84"/>
                    <a:gd name="T81" fmla="*/ 1803470828 h 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33"/>
                    <a:gd name="T125" fmla="*/ 84 w 84"/>
                    <a:gd name="T126" fmla="*/ 33 h 3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33">
                      <a:moveTo>
                        <a:pt x="68" y="33"/>
                      </a:moveTo>
                      <a:lnTo>
                        <a:pt x="61" y="33"/>
                      </a:lnTo>
                      <a:lnTo>
                        <a:pt x="54" y="33"/>
                      </a:lnTo>
                      <a:lnTo>
                        <a:pt x="47" y="33"/>
                      </a:lnTo>
                      <a:lnTo>
                        <a:pt x="41" y="31"/>
                      </a:lnTo>
                      <a:lnTo>
                        <a:pt x="34" y="31"/>
                      </a:lnTo>
                      <a:lnTo>
                        <a:pt x="28" y="31"/>
                      </a:lnTo>
                      <a:lnTo>
                        <a:pt x="21" y="31"/>
                      </a:lnTo>
                      <a:lnTo>
                        <a:pt x="15" y="31"/>
                      </a:lnTo>
                      <a:lnTo>
                        <a:pt x="9" y="29"/>
                      </a:lnTo>
                      <a:lnTo>
                        <a:pt x="4" y="26"/>
                      </a:lnTo>
                      <a:lnTo>
                        <a:pt x="1" y="19"/>
                      </a:lnTo>
                      <a:lnTo>
                        <a:pt x="0" y="14"/>
                      </a:lnTo>
                      <a:lnTo>
                        <a:pt x="0" y="13"/>
                      </a:lnTo>
                      <a:lnTo>
                        <a:pt x="1" y="9"/>
                      </a:lnTo>
                      <a:lnTo>
                        <a:pt x="5" y="4"/>
                      </a:lnTo>
                      <a:lnTo>
                        <a:pt x="9" y="1"/>
                      </a:lnTo>
                      <a:lnTo>
                        <a:pt x="16" y="0"/>
                      </a:lnTo>
                      <a:lnTo>
                        <a:pt x="22" y="0"/>
                      </a:lnTo>
                      <a:lnTo>
                        <a:pt x="29" y="0"/>
                      </a:lnTo>
                      <a:lnTo>
                        <a:pt x="35" y="0"/>
                      </a:lnTo>
                      <a:lnTo>
                        <a:pt x="42" y="0"/>
                      </a:lnTo>
                      <a:lnTo>
                        <a:pt x="48" y="1"/>
                      </a:lnTo>
                      <a:lnTo>
                        <a:pt x="55" y="1"/>
                      </a:lnTo>
                      <a:lnTo>
                        <a:pt x="61" y="1"/>
                      </a:lnTo>
                      <a:lnTo>
                        <a:pt x="69" y="1"/>
                      </a:lnTo>
                      <a:lnTo>
                        <a:pt x="74" y="2"/>
                      </a:lnTo>
                      <a:lnTo>
                        <a:pt x="79" y="5"/>
                      </a:lnTo>
                      <a:lnTo>
                        <a:pt x="83" y="10"/>
                      </a:lnTo>
                      <a:lnTo>
                        <a:pt x="84" y="15"/>
                      </a:lnTo>
                      <a:lnTo>
                        <a:pt x="84" y="16"/>
                      </a:lnTo>
                      <a:lnTo>
                        <a:pt x="83" y="23"/>
                      </a:lnTo>
                      <a:lnTo>
                        <a:pt x="80" y="27"/>
                      </a:lnTo>
                      <a:lnTo>
                        <a:pt x="74" y="31"/>
                      </a:lnTo>
                      <a:lnTo>
                        <a:pt x="68" y="33"/>
                      </a:lnTo>
                      <a:close/>
                    </a:path>
                  </a:pathLst>
                </a:cu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44683" tIns="71070" rIns="144683" bIns="71070">
                  <a:spAutoFit/>
                </a:bodyPr>
                <a:lstStyle/>
                <a:p>
                  <a:endParaRPr lang="zh-CN" altLang="en-US"/>
                </a:p>
              </p:txBody>
            </p:sp>
            <p:sp>
              <p:nvSpPr>
                <p:cNvPr id="133248" name="Freeform 159"/>
                <p:cNvSpPr>
                  <a:spLocks noChangeArrowheads="1"/>
                </p:cNvSpPr>
                <p:nvPr/>
              </p:nvSpPr>
              <p:spPr bwMode="auto">
                <a:xfrm>
                  <a:off x="311" y="572"/>
                  <a:ext cx="83" cy="306"/>
                </a:xfrm>
                <a:custGeom>
                  <a:avLst/>
                  <a:gdLst>
                    <a:gd name="T0" fmla="*/ 0 w 496"/>
                    <a:gd name="T1" fmla="*/ 56 h 284"/>
                    <a:gd name="T2" fmla="*/ 0 w 496"/>
                    <a:gd name="T3" fmla="*/ 170 h 284"/>
                    <a:gd name="T4" fmla="*/ 0 w 496"/>
                    <a:gd name="T5" fmla="*/ 283 h 284"/>
                    <a:gd name="T6" fmla="*/ 0 w 496"/>
                    <a:gd name="T7" fmla="*/ 399 h 284"/>
                    <a:gd name="T8" fmla="*/ 0 w 496"/>
                    <a:gd name="T9" fmla="*/ 458 h 284"/>
                    <a:gd name="T10" fmla="*/ 0 w 496"/>
                    <a:gd name="T11" fmla="*/ 455 h 284"/>
                    <a:gd name="T12" fmla="*/ 0 w 496"/>
                    <a:gd name="T13" fmla="*/ 455 h 284"/>
                    <a:gd name="T14" fmla="*/ 0 w 496"/>
                    <a:gd name="T15" fmla="*/ 455 h 284"/>
                    <a:gd name="T16" fmla="*/ 0 w 496"/>
                    <a:gd name="T17" fmla="*/ 401 h 284"/>
                    <a:gd name="T18" fmla="*/ 0 w 496"/>
                    <a:gd name="T19" fmla="*/ 297 h 284"/>
                    <a:gd name="T20" fmla="*/ 0 w 496"/>
                    <a:gd name="T21" fmla="*/ 189 h 284"/>
                    <a:gd name="T22" fmla="*/ 0 w 496"/>
                    <a:gd name="T23" fmla="*/ 78 h 284"/>
                    <a:gd name="T24" fmla="*/ 0 w 496"/>
                    <a:gd name="T25" fmla="*/ 26 h 284"/>
                    <a:gd name="T26" fmla="*/ 0 w 496"/>
                    <a:gd name="T27" fmla="*/ 28 h 284"/>
                    <a:gd name="T28" fmla="*/ 0 w 496"/>
                    <a:gd name="T29" fmla="*/ 30 h 284"/>
                    <a:gd name="T30" fmla="*/ 0 w 496"/>
                    <a:gd name="T31" fmla="*/ 32 h 284"/>
                    <a:gd name="T32" fmla="*/ 0 w 496"/>
                    <a:gd name="T33" fmla="*/ 37 h 284"/>
                    <a:gd name="T34" fmla="*/ 0 w 496"/>
                    <a:gd name="T35" fmla="*/ 39 h 284"/>
                    <a:gd name="T36" fmla="*/ 0 w 496"/>
                    <a:gd name="T37" fmla="*/ 40 h 284"/>
                    <a:gd name="T38" fmla="*/ 0 w 496"/>
                    <a:gd name="T39" fmla="*/ 42 h 284"/>
                    <a:gd name="T40" fmla="*/ 0 w 496"/>
                    <a:gd name="T41" fmla="*/ 43 h 284"/>
                    <a:gd name="T42" fmla="*/ 0 w 496"/>
                    <a:gd name="T43" fmla="*/ 45 h 284"/>
                    <a:gd name="T44" fmla="*/ 0 w 496"/>
                    <a:gd name="T45" fmla="*/ 46 h 284"/>
                    <a:gd name="T46" fmla="*/ 0 w 496"/>
                    <a:gd name="T47" fmla="*/ 48 h 284"/>
                    <a:gd name="T48" fmla="*/ 0 w 496"/>
                    <a:gd name="T49" fmla="*/ 50 h 284"/>
                    <a:gd name="T50" fmla="*/ 0 w 496"/>
                    <a:gd name="T51" fmla="*/ 52 h 284"/>
                    <a:gd name="T52" fmla="*/ 0 w 496"/>
                    <a:gd name="T53" fmla="*/ 54 h 284"/>
                    <a:gd name="T54" fmla="*/ 0 w 496"/>
                    <a:gd name="T55" fmla="*/ 56 h 284"/>
                    <a:gd name="T56" fmla="*/ 0 w 496"/>
                    <a:gd name="T57" fmla="*/ 116 h 284"/>
                    <a:gd name="T58" fmla="*/ 0 w 496"/>
                    <a:gd name="T59" fmla="*/ 228 h 284"/>
                    <a:gd name="T60" fmla="*/ 0 w 496"/>
                    <a:gd name="T61" fmla="*/ 343 h 284"/>
                    <a:gd name="T62" fmla="*/ 0 w 496"/>
                    <a:gd name="T63" fmla="*/ 453 h 284"/>
                    <a:gd name="T64" fmla="*/ 0 w 496"/>
                    <a:gd name="T65" fmla="*/ 510 h 284"/>
                    <a:gd name="T66" fmla="*/ 0 w 496"/>
                    <a:gd name="T67" fmla="*/ 514 h 284"/>
                    <a:gd name="T68" fmla="*/ 0 w 496"/>
                    <a:gd name="T69" fmla="*/ 455 h 284"/>
                    <a:gd name="T70" fmla="*/ 0 w 496"/>
                    <a:gd name="T71" fmla="*/ 333 h 284"/>
                    <a:gd name="T72" fmla="*/ 0 w 496"/>
                    <a:gd name="T73" fmla="*/ 213 h 284"/>
                    <a:gd name="T74" fmla="*/ 0 w 496"/>
                    <a:gd name="T75" fmla="*/ 93 h 284"/>
                    <a:gd name="T76" fmla="*/ 0 w 496"/>
                    <a:gd name="T77" fmla="*/ 28 h 284"/>
                    <a:gd name="T78" fmla="*/ 0 w 496"/>
                    <a:gd name="T79" fmla="*/ 26 h 284"/>
                    <a:gd name="T80" fmla="*/ 0 w 496"/>
                    <a:gd name="T81" fmla="*/ 24 h 284"/>
                    <a:gd name="T82" fmla="*/ 0 w 496"/>
                    <a:gd name="T83" fmla="*/ 22 h 284"/>
                    <a:gd name="T84" fmla="*/ 0 w 496"/>
                    <a:gd name="T85" fmla="*/ 20 h 284"/>
                    <a:gd name="T86" fmla="*/ 0 w 496"/>
                    <a:gd name="T87" fmla="*/ 19 h 284"/>
                    <a:gd name="T88" fmla="*/ 0 w 496"/>
                    <a:gd name="T89" fmla="*/ 18 h 284"/>
                    <a:gd name="T90" fmla="*/ 0 w 496"/>
                    <a:gd name="T91" fmla="*/ 17 h 284"/>
                    <a:gd name="T92" fmla="*/ 0 w 496"/>
                    <a:gd name="T93" fmla="*/ 17 h 284"/>
                    <a:gd name="T94" fmla="*/ 0 w 496"/>
                    <a:gd name="T95" fmla="*/ 16 h 284"/>
                    <a:gd name="T96" fmla="*/ 0 w 496"/>
                    <a:gd name="T97" fmla="*/ 6 h 284"/>
                    <a:gd name="T98" fmla="*/ 0 w 496"/>
                    <a:gd name="T99" fmla="*/ 5 h 284"/>
                    <a:gd name="T100" fmla="*/ 0 w 496"/>
                    <a:gd name="T101" fmla="*/ 3 h 284"/>
                    <a:gd name="T102" fmla="*/ 0 w 496"/>
                    <a:gd name="T103" fmla="*/ 2 h 284"/>
                    <a:gd name="T104" fmla="*/ 0 w 496"/>
                    <a:gd name="T105" fmla="*/ 1 h 284"/>
                    <a:gd name="T106" fmla="*/ 0 w 496"/>
                    <a:gd name="T107" fmla="*/ 0 h 2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6"/>
                    <a:gd name="T163" fmla="*/ 0 h 284"/>
                    <a:gd name="T164" fmla="*/ 496 w 496"/>
                    <a:gd name="T165" fmla="*/ 284 h 28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6" h="284">
                      <a:moveTo>
                        <a:pt x="1" y="0"/>
                      </a:moveTo>
                      <a:lnTo>
                        <a:pt x="1" y="31"/>
                      </a:lnTo>
                      <a:lnTo>
                        <a:pt x="1" y="63"/>
                      </a:lnTo>
                      <a:lnTo>
                        <a:pt x="0" y="94"/>
                      </a:lnTo>
                      <a:lnTo>
                        <a:pt x="0" y="126"/>
                      </a:lnTo>
                      <a:lnTo>
                        <a:pt x="0" y="156"/>
                      </a:lnTo>
                      <a:lnTo>
                        <a:pt x="0" y="188"/>
                      </a:lnTo>
                      <a:lnTo>
                        <a:pt x="0" y="219"/>
                      </a:lnTo>
                      <a:lnTo>
                        <a:pt x="1" y="252"/>
                      </a:lnTo>
                      <a:lnTo>
                        <a:pt x="2" y="252"/>
                      </a:lnTo>
                      <a:lnTo>
                        <a:pt x="2" y="251"/>
                      </a:lnTo>
                      <a:lnTo>
                        <a:pt x="7" y="251"/>
                      </a:lnTo>
                      <a:lnTo>
                        <a:pt x="13" y="251"/>
                      </a:lnTo>
                      <a:lnTo>
                        <a:pt x="17" y="251"/>
                      </a:lnTo>
                      <a:lnTo>
                        <a:pt x="22" y="251"/>
                      </a:lnTo>
                      <a:lnTo>
                        <a:pt x="22" y="221"/>
                      </a:lnTo>
                      <a:lnTo>
                        <a:pt x="22" y="192"/>
                      </a:lnTo>
                      <a:lnTo>
                        <a:pt x="22" y="163"/>
                      </a:lnTo>
                      <a:lnTo>
                        <a:pt x="22" y="132"/>
                      </a:lnTo>
                      <a:lnTo>
                        <a:pt x="22" y="103"/>
                      </a:lnTo>
                      <a:lnTo>
                        <a:pt x="22" y="74"/>
                      </a:lnTo>
                      <a:lnTo>
                        <a:pt x="22" y="43"/>
                      </a:lnTo>
                      <a:lnTo>
                        <a:pt x="22" y="14"/>
                      </a:lnTo>
                      <a:lnTo>
                        <a:pt x="37" y="15"/>
                      </a:lnTo>
                      <a:lnTo>
                        <a:pt x="51" y="15"/>
                      </a:lnTo>
                      <a:lnTo>
                        <a:pt x="65" y="16"/>
                      </a:lnTo>
                      <a:lnTo>
                        <a:pt x="79" y="16"/>
                      </a:lnTo>
                      <a:lnTo>
                        <a:pt x="93" y="17"/>
                      </a:lnTo>
                      <a:lnTo>
                        <a:pt x="107" y="17"/>
                      </a:lnTo>
                      <a:lnTo>
                        <a:pt x="121" y="18"/>
                      </a:lnTo>
                      <a:lnTo>
                        <a:pt x="135" y="18"/>
                      </a:lnTo>
                      <a:lnTo>
                        <a:pt x="149" y="20"/>
                      </a:lnTo>
                      <a:lnTo>
                        <a:pt x="164" y="20"/>
                      </a:lnTo>
                      <a:lnTo>
                        <a:pt x="178" y="21"/>
                      </a:lnTo>
                      <a:lnTo>
                        <a:pt x="192" y="21"/>
                      </a:lnTo>
                      <a:lnTo>
                        <a:pt x="206" y="22"/>
                      </a:lnTo>
                      <a:lnTo>
                        <a:pt x="220" y="22"/>
                      </a:lnTo>
                      <a:lnTo>
                        <a:pt x="235" y="23"/>
                      </a:lnTo>
                      <a:lnTo>
                        <a:pt x="249" y="23"/>
                      </a:lnTo>
                      <a:lnTo>
                        <a:pt x="263" y="24"/>
                      </a:lnTo>
                      <a:lnTo>
                        <a:pt x="277" y="24"/>
                      </a:lnTo>
                      <a:lnTo>
                        <a:pt x="292" y="25"/>
                      </a:lnTo>
                      <a:lnTo>
                        <a:pt x="307" y="25"/>
                      </a:lnTo>
                      <a:lnTo>
                        <a:pt x="321" y="26"/>
                      </a:lnTo>
                      <a:lnTo>
                        <a:pt x="336" y="26"/>
                      </a:lnTo>
                      <a:lnTo>
                        <a:pt x="351" y="27"/>
                      </a:lnTo>
                      <a:lnTo>
                        <a:pt x="366" y="27"/>
                      </a:lnTo>
                      <a:lnTo>
                        <a:pt x="381" y="28"/>
                      </a:lnTo>
                      <a:lnTo>
                        <a:pt x="396" y="29"/>
                      </a:lnTo>
                      <a:lnTo>
                        <a:pt x="411" y="29"/>
                      </a:lnTo>
                      <a:lnTo>
                        <a:pt x="426" y="30"/>
                      </a:lnTo>
                      <a:lnTo>
                        <a:pt x="441" y="30"/>
                      </a:lnTo>
                      <a:lnTo>
                        <a:pt x="456" y="31"/>
                      </a:lnTo>
                      <a:lnTo>
                        <a:pt x="472" y="31"/>
                      </a:lnTo>
                      <a:lnTo>
                        <a:pt x="487" y="33"/>
                      </a:lnTo>
                      <a:lnTo>
                        <a:pt x="488" y="64"/>
                      </a:lnTo>
                      <a:lnTo>
                        <a:pt x="488" y="94"/>
                      </a:lnTo>
                      <a:lnTo>
                        <a:pt x="488" y="126"/>
                      </a:lnTo>
                      <a:lnTo>
                        <a:pt x="488" y="157"/>
                      </a:lnTo>
                      <a:lnTo>
                        <a:pt x="488" y="188"/>
                      </a:lnTo>
                      <a:lnTo>
                        <a:pt x="488" y="219"/>
                      </a:lnTo>
                      <a:lnTo>
                        <a:pt x="488" y="250"/>
                      </a:lnTo>
                      <a:lnTo>
                        <a:pt x="488" y="280"/>
                      </a:lnTo>
                      <a:lnTo>
                        <a:pt x="489" y="281"/>
                      </a:lnTo>
                      <a:lnTo>
                        <a:pt x="490" y="282"/>
                      </a:lnTo>
                      <a:lnTo>
                        <a:pt x="492" y="283"/>
                      </a:lnTo>
                      <a:lnTo>
                        <a:pt x="496" y="284"/>
                      </a:lnTo>
                      <a:lnTo>
                        <a:pt x="494" y="251"/>
                      </a:lnTo>
                      <a:lnTo>
                        <a:pt x="493" y="217"/>
                      </a:lnTo>
                      <a:lnTo>
                        <a:pt x="493" y="184"/>
                      </a:lnTo>
                      <a:lnTo>
                        <a:pt x="493" y="151"/>
                      </a:lnTo>
                      <a:lnTo>
                        <a:pt x="493" y="118"/>
                      </a:lnTo>
                      <a:lnTo>
                        <a:pt x="493" y="85"/>
                      </a:lnTo>
                      <a:lnTo>
                        <a:pt x="493" y="51"/>
                      </a:lnTo>
                      <a:lnTo>
                        <a:pt x="493" y="17"/>
                      </a:lnTo>
                      <a:lnTo>
                        <a:pt x="477" y="16"/>
                      </a:lnTo>
                      <a:lnTo>
                        <a:pt x="461" y="16"/>
                      </a:lnTo>
                      <a:lnTo>
                        <a:pt x="446" y="15"/>
                      </a:lnTo>
                      <a:lnTo>
                        <a:pt x="429" y="15"/>
                      </a:lnTo>
                      <a:lnTo>
                        <a:pt x="413" y="14"/>
                      </a:lnTo>
                      <a:lnTo>
                        <a:pt x="397" y="14"/>
                      </a:lnTo>
                      <a:lnTo>
                        <a:pt x="382" y="13"/>
                      </a:lnTo>
                      <a:lnTo>
                        <a:pt x="365" y="13"/>
                      </a:lnTo>
                      <a:lnTo>
                        <a:pt x="350" y="12"/>
                      </a:lnTo>
                      <a:lnTo>
                        <a:pt x="334" y="12"/>
                      </a:lnTo>
                      <a:lnTo>
                        <a:pt x="319" y="11"/>
                      </a:lnTo>
                      <a:lnTo>
                        <a:pt x="302" y="11"/>
                      </a:lnTo>
                      <a:lnTo>
                        <a:pt x="287" y="10"/>
                      </a:lnTo>
                      <a:lnTo>
                        <a:pt x="272" y="10"/>
                      </a:lnTo>
                      <a:lnTo>
                        <a:pt x="257" y="9"/>
                      </a:lnTo>
                      <a:lnTo>
                        <a:pt x="242" y="9"/>
                      </a:lnTo>
                      <a:lnTo>
                        <a:pt x="226" y="9"/>
                      </a:lnTo>
                      <a:lnTo>
                        <a:pt x="211" y="8"/>
                      </a:lnTo>
                      <a:lnTo>
                        <a:pt x="196" y="8"/>
                      </a:lnTo>
                      <a:lnTo>
                        <a:pt x="181" y="6"/>
                      </a:lnTo>
                      <a:lnTo>
                        <a:pt x="166" y="6"/>
                      </a:lnTo>
                      <a:lnTo>
                        <a:pt x="150" y="5"/>
                      </a:lnTo>
                      <a:lnTo>
                        <a:pt x="135" y="5"/>
                      </a:lnTo>
                      <a:lnTo>
                        <a:pt x="120" y="4"/>
                      </a:lnTo>
                      <a:lnTo>
                        <a:pt x="105" y="3"/>
                      </a:lnTo>
                      <a:lnTo>
                        <a:pt x="91" y="3"/>
                      </a:lnTo>
                      <a:lnTo>
                        <a:pt x="76" y="2"/>
                      </a:lnTo>
                      <a:lnTo>
                        <a:pt x="60" y="2"/>
                      </a:lnTo>
                      <a:lnTo>
                        <a:pt x="45" y="1"/>
                      </a:lnTo>
                      <a:lnTo>
                        <a:pt x="30" y="1"/>
                      </a:lnTo>
                      <a:lnTo>
                        <a:pt x="16" y="0"/>
                      </a:lnTo>
                      <a:lnTo>
                        <a:pt x="1" y="0"/>
                      </a:lnTo>
                      <a:close/>
                    </a:path>
                  </a:pathLst>
                </a:custGeom>
                <a:solidFill>
                  <a:schemeClr val="bg2"/>
                </a:solidFill>
                <a:ln w="1588" cmpd="sng">
                  <a:solidFill>
                    <a:srgbClr val="000000"/>
                  </a:solidFill>
                  <a:miter lim="800000"/>
                  <a:headEnd/>
                  <a:tailEnd/>
                </a:ln>
              </p:spPr>
              <p:txBody>
                <a:bodyPr lIns="144683" tIns="71070" rIns="144683" bIns="71070">
                  <a:spAutoFit/>
                </a:bodyPr>
                <a:lstStyle/>
                <a:p>
                  <a:endParaRPr lang="zh-CN" altLang="en-US"/>
                </a:p>
              </p:txBody>
            </p:sp>
          </p:grpSp>
          <p:sp>
            <p:nvSpPr>
              <p:cNvPr id="133140" name="Oval 160"/>
              <p:cNvSpPr>
                <a:spLocks noChangeArrowheads="1"/>
              </p:cNvSpPr>
              <p:nvPr/>
            </p:nvSpPr>
            <p:spPr bwMode="auto">
              <a:xfrm>
                <a:off x="0" y="179"/>
                <a:ext cx="658" cy="373"/>
              </a:xfrm>
              <a:prstGeom prst="ellipse">
                <a:avLst/>
              </a:prstGeom>
              <a:solidFill>
                <a:srgbClr val="99CCFF"/>
              </a:solidFill>
              <a:ln>
                <a:noFill/>
              </a:ln>
              <a:extLst>
                <a:ext uri="{91240B29-F687-4F45-9708-019B960494DF}">
                  <a14:hiddenLine xmlns:a14="http://schemas.microsoft.com/office/drawing/2010/main" w="9525">
                    <a:solidFill>
                      <a:srgbClr val="000000"/>
                    </a:solidFill>
                    <a:round/>
                    <a:headEnd/>
                    <a:tailEnd/>
                  </a14:hiddenLine>
                </a:ext>
              </a:extLst>
            </p:spPr>
            <p:txBody>
              <a:bodyPr lIns="144683" tIns="71070" rIns="144683" bIns="7107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a:solidFill>
                    <a:srgbClr val="000000"/>
                  </a:solidFill>
                </a:endParaRPr>
              </a:p>
            </p:txBody>
          </p:sp>
          <p:sp>
            <p:nvSpPr>
              <p:cNvPr id="133141" name="Freeform 161"/>
              <p:cNvSpPr>
                <a:spLocks noChangeArrowheads="1"/>
              </p:cNvSpPr>
              <p:nvPr/>
            </p:nvSpPr>
            <p:spPr bwMode="auto">
              <a:xfrm>
                <a:off x="259" y="298"/>
                <a:ext cx="446" cy="265"/>
              </a:xfrm>
              <a:custGeom>
                <a:avLst/>
                <a:gdLst>
                  <a:gd name="T0" fmla="*/ 95 w 555"/>
                  <a:gd name="T1" fmla="*/ 0 h 662"/>
                  <a:gd name="T2" fmla="*/ 88 w 555"/>
                  <a:gd name="T3" fmla="*/ 0 h 662"/>
                  <a:gd name="T4" fmla="*/ 86 w 555"/>
                  <a:gd name="T5" fmla="*/ 0 h 662"/>
                  <a:gd name="T6" fmla="*/ 84 w 555"/>
                  <a:gd name="T7" fmla="*/ 0 h 662"/>
                  <a:gd name="T8" fmla="*/ 80 w 555"/>
                  <a:gd name="T9" fmla="*/ 0 h 662"/>
                  <a:gd name="T10" fmla="*/ 72 w 555"/>
                  <a:gd name="T11" fmla="*/ 0 h 662"/>
                  <a:gd name="T12" fmla="*/ 66 w 555"/>
                  <a:gd name="T13" fmla="*/ 0 h 662"/>
                  <a:gd name="T14" fmla="*/ 59 w 555"/>
                  <a:gd name="T15" fmla="*/ 0 h 662"/>
                  <a:gd name="T16" fmla="*/ 59 w 555"/>
                  <a:gd name="T17" fmla="*/ 0 h 662"/>
                  <a:gd name="T18" fmla="*/ 55 w 555"/>
                  <a:gd name="T19" fmla="*/ 0 h 662"/>
                  <a:gd name="T20" fmla="*/ 55 w 555"/>
                  <a:gd name="T21" fmla="*/ 0 h 662"/>
                  <a:gd name="T22" fmla="*/ 59 w 555"/>
                  <a:gd name="T23" fmla="*/ 0 h 662"/>
                  <a:gd name="T24" fmla="*/ 64 w 555"/>
                  <a:gd name="T25" fmla="*/ 0 h 662"/>
                  <a:gd name="T26" fmla="*/ 68 w 555"/>
                  <a:gd name="T27" fmla="*/ 0 h 662"/>
                  <a:gd name="T28" fmla="*/ 64 w 555"/>
                  <a:gd name="T29" fmla="*/ 0 h 662"/>
                  <a:gd name="T30" fmla="*/ 55 w 555"/>
                  <a:gd name="T31" fmla="*/ 0 h 662"/>
                  <a:gd name="T32" fmla="*/ 59 w 555"/>
                  <a:gd name="T33" fmla="*/ 0 h 662"/>
                  <a:gd name="T34" fmla="*/ 51 w 555"/>
                  <a:gd name="T35" fmla="*/ 0 h 662"/>
                  <a:gd name="T36" fmla="*/ 47 w 555"/>
                  <a:gd name="T37" fmla="*/ 0 h 662"/>
                  <a:gd name="T38" fmla="*/ 43 w 555"/>
                  <a:gd name="T39" fmla="*/ 0 h 662"/>
                  <a:gd name="T40" fmla="*/ 39 w 555"/>
                  <a:gd name="T41" fmla="*/ 0 h 662"/>
                  <a:gd name="T42" fmla="*/ 35 w 555"/>
                  <a:gd name="T43" fmla="*/ 0 h 662"/>
                  <a:gd name="T44" fmla="*/ 31 w 555"/>
                  <a:gd name="T45" fmla="*/ 0 h 662"/>
                  <a:gd name="T46" fmla="*/ 26 w 555"/>
                  <a:gd name="T47" fmla="*/ 0 h 662"/>
                  <a:gd name="T48" fmla="*/ 22 w 555"/>
                  <a:gd name="T49" fmla="*/ 0 h 662"/>
                  <a:gd name="T50" fmla="*/ 14 w 555"/>
                  <a:gd name="T51" fmla="*/ 0 h 662"/>
                  <a:gd name="T52" fmla="*/ 10 w 555"/>
                  <a:gd name="T53" fmla="*/ 0 h 662"/>
                  <a:gd name="T54" fmla="*/ 9 w 555"/>
                  <a:gd name="T55" fmla="*/ 0 h 662"/>
                  <a:gd name="T56" fmla="*/ 4 w 555"/>
                  <a:gd name="T57" fmla="*/ 0 h 662"/>
                  <a:gd name="T58" fmla="*/ 2 w 555"/>
                  <a:gd name="T59" fmla="*/ 0 h 662"/>
                  <a:gd name="T60" fmla="*/ 0 w 555"/>
                  <a:gd name="T61" fmla="*/ 0 h 662"/>
                  <a:gd name="T62" fmla="*/ 2 w 555"/>
                  <a:gd name="T63" fmla="*/ 0 h 662"/>
                  <a:gd name="T64" fmla="*/ 2 w 555"/>
                  <a:gd name="T65" fmla="*/ 0 h 662"/>
                  <a:gd name="T66" fmla="*/ 19 w 555"/>
                  <a:gd name="T67" fmla="*/ 0 h 662"/>
                  <a:gd name="T68" fmla="*/ 30 w 555"/>
                  <a:gd name="T69" fmla="*/ 0 h 662"/>
                  <a:gd name="T70" fmla="*/ 63 w 555"/>
                  <a:gd name="T71" fmla="*/ 0 h 662"/>
                  <a:gd name="T72" fmla="*/ 96 w 555"/>
                  <a:gd name="T73" fmla="*/ 0 h 6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55"/>
                  <a:gd name="T112" fmla="*/ 0 h 662"/>
                  <a:gd name="T113" fmla="*/ 555 w 555"/>
                  <a:gd name="T114" fmla="*/ 662 h 66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55" h="662">
                    <a:moveTo>
                      <a:pt x="555" y="623"/>
                    </a:moveTo>
                    <a:lnTo>
                      <a:pt x="549" y="609"/>
                    </a:lnTo>
                    <a:lnTo>
                      <a:pt x="539" y="519"/>
                    </a:lnTo>
                    <a:lnTo>
                      <a:pt x="506" y="521"/>
                    </a:lnTo>
                    <a:lnTo>
                      <a:pt x="503" y="494"/>
                    </a:lnTo>
                    <a:lnTo>
                      <a:pt x="495" y="491"/>
                    </a:lnTo>
                    <a:lnTo>
                      <a:pt x="488" y="486"/>
                    </a:lnTo>
                    <a:lnTo>
                      <a:pt x="483" y="496"/>
                    </a:lnTo>
                    <a:lnTo>
                      <a:pt x="474" y="507"/>
                    </a:lnTo>
                    <a:lnTo>
                      <a:pt x="460" y="519"/>
                    </a:lnTo>
                    <a:lnTo>
                      <a:pt x="436" y="519"/>
                    </a:lnTo>
                    <a:lnTo>
                      <a:pt x="414" y="521"/>
                    </a:lnTo>
                    <a:lnTo>
                      <a:pt x="402" y="519"/>
                    </a:lnTo>
                    <a:lnTo>
                      <a:pt x="379" y="516"/>
                    </a:lnTo>
                    <a:lnTo>
                      <a:pt x="354" y="516"/>
                    </a:lnTo>
                    <a:lnTo>
                      <a:pt x="344" y="507"/>
                    </a:lnTo>
                    <a:lnTo>
                      <a:pt x="341" y="493"/>
                    </a:lnTo>
                    <a:lnTo>
                      <a:pt x="335" y="485"/>
                    </a:lnTo>
                    <a:lnTo>
                      <a:pt x="324" y="479"/>
                    </a:lnTo>
                    <a:lnTo>
                      <a:pt x="321" y="468"/>
                    </a:lnTo>
                    <a:lnTo>
                      <a:pt x="318" y="454"/>
                    </a:lnTo>
                    <a:lnTo>
                      <a:pt x="316" y="441"/>
                    </a:lnTo>
                    <a:lnTo>
                      <a:pt x="338" y="436"/>
                    </a:lnTo>
                    <a:lnTo>
                      <a:pt x="344" y="424"/>
                    </a:lnTo>
                    <a:lnTo>
                      <a:pt x="350" y="410"/>
                    </a:lnTo>
                    <a:lnTo>
                      <a:pt x="368" y="391"/>
                    </a:lnTo>
                    <a:lnTo>
                      <a:pt x="393" y="379"/>
                    </a:lnTo>
                    <a:lnTo>
                      <a:pt x="388" y="368"/>
                    </a:lnTo>
                    <a:lnTo>
                      <a:pt x="375" y="340"/>
                    </a:lnTo>
                    <a:lnTo>
                      <a:pt x="366" y="310"/>
                    </a:lnTo>
                    <a:lnTo>
                      <a:pt x="354" y="223"/>
                    </a:lnTo>
                    <a:lnTo>
                      <a:pt x="310" y="67"/>
                    </a:lnTo>
                    <a:lnTo>
                      <a:pt x="335" y="104"/>
                    </a:lnTo>
                    <a:lnTo>
                      <a:pt x="336" y="97"/>
                    </a:lnTo>
                    <a:lnTo>
                      <a:pt x="299" y="42"/>
                    </a:lnTo>
                    <a:lnTo>
                      <a:pt x="293" y="33"/>
                    </a:lnTo>
                    <a:lnTo>
                      <a:pt x="288" y="28"/>
                    </a:lnTo>
                    <a:lnTo>
                      <a:pt x="274" y="19"/>
                    </a:lnTo>
                    <a:lnTo>
                      <a:pt x="262" y="9"/>
                    </a:lnTo>
                    <a:lnTo>
                      <a:pt x="246" y="3"/>
                    </a:lnTo>
                    <a:lnTo>
                      <a:pt x="230" y="0"/>
                    </a:lnTo>
                    <a:lnTo>
                      <a:pt x="226" y="6"/>
                    </a:lnTo>
                    <a:lnTo>
                      <a:pt x="216" y="16"/>
                    </a:lnTo>
                    <a:lnTo>
                      <a:pt x="205" y="25"/>
                    </a:lnTo>
                    <a:lnTo>
                      <a:pt x="193" y="33"/>
                    </a:lnTo>
                    <a:lnTo>
                      <a:pt x="179" y="37"/>
                    </a:lnTo>
                    <a:lnTo>
                      <a:pt x="165" y="39"/>
                    </a:lnTo>
                    <a:lnTo>
                      <a:pt x="149" y="37"/>
                    </a:lnTo>
                    <a:lnTo>
                      <a:pt x="135" y="34"/>
                    </a:lnTo>
                    <a:lnTo>
                      <a:pt x="121" y="30"/>
                    </a:lnTo>
                    <a:lnTo>
                      <a:pt x="113" y="34"/>
                    </a:lnTo>
                    <a:lnTo>
                      <a:pt x="87" y="56"/>
                    </a:lnTo>
                    <a:lnTo>
                      <a:pt x="68" y="70"/>
                    </a:lnTo>
                    <a:lnTo>
                      <a:pt x="57" y="83"/>
                    </a:lnTo>
                    <a:lnTo>
                      <a:pt x="53" y="92"/>
                    </a:lnTo>
                    <a:lnTo>
                      <a:pt x="51" y="97"/>
                    </a:lnTo>
                    <a:lnTo>
                      <a:pt x="28" y="159"/>
                    </a:lnTo>
                    <a:lnTo>
                      <a:pt x="21" y="171"/>
                    </a:lnTo>
                    <a:lnTo>
                      <a:pt x="9" y="207"/>
                    </a:lnTo>
                    <a:lnTo>
                      <a:pt x="9" y="212"/>
                    </a:lnTo>
                    <a:lnTo>
                      <a:pt x="3" y="228"/>
                    </a:lnTo>
                    <a:lnTo>
                      <a:pt x="0" y="242"/>
                    </a:lnTo>
                    <a:lnTo>
                      <a:pt x="0" y="262"/>
                    </a:lnTo>
                    <a:lnTo>
                      <a:pt x="10" y="340"/>
                    </a:lnTo>
                    <a:lnTo>
                      <a:pt x="17" y="380"/>
                    </a:lnTo>
                    <a:lnTo>
                      <a:pt x="6" y="536"/>
                    </a:lnTo>
                    <a:lnTo>
                      <a:pt x="68" y="539"/>
                    </a:lnTo>
                    <a:lnTo>
                      <a:pt x="109" y="589"/>
                    </a:lnTo>
                    <a:lnTo>
                      <a:pt x="148" y="605"/>
                    </a:lnTo>
                    <a:lnTo>
                      <a:pt x="171" y="642"/>
                    </a:lnTo>
                    <a:lnTo>
                      <a:pt x="333" y="662"/>
                    </a:lnTo>
                    <a:lnTo>
                      <a:pt x="363" y="659"/>
                    </a:lnTo>
                    <a:lnTo>
                      <a:pt x="379" y="658"/>
                    </a:lnTo>
                    <a:lnTo>
                      <a:pt x="553" y="650"/>
                    </a:lnTo>
                    <a:lnTo>
                      <a:pt x="555" y="623"/>
                    </a:lnTo>
                    <a:close/>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142" name="Freeform 162"/>
              <p:cNvSpPr>
                <a:spLocks noChangeArrowheads="1"/>
              </p:cNvSpPr>
              <p:nvPr/>
            </p:nvSpPr>
            <p:spPr bwMode="auto">
              <a:xfrm>
                <a:off x="341" y="0"/>
                <a:ext cx="347" cy="265"/>
              </a:xfrm>
              <a:custGeom>
                <a:avLst/>
                <a:gdLst>
                  <a:gd name="T0" fmla="*/ 6 w 432"/>
                  <a:gd name="T1" fmla="*/ 20 h 383"/>
                  <a:gd name="T2" fmla="*/ 11 w 432"/>
                  <a:gd name="T3" fmla="*/ 20 h 383"/>
                  <a:gd name="T4" fmla="*/ 16 w 432"/>
                  <a:gd name="T5" fmla="*/ 20 h 383"/>
                  <a:gd name="T6" fmla="*/ 20 w 432"/>
                  <a:gd name="T7" fmla="*/ 19 h 383"/>
                  <a:gd name="T8" fmla="*/ 22 w 432"/>
                  <a:gd name="T9" fmla="*/ 18 h 383"/>
                  <a:gd name="T10" fmla="*/ 22 w 432"/>
                  <a:gd name="T11" fmla="*/ 17 h 383"/>
                  <a:gd name="T12" fmla="*/ 25 w 432"/>
                  <a:gd name="T13" fmla="*/ 16 h 383"/>
                  <a:gd name="T14" fmla="*/ 28 w 432"/>
                  <a:gd name="T15" fmla="*/ 15 h 383"/>
                  <a:gd name="T16" fmla="*/ 28 w 432"/>
                  <a:gd name="T17" fmla="*/ 15 h 383"/>
                  <a:gd name="T18" fmla="*/ 31 w 432"/>
                  <a:gd name="T19" fmla="*/ 15 h 383"/>
                  <a:gd name="T20" fmla="*/ 33 w 432"/>
                  <a:gd name="T21" fmla="*/ 14 h 383"/>
                  <a:gd name="T22" fmla="*/ 35 w 432"/>
                  <a:gd name="T23" fmla="*/ 13 h 383"/>
                  <a:gd name="T24" fmla="*/ 36 w 432"/>
                  <a:gd name="T25" fmla="*/ 12 h 383"/>
                  <a:gd name="T26" fmla="*/ 38 w 432"/>
                  <a:gd name="T27" fmla="*/ 12 h 383"/>
                  <a:gd name="T28" fmla="*/ 40 w 432"/>
                  <a:gd name="T29" fmla="*/ 12 h 383"/>
                  <a:gd name="T30" fmla="*/ 40 w 432"/>
                  <a:gd name="T31" fmla="*/ 11 h 383"/>
                  <a:gd name="T32" fmla="*/ 41 w 432"/>
                  <a:gd name="T33" fmla="*/ 10 h 383"/>
                  <a:gd name="T34" fmla="*/ 40 w 432"/>
                  <a:gd name="T35" fmla="*/ 10 h 383"/>
                  <a:gd name="T36" fmla="*/ 42 w 432"/>
                  <a:gd name="T37" fmla="*/ 8 h 383"/>
                  <a:gd name="T38" fmla="*/ 46 w 432"/>
                  <a:gd name="T39" fmla="*/ 7 h 383"/>
                  <a:gd name="T40" fmla="*/ 47 w 432"/>
                  <a:gd name="T41" fmla="*/ 7 h 383"/>
                  <a:gd name="T42" fmla="*/ 50 w 432"/>
                  <a:gd name="T43" fmla="*/ 6 h 383"/>
                  <a:gd name="T44" fmla="*/ 56 w 432"/>
                  <a:gd name="T45" fmla="*/ 6 h 383"/>
                  <a:gd name="T46" fmla="*/ 58 w 432"/>
                  <a:gd name="T47" fmla="*/ 6 h 383"/>
                  <a:gd name="T48" fmla="*/ 61 w 432"/>
                  <a:gd name="T49" fmla="*/ 6 h 383"/>
                  <a:gd name="T50" fmla="*/ 63 w 432"/>
                  <a:gd name="T51" fmla="*/ 6 h 383"/>
                  <a:gd name="T52" fmla="*/ 65 w 432"/>
                  <a:gd name="T53" fmla="*/ 6 h 383"/>
                  <a:gd name="T54" fmla="*/ 65 w 432"/>
                  <a:gd name="T55" fmla="*/ 6 h 383"/>
                  <a:gd name="T56" fmla="*/ 70 w 432"/>
                  <a:gd name="T57" fmla="*/ 6 h 383"/>
                  <a:gd name="T58" fmla="*/ 71 w 432"/>
                  <a:gd name="T59" fmla="*/ 8 h 383"/>
                  <a:gd name="T60" fmla="*/ 71 w 432"/>
                  <a:gd name="T61" fmla="*/ 7 h 383"/>
                  <a:gd name="T62" fmla="*/ 67 w 432"/>
                  <a:gd name="T63" fmla="*/ 6 h 383"/>
                  <a:gd name="T64" fmla="*/ 65 w 432"/>
                  <a:gd name="T65" fmla="*/ 6 h 383"/>
                  <a:gd name="T66" fmla="*/ 69 w 432"/>
                  <a:gd name="T67" fmla="*/ 6 h 383"/>
                  <a:gd name="T68" fmla="*/ 71 w 432"/>
                  <a:gd name="T69" fmla="*/ 6 h 383"/>
                  <a:gd name="T70" fmla="*/ 73 w 432"/>
                  <a:gd name="T71" fmla="*/ 7 h 383"/>
                  <a:gd name="T72" fmla="*/ 75 w 432"/>
                  <a:gd name="T73" fmla="*/ 7 h 383"/>
                  <a:gd name="T74" fmla="*/ 73 w 432"/>
                  <a:gd name="T75" fmla="*/ 6 h 383"/>
                  <a:gd name="T76" fmla="*/ 67 w 432"/>
                  <a:gd name="T77" fmla="*/ 4 h 383"/>
                  <a:gd name="T78" fmla="*/ 65 w 432"/>
                  <a:gd name="T79" fmla="*/ 3 h 383"/>
                  <a:gd name="T80" fmla="*/ 65 w 432"/>
                  <a:gd name="T81" fmla="*/ 4 h 383"/>
                  <a:gd name="T82" fmla="*/ 61 w 432"/>
                  <a:gd name="T83" fmla="*/ 3 h 383"/>
                  <a:gd name="T84" fmla="*/ 51 w 432"/>
                  <a:gd name="T85" fmla="*/ 1 h 383"/>
                  <a:gd name="T86" fmla="*/ 47 w 432"/>
                  <a:gd name="T87" fmla="*/ 1 h 383"/>
                  <a:gd name="T88" fmla="*/ 43 w 432"/>
                  <a:gd name="T89" fmla="*/ 1 h 383"/>
                  <a:gd name="T90" fmla="*/ 40 w 432"/>
                  <a:gd name="T91" fmla="*/ 1 h 383"/>
                  <a:gd name="T92" fmla="*/ 39 w 432"/>
                  <a:gd name="T93" fmla="*/ 0 h 383"/>
                  <a:gd name="T94" fmla="*/ 36 w 432"/>
                  <a:gd name="T95" fmla="*/ 1 h 383"/>
                  <a:gd name="T96" fmla="*/ 35 w 432"/>
                  <a:gd name="T97" fmla="*/ 1 h 383"/>
                  <a:gd name="T98" fmla="*/ 28 w 432"/>
                  <a:gd name="T99" fmla="*/ 1 h 383"/>
                  <a:gd name="T100" fmla="*/ 26 w 432"/>
                  <a:gd name="T101" fmla="*/ 1 h 383"/>
                  <a:gd name="T102" fmla="*/ 20 w 432"/>
                  <a:gd name="T103" fmla="*/ 2 h 383"/>
                  <a:gd name="T104" fmla="*/ 13 w 432"/>
                  <a:gd name="T105" fmla="*/ 6 h 383"/>
                  <a:gd name="T106" fmla="*/ 10 w 432"/>
                  <a:gd name="T107" fmla="*/ 8 h 383"/>
                  <a:gd name="T108" fmla="*/ 10 w 432"/>
                  <a:gd name="T109" fmla="*/ 9 h 383"/>
                  <a:gd name="T110" fmla="*/ 6 w 432"/>
                  <a:gd name="T111" fmla="*/ 12 h 383"/>
                  <a:gd name="T112" fmla="*/ 4 w 432"/>
                  <a:gd name="T113" fmla="*/ 12 h 383"/>
                  <a:gd name="T114" fmla="*/ 2 w 432"/>
                  <a:gd name="T115" fmla="*/ 13 h 383"/>
                  <a:gd name="T116" fmla="*/ 0 w 432"/>
                  <a:gd name="T117" fmla="*/ 16 h 383"/>
                  <a:gd name="T118" fmla="*/ 2 w 432"/>
                  <a:gd name="T119" fmla="*/ 18 h 383"/>
                  <a:gd name="T120" fmla="*/ 2 w 432"/>
                  <a:gd name="T121" fmla="*/ 19 h 38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32"/>
                  <a:gd name="T184" fmla="*/ 0 h 383"/>
                  <a:gd name="T185" fmla="*/ 432 w 432"/>
                  <a:gd name="T186" fmla="*/ 383 h 38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32" h="383">
                    <a:moveTo>
                      <a:pt x="19" y="374"/>
                    </a:moveTo>
                    <a:lnTo>
                      <a:pt x="33" y="378"/>
                    </a:lnTo>
                    <a:lnTo>
                      <a:pt x="47" y="381"/>
                    </a:lnTo>
                    <a:lnTo>
                      <a:pt x="63" y="383"/>
                    </a:lnTo>
                    <a:lnTo>
                      <a:pt x="77" y="381"/>
                    </a:lnTo>
                    <a:lnTo>
                      <a:pt x="91" y="377"/>
                    </a:lnTo>
                    <a:lnTo>
                      <a:pt x="103" y="369"/>
                    </a:lnTo>
                    <a:lnTo>
                      <a:pt x="114" y="360"/>
                    </a:lnTo>
                    <a:lnTo>
                      <a:pt x="124" y="350"/>
                    </a:lnTo>
                    <a:lnTo>
                      <a:pt x="128" y="344"/>
                    </a:lnTo>
                    <a:lnTo>
                      <a:pt x="128" y="339"/>
                    </a:lnTo>
                    <a:lnTo>
                      <a:pt x="130" y="327"/>
                    </a:lnTo>
                    <a:lnTo>
                      <a:pt x="135" y="314"/>
                    </a:lnTo>
                    <a:lnTo>
                      <a:pt x="141" y="303"/>
                    </a:lnTo>
                    <a:lnTo>
                      <a:pt x="152" y="294"/>
                    </a:lnTo>
                    <a:lnTo>
                      <a:pt x="163" y="288"/>
                    </a:lnTo>
                    <a:lnTo>
                      <a:pt x="175" y="282"/>
                    </a:lnTo>
                    <a:lnTo>
                      <a:pt x="163" y="268"/>
                    </a:lnTo>
                    <a:lnTo>
                      <a:pt x="164" y="258"/>
                    </a:lnTo>
                    <a:lnTo>
                      <a:pt x="178" y="277"/>
                    </a:lnTo>
                    <a:lnTo>
                      <a:pt x="183" y="269"/>
                    </a:lnTo>
                    <a:lnTo>
                      <a:pt x="192" y="266"/>
                    </a:lnTo>
                    <a:lnTo>
                      <a:pt x="195" y="265"/>
                    </a:lnTo>
                    <a:lnTo>
                      <a:pt x="202" y="246"/>
                    </a:lnTo>
                    <a:lnTo>
                      <a:pt x="203" y="238"/>
                    </a:lnTo>
                    <a:lnTo>
                      <a:pt x="208" y="229"/>
                    </a:lnTo>
                    <a:lnTo>
                      <a:pt x="213" y="222"/>
                    </a:lnTo>
                    <a:lnTo>
                      <a:pt x="217" y="218"/>
                    </a:lnTo>
                    <a:lnTo>
                      <a:pt x="227" y="216"/>
                    </a:lnTo>
                    <a:lnTo>
                      <a:pt x="231" y="213"/>
                    </a:lnTo>
                    <a:lnTo>
                      <a:pt x="233" y="212"/>
                    </a:lnTo>
                    <a:lnTo>
                      <a:pt x="233" y="210"/>
                    </a:lnTo>
                    <a:lnTo>
                      <a:pt x="234" y="205"/>
                    </a:lnTo>
                    <a:lnTo>
                      <a:pt x="234" y="196"/>
                    </a:lnTo>
                    <a:lnTo>
                      <a:pt x="233" y="188"/>
                    </a:lnTo>
                    <a:lnTo>
                      <a:pt x="233" y="183"/>
                    </a:lnTo>
                    <a:lnTo>
                      <a:pt x="259" y="160"/>
                    </a:lnTo>
                    <a:lnTo>
                      <a:pt x="244" y="168"/>
                    </a:lnTo>
                    <a:lnTo>
                      <a:pt x="284" y="134"/>
                    </a:lnTo>
                    <a:lnTo>
                      <a:pt x="267" y="130"/>
                    </a:lnTo>
                    <a:lnTo>
                      <a:pt x="275" y="126"/>
                    </a:lnTo>
                    <a:lnTo>
                      <a:pt x="277" y="126"/>
                    </a:lnTo>
                    <a:lnTo>
                      <a:pt x="283" y="123"/>
                    </a:lnTo>
                    <a:lnTo>
                      <a:pt x="287" y="123"/>
                    </a:lnTo>
                    <a:lnTo>
                      <a:pt x="297" y="121"/>
                    </a:lnTo>
                    <a:lnTo>
                      <a:pt x="322" y="121"/>
                    </a:lnTo>
                    <a:lnTo>
                      <a:pt x="330" y="118"/>
                    </a:lnTo>
                    <a:lnTo>
                      <a:pt x="334" y="115"/>
                    </a:lnTo>
                    <a:lnTo>
                      <a:pt x="337" y="113"/>
                    </a:lnTo>
                    <a:lnTo>
                      <a:pt x="353" y="113"/>
                    </a:lnTo>
                    <a:lnTo>
                      <a:pt x="358" y="115"/>
                    </a:lnTo>
                    <a:lnTo>
                      <a:pt x="362" y="116"/>
                    </a:lnTo>
                    <a:lnTo>
                      <a:pt x="372" y="112"/>
                    </a:lnTo>
                    <a:lnTo>
                      <a:pt x="376" y="113"/>
                    </a:lnTo>
                    <a:lnTo>
                      <a:pt x="395" y="162"/>
                    </a:lnTo>
                    <a:lnTo>
                      <a:pt x="378" y="110"/>
                    </a:lnTo>
                    <a:lnTo>
                      <a:pt x="383" y="110"/>
                    </a:lnTo>
                    <a:lnTo>
                      <a:pt x="401" y="123"/>
                    </a:lnTo>
                    <a:lnTo>
                      <a:pt x="409" y="138"/>
                    </a:lnTo>
                    <a:lnTo>
                      <a:pt x="415" y="146"/>
                    </a:lnTo>
                    <a:lnTo>
                      <a:pt x="411" y="135"/>
                    </a:lnTo>
                    <a:lnTo>
                      <a:pt x="408" y="127"/>
                    </a:lnTo>
                    <a:lnTo>
                      <a:pt x="400" y="118"/>
                    </a:lnTo>
                    <a:lnTo>
                      <a:pt x="384" y="107"/>
                    </a:lnTo>
                    <a:lnTo>
                      <a:pt x="379" y="106"/>
                    </a:lnTo>
                    <a:lnTo>
                      <a:pt x="379" y="102"/>
                    </a:lnTo>
                    <a:lnTo>
                      <a:pt x="384" y="99"/>
                    </a:lnTo>
                    <a:lnTo>
                      <a:pt x="395" y="98"/>
                    </a:lnTo>
                    <a:lnTo>
                      <a:pt x="400" y="99"/>
                    </a:lnTo>
                    <a:lnTo>
                      <a:pt x="408" y="102"/>
                    </a:lnTo>
                    <a:lnTo>
                      <a:pt x="415" y="110"/>
                    </a:lnTo>
                    <a:lnTo>
                      <a:pt x="423" y="126"/>
                    </a:lnTo>
                    <a:lnTo>
                      <a:pt x="423" y="118"/>
                    </a:lnTo>
                    <a:lnTo>
                      <a:pt x="432" y="134"/>
                    </a:lnTo>
                    <a:lnTo>
                      <a:pt x="428" y="126"/>
                    </a:lnTo>
                    <a:lnTo>
                      <a:pt x="420" y="110"/>
                    </a:lnTo>
                    <a:lnTo>
                      <a:pt x="401" y="92"/>
                    </a:lnTo>
                    <a:lnTo>
                      <a:pt x="389" y="84"/>
                    </a:lnTo>
                    <a:lnTo>
                      <a:pt x="381" y="82"/>
                    </a:lnTo>
                    <a:lnTo>
                      <a:pt x="376" y="59"/>
                    </a:lnTo>
                    <a:lnTo>
                      <a:pt x="376" y="74"/>
                    </a:lnTo>
                    <a:lnTo>
                      <a:pt x="376" y="73"/>
                    </a:lnTo>
                    <a:lnTo>
                      <a:pt x="367" y="62"/>
                    </a:lnTo>
                    <a:lnTo>
                      <a:pt x="351" y="48"/>
                    </a:lnTo>
                    <a:lnTo>
                      <a:pt x="330" y="40"/>
                    </a:lnTo>
                    <a:lnTo>
                      <a:pt x="291" y="29"/>
                    </a:lnTo>
                    <a:lnTo>
                      <a:pt x="284" y="28"/>
                    </a:lnTo>
                    <a:lnTo>
                      <a:pt x="275" y="23"/>
                    </a:lnTo>
                    <a:lnTo>
                      <a:pt x="272" y="20"/>
                    </a:lnTo>
                    <a:lnTo>
                      <a:pt x="248" y="7"/>
                    </a:lnTo>
                    <a:lnTo>
                      <a:pt x="234" y="3"/>
                    </a:lnTo>
                    <a:lnTo>
                      <a:pt x="231" y="1"/>
                    </a:lnTo>
                    <a:lnTo>
                      <a:pt x="230" y="1"/>
                    </a:lnTo>
                    <a:lnTo>
                      <a:pt x="224" y="0"/>
                    </a:lnTo>
                    <a:lnTo>
                      <a:pt x="217" y="0"/>
                    </a:lnTo>
                    <a:lnTo>
                      <a:pt x="209" y="1"/>
                    </a:lnTo>
                    <a:lnTo>
                      <a:pt x="199" y="4"/>
                    </a:lnTo>
                    <a:lnTo>
                      <a:pt x="197" y="4"/>
                    </a:lnTo>
                    <a:lnTo>
                      <a:pt x="172" y="9"/>
                    </a:lnTo>
                    <a:lnTo>
                      <a:pt x="163" y="12"/>
                    </a:lnTo>
                    <a:lnTo>
                      <a:pt x="161" y="12"/>
                    </a:lnTo>
                    <a:lnTo>
                      <a:pt x="150" y="14"/>
                    </a:lnTo>
                    <a:lnTo>
                      <a:pt x="144" y="18"/>
                    </a:lnTo>
                    <a:lnTo>
                      <a:pt x="117" y="45"/>
                    </a:lnTo>
                    <a:lnTo>
                      <a:pt x="97" y="73"/>
                    </a:lnTo>
                    <a:lnTo>
                      <a:pt x="72" y="121"/>
                    </a:lnTo>
                    <a:lnTo>
                      <a:pt x="68" y="130"/>
                    </a:lnTo>
                    <a:lnTo>
                      <a:pt x="61" y="155"/>
                    </a:lnTo>
                    <a:lnTo>
                      <a:pt x="58" y="173"/>
                    </a:lnTo>
                    <a:lnTo>
                      <a:pt x="57" y="177"/>
                    </a:lnTo>
                    <a:lnTo>
                      <a:pt x="46" y="204"/>
                    </a:lnTo>
                    <a:lnTo>
                      <a:pt x="39" y="213"/>
                    </a:lnTo>
                    <a:lnTo>
                      <a:pt x="27" y="230"/>
                    </a:lnTo>
                    <a:lnTo>
                      <a:pt x="21" y="240"/>
                    </a:lnTo>
                    <a:lnTo>
                      <a:pt x="16" y="247"/>
                    </a:lnTo>
                    <a:lnTo>
                      <a:pt x="13" y="255"/>
                    </a:lnTo>
                    <a:lnTo>
                      <a:pt x="4" y="282"/>
                    </a:lnTo>
                    <a:lnTo>
                      <a:pt x="0" y="297"/>
                    </a:lnTo>
                    <a:lnTo>
                      <a:pt x="0" y="332"/>
                    </a:lnTo>
                    <a:lnTo>
                      <a:pt x="4" y="342"/>
                    </a:lnTo>
                    <a:lnTo>
                      <a:pt x="5" y="350"/>
                    </a:lnTo>
                    <a:lnTo>
                      <a:pt x="16" y="367"/>
                    </a:lnTo>
                    <a:lnTo>
                      <a:pt x="19" y="374"/>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43" name="Freeform 163"/>
              <p:cNvSpPr>
                <a:spLocks noChangeArrowheads="1"/>
              </p:cNvSpPr>
              <p:nvPr/>
            </p:nvSpPr>
            <p:spPr bwMode="auto">
              <a:xfrm>
                <a:off x="527" y="317"/>
                <a:ext cx="161" cy="265"/>
              </a:xfrm>
              <a:custGeom>
                <a:avLst/>
                <a:gdLst>
                  <a:gd name="T0" fmla="*/ 4 w 201"/>
                  <a:gd name="T1" fmla="*/ 0 h 424"/>
                  <a:gd name="T2" fmla="*/ 0 w 201"/>
                  <a:gd name="T3" fmla="*/ 1 h 424"/>
                  <a:gd name="T4" fmla="*/ 2 w 201"/>
                  <a:gd name="T5" fmla="*/ 1 h 424"/>
                  <a:gd name="T6" fmla="*/ 4 w 201"/>
                  <a:gd name="T7" fmla="*/ 1 h 424"/>
                  <a:gd name="T8" fmla="*/ 5 w 201"/>
                  <a:gd name="T9" fmla="*/ 1 h 424"/>
                  <a:gd name="T10" fmla="*/ 8 w 201"/>
                  <a:gd name="T11" fmla="*/ 1 h 424"/>
                  <a:gd name="T12" fmla="*/ 5 w 201"/>
                  <a:gd name="T13" fmla="*/ 2 h 424"/>
                  <a:gd name="T14" fmla="*/ 2 w 201"/>
                  <a:gd name="T15" fmla="*/ 2 h 424"/>
                  <a:gd name="T16" fmla="*/ 2 w 201"/>
                  <a:gd name="T17" fmla="*/ 2 h 424"/>
                  <a:gd name="T18" fmla="*/ 2 w 201"/>
                  <a:gd name="T19" fmla="*/ 2 h 424"/>
                  <a:gd name="T20" fmla="*/ 2 w 201"/>
                  <a:gd name="T21" fmla="*/ 2 h 424"/>
                  <a:gd name="T22" fmla="*/ 4 w 201"/>
                  <a:gd name="T23" fmla="*/ 3 h 424"/>
                  <a:gd name="T24" fmla="*/ 4 w 201"/>
                  <a:gd name="T25" fmla="*/ 5 h 424"/>
                  <a:gd name="T26" fmla="*/ 6 w 201"/>
                  <a:gd name="T27" fmla="*/ 7 h 424"/>
                  <a:gd name="T28" fmla="*/ 7 w 201"/>
                  <a:gd name="T29" fmla="*/ 8 h 424"/>
                  <a:gd name="T30" fmla="*/ 9 w 201"/>
                  <a:gd name="T31" fmla="*/ 8 h 424"/>
                  <a:gd name="T32" fmla="*/ 10 w 201"/>
                  <a:gd name="T33" fmla="*/ 8 h 424"/>
                  <a:gd name="T34" fmla="*/ 14 w 201"/>
                  <a:gd name="T35" fmla="*/ 8 h 424"/>
                  <a:gd name="T36" fmla="*/ 17 w 201"/>
                  <a:gd name="T37" fmla="*/ 8 h 424"/>
                  <a:gd name="T38" fmla="*/ 19 w 201"/>
                  <a:gd name="T39" fmla="*/ 9 h 424"/>
                  <a:gd name="T40" fmla="*/ 22 w 201"/>
                  <a:gd name="T41" fmla="*/ 9 h 424"/>
                  <a:gd name="T42" fmla="*/ 25 w 201"/>
                  <a:gd name="T43" fmla="*/ 9 h 424"/>
                  <a:gd name="T44" fmla="*/ 27 w 201"/>
                  <a:gd name="T45" fmla="*/ 9 h 424"/>
                  <a:gd name="T46" fmla="*/ 30 w 201"/>
                  <a:gd name="T47" fmla="*/ 9 h 424"/>
                  <a:gd name="T48" fmla="*/ 31 w 201"/>
                  <a:gd name="T49" fmla="*/ 9 h 424"/>
                  <a:gd name="T50" fmla="*/ 34 w 201"/>
                  <a:gd name="T51" fmla="*/ 10 h 424"/>
                  <a:gd name="T52" fmla="*/ 32 w 201"/>
                  <a:gd name="T53" fmla="*/ 9 h 424"/>
                  <a:gd name="T54" fmla="*/ 31 w 201"/>
                  <a:gd name="T55" fmla="*/ 9 h 424"/>
                  <a:gd name="T56" fmla="*/ 31 w 201"/>
                  <a:gd name="T57" fmla="*/ 9 h 424"/>
                  <a:gd name="T58" fmla="*/ 31 w 201"/>
                  <a:gd name="T59" fmla="*/ 8 h 424"/>
                  <a:gd name="T60" fmla="*/ 30 w 201"/>
                  <a:gd name="T61" fmla="*/ 8 h 424"/>
                  <a:gd name="T62" fmla="*/ 29 w 201"/>
                  <a:gd name="T63" fmla="*/ 8 h 424"/>
                  <a:gd name="T64" fmla="*/ 22 w 201"/>
                  <a:gd name="T65" fmla="*/ 7 h 424"/>
                  <a:gd name="T66" fmla="*/ 18 w 201"/>
                  <a:gd name="T67" fmla="*/ 5 h 424"/>
                  <a:gd name="T68" fmla="*/ 16 w 201"/>
                  <a:gd name="T69" fmla="*/ 5 h 424"/>
                  <a:gd name="T70" fmla="*/ 15 w 201"/>
                  <a:gd name="T71" fmla="*/ 4 h 424"/>
                  <a:gd name="T72" fmla="*/ 14 w 201"/>
                  <a:gd name="T73" fmla="*/ 4 h 424"/>
                  <a:gd name="T74" fmla="*/ 14 w 201"/>
                  <a:gd name="T75" fmla="*/ 4 h 424"/>
                  <a:gd name="T76" fmla="*/ 14 w 201"/>
                  <a:gd name="T77" fmla="*/ 4 h 424"/>
                  <a:gd name="T78" fmla="*/ 12 w 201"/>
                  <a:gd name="T79" fmla="*/ 4 h 424"/>
                  <a:gd name="T80" fmla="*/ 12 w 201"/>
                  <a:gd name="T81" fmla="*/ 3 h 424"/>
                  <a:gd name="T82" fmla="*/ 12 w 201"/>
                  <a:gd name="T83" fmla="*/ 2 h 424"/>
                  <a:gd name="T84" fmla="*/ 12 w 201"/>
                  <a:gd name="T85" fmla="*/ 1 h 424"/>
                  <a:gd name="T86" fmla="*/ 12 w 201"/>
                  <a:gd name="T87" fmla="*/ 1 h 424"/>
                  <a:gd name="T88" fmla="*/ 12 w 201"/>
                  <a:gd name="T89" fmla="*/ 1 h 424"/>
                  <a:gd name="T90" fmla="*/ 11 w 201"/>
                  <a:gd name="T91" fmla="*/ 1 h 424"/>
                  <a:gd name="T92" fmla="*/ 11 w 201"/>
                  <a:gd name="T93" fmla="*/ 1 h 424"/>
                  <a:gd name="T94" fmla="*/ 11 w 201"/>
                  <a:gd name="T95" fmla="*/ 1 h 424"/>
                  <a:gd name="T96" fmla="*/ 11 w 201"/>
                  <a:gd name="T97" fmla="*/ 1 h 424"/>
                  <a:gd name="T98" fmla="*/ 10 w 201"/>
                  <a:gd name="T99" fmla="*/ 1 h 424"/>
                  <a:gd name="T100" fmla="*/ 9 w 201"/>
                  <a:gd name="T101" fmla="*/ 1 h 424"/>
                  <a:gd name="T102" fmla="*/ 9 w 201"/>
                  <a:gd name="T103" fmla="*/ 1 h 424"/>
                  <a:gd name="T104" fmla="*/ 4 w 201"/>
                  <a:gd name="T105" fmla="*/ 0 h 4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1"/>
                  <a:gd name="T160" fmla="*/ 0 h 424"/>
                  <a:gd name="T161" fmla="*/ 201 w 201"/>
                  <a:gd name="T162" fmla="*/ 424 h 42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1" h="424">
                    <a:moveTo>
                      <a:pt x="25" y="0"/>
                    </a:moveTo>
                    <a:lnTo>
                      <a:pt x="0" y="5"/>
                    </a:lnTo>
                    <a:lnTo>
                      <a:pt x="10" y="5"/>
                    </a:lnTo>
                    <a:lnTo>
                      <a:pt x="21" y="11"/>
                    </a:lnTo>
                    <a:lnTo>
                      <a:pt x="30" y="17"/>
                    </a:lnTo>
                    <a:lnTo>
                      <a:pt x="46" y="28"/>
                    </a:lnTo>
                    <a:lnTo>
                      <a:pt x="28" y="59"/>
                    </a:lnTo>
                    <a:lnTo>
                      <a:pt x="7" y="73"/>
                    </a:lnTo>
                    <a:lnTo>
                      <a:pt x="3" y="75"/>
                    </a:lnTo>
                    <a:lnTo>
                      <a:pt x="2" y="82"/>
                    </a:lnTo>
                    <a:lnTo>
                      <a:pt x="8" y="78"/>
                    </a:lnTo>
                    <a:lnTo>
                      <a:pt x="25" y="114"/>
                    </a:lnTo>
                    <a:lnTo>
                      <a:pt x="21" y="201"/>
                    </a:lnTo>
                    <a:lnTo>
                      <a:pt x="33" y="288"/>
                    </a:lnTo>
                    <a:lnTo>
                      <a:pt x="42" y="318"/>
                    </a:lnTo>
                    <a:lnTo>
                      <a:pt x="55" y="346"/>
                    </a:lnTo>
                    <a:lnTo>
                      <a:pt x="60" y="357"/>
                    </a:lnTo>
                    <a:lnTo>
                      <a:pt x="85" y="357"/>
                    </a:lnTo>
                    <a:lnTo>
                      <a:pt x="97" y="355"/>
                    </a:lnTo>
                    <a:lnTo>
                      <a:pt x="116" y="368"/>
                    </a:lnTo>
                    <a:lnTo>
                      <a:pt x="131" y="374"/>
                    </a:lnTo>
                    <a:lnTo>
                      <a:pt x="147" y="385"/>
                    </a:lnTo>
                    <a:lnTo>
                      <a:pt x="158" y="394"/>
                    </a:lnTo>
                    <a:lnTo>
                      <a:pt x="177" y="402"/>
                    </a:lnTo>
                    <a:lnTo>
                      <a:pt x="184" y="410"/>
                    </a:lnTo>
                    <a:lnTo>
                      <a:pt x="201" y="424"/>
                    </a:lnTo>
                    <a:lnTo>
                      <a:pt x="189" y="389"/>
                    </a:lnTo>
                    <a:lnTo>
                      <a:pt x="184" y="385"/>
                    </a:lnTo>
                    <a:lnTo>
                      <a:pt x="184" y="379"/>
                    </a:lnTo>
                    <a:lnTo>
                      <a:pt x="183" y="360"/>
                    </a:lnTo>
                    <a:lnTo>
                      <a:pt x="180" y="355"/>
                    </a:lnTo>
                    <a:lnTo>
                      <a:pt x="170" y="341"/>
                    </a:lnTo>
                    <a:lnTo>
                      <a:pt x="130" y="290"/>
                    </a:lnTo>
                    <a:lnTo>
                      <a:pt x="106" y="212"/>
                    </a:lnTo>
                    <a:lnTo>
                      <a:pt x="95" y="196"/>
                    </a:lnTo>
                    <a:lnTo>
                      <a:pt x="91" y="182"/>
                    </a:lnTo>
                    <a:lnTo>
                      <a:pt x="83" y="171"/>
                    </a:lnTo>
                    <a:lnTo>
                      <a:pt x="80" y="165"/>
                    </a:lnTo>
                    <a:lnTo>
                      <a:pt x="77" y="156"/>
                    </a:lnTo>
                    <a:lnTo>
                      <a:pt x="75" y="148"/>
                    </a:lnTo>
                    <a:lnTo>
                      <a:pt x="72" y="132"/>
                    </a:lnTo>
                    <a:lnTo>
                      <a:pt x="75" y="73"/>
                    </a:lnTo>
                    <a:lnTo>
                      <a:pt x="75" y="50"/>
                    </a:lnTo>
                    <a:lnTo>
                      <a:pt x="74" y="45"/>
                    </a:lnTo>
                    <a:lnTo>
                      <a:pt x="72" y="39"/>
                    </a:lnTo>
                    <a:lnTo>
                      <a:pt x="69" y="34"/>
                    </a:lnTo>
                    <a:lnTo>
                      <a:pt x="66" y="26"/>
                    </a:lnTo>
                    <a:lnTo>
                      <a:pt x="64" y="25"/>
                    </a:lnTo>
                    <a:lnTo>
                      <a:pt x="63" y="22"/>
                    </a:lnTo>
                    <a:lnTo>
                      <a:pt x="60" y="15"/>
                    </a:lnTo>
                    <a:lnTo>
                      <a:pt x="56" y="12"/>
                    </a:lnTo>
                    <a:lnTo>
                      <a:pt x="52" y="11"/>
                    </a:lnTo>
                    <a:lnTo>
                      <a:pt x="25" y="0"/>
                    </a:lnTo>
                    <a:close/>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144" name="Freeform 164"/>
              <p:cNvSpPr>
                <a:spLocks noChangeArrowheads="1"/>
              </p:cNvSpPr>
              <p:nvPr/>
            </p:nvSpPr>
            <p:spPr bwMode="auto">
              <a:xfrm>
                <a:off x="495" y="97"/>
                <a:ext cx="154" cy="265"/>
              </a:xfrm>
              <a:custGeom>
                <a:avLst/>
                <a:gdLst>
                  <a:gd name="T0" fmla="*/ 30 w 192"/>
                  <a:gd name="T1" fmla="*/ 4 h 274"/>
                  <a:gd name="T2" fmla="*/ 30 w 192"/>
                  <a:gd name="T3" fmla="*/ 15 h 274"/>
                  <a:gd name="T4" fmla="*/ 31 w 192"/>
                  <a:gd name="T5" fmla="*/ 23 h 274"/>
                  <a:gd name="T6" fmla="*/ 31 w 192"/>
                  <a:gd name="T7" fmla="*/ 45 h 274"/>
                  <a:gd name="T8" fmla="*/ 31 w 192"/>
                  <a:gd name="T9" fmla="*/ 52 h 274"/>
                  <a:gd name="T10" fmla="*/ 30 w 192"/>
                  <a:gd name="T11" fmla="*/ 68 h 274"/>
                  <a:gd name="T12" fmla="*/ 30 w 192"/>
                  <a:gd name="T13" fmla="*/ 97 h 274"/>
                  <a:gd name="T14" fmla="*/ 31 w 192"/>
                  <a:gd name="T15" fmla="*/ 122 h 274"/>
                  <a:gd name="T16" fmla="*/ 29 w 192"/>
                  <a:gd name="T17" fmla="*/ 123 h 274"/>
                  <a:gd name="T18" fmla="*/ 27 w 192"/>
                  <a:gd name="T19" fmla="*/ 125 h 274"/>
                  <a:gd name="T20" fmla="*/ 27 w 192"/>
                  <a:gd name="T21" fmla="*/ 144 h 274"/>
                  <a:gd name="T22" fmla="*/ 27 w 192"/>
                  <a:gd name="T23" fmla="*/ 148 h 274"/>
                  <a:gd name="T24" fmla="*/ 26 w 192"/>
                  <a:gd name="T25" fmla="*/ 158 h 274"/>
                  <a:gd name="T26" fmla="*/ 26 w 192"/>
                  <a:gd name="T27" fmla="*/ 173 h 274"/>
                  <a:gd name="T28" fmla="*/ 25 w 192"/>
                  <a:gd name="T29" fmla="*/ 178 h 274"/>
                  <a:gd name="T30" fmla="*/ 21 w 192"/>
                  <a:gd name="T31" fmla="*/ 181 h 274"/>
                  <a:gd name="T32" fmla="*/ 14 w 192"/>
                  <a:gd name="T33" fmla="*/ 182 h 274"/>
                  <a:gd name="T34" fmla="*/ 6 w 192"/>
                  <a:gd name="T35" fmla="*/ 192 h 274"/>
                  <a:gd name="T36" fmla="*/ 2 w 192"/>
                  <a:gd name="T37" fmla="*/ 210 h 274"/>
                  <a:gd name="T38" fmla="*/ 6 w 192"/>
                  <a:gd name="T39" fmla="*/ 198 h 274"/>
                  <a:gd name="T40" fmla="*/ 11 w 192"/>
                  <a:gd name="T41" fmla="*/ 194 h 274"/>
                  <a:gd name="T42" fmla="*/ 18 w 192"/>
                  <a:gd name="T43" fmla="*/ 187 h 274"/>
                  <a:gd name="T44" fmla="*/ 25 w 192"/>
                  <a:gd name="T45" fmla="*/ 185 h 274"/>
                  <a:gd name="T46" fmla="*/ 26 w 192"/>
                  <a:gd name="T47" fmla="*/ 180 h 274"/>
                  <a:gd name="T48" fmla="*/ 27 w 192"/>
                  <a:gd name="T49" fmla="*/ 174 h 274"/>
                  <a:gd name="T50" fmla="*/ 27 w 192"/>
                  <a:gd name="T51" fmla="*/ 158 h 274"/>
                  <a:gd name="T52" fmla="*/ 28 w 192"/>
                  <a:gd name="T53" fmla="*/ 152 h 274"/>
                  <a:gd name="T54" fmla="*/ 29 w 192"/>
                  <a:gd name="T55" fmla="*/ 144 h 274"/>
                  <a:gd name="T56" fmla="*/ 30 w 192"/>
                  <a:gd name="T57" fmla="*/ 134 h 274"/>
                  <a:gd name="T58" fmla="*/ 31 w 192"/>
                  <a:gd name="T59" fmla="*/ 129 h 274"/>
                  <a:gd name="T60" fmla="*/ 33 w 192"/>
                  <a:gd name="T61" fmla="*/ 118 h 274"/>
                  <a:gd name="T62" fmla="*/ 30 w 192"/>
                  <a:gd name="T63" fmla="*/ 76 h 274"/>
                  <a:gd name="T64" fmla="*/ 31 w 192"/>
                  <a:gd name="T65" fmla="*/ 64 h 274"/>
                  <a:gd name="T66" fmla="*/ 33 w 192"/>
                  <a:gd name="T67" fmla="*/ 46 h 27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92"/>
                  <a:gd name="T103" fmla="*/ 0 h 274"/>
                  <a:gd name="T104" fmla="*/ 192 w 192"/>
                  <a:gd name="T105" fmla="*/ 274 h 27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92" h="274">
                    <a:moveTo>
                      <a:pt x="181" y="0"/>
                    </a:moveTo>
                    <a:lnTo>
                      <a:pt x="171" y="4"/>
                    </a:lnTo>
                    <a:lnTo>
                      <a:pt x="174" y="11"/>
                    </a:lnTo>
                    <a:lnTo>
                      <a:pt x="178" y="17"/>
                    </a:lnTo>
                    <a:lnTo>
                      <a:pt x="179" y="25"/>
                    </a:lnTo>
                    <a:lnTo>
                      <a:pt x="179" y="31"/>
                    </a:lnTo>
                    <a:lnTo>
                      <a:pt x="182" y="53"/>
                    </a:lnTo>
                    <a:lnTo>
                      <a:pt x="185" y="61"/>
                    </a:lnTo>
                    <a:lnTo>
                      <a:pt x="184" y="62"/>
                    </a:lnTo>
                    <a:lnTo>
                      <a:pt x="181" y="68"/>
                    </a:lnTo>
                    <a:lnTo>
                      <a:pt x="174" y="81"/>
                    </a:lnTo>
                    <a:lnTo>
                      <a:pt x="174" y="89"/>
                    </a:lnTo>
                    <a:lnTo>
                      <a:pt x="167" y="96"/>
                    </a:lnTo>
                    <a:lnTo>
                      <a:pt x="178" y="126"/>
                    </a:lnTo>
                    <a:lnTo>
                      <a:pt x="185" y="153"/>
                    </a:lnTo>
                    <a:lnTo>
                      <a:pt x="182" y="159"/>
                    </a:lnTo>
                    <a:lnTo>
                      <a:pt x="174" y="160"/>
                    </a:lnTo>
                    <a:lnTo>
                      <a:pt x="168" y="160"/>
                    </a:lnTo>
                    <a:lnTo>
                      <a:pt x="151" y="157"/>
                    </a:lnTo>
                    <a:lnTo>
                      <a:pt x="162" y="162"/>
                    </a:lnTo>
                    <a:lnTo>
                      <a:pt x="164" y="174"/>
                    </a:lnTo>
                    <a:lnTo>
                      <a:pt x="157" y="188"/>
                    </a:lnTo>
                    <a:lnTo>
                      <a:pt x="159" y="191"/>
                    </a:lnTo>
                    <a:lnTo>
                      <a:pt x="159" y="193"/>
                    </a:lnTo>
                    <a:lnTo>
                      <a:pt x="157" y="199"/>
                    </a:lnTo>
                    <a:lnTo>
                      <a:pt x="149" y="207"/>
                    </a:lnTo>
                    <a:lnTo>
                      <a:pt x="151" y="212"/>
                    </a:lnTo>
                    <a:lnTo>
                      <a:pt x="151" y="226"/>
                    </a:lnTo>
                    <a:lnTo>
                      <a:pt x="148" y="230"/>
                    </a:lnTo>
                    <a:lnTo>
                      <a:pt x="145" y="232"/>
                    </a:lnTo>
                    <a:lnTo>
                      <a:pt x="139" y="235"/>
                    </a:lnTo>
                    <a:lnTo>
                      <a:pt x="120" y="237"/>
                    </a:lnTo>
                    <a:lnTo>
                      <a:pt x="101" y="238"/>
                    </a:lnTo>
                    <a:lnTo>
                      <a:pt x="86" y="238"/>
                    </a:lnTo>
                    <a:lnTo>
                      <a:pt x="62" y="244"/>
                    </a:lnTo>
                    <a:lnTo>
                      <a:pt x="37" y="251"/>
                    </a:lnTo>
                    <a:lnTo>
                      <a:pt x="0" y="265"/>
                    </a:lnTo>
                    <a:lnTo>
                      <a:pt x="6" y="274"/>
                    </a:lnTo>
                    <a:lnTo>
                      <a:pt x="26" y="265"/>
                    </a:lnTo>
                    <a:lnTo>
                      <a:pt x="37" y="259"/>
                    </a:lnTo>
                    <a:lnTo>
                      <a:pt x="40" y="259"/>
                    </a:lnTo>
                    <a:lnTo>
                      <a:pt x="65" y="254"/>
                    </a:lnTo>
                    <a:lnTo>
                      <a:pt x="90" y="246"/>
                    </a:lnTo>
                    <a:lnTo>
                      <a:pt x="109" y="244"/>
                    </a:lnTo>
                    <a:lnTo>
                      <a:pt x="135" y="243"/>
                    </a:lnTo>
                    <a:lnTo>
                      <a:pt x="145" y="241"/>
                    </a:lnTo>
                    <a:lnTo>
                      <a:pt x="151" y="238"/>
                    </a:lnTo>
                    <a:lnTo>
                      <a:pt x="154" y="235"/>
                    </a:lnTo>
                    <a:lnTo>
                      <a:pt x="156" y="230"/>
                    </a:lnTo>
                    <a:lnTo>
                      <a:pt x="157" y="227"/>
                    </a:lnTo>
                    <a:lnTo>
                      <a:pt x="159" y="223"/>
                    </a:lnTo>
                    <a:lnTo>
                      <a:pt x="157" y="207"/>
                    </a:lnTo>
                    <a:lnTo>
                      <a:pt x="159" y="201"/>
                    </a:lnTo>
                    <a:lnTo>
                      <a:pt x="167" y="198"/>
                    </a:lnTo>
                    <a:lnTo>
                      <a:pt x="170" y="193"/>
                    </a:lnTo>
                    <a:lnTo>
                      <a:pt x="168" y="188"/>
                    </a:lnTo>
                    <a:lnTo>
                      <a:pt x="165" y="184"/>
                    </a:lnTo>
                    <a:lnTo>
                      <a:pt x="173" y="176"/>
                    </a:lnTo>
                    <a:lnTo>
                      <a:pt x="171" y="168"/>
                    </a:lnTo>
                    <a:lnTo>
                      <a:pt x="182" y="167"/>
                    </a:lnTo>
                    <a:lnTo>
                      <a:pt x="190" y="160"/>
                    </a:lnTo>
                    <a:lnTo>
                      <a:pt x="192" y="154"/>
                    </a:lnTo>
                    <a:lnTo>
                      <a:pt x="190" y="145"/>
                    </a:lnTo>
                    <a:lnTo>
                      <a:pt x="176" y="100"/>
                    </a:lnTo>
                    <a:lnTo>
                      <a:pt x="179" y="92"/>
                    </a:lnTo>
                    <a:lnTo>
                      <a:pt x="182" y="82"/>
                    </a:lnTo>
                    <a:lnTo>
                      <a:pt x="190" y="65"/>
                    </a:lnTo>
                    <a:lnTo>
                      <a:pt x="192" y="62"/>
                    </a:lnTo>
                    <a:lnTo>
                      <a:pt x="181" y="0"/>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45" name="Freeform 165"/>
              <p:cNvSpPr>
                <a:spLocks noChangeArrowheads="1"/>
              </p:cNvSpPr>
              <p:nvPr/>
            </p:nvSpPr>
            <p:spPr bwMode="auto">
              <a:xfrm>
                <a:off x="513" y="624"/>
                <a:ext cx="192" cy="265"/>
              </a:xfrm>
              <a:custGeom>
                <a:avLst/>
                <a:gdLst>
                  <a:gd name="T0" fmla="*/ 35 w 239"/>
                  <a:gd name="T1" fmla="*/ 7218 h 144"/>
                  <a:gd name="T2" fmla="*/ 31 w 239"/>
                  <a:gd name="T3" fmla="*/ 5171 h 144"/>
                  <a:gd name="T4" fmla="*/ 26 w 239"/>
                  <a:gd name="T5" fmla="*/ 2486 h 144"/>
                  <a:gd name="T6" fmla="*/ 20 w 239"/>
                  <a:gd name="T7" fmla="*/ 0 h 144"/>
                  <a:gd name="T8" fmla="*/ 14 w 239"/>
                  <a:gd name="T9" fmla="*/ 274 h 144"/>
                  <a:gd name="T10" fmla="*/ 6 w 239"/>
                  <a:gd name="T11" fmla="*/ 4345 h 144"/>
                  <a:gd name="T12" fmla="*/ 4 w 239"/>
                  <a:gd name="T13" fmla="*/ 7810 h 144"/>
                  <a:gd name="T14" fmla="*/ 2 w 239"/>
                  <a:gd name="T15" fmla="*/ 10125 h 144"/>
                  <a:gd name="T16" fmla="*/ 2 w 239"/>
                  <a:gd name="T17" fmla="*/ 13441 h 144"/>
                  <a:gd name="T18" fmla="*/ 4 w 239"/>
                  <a:gd name="T19" fmla="*/ 15219 h 144"/>
                  <a:gd name="T20" fmla="*/ 6 w 239"/>
                  <a:gd name="T21" fmla="*/ 18305 h 144"/>
                  <a:gd name="T22" fmla="*/ 14 w 239"/>
                  <a:gd name="T23" fmla="*/ 18633 h 144"/>
                  <a:gd name="T24" fmla="*/ 21 w 239"/>
                  <a:gd name="T25" fmla="*/ 18633 h 144"/>
                  <a:gd name="T26" fmla="*/ 28 w 239"/>
                  <a:gd name="T27" fmla="*/ 17102 h 144"/>
                  <a:gd name="T28" fmla="*/ 30 w 239"/>
                  <a:gd name="T29" fmla="*/ 14373 h 144"/>
                  <a:gd name="T30" fmla="*/ 33 w 239"/>
                  <a:gd name="T31" fmla="*/ 15392 h 144"/>
                  <a:gd name="T32" fmla="*/ 39 w 239"/>
                  <a:gd name="T33" fmla="*/ 18633 h 144"/>
                  <a:gd name="T34" fmla="*/ 35 w 239"/>
                  <a:gd name="T35" fmla="*/ 17251 h 144"/>
                  <a:gd name="T36" fmla="*/ 31 w 239"/>
                  <a:gd name="T37" fmla="*/ 13594 h 144"/>
                  <a:gd name="T38" fmla="*/ 29 w 239"/>
                  <a:gd name="T39" fmla="*/ 11927 h 144"/>
                  <a:gd name="T40" fmla="*/ 27 w 239"/>
                  <a:gd name="T41" fmla="*/ 14566 h 144"/>
                  <a:gd name="T42" fmla="*/ 25 w 239"/>
                  <a:gd name="T43" fmla="*/ 17102 h 144"/>
                  <a:gd name="T44" fmla="*/ 22 w 239"/>
                  <a:gd name="T45" fmla="*/ 17512 h 144"/>
                  <a:gd name="T46" fmla="*/ 25 w 239"/>
                  <a:gd name="T47" fmla="*/ 9516 h 144"/>
                  <a:gd name="T48" fmla="*/ 23 w 239"/>
                  <a:gd name="T49" fmla="*/ 10950 h 144"/>
                  <a:gd name="T50" fmla="*/ 22 w 239"/>
                  <a:gd name="T51" fmla="*/ 12350 h 144"/>
                  <a:gd name="T52" fmla="*/ 21 w 239"/>
                  <a:gd name="T53" fmla="*/ 17102 h 144"/>
                  <a:gd name="T54" fmla="*/ 18 w 239"/>
                  <a:gd name="T55" fmla="*/ 17251 h 144"/>
                  <a:gd name="T56" fmla="*/ 16 w 239"/>
                  <a:gd name="T57" fmla="*/ 17102 h 144"/>
                  <a:gd name="T58" fmla="*/ 18 w 239"/>
                  <a:gd name="T59" fmla="*/ 7810 h 144"/>
                  <a:gd name="T60" fmla="*/ 16 w 239"/>
                  <a:gd name="T61" fmla="*/ 12856 h 144"/>
                  <a:gd name="T62" fmla="*/ 15 w 239"/>
                  <a:gd name="T63" fmla="*/ 16080 h 144"/>
                  <a:gd name="T64" fmla="*/ 14 w 239"/>
                  <a:gd name="T65" fmla="*/ 16585 h 144"/>
                  <a:gd name="T66" fmla="*/ 11 w 239"/>
                  <a:gd name="T67" fmla="*/ 16585 h 144"/>
                  <a:gd name="T68" fmla="*/ 11 w 239"/>
                  <a:gd name="T69" fmla="*/ 14566 h 144"/>
                  <a:gd name="T70" fmla="*/ 11 w 239"/>
                  <a:gd name="T71" fmla="*/ 7996 h 144"/>
                  <a:gd name="T72" fmla="*/ 14 w 239"/>
                  <a:gd name="T73" fmla="*/ 5353 h 144"/>
                  <a:gd name="T74" fmla="*/ 14 w 239"/>
                  <a:gd name="T75" fmla="*/ 4704 h 144"/>
                  <a:gd name="T76" fmla="*/ 10 w 239"/>
                  <a:gd name="T77" fmla="*/ 8657 h 144"/>
                  <a:gd name="T78" fmla="*/ 10 w 239"/>
                  <a:gd name="T79" fmla="*/ 13171 h 144"/>
                  <a:gd name="T80" fmla="*/ 7 w 239"/>
                  <a:gd name="T81" fmla="*/ 16585 h 144"/>
                  <a:gd name="T82" fmla="*/ 6 w 239"/>
                  <a:gd name="T83" fmla="*/ 15806 h 144"/>
                  <a:gd name="T84" fmla="*/ 6 w 239"/>
                  <a:gd name="T85" fmla="*/ 13949 h 144"/>
                  <a:gd name="T86" fmla="*/ 5 w 239"/>
                  <a:gd name="T87" fmla="*/ 13171 h 144"/>
                  <a:gd name="T88" fmla="*/ 5 w 239"/>
                  <a:gd name="T89" fmla="*/ 12764 h 144"/>
                  <a:gd name="T90" fmla="*/ 3 w 239"/>
                  <a:gd name="T91" fmla="*/ 12076 h 144"/>
                  <a:gd name="T92" fmla="*/ 2 w 239"/>
                  <a:gd name="T93" fmla="*/ 11312 h 144"/>
                  <a:gd name="T94" fmla="*/ 2 w 239"/>
                  <a:gd name="T95" fmla="*/ 9851 h 144"/>
                  <a:gd name="T96" fmla="*/ 4 w 239"/>
                  <a:gd name="T97" fmla="*/ 9516 h 144"/>
                  <a:gd name="T98" fmla="*/ 5 w 239"/>
                  <a:gd name="T99" fmla="*/ 9516 h 144"/>
                  <a:gd name="T100" fmla="*/ 6 w 239"/>
                  <a:gd name="T101" fmla="*/ 6986 h 144"/>
                  <a:gd name="T102" fmla="*/ 10 w 239"/>
                  <a:gd name="T103" fmla="*/ 3922 h 144"/>
                  <a:gd name="T104" fmla="*/ 18 w 239"/>
                  <a:gd name="T105" fmla="*/ 1855 h 144"/>
                  <a:gd name="T106" fmla="*/ 22 w 239"/>
                  <a:gd name="T107" fmla="*/ 3140 h 144"/>
                  <a:gd name="T108" fmla="*/ 27 w 239"/>
                  <a:gd name="T109" fmla="*/ 4998 h 144"/>
                  <a:gd name="T110" fmla="*/ 31 w 239"/>
                  <a:gd name="T111" fmla="*/ 6986 h 144"/>
                  <a:gd name="T112" fmla="*/ 35 w 239"/>
                  <a:gd name="T113" fmla="*/ 9851 h 144"/>
                  <a:gd name="T114" fmla="*/ 38 w 239"/>
                  <a:gd name="T115" fmla="*/ 10950 h 144"/>
                  <a:gd name="T116" fmla="*/ 38 w 239"/>
                  <a:gd name="T117" fmla="*/ 13171 h 144"/>
                  <a:gd name="T118" fmla="*/ 39 w 239"/>
                  <a:gd name="T119" fmla="*/ 15806 h 144"/>
                  <a:gd name="T120" fmla="*/ 38 w 239"/>
                  <a:gd name="T121" fmla="*/ 17251 h 144"/>
                  <a:gd name="T122" fmla="*/ 38 w 239"/>
                  <a:gd name="T123" fmla="*/ 9093 h 14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9"/>
                  <a:gd name="T187" fmla="*/ 0 h 144"/>
                  <a:gd name="T188" fmla="*/ 239 w 239"/>
                  <a:gd name="T189" fmla="*/ 144 h 14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9" h="144">
                    <a:moveTo>
                      <a:pt x="218" y="69"/>
                    </a:moveTo>
                    <a:lnTo>
                      <a:pt x="201" y="55"/>
                    </a:lnTo>
                    <a:lnTo>
                      <a:pt x="194" y="47"/>
                    </a:lnTo>
                    <a:lnTo>
                      <a:pt x="175" y="39"/>
                    </a:lnTo>
                    <a:lnTo>
                      <a:pt x="164" y="30"/>
                    </a:lnTo>
                    <a:lnTo>
                      <a:pt x="148" y="19"/>
                    </a:lnTo>
                    <a:lnTo>
                      <a:pt x="133" y="13"/>
                    </a:lnTo>
                    <a:lnTo>
                      <a:pt x="114" y="0"/>
                    </a:lnTo>
                    <a:lnTo>
                      <a:pt x="102" y="2"/>
                    </a:lnTo>
                    <a:lnTo>
                      <a:pt x="77" y="2"/>
                    </a:lnTo>
                    <a:lnTo>
                      <a:pt x="52" y="14"/>
                    </a:lnTo>
                    <a:lnTo>
                      <a:pt x="34" y="33"/>
                    </a:lnTo>
                    <a:lnTo>
                      <a:pt x="28" y="47"/>
                    </a:lnTo>
                    <a:lnTo>
                      <a:pt x="22" y="59"/>
                    </a:lnTo>
                    <a:lnTo>
                      <a:pt x="0" y="64"/>
                    </a:lnTo>
                    <a:lnTo>
                      <a:pt x="2" y="77"/>
                    </a:lnTo>
                    <a:lnTo>
                      <a:pt x="5" y="91"/>
                    </a:lnTo>
                    <a:lnTo>
                      <a:pt x="8" y="102"/>
                    </a:lnTo>
                    <a:lnTo>
                      <a:pt x="19" y="108"/>
                    </a:lnTo>
                    <a:lnTo>
                      <a:pt x="25" y="116"/>
                    </a:lnTo>
                    <a:lnTo>
                      <a:pt x="28" y="130"/>
                    </a:lnTo>
                    <a:lnTo>
                      <a:pt x="38" y="139"/>
                    </a:lnTo>
                    <a:lnTo>
                      <a:pt x="63" y="139"/>
                    </a:lnTo>
                    <a:lnTo>
                      <a:pt x="86" y="142"/>
                    </a:lnTo>
                    <a:lnTo>
                      <a:pt x="98" y="144"/>
                    </a:lnTo>
                    <a:lnTo>
                      <a:pt x="120" y="142"/>
                    </a:lnTo>
                    <a:lnTo>
                      <a:pt x="144" y="142"/>
                    </a:lnTo>
                    <a:lnTo>
                      <a:pt x="158" y="130"/>
                    </a:lnTo>
                    <a:lnTo>
                      <a:pt x="167" y="119"/>
                    </a:lnTo>
                    <a:lnTo>
                      <a:pt x="172" y="109"/>
                    </a:lnTo>
                    <a:lnTo>
                      <a:pt x="179" y="114"/>
                    </a:lnTo>
                    <a:lnTo>
                      <a:pt x="187" y="117"/>
                    </a:lnTo>
                    <a:lnTo>
                      <a:pt x="190" y="144"/>
                    </a:lnTo>
                    <a:lnTo>
                      <a:pt x="223" y="142"/>
                    </a:lnTo>
                    <a:lnTo>
                      <a:pt x="218" y="131"/>
                    </a:lnTo>
                    <a:lnTo>
                      <a:pt x="200" y="131"/>
                    </a:lnTo>
                    <a:lnTo>
                      <a:pt x="198" y="108"/>
                    </a:lnTo>
                    <a:lnTo>
                      <a:pt x="183" y="103"/>
                    </a:lnTo>
                    <a:lnTo>
                      <a:pt x="170" y="89"/>
                    </a:lnTo>
                    <a:lnTo>
                      <a:pt x="167" y="91"/>
                    </a:lnTo>
                    <a:lnTo>
                      <a:pt x="161" y="106"/>
                    </a:lnTo>
                    <a:lnTo>
                      <a:pt x="156" y="111"/>
                    </a:lnTo>
                    <a:lnTo>
                      <a:pt x="142" y="126"/>
                    </a:lnTo>
                    <a:lnTo>
                      <a:pt x="139" y="130"/>
                    </a:lnTo>
                    <a:lnTo>
                      <a:pt x="133" y="131"/>
                    </a:lnTo>
                    <a:lnTo>
                      <a:pt x="131" y="133"/>
                    </a:lnTo>
                    <a:lnTo>
                      <a:pt x="128" y="133"/>
                    </a:lnTo>
                    <a:lnTo>
                      <a:pt x="141" y="72"/>
                    </a:lnTo>
                    <a:lnTo>
                      <a:pt x="136" y="77"/>
                    </a:lnTo>
                    <a:lnTo>
                      <a:pt x="134" y="83"/>
                    </a:lnTo>
                    <a:lnTo>
                      <a:pt x="131" y="89"/>
                    </a:lnTo>
                    <a:lnTo>
                      <a:pt x="128" y="94"/>
                    </a:lnTo>
                    <a:lnTo>
                      <a:pt x="125" y="105"/>
                    </a:lnTo>
                    <a:lnTo>
                      <a:pt x="120" y="130"/>
                    </a:lnTo>
                    <a:lnTo>
                      <a:pt x="119" y="131"/>
                    </a:lnTo>
                    <a:lnTo>
                      <a:pt x="108" y="131"/>
                    </a:lnTo>
                    <a:lnTo>
                      <a:pt x="105" y="130"/>
                    </a:lnTo>
                    <a:lnTo>
                      <a:pt x="92" y="130"/>
                    </a:lnTo>
                    <a:lnTo>
                      <a:pt x="109" y="59"/>
                    </a:lnTo>
                    <a:lnTo>
                      <a:pt x="108" y="59"/>
                    </a:lnTo>
                    <a:lnTo>
                      <a:pt x="94" y="87"/>
                    </a:lnTo>
                    <a:lnTo>
                      <a:pt x="92" y="98"/>
                    </a:lnTo>
                    <a:lnTo>
                      <a:pt x="92" y="108"/>
                    </a:lnTo>
                    <a:lnTo>
                      <a:pt x="89" y="122"/>
                    </a:lnTo>
                    <a:lnTo>
                      <a:pt x="87" y="126"/>
                    </a:lnTo>
                    <a:lnTo>
                      <a:pt x="86" y="126"/>
                    </a:lnTo>
                    <a:lnTo>
                      <a:pt x="83" y="128"/>
                    </a:lnTo>
                    <a:lnTo>
                      <a:pt x="63" y="126"/>
                    </a:lnTo>
                    <a:lnTo>
                      <a:pt x="64" y="123"/>
                    </a:lnTo>
                    <a:lnTo>
                      <a:pt x="67" y="111"/>
                    </a:lnTo>
                    <a:lnTo>
                      <a:pt x="67" y="75"/>
                    </a:lnTo>
                    <a:lnTo>
                      <a:pt x="70" y="61"/>
                    </a:lnTo>
                    <a:lnTo>
                      <a:pt x="75" y="53"/>
                    </a:lnTo>
                    <a:lnTo>
                      <a:pt x="81" y="41"/>
                    </a:lnTo>
                    <a:lnTo>
                      <a:pt x="84" y="36"/>
                    </a:lnTo>
                    <a:lnTo>
                      <a:pt x="80" y="36"/>
                    </a:lnTo>
                    <a:lnTo>
                      <a:pt x="66" y="58"/>
                    </a:lnTo>
                    <a:lnTo>
                      <a:pt x="61" y="66"/>
                    </a:lnTo>
                    <a:lnTo>
                      <a:pt x="63" y="83"/>
                    </a:lnTo>
                    <a:lnTo>
                      <a:pt x="61" y="100"/>
                    </a:lnTo>
                    <a:lnTo>
                      <a:pt x="56" y="126"/>
                    </a:lnTo>
                    <a:lnTo>
                      <a:pt x="42" y="126"/>
                    </a:lnTo>
                    <a:lnTo>
                      <a:pt x="39" y="123"/>
                    </a:lnTo>
                    <a:lnTo>
                      <a:pt x="38" y="120"/>
                    </a:lnTo>
                    <a:lnTo>
                      <a:pt x="36" y="114"/>
                    </a:lnTo>
                    <a:lnTo>
                      <a:pt x="34" y="106"/>
                    </a:lnTo>
                    <a:lnTo>
                      <a:pt x="33" y="103"/>
                    </a:lnTo>
                    <a:lnTo>
                      <a:pt x="31" y="100"/>
                    </a:lnTo>
                    <a:lnTo>
                      <a:pt x="28" y="98"/>
                    </a:lnTo>
                    <a:lnTo>
                      <a:pt x="27" y="97"/>
                    </a:lnTo>
                    <a:lnTo>
                      <a:pt x="24" y="95"/>
                    </a:lnTo>
                    <a:lnTo>
                      <a:pt x="19" y="92"/>
                    </a:lnTo>
                    <a:lnTo>
                      <a:pt x="17" y="91"/>
                    </a:lnTo>
                    <a:lnTo>
                      <a:pt x="16" y="86"/>
                    </a:lnTo>
                    <a:lnTo>
                      <a:pt x="14" y="83"/>
                    </a:lnTo>
                    <a:lnTo>
                      <a:pt x="14" y="75"/>
                    </a:lnTo>
                    <a:lnTo>
                      <a:pt x="20" y="72"/>
                    </a:lnTo>
                    <a:lnTo>
                      <a:pt x="25" y="72"/>
                    </a:lnTo>
                    <a:lnTo>
                      <a:pt x="28" y="70"/>
                    </a:lnTo>
                    <a:lnTo>
                      <a:pt x="31" y="72"/>
                    </a:lnTo>
                    <a:lnTo>
                      <a:pt x="34" y="67"/>
                    </a:lnTo>
                    <a:lnTo>
                      <a:pt x="38" y="53"/>
                    </a:lnTo>
                    <a:lnTo>
                      <a:pt x="44" y="44"/>
                    </a:lnTo>
                    <a:lnTo>
                      <a:pt x="58" y="30"/>
                    </a:lnTo>
                    <a:lnTo>
                      <a:pt x="83" y="11"/>
                    </a:lnTo>
                    <a:lnTo>
                      <a:pt x="100" y="14"/>
                    </a:lnTo>
                    <a:lnTo>
                      <a:pt x="111" y="11"/>
                    </a:lnTo>
                    <a:lnTo>
                      <a:pt x="123" y="24"/>
                    </a:lnTo>
                    <a:lnTo>
                      <a:pt x="137" y="28"/>
                    </a:lnTo>
                    <a:lnTo>
                      <a:pt x="153" y="38"/>
                    </a:lnTo>
                    <a:lnTo>
                      <a:pt x="162" y="49"/>
                    </a:lnTo>
                    <a:lnTo>
                      <a:pt x="179" y="53"/>
                    </a:lnTo>
                    <a:lnTo>
                      <a:pt x="198" y="72"/>
                    </a:lnTo>
                    <a:lnTo>
                      <a:pt x="206" y="75"/>
                    </a:lnTo>
                    <a:lnTo>
                      <a:pt x="211" y="77"/>
                    </a:lnTo>
                    <a:lnTo>
                      <a:pt x="215" y="83"/>
                    </a:lnTo>
                    <a:lnTo>
                      <a:pt x="218" y="91"/>
                    </a:lnTo>
                    <a:lnTo>
                      <a:pt x="222" y="100"/>
                    </a:lnTo>
                    <a:lnTo>
                      <a:pt x="225" y="111"/>
                    </a:lnTo>
                    <a:lnTo>
                      <a:pt x="225" y="120"/>
                    </a:lnTo>
                    <a:lnTo>
                      <a:pt x="222" y="126"/>
                    </a:lnTo>
                    <a:lnTo>
                      <a:pt x="218" y="131"/>
                    </a:lnTo>
                    <a:lnTo>
                      <a:pt x="239" y="112"/>
                    </a:lnTo>
                    <a:lnTo>
                      <a:pt x="218" y="69"/>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46" name="Freeform 166"/>
              <p:cNvSpPr>
                <a:spLocks noChangeArrowheads="1"/>
              </p:cNvSpPr>
              <p:nvPr/>
            </p:nvSpPr>
            <p:spPr bwMode="auto">
              <a:xfrm>
                <a:off x="472" y="98"/>
                <a:ext cx="171" cy="265"/>
              </a:xfrm>
              <a:custGeom>
                <a:avLst/>
                <a:gdLst>
                  <a:gd name="T0" fmla="*/ 33 w 213"/>
                  <a:gd name="T1" fmla="*/ 435 h 234"/>
                  <a:gd name="T2" fmla="*/ 34 w 213"/>
                  <a:gd name="T3" fmla="*/ 431 h 234"/>
                  <a:gd name="T4" fmla="*/ 37 w 213"/>
                  <a:gd name="T5" fmla="*/ 427 h 234"/>
                  <a:gd name="T6" fmla="*/ 35 w 213"/>
                  <a:gd name="T7" fmla="*/ 339 h 234"/>
                  <a:gd name="T8" fmla="*/ 35 w 213"/>
                  <a:gd name="T9" fmla="*/ 239 h 234"/>
                  <a:gd name="T10" fmla="*/ 36 w 213"/>
                  <a:gd name="T11" fmla="*/ 182 h 234"/>
                  <a:gd name="T12" fmla="*/ 37 w 213"/>
                  <a:gd name="T13" fmla="*/ 163 h 234"/>
                  <a:gd name="T14" fmla="*/ 35 w 213"/>
                  <a:gd name="T15" fmla="*/ 84 h 234"/>
                  <a:gd name="T16" fmla="*/ 35 w 213"/>
                  <a:gd name="T17" fmla="*/ 42 h 234"/>
                  <a:gd name="T18" fmla="*/ 35 w 213"/>
                  <a:gd name="T19" fmla="*/ 3 h 234"/>
                  <a:gd name="T20" fmla="*/ 33 w 213"/>
                  <a:gd name="T21" fmla="*/ 0 h 234"/>
                  <a:gd name="T22" fmla="*/ 30 w 213"/>
                  <a:gd name="T23" fmla="*/ 2 h 234"/>
                  <a:gd name="T24" fmla="*/ 28 w 213"/>
                  <a:gd name="T25" fmla="*/ 20 h 234"/>
                  <a:gd name="T26" fmla="*/ 21 w 213"/>
                  <a:gd name="T27" fmla="*/ 26 h 234"/>
                  <a:gd name="T28" fmla="*/ 20 w 213"/>
                  <a:gd name="T29" fmla="*/ 36 h 234"/>
                  <a:gd name="T30" fmla="*/ 18 w 213"/>
                  <a:gd name="T31" fmla="*/ 46 h 234"/>
                  <a:gd name="T32" fmla="*/ 14 w 213"/>
                  <a:gd name="T33" fmla="*/ 146 h 234"/>
                  <a:gd name="T34" fmla="*/ 11 w 213"/>
                  <a:gd name="T35" fmla="*/ 187 h 234"/>
                  <a:gd name="T36" fmla="*/ 12 w 213"/>
                  <a:gd name="T37" fmla="*/ 223 h 234"/>
                  <a:gd name="T38" fmla="*/ 11 w 213"/>
                  <a:gd name="T39" fmla="*/ 264 h 234"/>
                  <a:gd name="T40" fmla="*/ 11 w 213"/>
                  <a:gd name="T41" fmla="*/ 271 h 234"/>
                  <a:gd name="T42" fmla="*/ 9 w 213"/>
                  <a:gd name="T43" fmla="*/ 284 h 234"/>
                  <a:gd name="T44" fmla="*/ 7 w 213"/>
                  <a:gd name="T45" fmla="*/ 311 h 234"/>
                  <a:gd name="T46" fmla="*/ 6 w 213"/>
                  <a:gd name="T47" fmla="*/ 361 h 234"/>
                  <a:gd name="T48" fmla="*/ 5 w 213"/>
                  <a:gd name="T49" fmla="*/ 413 h 234"/>
                  <a:gd name="T50" fmla="*/ 2 w 213"/>
                  <a:gd name="T51" fmla="*/ 446 h 234"/>
                  <a:gd name="T52" fmla="*/ 0 w 213"/>
                  <a:gd name="T53" fmla="*/ 419 h 234"/>
                  <a:gd name="T54" fmla="*/ 3 w 213"/>
                  <a:gd name="T55" fmla="*/ 464 h 234"/>
                  <a:gd name="T56" fmla="*/ 5 w 213"/>
                  <a:gd name="T57" fmla="*/ 482 h 234"/>
                  <a:gd name="T58" fmla="*/ 6 w 213"/>
                  <a:gd name="T59" fmla="*/ 488 h 234"/>
                  <a:gd name="T60" fmla="*/ 10 w 213"/>
                  <a:gd name="T61" fmla="*/ 464 h 234"/>
                  <a:gd name="T62" fmla="*/ 6 w 213"/>
                  <a:gd name="T63" fmla="*/ 494 h 234"/>
                  <a:gd name="T64" fmla="*/ 4 w 213"/>
                  <a:gd name="T65" fmla="*/ 488 h 234"/>
                  <a:gd name="T66" fmla="*/ 2 w 213"/>
                  <a:gd name="T67" fmla="*/ 468 h 234"/>
                  <a:gd name="T68" fmla="*/ 7 w 213"/>
                  <a:gd name="T69" fmla="*/ 555 h 234"/>
                  <a:gd name="T70" fmla="*/ 11 w 213"/>
                  <a:gd name="T71" fmla="*/ 580 h 234"/>
                  <a:gd name="T72" fmla="*/ 20 w 213"/>
                  <a:gd name="T73" fmla="*/ 617 h 234"/>
                  <a:gd name="T74" fmla="*/ 26 w 213"/>
                  <a:gd name="T75" fmla="*/ 633 h 234"/>
                  <a:gd name="T76" fmla="*/ 31 w 213"/>
                  <a:gd name="T77" fmla="*/ 626 h 234"/>
                  <a:gd name="T78" fmla="*/ 31 w 213"/>
                  <a:gd name="T79" fmla="*/ 609 h 234"/>
                  <a:gd name="T80" fmla="*/ 31 w 213"/>
                  <a:gd name="T81" fmla="*/ 558 h 234"/>
                  <a:gd name="T82" fmla="*/ 32 w 213"/>
                  <a:gd name="T83" fmla="*/ 520 h 234"/>
                  <a:gd name="T84" fmla="*/ 32 w 213"/>
                  <a:gd name="T85" fmla="*/ 506 h 234"/>
                  <a:gd name="T86" fmla="*/ 27 w 213"/>
                  <a:gd name="T87" fmla="*/ 490 h 234"/>
                  <a:gd name="T88" fmla="*/ 29 w 213"/>
                  <a:gd name="T89" fmla="*/ 494 h 234"/>
                  <a:gd name="T90" fmla="*/ 32 w 213"/>
                  <a:gd name="T91" fmla="*/ 473 h 23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3"/>
                  <a:gd name="T139" fmla="*/ 0 h 234"/>
                  <a:gd name="T140" fmla="*/ 213 w 213"/>
                  <a:gd name="T141" fmla="*/ 234 h 23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3" h="234">
                    <a:moveTo>
                      <a:pt x="192" y="173"/>
                    </a:moveTo>
                    <a:lnTo>
                      <a:pt x="190" y="161"/>
                    </a:lnTo>
                    <a:lnTo>
                      <a:pt x="179" y="156"/>
                    </a:lnTo>
                    <a:lnTo>
                      <a:pt x="196" y="159"/>
                    </a:lnTo>
                    <a:lnTo>
                      <a:pt x="202" y="159"/>
                    </a:lnTo>
                    <a:lnTo>
                      <a:pt x="210" y="158"/>
                    </a:lnTo>
                    <a:lnTo>
                      <a:pt x="213" y="152"/>
                    </a:lnTo>
                    <a:lnTo>
                      <a:pt x="206" y="125"/>
                    </a:lnTo>
                    <a:lnTo>
                      <a:pt x="195" y="95"/>
                    </a:lnTo>
                    <a:lnTo>
                      <a:pt x="202" y="88"/>
                    </a:lnTo>
                    <a:lnTo>
                      <a:pt x="202" y="80"/>
                    </a:lnTo>
                    <a:lnTo>
                      <a:pt x="209" y="67"/>
                    </a:lnTo>
                    <a:lnTo>
                      <a:pt x="212" y="61"/>
                    </a:lnTo>
                    <a:lnTo>
                      <a:pt x="213" y="60"/>
                    </a:lnTo>
                    <a:lnTo>
                      <a:pt x="210" y="52"/>
                    </a:lnTo>
                    <a:lnTo>
                      <a:pt x="207" y="30"/>
                    </a:lnTo>
                    <a:lnTo>
                      <a:pt x="207" y="24"/>
                    </a:lnTo>
                    <a:lnTo>
                      <a:pt x="206" y="16"/>
                    </a:lnTo>
                    <a:lnTo>
                      <a:pt x="202" y="10"/>
                    </a:lnTo>
                    <a:lnTo>
                      <a:pt x="199" y="3"/>
                    </a:lnTo>
                    <a:lnTo>
                      <a:pt x="195" y="2"/>
                    </a:lnTo>
                    <a:lnTo>
                      <a:pt x="190" y="0"/>
                    </a:lnTo>
                    <a:lnTo>
                      <a:pt x="174" y="0"/>
                    </a:lnTo>
                    <a:lnTo>
                      <a:pt x="171" y="2"/>
                    </a:lnTo>
                    <a:lnTo>
                      <a:pt x="167" y="5"/>
                    </a:lnTo>
                    <a:lnTo>
                      <a:pt x="159" y="8"/>
                    </a:lnTo>
                    <a:lnTo>
                      <a:pt x="134" y="8"/>
                    </a:lnTo>
                    <a:lnTo>
                      <a:pt x="124" y="10"/>
                    </a:lnTo>
                    <a:lnTo>
                      <a:pt x="120" y="10"/>
                    </a:lnTo>
                    <a:lnTo>
                      <a:pt x="114" y="13"/>
                    </a:lnTo>
                    <a:lnTo>
                      <a:pt x="112" y="13"/>
                    </a:lnTo>
                    <a:lnTo>
                      <a:pt x="104" y="17"/>
                    </a:lnTo>
                    <a:lnTo>
                      <a:pt x="121" y="21"/>
                    </a:lnTo>
                    <a:lnTo>
                      <a:pt x="81" y="55"/>
                    </a:lnTo>
                    <a:lnTo>
                      <a:pt x="96" y="47"/>
                    </a:lnTo>
                    <a:lnTo>
                      <a:pt x="70" y="70"/>
                    </a:lnTo>
                    <a:lnTo>
                      <a:pt x="70" y="75"/>
                    </a:lnTo>
                    <a:lnTo>
                      <a:pt x="71" y="83"/>
                    </a:lnTo>
                    <a:lnTo>
                      <a:pt x="71" y="92"/>
                    </a:lnTo>
                    <a:lnTo>
                      <a:pt x="70" y="97"/>
                    </a:lnTo>
                    <a:lnTo>
                      <a:pt x="70" y="99"/>
                    </a:lnTo>
                    <a:lnTo>
                      <a:pt x="68" y="100"/>
                    </a:lnTo>
                    <a:lnTo>
                      <a:pt x="64" y="103"/>
                    </a:lnTo>
                    <a:lnTo>
                      <a:pt x="54" y="105"/>
                    </a:lnTo>
                    <a:lnTo>
                      <a:pt x="50" y="109"/>
                    </a:lnTo>
                    <a:lnTo>
                      <a:pt x="45" y="116"/>
                    </a:lnTo>
                    <a:lnTo>
                      <a:pt x="40" y="125"/>
                    </a:lnTo>
                    <a:lnTo>
                      <a:pt x="39" y="133"/>
                    </a:lnTo>
                    <a:lnTo>
                      <a:pt x="32" y="152"/>
                    </a:lnTo>
                    <a:lnTo>
                      <a:pt x="29" y="153"/>
                    </a:lnTo>
                    <a:lnTo>
                      <a:pt x="20" y="156"/>
                    </a:lnTo>
                    <a:lnTo>
                      <a:pt x="15" y="164"/>
                    </a:lnTo>
                    <a:lnTo>
                      <a:pt x="1" y="145"/>
                    </a:lnTo>
                    <a:lnTo>
                      <a:pt x="0" y="155"/>
                    </a:lnTo>
                    <a:lnTo>
                      <a:pt x="12" y="169"/>
                    </a:lnTo>
                    <a:lnTo>
                      <a:pt x="17" y="172"/>
                    </a:lnTo>
                    <a:lnTo>
                      <a:pt x="23" y="176"/>
                    </a:lnTo>
                    <a:lnTo>
                      <a:pt x="28" y="178"/>
                    </a:lnTo>
                    <a:lnTo>
                      <a:pt x="34" y="180"/>
                    </a:lnTo>
                    <a:lnTo>
                      <a:pt x="36" y="180"/>
                    </a:lnTo>
                    <a:lnTo>
                      <a:pt x="39" y="148"/>
                    </a:lnTo>
                    <a:lnTo>
                      <a:pt x="61" y="172"/>
                    </a:lnTo>
                    <a:lnTo>
                      <a:pt x="34" y="192"/>
                    </a:lnTo>
                    <a:lnTo>
                      <a:pt x="36" y="183"/>
                    </a:lnTo>
                    <a:lnTo>
                      <a:pt x="29" y="181"/>
                    </a:lnTo>
                    <a:lnTo>
                      <a:pt x="25" y="180"/>
                    </a:lnTo>
                    <a:lnTo>
                      <a:pt x="18" y="176"/>
                    </a:lnTo>
                    <a:lnTo>
                      <a:pt x="12" y="173"/>
                    </a:lnTo>
                    <a:lnTo>
                      <a:pt x="25" y="192"/>
                    </a:lnTo>
                    <a:lnTo>
                      <a:pt x="43" y="205"/>
                    </a:lnTo>
                    <a:lnTo>
                      <a:pt x="51" y="209"/>
                    </a:lnTo>
                    <a:lnTo>
                      <a:pt x="67" y="215"/>
                    </a:lnTo>
                    <a:lnTo>
                      <a:pt x="90" y="222"/>
                    </a:lnTo>
                    <a:lnTo>
                      <a:pt x="112" y="228"/>
                    </a:lnTo>
                    <a:lnTo>
                      <a:pt x="143" y="233"/>
                    </a:lnTo>
                    <a:lnTo>
                      <a:pt x="156" y="234"/>
                    </a:lnTo>
                    <a:lnTo>
                      <a:pt x="167" y="234"/>
                    </a:lnTo>
                    <a:lnTo>
                      <a:pt x="173" y="231"/>
                    </a:lnTo>
                    <a:lnTo>
                      <a:pt x="176" y="229"/>
                    </a:lnTo>
                    <a:lnTo>
                      <a:pt x="179" y="225"/>
                    </a:lnTo>
                    <a:lnTo>
                      <a:pt x="179" y="211"/>
                    </a:lnTo>
                    <a:lnTo>
                      <a:pt x="177" y="206"/>
                    </a:lnTo>
                    <a:lnTo>
                      <a:pt x="185" y="198"/>
                    </a:lnTo>
                    <a:lnTo>
                      <a:pt x="187" y="192"/>
                    </a:lnTo>
                    <a:lnTo>
                      <a:pt x="187" y="190"/>
                    </a:lnTo>
                    <a:lnTo>
                      <a:pt x="185" y="187"/>
                    </a:lnTo>
                    <a:lnTo>
                      <a:pt x="148" y="187"/>
                    </a:lnTo>
                    <a:lnTo>
                      <a:pt x="157" y="181"/>
                    </a:lnTo>
                    <a:lnTo>
                      <a:pt x="159" y="184"/>
                    </a:lnTo>
                    <a:lnTo>
                      <a:pt x="167" y="183"/>
                    </a:lnTo>
                    <a:lnTo>
                      <a:pt x="177" y="180"/>
                    </a:lnTo>
                    <a:lnTo>
                      <a:pt x="187" y="175"/>
                    </a:lnTo>
                    <a:lnTo>
                      <a:pt x="192" y="173"/>
                    </a:lnTo>
                    <a:close/>
                  </a:path>
                </a:pathLst>
              </a:custGeom>
              <a:solidFill>
                <a:srgbClr val="FCE6CF"/>
              </a:solidFill>
              <a:ln w="0" cmpd="sng">
                <a:solidFill>
                  <a:srgbClr val="000000"/>
                </a:solidFill>
                <a:miter lim="800000"/>
                <a:headEnd/>
                <a:tailEnd/>
              </a:ln>
            </p:spPr>
            <p:txBody>
              <a:bodyPr lIns="144683" tIns="71070" rIns="144683" bIns="71070">
                <a:spAutoFit/>
              </a:bodyPr>
              <a:lstStyle/>
              <a:p>
                <a:endParaRPr lang="zh-CN" altLang="en-US"/>
              </a:p>
            </p:txBody>
          </p:sp>
          <p:sp>
            <p:nvSpPr>
              <p:cNvPr id="133147" name="Freeform 167"/>
              <p:cNvSpPr>
                <a:spLocks noChangeArrowheads="1"/>
              </p:cNvSpPr>
              <p:nvPr/>
            </p:nvSpPr>
            <p:spPr bwMode="auto">
              <a:xfrm>
                <a:off x="444" y="244"/>
                <a:ext cx="163" cy="265"/>
              </a:xfrm>
              <a:custGeom>
                <a:avLst/>
                <a:gdLst>
                  <a:gd name="T0" fmla="*/ 36 w 202"/>
                  <a:gd name="T1" fmla="*/ 237956 h 95"/>
                  <a:gd name="T2" fmla="*/ 34 w 202"/>
                  <a:gd name="T3" fmla="*/ 237956 h 95"/>
                  <a:gd name="T4" fmla="*/ 32 w 202"/>
                  <a:gd name="T5" fmla="*/ 235116 h 95"/>
                  <a:gd name="T6" fmla="*/ 26 w 202"/>
                  <a:gd name="T7" fmla="*/ 216706 h 95"/>
                  <a:gd name="T8" fmla="*/ 23 w 202"/>
                  <a:gd name="T9" fmla="*/ 194543 h 95"/>
                  <a:gd name="T10" fmla="*/ 19 w 202"/>
                  <a:gd name="T11" fmla="*/ 168197 h 95"/>
                  <a:gd name="T12" fmla="*/ 15 w 202"/>
                  <a:gd name="T13" fmla="*/ 146947 h 95"/>
                  <a:gd name="T14" fmla="*/ 15 w 202"/>
                  <a:gd name="T15" fmla="*/ 131384 h 95"/>
                  <a:gd name="T16" fmla="*/ 10 w 202"/>
                  <a:gd name="T17" fmla="*/ 84287 h 95"/>
                  <a:gd name="T18" fmla="*/ 8 w 202"/>
                  <a:gd name="T19" fmla="*/ 14519 h 95"/>
                  <a:gd name="T20" fmla="*/ 8 w 202"/>
                  <a:gd name="T21" fmla="*/ 0 h 95"/>
                  <a:gd name="T22" fmla="*/ 6 w 202"/>
                  <a:gd name="T23" fmla="*/ 22098 h 95"/>
                  <a:gd name="T24" fmla="*/ 4 w 202"/>
                  <a:gd name="T25" fmla="*/ 43410 h 95"/>
                  <a:gd name="T26" fmla="*/ 2 w 202"/>
                  <a:gd name="T27" fmla="*/ 77687 h 95"/>
                  <a:gd name="T28" fmla="*/ 2 w 202"/>
                  <a:gd name="T29" fmla="*/ 116865 h 95"/>
                  <a:gd name="T30" fmla="*/ 2 w 202"/>
                  <a:gd name="T31" fmla="*/ 165349 h 95"/>
                  <a:gd name="T32" fmla="*/ 0 w 202"/>
                  <a:gd name="T33" fmla="*/ 209244 h 95"/>
                  <a:gd name="T34" fmla="*/ 0 w 202"/>
                  <a:gd name="T35" fmla="*/ 227473 h 95"/>
                  <a:gd name="T36" fmla="*/ 2 w 202"/>
                  <a:gd name="T37" fmla="*/ 237956 h 95"/>
                  <a:gd name="T38" fmla="*/ 6 w 202"/>
                  <a:gd name="T39" fmla="*/ 260116 h 95"/>
                  <a:gd name="T40" fmla="*/ 8 w 202"/>
                  <a:gd name="T41" fmla="*/ 296736 h 95"/>
                  <a:gd name="T42" fmla="*/ 10 w 202"/>
                  <a:gd name="T43" fmla="*/ 329858 h 95"/>
                  <a:gd name="T44" fmla="*/ 12 w 202"/>
                  <a:gd name="T45" fmla="*/ 348090 h 95"/>
                  <a:gd name="T46" fmla="*/ 18 w 202"/>
                  <a:gd name="T47" fmla="*/ 296736 h 95"/>
                  <a:gd name="T48" fmla="*/ 23 w 202"/>
                  <a:gd name="T49" fmla="*/ 270886 h 95"/>
                  <a:gd name="T50" fmla="*/ 27 w 202"/>
                  <a:gd name="T51" fmla="*/ 249636 h 95"/>
                  <a:gd name="T52" fmla="*/ 29 w 202"/>
                  <a:gd name="T53" fmla="*/ 249636 h 95"/>
                  <a:gd name="T54" fmla="*/ 32 w 202"/>
                  <a:gd name="T55" fmla="*/ 245878 h 95"/>
                  <a:gd name="T56" fmla="*/ 36 w 202"/>
                  <a:gd name="T57" fmla="*/ 237956 h 9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2"/>
                  <a:gd name="T88" fmla="*/ 0 h 95"/>
                  <a:gd name="T89" fmla="*/ 202 w 202"/>
                  <a:gd name="T90" fmla="*/ 95 h 9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2" h="95">
                    <a:moveTo>
                      <a:pt x="202" y="65"/>
                    </a:moveTo>
                    <a:lnTo>
                      <a:pt x="191" y="65"/>
                    </a:lnTo>
                    <a:lnTo>
                      <a:pt x="178" y="64"/>
                    </a:lnTo>
                    <a:lnTo>
                      <a:pt x="147" y="59"/>
                    </a:lnTo>
                    <a:lnTo>
                      <a:pt x="125" y="53"/>
                    </a:lnTo>
                    <a:lnTo>
                      <a:pt x="102" y="46"/>
                    </a:lnTo>
                    <a:lnTo>
                      <a:pt x="86" y="40"/>
                    </a:lnTo>
                    <a:lnTo>
                      <a:pt x="78" y="36"/>
                    </a:lnTo>
                    <a:lnTo>
                      <a:pt x="60" y="23"/>
                    </a:lnTo>
                    <a:lnTo>
                      <a:pt x="47" y="4"/>
                    </a:lnTo>
                    <a:lnTo>
                      <a:pt x="47" y="0"/>
                    </a:lnTo>
                    <a:lnTo>
                      <a:pt x="35" y="6"/>
                    </a:lnTo>
                    <a:lnTo>
                      <a:pt x="24" y="12"/>
                    </a:lnTo>
                    <a:lnTo>
                      <a:pt x="13" y="21"/>
                    </a:lnTo>
                    <a:lnTo>
                      <a:pt x="7" y="32"/>
                    </a:lnTo>
                    <a:lnTo>
                      <a:pt x="2" y="45"/>
                    </a:lnTo>
                    <a:lnTo>
                      <a:pt x="0" y="57"/>
                    </a:lnTo>
                    <a:lnTo>
                      <a:pt x="0" y="62"/>
                    </a:lnTo>
                    <a:lnTo>
                      <a:pt x="16" y="65"/>
                    </a:lnTo>
                    <a:lnTo>
                      <a:pt x="32" y="71"/>
                    </a:lnTo>
                    <a:lnTo>
                      <a:pt x="44" y="81"/>
                    </a:lnTo>
                    <a:lnTo>
                      <a:pt x="58" y="90"/>
                    </a:lnTo>
                    <a:lnTo>
                      <a:pt x="63" y="95"/>
                    </a:lnTo>
                    <a:lnTo>
                      <a:pt x="100" y="81"/>
                    </a:lnTo>
                    <a:lnTo>
                      <a:pt x="125" y="74"/>
                    </a:lnTo>
                    <a:lnTo>
                      <a:pt x="149" y="68"/>
                    </a:lnTo>
                    <a:lnTo>
                      <a:pt x="164" y="68"/>
                    </a:lnTo>
                    <a:lnTo>
                      <a:pt x="183" y="67"/>
                    </a:lnTo>
                    <a:lnTo>
                      <a:pt x="202" y="65"/>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48" name="Freeform 168"/>
              <p:cNvSpPr>
                <a:spLocks noChangeArrowheads="1"/>
              </p:cNvSpPr>
              <p:nvPr/>
            </p:nvSpPr>
            <p:spPr bwMode="auto">
              <a:xfrm>
                <a:off x="525" y="633"/>
                <a:ext cx="147" cy="265"/>
              </a:xfrm>
              <a:custGeom>
                <a:avLst/>
                <a:gdLst>
                  <a:gd name="T0" fmla="*/ 31 w 183"/>
                  <a:gd name="T1" fmla="*/ 39694 h 122"/>
                  <a:gd name="T2" fmla="*/ 30 w 183"/>
                  <a:gd name="T3" fmla="*/ 27069 h 122"/>
                  <a:gd name="T4" fmla="*/ 28 w 183"/>
                  <a:gd name="T5" fmla="*/ 20794 h 122"/>
                  <a:gd name="T6" fmla="*/ 25 w 183"/>
                  <a:gd name="T7" fmla="*/ 13448 h 122"/>
                  <a:gd name="T8" fmla="*/ 19 w 183"/>
                  <a:gd name="T9" fmla="*/ 6436 h 122"/>
                  <a:gd name="T10" fmla="*/ 14 w 183"/>
                  <a:gd name="T11" fmla="*/ 1599 h 122"/>
                  <a:gd name="T12" fmla="*/ 7 w 183"/>
                  <a:gd name="T13" fmla="*/ 9327 h 122"/>
                  <a:gd name="T14" fmla="*/ 4 w 183"/>
                  <a:gd name="T15" fmla="*/ 20794 h 122"/>
                  <a:gd name="T16" fmla="*/ 3 w 183"/>
                  <a:gd name="T17" fmla="*/ 30366 h 122"/>
                  <a:gd name="T18" fmla="*/ 2 w 183"/>
                  <a:gd name="T19" fmla="*/ 30366 h 122"/>
                  <a:gd name="T20" fmla="*/ 0 w 183"/>
                  <a:gd name="T21" fmla="*/ 31720 h 122"/>
                  <a:gd name="T22" fmla="*/ 2 w 183"/>
                  <a:gd name="T23" fmla="*/ 37170 h 122"/>
                  <a:gd name="T24" fmla="*/ 2 w 183"/>
                  <a:gd name="T25" fmla="*/ 40132 h 122"/>
                  <a:gd name="T26" fmla="*/ 2 w 183"/>
                  <a:gd name="T27" fmla="*/ 42652 h 122"/>
                  <a:gd name="T28" fmla="*/ 3 w 183"/>
                  <a:gd name="T29" fmla="*/ 44005 h 122"/>
                  <a:gd name="T30" fmla="*/ 3 w 183"/>
                  <a:gd name="T31" fmla="*/ 46951 h 122"/>
                  <a:gd name="T32" fmla="*/ 4 w 183"/>
                  <a:gd name="T33" fmla="*/ 54112 h 122"/>
                  <a:gd name="T34" fmla="*/ 5 w 183"/>
                  <a:gd name="T35" fmla="*/ 57014 h 122"/>
                  <a:gd name="T36" fmla="*/ 8 w 183"/>
                  <a:gd name="T37" fmla="*/ 44005 h 122"/>
                  <a:gd name="T38" fmla="*/ 8 w 183"/>
                  <a:gd name="T39" fmla="*/ 27069 h 122"/>
                  <a:gd name="T40" fmla="*/ 11 w 183"/>
                  <a:gd name="T41" fmla="*/ 12286 h 122"/>
                  <a:gd name="T42" fmla="*/ 11 w 183"/>
                  <a:gd name="T43" fmla="*/ 14801 h 122"/>
                  <a:gd name="T44" fmla="*/ 9 w 183"/>
                  <a:gd name="T45" fmla="*/ 24912 h 122"/>
                  <a:gd name="T46" fmla="*/ 9 w 183"/>
                  <a:gd name="T47" fmla="*/ 49459 h 122"/>
                  <a:gd name="T48" fmla="*/ 8 w 183"/>
                  <a:gd name="T49" fmla="*/ 57014 h 122"/>
                  <a:gd name="T50" fmla="*/ 13 w 183"/>
                  <a:gd name="T51" fmla="*/ 57014 h 122"/>
                  <a:gd name="T52" fmla="*/ 13 w 183"/>
                  <a:gd name="T53" fmla="*/ 54942 h 122"/>
                  <a:gd name="T54" fmla="*/ 14 w 183"/>
                  <a:gd name="T55" fmla="*/ 43186 h 122"/>
                  <a:gd name="T56" fmla="*/ 16 w 183"/>
                  <a:gd name="T57" fmla="*/ 23757 h 122"/>
                  <a:gd name="T58" fmla="*/ 14 w 183"/>
                  <a:gd name="T59" fmla="*/ 58797 h 122"/>
                  <a:gd name="T60" fmla="*/ 16 w 183"/>
                  <a:gd name="T61" fmla="*/ 59577 h 122"/>
                  <a:gd name="T62" fmla="*/ 18 w 183"/>
                  <a:gd name="T63" fmla="*/ 58797 h 122"/>
                  <a:gd name="T64" fmla="*/ 20 w 183"/>
                  <a:gd name="T65" fmla="*/ 41042 h 122"/>
                  <a:gd name="T66" fmla="*/ 21 w 183"/>
                  <a:gd name="T67" fmla="*/ 35595 h 122"/>
                  <a:gd name="T68" fmla="*/ 22 w 183"/>
                  <a:gd name="T69" fmla="*/ 30366 h 122"/>
                  <a:gd name="T70" fmla="*/ 20 w 183"/>
                  <a:gd name="T71" fmla="*/ 60487 h 122"/>
                  <a:gd name="T72" fmla="*/ 22 w 183"/>
                  <a:gd name="T73" fmla="*/ 58797 h 122"/>
                  <a:gd name="T74" fmla="*/ 25 w 183"/>
                  <a:gd name="T75" fmla="*/ 49459 h 122"/>
                  <a:gd name="T76" fmla="*/ 27 w 183"/>
                  <a:gd name="T77" fmla="*/ 39694 h 122"/>
                  <a:gd name="T78" fmla="*/ 30 w 183"/>
                  <a:gd name="T79" fmla="*/ 45595 h 12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83"/>
                  <a:gd name="T121" fmla="*/ 0 h 122"/>
                  <a:gd name="T122" fmla="*/ 183 w 183"/>
                  <a:gd name="T123" fmla="*/ 122 h 12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83" h="122">
                    <a:moveTo>
                      <a:pt x="169" y="92"/>
                    </a:moveTo>
                    <a:lnTo>
                      <a:pt x="183" y="80"/>
                    </a:lnTo>
                    <a:lnTo>
                      <a:pt x="176" y="66"/>
                    </a:lnTo>
                    <a:lnTo>
                      <a:pt x="172" y="55"/>
                    </a:lnTo>
                    <a:lnTo>
                      <a:pt x="169" y="45"/>
                    </a:lnTo>
                    <a:lnTo>
                      <a:pt x="165" y="42"/>
                    </a:lnTo>
                    <a:lnTo>
                      <a:pt x="148" y="38"/>
                    </a:lnTo>
                    <a:lnTo>
                      <a:pt x="139" y="27"/>
                    </a:lnTo>
                    <a:lnTo>
                      <a:pt x="123" y="17"/>
                    </a:lnTo>
                    <a:lnTo>
                      <a:pt x="109" y="13"/>
                    </a:lnTo>
                    <a:lnTo>
                      <a:pt x="97" y="0"/>
                    </a:lnTo>
                    <a:lnTo>
                      <a:pt x="86" y="3"/>
                    </a:lnTo>
                    <a:lnTo>
                      <a:pt x="69" y="0"/>
                    </a:lnTo>
                    <a:lnTo>
                      <a:pt x="44" y="19"/>
                    </a:lnTo>
                    <a:lnTo>
                      <a:pt x="30" y="33"/>
                    </a:lnTo>
                    <a:lnTo>
                      <a:pt x="24" y="42"/>
                    </a:lnTo>
                    <a:lnTo>
                      <a:pt x="20" y="56"/>
                    </a:lnTo>
                    <a:lnTo>
                      <a:pt x="17" y="61"/>
                    </a:lnTo>
                    <a:lnTo>
                      <a:pt x="14" y="59"/>
                    </a:lnTo>
                    <a:lnTo>
                      <a:pt x="11" y="61"/>
                    </a:lnTo>
                    <a:lnTo>
                      <a:pt x="6" y="61"/>
                    </a:lnTo>
                    <a:lnTo>
                      <a:pt x="0" y="64"/>
                    </a:lnTo>
                    <a:lnTo>
                      <a:pt x="0" y="72"/>
                    </a:lnTo>
                    <a:lnTo>
                      <a:pt x="2" y="75"/>
                    </a:lnTo>
                    <a:lnTo>
                      <a:pt x="3" y="80"/>
                    </a:lnTo>
                    <a:lnTo>
                      <a:pt x="5" y="81"/>
                    </a:lnTo>
                    <a:lnTo>
                      <a:pt x="10" y="84"/>
                    </a:lnTo>
                    <a:lnTo>
                      <a:pt x="13" y="86"/>
                    </a:lnTo>
                    <a:lnTo>
                      <a:pt x="14" y="87"/>
                    </a:lnTo>
                    <a:lnTo>
                      <a:pt x="17" y="89"/>
                    </a:lnTo>
                    <a:lnTo>
                      <a:pt x="19" y="92"/>
                    </a:lnTo>
                    <a:lnTo>
                      <a:pt x="20" y="95"/>
                    </a:lnTo>
                    <a:lnTo>
                      <a:pt x="22" y="103"/>
                    </a:lnTo>
                    <a:lnTo>
                      <a:pt x="24" y="109"/>
                    </a:lnTo>
                    <a:lnTo>
                      <a:pt x="25" y="112"/>
                    </a:lnTo>
                    <a:lnTo>
                      <a:pt x="28" y="115"/>
                    </a:lnTo>
                    <a:lnTo>
                      <a:pt x="42" y="115"/>
                    </a:lnTo>
                    <a:lnTo>
                      <a:pt x="47" y="89"/>
                    </a:lnTo>
                    <a:lnTo>
                      <a:pt x="49" y="72"/>
                    </a:lnTo>
                    <a:lnTo>
                      <a:pt x="47" y="55"/>
                    </a:lnTo>
                    <a:lnTo>
                      <a:pt x="52" y="47"/>
                    </a:lnTo>
                    <a:lnTo>
                      <a:pt x="66" y="25"/>
                    </a:lnTo>
                    <a:lnTo>
                      <a:pt x="70" y="25"/>
                    </a:lnTo>
                    <a:lnTo>
                      <a:pt x="67" y="30"/>
                    </a:lnTo>
                    <a:lnTo>
                      <a:pt x="61" y="42"/>
                    </a:lnTo>
                    <a:lnTo>
                      <a:pt x="56" y="50"/>
                    </a:lnTo>
                    <a:lnTo>
                      <a:pt x="53" y="64"/>
                    </a:lnTo>
                    <a:lnTo>
                      <a:pt x="53" y="100"/>
                    </a:lnTo>
                    <a:lnTo>
                      <a:pt x="50" y="112"/>
                    </a:lnTo>
                    <a:lnTo>
                      <a:pt x="49" y="115"/>
                    </a:lnTo>
                    <a:lnTo>
                      <a:pt x="69" y="117"/>
                    </a:lnTo>
                    <a:lnTo>
                      <a:pt x="72" y="115"/>
                    </a:lnTo>
                    <a:lnTo>
                      <a:pt x="73" y="115"/>
                    </a:lnTo>
                    <a:lnTo>
                      <a:pt x="75" y="111"/>
                    </a:lnTo>
                    <a:lnTo>
                      <a:pt x="78" y="97"/>
                    </a:lnTo>
                    <a:lnTo>
                      <a:pt x="78" y="87"/>
                    </a:lnTo>
                    <a:lnTo>
                      <a:pt x="80" y="76"/>
                    </a:lnTo>
                    <a:lnTo>
                      <a:pt x="94" y="48"/>
                    </a:lnTo>
                    <a:lnTo>
                      <a:pt x="95" y="48"/>
                    </a:lnTo>
                    <a:lnTo>
                      <a:pt x="78" y="119"/>
                    </a:lnTo>
                    <a:lnTo>
                      <a:pt x="91" y="119"/>
                    </a:lnTo>
                    <a:lnTo>
                      <a:pt x="94" y="120"/>
                    </a:lnTo>
                    <a:lnTo>
                      <a:pt x="105" y="120"/>
                    </a:lnTo>
                    <a:lnTo>
                      <a:pt x="106" y="119"/>
                    </a:lnTo>
                    <a:lnTo>
                      <a:pt x="111" y="94"/>
                    </a:lnTo>
                    <a:lnTo>
                      <a:pt x="114" y="83"/>
                    </a:lnTo>
                    <a:lnTo>
                      <a:pt x="117" y="78"/>
                    </a:lnTo>
                    <a:lnTo>
                      <a:pt x="120" y="72"/>
                    </a:lnTo>
                    <a:lnTo>
                      <a:pt x="122" y="66"/>
                    </a:lnTo>
                    <a:lnTo>
                      <a:pt x="127" y="61"/>
                    </a:lnTo>
                    <a:lnTo>
                      <a:pt x="114" y="122"/>
                    </a:lnTo>
                    <a:lnTo>
                      <a:pt x="117" y="122"/>
                    </a:lnTo>
                    <a:lnTo>
                      <a:pt x="119" y="120"/>
                    </a:lnTo>
                    <a:lnTo>
                      <a:pt x="125" y="119"/>
                    </a:lnTo>
                    <a:lnTo>
                      <a:pt x="128" y="115"/>
                    </a:lnTo>
                    <a:lnTo>
                      <a:pt x="142" y="100"/>
                    </a:lnTo>
                    <a:lnTo>
                      <a:pt x="147" y="95"/>
                    </a:lnTo>
                    <a:lnTo>
                      <a:pt x="153" y="80"/>
                    </a:lnTo>
                    <a:lnTo>
                      <a:pt x="156" y="78"/>
                    </a:lnTo>
                    <a:lnTo>
                      <a:pt x="169" y="92"/>
                    </a:lnTo>
                    <a:close/>
                  </a:path>
                </a:pathLst>
              </a:custGeom>
              <a:solidFill>
                <a:srgbClr val="FCE6CF"/>
              </a:solidFill>
              <a:ln w="0" cmpd="sng">
                <a:solidFill>
                  <a:srgbClr val="000000"/>
                </a:solidFill>
                <a:miter lim="800000"/>
                <a:headEnd/>
                <a:tailEnd/>
              </a:ln>
            </p:spPr>
            <p:txBody>
              <a:bodyPr lIns="144683" tIns="71070" rIns="144683" bIns="71070">
                <a:spAutoFit/>
              </a:bodyPr>
              <a:lstStyle/>
              <a:p>
                <a:endParaRPr lang="zh-CN" altLang="en-US"/>
              </a:p>
            </p:txBody>
          </p:sp>
          <p:sp>
            <p:nvSpPr>
              <p:cNvPr id="133149" name="Freeform 169"/>
              <p:cNvSpPr>
                <a:spLocks noChangeArrowheads="1"/>
              </p:cNvSpPr>
              <p:nvPr/>
            </p:nvSpPr>
            <p:spPr bwMode="auto">
              <a:xfrm>
                <a:off x="508" y="355"/>
                <a:ext cx="39" cy="265"/>
              </a:xfrm>
              <a:custGeom>
                <a:avLst/>
                <a:gdLst>
                  <a:gd name="T0" fmla="*/ 9 w 48"/>
                  <a:gd name="T1" fmla="*/ 10809 h 156"/>
                  <a:gd name="T2" fmla="*/ 9 w 48"/>
                  <a:gd name="T3" fmla="*/ 4778 h 156"/>
                  <a:gd name="T4" fmla="*/ 6 w 48"/>
                  <a:gd name="T5" fmla="*/ 2275 h 156"/>
                  <a:gd name="T6" fmla="*/ 5 w 48"/>
                  <a:gd name="T7" fmla="*/ 2574 h 156"/>
                  <a:gd name="T8" fmla="*/ 0 w 48"/>
                  <a:gd name="T9" fmla="*/ 0 h 156"/>
                  <a:gd name="T10" fmla="*/ 9 w 48"/>
                  <a:gd name="T11" fmla="*/ 10809 h 156"/>
                  <a:gd name="T12" fmla="*/ 0 60000 65536"/>
                  <a:gd name="T13" fmla="*/ 0 60000 65536"/>
                  <a:gd name="T14" fmla="*/ 0 60000 65536"/>
                  <a:gd name="T15" fmla="*/ 0 60000 65536"/>
                  <a:gd name="T16" fmla="*/ 0 60000 65536"/>
                  <a:gd name="T17" fmla="*/ 0 60000 65536"/>
                  <a:gd name="T18" fmla="*/ 0 w 48"/>
                  <a:gd name="T19" fmla="*/ 0 h 156"/>
                  <a:gd name="T20" fmla="*/ 48 w 48"/>
                  <a:gd name="T21" fmla="*/ 156 h 156"/>
                </a:gdLst>
                <a:ahLst/>
                <a:cxnLst>
                  <a:cxn ang="T12">
                    <a:pos x="T0" y="T1"/>
                  </a:cxn>
                  <a:cxn ang="T13">
                    <a:pos x="T2" y="T3"/>
                  </a:cxn>
                  <a:cxn ang="T14">
                    <a:pos x="T4" y="T5"/>
                  </a:cxn>
                  <a:cxn ang="T15">
                    <a:pos x="T6" y="T7"/>
                  </a:cxn>
                  <a:cxn ang="T16">
                    <a:pos x="T8" y="T9"/>
                  </a:cxn>
                  <a:cxn ang="T17">
                    <a:pos x="T10" y="T11"/>
                  </a:cxn>
                </a:cxnLst>
                <a:rect l="T18" t="T19" r="T20" b="T21"/>
                <a:pathLst>
                  <a:path w="48" h="156">
                    <a:moveTo>
                      <a:pt x="44" y="156"/>
                    </a:moveTo>
                    <a:lnTo>
                      <a:pt x="48" y="69"/>
                    </a:lnTo>
                    <a:lnTo>
                      <a:pt x="31" y="33"/>
                    </a:lnTo>
                    <a:lnTo>
                      <a:pt x="25" y="37"/>
                    </a:lnTo>
                    <a:lnTo>
                      <a:pt x="0" y="0"/>
                    </a:lnTo>
                    <a:lnTo>
                      <a:pt x="44" y="156"/>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50" name="Freeform 170"/>
              <p:cNvSpPr>
                <a:spLocks noChangeArrowheads="1"/>
              </p:cNvSpPr>
              <p:nvPr/>
            </p:nvSpPr>
            <p:spPr bwMode="auto">
              <a:xfrm>
                <a:off x="500" y="321"/>
                <a:ext cx="64" cy="265"/>
              </a:xfrm>
              <a:custGeom>
                <a:avLst/>
                <a:gdLst>
                  <a:gd name="T0" fmla="*/ 6 w 80"/>
                  <a:gd name="T1" fmla="*/ 2952357 h 70"/>
                  <a:gd name="T2" fmla="*/ 7 w 80"/>
                  <a:gd name="T3" fmla="*/ 2863817 h 70"/>
                  <a:gd name="T4" fmla="*/ 11 w 80"/>
                  <a:gd name="T5" fmla="*/ 2272924 h 70"/>
                  <a:gd name="T6" fmla="*/ 14 w 80"/>
                  <a:gd name="T7" fmla="*/ 968030 h 70"/>
                  <a:gd name="T8" fmla="*/ 11 w 80"/>
                  <a:gd name="T9" fmla="*/ 500774 h 70"/>
                  <a:gd name="T10" fmla="*/ 9 w 80"/>
                  <a:gd name="T11" fmla="*/ 255706 h 70"/>
                  <a:gd name="T12" fmla="*/ 7 w 80"/>
                  <a:gd name="T13" fmla="*/ 0 h 70"/>
                  <a:gd name="T14" fmla="*/ 5 w 80"/>
                  <a:gd name="T15" fmla="*/ 0 h 70"/>
                  <a:gd name="T16" fmla="*/ 3 w 80"/>
                  <a:gd name="T17" fmla="*/ 255706 h 70"/>
                  <a:gd name="T18" fmla="*/ 0 w 80"/>
                  <a:gd name="T19" fmla="*/ 636095 h 70"/>
                  <a:gd name="T20" fmla="*/ 6 w 80"/>
                  <a:gd name="T21" fmla="*/ 2952357 h 7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70"/>
                  <a:gd name="T35" fmla="*/ 80 w 80"/>
                  <a:gd name="T36" fmla="*/ 70 h 7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70">
                    <a:moveTo>
                      <a:pt x="37" y="70"/>
                    </a:moveTo>
                    <a:lnTo>
                      <a:pt x="41" y="68"/>
                    </a:lnTo>
                    <a:lnTo>
                      <a:pt x="62" y="54"/>
                    </a:lnTo>
                    <a:lnTo>
                      <a:pt x="80" y="23"/>
                    </a:lnTo>
                    <a:lnTo>
                      <a:pt x="64" y="12"/>
                    </a:lnTo>
                    <a:lnTo>
                      <a:pt x="55" y="6"/>
                    </a:lnTo>
                    <a:lnTo>
                      <a:pt x="44" y="0"/>
                    </a:lnTo>
                    <a:lnTo>
                      <a:pt x="31" y="0"/>
                    </a:lnTo>
                    <a:lnTo>
                      <a:pt x="20" y="6"/>
                    </a:lnTo>
                    <a:lnTo>
                      <a:pt x="0" y="15"/>
                    </a:lnTo>
                    <a:lnTo>
                      <a:pt x="37" y="70"/>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51" name="Freeform 171"/>
              <p:cNvSpPr>
                <a:spLocks noChangeArrowheads="1"/>
              </p:cNvSpPr>
              <p:nvPr/>
            </p:nvSpPr>
            <p:spPr bwMode="auto">
              <a:xfrm>
                <a:off x="673" y="687"/>
                <a:ext cx="21" cy="265"/>
              </a:xfrm>
              <a:custGeom>
                <a:avLst/>
                <a:gdLst>
                  <a:gd name="T0" fmla="*/ 2 w 27"/>
                  <a:gd name="T1" fmla="*/ 9770415 h 59"/>
                  <a:gd name="T2" fmla="*/ 3 w 27"/>
                  <a:gd name="T3" fmla="*/ 8956906 h 59"/>
                  <a:gd name="T4" fmla="*/ 3 w 27"/>
                  <a:gd name="T5" fmla="*/ 7964638 h 59"/>
                  <a:gd name="T6" fmla="*/ 3 w 27"/>
                  <a:gd name="T7" fmla="*/ 6452692 h 59"/>
                  <a:gd name="T8" fmla="*/ 3 w 27"/>
                  <a:gd name="T9" fmla="*/ 4646532 h 59"/>
                  <a:gd name="T10" fmla="*/ 2 w 27"/>
                  <a:gd name="T11" fmla="*/ 3136603 h 59"/>
                  <a:gd name="T12" fmla="*/ 2 w 27"/>
                  <a:gd name="T13" fmla="*/ 1806159 h 59"/>
                  <a:gd name="T14" fmla="*/ 2 w 27"/>
                  <a:gd name="T15" fmla="*/ 813590 h 59"/>
                  <a:gd name="T16" fmla="*/ 2 w 27"/>
                  <a:gd name="T17" fmla="*/ 476969 h 59"/>
                  <a:gd name="T18" fmla="*/ 0 w 27"/>
                  <a:gd name="T19" fmla="*/ 0 h 59"/>
                  <a:gd name="T20" fmla="*/ 0 w 27"/>
                  <a:gd name="T21" fmla="*/ 5977358 h 59"/>
                  <a:gd name="T22" fmla="*/ 2 w 27"/>
                  <a:gd name="T23" fmla="*/ 9770415 h 59"/>
                  <a:gd name="T24" fmla="*/ 2 w 27"/>
                  <a:gd name="T25" fmla="*/ 9770415 h 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7"/>
                  <a:gd name="T40" fmla="*/ 0 h 59"/>
                  <a:gd name="T41" fmla="*/ 27 w 27"/>
                  <a:gd name="T42" fmla="*/ 59 h 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7" h="59">
                    <a:moveTo>
                      <a:pt x="20" y="59"/>
                    </a:moveTo>
                    <a:lnTo>
                      <a:pt x="24" y="54"/>
                    </a:lnTo>
                    <a:lnTo>
                      <a:pt x="27" y="48"/>
                    </a:lnTo>
                    <a:lnTo>
                      <a:pt x="27" y="39"/>
                    </a:lnTo>
                    <a:lnTo>
                      <a:pt x="24" y="28"/>
                    </a:lnTo>
                    <a:lnTo>
                      <a:pt x="20" y="19"/>
                    </a:lnTo>
                    <a:lnTo>
                      <a:pt x="17" y="11"/>
                    </a:lnTo>
                    <a:lnTo>
                      <a:pt x="13" y="5"/>
                    </a:lnTo>
                    <a:lnTo>
                      <a:pt x="8" y="3"/>
                    </a:lnTo>
                    <a:lnTo>
                      <a:pt x="0" y="0"/>
                    </a:lnTo>
                    <a:lnTo>
                      <a:pt x="0" y="36"/>
                    </a:lnTo>
                    <a:lnTo>
                      <a:pt x="2" y="59"/>
                    </a:lnTo>
                    <a:lnTo>
                      <a:pt x="20" y="59"/>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52" name="Freeform 172"/>
              <p:cNvSpPr>
                <a:spLocks noChangeArrowheads="1"/>
              </p:cNvSpPr>
              <p:nvPr/>
            </p:nvSpPr>
            <p:spPr bwMode="auto">
              <a:xfrm>
                <a:off x="570" y="165"/>
                <a:ext cx="46" cy="265"/>
              </a:xfrm>
              <a:custGeom>
                <a:avLst/>
                <a:gdLst>
                  <a:gd name="T0" fmla="*/ 3 w 58"/>
                  <a:gd name="T1" fmla="*/ 780512600 h 30"/>
                  <a:gd name="T2" fmla="*/ 6 w 58"/>
                  <a:gd name="T3" fmla="*/ 482677060 h 30"/>
                  <a:gd name="T4" fmla="*/ 7 w 58"/>
                  <a:gd name="T5" fmla="*/ 297889768 h 30"/>
                  <a:gd name="T6" fmla="*/ 9 w 58"/>
                  <a:gd name="T7" fmla="*/ 113529101 h 30"/>
                  <a:gd name="T8" fmla="*/ 9 w 58"/>
                  <a:gd name="T9" fmla="*/ 75562648 h 30"/>
                  <a:gd name="T10" fmla="*/ 8 w 58"/>
                  <a:gd name="T11" fmla="*/ 0 h 30"/>
                  <a:gd name="T12" fmla="*/ 7 w 58"/>
                  <a:gd name="T13" fmla="*/ 113529101 h 30"/>
                  <a:gd name="T14" fmla="*/ 6 w 58"/>
                  <a:gd name="T15" fmla="*/ 297889768 h 30"/>
                  <a:gd name="T16" fmla="*/ 3 w 58"/>
                  <a:gd name="T17" fmla="*/ 705004825 h 30"/>
                  <a:gd name="T18" fmla="*/ 0 w 58"/>
                  <a:gd name="T19" fmla="*/ 1112125580 h 30"/>
                  <a:gd name="T20" fmla="*/ 3 w 58"/>
                  <a:gd name="T21" fmla="*/ 780512600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
                  <a:gd name="T34" fmla="*/ 0 h 30"/>
                  <a:gd name="T35" fmla="*/ 58 w 5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 h="30">
                    <a:moveTo>
                      <a:pt x="22" y="21"/>
                    </a:moveTo>
                    <a:lnTo>
                      <a:pt x="36" y="13"/>
                    </a:lnTo>
                    <a:lnTo>
                      <a:pt x="47" y="8"/>
                    </a:lnTo>
                    <a:lnTo>
                      <a:pt x="58" y="3"/>
                    </a:lnTo>
                    <a:lnTo>
                      <a:pt x="58" y="2"/>
                    </a:lnTo>
                    <a:lnTo>
                      <a:pt x="55" y="0"/>
                    </a:lnTo>
                    <a:lnTo>
                      <a:pt x="46" y="3"/>
                    </a:lnTo>
                    <a:lnTo>
                      <a:pt x="36" y="8"/>
                    </a:lnTo>
                    <a:lnTo>
                      <a:pt x="22" y="19"/>
                    </a:lnTo>
                    <a:lnTo>
                      <a:pt x="0" y="30"/>
                    </a:lnTo>
                    <a:lnTo>
                      <a:pt x="22" y="21"/>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53" name="Freeform 173"/>
              <p:cNvSpPr>
                <a:spLocks noChangeArrowheads="1"/>
              </p:cNvSpPr>
              <p:nvPr/>
            </p:nvSpPr>
            <p:spPr bwMode="auto">
              <a:xfrm>
                <a:off x="660" y="672"/>
                <a:ext cx="13" cy="265"/>
              </a:xfrm>
              <a:custGeom>
                <a:avLst/>
                <a:gdLst>
                  <a:gd name="T0" fmla="*/ 5 w 15"/>
                  <a:gd name="T1" fmla="*/ 23648631 h 52"/>
                  <a:gd name="T2" fmla="*/ 5 w 15"/>
                  <a:gd name="T3" fmla="*/ 7321527 h 52"/>
                  <a:gd name="T4" fmla="*/ 0 w 15"/>
                  <a:gd name="T5" fmla="*/ 0 h 52"/>
                  <a:gd name="T6" fmla="*/ 3 w 15"/>
                  <a:gd name="T7" fmla="*/ 4554081 h 52"/>
                  <a:gd name="T8" fmla="*/ 3 w 15"/>
                  <a:gd name="T9" fmla="*/ 9545300 h 52"/>
                  <a:gd name="T10" fmla="*/ 4 w 15"/>
                  <a:gd name="T11" fmla="*/ 15886770 h 52"/>
                  <a:gd name="T12" fmla="*/ 0 w 15"/>
                  <a:gd name="T13" fmla="*/ 21424210 h 52"/>
                  <a:gd name="T14" fmla="*/ 5 w 15"/>
                  <a:gd name="T15" fmla="*/ 23648631 h 52"/>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52"/>
                  <a:gd name="T26" fmla="*/ 15 w 15"/>
                  <a:gd name="T27" fmla="*/ 52 h 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52">
                    <a:moveTo>
                      <a:pt x="15" y="52"/>
                    </a:moveTo>
                    <a:lnTo>
                      <a:pt x="15" y="16"/>
                    </a:lnTo>
                    <a:lnTo>
                      <a:pt x="0" y="0"/>
                    </a:lnTo>
                    <a:lnTo>
                      <a:pt x="3" y="10"/>
                    </a:lnTo>
                    <a:lnTo>
                      <a:pt x="7" y="21"/>
                    </a:lnTo>
                    <a:lnTo>
                      <a:pt x="14" y="35"/>
                    </a:lnTo>
                    <a:lnTo>
                      <a:pt x="0" y="47"/>
                    </a:lnTo>
                    <a:lnTo>
                      <a:pt x="15" y="52"/>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54" name="Freeform 174"/>
              <p:cNvSpPr>
                <a:spLocks noChangeArrowheads="1"/>
              </p:cNvSpPr>
              <p:nvPr/>
            </p:nvSpPr>
            <p:spPr bwMode="auto">
              <a:xfrm>
                <a:off x="482" y="244"/>
                <a:ext cx="19" cy="265"/>
              </a:xfrm>
              <a:custGeom>
                <a:avLst/>
                <a:gdLst>
                  <a:gd name="T0" fmla="*/ 0 w 24"/>
                  <a:gd name="T1" fmla="*/ 2147483646 h 14"/>
                  <a:gd name="T2" fmla="*/ 2 w 24"/>
                  <a:gd name="T3" fmla="*/ 2147483646 h 14"/>
                  <a:gd name="T4" fmla="*/ 2 w 24"/>
                  <a:gd name="T5" fmla="*/ 2147483646 h 14"/>
                  <a:gd name="T6" fmla="*/ 2 w 24"/>
                  <a:gd name="T7" fmla="*/ 2147483646 h 14"/>
                  <a:gd name="T8" fmla="*/ 4 w 24"/>
                  <a:gd name="T9" fmla="*/ 2147483646 h 14"/>
                  <a:gd name="T10" fmla="*/ 4 w 24"/>
                  <a:gd name="T11" fmla="*/ 2147483646 h 14"/>
                  <a:gd name="T12" fmla="*/ 3 w 24"/>
                  <a:gd name="T13" fmla="*/ 2147483646 h 14"/>
                  <a:gd name="T14" fmla="*/ 2 w 24"/>
                  <a:gd name="T15" fmla="*/ 2147483646 h 14"/>
                  <a:gd name="T16" fmla="*/ 2 w 24"/>
                  <a:gd name="T17" fmla="*/ 2147483646 h 14"/>
                  <a:gd name="T18" fmla="*/ 2 w 24"/>
                  <a:gd name="T19" fmla="*/ 2147483646 h 14"/>
                  <a:gd name="T20" fmla="*/ 0 w 24"/>
                  <a:gd name="T21" fmla="*/ 0 h 14"/>
                  <a:gd name="T22" fmla="*/ 0 w 24"/>
                  <a:gd name="T23" fmla="*/ 2147483646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4"/>
                  <a:gd name="T38" fmla="*/ 24 w 24"/>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4">
                    <a:moveTo>
                      <a:pt x="0" y="4"/>
                    </a:moveTo>
                    <a:lnTo>
                      <a:pt x="6" y="7"/>
                    </a:lnTo>
                    <a:lnTo>
                      <a:pt x="13" y="11"/>
                    </a:lnTo>
                    <a:lnTo>
                      <a:pt x="17" y="12"/>
                    </a:lnTo>
                    <a:lnTo>
                      <a:pt x="24" y="14"/>
                    </a:lnTo>
                    <a:lnTo>
                      <a:pt x="24" y="11"/>
                    </a:lnTo>
                    <a:lnTo>
                      <a:pt x="22" y="11"/>
                    </a:lnTo>
                    <a:lnTo>
                      <a:pt x="16" y="9"/>
                    </a:lnTo>
                    <a:lnTo>
                      <a:pt x="11" y="7"/>
                    </a:lnTo>
                    <a:lnTo>
                      <a:pt x="5" y="3"/>
                    </a:lnTo>
                    <a:lnTo>
                      <a:pt x="0" y="0"/>
                    </a:lnTo>
                    <a:lnTo>
                      <a:pt x="0" y="4"/>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55" name="Freeform 175"/>
              <p:cNvSpPr>
                <a:spLocks noChangeArrowheads="1"/>
              </p:cNvSpPr>
              <p:nvPr/>
            </p:nvSpPr>
            <p:spPr bwMode="auto">
              <a:xfrm>
                <a:off x="578" y="195"/>
                <a:ext cx="36" cy="265"/>
              </a:xfrm>
              <a:custGeom>
                <a:avLst/>
                <a:gdLst>
                  <a:gd name="T0" fmla="*/ 9 w 44"/>
                  <a:gd name="T1" fmla="*/ 2147483646 h 15"/>
                  <a:gd name="T2" fmla="*/ 9 w 44"/>
                  <a:gd name="T3" fmla="*/ 0 h 15"/>
                  <a:gd name="T4" fmla="*/ 7 w 44"/>
                  <a:gd name="T5" fmla="*/ 2147483646 h 15"/>
                  <a:gd name="T6" fmla="*/ 6 w 44"/>
                  <a:gd name="T7" fmla="*/ 2147483646 h 15"/>
                  <a:gd name="T8" fmla="*/ 2 w 44"/>
                  <a:gd name="T9" fmla="*/ 2147483646 h 15"/>
                  <a:gd name="T10" fmla="*/ 0 w 44"/>
                  <a:gd name="T11" fmla="*/ 2147483646 h 15"/>
                  <a:gd name="T12" fmla="*/ 2 w 44"/>
                  <a:gd name="T13" fmla="*/ 2147483646 h 15"/>
                  <a:gd name="T14" fmla="*/ 4 w 44"/>
                  <a:gd name="T15" fmla="*/ 2147483646 h 15"/>
                  <a:gd name="T16" fmla="*/ 6 w 44"/>
                  <a:gd name="T17" fmla="*/ 2147483646 h 15"/>
                  <a:gd name="T18" fmla="*/ 7 w 44"/>
                  <a:gd name="T19" fmla="*/ 2147483646 h 15"/>
                  <a:gd name="T20" fmla="*/ 9 w 44"/>
                  <a:gd name="T21" fmla="*/ 2147483646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
                  <a:gd name="T34" fmla="*/ 0 h 15"/>
                  <a:gd name="T35" fmla="*/ 44 w 44"/>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 h="15">
                    <a:moveTo>
                      <a:pt x="44" y="9"/>
                    </a:moveTo>
                    <a:lnTo>
                      <a:pt x="42" y="0"/>
                    </a:lnTo>
                    <a:lnTo>
                      <a:pt x="35" y="4"/>
                    </a:lnTo>
                    <a:lnTo>
                      <a:pt x="27" y="4"/>
                    </a:lnTo>
                    <a:lnTo>
                      <a:pt x="11" y="1"/>
                    </a:lnTo>
                    <a:lnTo>
                      <a:pt x="0" y="7"/>
                    </a:lnTo>
                    <a:lnTo>
                      <a:pt x="8" y="6"/>
                    </a:lnTo>
                    <a:lnTo>
                      <a:pt x="21" y="12"/>
                    </a:lnTo>
                    <a:lnTo>
                      <a:pt x="28" y="15"/>
                    </a:lnTo>
                    <a:lnTo>
                      <a:pt x="39" y="12"/>
                    </a:lnTo>
                    <a:lnTo>
                      <a:pt x="44" y="9"/>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56" name="Freeform 176"/>
              <p:cNvSpPr>
                <a:spLocks noChangeArrowheads="1"/>
              </p:cNvSpPr>
              <p:nvPr/>
            </p:nvSpPr>
            <p:spPr bwMode="auto">
              <a:xfrm>
                <a:off x="591" y="248"/>
                <a:ext cx="36" cy="265"/>
              </a:xfrm>
              <a:custGeom>
                <a:avLst/>
                <a:gdLst>
                  <a:gd name="T0" fmla="*/ 9 w 44"/>
                  <a:gd name="T1" fmla="*/ 0 h 14"/>
                  <a:gd name="T2" fmla="*/ 7 w 44"/>
                  <a:gd name="T3" fmla="*/ 2147483646 h 14"/>
                  <a:gd name="T4" fmla="*/ 6 w 44"/>
                  <a:gd name="T5" fmla="*/ 2147483646 h 14"/>
                  <a:gd name="T6" fmla="*/ 4 w 44"/>
                  <a:gd name="T7" fmla="*/ 2147483646 h 14"/>
                  <a:gd name="T8" fmla="*/ 2 w 44"/>
                  <a:gd name="T9" fmla="*/ 2147483646 h 14"/>
                  <a:gd name="T10" fmla="*/ 2 w 44"/>
                  <a:gd name="T11" fmla="*/ 2147483646 h 14"/>
                  <a:gd name="T12" fmla="*/ 0 w 44"/>
                  <a:gd name="T13" fmla="*/ 2147483646 h 14"/>
                  <a:gd name="T14" fmla="*/ 7 w 44"/>
                  <a:gd name="T15" fmla="*/ 2147483646 h 14"/>
                  <a:gd name="T16" fmla="*/ 9 w 44"/>
                  <a:gd name="T17" fmla="*/ 0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44" y="0"/>
                    </a:moveTo>
                    <a:lnTo>
                      <a:pt x="39" y="2"/>
                    </a:lnTo>
                    <a:lnTo>
                      <a:pt x="29" y="7"/>
                    </a:lnTo>
                    <a:lnTo>
                      <a:pt x="19" y="10"/>
                    </a:lnTo>
                    <a:lnTo>
                      <a:pt x="11" y="11"/>
                    </a:lnTo>
                    <a:lnTo>
                      <a:pt x="9" y="8"/>
                    </a:lnTo>
                    <a:lnTo>
                      <a:pt x="0" y="14"/>
                    </a:lnTo>
                    <a:lnTo>
                      <a:pt x="37" y="14"/>
                    </a:lnTo>
                    <a:lnTo>
                      <a:pt x="44" y="0"/>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57" name="Freeform 177"/>
              <p:cNvSpPr>
                <a:spLocks noChangeArrowheads="1"/>
              </p:cNvSpPr>
              <p:nvPr/>
            </p:nvSpPr>
            <p:spPr bwMode="auto">
              <a:xfrm>
                <a:off x="688" y="660"/>
                <a:ext cx="203" cy="265"/>
              </a:xfrm>
              <a:custGeom>
                <a:avLst/>
                <a:gdLst>
                  <a:gd name="T0" fmla="*/ 22 w 252"/>
                  <a:gd name="T1" fmla="*/ 1508 h 204"/>
                  <a:gd name="T2" fmla="*/ 31 w 252"/>
                  <a:gd name="T3" fmla="*/ 1352 h 204"/>
                  <a:gd name="T4" fmla="*/ 35 w 252"/>
                  <a:gd name="T5" fmla="*/ 1105 h 204"/>
                  <a:gd name="T6" fmla="*/ 39 w 252"/>
                  <a:gd name="T7" fmla="*/ 814 h 204"/>
                  <a:gd name="T8" fmla="*/ 40 w 252"/>
                  <a:gd name="T9" fmla="*/ 681 h 204"/>
                  <a:gd name="T10" fmla="*/ 40 w 252"/>
                  <a:gd name="T11" fmla="*/ 535 h 204"/>
                  <a:gd name="T12" fmla="*/ 41 w 252"/>
                  <a:gd name="T13" fmla="*/ 446 h 204"/>
                  <a:gd name="T14" fmla="*/ 39 w 252"/>
                  <a:gd name="T15" fmla="*/ 343 h 204"/>
                  <a:gd name="T16" fmla="*/ 44 w 252"/>
                  <a:gd name="T17" fmla="*/ 566 h 204"/>
                  <a:gd name="T18" fmla="*/ 39 w 252"/>
                  <a:gd name="T19" fmla="*/ 203 h 204"/>
                  <a:gd name="T20" fmla="*/ 39 w 252"/>
                  <a:gd name="T21" fmla="*/ 0 h 204"/>
                  <a:gd name="T22" fmla="*/ 35 w 252"/>
                  <a:gd name="T23" fmla="*/ 112 h 204"/>
                  <a:gd name="T24" fmla="*/ 38 w 252"/>
                  <a:gd name="T25" fmla="*/ 112 h 204"/>
                  <a:gd name="T26" fmla="*/ 33 w 252"/>
                  <a:gd name="T27" fmla="*/ 164 h 204"/>
                  <a:gd name="T28" fmla="*/ 18 w 252"/>
                  <a:gd name="T29" fmla="*/ 192 h 204"/>
                  <a:gd name="T30" fmla="*/ 12 w 252"/>
                  <a:gd name="T31" fmla="*/ 343 h 204"/>
                  <a:gd name="T32" fmla="*/ 4 w 252"/>
                  <a:gd name="T33" fmla="*/ 566 h 204"/>
                  <a:gd name="T34" fmla="*/ 2 w 252"/>
                  <a:gd name="T35" fmla="*/ 814 h 204"/>
                  <a:gd name="T36" fmla="*/ 17 w 252"/>
                  <a:gd name="T37" fmla="*/ 307 h 204"/>
                  <a:gd name="T38" fmla="*/ 35 w 252"/>
                  <a:gd name="T39" fmla="*/ 244 h 204"/>
                  <a:gd name="T40" fmla="*/ 39 w 252"/>
                  <a:gd name="T41" fmla="*/ 270 h 204"/>
                  <a:gd name="T42" fmla="*/ 25 w 252"/>
                  <a:gd name="T43" fmla="*/ 535 h 204"/>
                  <a:gd name="T44" fmla="*/ 39 w 252"/>
                  <a:gd name="T45" fmla="*/ 433 h 204"/>
                  <a:gd name="T46" fmla="*/ 39 w 252"/>
                  <a:gd name="T47" fmla="*/ 627 h 204"/>
                  <a:gd name="T48" fmla="*/ 27 w 252"/>
                  <a:gd name="T49" fmla="*/ 814 h 204"/>
                  <a:gd name="T50" fmla="*/ 35 w 252"/>
                  <a:gd name="T51" fmla="*/ 769 h 204"/>
                  <a:gd name="T52" fmla="*/ 35 w 252"/>
                  <a:gd name="T53" fmla="*/ 899 h 204"/>
                  <a:gd name="T54" fmla="*/ 34 w 252"/>
                  <a:gd name="T55" fmla="*/ 1039 h 204"/>
                  <a:gd name="T56" fmla="*/ 32 w 252"/>
                  <a:gd name="T57" fmla="*/ 1063 h 204"/>
                  <a:gd name="T58" fmla="*/ 31 w 252"/>
                  <a:gd name="T59" fmla="*/ 1087 h 204"/>
                  <a:gd name="T60" fmla="*/ 25 w 252"/>
                  <a:gd name="T61" fmla="*/ 1168 h 204"/>
                  <a:gd name="T62" fmla="*/ 30 w 252"/>
                  <a:gd name="T63" fmla="*/ 1142 h 204"/>
                  <a:gd name="T64" fmla="*/ 28 w 252"/>
                  <a:gd name="T65" fmla="*/ 1196 h 204"/>
                  <a:gd name="T66" fmla="*/ 27 w 252"/>
                  <a:gd name="T67" fmla="*/ 1289 h 204"/>
                  <a:gd name="T68" fmla="*/ 24 w 252"/>
                  <a:gd name="T69" fmla="*/ 1352 h 204"/>
                  <a:gd name="T70" fmla="*/ 10 w 252"/>
                  <a:gd name="T71" fmla="*/ 1460 h 204"/>
                  <a:gd name="T72" fmla="*/ 4 w 252"/>
                  <a:gd name="T73" fmla="*/ 1655 h 204"/>
                  <a:gd name="T74" fmla="*/ 18 w 252"/>
                  <a:gd name="T75" fmla="*/ 1545 h 2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52"/>
                  <a:gd name="T115" fmla="*/ 0 h 204"/>
                  <a:gd name="T116" fmla="*/ 252 w 252"/>
                  <a:gd name="T117" fmla="*/ 204 h 2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52" h="204">
                    <a:moveTo>
                      <a:pt x="100" y="190"/>
                    </a:moveTo>
                    <a:lnTo>
                      <a:pt x="121" y="186"/>
                    </a:lnTo>
                    <a:lnTo>
                      <a:pt x="135" y="183"/>
                    </a:lnTo>
                    <a:lnTo>
                      <a:pt x="170" y="167"/>
                    </a:lnTo>
                    <a:lnTo>
                      <a:pt x="185" y="147"/>
                    </a:lnTo>
                    <a:lnTo>
                      <a:pt x="203" y="136"/>
                    </a:lnTo>
                    <a:lnTo>
                      <a:pt x="220" y="111"/>
                    </a:lnTo>
                    <a:lnTo>
                      <a:pt x="220" y="100"/>
                    </a:lnTo>
                    <a:lnTo>
                      <a:pt x="216" y="95"/>
                    </a:lnTo>
                    <a:lnTo>
                      <a:pt x="225" y="84"/>
                    </a:lnTo>
                    <a:lnTo>
                      <a:pt x="231" y="75"/>
                    </a:lnTo>
                    <a:lnTo>
                      <a:pt x="225" y="66"/>
                    </a:lnTo>
                    <a:lnTo>
                      <a:pt x="252" y="70"/>
                    </a:lnTo>
                    <a:lnTo>
                      <a:pt x="231" y="55"/>
                    </a:lnTo>
                    <a:lnTo>
                      <a:pt x="217" y="49"/>
                    </a:lnTo>
                    <a:lnTo>
                      <a:pt x="220" y="42"/>
                    </a:lnTo>
                    <a:lnTo>
                      <a:pt x="231" y="55"/>
                    </a:lnTo>
                    <a:lnTo>
                      <a:pt x="252" y="70"/>
                    </a:lnTo>
                    <a:lnTo>
                      <a:pt x="225" y="30"/>
                    </a:lnTo>
                    <a:lnTo>
                      <a:pt x="220" y="25"/>
                    </a:lnTo>
                    <a:lnTo>
                      <a:pt x="220" y="10"/>
                    </a:lnTo>
                    <a:lnTo>
                      <a:pt x="216" y="0"/>
                    </a:lnTo>
                    <a:lnTo>
                      <a:pt x="181" y="5"/>
                    </a:lnTo>
                    <a:lnTo>
                      <a:pt x="195" y="14"/>
                    </a:lnTo>
                    <a:lnTo>
                      <a:pt x="205" y="10"/>
                    </a:lnTo>
                    <a:lnTo>
                      <a:pt x="211" y="14"/>
                    </a:lnTo>
                    <a:lnTo>
                      <a:pt x="213" y="22"/>
                    </a:lnTo>
                    <a:lnTo>
                      <a:pt x="186" y="21"/>
                    </a:lnTo>
                    <a:lnTo>
                      <a:pt x="146" y="21"/>
                    </a:lnTo>
                    <a:lnTo>
                      <a:pt x="100" y="24"/>
                    </a:lnTo>
                    <a:lnTo>
                      <a:pt x="89" y="25"/>
                    </a:lnTo>
                    <a:lnTo>
                      <a:pt x="63" y="42"/>
                    </a:lnTo>
                    <a:lnTo>
                      <a:pt x="30" y="66"/>
                    </a:lnTo>
                    <a:lnTo>
                      <a:pt x="21" y="70"/>
                    </a:lnTo>
                    <a:lnTo>
                      <a:pt x="0" y="89"/>
                    </a:lnTo>
                    <a:lnTo>
                      <a:pt x="5" y="100"/>
                    </a:lnTo>
                    <a:lnTo>
                      <a:pt x="47" y="69"/>
                    </a:lnTo>
                    <a:lnTo>
                      <a:pt x="96" y="38"/>
                    </a:lnTo>
                    <a:lnTo>
                      <a:pt x="103" y="33"/>
                    </a:lnTo>
                    <a:lnTo>
                      <a:pt x="199" y="30"/>
                    </a:lnTo>
                    <a:lnTo>
                      <a:pt x="216" y="30"/>
                    </a:lnTo>
                    <a:lnTo>
                      <a:pt x="217" y="33"/>
                    </a:lnTo>
                    <a:lnTo>
                      <a:pt x="213" y="47"/>
                    </a:lnTo>
                    <a:lnTo>
                      <a:pt x="142" y="66"/>
                    </a:lnTo>
                    <a:lnTo>
                      <a:pt x="144" y="72"/>
                    </a:lnTo>
                    <a:lnTo>
                      <a:pt x="216" y="53"/>
                    </a:lnTo>
                    <a:lnTo>
                      <a:pt x="217" y="69"/>
                    </a:lnTo>
                    <a:lnTo>
                      <a:pt x="216" y="77"/>
                    </a:lnTo>
                    <a:lnTo>
                      <a:pt x="205" y="84"/>
                    </a:lnTo>
                    <a:lnTo>
                      <a:pt x="155" y="100"/>
                    </a:lnTo>
                    <a:lnTo>
                      <a:pt x="155" y="105"/>
                    </a:lnTo>
                    <a:lnTo>
                      <a:pt x="202" y="95"/>
                    </a:lnTo>
                    <a:lnTo>
                      <a:pt x="202" y="106"/>
                    </a:lnTo>
                    <a:lnTo>
                      <a:pt x="200" y="111"/>
                    </a:lnTo>
                    <a:lnTo>
                      <a:pt x="197" y="117"/>
                    </a:lnTo>
                    <a:lnTo>
                      <a:pt x="191" y="128"/>
                    </a:lnTo>
                    <a:lnTo>
                      <a:pt x="186" y="130"/>
                    </a:lnTo>
                    <a:lnTo>
                      <a:pt x="183" y="131"/>
                    </a:lnTo>
                    <a:lnTo>
                      <a:pt x="178" y="133"/>
                    </a:lnTo>
                    <a:lnTo>
                      <a:pt x="169" y="134"/>
                    </a:lnTo>
                    <a:lnTo>
                      <a:pt x="150" y="141"/>
                    </a:lnTo>
                    <a:lnTo>
                      <a:pt x="139" y="144"/>
                    </a:lnTo>
                    <a:lnTo>
                      <a:pt x="139" y="147"/>
                    </a:lnTo>
                    <a:lnTo>
                      <a:pt x="167" y="141"/>
                    </a:lnTo>
                    <a:lnTo>
                      <a:pt x="166" y="144"/>
                    </a:lnTo>
                    <a:lnTo>
                      <a:pt x="164" y="148"/>
                    </a:lnTo>
                    <a:lnTo>
                      <a:pt x="161" y="151"/>
                    </a:lnTo>
                    <a:lnTo>
                      <a:pt x="155" y="159"/>
                    </a:lnTo>
                    <a:lnTo>
                      <a:pt x="147" y="164"/>
                    </a:lnTo>
                    <a:lnTo>
                      <a:pt x="135" y="167"/>
                    </a:lnTo>
                    <a:lnTo>
                      <a:pt x="107" y="173"/>
                    </a:lnTo>
                    <a:lnTo>
                      <a:pt x="55" y="180"/>
                    </a:lnTo>
                    <a:lnTo>
                      <a:pt x="15" y="190"/>
                    </a:lnTo>
                    <a:lnTo>
                      <a:pt x="21" y="204"/>
                    </a:lnTo>
                    <a:lnTo>
                      <a:pt x="61" y="195"/>
                    </a:lnTo>
                    <a:lnTo>
                      <a:pt x="100" y="190"/>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58" name="Freeform 178"/>
              <p:cNvSpPr>
                <a:spLocks noChangeArrowheads="1"/>
              </p:cNvSpPr>
              <p:nvPr/>
            </p:nvSpPr>
            <p:spPr bwMode="auto">
              <a:xfrm>
                <a:off x="693" y="687"/>
                <a:ext cx="170" cy="265"/>
              </a:xfrm>
              <a:custGeom>
                <a:avLst/>
                <a:gdLst>
                  <a:gd name="T0" fmla="*/ 2 w 212"/>
                  <a:gd name="T1" fmla="*/ 9061 h 160"/>
                  <a:gd name="T2" fmla="*/ 9 w 212"/>
                  <a:gd name="T3" fmla="*/ 8487 h 160"/>
                  <a:gd name="T4" fmla="*/ 18 w 212"/>
                  <a:gd name="T5" fmla="*/ 8109 h 160"/>
                  <a:gd name="T6" fmla="*/ 22 w 212"/>
                  <a:gd name="T7" fmla="*/ 7766 h 160"/>
                  <a:gd name="T8" fmla="*/ 24 w 212"/>
                  <a:gd name="T9" fmla="*/ 7592 h 160"/>
                  <a:gd name="T10" fmla="*/ 26 w 212"/>
                  <a:gd name="T11" fmla="*/ 7306 h 160"/>
                  <a:gd name="T12" fmla="*/ 26 w 212"/>
                  <a:gd name="T13" fmla="*/ 6834 h 160"/>
                  <a:gd name="T14" fmla="*/ 27 w 212"/>
                  <a:gd name="T15" fmla="*/ 6666 h 160"/>
                  <a:gd name="T16" fmla="*/ 27 w 212"/>
                  <a:gd name="T17" fmla="*/ 6458 h 160"/>
                  <a:gd name="T18" fmla="*/ 27 w 212"/>
                  <a:gd name="T19" fmla="*/ 6292 h 160"/>
                  <a:gd name="T20" fmla="*/ 22 w 212"/>
                  <a:gd name="T21" fmla="*/ 6628 h 160"/>
                  <a:gd name="T22" fmla="*/ 22 w 212"/>
                  <a:gd name="T23" fmla="*/ 6458 h 160"/>
                  <a:gd name="T24" fmla="*/ 24 w 212"/>
                  <a:gd name="T25" fmla="*/ 6292 h 160"/>
                  <a:gd name="T26" fmla="*/ 28 w 212"/>
                  <a:gd name="T27" fmla="*/ 5885 h 160"/>
                  <a:gd name="T28" fmla="*/ 30 w 212"/>
                  <a:gd name="T29" fmla="*/ 5848 h 160"/>
                  <a:gd name="T30" fmla="*/ 30 w 212"/>
                  <a:gd name="T31" fmla="*/ 5719 h 160"/>
                  <a:gd name="T32" fmla="*/ 30 w 212"/>
                  <a:gd name="T33" fmla="*/ 5676 h 160"/>
                  <a:gd name="T34" fmla="*/ 31 w 212"/>
                  <a:gd name="T35" fmla="*/ 5530 h 160"/>
                  <a:gd name="T36" fmla="*/ 33 w 212"/>
                  <a:gd name="T37" fmla="*/ 4936 h 160"/>
                  <a:gd name="T38" fmla="*/ 33 w 212"/>
                  <a:gd name="T39" fmla="*/ 4585 h 160"/>
                  <a:gd name="T40" fmla="*/ 34 w 212"/>
                  <a:gd name="T41" fmla="*/ 4313 h 160"/>
                  <a:gd name="T42" fmla="*/ 34 w 212"/>
                  <a:gd name="T43" fmla="*/ 3690 h 160"/>
                  <a:gd name="T44" fmla="*/ 26 w 212"/>
                  <a:gd name="T45" fmla="*/ 4235 h 160"/>
                  <a:gd name="T46" fmla="*/ 26 w 212"/>
                  <a:gd name="T47" fmla="*/ 3967 h 160"/>
                  <a:gd name="T48" fmla="*/ 34 w 212"/>
                  <a:gd name="T49" fmla="*/ 3026 h 160"/>
                  <a:gd name="T50" fmla="*/ 36 w 212"/>
                  <a:gd name="T51" fmla="*/ 2663 h 160"/>
                  <a:gd name="T52" fmla="*/ 36 w 212"/>
                  <a:gd name="T53" fmla="*/ 2228 h 160"/>
                  <a:gd name="T54" fmla="*/ 36 w 212"/>
                  <a:gd name="T55" fmla="*/ 1295 h 160"/>
                  <a:gd name="T56" fmla="*/ 24 w 212"/>
                  <a:gd name="T57" fmla="*/ 2395 h 160"/>
                  <a:gd name="T58" fmla="*/ 24 w 212"/>
                  <a:gd name="T59" fmla="*/ 2049 h 160"/>
                  <a:gd name="T60" fmla="*/ 35 w 212"/>
                  <a:gd name="T61" fmla="*/ 949 h 160"/>
                  <a:gd name="T62" fmla="*/ 36 w 212"/>
                  <a:gd name="T63" fmla="*/ 164 h 160"/>
                  <a:gd name="T64" fmla="*/ 36 w 212"/>
                  <a:gd name="T65" fmla="*/ 0 h 160"/>
                  <a:gd name="T66" fmla="*/ 33 w 212"/>
                  <a:gd name="T67" fmla="*/ 0 h 160"/>
                  <a:gd name="T68" fmla="*/ 17 w 212"/>
                  <a:gd name="T69" fmla="*/ 164 h 160"/>
                  <a:gd name="T70" fmla="*/ 15 w 212"/>
                  <a:gd name="T71" fmla="*/ 451 h 160"/>
                  <a:gd name="T72" fmla="*/ 7 w 212"/>
                  <a:gd name="T73" fmla="*/ 2228 h 160"/>
                  <a:gd name="T74" fmla="*/ 0 w 212"/>
                  <a:gd name="T75" fmla="*/ 3967 h 160"/>
                  <a:gd name="T76" fmla="*/ 2 w 212"/>
                  <a:gd name="T77" fmla="*/ 9061 h 1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2"/>
                  <a:gd name="T118" fmla="*/ 0 h 160"/>
                  <a:gd name="T119" fmla="*/ 212 w 212"/>
                  <a:gd name="T120" fmla="*/ 160 h 1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2" h="160">
                    <a:moveTo>
                      <a:pt x="10" y="160"/>
                    </a:moveTo>
                    <a:lnTo>
                      <a:pt x="50" y="150"/>
                    </a:lnTo>
                    <a:lnTo>
                      <a:pt x="102" y="143"/>
                    </a:lnTo>
                    <a:lnTo>
                      <a:pt x="130" y="137"/>
                    </a:lnTo>
                    <a:lnTo>
                      <a:pt x="142" y="134"/>
                    </a:lnTo>
                    <a:lnTo>
                      <a:pt x="150" y="129"/>
                    </a:lnTo>
                    <a:lnTo>
                      <a:pt x="156" y="121"/>
                    </a:lnTo>
                    <a:lnTo>
                      <a:pt x="159" y="118"/>
                    </a:lnTo>
                    <a:lnTo>
                      <a:pt x="161" y="114"/>
                    </a:lnTo>
                    <a:lnTo>
                      <a:pt x="162" y="111"/>
                    </a:lnTo>
                    <a:lnTo>
                      <a:pt x="134" y="117"/>
                    </a:lnTo>
                    <a:lnTo>
                      <a:pt x="134" y="114"/>
                    </a:lnTo>
                    <a:lnTo>
                      <a:pt x="145" y="111"/>
                    </a:lnTo>
                    <a:lnTo>
                      <a:pt x="164" y="104"/>
                    </a:lnTo>
                    <a:lnTo>
                      <a:pt x="173" y="103"/>
                    </a:lnTo>
                    <a:lnTo>
                      <a:pt x="178" y="101"/>
                    </a:lnTo>
                    <a:lnTo>
                      <a:pt x="181" y="100"/>
                    </a:lnTo>
                    <a:lnTo>
                      <a:pt x="186" y="98"/>
                    </a:lnTo>
                    <a:lnTo>
                      <a:pt x="192" y="87"/>
                    </a:lnTo>
                    <a:lnTo>
                      <a:pt x="195" y="81"/>
                    </a:lnTo>
                    <a:lnTo>
                      <a:pt x="197" y="76"/>
                    </a:lnTo>
                    <a:lnTo>
                      <a:pt x="197" y="65"/>
                    </a:lnTo>
                    <a:lnTo>
                      <a:pt x="150" y="75"/>
                    </a:lnTo>
                    <a:lnTo>
                      <a:pt x="150" y="70"/>
                    </a:lnTo>
                    <a:lnTo>
                      <a:pt x="200" y="54"/>
                    </a:lnTo>
                    <a:lnTo>
                      <a:pt x="211" y="47"/>
                    </a:lnTo>
                    <a:lnTo>
                      <a:pt x="212" y="39"/>
                    </a:lnTo>
                    <a:lnTo>
                      <a:pt x="211" y="23"/>
                    </a:lnTo>
                    <a:lnTo>
                      <a:pt x="139" y="42"/>
                    </a:lnTo>
                    <a:lnTo>
                      <a:pt x="137" y="36"/>
                    </a:lnTo>
                    <a:lnTo>
                      <a:pt x="208" y="17"/>
                    </a:lnTo>
                    <a:lnTo>
                      <a:pt x="212" y="3"/>
                    </a:lnTo>
                    <a:lnTo>
                      <a:pt x="211" y="0"/>
                    </a:lnTo>
                    <a:lnTo>
                      <a:pt x="194" y="0"/>
                    </a:lnTo>
                    <a:lnTo>
                      <a:pt x="98" y="3"/>
                    </a:lnTo>
                    <a:lnTo>
                      <a:pt x="91" y="8"/>
                    </a:lnTo>
                    <a:lnTo>
                      <a:pt x="42" y="39"/>
                    </a:lnTo>
                    <a:lnTo>
                      <a:pt x="0" y="70"/>
                    </a:lnTo>
                    <a:lnTo>
                      <a:pt x="10" y="160"/>
                    </a:lnTo>
                    <a:close/>
                  </a:path>
                </a:pathLst>
              </a:custGeom>
              <a:solidFill>
                <a:srgbClr val="FCE6CF"/>
              </a:solidFill>
              <a:ln w="0" cmpd="sng">
                <a:solidFill>
                  <a:srgbClr val="000000"/>
                </a:solidFill>
                <a:miter lim="800000"/>
                <a:headEnd/>
                <a:tailEnd/>
              </a:ln>
            </p:spPr>
            <p:txBody>
              <a:bodyPr lIns="144683" tIns="71070" rIns="144683" bIns="71070">
                <a:spAutoFit/>
              </a:bodyPr>
              <a:lstStyle/>
              <a:p>
                <a:endParaRPr lang="zh-CN" altLang="en-US"/>
              </a:p>
            </p:txBody>
          </p:sp>
          <p:sp>
            <p:nvSpPr>
              <p:cNvPr id="133159" name="Freeform 179"/>
              <p:cNvSpPr>
                <a:spLocks noChangeArrowheads="1"/>
              </p:cNvSpPr>
              <p:nvPr/>
            </p:nvSpPr>
            <p:spPr bwMode="auto">
              <a:xfrm>
                <a:off x="720" y="600"/>
                <a:ext cx="126" cy="265"/>
              </a:xfrm>
              <a:custGeom>
                <a:avLst/>
                <a:gdLst>
                  <a:gd name="T0" fmla="*/ 19 w 156"/>
                  <a:gd name="T1" fmla="*/ 470765 h 91"/>
                  <a:gd name="T2" fmla="*/ 23 w 156"/>
                  <a:gd name="T3" fmla="*/ 470765 h 91"/>
                  <a:gd name="T4" fmla="*/ 2 w 156"/>
                  <a:gd name="T5" fmla="*/ 83574 h 91"/>
                  <a:gd name="T6" fmla="*/ 3 w 156"/>
                  <a:gd name="T7" fmla="*/ 46302 h 91"/>
                  <a:gd name="T8" fmla="*/ 27 w 156"/>
                  <a:gd name="T9" fmla="*/ 470765 h 91"/>
                  <a:gd name="T10" fmla="*/ 28 w 156"/>
                  <a:gd name="T11" fmla="*/ 434731 h 91"/>
                  <a:gd name="T12" fmla="*/ 26 w 156"/>
                  <a:gd name="T13" fmla="*/ 387200 h 91"/>
                  <a:gd name="T14" fmla="*/ 4 w 156"/>
                  <a:gd name="T15" fmla="*/ 0 h 91"/>
                  <a:gd name="T16" fmla="*/ 2 w 156"/>
                  <a:gd name="T17" fmla="*/ 0 h 91"/>
                  <a:gd name="T18" fmla="*/ 2 w 156"/>
                  <a:gd name="T19" fmla="*/ 26823 h 91"/>
                  <a:gd name="T20" fmla="*/ 2 w 156"/>
                  <a:gd name="T21" fmla="*/ 83574 h 91"/>
                  <a:gd name="T22" fmla="*/ 0 w 156"/>
                  <a:gd name="T23" fmla="*/ 103053 h 91"/>
                  <a:gd name="T24" fmla="*/ 19 w 156"/>
                  <a:gd name="T25" fmla="*/ 470765 h 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6"/>
                  <a:gd name="T40" fmla="*/ 0 h 91"/>
                  <a:gd name="T41" fmla="*/ 156 w 156"/>
                  <a:gd name="T42" fmla="*/ 91 h 9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6" h="91">
                    <a:moveTo>
                      <a:pt x="107" y="91"/>
                    </a:moveTo>
                    <a:lnTo>
                      <a:pt x="127" y="91"/>
                    </a:lnTo>
                    <a:lnTo>
                      <a:pt x="15" y="16"/>
                    </a:lnTo>
                    <a:lnTo>
                      <a:pt x="18" y="9"/>
                    </a:lnTo>
                    <a:lnTo>
                      <a:pt x="147" y="91"/>
                    </a:lnTo>
                    <a:lnTo>
                      <a:pt x="156" y="84"/>
                    </a:lnTo>
                    <a:lnTo>
                      <a:pt x="142" y="75"/>
                    </a:lnTo>
                    <a:lnTo>
                      <a:pt x="22" y="0"/>
                    </a:lnTo>
                    <a:lnTo>
                      <a:pt x="15" y="0"/>
                    </a:lnTo>
                    <a:lnTo>
                      <a:pt x="8" y="5"/>
                    </a:lnTo>
                    <a:lnTo>
                      <a:pt x="2" y="16"/>
                    </a:lnTo>
                    <a:lnTo>
                      <a:pt x="0" y="20"/>
                    </a:lnTo>
                    <a:lnTo>
                      <a:pt x="107" y="91"/>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60" name="Freeform 180"/>
              <p:cNvSpPr>
                <a:spLocks noChangeArrowheads="1"/>
              </p:cNvSpPr>
              <p:nvPr/>
            </p:nvSpPr>
            <p:spPr bwMode="auto">
              <a:xfrm>
                <a:off x="732" y="607"/>
                <a:ext cx="106" cy="265"/>
              </a:xfrm>
              <a:custGeom>
                <a:avLst/>
                <a:gdLst>
                  <a:gd name="T0" fmla="*/ 22 w 132"/>
                  <a:gd name="T1" fmla="*/ 975025 h 82"/>
                  <a:gd name="T2" fmla="*/ 2 w 132"/>
                  <a:gd name="T3" fmla="*/ 0 h 82"/>
                  <a:gd name="T4" fmla="*/ 0 w 132"/>
                  <a:gd name="T5" fmla="*/ 84209 h 82"/>
                  <a:gd name="T6" fmla="*/ 20 w 132"/>
                  <a:gd name="T7" fmla="*/ 975025 h 82"/>
                  <a:gd name="T8" fmla="*/ 22 w 132"/>
                  <a:gd name="T9" fmla="*/ 975025 h 82"/>
                  <a:gd name="T10" fmla="*/ 0 60000 65536"/>
                  <a:gd name="T11" fmla="*/ 0 60000 65536"/>
                  <a:gd name="T12" fmla="*/ 0 60000 65536"/>
                  <a:gd name="T13" fmla="*/ 0 60000 65536"/>
                  <a:gd name="T14" fmla="*/ 0 60000 65536"/>
                  <a:gd name="T15" fmla="*/ 0 w 132"/>
                  <a:gd name="T16" fmla="*/ 0 h 82"/>
                  <a:gd name="T17" fmla="*/ 132 w 132"/>
                  <a:gd name="T18" fmla="*/ 82 h 82"/>
                </a:gdLst>
                <a:ahLst/>
                <a:cxnLst>
                  <a:cxn ang="T10">
                    <a:pos x="T0" y="T1"/>
                  </a:cxn>
                  <a:cxn ang="T11">
                    <a:pos x="T2" y="T3"/>
                  </a:cxn>
                  <a:cxn ang="T12">
                    <a:pos x="T4" y="T5"/>
                  </a:cxn>
                  <a:cxn ang="T13">
                    <a:pos x="T6" y="T7"/>
                  </a:cxn>
                  <a:cxn ang="T14">
                    <a:pos x="T8" y="T9"/>
                  </a:cxn>
                </a:cxnLst>
                <a:rect l="T15" t="T16" r="T17" b="T18"/>
                <a:pathLst>
                  <a:path w="132" h="82">
                    <a:moveTo>
                      <a:pt x="132" y="82"/>
                    </a:moveTo>
                    <a:lnTo>
                      <a:pt x="3" y="0"/>
                    </a:lnTo>
                    <a:lnTo>
                      <a:pt x="0" y="7"/>
                    </a:lnTo>
                    <a:lnTo>
                      <a:pt x="112" y="82"/>
                    </a:lnTo>
                    <a:lnTo>
                      <a:pt x="132" y="82"/>
                    </a:lnTo>
                    <a:close/>
                  </a:path>
                </a:pathLst>
              </a:custGeom>
              <a:solidFill>
                <a:srgbClr val="FFFF00"/>
              </a:solidFill>
              <a:ln w="0" cmpd="sng">
                <a:solidFill>
                  <a:srgbClr val="000000"/>
                </a:solidFill>
                <a:miter lim="800000"/>
                <a:headEnd/>
                <a:tailEnd/>
              </a:ln>
            </p:spPr>
            <p:txBody>
              <a:bodyPr lIns="144683" tIns="71070" rIns="144683" bIns="71070">
                <a:spAutoFit/>
              </a:bodyPr>
              <a:lstStyle/>
              <a:p>
                <a:endParaRPr lang="zh-CN" altLang="en-US"/>
              </a:p>
            </p:txBody>
          </p:sp>
          <p:sp>
            <p:nvSpPr>
              <p:cNvPr id="133161" name="Freeform 181"/>
              <p:cNvSpPr>
                <a:spLocks noChangeArrowheads="1"/>
              </p:cNvSpPr>
              <p:nvPr/>
            </p:nvSpPr>
            <p:spPr bwMode="auto">
              <a:xfrm>
                <a:off x="1123" y="235"/>
                <a:ext cx="394" cy="265"/>
              </a:xfrm>
              <a:custGeom>
                <a:avLst/>
                <a:gdLst>
                  <a:gd name="T0" fmla="*/ 28 w 490"/>
                  <a:gd name="T1" fmla="*/ 0 h 688"/>
                  <a:gd name="T2" fmla="*/ 30 w 490"/>
                  <a:gd name="T3" fmla="*/ 0 h 688"/>
                  <a:gd name="T4" fmla="*/ 34 w 490"/>
                  <a:gd name="T5" fmla="*/ 0 h 688"/>
                  <a:gd name="T6" fmla="*/ 38 w 490"/>
                  <a:gd name="T7" fmla="*/ 0 h 688"/>
                  <a:gd name="T8" fmla="*/ 51 w 490"/>
                  <a:gd name="T9" fmla="*/ 0 h 688"/>
                  <a:gd name="T10" fmla="*/ 54 w 490"/>
                  <a:gd name="T11" fmla="*/ 0 h 688"/>
                  <a:gd name="T12" fmla="*/ 57 w 490"/>
                  <a:gd name="T13" fmla="*/ 0 h 688"/>
                  <a:gd name="T14" fmla="*/ 61 w 490"/>
                  <a:gd name="T15" fmla="*/ 0 h 688"/>
                  <a:gd name="T16" fmla="*/ 68 w 490"/>
                  <a:gd name="T17" fmla="*/ 0 h 688"/>
                  <a:gd name="T18" fmla="*/ 84 w 490"/>
                  <a:gd name="T19" fmla="*/ 0 h 688"/>
                  <a:gd name="T20" fmla="*/ 86 w 490"/>
                  <a:gd name="T21" fmla="*/ 0 h 688"/>
                  <a:gd name="T22" fmla="*/ 86 w 490"/>
                  <a:gd name="T23" fmla="*/ 0 h 688"/>
                  <a:gd name="T24" fmla="*/ 84 w 490"/>
                  <a:gd name="T25" fmla="*/ 0 h 688"/>
                  <a:gd name="T26" fmla="*/ 82 w 490"/>
                  <a:gd name="T27" fmla="*/ 0 h 688"/>
                  <a:gd name="T28" fmla="*/ 79 w 490"/>
                  <a:gd name="T29" fmla="*/ 0 h 688"/>
                  <a:gd name="T30" fmla="*/ 76 w 490"/>
                  <a:gd name="T31" fmla="*/ 0 h 688"/>
                  <a:gd name="T32" fmla="*/ 79 w 490"/>
                  <a:gd name="T33" fmla="*/ 0 h 688"/>
                  <a:gd name="T34" fmla="*/ 71 w 490"/>
                  <a:gd name="T35" fmla="*/ 0 h 688"/>
                  <a:gd name="T36" fmla="*/ 73 w 490"/>
                  <a:gd name="T37" fmla="*/ 0 h 688"/>
                  <a:gd name="T38" fmla="*/ 66 w 490"/>
                  <a:gd name="T39" fmla="*/ 0 h 688"/>
                  <a:gd name="T40" fmla="*/ 65 w 490"/>
                  <a:gd name="T41" fmla="*/ 0 h 688"/>
                  <a:gd name="T42" fmla="*/ 52 w 490"/>
                  <a:gd name="T43" fmla="*/ 0 h 688"/>
                  <a:gd name="T44" fmla="*/ 28 w 490"/>
                  <a:gd name="T45" fmla="*/ 0 h 688"/>
                  <a:gd name="T46" fmla="*/ 25 w 490"/>
                  <a:gd name="T47" fmla="*/ 0 h 688"/>
                  <a:gd name="T48" fmla="*/ 24 w 490"/>
                  <a:gd name="T49" fmla="*/ 0 h 688"/>
                  <a:gd name="T50" fmla="*/ 22 w 490"/>
                  <a:gd name="T51" fmla="*/ 0 h 688"/>
                  <a:gd name="T52" fmla="*/ 20 w 490"/>
                  <a:gd name="T53" fmla="*/ 0 h 688"/>
                  <a:gd name="T54" fmla="*/ 18 w 490"/>
                  <a:gd name="T55" fmla="*/ 0 h 688"/>
                  <a:gd name="T56" fmla="*/ 13 w 490"/>
                  <a:gd name="T57" fmla="*/ 0 h 688"/>
                  <a:gd name="T58" fmla="*/ 13 w 490"/>
                  <a:gd name="T59" fmla="*/ 0 h 688"/>
                  <a:gd name="T60" fmla="*/ 0 w 490"/>
                  <a:gd name="T61" fmla="*/ 0 h 688"/>
                  <a:gd name="T62" fmla="*/ 0 w 490"/>
                  <a:gd name="T63" fmla="*/ 0 h 688"/>
                  <a:gd name="T64" fmla="*/ 11 w 490"/>
                  <a:gd name="T65" fmla="*/ 0 h 688"/>
                  <a:gd name="T66" fmla="*/ 13 w 490"/>
                  <a:gd name="T67" fmla="*/ 0 h 688"/>
                  <a:gd name="T68" fmla="*/ 14 w 490"/>
                  <a:gd name="T69" fmla="*/ 0 h 688"/>
                  <a:gd name="T70" fmla="*/ 14 w 490"/>
                  <a:gd name="T71" fmla="*/ 0 h 688"/>
                  <a:gd name="T72" fmla="*/ 14 w 490"/>
                  <a:gd name="T73" fmla="*/ 0 h 688"/>
                  <a:gd name="T74" fmla="*/ 18 w 490"/>
                  <a:gd name="T75" fmla="*/ 0 h 688"/>
                  <a:gd name="T76" fmla="*/ 16 w 490"/>
                  <a:gd name="T77" fmla="*/ 0 h 688"/>
                  <a:gd name="T78" fmla="*/ 23 w 490"/>
                  <a:gd name="T79" fmla="*/ 0 h 688"/>
                  <a:gd name="T80" fmla="*/ 31 w 490"/>
                  <a:gd name="T81" fmla="*/ 0 h 688"/>
                  <a:gd name="T82" fmla="*/ 33 w 490"/>
                  <a:gd name="T83" fmla="*/ 0 h 688"/>
                  <a:gd name="T84" fmla="*/ 35 w 490"/>
                  <a:gd name="T85" fmla="*/ 0 h 688"/>
                  <a:gd name="T86" fmla="*/ 37 w 490"/>
                  <a:gd name="T87" fmla="*/ 0 h 688"/>
                  <a:gd name="T88" fmla="*/ 39 w 490"/>
                  <a:gd name="T89" fmla="*/ 0 h 688"/>
                  <a:gd name="T90" fmla="*/ 40 w 490"/>
                  <a:gd name="T91" fmla="*/ 0 h 688"/>
                  <a:gd name="T92" fmla="*/ 41 w 490"/>
                  <a:gd name="T93" fmla="*/ 0 h 688"/>
                  <a:gd name="T94" fmla="*/ 41 w 490"/>
                  <a:gd name="T95" fmla="*/ 0 h 688"/>
                  <a:gd name="T96" fmla="*/ 41 w 490"/>
                  <a:gd name="T97" fmla="*/ 0 h 688"/>
                  <a:gd name="T98" fmla="*/ 41 w 490"/>
                  <a:gd name="T99" fmla="*/ 0 h 688"/>
                  <a:gd name="T100" fmla="*/ 40 w 490"/>
                  <a:gd name="T101" fmla="*/ 0 h 688"/>
                  <a:gd name="T102" fmla="*/ 38 w 490"/>
                  <a:gd name="T103" fmla="*/ 0 h 688"/>
                  <a:gd name="T104" fmla="*/ 35 w 490"/>
                  <a:gd name="T105" fmla="*/ 0 h 688"/>
                  <a:gd name="T106" fmla="*/ 34 w 490"/>
                  <a:gd name="T107" fmla="*/ 0 h 688"/>
                  <a:gd name="T108" fmla="*/ 31 w 490"/>
                  <a:gd name="T109" fmla="*/ 0 h 688"/>
                  <a:gd name="T110" fmla="*/ 28 w 490"/>
                  <a:gd name="T111" fmla="*/ 0 h 6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90"/>
                  <a:gd name="T169" fmla="*/ 0 h 688"/>
                  <a:gd name="T170" fmla="*/ 490 w 490"/>
                  <a:gd name="T171" fmla="*/ 688 h 6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90" h="688">
                    <a:moveTo>
                      <a:pt x="162" y="681"/>
                    </a:moveTo>
                    <a:lnTo>
                      <a:pt x="170" y="688"/>
                    </a:lnTo>
                    <a:lnTo>
                      <a:pt x="193" y="683"/>
                    </a:lnTo>
                    <a:lnTo>
                      <a:pt x="214" y="685"/>
                    </a:lnTo>
                    <a:lnTo>
                      <a:pt x="295" y="667"/>
                    </a:lnTo>
                    <a:lnTo>
                      <a:pt x="306" y="664"/>
                    </a:lnTo>
                    <a:lnTo>
                      <a:pt x="329" y="661"/>
                    </a:lnTo>
                    <a:lnTo>
                      <a:pt x="349" y="661"/>
                    </a:lnTo>
                    <a:lnTo>
                      <a:pt x="387" y="658"/>
                    </a:lnTo>
                    <a:lnTo>
                      <a:pt x="484" y="572"/>
                    </a:lnTo>
                    <a:lnTo>
                      <a:pt x="490" y="565"/>
                    </a:lnTo>
                    <a:lnTo>
                      <a:pt x="490" y="555"/>
                    </a:lnTo>
                    <a:lnTo>
                      <a:pt x="485" y="541"/>
                    </a:lnTo>
                    <a:lnTo>
                      <a:pt x="469" y="521"/>
                    </a:lnTo>
                    <a:lnTo>
                      <a:pt x="451" y="507"/>
                    </a:lnTo>
                    <a:lnTo>
                      <a:pt x="437" y="499"/>
                    </a:lnTo>
                    <a:lnTo>
                      <a:pt x="451" y="482"/>
                    </a:lnTo>
                    <a:lnTo>
                      <a:pt x="402" y="379"/>
                    </a:lnTo>
                    <a:lnTo>
                      <a:pt x="415" y="328"/>
                    </a:lnTo>
                    <a:lnTo>
                      <a:pt x="379" y="247"/>
                    </a:lnTo>
                    <a:lnTo>
                      <a:pt x="376" y="145"/>
                    </a:lnTo>
                    <a:lnTo>
                      <a:pt x="298" y="69"/>
                    </a:lnTo>
                    <a:lnTo>
                      <a:pt x="159" y="7"/>
                    </a:lnTo>
                    <a:lnTo>
                      <a:pt x="147" y="0"/>
                    </a:lnTo>
                    <a:lnTo>
                      <a:pt x="136" y="21"/>
                    </a:lnTo>
                    <a:lnTo>
                      <a:pt x="126" y="46"/>
                    </a:lnTo>
                    <a:lnTo>
                      <a:pt x="111" y="64"/>
                    </a:lnTo>
                    <a:lnTo>
                      <a:pt x="97" y="70"/>
                    </a:lnTo>
                    <a:lnTo>
                      <a:pt x="72" y="91"/>
                    </a:lnTo>
                    <a:lnTo>
                      <a:pt x="73" y="225"/>
                    </a:lnTo>
                    <a:lnTo>
                      <a:pt x="0" y="145"/>
                    </a:lnTo>
                    <a:lnTo>
                      <a:pt x="0" y="156"/>
                    </a:lnTo>
                    <a:lnTo>
                      <a:pt x="66" y="234"/>
                    </a:lnTo>
                    <a:lnTo>
                      <a:pt x="72" y="257"/>
                    </a:lnTo>
                    <a:lnTo>
                      <a:pt x="81" y="351"/>
                    </a:lnTo>
                    <a:lnTo>
                      <a:pt x="84" y="365"/>
                    </a:lnTo>
                    <a:lnTo>
                      <a:pt x="87" y="379"/>
                    </a:lnTo>
                    <a:lnTo>
                      <a:pt x="108" y="546"/>
                    </a:lnTo>
                    <a:lnTo>
                      <a:pt x="92" y="552"/>
                    </a:lnTo>
                    <a:lnTo>
                      <a:pt x="131" y="552"/>
                    </a:lnTo>
                    <a:lnTo>
                      <a:pt x="173" y="546"/>
                    </a:lnTo>
                    <a:lnTo>
                      <a:pt x="186" y="547"/>
                    </a:lnTo>
                    <a:lnTo>
                      <a:pt x="198" y="554"/>
                    </a:lnTo>
                    <a:lnTo>
                      <a:pt x="209" y="561"/>
                    </a:lnTo>
                    <a:lnTo>
                      <a:pt x="225" y="579"/>
                    </a:lnTo>
                    <a:lnTo>
                      <a:pt x="229" y="591"/>
                    </a:lnTo>
                    <a:lnTo>
                      <a:pt x="236" y="610"/>
                    </a:lnTo>
                    <a:lnTo>
                      <a:pt x="239" y="619"/>
                    </a:lnTo>
                    <a:lnTo>
                      <a:pt x="239" y="628"/>
                    </a:lnTo>
                    <a:lnTo>
                      <a:pt x="236" y="638"/>
                    </a:lnTo>
                    <a:lnTo>
                      <a:pt x="229" y="647"/>
                    </a:lnTo>
                    <a:lnTo>
                      <a:pt x="214" y="658"/>
                    </a:lnTo>
                    <a:lnTo>
                      <a:pt x="201" y="663"/>
                    </a:lnTo>
                    <a:lnTo>
                      <a:pt x="193" y="664"/>
                    </a:lnTo>
                    <a:lnTo>
                      <a:pt x="173" y="666"/>
                    </a:lnTo>
                    <a:lnTo>
                      <a:pt x="162" y="681"/>
                    </a:lnTo>
                    <a:close/>
                  </a:path>
                </a:pathLst>
              </a:custGeom>
              <a:solidFill>
                <a:srgbClr val="6699FF"/>
              </a:solidFill>
              <a:ln w="0" cmpd="sng">
                <a:solidFill>
                  <a:srgbClr val="000000"/>
                </a:solidFill>
                <a:miter lim="800000"/>
                <a:headEnd/>
                <a:tailEnd/>
              </a:ln>
            </p:spPr>
            <p:txBody>
              <a:bodyPr lIns="144683" tIns="71070" rIns="144683" bIns="71070">
                <a:spAutoFit/>
              </a:bodyPr>
              <a:lstStyle/>
              <a:p>
                <a:endParaRPr lang="zh-CN" altLang="en-US"/>
              </a:p>
            </p:txBody>
          </p:sp>
          <p:sp>
            <p:nvSpPr>
              <p:cNvPr id="133162" name="Freeform 182"/>
              <p:cNvSpPr>
                <a:spLocks noChangeArrowheads="1"/>
              </p:cNvSpPr>
              <p:nvPr/>
            </p:nvSpPr>
            <p:spPr bwMode="auto">
              <a:xfrm>
                <a:off x="829" y="196"/>
                <a:ext cx="250" cy="265"/>
              </a:xfrm>
              <a:custGeom>
                <a:avLst/>
                <a:gdLst>
                  <a:gd name="T0" fmla="*/ 8 w 310"/>
                  <a:gd name="T1" fmla="*/ 0 h 670"/>
                  <a:gd name="T2" fmla="*/ 8 w 310"/>
                  <a:gd name="T3" fmla="*/ 0 h 670"/>
                  <a:gd name="T4" fmla="*/ 14 w 310"/>
                  <a:gd name="T5" fmla="*/ 0 h 670"/>
                  <a:gd name="T6" fmla="*/ 10 w 310"/>
                  <a:gd name="T7" fmla="*/ 0 h 670"/>
                  <a:gd name="T8" fmla="*/ 8 w 310"/>
                  <a:gd name="T9" fmla="*/ 0 h 670"/>
                  <a:gd name="T10" fmla="*/ 48 w 310"/>
                  <a:gd name="T11" fmla="*/ 0 h 670"/>
                  <a:gd name="T12" fmla="*/ 56 w 310"/>
                  <a:gd name="T13" fmla="*/ 0 h 670"/>
                  <a:gd name="T14" fmla="*/ 50 w 310"/>
                  <a:gd name="T15" fmla="*/ 0 h 670"/>
                  <a:gd name="T16" fmla="*/ 39 w 310"/>
                  <a:gd name="T17" fmla="*/ 0 h 670"/>
                  <a:gd name="T18" fmla="*/ 31 w 310"/>
                  <a:gd name="T19" fmla="*/ 0 h 670"/>
                  <a:gd name="T20" fmla="*/ 31 w 310"/>
                  <a:gd name="T21" fmla="*/ 0 h 670"/>
                  <a:gd name="T22" fmla="*/ 28 w 310"/>
                  <a:gd name="T23" fmla="*/ 0 h 670"/>
                  <a:gd name="T24" fmla="*/ 23 w 310"/>
                  <a:gd name="T25" fmla="*/ 0 h 670"/>
                  <a:gd name="T26" fmla="*/ 22 w 310"/>
                  <a:gd name="T27" fmla="*/ 0 h 670"/>
                  <a:gd name="T28" fmla="*/ 21 w 310"/>
                  <a:gd name="T29" fmla="*/ 0 h 670"/>
                  <a:gd name="T30" fmla="*/ 20 w 310"/>
                  <a:gd name="T31" fmla="*/ 0 h 670"/>
                  <a:gd name="T32" fmla="*/ 19 w 310"/>
                  <a:gd name="T33" fmla="*/ 0 h 670"/>
                  <a:gd name="T34" fmla="*/ 16 w 310"/>
                  <a:gd name="T35" fmla="*/ 0 h 670"/>
                  <a:gd name="T36" fmla="*/ 15 w 310"/>
                  <a:gd name="T37" fmla="*/ 0 h 670"/>
                  <a:gd name="T38" fmla="*/ 14 w 310"/>
                  <a:gd name="T39" fmla="*/ 0 h 670"/>
                  <a:gd name="T40" fmla="*/ 15 w 310"/>
                  <a:gd name="T41" fmla="*/ 0 h 670"/>
                  <a:gd name="T42" fmla="*/ 15 w 310"/>
                  <a:gd name="T43" fmla="*/ 0 h 670"/>
                  <a:gd name="T44" fmla="*/ 19 w 310"/>
                  <a:gd name="T45" fmla="*/ 0 h 670"/>
                  <a:gd name="T46" fmla="*/ 30 w 310"/>
                  <a:gd name="T47" fmla="*/ 0 h 670"/>
                  <a:gd name="T48" fmla="*/ 36 w 310"/>
                  <a:gd name="T49" fmla="*/ 0 h 670"/>
                  <a:gd name="T50" fmla="*/ 43 w 310"/>
                  <a:gd name="T51" fmla="*/ 0 h 670"/>
                  <a:gd name="T52" fmla="*/ 40 w 310"/>
                  <a:gd name="T53" fmla="*/ 0 h 670"/>
                  <a:gd name="T54" fmla="*/ 39 w 310"/>
                  <a:gd name="T55" fmla="*/ 0 h 670"/>
                  <a:gd name="T56" fmla="*/ 27 w 310"/>
                  <a:gd name="T57" fmla="*/ 0 h 670"/>
                  <a:gd name="T58" fmla="*/ 13 w 310"/>
                  <a:gd name="T59" fmla="*/ 0 h 670"/>
                  <a:gd name="T60" fmla="*/ 12 w 310"/>
                  <a:gd name="T61" fmla="*/ 0 h 670"/>
                  <a:gd name="T62" fmla="*/ 12 w 310"/>
                  <a:gd name="T63" fmla="*/ 0 h 670"/>
                  <a:gd name="T64" fmla="*/ 12 w 310"/>
                  <a:gd name="T65" fmla="*/ 0 h 670"/>
                  <a:gd name="T66" fmla="*/ 13 w 310"/>
                  <a:gd name="T67" fmla="*/ 0 h 670"/>
                  <a:gd name="T68" fmla="*/ 8 w 310"/>
                  <a:gd name="T69" fmla="*/ 0 h 670"/>
                  <a:gd name="T70" fmla="*/ 10 w 310"/>
                  <a:gd name="T71" fmla="*/ 0 h 670"/>
                  <a:gd name="T72" fmla="*/ 5 w 310"/>
                  <a:gd name="T73" fmla="*/ 0 h 670"/>
                  <a:gd name="T74" fmla="*/ 0 w 310"/>
                  <a:gd name="T75" fmla="*/ 0 h 670"/>
                  <a:gd name="T76" fmla="*/ 2 w 310"/>
                  <a:gd name="T77" fmla="*/ 0 h 670"/>
                  <a:gd name="T78" fmla="*/ 2 w 310"/>
                  <a:gd name="T79" fmla="*/ 0 h 6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10"/>
                  <a:gd name="T121" fmla="*/ 0 h 670"/>
                  <a:gd name="T122" fmla="*/ 310 w 310"/>
                  <a:gd name="T123" fmla="*/ 670 h 6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10" h="670">
                    <a:moveTo>
                      <a:pt x="6" y="541"/>
                    </a:moveTo>
                    <a:lnTo>
                      <a:pt x="41" y="536"/>
                    </a:lnTo>
                    <a:lnTo>
                      <a:pt x="45" y="546"/>
                    </a:lnTo>
                    <a:lnTo>
                      <a:pt x="45" y="561"/>
                    </a:lnTo>
                    <a:lnTo>
                      <a:pt x="50" y="566"/>
                    </a:lnTo>
                    <a:lnTo>
                      <a:pt x="77" y="606"/>
                    </a:lnTo>
                    <a:lnTo>
                      <a:pt x="50" y="602"/>
                    </a:lnTo>
                    <a:lnTo>
                      <a:pt x="56" y="611"/>
                    </a:lnTo>
                    <a:lnTo>
                      <a:pt x="50" y="620"/>
                    </a:lnTo>
                    <a:lnTo>
                      <a:pt x="41" y="631"/>
                    </a:lnTo>
                    <a:lnTo>
                      <a:pt x="45" y="636"/>
                    </a:lnTo>
                    <a:lnTo>
                      <a:pt x="267" y="636"/>
                    </a:lnTo>
                    <a:lnTo>
                      <a:pt x="290" y="670"/>
                    </a:lnTo>
                    <a:lnTo>
                      <a:pt x="310" y="365"/>
                    </a:lnTo>
                    <a:lnTo>
                      <a:pt x="286" y="365"/>
                    </a:lnTo>
                    <a:lnTo>
                      <a:pt x="278" y="371"/>
                    </a:lnTo>
                    <a:lnTo>
                      <a:pt x="240" y="391"/>
                    </a:lnTo>
                    <a:lnTo>
                      <a:pt x="215" y="396"/>
                    </a:lnTo>
                    <a:lnTo>
                      <a:pt x="175" y="407"/>
                    </a:lnTo>
                    <a:lnTo>
                      <a:pt x="175" y="430"/>
                    </a:lnTo>
                    <a:lnTo>
                      <a:pt x="173" y="437"/>
                    </a:lnTo>
                    <a:lnTo>
                      <a:pt x="169" y="443"/>
                    </a:lnTo>
                    <a:lnTo>
                      <a:pt x="161" y="452"/>
                    </a:lnTo>
                    <a:lnTo>
                      <a:pt x="158" y="457"/>
                    </a:lnTo>
                    <a:lnTo>
                      <a:pt x="155" y="460"/>
                    </a:lnTo>
                    <a:lnTo>
                      <a:pt x="128" y="504"/>
                    </a:lnTo>
                    <a:lnTo>
                      <a:pt x="126" y="505"/>
                    </a:lnTo>
                    <a:lnTo>
                      <a:pt x="122" y="508"/>
                    </a:lnTo>
                    <a:lnTo>
                      <a:pt x="120" y="508"/>
                    </a:lnTo>
                    <a:lnTo>
                      <a:pt x="117" y="510"/>
                    </a:lnTo>
                    <a:lnTo>
                      <a:pt x="116" y="510"/>
                    </a:lnTo>
                    <a:lnTo>
                      <a:pt x="112" y="508"/>
                    </a:lnTo>
                    <a:lnTo>
                      <a:pt x="109" y="508"/>
                    </a:lnTo>
                    <a:lnTo>
                      <a:pt x="105" y="505"/>
                    </a:lnTo>
                    <a:lnTo>
                      <a:pt x="100" y="502"/>
                    </a:lnTo>
                    <a:lnTo>
                      <a:pt x="92" y="496"/>
                    </a:lnTo>
                    <a:lnTo>
                      <a:pt x="86" y="488"/>
                    </a:lnTo>
                    <a:lnTo>
                      <a:pt x="81" y="480"/>
                    </a:lnTo>
                    <a:lnTo>
                      <a:pt x="78" y="475"/>
                    </a:lnTo>
                    <a:lnTo>
                      <a:pt x="77" y="471"/>
                    </a:lnTo>
                    <a:lnTo>
                      <a:pt x="86" y="410"/>
                    </a:lnTo>
                    <a:lnTo>
                      <a:pt x="81" y="380"/>
                    </a:lnTo>
                    <a:lnTo>
                      <a:pt x="81" y="371"/>
                    </a:lnTo>
                    <a:lnTo>
                      <a:pt x="86" y="360"/>
                    </a:lnTo>
                    <a:lnTo>
                      <a:pt x="94" y="351"/>
                    </a:lnTo>
                    <a:lnTo>
                      <a:pt x="105" y="346"/>
                    </a:lnTo>
                    <a:lnTo>
                      <a:pt x="111" y="335"/>
                    </a:lnTo>
                    <a:lnTo>
                      <a:pt x="167" y="274"/>
                    </a:lnTo>
                    <a:lnTo>
                      <a:pt x="187" y="245"/>
                    </a:lnTo>
                    <a:lnTo>
                      <a:pt x="201" y="225"/>
                    </a:lnTo>
                    <a:lnTo>
                      <a:pt x="220" y="214"/>
                    </a:lnTo>
                    <a:lnTo>
                      <a:pt x="239" y="181"/>
                    </a:lnTo>
                    <a:lnTo>
                      <a:pt x="225" y="147"/>
                    </a:lnTo>
                    <a:lnTo>
                      <a:pt x="223" y="126"/>
                    </a:lnTo>
                    <a:lnTo>
                      <a:pt x="217" y="55"/>
                    </a:lnTo>
                    <a:lnTo>
                      <a:pt x="220" y="0"/>
                    </a:lnTo>
                    <a:lnTo>
                      <a:pt x="184" y="11"/>
                    </a:lnTo>
                    <a:lnTo>
                      <a:pt x="151" y="25"/>
                    </a:lnTo>
                    <a:lnTo>
                      <a:pt x="86" y="58"/>
                    </a:lnTo>
                    <a:lnTo>
                      <a:pt x="75" y="95"/>
                    </a:lnTo>
                    <a:lnTo>
                      <a:pt x="72" y="117"/>
                    </a:lnTo>
                    <a:lnTo>
                      <a:pt x="66" y="140"/>
                    </a:lnTo>
                    <a:lnTo>
                      <a:pt x="75" y="161"/>
                    </a:lnTo>
                    <a:lnTo>
                      <a:pt x="66" y="198"/>
                    </a:lnTo>
                    <a:lnTo>
                      <a:pt x="64" y="229"/>
                    </a:lnTo>
                    <a:lnTo>
                      <a:pt x="69" y="240"/>
                    </a:lnTo>
                    <a:lnTo>
                      <a:pt x="72" y="249"/>
                    </a:lnTo>
                    <a:lnTo>
                      <a:pt x="72" y="260"/>
                    </a:lnTo>
                    <a:lnTo>
                      <a:pt x="69" y="268"/>
                    </a:lnTo>
                    <a:lnTo>
                      <a:pt x="48" y="299"/>
                    </a:lnTo>
                    <a:lnTo>
                      <a:pt x="53" y="313"/>
                    </a:lnTo>
                    <a:lnTo>
                      <a:pt x="52" y="323"/>
                    </a:lnTo>
                    <a:lnTo>
                      <a:pt x="48" y="337"/>
                    </a:lnTo>
                    <a:lnTo>
                      <a:pt x="30" y="374"/>
                    </a:lnTo>
                    <a:lnTo>
                      <a:pt x="2" y="444"/>
                    </a:lnTo>
                    <a:lnTo>
                      <a:pt x="0" y="457"/>
                    </a:lnTo>
                    <a:lnTo>
                      <a:pt x="0" y="471"/>
                    </a:lnTo>
                    <a:lnTo>
                      <a:pt x="8" y="510"/>
                    </a:lnTo>
                    <a:lnTo>
                      <a:pt x="10" y="522"/>
                    </a:lnTo>
                    <a:lnTo>
                      <a:pt x="8" y="535"/>
                    </a:lnTo>
                    <a:lnTo>
                      <a:pt x="6" y="541"/>
                    </a:lnTo>
                    <a:close/>
                  </a:path>
                </a:pathLst>
              </a:custGeom>
              <a:solidFill>
                <a:srgbClr val="6699FF"/>
              </a:solidFill>
              <a:ln w="0" cmpd="sng">
                <a:solidFill>
                  <a:srgbClr val="000000"/>
                </a:solidFill>
                <a:miter lim="800000"/>
                <a:headEnd/>
                <a:tailEnd/>
              </a:ln>
            </p:spPr>
            <p:txBody>
              <a:bodyPr lIns="144683" tIns="71070" rIns="144683" bIns="71070">
                <a:spAutoFit/>
              </a:bodyPr>
              <a:lstStyle/>
              <a:p>
                <a:endParaRPr lang="zh-CN" altLang="en-US"/>
              </a:p>
            </p:txBody>
          </p:sp>
          <p:sp>
            <p:nvSpPr>
              <p:cNvPr id="133163" name="Freeform 183"/>
              <p:cNvSpPr>
                <a:spLocks noChangeArrowheads="1"/>
              </p:cNvSpPr>
              <p:nvPr/>
            </p:nvSpPr>
            <p:spPr bwMode="auto">
              <a:xfrm>
                <a:off x="1075" y="361"/>
                <a:ext cx="97" cy="265"/>
              </a:xfrm>
              <a:custGeom>
                <a:avLst/>
                <a:gdLst>
                  <a:gd name="T0" fmla="*/ 11 w 120"/>
                  <a:gd name="T1" fmla="*/ 0 h 471"/>
                  <a:gd name="T2" fmla="*/ 8 w 120"/>
                  <a:gd name="T3" fmla="*/ 1 h 471"/>
                  <a:gd name="T4" fmla="*/ 6 w 120"/>
                  <a:gd name="T5" fmla="*/ 1 h 471"/>
                  <a:gd name="T6" fmla="*/ 6 w 120"/>
                  <a:gd name="T7" fmla="*/ 1 h 471"/>
                  <a:gd name="T8" fmla="*/ 4 w 120"/>
                  <a:gd name="T9" fmla="*/ 1 h 471"/>
                  <a:gd name="T10" fmla="*/ 8 w 120"/>
                  <a:gd name="T11" fmla="*/ 1 h 471"/>
                  <a:gd name="T12" fmla="*/ 8 w 120"/>
                  <a:gd name="T13" fmla="*/ 1 h 471"/>
                  <a:gd name="T14" fmla="*/ 9 w 120"/>
                  <a:gd name="T15" fmla="*/ 1 h 471"/>
                  <a:gd name="T16" fmla="*/ 9 w 120"/>
                  <a:gd name="T17" fmla="*/ 1 h 471"/>
                  <a:gd name="T18" fmla="*/ 8 w 120"/>
                  <a:gd name="T19" fmla="*/ 1 h 471"/>
                  <a:gd name="T20" fmla="*/ 9 w 120"/>
                  <a:gd name="T21" fmla="*/ 1 h 471"/>
                  <a:gd name="T22" fmla="*/ 8 w 120"/>
                  <a:gd name="T23" fmla="*/ 2 h 471"/>
                  <a:gd name="T24" fmla="*/ 9 w 120"/>
                  <a:gd name="T25" fmla="*/ 2 h 471"/>
                  <a:gd name="T26" fmla="*/ 12 w 120"/>
                  <a:gd name="T27" fmla="*/ 2 h 471"/>
                  <a:gd name="T28" fmla="*/ 12 w 120"/>
                  <a:gd name="T29" fmla="*/ 2 h 471"/>
                  <a:gd name="T30" fmla="*/ 10 w 120"/>
                  <a:gd name="T31" fmla="*/ 2 h 471"/>
                  <a:gd name="T32" fmla="*/ 6 w 120"/>
                  <a:gd name="T33" fmla="*/ 2 h 471"/>
                  <a:gd name="T34" fmla="*/ 2 w 120"/>
                  <a:gd name="T35" fmla="*/ 2 h 471"/>
                  <a:gd name="T36" fmla="*/ 4 w 120"/>
                  <a:gd name="T37" fmla="*/ 3 h 471"/>
                  <a:gd name="T38" fmla="*/ 2 w 120"/>
                  <a:gd name="T39" fmla="*/ 4 h 471"/>
                  <a:gd name="T40" fmla="*/ 2 w 120"/>
                  <a:gd name="T41" fmla="*/ 5 h 471"/>
                  <a:gd name="T42" fmla="*/ 2 w 120"/>
                  <a:gd name="T43" fmla="*/ 5 h 471"/>
                  <a:gd name="T44" fmla="*/ 2 w 120"/>
                  <a:gd name="T45" fmla="*/ 5 h 471"/>
                  <a:gd name="T46" fmla="*/ 2 w 120"/>
                  <a:gd name="T47" fmla="*/ 5 h 471"/>
                  <a:gd name="T48" fmla="*/ 0 w 120"/>
                  <a:gd name="T49" fmla="*/ 5 h 471"/>
                  <a:gd name="T50" fmla="*/ 0 w 120"/>
                  <a:gd name="T51" fmla="*/ 5 h 471"/>
                  <a:gd name="T52" fmla="*/ 4 w 120"/>
                  <a:gd name="T53" fmla="*/ 5 h 471"/>
                  <a:gd name="T54" fmla="*/ 14 w 120"/>
                  <a:gd name="T55" fmla="*/ 5 h 471"/>
                  <a:gd name="T56" fmla="*/ 15 w 120"/>
                  <a:gd name="T57" fmla="*/ 4 h 471"/>
                  <a:gd name="T58" fmla="*/ 19 w 120"/>
                  <a:gd name="T59" fmla="*/ 4 h 471"/>
                  <a:gd name="T60" fmla="*/ 22 w 120"/>
                  <a:gd name="T61" fmla="*/ 4 h 471"/>
                  <a:gd name="T62" fmla="*/ 22 w 120"/>
                  <a:gd name="T63" fmla="*/ 3 h 471"/>
                  <a:gd name="T64" fmla="*/ 21 w 120"/>
                  <a:gd name="T65" fmla="*/ 3 h 471"/>
                  <a:gd name="T66" fmla="*/ 18 w 120"/>
                  <a:gd name="T67" fmla="*/ 3 h 471"/>
                  <a:gd name="T68" fmla="*/ 17 w 120"/>
                  <a:gd name="T69" fmla="*/ 2 h 471"/>
                  <a:gd name="T70" fmla="*/ 16 w 120"/>
                  <a:gd name="T71" fmla="*/ 2 h 471"/>
                  <a:gd name="T72" fmla="*/ 16 w 120"/>
                  <a:gd name="T73" fmla="*/ 2 h 471"/>
                  <a:gd name="T74" fmla="*/ 12 w 120"/>
                  <a:gd name="T75" fmla="*/ 1 h 471"/>
                  <a:gd name="T76" fmla="*/ 11 w 120"/>
                  <a:gd name="T77" fmla="*/ 1 h 471"/>
                  <a:gd name="T78" fmla="*/ 10 w 120"/>
                  <a:gd name="T79" fmla="*/ 1 h 471"/>
                  <a:gd name="T80" fmla="*/ 11 w 120"/>
                  <a:gd name="T81" fmla="*/ 1 h 471"/>
                  <a:gd name="T82" fmla="*/ 11 w 120"/>
                  <a:gd name="T83" fmla="*/ 1 h 471"/>
                  <a:gd name="T84" fmla="*/ 11 w 120"/>
                  <a:gd name="T85" fmla="*/ 0 h 4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0"/>
                  <a:gd name="T130" fmla="*/ 0 h 471"/>
                  <a:gd name="T131" fmla="*/ 120 w 120"/>
                  <a:gd name="T132" fmla="*/ 471 h 4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0" h="471">
                    <a:moveTo>
                      <a:pt x="59" y="0"/>
                    </a:moveTo>
                    <a:lnTo>
                      <a:pt x="45" y="5"/>
                    </a:lnTo>
                    <a:lnTo>
                      <a:pt x="36" y="16"/>
                    </a:lnTo>
                    <a:lnTo>
                      <a:pt x="31" y="21"/>
                    </a:lnTo>
                    <a:lnTo>
                      <a:pt x="20" y="25"/>
                    </a:lnTo>
                    <a:lnTo>
                      <a:pt x="42" y="35"/>
                    </a:lnTo>
                    <a:lnTo>
                      <a:pt x="42" y="55"/>
                    </a:lnTo>
                    <a:lnTo>
                      <a:pt x="50" y="70"/>
                    </a:lnTo>
                    <a:lnTo>
                      <a:pt x="50" y="86"/>
                    </a:lnTo>
                    <a:lnTo>
                      <a:pt x="45" y="100"/>
                    </a:lnTo>
                    <a:lnTo>
                      <a:pt x="50" y="116"/>
                    </a:lnTo>
                    <a:lnTo>
                      <a:pt x="45" y="131"/>
                    </a:lnTo>
                    <a:lnTo>
                      <a:pt x="50" y="136"/>
                    </a:lnTo>
                    <a:lnTo>
                      <a:pt x="65" y="141"/>
                    </a:lnTo>
                    <a:lnTo>
                      <a:pt x="65" y="151"/>
                    </a:lnTo>
                    <a:lnTo>
                      <a:pt x="54" y="170"/>
                    </a:lnTo>
                    <a:lnTo>
                      <a:pt x="31" y="175"/>
                    </a:lnTo>
                    <a:lnTo>
                      <a:pt x="15" y="175"/>
                    </a:lnTo>
                    <a:lnTo>
                      <a:pt x="20" y="360"/>
                    </a:lnTo>
                    <a:lnTo>
                      <a:pt x="14" y="402"/>
                    </a:lnTo>
                    <a:lnTo>
                      <a:pt x="12" y="412"/>
                    </a:lnTo>
                    <a:lnTo>
                      <a:pt x="11" y="420"/>
                    </a:lnTo>
                    <a:lnTo>
                      <a:pt x="11" y="423"/>
                    </a:lnTo>
                    <a:lnTo>
                      <a:pt x="4" y="437"/>
                    </a:lnTo>
                    <a:lnTo>
                      <a:pt x="0" y="462"/>
                    </a:lnTo>
                    <a:lnTo>
                      <a:pt x="0" y="471"/>
                    </a:lnTo>
                    <a:lnTo>
                      <a:pt x="22" y="449"/>
                    </a:lnTo>
                    <a:lnTo>
                      <a:pt x="75" y="413"/>
                    </a:lnTo>
                    <a:lnTo>
                      <a:pt x="86" y="407"/>
                    </a:lnTo>
                    <a:lnTo>
                      <a:pt x="100" y="401"/>
                    </a:lnTo>
                    <a:lnTo>
                      <a:pt x="120" y="401"/>
                    </a:lnTo>
                    <a:lnTo>
                      <a:pt x="120" y="326"/>
                    </a:lnTo>
                    <a:lnTo>
                      <a:pt x="115" y="292"/>
                    </a:lnTo>
                    <a:lnTo>
                      <a:pt x="97" y="243"/>
                    </a:lnTo>
                    <a:lnTo>
                      <a:pt x="92" y="226"/>
                    </a:lnTo>
                    <a:lnTo>
                      <a:pt x="89" y="217"/>
                    </a:lnTo>
                    <a:lnTo>
                      <a:pt x="89" y="212"/>
                    </a:lnTo>
                    <a:lnTo>
                      <a:pt x="65" y="86"/>
                    </a:lnTo>
                    <a:lnTo>
                      <a:pt x="58" y="59"/>
                    </a:lnTo>
                    <a:lnTo>
                      <a:pt x="54" y="42"/>
                    </a:lnTo>
                    <a:lnTo>
                      <a:pt x="58" y="35"/>
                    </a:lnTo>
                    <a:lnTo>
                      <a:pt x="59" y="11"/>
                    </a:lnTo>
                    <a:lnTo>
                      <a:pt x="59" y="0"/>
                    </a:lnTo>
                    <a:close/>
                  </a:path>
                </a:pathLst>
              </a:custGeom>
              <a:solidFill>
                <a:schemeClr val="bg2"/>
              </a:solidFill>
              <a:ln w="0" cmpd="sng">
                <a:solidFill>
                  <a:srgbClr val="000000"/>
                </a:solidFill>
                <a:miter lim="800000"/>
                <a:headEnd/>
                <a:tailEnd/>
              </a:ln>
            </p:spPr>
            <p:txBody>
              <a:bodyPr lIns="144683" tIns="71070" rIns="144683" bIns="71070">
                <a:spAutoFit/>
              </a:bodyPr>
              <a:lstStyle/>
              <a:p>
                <a:endParaRPr lang="zh-CN" altLang="en-US"/>
              </a:p>
            </p:txBody>
          </p:sp>
          <p:sp>
            <p:nvSpPr>
              <p:cNvPr id="133164" name="Freeform 184"/>
              <p:cNvSpPr>
                <a:spLocks noChangeArrowheads="1"/>
              </p:cNvSpPr>
              <p:nvPr/>
            </p:nvSpPr>
            <p:spPr bwMode="auto">
              <a:xfrm>
                <a:off x="1119" y="370"/>
                <a:ext cx="91" cy="265"/>
              </a:xfrm>
              <a:custGeom>
                <a:avLst/>
                <a:gdLst>
                  <a:gd name="T0" fmla="*/ 18 w 113"/>
                  <a:gd name="T1" fmla="*/ 15 h 396"/>
                  <a:gd name="T2" fmla="*/ 20 w 113"/>
                  <a:gd name="T3" fmla="*/ 15 h 396"/>
                  <a:gd name="T4" fmla="*/ 16 w 113"/>
                  <a:gd name="T5" fmla="*/ 9 h 396"/>
                  <a:gd name="T6" fmla="*/ 16 w 113"/>
                  <a:gd name="T7" fmla="*/ 9 h 396"/>
                  <a:gd name="T8" fmla="*/ 15 w 113"/>
                  <a:gd name="T9" fmla="*/ 7 h 396"/>
                  <a:gd name="T10" fmla="*/ 14 w 113"/>
                  <a:gd name="T11" fmla="*/ 4 h 396"/>
                  <a:gd name="T12" fmla="*/ 12 w 113"/>
                  <a:gd name="T13" fmla="*/ 3 h 396"/>
                  <a:gd name="T14" fmla="*/ 2 w 113"/>
                  <a:gd name="T15" fmla="*/ 0 h 396"/>
                  <a:gd name="T16" fmla="*/ 2 w 113"/>
                  <a:gd name="T17" fmla="*/ 1 h 396"/>
                  <a:gd name="T18" fmla="*/ 0 w 113"/>
                  <a:gd name="T19" fmla="*/ 1 h 396"/>
                  <a:gd name="T20" fmla="*/ 2 w 113"/>
                  <a:gd name="T21" fmla="*/ 2 h 396"/>
                  <a:gd name="T22" fmla="*/ 2 w 113"/>
                  <a:gd name="T23" fmla="*/ 3 h 396"/>
                  <a:gd name="T24" fmla="*/ 6 w 113"/>
                  <a:gd name="T25" fmla="*/ 8 h 396"/>
                  <a:gd name="T26" fmla="*/ 6 w 113"/>
                  <a:gd name="T27" fmla="*/ 8 h 396"/>
                  <a:gd name="T28" fmla="*/ 6 w 113"/>
                  <a:gd name="T29" fmla="*/ 9 h 396"/>
                  <a:gd name="T30" fmla="*/ 8 w 113"/>
                  <a:gd name="T31" fmla="*/ 9 h 396"/>
                  <a:gd name="T32" fmla="*/ 10 w 113"/>
                  <a:gd name="T33" fmla="*/ 11 h 396"/>
                  <a:gd name="T34" fmla="*/ 12 w 113"/>
                  <a:gd name="T35" fmla="*/ 13 h 396"/>
                  <a:gd name="T36" fmla="*/ 12 w 113"/>
                  <a:gd name="T37" fmla="*/ 15 h 396"/>
                  <a:gd name="T38" fmla="*/ 18 w 113"/>
                  <a:gd name="T39" fmla="*/ 15 h 3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3"/>
                  <a:gd name="T61" fmla="*/ 0 h 396"/>
                  <a:gd name="T62" fmla="*/ 113 w 113"/>
                  <a:gd name="T63" fmla="*/ 396 h 3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3" h="396">
                    <a:moveTo>
                      <a:pt x="97" y="396"/>
                    </a:moveTo>
                    <a:lnTo>
                      <a:pt x="113" y="390"/>
                    </a:lnTo>
                    <a:lnTo>
                      <a:pt x="92" y="223"/>
                    </a:lnTo>
                    <a:lnTo>
                      <a:pt x="89" y="209"/>
                    </a:lnTo>
                    <a:lnTo>
                      <a:pt x="86" y="195"/>
                    </a:lnTo>
                    <a:lnTo>
                      <a:pt x="77" y="101"/>
                    </a:lnTo>
                    <a:lnTo>
                      <a:pt x="71" y="78"/>
                    </a:lnTo>
                    <a:lnTo>
                      <a:pt x="5" y="0"/>
                    </a:lnTo>
                    <a:lnTo>
                      <a:pt x="4" y="24"/>
                    </a:lnTo>
                    <a:lnTo>
                      <a:pt x="0" y="31"/>
                    </a:lnTo>
                    <a:lnTo>
                      <a:pt x="4" y="48"/>
                    </a:lnTo>
                    <a:lnTo>
                      <a:pt x="11" y="75"/>
                    </a:lnTo>
                    <a:lnTo>
                      <a:pt x="35" y="201"/>
                    </a:lnTo>
                    <a:lnTo>
                      <a:pt x="35" y="206"/>
                    </a:lnTo>
                    <a:lnTo>
                      <a:pt x="38" y="215"/>
                    </a:lnTo>
                    <a:lnTo>
                      <a:pt x="43" y="232"/>
                    </a:lnTo>
                    <a:lnTo>
                      <a:pt x="61" y="281"/>
                    </a:lnTo>
                    <a:lnTo>
                      <a:pt x="66" y="315"/>
                    </a:lnTo>
                    <a:lnTo>
                      <a:pt x="66" y="390"/>
                    </a:lnTo>
                    <a:lnTo>
                      <a:pt x="97" y="396"/>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65" name="Freeform 185"/>
              <p:cNvSpPr>
                <a:spLocks noChangeArrowheads="1"/>
              </p:cNvSpPr>
              <p:nvPr/>
            </p:nvSpPr>
            <p:spPr bwMode="auto">
              <a:xfrm>
                <a:off x="1062" y="512"/>
                <a:ext cx="30" cy="274"/>
              </a:xfrm>
              <a:custGeom>
                <a:avLst/>
                <a:gdLst>
                  <a:gd name="T0" fmla="*/ 4 w 36"/>
                  <a:gd name="T1" fmla="*/ 95 h 316"/>
                  <a:gd name="T2" fmla="*/ 4 w 36"/>
                  <a:gd name="T3" fmla="*/ 91 h 316"/>
                  <a:gd name="T4" fmla="*/ 5 w 36"/>
                  <a:gd name="T5" fmla="*/ 83 h 316"/>
                  <a:gd name="T6" fmla="*/ 6 w 36"/>
                  <a:gd name="T7" fmla="*/ 79 h 316"/>
                  <a:gd name="T8" fmla="*/ 6 w 36"/>
                  <a:gd name="T9" fmla="*/ 79 h 316"/>
                  <a:gd name="T10" fmla="*/ 7 w 36"/>
                  <a:gd name="T11" fmla="*/ 76 h 316"/>
                  <a:gd name="T12" fmla="*/ 7 w 36"/>
                  <a:gd name="T13" fmla="*/ 72 h 316"/>
                  <a:gd name="T14" fmla="*/ 8 w 36"/>
                  <a:gd name="T15" fmla="*/ 60 h 316"/>
                  <a:gd name="T16" fmla="*/ 7 w 36"/>
                  <a:gd name="T17" fmla="*/ 0 h 316"/>
                  <a:gd name="T18" fmla="*/ 5 w 36"/>
                  <a:gd name="T19" fmla="*/ 0 h 316"/>
                  <a:gd name="T20" fmla="*/ 0 w 36"/>
                  <a:gd name="T21" fmla="*/ 98 h 316"/>
                  <a:gd name="T22" fmla="*/ 0 w 36"/>
                  <a:gd name="T23" fmla="*/ 101 h 316"/>
                  <a:gd name="T24" fmla="*/ 4 w 36"/>
                  <a:gd name="T25" fmla="*/ 95 h 3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316"/>
                  <a:gd name="T41" fmla="*/ 36 w 36"/>
                  <a:gd name="T42" fmla="*/ 316 h 3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316">
                    <a:moveTo>
                      <a:pt x="16" y="296"/>
                    </a:moveTo>
                    <a:lnTo>
                      <a:pt x="16" y="287"/>
                    </a:lnTo>
                    <a:lnTo>
                      <a:pt x="20" y="262"/>
                    </a:lnTo>
                    <a:lnTo>
                      <a:pt x="27" y="248"/>
                    </a:lnTo>
                    <a:lnTo>
                      <a:pt x="27" y="245"/>
                    </a:lnTo>
                    <a:lnTo>
                      <a:pt x="28" y="237"/>
                    </a:lnTo>
                    <a:lnTo>
                      <a:pt x="30" y="227"/>
                    </a:lnTo>
                    <a:lnTo>
                      <a:pt x="36" y="185"/>
                    </a:lnTo>
                    <a:lnTo>
                      <a:pt x="31" y="0"/>
                    </a:lnTo>
                    <a:lnTo>
                      <a:pt x="20" y="0"/>
                    </a:lnTo>
                    <a:lnTo>
                      <a:pt x="0" y="305"/>
                    </a:lnTo>
                    <a:lnTo>
                      <a:pt x="0" y="316"/>
                    </a:lnTo>
                    <a:lnTo>
                      <a:pt x="16" y="296"/>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66" name="Freeform 186"/>
              <p:cNvSpPr>
                <a:spLocks noChangeArrowheads="1"/>
              </p:cNvSpPr>
              <p:nvPr/>
            </p:nvSpPr>
            <p:spPr bwMode="auto">
              <a:xfrm>
                <a:off x="1053" y="708"/>
                <a:ext cx="209" cy="265"/>
              </a:xfrm>
              <a:custGeom>
                <a:avLst/>
                <a:gdLst>
                  <a:gd name="T0" fmla="*/ 46 w 260"/>
                  <a:gd name="T1" fmla="*/ 1956 h 187"/>
                  <a:gd name="T2" fmla="*/ 43 w 260"/>
                  <a:gd name="T3" fmla="*/ 1824 h 187"/>
                  <a:gd name="T4" fmla="*/ 40 w 260"/>
                  <a:gd name="T5" fmla="*/ 2032 h 187"/>
                  <a:gd name="T6" fmla="*/ 37 w 260"/>
                  <a:gd name="T7" fmla="*/ 2311 h 187"/>
                  <a:gd name="T8" fmla="*/ 30 w 260"/>
                  <a:gd name="T9" fmla="*/ 2647 h 187"/>
                  <a:gd name="T10" fmla="*/ 25 w 260"/>
                  <a:gd name="T11" fmla="*/ 2812 h 187"/>
                  <a:gd name="T12" fmla="*/ 22 w 260"/>
                  <a:gd name="T13" fmla="*/ 2860 h 187"/>
                  <a:gd name="T14" fmla="*/ 20 w 260"/>
                  <a:gd name="T15" fmla="*/ 2687 h 187"/>
                  <a:gd name="T16" fmla="*/ 29 w 260"/>
                  <a:gd name="T17" fmla="*/ 2148 h 187"/>
                  <a:gd name="T18" fmla="*/ 18 w 260"/>
                  <a:gd name="T19" fmla="*/ 2641 h 187"/>
                  <a:gd name="T20" fmla="*/ 14 w 260"/>
                  <a:gd name="T21" fmla="*/ 2493 h 187"/>
                  <a:gd name="T22" fmla="*/ 26 w 260"/>
                  <a:gd name="T23" fmla="*/ 1631 h 187"/>
                  <a:gd name="T24" fmla="*/ 9 w 260"/>
                  <a:gd name="T25" fmla="*/ 2605 h 187"/>
                  <a:gd name="T26" fmla="*/ 7 w 260"/>
                  <a:gd name="T27" fmla="*/ 2687 h 187"/>
                  <a:gd name="T28" fmla="*/ 5 w 260"/>
                  <a:gd name="T29" fmla="*/ 2551 h 187"/>
                  <a:gd name="T30" fmla="*/ 5 w 260"/>
                  <a:gd name="T31" fmla="*/ 2411 h 187"/>
                  <a:gd name="T32" fmla="*/ 10 w 260"/>
                  <a:gd name="T33" fmla="*/ 1922 h 187"/>
                  <a:gd name="T34" fmla="*/ 14 w 260"/>
                  <a:gd name="T35" fmla="*/ 1462 h 187"/>
                  <a:gd name="T36" fmla="*/ 21 w 260"/>
                  <a:gd name="T37" fmla="*/ 1132 h 187"/>
                  <a:gd name="T38" fmla="*/ 25 w 260"/>
                  <a:gd name="T39" fmla="*/ 908 h 187"/>
                  <a:gd name="T40" fmla="*/ 19 w 260"/>
                  <a:gd name="T41" fmla="*/ 1173 h 187"/>
                  <a:gd name="T42" fmla="*/ 7 w 260"/>
                  <a:gd name="T43" fmla="*/ 1922 h 187"/>
                  <a:gd name="T44" fmla="*/ 3 w 260"/>
                  <a:gd name="T45" fmla="*/ 2032 h 187"/>
                  <a:gd name="T46" fmla="*/ 6 w 260"/>
                  <a:gd name="T47" fmla="*/ 1287 h 187"/>
                  <a:gd name="T48" fmla="*/ 19 w 260"/>
                  <a:gd name="T49" fmla="*/ 408 h 187"/>
                  <a:gd name="T50" fmla="*/ 21 w 260"/>
                  <a:gd name="T51" fmla="*/ 274 h 187"/>
                  <a:gd name="T52" fmla="*/ 23 w 260"/>
                  <a:gd name="T53" fmla="*/ 193 h 187"/>
                  <a:gd name="T54" fmla="*/ 32 w 260"/>
                  <a:gd name="T55" fmla="*/ 327 h 187"/>
                  <a:gd name="T56" fmla="*/ 37 w 260"/>
                  <a:gd name="T57" fmla="*/ 245 h 187"/>
                  <a:gd name="T58" fmla="*/ 31 w 260"/>
                  <a:gd name="T59" fmla="*/ 105 h 187"/>
                  <a:gd name="T60" fmla="*/ 23 w 260"/>
                  <a:gd name="T61" fmla="*/ 0 h 187"/>
                  <a:gd name="T62" fmla="*/ 18 w 260"/>
                  <a:gd name="T63" fmla="*/ 193 h 187"/>
                  <a:gd name="T64" fmla="*/ 5 w 260"/>
                  <a:gd name="T65" fmla="*/ 1132 h 187"/>
                  <a:gd name="T66" fmla="*/ 2 w 260"/>
                  <a:gd name="T67" fmla="*/ 1549 h 187"/>
                  <a:gd name="T68" fmla="*/ 0 w 260"/>
                  <a:gd name="T69" fmla="*/ 2059 h 187"/>
                  <a:gd name="T70" fmla="*/ 3 w 260"/>
                  <a:gd name="T71" fmla="*/ 2411 h 187"/>
                  <a:gd name="T72" fmla="*/ 4 w 260"/>
                  <a:gd name="T73" fmla="*/ 2860 h 187"/>
                  <a:gd name="T74" fmla="*/ 11 w 260"/>
                  <a:gd name="T75" fmla="*/ 2892 h 187"/>
                  <a:gd name="T76" fmla="*/ 14 w 260"/>
                  <a:gd name="T77" fmla="*/ 2772 h 187"/>
                  <a:gd name="T78" fmla="*/ 20 w 260"/>
                  <a:gd name="T79" fmla="*/ 3004 h 187"/>
                  <a:gd name="T80" fmla="*/ 28 w 260"/>
                  <a:gd name="T81" fmla="*/ 2936 h 187"/>
                  <a:gd name="T82" fmla="*/ 39 w 260"/>
                  <a:gd name="T83" fmla="*/ 2493 h 187"/>
                  <a:gd name="T84" fmla="*/ 44 w 260"/>
                  <a:gd name="T85" fmla="*/ 2195 h 18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60"/>
                  <a:gd name="T130" fmla="*/ 0 h 187"/>
                  <a:gd name="T131" fmla="*/ 260 w 260"/>
                  <a:gd name="T132" fmla="*/ 187 h 18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60" h="187">
                    <a:moveTo>
                      <a:pt x="249" y="135"/>
                    </a:moveTo>
                    <a:lnTo>
                      <a:pt x="260" y="120"/>
                    </a:lnTo>
                    <a:lnTo>
                      <a:pt x="254" y="115"/>
                    </a:lnTo>
                    <a:lnTo>
                      <a:pt x="246" y="112"/>
                    </a:lnTo>
                    <a:lnTo>
                      <a:pt x="241" y="115"/>
                    </a:lnTo>
                    <a:lnTo>
                      <a:pt x="229" y="125"/>
                    </a:lnTo>
                    <a:lnTo>
                      <a:pt x="218" y="137"/>
                    </a:lnTo>
                    <a:lnTo>
                      <a:pt x="210" y="142"/>
                    </a:lnTo>
                    <a:lnTo>
                      <a:pt x="198" y="149"/>
                    </a:lnTo>
                    <a:lnTo>
                      <a:pt x="168" y="163"/>
                    </a:lnTo>
                    <a:lnTo>
                      <a:pt x="163" y="165"/>
                    </a:lnTo>
                    <a:lnTo>
                      <a:pt x="140" y="173"/>
                    </a:lnTo>
                    <a:lnTo>
                      <a:pt x="128" y="176"/>
                    </a:lnTo>
                    <a:lnTo>
                      <a:pt x="125" y="176"/>
                    </a:lnTo>
                    <a:lnTo>
                      <a:pt x="118" y="170"/>
                    </a:lnTo>
                    <a:lnTo>
                      <a:pt x="117" y="165"/>
                    </a:lnTo>
                    <a:lnTo>
                      <a:pt x="168" y="134"/>
                    </a:lnTo>
                    <a:lnTo>
                      <a:pt x="167" y="132"/>
                    </a:lnTo>
                    <a:lnTo>
                      <a:pt x="117" y="159"/>
                    </a:lnTo>
                    <a:lnTo>
                      <a:pt x="106" y="162"/>
                    </a:lnTo>
                    <a:lnTo>
                      <a:pt x="98" y="160"/>
                    </a:lnTo>
                    <a:lnTo>
                      <a:pt x="87" y="153"/>
                    </a:lnTo>
                    <a:lnTo>
                      <a:pt x="151" y="100"/>
                    </a:lnTo>
                    <a:lnTo>
                      <a:pt x="148" y="100"/>
                    </a:lnTo>
                    <a:lnTo>
                      <a:pt x="89" y="140"/>
                    </a:lnTo>
                    <a:lnTo>
                      <a:pt x="54" y="160"/>
                    </a:lnTo>
                    <a:lnTo>
                      <a:pt x="47" y="165"/>
                    </a:lnTo>
                    <a:lnTo>
                      <a:pt x="40" y="165"/>
                    </a:lnTo>
                    <a:lnTo>
                      <a:pt x="39" y="163"/>
                    </a:lnTo>
                    <a:lnTo>
                      <a:pt x="31" y="157"/>
                    </a:lnTo>
                    <a:lnTo>
                      <a:pt x="28" y="153"/>
                    </a:lnTo>
                    <a:lnTo>
                      <a:pt x="31" y="148"/>
                    </a:lnTo>
                    <a:lnTo>
                      <a:pt x="36" y="139"/>
                    </a:lnTo>
                    <a:lnTo>
                      <a:pt x="57" y="118"/>
                    </a:lnTo>
                    <a:lnTo>
                      <a:pt x="59" y="115"/>
                    </a:lnTo>
                    <a:lnTo>
                      <a:pt x="86" y="90"/>
                    </a:lnTo>
                    <a:lnTo>
                      <a:pt x="96" y="82"/>
                    </a:lnTo>
                    <a:lnTo>
                      <a:pt x="120" y="70"/>
                    </a:lnTo>
                    <a:lnTo>
                      <a:pt x="135" y="59"/>
                    </a:lnTo>
                    <a:lnTo>
                      <a:pt x="140" y="56"/>
                    </a:lnTo>
                    <a:lnTo>
                      <a:pt x="140" y="54"/>
                    </a:lnTo>
                    <a:lnTo>
                      <a:pt x="109" y="72"/>
                    </a:lnTo>
                    <a:lnTo>
                      <a:pt x="62" y="103"/>
                    </a:lnTo>
                    <a:lnTo>
                      <a:pt x="40" y="118"/>
                    </a:lnTo>
                    <a:lnTo>
                      <a:pt x="26" y="126"/>
                    </a:lnTo>
                    <a:lnTo>
                      <a:pt x="18" y="125"/>
                    </a:lnTo>
                    <a:lnTo>
                      <a:pt x="11" y="112"/>
                    </a:lnTo>
                    <a:lnTo>
                      <a:pt x="32" y="79"/>
                    </a:lnTo>
                    <a:lnTo>
                      <a:pt x="62" y="56"/>
                    </a:lnTo>
                    <a:lnTo>
                      <a:pt x="109" y="25"/>
                    </a:lnTo>
                    <a:lnTo>
                      <a:pt x="114" y="23"/>
                    </a:lnTo>
                    <a:lnTo>
                      <a:pt x="120" y="17"/>
                    </a:lnTo>
                    <a:lnTo>
                      <a:pt x="125" y="14"/>
                    </a:lnTo>
                    <a:lnTo>
                      <a:pt x="132" y="12"/>
                    </a:lnTo>
                    <a:lnTo>
                      <a:pt x="145" y="14"/>
                    </a:lnTo>
                    <a:lnTo>
                      <a:pt x="184" y="20"/>
                    </a:lnTo>
                    <a:lnTo>
                      <a:pt x="195" y="19"/>
                    </a:lnTo>
                    <a:lnTo>
                      <a:pt x="213" y="15"/>
                    </a:lnTo>
                    <a:lnTo>
                      <a:pt x="218" y="6"/>
                    </a:lnTo>
                    <a:lnTo>
                      <a:pt x="179" y="6"/>
                    </a:lnTo>
                    <a:lnTo>
                      <a:pt x="148" y="0"/>
                    </a:lnTo>
                    <a:lnTo>
                      <a:pt x="128" y="0"/>
                    </a:lnTo>
                    <a:lnTo>
                      <a:pt x="114" y="6"/>
                    </a:lnTo>
                    <a:lnTo>
                      <a:pt x="103" y="12"/>
                    </a:lnTo>
                    <a:lnTo>
                      <a:pt x="50" y="48"/>
                    </a:lnTo>
                    <a:lnTo>
                      <a:pt x="28" y="70"/>
                    </a:lnTo>
                    <a:lnTo>
                      <a:pt x="12" y="90"/>
                    </a:lnTo>
                    <a:lnTo>
                      <a:pt x="8" y="95"/>
                    </a:lnTo>
                    <a:lnTo>
                      <a:pt x="0" y="115"/>
                    </a:lnTo>
                    <a:lnTo>
                      <a:pt x="0" y="126"/>
                    </a:lnTo>
                    <a:lnTo>
                      <a:pt x="17" y="145"/>
                    </a:lnTo>
                    <a:lnTo>
                      <a:pt x="17" y="148"/>
                    </a:lnTo>
                    <a:lnTo>
                      <a:pt x="8" y="160"/>
                    </a:lnTo>
                    <a:lnTo>
                      <a:pt x="23" y="176"/>
                    </a:lnTo>
                    <a:lnTo>
                      <a:pt x="40" y="178"/>
                    </a:lnTo>
                    <a:lnTo>
                      <a:pt x="64" y="178"/>
                    </a:lnTo>
                    <a:lnTo>
                      <a:pt x="73" y="176"/>
                    </a:lnTo>
                    <a:lnTo>
                      <a:pt x="87" y="170"/>
                    </a:lnTo>
                    <a:lnTo>
                      <a:pt x="106" y="176"/>
                    </a:lnTo>
                    <a:lnTo>
                      <a:pt x="114" y="185"/>
                    </a:lnTo>
                    <a:lnTo>
                      <a:pt x="126" y="187"/>
                    </a:lnTo>
                    <a:lnTo>
                      <a:pt x="163" y="181"/>
                    </a:lnTo>
                    <a:lnTo>
                      <a:pt x="198" y="165"/>
                    </a:lnTo>
                    <a:lnTo>
                      <a:pt x="223" y="153"/>
                    </a:lnTo>
                    <a:lnTo>
                      <a:pt x="241" y="134"/>
                    </a:lnTo>
                    <a:lnTo>
                      <a:pt x="249" y="135"/>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67" name="Freeform 187"/>
              <p:cNvSpPr>
                <a:spLocks noChangeArrowheads="1"/>
              </p:cNvSpPr>
              <p:nvPr/>
            </p:nvSpPr>
            <p:spPr bwMode="auto">
              <a:xfrm>
                <a:off x="1062" y="718"/>
                <a:ext cx="204" cy="265"/>
              </a:xfrm>
              <a:custGeom>
                <a:avLst/>
                <a:gdLst>
                  <a:gd name="T0" fmla="*/ 43 w 254"/>
                  <a:gd name="T1" fmla="*/ 4515 h 164"/>
                  <a:gd name="T2" fmla="*/ 44 w 254"/>
                  <a:gd name="T3" fmla="*/ 2794 h 164"/>
                  <a:gd name="T4" fmla="*/ 41 w 254"/>
                  <a:gd name="T5" fmla="*/ 1159 h 164"/>
                  <a:gd name="T6" fmla="*/ 39 w 254"/>
                  <a:gd name="T7" fmla="*/ 322 h 164"/>
                  <a:gd name="T8" fmla="*/ 35 w 254"/>
                  <a:gd name="T9" fmla="*/ 144 h 164"/>
                  <a:gd name="T10" fmla="*/ 31 w 254"/>
                  <a:gd name="T11" fmla="*/ 376 h 164"/>
                  <a:gd name="T12" fmla="*/ 22 w 254"/>
                  <a:gd name="T13" fmla="*/ 0 h 164"/>
                  <a:gd name="T14" fmla="*/ 19 w 254"/>
                  <a:gd name="T15" fmla="*/ 233 h 164"/>
                  <a:gd name="T16" fmla="*/ 18 w 254"/>
                  <a:gd name="T17" fmla="*/ 608 h 164"/>
                  <a:gd name="T18" fmla="*/ 4 w 254"/>
                  <a:gd name="T19" fmla="*/ 3112 h 164"/>
                  <a:gd name="T20" fmla="*/ 2 w 254"/>
                  <a:gd name="T21" fmla="*/ 5261 h 164"/>
                  <a:gd name="T22" fmla="*/ 5 w 254"/>
                  <a:gd name="T23" fmla="*/ 4914 h 164"/>
                  <a:gd name="T24" fmla="*/ 18 w 254"/>
                  <a:gd name="T25" fmla="*/ 2794 h 164"/>
                  <a:gd name="T26" fmla="*/ 22 w 254"/>
                  <a:gd name="T27" fmla="*/ 2049 h 164"/>
                  <a:gd name="T28" fmla="*/ 19 w 254"/>
                  <a:gd name="T29" fmla="*/ 2705 h 164"/>
                  <a:gd name="T30" fmla="*/ 13 w 254"/>
                  <a:gd name="T31" fmla="*/ 3632 h 164"/>
                  <a:gd name="T32" fmla="*/ 8 w 254"/>
                  <a:gd name="T33" fmla="*/ 4914 h 164"/>
                  <a:gd name="T34" fmla="*/ 3 w 254"/>
                  <a:gd name="T35" fmla="*/ 6329 h 164"/>
                  <a:gd name="T36" fmla="*/ 3 w 254"/>
                  <a:gd name="T37" fmla="*/ 6728 h 164"/>
                  <a:gd name="T38" fmla="*/ 5 w 254"/>
                  <a:gd name="T39" fmla="*/ 7105 h 164"/>
                  <a:gd name="T40" fmla="*/ 7 w 254"/>
                  <a:gd name="T41" fmla="*/ 6872 h 164"/>
                  <a:gd name="T42" fmla="*/ 24 w 254"/>
                  <a:gd name="T43" fmla="*/ 4075 h 164"/>
                  <a:gd name="T44" fmla="*/ 13 w 254"/>
                  <a:gd name="T45" fmla="*/ 6551 h 164"/>
                  <a:gd name="T46" fmla="*/ 16 w 254"/>
                  <a:gd name="T47" fmla="*/ 6961 h 164"/>
                  <a:gd name="T48" fmla="*/ 27 w 254"/>
                  <a:gd name="T49" fmla="*/ 5576 h 164"/>
                  <a:gd name="T50" fmla="*/ 18 w 254"/>
                  <a:gd name="T51" fmla="*/ 7105 h 164"/>
                  <a:gd name="T52" fmla="*/ 20 w 254"/>
                  <a:gd name="T53" fmla="*/ 7624 h 164"/>
                  <a:gd name="T54" fmla="*/ 22 w 254"/>
                  <a:gd name="T55" fmla="*/ 7480 h 164"/>
                  <a:gd name="T56" fmla="*/ 27 w 254"/>
                  <a:gd name="T57" fmla="*/ 7016 h 164"/>
                  <a:gd name="T58" fmla="*/ 35 w 254"/>
                  <a:gd name="T59" fmla="*/ 6034 h 164"/>
                  <a:gd name="T60" fmla="*/ 38 w 254"/>
                  <a:gd name="T61" fmla="*/ 5261 h 164"/>
                  <a:gd name="T62" fmla="*/ 41 w 254"/>
                  <a:gd name="T63" fmla="*/ 4663 h 16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4"/>
                  <a:gd name="T97" fmla="*/ 0 h 164"/>
                  <a:gd name="T98" fmla="*/ 254 w 254"/>
                  <a:gd name="T99" fmla="*/ 164 h 16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4" h="164">
                    <a:moveTo>
                      <a:pt x="243" y="103"/>
                    </a:moveTo>
                    <a:lnTo>
                      <a:pt x="249" y="97"/>
                    </a:lnTo>
                    <a:lnTo>
                      <a:pt x="254" y="80"/>
                    </a:lnTo>
                    <a:lnTo>
                      <a:pt x="254" y="60"/>
                    </a:lnTo>
                    <a:lnTo>
                      <a:pt x="249" y="39"/>
                    </a:lnTo>
                    <a:lnTo>
                      <a:pt x="241" y="25"/>
                    </a:lnTo>
                    <a:lnTo>
                      <a:pt x="230" y="13"/>
                    </a:lnTo>
                    <a:lnTo>
                      <a:pt x="223" y="7"/>
                    </a:lnTo>
                    <a:lnTo>
                      <a:pt x="215" y="2"/>
                    </a:lnTo>
                    <a:lnTo>
                      <a:pt x="202" y="3"/>
                    </a:lnTo>
                    <a:lnTo>
                      <a:pt x="184" y="7"/>
                    </a:lnTo>
                    <a:lnTo>
                      <a:pt x="173" y="8"/>
                    </a:lnTo>
                    <a:lnTo>
                      <a:pt x="134" y="2"/>
                    </a:lnTo>
                    <a:lnTo>
                      <a:pt x="121" y="0"/>
                    </a:lnTo>
                    <a:lnTo>
                      <a:pt x="114" y="2"/>
                    </a:lnTo>
                    <a:lnTo>
                      <a:pt x="109" y="5"/>
                    </a:lnTo>
                    <a:lnTo>
                      <a:pt x="103" y="11"/>
                    </a:lnTo>
                    <a:lnTo>
                      <a:pt x="98" y="13"/>
                    </a:lnTo>
                    <a:lnTo>
                      <a:pt x="51" y="44"/>
                    </a:lnTo>
                    <a:lnTo>
                      <a:pt x="21" y="67"/>
                    </a:lnTo>
                    <a:lnTo>
                      <a:pt x="0" y="100"/>
                    </a:lnTo>
                    <a:lnTo>
                      <a:pt x="7" y="113"/>
                    </a:lnTo>
                    <a:lnTo>
                      <a:pt x="15" y="114"/>
                    </a:lnTo>
                    <a:lnTo>
                      <a:pt x="29" y="106"/>
                    </a:lnTo>
                    <a:lnTo>
                      <a:pt x="51" y="91"/>
                    </a:lnTo>
                    <a:lnTo>
                      <a:pt x="98" y="60"/>
                    </a:lnTo>
                    <a:lnTo>
                      <a:pt x="129" y="42"/>
                    </a:lnTo>
                    <a:lnTo>
                      <a:pt x="129" y="44"/>
                    </a:lnTo>
                    <a:lnTo>
                      <a:pt x="124" y="47"/>
                    </a:lnTo>
                    <a:lnTo>
                      <a:pt x="109" y="58"/>
                    </a:lnTo>
                    <a:lnTo>
                      <a:pt x="85" y="70"/>
                    </a:lnTo>
                    <a:lnTo>
                      <a:pt x="75" y="78"/>
                    </a:lnTo>
                    <a:lnTo>
                      <a:pt x="48" y="103"/>
                    </a:lnTo>
                    <a:lnTo>
                      <a:pt x="46" y="106"/>
                    </a:lnTo>
                    <a:lnTo>
                      <a:pt x="25" y="127"/>
                    </a:lnTo>
                    <a:lnTo>
                      <a:pt x="20" y="136"/>
                    </a:lnTo>
                    <a:lnTo>
                      <a:pt x="17" y="141"/>
                    </a:lnTo>
                    <a:lnTo>
                      <a:pt x="20" y="145"/>
                    </a:lnTo>
                    <a:lnTo>
                      <a:pt x="28" y="151"/>
                    </a:lnTo>
                    <a:lnTo>
                      <a:pt x="29" y="153"/>
                    </a:lnTo>
                    <a:lnTo>
                      <a:pt x="36" y="153"/>
                    </a:lnTo>
                    <a:lnTo>
                      <a:pt x="43" y="148"/>
                    </a:lnTo>
                    <a:lnTo>
                      <a:pt x="78" y="128"/>
                    </a:lnTo>
                    <a:lnTo>
                      <a:pt x="137" y="88"/>
                    </a:lnTo>
                    <a:lnTo>
                      <a:pt x="140" y="88"/>
                    </a:lnTo>
                    <a:lnTo>
                      <a:pt x="76" y="141"/>
                    </a:lnTo>
                    <a:lnTo>
                      <a:pt x="87" y="148"/>
                    </a:lnTo>
                    <a:lnTo>
                      <a:pt x="95" y="150"/>
                    </a:lnTo>
                    <a:lnTo>
                      <a:pt x="106" y="147"/>
                    </a:lnTo>
                    <a:lnTo>
                      <a:pt x="156" y="120"/>
                    </a:lnTo>
                    <a:lnTo>
                      <a:pt x="157" y="122"/>
                    </a:lnTo>
                    <a:lnTo>
                      <a:pt x="106" y="153"/>
                    </a:lnTo>
                    <a:lnTo>
                      <a:pt x="107" y="158"/>
                    </a:lnTo>
                    <a:lnTo>
                      <a:pt x="114" y="164"/>
                    </a:lnTo>
                    <a:lnTo>
                      <a:pt x="117" y="164"/>
                    </a:lnTo>
                    <a:lnTo>
                      <a:pt x="129" y="161"/>
                    </a:lnTo>
                    <a:lnTo>
                      <a:pt x="152" y="153"/>
                    </a:lnTo>
                    <a:lnTo>
                      <a:pt x="157" y="151"/>
                    </a:lnTo>
                    <a:lnTo>
                      <a:pt x="187" y="137"/>
                    </a:lnTo>
                    <a:lnTo>
                      <a:pt x="199" y="130"/>
                    </a:lnTo>
                    <a:lnTo>
                      <a:pt x="207" y="125"/>
                    </a:lnTo>
                    <a:lnTo>
                      <a:pt x="218" y="113"/>
                    </a:lnTo>
                    <a:lnTo>
                      <a:pt x="230" y="103"/>
                    </a:lnTo>
                    <a:lnTo>
                      <a:pt x="235" y="100"/>
                    </a:lnTo>
                    <a:lnTo>
                      <a:pt x="243" y="103"/>
                    </a:lnTo>
                    <a:close/>
                  </a:path>
                </a:pathLst>
              </a:custGeom>
              <a:solidFill>
                <a:srgbClr val="FFC080"/>
              </a:solidFill>
              <a:ln w="0" cmpd="sng">
                <a:solidFill>
                  <a:srgbClr val="000000"/>
                </a:solidFill>
                <a:miter lim="800000"/>
                <a:headEnd/>
                <a:tailEnd/>
              </a:ln>
            </p:spPr>
            <p:txBody>
              <a:bodyPr lIns="144683" tIns="71070" rIns="144683" bIns="71070">
                <a:spAutoFit/>
              </a:bodyPr>
              <a:lstStyle/>
              <a:p>
                <a:endParaRPr lang="zh-CN" altLang="en-US"/>
              </a:p>
            </p:txBody>
          </p:sp>
          <p:sp>
            <p:nvSpPr>
              <p:cNvPr id="133168" name="Freeform 188"/>
              <p:cNvSpPr>
                <a:spLocks noChangeArrowheads="1"/>
              </p:cNvSpPr>
              <p:nvPr/>
            </p:nvSpPr>
            <p:spPr bwMode="auto">
              <a:xfrm>
                <a:off x="966" y="382"/>
                <a:ext cx="161" cy="265"/>
              </a:xfrm>
              <a:custGeom>
                <a:avLst/>
                <a:gdLst>
                  <a:gd name="T0" fmla="*/ 0 w 201"/>
                  <a:gd name="T1" fmla="*/ 2385 h 192"/>
                  <a:gd name="T2" fmla="*/ 2 w 201"/>
                  <a:gd name="T3" fmla="*/ 2530 h 192"/>
                  <a:gd name="T4" fmla="*/ 7 w 201"/>
                  <a:gd name="T5" fmla="*/ 2385 h 192"/>
                  <a:gd name="T6" fmla="*/ 11 w 201"/>
                  <a:gd name="T7" fmla="*/ 2316 h 192"/>
                  <a:gd name="T8" fmla="*/ 18 w 201"/>
                  <a:gd name="T9" fmla="*/ 2054 h 192"/>
                  <a:gd name="T10" fmla="*/ 19 w 201"/>
                  <a:gd name="T11" fmla="*/ 1978 h 192"/>
                  <a:gd name="T12" fmla="*/ 28 w 201"/>
                  <a:gd name="T13" fmla="*/ 1978 h 192"/>
                  <a:gd name="T14" fmla="*/ 32 w 201"/>
                  <a:gd name="T15" fmla="*/ 1909 h 192"/>
                  <a:gd name="T16" fmla="*/ 34 w 201"/>
                  <a:gd name="T17" fmla="*/ 1659 h 192"/>
                  <a:gd name="T18" fmla="*/ 34 w 201"/>
                  <a:gd name="T19" fmla="*/ 1528 h 192"/>
                  <a:gd name="T20" fmla="*/ 31 w 201"/>
                  <a:gd name="T21" fmla="*/ 1459 h 192"/>
                  <a:gd name="T22" fmla="*/ 30 w 201"/>
                  <a:gd name="T23" fmla="*/ 1397 h 192"/>
                  <a:gd name="T24" fmla="*/ 31 w 201"/>
                  <a:gd name="T25" fmla="*/ 1202 h 192"/>
                  <a:gd name="T26" fmla="*/ 30 w 201"/>
                  <a:gd name="T27" fmla="*/ 998 h 192"/>
                  <a:gd name="T28" fmla="*/ 31 w 201"/>
                  <a:gd name="T29" fmla="*/ 802 h 192"/>
                  <a:gd name="T30" fmla="*/ 31 w 201"/>
                  <a:gd name="T31" fmla="*/ 595 h 192"/>
                  <a:gd name="T32" fmla="*/ 30 w 201"/>
                  <a:gd name="T33" fmla="*/ 395 h 192"/>
                  <a:gd name="T34" fmla="*/ 30 w 201"/>
                  <a:gd name="T35" fmla="*/ 131 h 192"/>
                  <a:gd name="T36" fmla="*/ 26 w 201"/>
                  <a:gd name="T37" fmla="*/ 0 h 192"/>
                  <a:gd name="T38" fmla="*/ 23 w 201"/>
                  <a:gd name="T39" fmla="*/ 69 h 192"/>
                  <a:gd name="T40" fmla="*/ 26 w 201"/>
                  <a:gd name="T41" fmla="*/ 131 h 192"/>
                  <a:gd name="T42" fmla="*/ 27 w 201"/>
                  <a:gd name="T43" fmla="*/ 174 h 192"/>
                  <a:gd name="T44" fmla="*/ 27 w 201"/>
                  <a:gd name="T45" fmla="*/ 207 h 192"/>
                  <a:gd name="T46" fmla="*/ 27 w 201"/>
                  <a:gd name="T47" fmla="*/ 380 h 192"/>
                  <a:gd name="T48" fmla="*/ 27 w 201"/>
                  <a:gd name="T49" fmla="*/ 407 h 192"/>
                  <a:gd name="T50" fmla="*/ 17 w 201"/>
                  <a:gd name="T51" fmla="*/ 380 h 192"/>
                  <a:gd name="T52" fmla="*/ 17 w 201"/>
                  <a:gd name="T53" fmla="*/ 395 h 192"/>
                  <a:gd name="T54" fmla="*/ 27 w 201"/>
                  <a:gd name="T55" fmla="*/ 476 h 192"/>
                  <a:gd name="T56" fmla="*/ 30 w 201"/>
                  <a:gd name="T57" fmla="*/ 581 h 192"/>
                  <a:gd name="T58" fmla="*/ 30 w 201"/>
                  <a:gd name="T59" fmla="*/ 595 h 192"/>
                  <a:gd name="T60" fmla="*/ 30 w 201"/>
                  <a:gd name="T61" fmla="*/ 697 h 192"/>
                  <a:gd name="T62" fmla="*/ 30 w 201"/>
                  <a:gd name="T63" fmla="*/ 835 h 192"/>
                  <a:gd name="T64" fmla="*/ 30 w 201"/>
                  <a:gd name="T65" fmla="*/ 878 h 192"/>
                  <a:gd name="T66" fmla="*/ 24 w 201"/>
                  <a:gd name="T67" fmla="*/ 835 h 192"/>
                  <a:gd name="T68" fmla="*/ 21 w 201"/>
                  <a:gd name="T69" fmla="*/ 835 h 192"/>
                  <a:gd name="T70" fmla="*/ 26 w 201"/>
                  <a:gd name="T71" fmla="*/ 926 h 192"/>
                  <a:gd name="T72" fmla="*/ 28 w 201"/>
                  <a:gd name="T73" fmla="*/ 962 h 192"/>
                  <a:gd name="T74" fmla="*/ 30 w 201"/>
                  <a:gd name="T75" fmla="*/ 1031 h 192"/>
                  <a:gd name="T76" fmla="*/ 30 w 201"/>
                  <a:gd name="T77" fmla="*/ 1147 h 192"/>
                  <a:gd name="T78" fmla="*/ 30 w 201"/>
                  <a:gd name="T79" fmla="*/ 1252 h 192"/>
                  <a:gd name="T80" fmla="*/ 30 w 201"/>
                  <a:gd name="T81" fmla="*/ 1383 h 192"/>
                  <a:gd name="T82" fmla="*/ 19 w 201"/>
                  <a:gd name="T83" fmla="*/ 1357 h 192"/>
                  <a:gd name="T84" fmla="*/ 32 w 201"/>
                  <a:gd name="T85" fmla="*/ 1623 h 192"/>
                  <a:gd name="T86" fmla="*/ 32 w 201"/>
                  <a:gd name="T87" fmla="*/ 1709 h 192"/>
                  <a:gd name="T88" fmla="*/ 32 w 201"/>
                  <a:gd name="T89" fmla="*/ 1757 h 192"/>
                  <a:gd name="T90" fmla="*/ 32 w 201"/>
                  <a:gd name="T91" fmla="*/ 1764 h 192"/>
                  <a:gd name="T92" fmla="*/ 28 w 201"/>
                  <a:gd name="T93" fmla="*/ 1804 h 192"/>
                  <a:gd name="T94" fmla="*/ 24 w 201"/>
                  <a:gd name="T95" fmla="*/ 1804 h 192"/>
                  <a:gd name="T96" fmla="*/ 19 w 201"/>
                  <a:gd name="T97" fmla="*/ 1764 h 192"/>
                  <a:gd name="T98" fmla="*/ 19 w 201"/>
                  <a:gd name="T99" fmla="*/ 1764 h 192"/>
                  <a:gd name="T100" fmla="*/ 18 w 201"/>
                  <a:gd name="T101" fmla="*/ 1840 h 192"/>
                  <a:gd name="T102" fmla="*/ 17 w 201"/>
                  <a:gd name="T103" fmla="*/ 1901 h 192"/>
                  <a:gd name="T104" fmla="*/ 14 w 201"/>
                  <a:gd name="T105" fmla="*/ 1978 h 192"/>
                  <a:gd name="T106" fmla="*/ 14 w 201"/>
                  <a:gd name="T107" fmla="*/ 1985 h 192"/>
                  <a:gd name="T108" fmla="*/ 14 w 201"/>
                  <a:gd name="T109" fmla="*/ 2054 h 192"/>
                  <a:gd name="T110" fmla="*/ 11 w 201"/>
                  <a:gd name="T111" fmla="*/ 2080 h 192"/>
                  <a:gd name="T112" fmla="*/ 11 w 201"/>
                  <a:gd name="T113" fmla="*/ 2110 h 192"/>
                  <a:gd name="T114" fmla="*/ 11 w 201"/>
                  <a:gd name="T115" fmla="*/ 2159 h 192"/>
                  <a:gd name="T116" fmla="*/ 6 w 201"/>
                  <a:gd name="T117" fmla="*/ 2225 h 192"/>
                  <a:gd name="T118" fmla="*/ 3 w 201"/>
                  <a:gd name="T119" fmla="*/ 2316 h 192"/>
                  <a:gd name="T120" fmla="*/ 0 w 201"/>
                  <a:gd name="T121" fmla="*/ 2385 h 19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1"/>
                  <a:gd name="T184" fmla="*/ 0 h 192"/>
                  <a:gd name="T185" fmla="*/ 201 w 201"/>
                  <a:gd name="T186" fmla="*/ 192 h 19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1" h="192">
                    <a:moveTo>
                      <a:pt x="0" y="181"/>
                    </a:moveTo>
                    <a:lnTo>
                      <a:pt x="5" y="192"/>
                    </a:lnTo>
                    <a:lnTo>
                      <a:pt x="45" y="181"/>
                    </a:lnTo>
                    <a:lnTo>
                      <a:pt x="70" y="176"/>
                    </a:lnTo>
                    <a:lnTo>
                      <a:pt x="108" y="156"/>
                    </a:lnTo>
                    <a:lnTo>
                      <a:pt x="116" y="150"/>
                    </a:lnTo>
                    <a:lnTo>
                      <a:pt x="167" y="150"/>
                    </a:lnTo>
                    <a:lnTo>
                      <a:pt x="190" y="145"/>
                    </a:lnTo>
                    <a:lnTo>
                      <a:pt x="201" y="126"/>
                    </a:lnTo>
                    <a:lnTo>
                      <a:pt x="201" y="116"/>
                    </a:lnTo>
                    <a:lnTo>
                      <a:pt x="186" y="111"/>
                    </a:lnTo>
                    <a:lnTo>
                      <a:pt x="181" y="106"/>
                    </a:lnTo>
                    <a:lnTo>
                      <a:pt x="186" y="91"/>
                    </a:lnTo>
                    <a:lnTo>
                      <a:pt x="181" y="75"/>
                    </a:lnTo>
                    <a:lnTo>
                      <a:pt x="186" y="61"/>
                    </a:lnTo>
                    <a:lnTo>
                      <a:pt x="186" y="45"/>
                    </a:lnTo>
                    <a:lnTo>
                      <a:pt x="178" y="30"/>
                    </a:lnTo>
                    <a:lnTo>
                      <a:pt x="178" y="10"/>
                    </a:lnTo>
                    <a:lnTo>
                      <a:pt x="156" y="0"/>
                    </a:lnTo>
                    <a:lnTo>
                      <a:pt x="136" y="5"/>
                    </a:lnTo>
                    <a:lnTo>
                      <a:pt x="155" y="10"/>
                    </a:lnTo>
                    <a:lnTo>
                      <a:pt x="159" y="13"/>
                    </a:lnTo>
                    <a:lnTo>
                      <a:pt x="164" y="16"/>
                    </a:lnTo>
                    <a:lnTo>
                      <a:pt x="164" y="28"/>
                    </a:lnTo>
                    <a:lnTo>
                      <a:pt x="162" y="31"/>
                    </a:lnTo>
                    <a:lnTo>
                      <a:pt x="100" y="28"/>
                    </a:lnTo>
                    <a:lnTo>
                      <a:pt x="97" y="30"/>
                    </a:lnTo>
                    <a:lnTo>
                      <a:pt x="164" y="36"/>
                    </a:lnTo>
                    <a:lnTo>
                      <a:pt x="172" y="44"/>
                    </a:lnTo>
                    <a:lnTo>
                      <a:pt x="175" y="45"/>
                    </a:lnTo>
                    <a:lnTo>
                      <a:pt x="178" y="53"/>
                    </a:lnTo>
                    <a:lnTo>
                      <a:pt x="178" y="64"/>
                    </a:lnTo>
                    <a:lnTo>
                      <a:pt x="172" y="67"/>
                    </a:lnTo>
                    <a:lnTo>
                      <a:pt x="139" y="64"/>
                    </a:lnTo>
                    <a:lnTo>
                      <a:pt x="123" y="64"/>
                    </a:lnTo>
                    <a:lnTo>
                      <a:pt x="155" y="70"/>
                    </a:lnTo>
                    <a:lnTo>
                      <a:pt x="167" y="73"/>
                    </a:lnTo>
                    <a:lnTo>
                      <a:pt x="173" y="78"/>
                    </a:lnTo>
                    <a:lnTo>
                      <a:pt x="175" y="87"/>
                    </a:lnTo>
                    <a:lnTo>
                      <a:pt x="175" y="95"/>
                    </a:lnTo>
                    <a:lnTo>
                      <a:pt x="172" y="105"/>
                    </a:lnTo>
                    <a:lnTo>
                      <a:pt x="112" y="103"/>
                    </a:lnTo>
                    <a:lnTo>
                      <a:pt x="194" y="123"/>
                    </a:lnTo>
                    <a:lnTo>
                      <a:pt x="190" y="130"/>
                    </a:lnTo>
                    <a:lnTo>
                      <a:pt x="189" y="133"/>
                    </a:lnTo>
                    <a:lnTo>
                      <a:pt x="187" y="134"/>
                    </a:lnTo>
                    <a:lnTo>
                      <a:pt x="167" y="137"/>
                    </a:lnTo>
                    <a:lnTo>
                      <a:pt x="144" y="137"/>
                    </a:lnTo>
                    <a:lnTo>
                      <a:pt x="116" y="134"/>
                    </a:lnTo>
                    <a:lnTo>
                      <a:pt x="112" y="134"/>
                    </a:lnTo>
                    <a:lnTo>
                      <a:pt x="105" y="140"/>
                    </a:lnTo>
                    <a:lnTo>
                      <a:pt x="97" y="144"/>
                    </a:lnTo>
                    <a:lnTo>
                      <a:pt x="86" y="150"/>
                    </a:lnTo>
                    <a:lnTo>
                      <a:pt x="86" y="151"/>
                    </a:lnTo>
                    <a:lnTo>
                      <a:pt x="77" y="156"/>
                    </a:lnTo>
                    <a:lnTo>
                      <a:pt x="70" y="158"/>
                    </a:lnTo>
                    <a:lnTo>
                      <a:pt x="69" y="161"/>
                    </a:lnTo>
                    <a:lnTo>
                      <a:pt x="64" y="164"/>
                    </a:lnTo>
                    <a:lnTo>
                      <a:pt x="39" y="169"/>
                    </a:lnTo>
                    <a:lnTo>
                      <a:pt x="17" y="176"/>
                    </a:lnTo>
                    <a:lnTo>
                      <a:pt x="0" y="181"/>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69" name="Freeform 189"/>
              <p:cNvSpPr>
                <a:spLocks noChangeArrowheads="1"/>
              </p:cNvSpPr>
              <p:nvPr/>
            </p:nvSpPr>
            <p:spPr bwMode="auto">
              <a:xfrm>
                <a:off x="914" y="353"/>
                <a:ext cx="126" cy="265"/>
              </a:xfrm>
              <a:custGeom>
                <a:avLst/>
                <a:gdLst>
                  <a:gd name="T0" fmla="*/ 0 w 157"/>
                  <a:gd name="T1" fmla="*/ 5749 h 170"/>
                  <a:gd name="T2" fmla="*/ 2 w 157"/>
                  <a:gd name="T3" fmla="*/ 5930 h 170"/>
                  <a:gd name="T4" fmla="*/ 2 w 157"/>
                  <a:gd name="T5" fmla="*/ 5810 h 170"/>
                  <a:gd name="T6" fmla="*/ 11 w 157"/>
                  <a:gd name="T7" fmla="*/ 3727 h 170"/>
                  <a:gd name="T8" fmla="*/ 16 w 157"/>
                  <a:gd name="T9" fmla="*/ 2440 h 170"/>
                  <a:gd name="T10" fmla="*/ 18 w 157"/>
                  <a:gd name="T11" fmla="*/ 2126 h 170"/>
                  <a:gd name="T12" fmla="*/ 18 w 157"/>
                  <a:gd name="T13" fmla="*/ 1878 h 170"/>
                  <a:gd name="T14" fmla="*/ 20 w 157"/>
                  <a:gd name="T15" fmla="*/ 1679 h 170"/>
                  <a:gd name="T16" fmla="*/ 25 w 157"/>
                  <a:gd name="T17" fmla="*/ 1364 h 170"/>
                  <a:gd name="T18" fmla="*/ 26 w 157"/>
                  <a:gd name="T19" fmla="*/ 1249 h 170"/>
                  <a:gd name="T20" fmla="*/ 27 w 157"/>
                  <a:gd name="T21" fmla="*/ 1186 h 170"/>
                  <a:gd name="T22" fmla="*/ 26 w 157"/>
                  <a:gd name="T23" fmla="*/ 1049 h 170"/>
                  <a:gd name="T24" fmla="*/ 22 w 157"/>
                  <a:gd name="T25" fmla="*/ 1364 h 170"/>
                  <a:gd name="T26" fmla="*/ 24 w 157"/>
                  <a:gd name="T27" fmla="*/ 313 h 170"/>
                  <a:gd name="T28" fmla="*/ 23 w 157"/>
                  <a:gd name="T29" fmla="*/ 0 h 170"/>
                  <a:gd name="T30" fmla="*/ 19 w 157"/>
                  <a:gd name="T31" fmla="*/ 1132 h 170"/>
                  <a:gd name="T32" fmla="*/ 17 w 157"/>
                  <a:gd name="T33" fmla="*/ 1545 h 170"/>
                  <a:gd name="T34" fmla="*/ 14 w 157"/>
                  <a:gd name="T35" fmla="*/ 2238 h 170"/>
                  <a:gd name="T36" fmla="*/ 11 w 157"/>
                  <a:gd name="T37" fmla="*/ 3241 h 170"/>
                  <a:gd name="T38" fmla="*/ 2 w 157"/>
                  <a:gd name="T39" fmla="*/ 5367 h 170"/>
                  <a:gd name="T40" fmla="*/ 0 w 157"/>
                  <a:gd name="T41" fmla="*/ 5749 h 1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7"/>
                  <a:gd name="T64" fmla="*/ 0 h 170"/>
                  <a:gd name="T65" fmla="*/ 157 w 157"/>
                  <a:gd name="T66" fmla="*/ 170 h 1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7" h="170">
                    <a:moveTo>
                      <a:pt x="0" y="165"/>
                    </a:moveTo>
                    <a:lnTo>
                      <a:pt x="11" y="170"/>
                    </a:lnTo>
                    <a:lnTo>
                      <a:pt x="12" y="167"/>
                    </a:lnTo>
                    <a:lnTo>
                      <a:pt x="70" y="107"/>
                    </a:lnTo>
                    <a:lnTo>
                      <a:pt x="93" y="70"/>
                    </a:lnTo>
                    <a:lnTo>
                      <a:pt x="101" y="61"/>
                    </a:lnTo>
                    <a:lnTo>
                      <a:pt x="107" y="54"/>
                    </a:lnTo>
                    <a:lnTo>
                      <a:pt x="117" y="48"/>
                    </a:lnTo>
                    <a:lnTo>
                      <a:pt x="146" y="39"/>
                    </a:lnTo>
                    <a:lnTo>
                      <a:pt x="151" y="36"/>
                    </a:lnTo>
                    <a:lnTo>
                      <a:pt x="157" y="34"/>
                    </a:lnTo>
                    <a:lnTo>
                      <a:pt x="151" y="30"/>
                    </a:lnTo>
                    <a:lnTo>
                      <a:pt x="126" y="39"/>
                    </a:lnTo>
                    <a:lnTo>
                      <a:pt x="142" y="9"/>
                    </a:lnTo>
                    <a:lnTo>
                      <a:pt x="134" y="0"/>
                    </a:lnTo>
                    <a:lnTo>
                      <a:pt x="115" y="33"/>
                    </a:lnTo>
                    <a:lnTo>
                      <a:pt x="96" y="44"/>
                    </a:lnTo>
                    <a:lnTo>
                      <a:pt x="82" y="64"/>
                    </a:lnTo>
                    <a:lnTo>
                      <a:pt x="62" y="93"/>
                    </a:lnTo>
                    <a:lnTo>
                      <a:pt x="6" y="154"/>
                    </a:lnTo>
                    <a:lnTo>
                      <a:pt x="0" y="165"/>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70" name="Freeform 190"/>
              <p:cNvSpPr>
                <a:spLocks noChangeArrowheads="1"/>
              </p:cNvSpPr>
              <p:nvPr/>
            </p:nvSpPr>
            <p:spPr bwMode="auto">
              <a:xfrm>
                <a:off x="1123" y="314"/>
                <a:ext cx="59" cy="265"/>
              </a:xfrm>
              <a:custGeom>
                <a:avLst/>
                <a:gdLst>
                  <a:gd name="T0" fmla="*/ 0 w 73"/>
                  <a:gd name="T1" fmla="*/ 12675 h 134"/>
                  <a:gd name="T2" fmla="*/ 14 w 73"/>
                  <a:gd name="T3" fmla="*/ 31339 h 134"/>
                  <a:gd name="T4" fmla="*/ 13 w 73"/>
                  <a:gd name="T5" fmla="*/ 0 h 134"/>
                  <a:gd name="T6" fmla="*/ 7 w 73"/>
                  <a:gd name="T7" fmla="*/ 7950 h 134"/>
                  <a:gd name="T8" fmla="*/ 0 w 73"/>
                  <a:gd name="T9" fmla="*/ 12675 h 134"/>
                  <a:gd name="T10" fmla="*/ 0 60000 65536"/>
                  <a:gd name="T11" fmla="*/ 0 60000 65536"/>
                  <a:gd name="T12" fmla="*/ 0 60000 65536"/>
                  <a:gd name="T13" fmla="*/ 0 60000 65536"/>
                  <a:gd name="T14" fmla="*/ 0 60000 65536"/>
                  <a:gd name="T15" fmla="*/ 0 w 73"/>
                  <a:gd name="T16" fmla="*/ 0 h 134"/>
                  <a:gd name="T17" fmla="*/ 73 w 73"/>
                  <a:gd name="T18" fmla="*/ 134 h 134"/>
                </a:gdLst>
                <a:ahLst/>
                <a:cxnLst>
                  <a:cxn ang="T10">
                    <a:pos x="T0" y="T1"/>
                  </a:cxn>
                  <a:cxn ang="T11">
                    <a:pos x="T2" y="T3"/>
                  </a:cxn>
                  <a:cxn ang="T12">
                    <a:pos x="T4" y="T5"/>
                  </a:cxn>
                  <a:cxn ang="T13">
                    <a:pos x="T6" y="T7"/>
                  </a:cxn>
                  <a:cxn ang="T14">
                    <a:pos x="T8" y="T9"/>
                  </a:cxn>
                </a:cxnLst>
                <a:rect l="T15" t="T16" r="T17" b="T18"/>
                <a:pathLst>
                  <a:path w="73" h="134">
                    <a:moveTo>
                      <a:pt x="0" y="54"/>
                    </a:moveTo>
                    <a:lnTo>
                      <a:pt x="73" y="134"/>
                    </a:lnTo>
                    <a:lnTo>
                      <a:pt x="72" y="0"/>
                    </a:lnTo>
                    <a:lnTo>
                      <a:pt x="38" y="34"/>
                    </a:lnTo>
                    <a:lnTo>
                      <a:pt x="0" y="54"/>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71" name="Freeform 191"/>
              <p:cNvSpPr>
                <a:spLocks noChangeArrowheads="1"/>
              </p:cNvSpPr>
              <p:nvPr/>
            </p:nvSpPr>
            <p:spPr bwMode="auto">
              <a:xfrm>
                <a:off x="1224" y="708"/>
                <a:ext cx="91" cy="265"/>
              </a:xfrm>
              <a:custGeom>
                <a:avLst/>
                <a:gdLst>
                  <a:gd name="T0" fmla="*/ 8 w 113"/>
                  <a:gd name="T1" fmla="*/ 67851 h 120"/>
                  <a:gd name="T2" fmla="*/ 12 w 113"/>
                  <a:gd name="T3" fmla="*/ 66802 h 120"/>
                  <a:gd name="T4" fmla="*/ 13 w 113"/>
                  <a:gd name="T5" fmla="*/ 66113 h 120"/>
                  <a:gd name="T6" fmla="*/ 15 w 113"/>
                  <a:gd name="T7" fmla="*/ 63236 h 120"/>
                  <a:gd name="T8" fmla="*/ 19 w 113"/>
                  <a:gd name="T9" fmla="*/ 57032 h 120"/>
                  <a:gd name="T10" fmla="*/ 20 w 113"/>
                  <a:gd name="T11" fmla="*/ 51942 h 120"/>
                  <a:gd name="T12" fmla="*/ 20 w 113"/>
                  <a:gd name="T13" fmla="*/ 46373 h 120"/>
                  <a:gd name="T14" fmla="*/ 20 w 113"/>
                  <a:gd name="T15" fmla="*/ 41291 h 120"/>
                  <a:gd name="T16" fmla="*/ 20 w 113"/>
                  <a:gd name="T17" fmla="*/ 36078 h 120"/>
                  <a:gd name="T18" fmla="*/ 19 w 113"/>
                  <a:gd name="T19" fmla="*/ 25427 h 120"/>
                  <a:gd name="T20" fmla="*/ 18 w 113"/>
                  <a:gd name="T21" fmla="*/ 18698 h 120"/>
                  <a:gd name="T22" fmla="*/ 15 w 113"/>
                  <a:gd name="T23" fmla="*/ 8467 h 120"/>
                  <a:gd name="T24" fmla="*/ 13 w 113"/>
                  <a:gd name="T25" fmla="*/ 4609 h 120"/>
                  <a:gd name="T26" fmla="*/ 10 w 113"/>
                  <a:gd name="T27" fmla="*/ 473 h 120"/>
                  <a:gd name="T28" fmla="*/ 8 w 113"/>
                  <a:gd name="T29" fmla="*/ 0 h 120"/>
                  <a:gd name="T30" fmla="*/ 2 w 113"/>
                  <a:gd name="T31" fmla="*/ 3350 h 120"/>
                  <a:gd name="T32" fmla="*/ 0 w 113"/>
                  <a:gd name="T33" fmla="*/ 8467 h 120"/>
                  <a:gd name="T34" fmla="*/ 2 w 113"/>
                  <a:gd name="T35" fmla="*/ 6139 h 120"/>
                  <a:gd name="T36" fmla="*/ 4 w 113"/>
                  <a:gd name="T37" fmla="*/ 6139 h 120"/>
                  <a:gd name="T38" fmla="*/ 6 w 113"/>
                  <a:gd name="T39" fmla="*/ 9779 h 120"/>
                  <a:gd name="T40" fmla="*/ 8 w 113"/>
                  <a:gd name="T41" fmla="*/ 14030 h 120"/>
                  <a:gd name="T42" fmla="*/ 9 w 113"/>
                  <a:gd name="T43" fmla="*/ 19268 h 120"/>
                  <a:gd name="T44" fmla="*/ 10 w 113"/>
                  <a:gd name="T45" fmla="*/ 24384 h 120"/>
                  <a:gd name="T46" fmla="*/ 11 w 113"/>
                  <a:gd name="T47" fmla="*/ 28207 h 120"/>
                  <a:gd name="T48" fmla="*/ 11 w 113"/>
                  <a:gd name="T49" fmla="*/ 36864 h 120"/>
                  <a:gd name="T50" fmla="*/ 12 w 113"/>
                  <a:gd name="T51" fmla="*/ 44067 h 120"/>
                  <a:gd name="T52" fmla="*/ 12 w 113"/>
                  <a:gd name="T53" fmla="*/ 51942 h 120"/>
                  <a:gd name="T54" fmla="*/ 11 w 113"/>
                  <a:gd name="T55" fmla="*/ 54299 h 120"/>
                  <a:gd name="T56" fmla="*/ 10 w 113"/>
                  <a:gd name="T57" fmla="*/ 58081 h 120"/>
                  <a:gd name="T58" fmla="*/ 10 w 113"/>
                  <a:gd name="T59" fmla="*/ 61721 h 120"/>
                  <a:gd name="T60" fmla="*/ 8 w 113"/>
                  <a:gd name="T61" fmla="*/ 65071 h 120"/>
                  <a:gd name="T62" fmla="*/ 7 w 113"/>
                  <a:gd name="T63" fmla="*/ 65071 h 120"/>
                  <a:gd name="T64" fmla="*/ 8 w 113"/>
                  <a:gd name="T65" fmla="*/ 67851 h 12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3"/>
                  <a:gd name="T100" fmla="*/ 0 h 120"/>
                  <a:gd name="T101" fmla="*/ 113 w 113"/>
                  <a:gd name="T102" fmla="*/ 120 h 12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3" h="120">
                    <a:moveTo>
                      <a:pt x="47" y="120"/>
                    </a:moveTo>
                    <a:lnTo>
                      <a:pt x="67" y="118"/>
                    </a:lnTo>
                    <a:lnTo>
                      <a:pt x="75" y="117"/>
                    </a:lnTo>
                    <a:lnTo>
                      <a:pt x="88" y="112"/>
                    </a:lnTo>
                    <a:lnTo>
                      <a:pt x="103" y="101"/>
                    </a:lnTo>
                    <a:lnTo>
                      <a:pt x="110" y="92"/>
                    </a:lnTo>
                    <a:lnTo>
                      <a:pt x="113" y="82"/>
                    </a:lnTo>
                    <a:lnTo>
                      <a:pt x="113" y="73"/>
                    </a:lnTo>
                    <a:lnTo>
                      <a:pt x="110" y="64"/>
                    </a:lnTo>
                    <a:lnTo>
                      <a:pt x="103" y="45"/>
                    </a:lnTo>
                    <a:lnTo>
                      <a:pt x="99" y="33"/>
                    </a:lnTo>
                    <a:lnTo>
                      <a:pt x="83" y="15"/>
                    </a:lnTo>
                    <a:lnTo>
                      <a:pt x="72" y="8"/>
                    </a:lnTo>
                    <a:lnTo>
                      <a:pt x="60" y="1"/>
                    </a:lnTo>
                    <a:lnTo>
                      <a:pt x="47" y="0"/>
                    </a:lnTo>
                    <a:lnTo>
                      <a:pt x="5" y="6"/>
                    </a:lnTo>
                    <a:lnTo>
                      <a:pt x="0" y="15"/>
                    </a:lnTo>
                    <a:lnTo>
                      <a:pt x="5" y="11"/>
                    </a:lnTo>
                    <a:lnTo>
                      <a:pt x="24" y="11"/>
                    </a:lnTo>
                    <a:lnTo>
                      <a:pt x="39" y="17"/>
                    </a:lnTo>
                    <a:lnTo>
                      <a:pt x="47" y="25"/>
                    </a:lnTo>
                    <a:lnTo>
                      <a:pt x="52" y="34"/>
                    </a:lnTo>
                    <a:lnTo>
                      <a:pt x="60" y="43"/>
                    </a:lnTo>
                    <a:lnTo>
                      <a:pt x="63" y="50"/>
                    </a:lnTo>
                    <a:lnTo>
                      <a:pt x="64" y="65"/>
                    </a:lnTo>
                    <a:lnTo>
                      <a:pt x="67" y="78"/>
                    </a:lnTo>
                    <a:lnTo>
                      <a:pt x="67" y="92"/>
                    </a:lnTo>
                    <a:lnTo>
                      <a:pt x="64" y="96"/>
                    </a:lnTo>
                    <a:lnTo>
                      <a:pt x="60" y="103"/>
                    </a:lnTo>
                    <a:lnTo>
                      <a:pt x="55" y="109"/>
                    </a:lnTo>
                    <a:lnTo>
                      <a:pt x="49" y="115"/>
                    </a:lnTo>
                    <a:lnTo>
                      <a:pt x="41" y="115"/>
                    </a:lnTo>
                    <a:lnTo>
                      <a:pt x="47" y="120"/>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72" name="Freeform 192"/>
              <p:cNvSpPr>
                <a:spLocks noChangeArrowheads="1"/>
              </p:cNvSpPr>
              <p:nvPr/>
            </p:nvSpPr>
            <p:spPr bwMode="auto">
              <a:xfrm>
                <a:off x="1224" y="717"/>
                <a:ext cx="54" cy="265"/>
              </a:xfrm>
              <a:custGeom>
                <a:avLst/>
                <a:gdLst>
                  <a:gd name="T0" fmla="*/ 8 w 67"/>
                  <a:gd name="T1" fmla="*/ 184764 h 104"/>
                  <a:gd name="T2" fmla="*/ 8 w 67"/>
                  <a:gd name="T3" fmla="*/ 184764 h 104"/>
                  <a:gd name="T4" fmla="*/ 10 w 67"/>
                  <a:gd name="T5" fmla="*/ 174355 h 104"/>
                  <a:gd name="T6" fmla="*/ 10 w 67"/>
                  <a:gd name="T7" fmla="*/ 163186 h 104"/>
                  <a:gd name="T8" fmla="*/ 12 w 67"/>
                  <a:gd name="T9" fmla="*/ 151346 h 104"/>
                  <a:gd name="T10" fmla="*/ 12 w 67"/>
                  <a:gd name="T11" fmla="*/ 143704 h 104"/>
                  <a:gd name="T12" fmla="*/ 12 w 67"/>
                  <a:gd name="T13" fmla="*/ 119349 h 104"/>
                  <a:gd name="T14" fmla="*/ 12 w 67"/>
                  <a:gd name="T15" fmla="*/ 96371 h 104"/>
                  <a:gd name="T16" fmla="*/ 12 w 67"/>
                  <a:gd name="T17" fmla="*/ 68971 h 104"/>
                  <a:gd name="T18" fmla="*/ 10 w 67"/>
                  <a:gd name="T19" fmla="*/ 57240 h 104"/>
                  <a:gd name="T20" fmla="*/ 10 w 67"/>
                  <a:gd name="T21" fmla="*/ 41014 h 104"/>
                  <a:gd name="T22" fmla="*/ 8 w 67"/>
                  <a:gd name="T23" fmla="*/ 25134 h 104"/>
                  <a:gd name="T24" fmla="*/ 6 w 67"/>
                  <a:gd name="T25" fmla="*/ 10409 h 104"/>
                  <a:gd name="T26" fmla="*/ 4 w 67"/>
                  <a:gd name="T27" fmla="*/ 0 h 104"/>
                  <a:gd name="T28" fmla="*/ 2 w 67"/>
                  <a:gd name="T29" fmla="*/ 0 h 104"/>
                  <a:gd name="T30" fmla="*/ 0 w 67"/>
                  <a:gd name="T31" fmla="*/ 6862 h 104"/>
                  <a:gd name="T32" fmla="*/ 2 w 67"/>
                  <a:gd name="T33" fmla="*/ 5473 h 104"/>
                  <a:gd name="T34" fmla="*/ 4 w 67"/>
                  <a:gd name="T35" fmla="*/ 13946 h 104"/>
                  <a:gd name="T36" fmla="*/ 5 w 67"/>
                  <a:gd name="T37" fmla="*/ 25134 h 104"/>
                  <a:gd name="T38" fmla="*/ 6 w 67"/>
                  <a:gd name="T39" fmla="*/ 45995 h 104"/>
                  <a:gd name="T40" fmla="*/ 8 w 67"/>
                  <a:gd name="T41" fmla="*/ 71206 h 104"/>
                  <a:gd name="T42" fmla="*/ 10 w 67"/>
                  <a:gd name="T43" fmla="*/ 108046 h 104"/>
                  <a:gd name="T44" fmla="*/ 10 w 67"/>
                  <a:gd name="T45" fmla="*/ 143704 h 104"/>
                  <a:gd name="T46" fmla="*/ 8 w 67"/>
                  <a:gd name="T47" fmla="*/ 174355 h 104"/>
                  <a:gd name="T48" fmla="*/ 8 w 67"/>
                  <a:gd name="T49" fmla="*/ 184764 h 1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7"/>
                  <a:gd name="T76" fmla="*/ 0 h 104"/>
                  <a:gd name="T77" fmla="*/ 67 w 67"/>
                  <a:gd name="T78" fmla="*/ 104 h 1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7" h="104">
                    <a:moveTo>
                      <a:pt x="41" y="104"/>
                    </a:moveTo>
                    <a:lnTo>
                      <a:pt x="49" y="104"/>
                    </a:lnTo>
                    <a:lnTo>
                      <a:pt x="55" y="98"/>
                    </a:lnTo>
                    <a:lnTo>
                      <a:pt x="60" y="92"/>
                    </a:lnTo>
                    <a:lnTo>
                      <a:pt x="64" y="85"/>
                    </a:lnTo>
                    <a:lnTo>
                      <a:pt x="67" y="81"/>
                    </a:lnTo>
                    <a:lnTo>
                      <a:pt x="67" y="67"/>
                    </a:lnTo>
                    <a:lnTo>
                      <a:pt x="64" y="54"/>
                    </a:lnTo>
                    <a:lnTo>
                      <a:pt x="63" y="39"/>
                    </a:lnTo>
                    <a:lnTo>
                      <a:pt x="60" y="32"/>
                    </a:lnTo>
                    <a:lnTo>
                      <a:pt x="52" y="23"/>
                    </a:lnTo>
                    <a:lnTo>
                      <a:pt x="47" y="14"/>
                    </a:lnTo>
                    <a:lnTo>
                      <a:pt x="39" y="6"/>
                    </a:lnTo>
                    <a:lnTo>
                      <a:pt x="24" y="0"/>
                    </a:lnTo>
                    <a:lnTo>
                      <a:pt x="5" y="0"/>
                    </a:lnTo>
                    <a:lnTo>
                      <a:pt x="0" y="4"/>
                    </a:lnTo>
                    <a:lnTo>
                      <a:pt x="13" y="3"/>
                    </a:lnTo>
                    <a:lnTo>
                      <a:pt x="21" y="8"/>
                    </a:lnTo>
                    <a:lnTo>
                      <a:pt x="28" y="14"/>
                    </a:lnTo>
                    <a:lnTo>
                      <a:pt x="39" y="26"/>
                    </a:lnTo>
                    <a:lnTo>
                      <a:pt x="47" y="40"/>
                    </a:lnTo>
                    <a:lnTo>
                      <a:pt x="52" y="61"/>
                    </a:lnTo>
                    <a:lnTo>
                      <a:pt x="52" y="81"/>
                    </a:lnTo>
                    <a:lnTo>
                      <a:pt x="47" y="98"/>
                    </a:lnTo>
                    <a:lnTo>
                      <a:pt x="41" y="104"/>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73" name="Freeform 193"/>
              <p:cNvSpPr>
                <a:spLocks noChangeArrowheads="1"/>
              </p:cNvSpPr>
              <p:nvPr/>
            </p:nvSpPr>
            <p:spPr bwMode="auto">
              <a:xfrm>
                <a:off x="899" y="504"/>
                <a:ext cx="67" cy="265"/>
              </a:xfrm>
              <a:custGeom>
                <a:avLst/>
                <a:gdLst>
                  <a:gd name="T0" fmla="*/ 15 w 83"/>
                  <a:gd name="T1" fmla="*/ 332221 h 86"/>
                  <a:gd name="T2" fmla="*/ 9 w 83"/>
                  <a:gd name="T3" fmla="*/ 463944 h 86"/>
                  <a:gd name="T4" fmla="*/ 9 w 83"/>
                  <a:gd name="T5" fmla="*/ 463944 h 86"/>
                  <a:gd name="T6" fmla="*/ 6 w 83"/>
                  <a:gd name="T7" fmla="*/ 422016 h 86"/>
                  <a:gd name="T8" fmla="*/ 6 w 83"/>
                  <a:gd name="T9" fmla="*/ 382515 h 86"/>
                  <a:gd name="T10" fmla="*/ 6 w 83"/>
                  <a:gd name="T11" fmla="*/ 350888 h 86"/>
                  <a:gd name="T12" fmla="*/ 6 w 83"/>
                  <a:gd name="T13" fmla="*/ 292816 h 86"/>
                  <a:gd name="T14" fmla="*/ 6 w 83"/>
                  <a:gd name="T15" fmla="*/ 195265 h 86"/>
                  <a:gd name="T16" fmla="*/ 5 w 83"/>
                  <a:gd name="T17" fmla="*/ 105301 h 86"/>
                  <a:gd name="T18" fmla="*/ 4 w 83"/>
                  <a:gd name="T19" fmla="*/ 39500 h 86"/>
                  <a:gd name="T20" fmla="*/ 3 w 83"/>
                  <a:gd name="T21" fmla="*/ 0 h 86"/>
                  <a:gd name="T22" fmla="*/ 2 w 83"/>
                  <a:gd name="T23" fmla="*/ 0 h 86"/>
                  <a:gd name="T24" fmla="*/ 2 w 83"/>
                  <a:gd name="T25" fmla="*/ 39500 h 86"/>
                  <a:gd name="T26" fmla="*/ 2 w 83"/>
                  <a:gd name="T27" fmla="*/ 39500 h 86"/>
                  <a:gd name="T28" fmla="*/ 3 w 83"/>
                  <a:gd name="T29" fmla="*/ 65800 h 86"/>
                  <a:gd name="T30" fmla="*/ 4 w 83"/>
                  <a:gd name="T31" fmla="*/ 129200 h 86"/>
                  <a:gd name="T32" fmla="*/ 4 w 83"/>
                  <a:gd name="T33" fmla="*/ 234497 h 86"/>
                  <a:gd name="T34" fmla="*/ 4 w 83"/>
                  <a:gd name="T35" fmla="*/ 332221 h 86"/>
                  <a:gd name="T36" fmla="*/ 4 w 83"/>
                  <a:gd name="T37" fmla="*/ 398116 h 86"/>
                  <a:gd name="T38" fmla="*/ 3 w 83"/>
                  <a:gd name="T39" fmla="*/ 422016 h 86"/>
                  <a:gd name="T40" fmla="*/ 2 w 83"/>
                  <a:gd name="T41" fmla="*/ 406679 h 86"/>
                  <a:gd name="T42" fmla="*/ 2 w 83"/>
                  <a:gd name="T43" fmla="*/ 350888 h 86"/>
                  <a:gd name="T44" fmla="*/ 2 w 83"/>
                  <a:gd name="T45" fmla="*/ 292816 h 86"/>
                  <a:gd name="T46" fmla="*/ 2 w 83"/>
                  <a:gd name="T47" fmla="*/ 129200 h 86"/>
                  <a:gd name="T48" fmla="*/ 2 w 83"/>
                  <a:gd name="T49" fmla="*/ 65800 h 86"/>
                  <a:gd name="T50" fmla="*/ 2 w 83"/>
                  <a:gd name="T51" fmla="*/ 39500 h 86"/>
                  <a:gd name="T52" fmla="*/ 2 w 83"/>
                  <a:gd name="T53" fmla="*/ 39500 h 86"/>
                  <a:gd name="T54" fmla="*/ 2 w 83"/>
                  <a:gd name="T55" fmla="*/ 82218 h 86"/>
                  <a:gd name="T56" fmla="*/ 0 w 83"/>
                  <a:gd name="T57" fmla="*/ 171101 h 86"/>
                  <a:gd name="T58" fmla="*/ 0 w 83"/>
                  <a:gd name="T59" fmla="*/ 261188 h 86"/>
                  <a:gd name="T60" fmla="*/ 2 w 83"/>
                  <a:gd name="T61" fmla="*/ 350888 h 86"/>
                  <a:gd name="T62" fmla="*/ 2 w 83"/>
                  <a:gd name="T63" fmla="*/ 422016 h 86"/>
                  <a:gd name="T64" fmla="*/ 3 w 83"/>
                  <a:gd name="T65" fmla="*/ 561403 h 86"/>
                  <a:gd name="T66" fmla="*/ 4 w 83"/>
                  <a:gd name="T67" fmla="*/ 609531 h 86"/>
                  <a:gd name="T68" fmla="*/ 5 w 83"/>
                  <a:gd name="T69" fmla="*/ 609531 h 86"/>
                  <a:gd name="T70" fmla="*/ 6 w 83"/>
                  <a:gd name="T71" fmla="*/ 633430 h 86"/>
                  <a:gd name="T72" fmla="*/ 6 w 83"/>
                  <a:gd name="T73" fmla="*/ 667603 h 86"/>
                  <a:gd name="T74" fmla="*/ 8 w 83"/>
                  <a:gd name="T75" fmla="*/ 690864 h 86"/>
                  <a:gd name="T76" fmla="*/ 10 w 83"/>
                  <a:gd name="T77" fmla="*/ 699230 h 86"/>
                  <a:gd name="T78" fmla="*/ 14 w 83"/>
                  <a:gd name="T79" fmla="*/ 699230 h 86"/>
                  <a:gd name="T80" fmla="*/ 14 w 83"/>
                  <a:gd name="T81" fmla="*/ 690864 h 86"/>
                  <a:gd name="T82" fmla="*/ 15 w 83"/>
                  <a:gd name="T83" fmla="*/ 675362 h 86"/>
                  <a:gd name="T84" fmla="*/ 15 w 83"/>
                  <a:gd name="T85" fmla="*/ 651453 h 86"/>
                  <a:gd name="T86" fmla="*/ 15 w 83"/>
                  <a:gd name="T87" fmla="*/ 609531 h 86"/>
                  <a:gd name="T88" fmla="*/ 15 w 83"/>
                  <a:gd name="T89" fmla="*/ 601689 h 86"/>
                  <a:gd name="T90" fmla="*/ 15 w 83"/>
                  <a:gd name="T91" fmla="*/ 585650 h 86"/>
                  <a:gd name="T92" fmla="*/ 13 w 83"/>
                  <a:gd name="T93" fmla="*/ 651453 h 86"/>
                  <a:gd name="T94" fmla="*/ 12 w 83"/>
                  <a:gd name="T95" fmla="*/ 675362 h 86"/>
                  <a:gd name="T96" fmla="*/ 15 w 83"/>
                  <a:gd name="T97" fmla="*/ 332221 h 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3"/>
                  <a:gd name="T148" fmla="*/ 0 h 86"/>
                  <a:gd name="T149" fmla="*/ 83 w 83"/>
                  <a:gd name="T150" fmla="*/ 86 h 8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3" h="86">
                    <a:moveTo>
                      <a:pt x="83" y="41"/>
                    </a:moveTo>
                    <a:lnTo>
                      <a:pt x="50" y="57"/>
                    </a:lnTo>
                    <a:lnTo>
                      <a:pt x="49" y="57"/>
                    </a:lnTo>
                    <a:lnTo>
                      <a:pt x="39" y="52"/>
                    </a:lnTo>
                    <a:lnTo>
                      <a:pt x="33" y="47"/>
                    </a:lnTo>
                    <a:lnTo>
                      <a:pt x="33" y="43"/>
                    </a:lnTo>
                    <a:lnTo>
                      <a:pt x="35" y="36"/>
                    </a:lnTo>
                    <a:lnTo>
                      <a:pt x="33" y="24"/>
                    </a:lnTo>
                    <a:lnTo>
                      <a:pt x="30" y="13"/>
                    </a:lnTo>
                    <a:lnTo>
                      <a:pt x="24" y="5"/>
                    </a:lnTo>
                    <a:lnTo>
                      <a:pt x="19" y="0"/>
                    </a:lnTo>
                    <a:lnTo>
                      <a:pt x="10" y="0"/>
                    </a:lnTo>
                    <a:lnTo>
                      <a:pt x="5" y="5"/>
                    </a:lnTo>
                    <a:lnTo>
                      <a:pt x="16" y="5"/>
                    </a:lnTo>
                    <a:lnTo>
                      <a:pt x="19" y="8"/>
                    </a:lnTo>
                    <a:lnTo>
                      <a:pt x="24" y="16"/>
                    </a:lnTo>
                    <a:lnTo>
                      <a:pt x="25" y="29"/>
                    </a:lnTo>
                    <a:lnTo>
                      <a:pt x="25" y="41"/>
                    </a:lnTo>
                    <a:lnTo>
                      <a:pt x="22" y="49"/>
                    </a:lnTo>
                    <a:lnTo>
                      <a:pt x="18" y="52"/>
                    </a:lnTo>
                    <a:lnTo>
                      <a:pt x="13" y="50"/>
                    </a:lnTo>
                    <a:lnTo>
                      <a:pt x="8" y="43"/>
                    </a:lnTo>
                    <a:lnTo>
                      <a:pt x="5" y="36"/>
                    </a:lnTo>
                    <a:lnTo>
                      <a:pt x="5" y="16"/>
                    </a:lnTo>
                    <a:lnTo>
                      <a:pt x="8" y="8"/>
                    </a:lnTo>
                    <a:lnTo>
                      <a:pt x="10" y="5"/>
                    </a:lnTo>
                    <a:lnTo>
                      <a:pt x="5" y="5"/>
                    </a:lnTo>
                    <a:lnTo>
                      <a:pt x="4" y="10"/>
                    </a:lnTo>
                    <a:lnTo>
                      <a:pt x="0" y="21"/>
                    </a:lnTo>
                    <a:lnTo>
                      <a:pt x="0" y="32"/>
                    </a:lnTo>
                    <a:lnTo>
                      <a:pt x="4" y="43"/>
                    </a:lnTo>
                    <a:lnTo>
                      <a:pt x="7" y="52"/>
                    </a:lnTo>
                    <a:lnTo>
                      <a:pt x="19" y="69"/>
                    </a:lnTo>
                    <a:lnTo>
                      <a:pt x="25" y="75"/>
                    </a:lnTo>
                    <a:lnTo>
                      <a:pt x="29" y="75"/>
                    </a:lnTo>
                    <a:lnTo>
                      <a:pt x="32" y="78"/>
                    </a:lnTo>
                    <a:lnTo>
                      <a:pt x="39" y="82"/>
                    </a:lnTo>
                    <a:lnTo>
                      <a:pt x="47" y="85"/>
                    </a:lnTo>
                    <a:lnTo>
                      <a:pt x="57" y="86"/>
                    </a:lnTo>
                    <a:lnTo>
                      <a:pt x="75" y="86"/>
                    </a:lnTo>
                    <a:lnTo>
                      <a:pt x="77" y="85"/>
                    </a:lnTo>
                    <a:lnTo>
                      <a:pt x="80" y="83"/>
                    </a:lnTo>
                    <a:lnTo>
                      <a:pt x="80" y="80"/>
                    </a:lnTo>
                    <a:lnTo>
                      <a:pt x="83" y="75"/>
                    </a:lnTo>
                    <a:lnTo>
                      <a:pt x="83" y="74"/>
                    </a:lnTo>
                    <a:lnTo>
                      <a:pt x="82" y="72"/>
                    </a:lnTo>
                    <a:lnTo>
                      <a:pt x="74" y="80"/>
                    </a:lnTo>
                    <a:lnTo>
                      <a:pt x="66" y="83"/>
                    </a:lnTo>
                    <a:lnTo>
                      <a:pt x="83" y="41"/>
                    </a:lnTo>
                    <a:close/>
                  </a:path>
                </a:pathLst>
              </a:custGeom>
              <a:solidFill>
                <a:srgbClr val="FFFF00"/>
              </a:solidFill>
              <a:ln w="0" cmpd="sng">
                <a:solidFill>
                  <a:srgbClr val="000000"/>
                </a:solidFill>
                <a:miter lim="800000"/>
                <a:headEnd/>
                <a:tailEnd/>
              </a:ln>
            </p:spPr>
            <p:txBody>
              <a:bodyPr lIns="144683" tIns="71070" rIns="144683" bIns="71070">
                <a:spAutoFit/>
              </a:bodyPr>
              <a:lstStyle/>
              <a:p>
                <a:endParaRPr lang="zh-CN" altLang="en-US"/>
              </a:p>
            </p:txBody>
          </p:sp>
          <p:sp>
            <p:nvSpPr>
              <p:cNvPr id="133174" name="Freeform 194"/>
              <p:cNvSpPr>
                <a:spLocks noChangeArrowheads="1"/>
              </p:cNvSpPr>
              <p:nvPr/>
            </p:nvSpPr>
            <p:spPr bwMode="auto">
              <a:xfrm>
                <a:off x="903" y="508"/>
                <a:ext cx="16" cy="265"/>
              </a:xfrm>
              <a:custGeom>
                <a:avLst/>
                <a:gdLst>
                  <a:gd name="T0" fmla="*/ 2 w 20"/>
                  <a:gd name="T1" fmla="*/ 0 h 47"/>
                  <a:gd name="T2" fmla="*/ 2 w 20"/>
                  <a:gd name="T3" fmla="*/ 0 h 47"/>
                  <a:gd name="T4" fmla="*/ 2 w 20"/>
                  <a:gd name="T5" fmla="*/ 3082463 h 47"/>
                  <a:gd name="T6" fmla="*/ 3 w 20"/>
                  <a:gd name="T7" fmla="*/ 11242168 h 47"/>
                  <a:gd name="T8" fmla="*/ 3 w 20"/>
                  <a:gd name="T9" fmla="*/ 24451178 h 47"/>
                  <a:gd name="T10" fmla="*/ 3 w 20"/>
                  <a:gd name="T11" fmla="*/ 36787988 h 47"/>
                  <a:gd name="T12" fmla="*/ 3 w 20"/>
                  <a:gd name="T13" fmla="*/ 44913452 h 47"/>
                  <a:gd name="T14" fmla="*/ 2 w 20"/>
                  <a:gd name="T15" fmla="*/ 48001858 h 47"/>
                  <a:gd name="T16" fmla="*/ 2 w 20"/>
                  <a:gd name="T17" fmla="*/ 46007930 h 47"/>
                  <a:gd name="T18" fmla="*/ 2 w 20"/>
                  <a:gd name="T19" fmla="*/ 38776886 h 47"/>
                  <a:gd name="T20" fmla="*/ 0 w 20"/>
                  <a:gd name="T21" fmla="*/ 31710543 h 47"/>
                  <a:gd name="T22" fmla="*/ 0 w 20"/>
                  <a:gd name="T23" fmla="*/ 11242168 h 47"/>
                  <a:gd name="T24" fmla="*/ 2 w 20"/>
                  <a:gd name="T25" fmla="*/ 3082463 h 47"/>
                  <a:gd name="T26" fmla="*/ 2 w 20"/>
                  <a:gd name="T27" fmla="*/ 0 h 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47"/>
                  <a:gd name="T44" fmla="*/ 20 w 20"/>
                  <a:gd name="T45" fmla="*/ 47 h 4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47">
                    <a:moveTo>
                      <a:pt x="5" y="0"/>
                    </a:moveTo>
                    <a:lnTo>
                      <a:pt x="11" y="0"/>
                    </a:lnTo>
                    <a:lnTo>
                      <a:pt x="14" y="3"/>
                    </a:lnTo>
                    <a:lnTo>
                      <a:pt x="19" y="11"/>
                    </a:lnTo>
                    <a:lnTo>
                      <a:pt x="20" y="24"/>
                    </a:lnTo>
                    <a:lnTo>
                      <a:pt x="20" y="36"/>
                    </a:lnTo>
                    <a:lnTo>
                      <a:pt x="17" y="44"/>
                    </a:lnTo>
                    <a:lnTo>
                      <a:pt x="13" y="47"/>
                    </a:lnTo>
                    <a:lnTo>
                      <a:pt x="8" y="45"/>
                    </a:lnTo>
                    <a:lnTo>
                      <a:pt x="3" y="38"/>
                    </a:lnTo>
                    <a:lnTo>
                      <a:pt x="0" y="31"/>
                    </a:lnTo>
                    <a:lnTo>
                      <a:pt x="0" y="11"/>
                    </a:lnTo>
                    <a:lnTo>
                      <a:pt x="3" y="3"/>
                    </a:lnTo>
                    <a:lnTo>
                      <a:pt x="5" y="0"/>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75" name="Freeform 195"/>
              <p:cNvSpPr>
                <a:spLocks noChangeArrowheads="1"/>
              </p:cNvSpPr>
              <p:nvPr/>
            </p:nvSpPr>
            <p:spPr bwMode="auto">
              <a:xfrm>
                <a:off x="1172" y="722"/>
                <a:ext cx="18" cy="265"/>
              </a:xfrm>
              <a:custGeom>
                <a:avLst/>
                <a:gdLst>
                  <a:gd name="T0" fmla="*/ 3 w 23"/>
                  <a:gd name="T1" fmla="*/ 2147483646 h 17"/>
                  <a:gd name="T2" fmla="*/ 0 w 23"/>
                  <a:gd name="T3" fmla="*/ 0 h 17"/>
                  <a:gd name="T4" fmla="*/ 3 w 23"/>
                  <a:gd name="T5" fmla="*/ 2147483646 h 17"/>
                  <a:gd name="T6" fmla="*/ 3 w 23"/>
                  <a:gd name="T7" fmla="*/ 2147483646 h 17"/>
                  <a:gd name="T8" fmla="*/ 0 60000 65536"/>
                  <a:gd name="T9" fmla="*/ 0 60000 65536"/>
                  <a:gd name="T10" fmla="*/ 0 60000 65536"/>
                  <a:gd name="T11" fmla="*/ 0 60000 65536"/>
                  <a:gd name="T12" fmla="*/ 0 w 23"/>
                  <a:gd name="T13" fmla="*/ 0 h 17"/>
                  <a:gd name="T14" fmla="*/ 23 w 23"/>
                  <a:gd name="T15" fmla="*/ 17 h 17"/>
                </a:gdLst>
                <a:ahLst/>
                <a:cxnLst>
                  <a:cxn ang="T8">
                    <a:pos x="T0" y="T1"/>
                  </a:cxn>
                  <a:cxn ang="T9">
                    <a:pos x="T2" y="T3"/>
                  </a:cxn>
                  <a:cxn ang="T10">
                    <a:pos x="T4" y="T5"/>
                  </a:cxn>
                  <a:cxn ang="T11">
                    <a:pos x="T6" y="T7"/>
                  </a:cxn>
                </a:cxnLst>
                <a:rect l="T12" t="T13" r="T14" b="T15"/>
                <a:pathLst>
                  <a:path w="23" h="17">
                    <a:moveTo>
                      <a:pt x="23" y="16"/>
                    </a:moveTo>
                    <a:lnTo>
                      <a:pt x="0" y="0"/>
                    </a:lnTo>
                    <a:lnTo>
                      <a:pt x="23" y="17"/>
                    </a:lnTo>
                    <a:lnTo>
                      <a:pt x="23" y="16"/>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76" name="Freeform 196"/>
              <p:cNvSpPr>
                <a:spLocks noChangeArrowheads="1"/>
              </p:cNvSpPr>
              <p:nvPr/>
            </p:nvSpPr>
            <p:spPr bwMode="auto">
              <a:xfrm>
                <a:off x="1190" y="744"/>
                <a:ext cx="13" cy="265"/>
              </a:xfrm>
              <a:custGeom>
                <a:avLst/>
                <a:gdLst>
                  <a:gd name="T0" fmla="*/ 3 w 16"/>
                  <a:gd name="T1" fmla="*/ 2147483646 h 22"/>
                  <a:gd name="T2" fmla="*/ 0 w 16"/>
                  <a:gd name="T3" fmla="*/ 0 h 22"/>
                  <a:gd name="T4" fmla="*/ 3 w 16"/>
                  <a:gd name="T5" fmla="*/ 2147483646 h 22"/>
                  <a:gd name="T6" fmla="*/ 3 w 16"/>
                  <a:gd name="T7" fmla="*/ 2147483646 h 22"/>
                  <a:gd name="T8" fmla="*/ 0 60000 65536"/>
                  <a:gd name="T9" fmla="*/ 0 60000 65536"/>
                  <a:gd name="T10" fmla="*/ 0 60000 65536"/>
                  <a:gd name="T11" fmla="*/ 0 60000 65536"/>
                  <a:gd name="T12" fmla="*/ 0 w 16"/>
                  <a:gd name="T13" fmla="*/ 0 h 22"/>
                  <a:gd name="T14" fmla="*/ 16 w 16"/>
                  <a:gd name="T15" fmla="*/ 22 h 22"/>
                </a:gdLst>
                <a:ahLst/>
                <a:cxnLst>
                  <a:cxn ang="T8">
                    <a:pos x="T0" y="T1"/>
                  </a:cxn>
                  <a:cxn ang="T9">
                    <a:pos x="T2" y="T3"/>
                  </a:cxn>
                  <a:cxn ang="T10">
                    <a:pos x="T4" y="T5"/>
                  </a:cxn>
                  <a:cxn ang="T11">
                    <a:pos x="T6" y="T7"/>
                  </a:cxn>
                </a:cxnLst>
                <a:rect l="T12" t="T13" r="T14" b="T15"/>
                <a:pathLst>
                  <a:path w="16" h="22">
                    <a:moveTo>
                      <a:pt x="16" y="19"/>
                    </a:moveTo>
                    <a:lnTo>
                      <a:pt x="0" y="0"/>
                    </a:lnTo>
                    <a:lnTo>
                      <a:pt x="16" y="22"/>
                    </a:lnTo>
                    <a:lnTo>
                      <a:pt x="16" y="19"/>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77" name="Freeform 197"/>
              <p:cNvSpPr>
                <a:spLocks noChangeArrowheads="1"/>
              </p:cNvSpPr>
              <p:nvPr/>
            </p:nvSpPr>
            <p:spPr bwMode="auto">
              <a:xfrm>
                <a:off x="1201" y="776"/>
                <a:ext cx="9" cy="265"/>
              </a:xfrm>
              <a:custGeom>
                <a:avLst/>
                <a:gdLst>
                  <a:gd name="T0" fmla="*/ 2 w 11"/>
                  <a:gd name="T1" fmla="*/ 2147483646 h 16"/>
                  <a:gd name="T2" fmla="*/ 0 w 11"/>
                  <a:gd name="T3" fmla="*/ 0 h 16"/>
                  <a:gd name="T4" fmla="*/ 2 w 11"/>
                  <a:gd name="T5" fmla="*/ 2147483646 h 16"/>
                  <a:gd name="T6" fmla="*/ 2 w 11"/>
                  <a:gd name="T7" fmla="*/ 2147483646 h 16"/>
                  <a:gd name="T8" fmla="*/ 2 w 11"/>
                  <a:gd name="T9" fmla="*/ 2147483646 h 16"/>
                  <a:gd name="T10" fmla="*/ 0 60000 65536"/>
                  <a:gd name="T11" fmla="*/ 0 60000 65536"/>
                  <a:gd name="T12" fmla="*/ 0 60000 65536"/>
                  <a:gd name="T13" fmla="*/ 0 60000 65536"/>
                  <a:gd name="T14" fmla="*/ 0 60000 65536"/>
                  <a:gd name="T15" fmla="*/ 0 w 11"/>
                  <a:gd name="T16" fmla="*/ 0 h 16"/>
                  <a:gd name="T17" fmla="*/ 11 w 11"/>
                  <a:gd name="T18" fmla="*/ 16 h 16"/>
                </a:gdLst>
                <a:ahLst/>
                <a:cxnLst>
                  <a:cxn ang="T10">
                    <a:pos x="T0" y="T1"/>
                  </a:cxn>
                  <a:cxn ang="T11">
                    <a:pos x="T2" y="T3"/>
                  </a:cxn>
                  <a:cxn ang="T12">
                    <a:pos x="T4" y="T5"/>
                  </a:cxn>
                  <a:cxn ang="T13">
                    <a:pos x="T6" y="T7"/>
                  </a:cxn>
                  <a:cxn ang="T14">
                    <a:pos x="T8" y="T9"/>
                  </a:cxn>
                </a:cxnLst>
                <a:rect l="T15" t="T16" r="T17" b="T18"/>
                <a:pathLst>
                  <a:path w="11" h="16">
                    <a:moveTo>
                      <a:pt x="11" y="11"/>
                    </a:moveTo>
                    <a:lnTo>
                      <a:pt x="0" y="0"/>
                    </a:lnTo>
                    <a:lnTo>
                      <a:pt x="8" y="16"/>
                    </a:lnTo>
                    <a:lnTo>
                      <a:pt x="11" y="16"/>
                    </a:lnTo>
                    <a:lnTo>
                      <a:pt x="11" y="11"/>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78" name="Freeform 198"/>
              <p:cNvSpPr>
                <a:spLocks noChangeArrowheads="1"/>
              </p:cNvSpPr>
              <p:nvPr/>
            </p:nvSpPr>
            <p:spPr bwMode="auto">
              <a:xfrm>
                <a:off x="1215" y="816"/>
                <a:ext cx="4" cy="265"/>
              </a:xfrm>
              <a:custGeom>
                <a:avLst/>
                <a:gdLst>
                  <a:gd name="T0" fmla="*/ 4 w 4"/>
                  <a:gd name="T1" fmla="*/ 0 h 1"/>
                  <a:gd name="T2" fmla="*/ 0 w 4"/>
                  <a:gd name="T3" fmla="*/ 0 h 1"/>
                  <a:gd name="T4" fmla="*/ 0 w 4"/>
                  <a:gd name="T5" fmla="*/ 2147483646 h 1"/>
                  <a:gd name="T6" fmla="*/ 4 w 4"/>
                  <a:gd name="T7" fmla="*/ 0 h 1"/>
                  <a:gd name="T8" fmla="*/ 0 60000 65536"/>
                  <a:gd name="T9" fmla="*/ 0 60000 65536"/>
                  <a:gd name="T10" fmla="*/ 0 60000 65536"/>
                  <a:gd name="T11" fmla="*/ 0 60000 65536"/>
                  <a:gd name="T12" fmla="*/ 0 w 4"/>
                  <a:gd name="T13" fmla="*/ 0 h 1"/>
                  <a:gd name="T14" fmla="*/ 4 w 4"/>
                  <a:gd name="T15" fmla="*/ 1 h 1"/>
                </a:gdLst>
                <a:ahLst/>
                <a:cxnLst>
                  <a:cxn ang="T8">
                    <a:pos x="T0" y="T1"/>
                  </a:cxn>
                  <a:cxn ang="T9">
                    <a:pos x="T2" y="T3"/>
                  </a:cxn>
                  <a:cxn ang="T10">
                    <a:pos x="T4" y="T5"/>
                  </a:cxn>
                  <a:cxn ang="T11">
                    <a:pos x="T6" y="T7"/>
                  </a:cxn>
                </a:cxnLst>
                <a:rect l="T12" t="T13" r="T14" b="T15"/>
                <a:pathLst>
                  <a:path w="4" h="1">
                    <a:moveTo>
                      <a:pt x="4" y="0"/>
                    </a:moveTo>
                    <a:lnTo>
                      <a:pt x="0" y="0"/>
                    </a:lnTo>
                    <a:lnTo>
                      <a:pt x="0" y="1"/>
                    </a:lnTo>
                    <a:lnTo>
                      <a:pt x="4" y="0"/>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79" name="Freeform 199"/>
              <p:cNvSpPr>
                <a:spLocks noChangeArrowheads="1"/>
              </p:cNvSpPr>
              <p:nvPr/>
            </p:nvSpPr>
            <p:spPr bwMode="auto">
              <a:xfrm>
                <a:off x="863" y="697"/>
                <a:ext cx="11" cy="265"/>
              </a:xfrm>
              <a:custGeom>
                <a:avLst/>
                <a:gdLst>
                  <a:gd name="T0" fmla="*/ 2 w 14"/>
                  <a:gd name="T1" fmla="*/ 2147483646 h 13"/>
                  <a:gd name="T2" fmla="*/ 2 w 14"/>
                  <a:gd name="T3" fmla="*/ 0 h 13"/>
                  <a:gd name="T4" fmla="*/ 0 w 14"/>
                  <a:gd name="T5" fmla="*/ 2147483646 h 13"/>
                  <a:gd name="T6" fmla="*/ 2 w 14"/>
                  <a:gd name="T7" fmla="*/ 21474836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14" y="13"/>
                    </a:moveTo>
                    <a:lnTo>
                      <a:pt x="3" y="0"/>
                    </a:lnTo>
                    <a:lnTo>
                      <a:pt x="0" y="7"/>
                    </a:lnTo>
                    <a:lnTo>
                      <a:pt x="14" y="13"/>
                    </a:lnTo>
                    <a:close/>
                  </a:path>
                </a:pathLst>
              </a:custGeom>
              <a:solidFill>
                <a:srgbClr val="A85700"/>
              </a:solidFill>
              <a:ln w="0" cmpd="sng">
                <a:solidFill>
                  <a:srgbClr val="000000"/>
                </a:solidFill>
                <a:miter lim="800000"/>
                <a:headEnd/>
                <a:tailEnd/>
              </a:ln>
            </p:spPr>
            <p:txBody>
              <a:bodyPr lIns="144683" tIns="71070" rIns="144683" bIns="71070">
                <a:spAutoFit/>
              </a:bodyPr>
              <a:lstStyle/>
              <a:p>
                <a:endParaRPr lang="zh-CN" altLang="en-US"/>
              </a:p>
            </p:txBody>
          </p:sp>
          <p:sp>
            <p:nvSpPr>
              <p:cNvPr id="133180" name="Freeform 200"/>
              <p:cNvSpPr>
                <a:spLocks noChangeArrowheads="1"/>
              </p:cNvSpPr>
              <p:nvPr/>
            </p:nvSpPr>
            <p:spPr bwMode="auto">
              <a:xfrm>
                <a:off x="838" y="669"/>
                <a:ext cx="22" cy="265"/>
              </a:xfrm>
              <a:custGeom>
                <a:avLst/>
                <a:gdLst>
                  <a:gd name="T0" fmla="*/ 0 w 27"/>
                  <a:gd name="T1" fmla="*/ 2147483646 h 12"/>
                  <a:gd name="T2" fmla="*/ 6 w 27"/>
                  <a:gd name="T3" fmla="*/ 2147483646 h 12"/>
                  <a:gd name="T4" fmla="*/ 5 w 27"/>
                  <a:gd name="T5" fmla="*/ 2147483646 h 12"/>
                  <a:gd name="T6" fmla="*/ 4 w 27"/>
                  <a:gd name="T7" fmla="*/ 0 h 12"/>
                  <a:gd name="T8" fmla="*/ 2 w 27"/>
                  <a:gd name="T9" fmla="*/ 2147483646 h 12"/>
                  <a:gd name="T10" fmla="*/ 0 w 27"/>
                  <a:gd name="T11" fmla="*/ 2147483646 h 12"/>
                  <a:gd name="T12" fmla="*/ 0 60000 65536"/>
                  <a:gd name="T13" fmla="*/ 0 60000 65536"/>
                  <a:gd name="T14" fmla="*/ 0 60000 65536"/>
                  <a:gd name="T15" fmla="*/ 0 60000 65536"/>
                  <a:gd name="T16" fmla="*/ 0 60000 65536"/>
                  <a:gd name="T17" fmla="*/ 0 60000 65536"/>
                  <a:gd name="T18" fmla="*/ 0 w 27"/>
                  <a:gd name="T19" fmla="*/ 0 h 12"/>
                  <a:gd name="T20" fmla="*/ 27 w 27"/>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27" h="12">
                    <a:moveTo>
                      <a:pt x="0" y="11"/>
                    </a:moveTo>
                    <a:lnTo>
                      <a:pt x="27" y="12"/>
                    </a:lnTo>
                    <a:lnTo>
                      <a:pt x="25" y="4"/>
                    </a:lnTo>
                    <a:lnTo>
                      <a:pt x="19" y="0"/>
                    </a:lnTo>
                    <a:lnTo>
                      <a:pt x="9" y="4"/>
                    </a:lnTo>
                    <a:lnTo>
                      <a:pt x="0" y="11"/>
                    </a:lnTo>
                    <a:close/>
                  </a:path>
                </a:pathLst>
              </a:custGeom>
              <a:solidFill>
                <a:srgbClr val="FFBF78"/>
              </a:solidFill>
              <a:ln w="0" cmpd="sng">
                <a:solidFill>
                  <a:srgbClr val="000000"/>
                </a:solidFill>
                <a:miter lim="800000"/>
                <a:headEnd/>
                <a:tailEnd/>
              </a:ln>
            </p:spPr>
            <p:txBody>
              <a:bodyPr lIns="144683" tIns="71070" rIns="144683" bIns="71070">
                <a:spAutoFit/>
              </a:bodyPr>
              <a:lstStyle/>
              <a:p>
                <a:endParaRPr lang="zh-CN" altLang="en-US"/>
              </a:p>
            </p:txBody>
          </p:sp>
          <p:sp>
            <p:nvSpPr>
              <p:cNvPr id="133181" name="Freeform 201"/>
              <p:cNvSpPr>
                <a:spLocks noChangeArrowheads="1"/>
              </p:cNvSpPr>
              <p:nvPr/>
            </p:nvSpPr>
            <p:spPr bwMode="auto">
              <a:xfrm>
                <a:off x="1004" y="24"/>
                <a:ext cx="264" cy="265"/>
              </a:xfrm>
              <a:custGeom>
                <a:avLst/>
                <a:gdLst>
                  <a:gd name="T0" fmla="*/ 0 w 329"/>
                  <a:gd name="T1" fmla="*/ 6 h 419"/>
                  <a:gd name="T2" fmla="*/ 2 w 329"/>
                  <a:gd name="T3" fmla="*/ 9 h 419"/>
                  <a:gd name="T4" fmla="*/ 5 w 329"/>
                  <a:gd name="T5" fmla="*/ 10 h 419"/>
                  <a:gd name="T6" fmla="*/ 7 w 329"/>
                  <a:gd name="T7" fmla="*/ 11 h 419"/>
                  <a:gd name="T8" fmla="*/ 15 w 329"/>
                  <a:gd name="T9" fmla="*/ 11 h 419"/>
                  <a:gd name="T10" fmla="*/ 21 w 329"/>
                  <a:gd name="T11" fmla="*/ 11 h 419"/>
                  <a:gd name="T12" fmla="*/ 23 w 329"/>
                  <a:gd name="T13" fmla="*/ 10 h 419"/>
                  <a:gd name="T14" fmla="*/ 32 w 329"/>
                  <a:gd name="T15" fmla="*/ 9 h 419"/>
                  <a:gd name="T16" fmla="*/ 43 w 329"/>
                  <a:gd name="T17" fmla="*/ 8 h 419"/>
                  <a:gd name="T18" fmla="*/ 47 w 329"/>
                  <a:gd name="T19" fmla="*/ 7 h 419"/>
                  <a:gd name="T20" fmla="*/ 51 w 329"/>
                  <a:gd name="T21" fmla="*/ 6 h 419"/>
                  <a:gd name="T22" fmla="*/ 47 w 329"/>
                  <a:gd name="T23" fmla="*/ 7 h 419"/>
                  <a:gd name="T24" fmla="*/ 44 w 329"/>
                  <a:gd name="T25" fmla="*/ 8 h 419"/>
                  <a:gd name="T26" fmla="*/ 43 w 329"/>
                  <a:gd name="T27" fmla="*/ 8 h 419"/>
                  <a:gd name="T28" fmla="*/ 41 w 329"/>
                  <a:gd name="T29" fmla="*/ 8 h 419"/>
                  <a:gd name="T30" fmla="*/ 30 w 329"/>
                  <a:gd name="T31" fmla="*/ 9 h 419"/>
                  <a:gd name="T32" fmla="*/ 24 w 329"/>
                  <a:gd name="T33" fmla="*/ 10 h 419"/>
                  <a:gd name="T34" fmla="*/ 21 w 329"/>
                  <a:gd name="T35" fmla="*/ 10 h 419"/>
                  <a:gd name="T36" fmla="*/ 18 w 329"/>
                  <a:gd name="T37" fmla="*/ 10 h 419"/>
                  <a:gd name="T38" fmla="*/ 15 w 329"/>
                  <a:gd name="T39" fmla="*/ 11 h 419"/>
                  <a:gd name="T40" fmla="*/ 8 w 329"/>
                  <a:gd name="T41" fmla="*/ 10 h 419"/>
                  <a:gd name="T42" fmla="*/ 6 w 329"/>
                  <a:gd name="T43" fmla="*/ 10 h 419"/>
                  <a:gd name="T44" fmla="*/ 5 w 329"/>
                  <a:gd name="T45" fmla="*/ 9 h 419"/>
                  <a:gd name="T46" fmla="*/ 3 w 329"/>
                  <a:gd name="T47" fmla="*/ 9 h 419"/>
                  <a:gd name="T48" fmla="*/ 2 w 329"/>
                  <a:gd name="T49" fmla="*/ 5 h 419"/>
                  <a:gd name="T50" fmla="*/ 4 w 329"/>
                  <a:gd name="T51" fmla="*/ 4 h 419"/>
                  <a:gd name="T52" fmla="*/ 5 w 329"/>
                  <a:gd name="T53" fmla="*/ 4 h 419"/>
                  <a:gd name="T54" fmla="*/ 7 w 329"/>
                  <a:gd name="T55" fmla="*/ 3 h 419"/>
                  <a:gd name="T56" fmla="*/ 7 w 329"/>
                  <a:gd name="T57" fmla="*/ 3 h 419"/>
                  <a:gd name="T58" fmla="*/ 14 w 329"/>
                  <a:gd name="T59" fmla="*/ 2 h 419"/>
                  <a:gd name="T60" fmla="*/ 17 w 329"/>
                  <a:gd name="T61" fmla="*/ 3 h 419"/>
                  <a:gd name="T62" fmla="*/ 19 w 329"/>
                  <a:gd name="T63" fmla="*/ 3 h 419"/>
                  <a:gd name="T64" fmla="*/ 32 w 329"/>
                  <a:gd name="T65" fmla="*/ 4 h 419"/>
                  <a:gd name="T66" fmla="*/ 35 w 329"/>
                  <a:gd name="T67" fmla="*/ 4 h 419"/>
                  <a:gd name="T68" fmla="*/ 38 w 329"/>
                  <a:gd name="T69" fmla="*/ 4 h 419"/>
                  <a:gd name="T70" fmla="*/ 41 w 329"/>
                  <a:gd name="T71" fmla="*/ 4 h 419"/>
                  <a:gd name="T72" fmla="*/ 45 w 329"/>
                  <a:gd name="T73" fmla="*/ 4 h 419"/>
                  <a:gd name="T74" fmla="*/ 45 w 329"/>
                  <a:gd name="T75" fmla="*/ 4 h 419"/>
                  <a:gd name="T76" fmla="*/ 43 w 329"/>
                  <a:gd name="T77" fmla="*/ 5 h 419"/>
                  <a:gd name="T78" fmla="*/ 43 w 329"/>
                  <a:gd name="T79" fmla="*/ 7 h 419"/>
                  <a:gd name="T80" fmla="*/ 47 w 329"/>
                  <a:gd name="T81" fmla="*/ 6 h 419"/>
                  <a:gd name="T82" fmla="*/ 51 w 329"/>
                  <a:gd name="T83" fmla="*/ 6 h 419"/>
                  <a:gd name="T84" fmla="*/ 56 w 329"/>
                  <a:gd name="T85" fmla="*/ 4 h 419"/>
                  <a:gd name="T86" fmla="*/ 56 w 329"/>
                  <a:gd name="T87" fmla="*/ 3 h 419"/>
                  <a:gd name="T88" fmla="*/ 51 w 329"/>
                  <a:gd name="T89" fmla="*/ 2 h 419"/>
                  <a:gd name="T90" fmla="*/ 47 w 329"/>
                  <a:gd name="T91" fmla="*/ 1 h 419"/>
                  <a:gd name="T92" fmla="*/ 40 w 329"/>
                  <a:gd name="T93" fmla="*/ 1 h 419"/>
                  <a:gd name="T94" fmla="*/ 23 w 329"/>
                  <a:gd name="T95" fmla="*/ 0 h 419"/>
                  <a:gd name="T96" fmla="*/ 15 w 329"/>
                  <a:gd name="T97" fmla="*/ 1 h 419"/>
                  <a:gd name="T98" fmla="*/ 10 w 329"/>
                  <a:gd name="T99" fmla="*/ 1 h 419"/>
                  <a:gd name="T100" fmla="*/ 7 w 329"/>
                  <a:gd name="T101" fmla="*/ 2 h 419"/>
                  <a:gd name="T102" fmla="*/ 4 w 329"/>
                  <a:gd name="T103" fmla="*/ 4 h 419"/>
                  <a:gd name="T104" fmla="*/ 2 w 329"/>
                  <a:gd name="T105" fmla="*/ 4 h 419"/>
                  <a:gd name="T106" fmla="*/ 2 w 329"/>
                  <a:gd name="T107" fmla="*/ 5 h 4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9"/>
                  <a:gd name="T163" fmla="*/ 0 h 419"/>
                  <a:gd name="T164" fmla="*/ 329 w 329"/>
                  <a:gd name="T165" fmla="*/ 419 h 41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9" h="419">
                    <a:moveTo>
                      <a:pt x="3" y="199"/>
                    </a:moveTo>
                    <a:lnTo>
                      <a:pt x="0" y="254"/>
                    </a:lnTo>
                    <a:lnTo>
                      <a:pt x="6" y="325"/>
                    </a:lnTo>
                    <a:lnTo>
                      <a:pt x="8" y="346"/>
                    </a:lnTo>
                    <a:lnTo>
                      <a:pt x="22" y="380"/>
                    </a:lnTo>
                    <a:lnTo>
                      <a:pt x="30" y="389"/>
                    </a:lnTo>
                    <a:lnTo>
                      <a:pt x="34" y="405"/>
                    </a:lnTo>
                    <a:lnTo>
                      <a:pt x="45" y="414"/>
                    </a:lnTo>
                    <a:lnTo>
                      <a:pt x="70" y="416"/>
                    </a:lnTo>
                    <a:lnTo>
                      <a:pt x="89" y="419"/>
                    </a:lnTo>
                    <a:lnTo>
                      <a:pt x="109" y="414"/>
                    </a:lnTo>
                    <a:lnTo>
                      <a:pt x="120" y="410"/>
                    </a:lnTo>
                    <a:lnTo>
                      <a:pt x="125" y="405"/>
                    </a:lnTo>
                    <a:lnTo>
                      <a:pt x="134" y="394"/>
                    </a:lnTo>
                    <a:lnTo>
                      <a:pt x="148" y="389"/>
                    </a:lnTo>
                    <a:lnTo>
                      <a:pt x="186" y="369"/>
                    </a:lnTo>
                    <a:lnTo>
                      <a:pt x="220" y="335"/>
                    </a:lnTo>
                    <a:lnTo>
                      <a:pt x="245" y="314"/>
                    </a:lnTo>
                    <a:lnTo>
                      <a:pt x="259" y="308"/>
                    </a:lnTo>
                    <a:lnTo>
                      <a:pt x="274" y="290"/>
                    </a:lnTo>
                    <a:lnTo>
                      <a:pt x="284" y="265"/>
                    </a:lnTo>
                    <a:lnTo>
                      <a:pt x="295" y="244"/>
                    </a:lnTo>
                    <a:lnTo>
                      <a:pt x="276" y="258"/>
                    </a:lnTo>
                    <a:lnTo>
                      <a:pt x="268" y="272"/>
                    </a:lnTo>
                    <a:lnTo>
                      <a:pt x="263" y="280"/>
                    </a:lnTo>
                    <a:lnTo>
                      <a:pt x="256" y="296"/>
                    </a:lnTo>
                    <a:lnTo>
                      <a:pt x="251" y="299"/>
                    </a:lnTo>
                    <a:lnTo>
                      <a:pt x="248" y="300"/>
                    </a:lnTo>
                    <a:lnTo>
                      <a:pt x="245" y="302"/>
                    </a:lnTo>
                    <a:lnTo>
                      <a:pt x="237" y="302"/>
                    </a:lnTo>
                    <a:lnTo>
                      <a:pt x="201" y="336"/>
                    </a:lnTo>
                    <a:lnTo>
                      <a:pt x="173" y="364"/>
                    </a:lnTo>
                    <a:lnTo>
                      <a:pt x="156" y="374"/>
                    </a:lnTo>
                    <a:lnTo>
                      <a:pt x="140" y="381"/>
                    </a:lnTo>
                    <a:lnTo>
                      <a:pt x="128" y="386"/>
                    </a:lnTo>
                    <a:lnTo>
                      <a:pt x="125" y="388"/>
                    </a:lnTo>
                    <a:lnTo>
                      <a:pt x="115" y="397"/>
                    </a:lnTo>
                    <a:lnTo>
                      <a:pt x="109" y="402"/>
                    </a:lnTo>
                    <a:lnTo>
                      <a:pt x="100" y="408"/>
                    </a:lnTo>
                    <a:lnTo>
                      <a:pt x="92" y="411"/>
                    </a:lnTo>
                    <a:lnTo>
                      <a:pt x="69" y="411"/>
                    </a:lnTo>
                    <a:lnTo>
                      <a:pt x="48" y="406"/>
                    </a:lnTo>
                    <a:lnTo>
                      <a:pt x="37" y="399"/>
                    </a:lnTo>
                    <a:lnTo>
                      <a:pt x="34" y="385"/>
                    </a:lnTo>
                    <a:lnTo>
                      <a:pt x="30" y="380"/>
                    </a:lnTo>
                    <a:lnTo>
                      <a:pt x="26" y="369"/>
                    </a:lnTo>
                    <a:lnTo>
                      <a:pt x="22" y="357"/>
                    </a:lnTo>
                    <a:lnTo>
                      <a:pt x="17" y="346"/>
                    </a:lnTo>
                    <a:lnTo>
                      <a:pt x="11" y="258"/>
                    </a:lnTo>
                    <a:lnTo>
                      <a:pt x="14" y="190"/>
                    </a:lnTo>
                    <a:lnTo>
                      <a:pt x="17" y="185"/>
                    </a:lnTo>
                    <a:lnTo>
                      <a:pt x="22" y="179"/>
                    </a:lnTo>
                    <a:lnTo>
                      <a:pt x="25" y="171"/>
                    </a:lnTo>
                    <a:lnTo>
                      <a:pt x="31" y="157"/>
                    </a:lnTo>
                    <a:lnTo>
                      <a:pt x="37" y="134"/>
                    </a:lnTo>
                    <a:lnTo>
                      <a:pt x="40" y="129"/>
                    </a:lnTo>
                    <a:lnTo>
                      <a:pt x="40" y="126"/>
                    </a:lnTo>
                    <a:lnTo>
                      <a:pt x="45" y="121"/>
                    </a:lnTo>
                    <a:lnTo>
                      <a:pt x="50" y="112"/>
                    </a:lnTo>
                    <a:lnTo>
                      <a:pt x="79" y="71"/>
                    </a:lnTo>
                    <a:lnTo>
                      <a:pt x="93" y="109"/>
                    </a:lnTo>
                    <a:lnTo>
                      <a:pt x="100" y="120"/>
                    </a:lnTo>
                    <a:lnTo>
                      <a:pt x="109" y="129"/>
                    </a:lnTo>
                    <a:lnTo>
                      <a:pt x="115" y="131"/>
                    </a:lnTo>
                    <a:lnTo>
                      <a:pt x="126" y="135"/>
                    </a:lnTo>
                    <a:lnTo>
                      <a:pt x="186" y="155"/>
                    </a:lnTo>
                    <a:lnTo>
                      <a:pt x="195" y="157"/>
                    </a:lnTo>
                    <a:lnTo>
                      <a:pt x="198" y="160"/>
                    </a:lnTo>
                    <a:lnTo>
                      <a:pt x="214" y="165"/>
                    </a:lnTo>
                    <a:lnTo>
                      <a:pt x="221" y="166"/>
                    </a:lnTo>
                    <a:lnTo>
                      <a:pt x="235" y="170"/>
                    </a:lnTo>
                    <a:lnTo>
                      <a:pt x="237" y="171"/>
                    </a:lnTo>
                    <a:lnTo>
                      <a:pt x="243" y="171"/>
                    </a:lnTo>
                    <a:lnTo>
                      <a:pt x="259" y="174"/>
                    </a:lnTo>
                    <a:lnTo>
                      <a:pt x="263" y="176"/>
                    </a:lnTo>
                    <a:lnTo>
                      <a:pt x="259" y="182"/>
                    </a:lnTo>
                    <a:lnTo>
                      <a:pt x="251" y="198"/>
                    </a:lnTo>
                    <a:lnTo>
                      <a:pt x="251" y="207"/>
                    </a:lnTo>
                    <a:lnTo>
                      <a:pt x="248" y="215"/>
                    </a:lnTo>
                    <a:lnTo>
                      <a:pt x="248" y="268"/>
                    </a:lnTo>
                    <a:lnTo>
                      <a:pt x="251" y="269"/>
                    </a:lnTo>
                    <a:lnTo>
                      <a:pt x="276" y="258"/>
                    </a:lnTo>
                    <a:lnTo>
                      <a:pt x="295" y="244"/>
                    </a:lnTo>
                    <a:lnTo>
                      <a:pt x="302" y="233"/>
                    </a:lnTo>
                    <a:lnTo>
                      <a:pt x="321" y="187"/>
                    </a:lnTo>
                    <a:lnTo>
                      <a:pt x="326" y="165"/>
                    </a:lnTo>
                    <a:lnTo>
                      <a:pt x="329" y="134"/>
                    </a:lnTo>
                    <a:lnTo>
                      <a:pt x="326" y="120"/>
                    </a:lnTo>
                    <a:lnTo>
                      <a:pt x="321" y="101"/>
                    </a:lnTo>
                    <a:lnTo>
                      <a:pt x="302" y="64"/>
                    </a:lnTo>
                    <a:lnTo>
                      <a:pt x="284" y="39"/>
                    </a:lnTo>
                    <a:lnTo>
                      <a:pt x="274" y="26"/>
                    </a:lnTo>
                    <a:lnTo>
                      <a:pt x="260" y="17"/>
                    </a:lnTo>
                    <a:lnTo>
                      <a:pt x="232" y="9"/>
                    </a:lnTo>
                    <a:lnTo>
                      <a:pt x="189" y="0"/>
                    </a:lnTo>
                    <a:lnTo>
                      <a:pt x="134" y="0"/>
                    </a:lnTo>
                    <a:lnTo>
                      <a:pt x="109" y="9"/>
                    </a:lnTo>
                    <a:lnTo>
                      <a:pt x="92" y="17"/>
                    </a:lnTo>
                    <a:lnTo>
                      <a:pt x="76" y="26"/>
                    </a:lnTo>
                    <a:lnTo>
                      <a:pt x="58" y="49"/>
                    </a:lnTo>
                    <a:lnTo>
                      <a:pt x="53" y="57"/>
                    </a:lnTo>
                    <a:lnTo>
                      <a:pt x="45" y="71"/>
                    </a:lnTo>
                    <a:lnTo>
                      <a:pt x="23" y="149"/>
                    </a:lnTo>
                    <a:lnTo>
                      <a:pt x="23" y="155"/>
                    </a:lnTo>
                    <a:lnTo>
                      <a:pt x="19" y="163"/>
                    </a:lnTo>
                    <a:lnTo>
                      <a:pt x="6" y="184"/>
                    </a:lnTo>
                    <a:lnTo>
                      <a:pt x="3" y="191"/>
                    </a:lnTo>
                    <a:lnTo>
                      <a:pt x="3" y="199"/>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82" name="Freeform 202"/>
              <p:cNvSpPr>
                <a:spLocks noChangeArrowheads="1"/>
              </p:cNvSpPr>
              <p:nvPr/>
            </p:nvSpPr>
            <p:spPr bwMode="auto">
              <a:xfrm>
                <a:off x="1013" y="86"/>
                <a:ext cx="213" cy="265"/>
              </a:xfrm>
              <a:custGeom>
                <a:avLst/>
                <a:gdLst>
                  <a:gd name="T0" fmla="*/ 46 w 265"/>
                  <a:gd name="T1" fmla="*/ 26 h 340"/>
                  <a:gd name="T2" fmla="*/ 44 w 265"/>
                  <a:gd name="T3" fmla="*/ 27 h 340"/>
                  <a:gd name="T4" fmla="*/ 44 w 265"/>
                  <a:gd name="T5" fmla="*/ 29 h 340"/>
                  <a:gd name="T6" fmla="*/ 43 w 265"/>
                  <a:gd name="T7" fmla="*/ 31 h 340"/>
                  <a:gd name="T8" fmla="*/ 41 w 265"/>
                  <a:gd name="T9" fmla="*/ 31 h 340"/>
                  <a:gd name="T10" fmla="*/ 41 w 265"/>
                  <a:gd name="T11" fmla="*/ 31 h 340"/>
                  <a:gd name="T12" fmla="*/ 41 w 265"/>
                  <a:gd name="T13" fmla="*/ 31 h 340"/>
                  <a:gd name="T14" fmla="*/ 39 w 265"/>
                  <a:gd name="T15" fmla="*/ 31 h 340"/>
                  <a:gd name="T16" fmla="*/ 33 w 265"/>
                  <a:gd name="T17" fmla="*/ 36 h 340"/>
                  <a:gd name="T18" fmla="*/ 28 w 265"/>
                  <a:gd name="T19" fmla="*/ 40 h 340"/>
                  <a:gd name="T20" fmla="*/ 25 w 265"/>
                  <a:gd name="T21" fmla="*/ 41 h 340"/>
                  <a:gd name="T22" fmla="*/ 23 w 265"/>
                  <a:gd name="T23" fmla="*/ 43 h 340"/>
                  <a:gd name="T24" fmla="*/ 20 w 265"/>
                  <a:gd name="T25" fmla="*/ 43 h 340"/>
                  <a:gd name="T26" fmla="*/ 20 w 265"/>
                  <a:gd name="T27" fmla="*/ 43 h 340"/>
                  <a:gd name="T28" fmla="*/ 18 w 265"/>
                  <a:gd name="T29" fmla="*/ 44 h 340"/>
                  <a:gd name="T30" fmla="*/ 18 w 265"/>
                  <a:gd name="T31" fmla="*/ 45 h 340"/>
                  <a:gd name="T32" fmla="*/ 16 w 265"/>
                  <a:gd name="T33" fmla="*/ 46 h 340"/>
                  <a:gd name="T34" fmla="*/ 14 w 265"/>
                  <a:gd name="T35" fmla="*/ 46 h 340"/>
                  <a:gd name="T36" fmla="*/ 10 w 265"/>
                  <a:gd name="T37" fmla="*/ 46 h 340"/>
                  <a:gd name="T38" fmla="*/ 6 w 265"/>
                  <a:gd name="T39" fmla="*/ 45 h 340"/>
                  <a:gd name="T40" fmla="*/ 5 w 265"/>
                  <a:gd name="T41" fmla="*/ 45 h 340"/>
                  <a:gd name="T42" fmla="*/ 4 w 265"/>
                  <a:gd name="T43" fmla="*/ 43 h 340"/>
                  <a:gd name="T44" fmla="*/ 3 w 265"/>
                  <a:gd name="T45" fmla="*/ 43 h 340"/>
                  <a:gd name="T46" fmla="*/ 2 w 265"/>
                  <a:gd name="T47" fmla="*/ 41 h 340"/>
                  <a:gd name="T48" fmla="*/ 2 w 265"/>
                  <a:gd name="T49" fmla="*/ 40 h 340"/>
                  <a:gd name="T50" fmla="*/ 2 w 265"/>
                  <a:gd name="T51" fmla="*/ 37 h 340"/>
                  <a:gd name="T52" fmla="*/ 0 w 265"/>
                  <a:gd name="T53" fmla="*/ 26 h 340"/>
                  <a:gd name="T54" fmla="*/ 2 w 265"/>
                  <a:gd name="T55" fmla="*/ 16 h 340"/>
                  <a:gd name="T56" fmla="*/ 2 w 265"/>
                  <a:gd name="T57" fmla="*/ 16 h 340"/>
                  <a:gd name="T58" fmla="*/ 2 w 265"/>
                  <a:gd name="T59" fmla="*/ 15 h 340"/>
                  <a:gd name="T60" fmla="*/ 2 w 265"/>
                  <a:gd name="T61" fmla="*/ 14 h 340"/>
                  <a:gd name="T62" fmla="*/ 3 w 265"/>
                  <a:gd name="T63" fmla="*/ 12 h 340"/>
                  <a:gd name="T64" fmla="*/ 5 w 265"/>
                  <a:gd name="T65" fmla="*/ 9 h 340"/>
                  <a:gd name="T66" fmla="*/ 5 w 265"/>
                  <a:gd name="T67" fmla="*/ 7 h 340"/>
                  <a:gd name="T68" fmla="*/ 5 w 265"/>
                  <a:gd name="T69" fmla="*/ 7 h 340"/>
                  <a:gd name="T70" fmla="*/ 6 w 265"/>
                  <a:gd name="T71" fmla="*/ 7 h 340"/>
                  <a:gd name="T72" fmla="*/ 6 w 265"/>
                  <a:gd name="T73" fmla="*/ 5 h 340"/>
                  <a:gd name="T74" fmla="*/ 11 w 265"/>
                  <a:gd name="T75" fmla="*/ 0 h 340"/>
                  <a:gd name="T76" fmla="*/ 14 w 265"/>
                  <a:gd name="T77" fmla="*/ 5 h 340"/>
                  <a:gd name="T78" fmla="*/ 16 w 265"/>
                  <a:gd name="T79" fmla="*/ 7 h 340"/>
                  <a:gd name="T80" fmla="*/ 18 w 265"/>
                  <a:gd name="T81" fmla="*/ 7 h 340"/>
                  <a:gd name="T82" fmla="*/ 18 w 265"/>
                  <a:gd name="T83" fmla="*/ 9 h 340"/>
                  <a:gd name="T84" fmla="*/ 20 w 265"/>
                  <a:gd name="T85" fmla="*/ 9 h 340"/>
                  <a:gd name="T86" fmla="*/ 31 w 265"/>
                  <a:gd name="T87" fmla="*/ 12 h 340"/>
                  <a:gd name="T88" fmla="*/ 32 w 265"/>
                  <a:gd name="T89" fmla="*/ 12 h 340"/>
                  <a:gd name="T90" fmla="*/ 33 w 265"/>
                  <a:gd name="T91" fmla="*/ 12 h 340"/>
                  <a:gd name="T92" fmla="*/ 35 w 265"/>
                  <a:gd name="T93" fmla="*/ 12 h 340"/>
                  <a:gd name="T94" fmla="*/ 37 w 265"/>
                  <a:gd name="T95" fmla="*/ 12 h 340"/>
                  <a:gd name="T96" fmla="*/ 39 w 265"/>
                  <a:gd name="T97" fmla="*/ 14 h 340"/>
                  <a:gd name="T98" fmla="*/ 39 w 265"/>
                  <a:gd name="T99" fmla="*/ 14 h 340"/>
                  <a:gd name="T100" fmla="*/ 41 w 265"/>
                  <a:gd name="T101" fmla="*/ 14 h 340"/>
                  <a:gd name="T102" fmla="*/ 44 w 265"/>
                  <a:gd name="T103" fmla="*/ 14 h 340"/>
                  <a:gd name="T104" fmla="*/ 44 w 265"/>
                  <a:gd name="T105" fmla="*/ 14 h 340"/>
                  <a:gd name="T106" fmla="*/ 44 w 265"/>
                  <a:gd name="T107" fmla="*/ 15 h 340"/>
                  <a:gd name="T108" fmla="*/ 41 w 265"/>
                  <a:gd name="T109" fmla="*/ 18 h 340"/>
                  <a:gd name="T110" fmla="*/ 41 w 265"/>
                  <a:gd name="T111" fmla="*/ 19 h 340"/>
                  <a:gd name="T112" fmla="*/ 41 w 265"/>
                  <a:gd name="T113" fmla="*/ 19 h 340"/>
                  <a:gd name="T114" fmla="*/ 41 w 265"/>
                  <a:gd name="T115" fmla="*/ 27 h 340"/>
                  <a:gd name="T116" fmla="*/ 41 w 265"/>
                  <a:gd name="T117" fmla="*/ 27 h 340"/>
                  <a:gd name="T118" fmla="*/ 46 w 265"/>
                  <a:gd name="T119" fmla="*/ 26 h 3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65"/>
                  <a:gd name="T181" fmla="*/ 0 h 340"/>
                  <a:gd name="T182" fmla="*/ 265 w 265"/>
                  <a:gd name="T183" fmla="*/ 340 h 3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65" h="340">
                    <a:moveTo>
                      <a:pt x="265" y="187"/>
                    </a:moveTo>
                    <a:lnTo>
                      <a:pt x="257" y="201"/>
                    </a:lnTo>
                    <a:lnTo>
                      <a:pt x="252" y="209"/>
                    </a:lnTo>
                    <a:lnTo>
                      <a:pt x="245" y="225"/>
                    </a:lnTo>
                    <a:lnTo>
                      <a:pt x="240" y="228"/>
                    </a:lnTo>
                    <a:lnTo>
                      <a:pt x="237" y="229"/>
                    </a:lnTo>
                    <a:lnTo>
                      <a:pt x="234" y="231"/>
                    </a:lnTo>
                    <a:lnTo>
                      <a:pt x="226" y="231"/>
                    </a:lnTo>
                    <a:lnTo>
                      <a:pt x="190" y="265"/>
                    </a:lnTo>
                    <a:lnTo>
                      <a:pt x="162" y="293"/>
                    </a:lnTo>
                    <a:lnTo>
                      <a:pt x="145" y="303"/>
                    </a:lnTo>
                    <a:lnTo>
                      <a:pt x="129" y="310"/>
                    </a:lnTo>
                    <a:lnTo>
                      <a:pt x="117" y="315"/>
                    </a:lnTo>
                    <a:lnTo>
                      <a:pt x="114" y="317"/>
                    </a:lnTo>
                    <a:lnTo>
                      <a:pt x="104" y="326"/>
                    </a:lnTo>
                    <a:lnTo>
                      <a:pt x="98" y="331"/>
                    </a:lnTo>
                    <a:lnTo>
                      <a:pt x="89" y="337"/>
                    </a:lnTo>
                    <a:lnTo>
                      <a:pt x="81" y="340"/>
                    </a:lnTo>
                    <a:lnTo>
                      <a:pt x="58" y="340"/>
                    </a:lnTo>
                    <a:lnTo>
                      <a:pt x="37" y="335"/>
                    </a:lnTo>
                    <a:lnTo>
                      <a:pt x="26" y="328"/>
                    </a:lnTo>
                    <a:lnTo>
                      <a:pt x="23" y="314"/>
                    </a:lnTo>
                    <a:lnTo>
                      <a:pt x="19" y="309"/>
                    </a:lnTo>
                    <a:lnTo>
                      <a:pt x="15" y="298"/>
                    </a:lnTo>
                    <a:lnTo>
                      <a:pt x="11" y="286"/>
                    </a:lnTo>
                    <a:lnTo>
                      <a:pt x="6" y="275"/>
                    </a:lnTo>
                    <a:lnTo>
                      <a:pt x="0" y="187"/>
                    </a:lnTo>
                    <a:lnTo>
                      <a:pt x="3" y="119"/>
                    </a:lnTo>
                    <a:lnTo>
                      <a:pt x="6" y="114"/>
                    </a:lnTo>
                    <a:lnTo>
                      <a:pt x="11" y="108"/>
                    </a:lnTo>
                    <a:lnTo>
                      <a:pt x="14" y="100"/>
                    </a:lnTo>
                    <a:lnTo>
                      <a:pt x="20" y="86"/>
                    </a:lnTo>
                    <a:lnTo>
                      <a:pt x="26" y="63"/>
                    </a:lnTo>
                    <a:lnTo>
                      <a:pt x="29" y="58"/>
                    </a:lnTo>
                    <a:lnTo>
                      <a:pt x="29" y="55"/>
                    </a:lnTo>
                    <a:lnTo>
                      <a:pt x="34" y="50"/>
                    </a:lnTo>
                    <a:lnTo>
                      <a:pt x="39" y="41"/>
                    </a:lnTo>
                    <a:lnTo>
                      <a:pt x="68" y="0"/>
                    </a:lnTo>
                    <a:lnTo>
                      <a:pt x="82" y="38"/>
                    </a:lnTo>
                    <a:lnTo>
                      <a:pt x="89" y="49"/>
                    </a:lnTo>
                    <a:lnTo>
                      <a:pt x="98" y="58"/>
                    </a:lnTo>
                    <a:lnTo>
                      <a:pt x="104" y="60"/>
                    </a:lnTo>
                    <a:lnTo>
                      <a:pt x="115" y="64"/>
                    </a:lnTo>
                    <a:lnTo>
                      <a:pt x="175" y="84"/>
                    </a:lnTo>
                    <a:lnTo>
                      <a:pt x="184" y="86"/>
                    </a:lnTo>
                    <a:lnTo>
                      <a:pt x="187" y="89"/>
                    </a:lnTo>
                    <a:lnTo>
                      <a:pt x="203" y="94"/>
                    </a:lnTo>
                    <a:lnTo>
                      <a:pt x="210" y="95"/>
                    </a:lnTo>
                    <a:lnTo>
                      <a:pt x="224" y="99"/>
                    </a:lnTo>
                    <a:lnTo>
                      <a:pt x="226" y="100"/>
                    </a:lnTo>
                    <a:lnTo>
                      <a:pt x="232" y="100"/>
                    </a:lnTo>
                    <a:lnTo>
                      <a:pt x="248" y="103"/>
                    </a:lnTo>
                    <a:lnTo>
                      <a:pt x="252" y="105"/>
                    </a:lnTo>
                    <a:lnTo>
                      <a:pt x="248" y="111"/>
                    </a:lnTo>
                    <a:lnTo>
                      <a:pt x="240" y="127"/>
                    </a:lnTo>
                    <a:lnTo>
                      <a:pt x="240" y="136"/>
                    </a:lnTo>
                    <a:lnTo>
                      <a:pt x="237" y="144"/>
                    </a:lnTo>
                    <a:lnTo>
                      <a:pt x="237" y="197"/>
                    </a:lnTo>
                    <a:lnTo>
                      <a:pt x="240" y="198"/>
                    </a:lnTo>
                    <a:lnTo>
                      <a:pt x="265" y="187"/>
                    </a:lnTo>
                    <a:close/>
                  </a:path>
                </a:pathLst>
              </a:custGeom>
              <a:solidFill>
                <a:srgbClr val="FFC080"/>
              </a:solidFill>
              <a:ln w="0" cmpd="sng">
                <a:solidFill>
                  <a:srgbClr val="000000"/>
                </a:solidFill>
                <a:miter lim="800000"/>
                <a:headEnd/>
                <a:tailEnd/>
              </a:ln>
            </p:spPr>
            <p:txBody>
              <a:bodyPr lIns="144683" tIns="71070" rIns="144683" bIns="71070">
                <a:spAutoFit/>
              </a:bodyPr>
              <a:lstStyle/>
              <a:p>
                <a:endParaRPr lang="zh-CN" altLang="en-US"/>
              </a:p>
            </p:txBody>
          </p:sp>
          <p:sp>
            <p:nvSpPr>
              <p:cNvPr id="133183" name="Freeform 203"/>
              <p:cNvSpPr>
                <a:spLocks noChangeArrowheads="1"/>
              </p:cNvSpPr>
              <p:nvPr/>
            </p:nvSpPr>
            <p:spPr bwMode="auto">
              <a:xfrm>
                <a:off x="1015" y="361"/>
                <a:ext cx="20" cy="265"/>
              </a:xfrm>
              <a:custGeom>
                <a:avLst/>
                <a:gdLst>
                  <a:gd name="T0" fmla="*/ 4 w 25"/>
                  <a:gd name="T1" fmla="*/ 780512600 h 30"/>
                  <a:gd name="T2" fmla="*/ 3 w 25"/>
                  <a:gd name="T3" fmla="*/ 591908116 h 30"/>
                  <a:gd name="T4" fmla="*/ 2 w 25"/>
                  <a:gd name="T5" fmla="*/ 0 h 30"/>
                  <a:gd name="T6" fmla="*/ 0 w 25"/>
                  <a:gd name="T7" fmla="*/ 1112125580 h 30"/>
                  <a:gd name="T8" fmla="*/ 4 w 25"/>
                  <a:gd name="T9" fmla="*/ 780512600 h 30"/>
                  <a:gd name="T10" fmla="*/ 0 60000 65536"/>
                  <a:gd name="T11" fmla="*/ 0 60000 65536"/>
                  <a:gd name="T12" fmla="*/ 0 60000 65536"/>
                  <a:gd name="T13" fmla="*/ 0 60000 65536"/>
                  <a:gd name="T14" fmla="*/ 0 60000 65536"/>
                  <a:gd name="T15" fmla="*/ 0 w 25"/>
                  <a:gd name="T16" fmla="*/ 0 h 30"/>
                  <a:gd name="T17" fmla="*/ 25 w 25"/>
                  <a:gd name="T18" fmla="*/ 30 h 30"/>
                </a:gdLst>
                <a:ahLst/>
                <a:cxnLst>
                  <a:cxn ang="T10">
                    <a:pos x="T0" y="T1"/>
                  </a:cxn>
                  <a:cxn ang="T11">
                    <a:pos x="T2" y="T3"/>
                  </a:cxn>
                  <a:cxn ang="T12">
                    <a:pos x="T4" y="T5"/>
                  </a:cxn>
                  <a:cxn ang="T13">
                    <a:pos x="T6" y="T7"/>
                  </a:cxn>
                  <a:cxn ang="T14">
                    <a:pos x="T8" y="T9"/>
                  </a:cxn>
                </a:cxnLst>
                <a:rect l="T15" t="T16" r="T17" b="T18"/>
                <a:pathLst>
                  <a:path w="25" h="30">
                    <a:moveTo>
                      <a:pt x="25" y="21"/>
                    </a:moveTo>
                    <a:lnTo>
                      <a:pt x="20" y="16"/>
                    </a:lnTo>
                    <a:lnTo>
                      <a:pt x="16" y="0"/>
                    </a:lnTo>
                    <a:lnTo>
                      <a:pt x="0" y="30"/>
                    </a:lnTo>
                    <a:lnTo>
                      <a:pt x="25" y="21"/>
                    </a:lnTo>
                    <a:close/>
                  </a:path>
                </a:pathLst>
              </a:custGeom>
              <a:solidFill>
                <a:srgbClr val="FFC080"/>
              </a:solidFill>
              <a:ln w="0" cmpd="sng">
                <a:solidFill>
                  <a:srgbClr val="000000"/>
                </a:solidFill>
                <a:miter lim="800000"/>
                <a:headEnd/>
                <a:tailEnd/>
              </a:ln>
            </p:spPr>
            <p:txBody>
              <a:bodyPr lIns="144683" tIns="71070" rIns="144683" bIns="71070">
                <a:spAutoFit/>
              </a:bodyPr>
              <a:lstStyle/>
              <a:p>
                <a:endParaRPr lang="zh-CN" altLang="en-US"/>
              </a:p>
            </p:txBody>
          </p:sp>
          <p:sp>
            <p:nvSpPr>
              <p:cNvPr id="133184" name="Freeform 204"/>
              <p:cNvSpPr>
                <a:spLocks noChangeArrowheads="1"/>
              </p:cNvSpPr>
              <p:nvPr/>
            </p:nvSpPr>
            <p:spPr bwMode="auto">
              <a:xfrm>
                <a:off x="1075" y="239"/>
                <a:ext cx="99" cy="265"/>
              </a:xfrm>
              <a:custGeom>
                <a:avLst/>
                <a:gdLst>
                  <a:gd name="T0" fmla="*/ 22 w 123"/>
                  <a:gd name="T1" fmla="*/ 179791363 h 37"/>
                  <a:gd name="T2" fmla="*/ 20 w 123"/>
                  <a:gd name="T3" fmla="*/ 138216236 h 37"/>
                  <a:gd name="T4" fmla="*/ 19 w 123"/>
                  <a:gd name="T5" fmla="*/ 111229324 h 37"/>
                  <a:gd name="T6" fmla="*/ 16 w 123"/>
                  <a:gd name="T7" fmla="*/ 61815540 h 37"/>
                  <a:gd name="T8" fmla="*/ 13 w 123"/>
                  <a:gd name="T9" fmla="*/ 34828262 h 37"/>
                  <a:gd name="T10" fmla="*/ 10 w 123"/>
                  <a:gd name="T11" fmla="*/ 13493664 h 37"/>
                  <a:gd name="T12" fmla="*/ 5 w 123"/>
                  <a:gd name="T13" fmla="*/ 0 h 37"/>
                  <a:gd name="T14" fmla="*/ 3 w 123"/>
                  <a:gd name="T15" fmla="*/ 20240134 h 37"/>
                  <a:gd name="T16" fmla="*/ 2 w 123"/>
                  <a:gd name="T17" fmla="*/ 55068712 h 37"/>
                  <a:gd name="T18" fmla="*/ 2 w 123"/>
                  <a:gd name="T19" fmla="*/ 83147575 h 37"/>
                  <a:gd name="T20" fmla="*/ 0 w 123"/>
                  <a:gd name="T21" fmla="*/ 179791363 h 37"/>
                  <a:gd name="T22" fmla="*/ 2 w 123"/>
                  <a:gd name="T23" fmla="*/ 159551186 h 37"/>
                  <a:gd name="T24" fmla="*/ 3 w 123"/>
                  <a:gd name="T25" fmla="*/ 117976159 h 37"/>
                  <a:gd name="T26" fmla="*/ 4 w 123"/>
                  <a:gd name="T27" fmla="*/ 96643795 h 37"/>
                  <a:gd name="T28" fmla="*/ 5 w 123"/>
                  <a:gd name="T29" fmla="*/ 96643795 h 37"/>
                  <a:gd name="T30" fmla="*/ 6 w 123"/>
                  <a:gd name="T31" fmla="*/ 117976159 h 37"/>
                  <a:gd name="T32" fmla="*/ 8 w 123"/>
                  <a:gd name="T33" fmla="*/ 138216236 h 37"/>
                  <a:gd name="T34" fmla="*/ 8 w 123"/>
                  <a:gd name="T35" fmla="*/ 173044534 h 37"/>
                  <a:gd name="T36" fmla="*/ 9 w 123"/>
                  <a:gd name="T37" fmla="*/ 194379491 h 37"/>
                  <a:gd name="T38" fmla="*/ 10 w 123"/>
                  <a:gd name="T39" fmla="*/ 214619568 h 37"/>
                  <a:gd name="T40" fmla="*/ 8 w 123"/>
                  <a:gd name="T41" fmla="*/ 214619568 h 37"/>
                  <a:gd name="T42" fmla="*/ 7 w 123"/>
                  <a:gd name="T43" fmla="*/ 207873148 h 37"/>
                  <a:gd name="T44" fmla="*/ 8 w 123"/>
                  <a:gd name="T45" fmla="*/ 228113175 h 37"/>
                  <a:gd name="T46" fmla="*/ 9 w 123"/>
                  <a:gd name="T47" fmla="*/ 249445560 h 37"/>
                  <a:gd name="T48" fmla="*/ 10 w 123"/>
                  <a:gd name="T49" fmla="*/ 256192080 h 37"/>
                  <a:gd name="T50" fmla="*/ 11 w 123"/>
                  <a:gd name="T51" fmla="*/ 256192080 h 37"/>
                  <a:gd name="T52" fmla="*/ 14 w 123"/>
                  <a:gd name="T53" fmla="*/ 249445560 h 37"/>
                  <a:gd name="T54" fmla="*/ 16 w 123"/>
                  <a:gd name="T55" fmla="*/ 228113175 h 37"/>
                  <a:gd name="T56" fmla="*/ 19 w 123"/>
                  <a:gd name="T57" fmla="*/ 194379491 h 37"/>
                  <a:gd name="T58" fmla="*/ 20 w 123"/>
                  <a:gd name="T59" fmla="*/ 194379491 h 37"/>
                  <a:gd name="T60" fmla="*/ 22 w 123"/>
                  <a:gd name="T61" fmla="*/ 179791363 h 3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3"/>
                  <a:gd name="T94" fmla="*/ 0 h 37"/>
                  <a:gd name="T95" fmla="*/ 123 w 123"/>
                  <a:gd name="T96" fmla="*/ 37 h 3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3" h="37">
                    <a:moveTo>
                      <a:pt x="123" y="26"/>
                    </a:moveTo>
                    <a:lnTo>
                      <a:pt x="117" y="20"/>
                    </a:lnTo>
                    <a:lnTo>
                      <a:pt x="106" y="16"/>
                    </a:lnTo>
                    <a:lnTo>
                      <a:pt x="89" y="9"/>
                    </a:lnTo>
                    <a:lnTo>
                      <a:pt x="76" y="5"/>
                    </a:lnTo>
                    <a:lnTo>
                      <a:pt x="54" y="2"/>
                    </a:lnTo>
                    <a:lnTo>
                      <a:pt x="28" y="0"/>
                    </a:lnTo>
                    <a:lnTo>
                      <a:pt x="19" y="3"/>
                    </a:lnTo>
                    <a:lnTo>
                      <a:pt x="12" y="8"/>
                    </a:lnTo>
                    <a:lnTo>
                      <a:pt x="6" y="12"/>
                    </a:lnTo>
                    <a:lnTo>
                      <a:pt x="0" y="26"/>
                    </a:lnTo>
                    <a:lnTo>
                      <a:pt x="8" y="23"/>
                    </a:lnTo>
                    <a:lnTo>
                      <a:pt x="19" y="17"/>
                    </a:lnTo>
                    <a:lnTo>
                      <a:pt x="23" y="14"/>
                    </a:lnTo>
                    <a:lnTo>
                      <a:pt x="29" y="14"/>
                    </a:lnTo>
                    <a:lnTo>
                      <a:pt x="37" y="17"/>
                    </a:lnTo>
                    <a:lnTo>
                      <a:pt x="43" y="20"/>
                    </a:lnTo>
                    <a:lnTo>
                      <a:pt x="47" y="25"/>
                    </a:lnTo>
                    <a:lnTo>
                      <a:pt x="51" y="28"/>
                    </a:lnTo>
                    <a:lnTo>
                      <a:pt x="58" y="31"/>
                    </a:lnTo>
                    <a:lnTo>
                      <a:pt x="47" y="31"/>
                    </a:lnTo>
                    <a:lnTo>
                      <a:pt x="42" y="30"/>
                    </a:lnTo>
                    <a:lnTo>
                      <a:pt x="43" y="33"/>
                    </a:lnTo>
                    <a:lnTo>
                      <a:pt x="51" y="36"/>
                    </a:lnTo>
                    <a:lnTo>
                      <a:pt x="59" y="37"/>
                    </a:lnTo>
                    <a:lnTo>
                      <a:pt x="65" y="37"/>
                    </a:lnTo>
                    <a:lnTo>
                      <a:pt x="78" y="36"/>
                    </a:lnTo>
                    <a:lnTo>
                      <a:pt x="92" y="33"/>
                    </a:lnTo>
                    <a:lnTo>
                      <a:pt x="106" y="28"/>
                    </a:lnTo>
                    <a:lnTo>
                      <a:pt x="115" y="28"/>
                    </a:lnTo>
                    <a:lnTo>
                      <a:pt x="123" y="26"/>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85" name="Freeform 205"/>
              <p:cNvSpPr>
                <a:spLocks noChangeArrowheads="1"/>
              </p:cNvSpPr>
              <p:nvPr/>
            </p:nvSpPr>
            <p:spPr bwMode="auto">
              <a:xfrm>
                <a:off x="1017" y="280"/>
                <a:ext cx="75" cy="265"/>
              </a:xfrm>
              <a:custGeom>
                <a:avLst/>
                <a:gdLst>
                  <a:gd name="T0" fmla="*/ 18 w 92"/>
                  <a:gd name="T1" fmla="*/ 1835049 h 73"/>
                  <a:gd name="T2" fmla="*/ 13 w 92"/>
                  <a:gd name="T3" fmla="*/ 1089350 h 73"/>
                  <a:gd name="T4" fmla="*/ 13 w 92"/>
                  <a:gd name="T5" fmla="*/ 1089350 h 73"/>
                  <a:gd name="T6" fmla="*/ 15 w 92"/>
                  <a:gd name="T7" fmla="*/ 1112082 h 73"/>
                  <a:gd name="T8" fmla="*/ 16 w 92"/>
                  <a:gd name="T9" fmla="*/ 1112082 h 73"/>
                  <a:gd name="T10" fmla="*/ 16 w 92"/>
                  <a:gd name="T11" fmla="*/ 1023198 h 73"/>
                  <a:gd name="T12" fmla="*/ 16 w 92"/>
                  <a:gd name="T13" fmla="*/ 963250 h 73"/>
                  <a:gd name="T14" fmla="*/ 16 w 92"/>
                  <a:gd name="T15" fmla="*/ 846588 h 73"/>
                  <a:gd name="T16" fmla="*/ 18 w 92"/>
                  <a:gd name="T17" fmla="*/ 755210 h 73"/>
                  <a:gd name="T18" fmla="*/ 16 w 92"/>
                  <a:gd name="T19" fmla="*/ 755210 h 73"/>
                  <a:gd name="T20" fmla="*/ 16 w 92"/>
                  <a:gd name="T21" fmla="*/ 780421 h 73"/>
                  <a:gd name="T22" fmla="*/ 16 w 92"/>
                  <a:gd name="T23" fmla="*/ 1023198 h 73"/>
                  <a:gd name="T24" fmla="*/ 15 w 92"/>
                  <a:gd name="T25" fmla="*/ 1023198 h 73"/>
                  <a:gd name="T26" fmla="*/ 14 w 92"/>
                  <a:gd name="T27" fmla="*/ 963250 h 73"/>
                  <a:gd name="T28" fmla="*/ 13 w 92"/>
                  <a:gd name="T29" fmla="*/ 963250 h 73"/>
                  <a:gd name="T30" fmla="*/ 11 w 92"/>
                  <a:gd name="T31" fmla="*/ 1023198 h 73"/>
                  <a:gd name="T32" fmla="*/ 10 w 92"/>
                  <a:gd name="T33" fmla="*/ 1023198 h 73"/>
                  <a:gd name="T34" fmla="*/ 9 w 92"/>
                  <a:gd name="T35" fmla="*/ 938096 h 73"/>
                  <a:gd name="T36" fmla="*/ 7 w 92"/>
                  <a:gd name="T37" fmla="*/ 871745 h 73"/>
                  <a:gd name="T38" fmla="*/ 7 w 92"/>
                  <a:gd name="T39" fmla="*/ 780421 h 73"/>
                  <a:gd name="T40" fmla="*/ 7 w 92"/>
                  <a:gd name="T41" fmla="*/ 755210 h 73"/>
                  <a:gd name="T42" fmla="*/ 6 w 92"/>
                  <a:gd name="T43" fmla="*/ 689047 h 73"/>
                  <a:gd name="T44" fmla="*/ 6 w 92"/>
                  <a:gd name="T45" fmla="*/ 540226 h 73"/>
                  <a:gd name="T46" fmla="*/ 5 w 92"/>
                  <a:gd name="T47" fmla="*/ 274918 h 73"/>
                  <a:gd name="T48" fmla="*/ 4 w 92"/>
                  <a:gd name="T49" fmla="*/ 0 h 73"/>
                  <a:gd name="T50" fmla="*/ 4 w 92"/>
                  <a:gd name="T51" fmla="*/ 274918 h 73"/>
                  <a:gd name="T52" fmla="*/ 5 w 92"/>
                  <a:gd name="T53" fmla="*/ 540226 h 73"/>
                  <a:gd name="T54" fmla="*/ 6 w 92"/>
                  <a:gd name="T55" fmla="*/ 780421 h 73"/>
                  <a:gd name="T56" fmla="*/ 0 w 92"/>
                  <a:gd name="T57" fmla="*/ 938096 h 73"/>
                  <a:gd name="T58" fmla="*/ 2 w 92"/>
                  <a:gd name="T59" fmla="*/ 1023198 h 73"/>
                  <a:gd name="T60" fmla="*/ 2 w 92"/>
                  <a:gd name="T61" fmla="*/ 1263338 h 73"/>
                  <a:gd name="T62" fmla="*/ 2 w 92"/>
                  <a:gd name="T63" fmla="*/ 1420868 h 73"/>
                  <a:gd name="T64" fmla="*/ 2 w 92"/>
                  <a:gd name="T65" fmla="*/ 1446221 h 73"/>
                  <a:gd name="T66" fmla="*/ 2 w 92"/>
                  <a:gd name="T67" fmla="*/ 1512914 h 73"/>
                  <a:gd name="T68" fmla="*/ 3 w 92"/>
                  <a:gd name="T69" fmla="*/ 1537545 h 73"/>
                  <a:gd name="T70" fmla="*/ 4 w 92"/>
                  <a:gd name="T71" fmla="*/ 1537545 h 73"/>
                  <a:gd name="T72" fmla="*/ 6 w 92"/>
                  <a:gd name="T73" fmla="*/ 1718514 h 73"/>
                  <a:gd name="T74" fmla="*/ 7 w 92"/>
                  <a:gd name="T75" fmla="*/ 1835049 h 73"/>
                  <a:gd name="T76" fmla="*/ 8 w 92"/>
                  <a:gd name="T77" fmla="*/ 1869786 h 73"/>
                  <a:gd name="T78" fmla="*/ 9 w 92"/>
                  <a:gd name="T79" fmla="*/ 1927084 h 73"/>
                  <a:gd name="T80" fmla="*/ 10 w 92"/>
                  <a:gd name="T81" fmla="*/ 2018603 h 73"/>
                  <a:gd name="T82" fmla="*/ 11 w 92"/>
                  <a:gd name="T83" fmla="*/ 2052614 h 73"/>
                  <a:gd name="T84" fmla="*/ 11 w 92"/>
                  <a:gd name="T85" fmla="*/ 2052614 h 73"/>
                  <a:gd name="T86" fmla="*/ 12 w 92"/>
                  <a:gd name="T87" fmla="*/ 2109926 h 73"/>
                  <a:gd name="T88" fmla="*/ 13 w 92"/>
                  <a:gd name="T89" fmla="*/ 2109926 h 73"/>
                  <a:gd name="T90" fmla="*/ 13 w 92"/>
                  <a:gd name="T91" fmla="*/ 2143977 h 73"/>
                  <a:gd name="T92" fmla="*/ 15 w 92"/>
                  <a:gd name="T93" fmla="*/ 2143977 h 73"/>
                  <a:gd name="T94" fmla="*/ 16 w 92"/>
                  <a:gd name="T95" fmla="*/ 2201290 h 73"/>
                  <a:gd name="T96" fmla="*/ 18 w 92"/>
                  <a:gd name="T97" fmla="*/ 2201290 h 73"/>
                  <a:gd name="T98" fmla="*/ 18 w 92"/>
                  <a:gd name="T99" fmla="*/ 1835049 h 7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2"/>
                  <a:gd name="T151" fmla="*/ 0 h 73"/>
                  <a:gd name="T152" fmla="*/ 92 w 92"/>
                  <a:gd name="T153" fmla="*/ 73 h 7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2" h="73">
                    <a:moveTo>
                      <a:pt x="92" y="61"/>
                    </a:moveTo>
                    <a:lnTo>
                      <a:pt x="67" y="36"/>
                    </a:lnTo>
                    <a:lnTo>
                      <a:pt x="69" y="36"/>
                    </a:lnTo>
                    <a:lnTo>
                      <a:pt x="75" y="37"/>
                    </a:lnTo>
                    <a:lnTo>
                      <a:pt x="80" y="37"/>
                    </a:lnTo>
                    <a:lnTo>
                      <a:pt x="84" y="34"/>
                    </a:lnTo>
                    <a:lnTo>
                      <a:pt x="84" y="32"/>
                    </a:lnTo>
                    <a:lnTo>
                      <a:pt x="87" y="28"/>
                    </a:lnTo>
                    <a:lnTo>
                      <a:pt x="91" y="25"/>
                    </a:lnTo>
                    <a:lnTo>
                      <a:pt x="87" y="25"/>
                    </a:lnTo>
                    <a:lnTo>
                      <a:pt x="86" y="26"/>
                    </a:lnTo>
                    <a:lnTo>
                      <a:pt x="83" y="34"/>
                    </a:lnTo>
                    <a:lnTo>
                      <a:pt x="78" y="34"/>
                    </a:lnTo>
                    <a:lnTo>
                      <a:pt x="72" y="32"/>
                    </a:lnTo>
                    <a:lnTo>
                      <a:pt x="67" y="32"/>
                    </a:lnTo>
                    <a:lnTo>
                      <a:pt x="59" y="34"/>
                    </a:lnTo>
                    <a:lnTo>
                      <a:pt x="52" y="34"/>
                    </a:lnTo>
                    <a:lnTo>
                      <a:pt x="44" y="31"/>
                    </a:lnTo>
                    <a:lnTo>
                      <a:pt x="38" y="29"/>
                    </a:lnTo>
                    <a:lnTo>
                      <a:pt x="33" y="26"/>
                    </a:lnTo>
                    <a:lnTo>
                      <a:pt x="33" y="25"/>
                    </a:lnTo>
                    <a:lnTo>
                      <a:pt x="31" y="23"/>
                    </a:lnTo>
                    <a:lnTo>
                      <a:pt x="30" y="18"/>
                    </a:lnTo>
                    <a:lnTo>
                      <a:pt x="22" y="9"/>
                    </a:lnTo>
                    <a:lnTo>
                      <a:pt x="20" y="0"/>
                    </a:lnTo>
                    <a:lnTo>
                      <a:pt x="20" y="9"/>
                    </a:lnTo>
                    <a:lnTo>
                      <a:pt x="25" y="18"/>
                    </a:lnTo>
                    <a:lnTo>
                      <a:pt x="28" y="26"/>
                    </a:lnTo>
                    <a:lnTo>
                      <a:pt x="0" y="31"/>
                    </a:lnTo>
                    <a:lnTo>
                      <a:pt x="2" y="34"/>
                    </a:lnTo>
                    <a:lnTo>
                      <a:pt x="6" y="42"/>
                    </a:lnTo>
                    <a:lnTo>
                      <a:pt x="9" y="47"/>
                    </a:lnTo>
                    <a:lnTo>
                      <a:pt x="13" y="48"/>
                    </a:lnTo>
                    <a:lnTo>
                      <a:pt x="14" y="50"/>
                    </a:lnTo>
                    <a:lnTo>
                      <a:pt x="17" y="51"/>
                    </a:lnTo>
                    <a:lnTo>
                      <a:pt x="20" y="51"/>
                    </a:lnTo>
                    <a:lnTo>
                      <a:pt x="30" y="57"/>
                    </a:lnTo>
                    <a:lnTo>
                      <a:pt x="36" y="61"/>
                    </a:lnTo>
                    <a:lnTo>
                      <a:pt x="41" y="62"/>
                    </a:lnTo>
                    <a:lnTo>
                      <a:pt x="44" y="64"/>
                    </a:lnTo>
                    <a:lnTo>
                      <a:pt x="52" y="67"/>
                    </a:lnTo>
                    <a:lnTo>
                      <a:pt x="55" y="68"/>
                    </a:lnTo>
                    <a:lnTo>
                      <a:pt x="59" y="68"/>
                    </a:lnTo>
                    <a:lnTo>
                      <a:pt x="62" y="70"/>
                    </a:lnTo>
                    <a:lnTo>
                      <a:pt x="67" y="70"/>
                    </a:lnTo>
                    <a:lnTo>
                      <a:pt x="69" y="71"/>
                    </a:lnTo>
                    <a:lnTo>
                      <a:pt x="75" y="71"/>
                    </a:lnTo>
                    <a:lnTo>
                      <a:pt x="86" y="73"/>
                    </a:lnTo>
                    <a:lnTo>
                      <a:pt x="92" y="73"/>
                    </a:lnTo>
                    <a:lnTo>
                      <a:pt x="92" y="61"/>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86" name="Freeform 206"/>
              <p:cNvSpPr>
                <a:spLocks noChangeArrowheads="1"/>
              </p:cNvSpPr>
              <p:nvPr/>
            </p:nvSpPr>
            <p:spPr bwMode="auto">
              <a:xfrm>
                <a:off x="1024" y="180"/>
                <a:ext cx="48" cy="265"/>
              </a:xfrm>
              <a:custGeom>
                <a:avLst/>
                <a:gdLst>
                  <a:gd name="T0" fmla="*/ 12 w 58"/>
                  <a:gd name="T1" fmla="*/ 723536 h 83"/>
                  <a:gd name="T2" fmla="*/ 12 w 58"/>
                  <a:gd name="T3" fmla="*/ 626061 h 83"/>
                  <a:gd name="T4" fmla="*/ 12 w 58"/>
                  <a:gd name="T5" fmla="*/ 561331 h 83"/>
                  <a:gd name="T6" fmla="*/ 12 w 58"/>
                  <a:gd name="T7" fmla="*/ 541504 h 83"/>
                  <a:gd name="T8" fmla="*/ 10 w 58"/>
                  <a:gd name="T9" fmla="*/ 473421 h 83"/>
                  <a:gd name="T10" fmla="*/ 10 w 58"/>
                  <a:gd name="T11" fmla="*/ 422717 h 83"/>
                  <a:gd name="T12" fmla="*/ 8 w 58"/>
                  <a:gd name="T13" fmla="*/ 379167 h 83"/>
                  <a:gd name="T14" fmla="*/ 8 w 58"/>
                  <a:gd name="T15" fmla="*/ 354988 h 83"/>
                  <a:gd name="T16" fmla="*/ 5 w 58"/>
                  <a:gd name="T17" fmla="*/ 260399 h 83"/>
                  <a:gd name="T18" fmla="*/ 0 w 58"/>
                  <a:gd name="T19" fmla="*/ 0 h 83"/>
                  <a:gd name="T20" fmla="*/ 2 w 58"/>
                  <a:gd name="T21" fmla="*/ 561331 h 83"/>
                  <a:gd name="T22" fmla="*/ 6 w 58"/>
                  <a:gd name="T23" fmla="*/ 689466 h 83"/>
                  <a:gd name="T24" fmla="*/ 2 w 58"/>
                  <a:gd name="T25" fmla="*/ 541504 h 83"/>
                  <a:gd name="T26" fmla="*/ 3 w 58"/>
                  <a:gd name="T27" fmla="*/ 541504 h 83"/>
                  <a:gd name="T28" fmla="*/ 5 w 58"/>
                  <a:gd name="T29" fmla="*/ 561331 h 83"/>
                  <a:gd name="T30" fmla="*/ 5 w 58"/>
                  <a:gd name="T31" fmla="*/ 571943 h 83"/>
                  <a:gd name="T32" fmla="*/ 7 w 58"/>
                  <a:gd name="T33" fmla="*/ 615480 h 83"/>
                  <a:gd name="T34" fmla="*/ 8 w 58"/>
                  <a:gd name="T35" fmla="*/ 659844 h 83"/>
                  <a:gd name="T36" fmla="*/ 8 w 58"/>
                  <a:gd name="T37" fmla="*/ 714003 h 83"/>
                  <a:gd name="T38" fmla="*/ 10 w 58"/>
                  <a:gd name="T39" fmla="*/ 831394 h 83"/>
                  <a:gd name="T40" fmla="*/ 11 w 58"/>
                  <a:gd name="T41" fmla="*/ 896137 h 83"/>
                  <a:gd name="T42" fmla="*/ 12 w 58"/>
                  <a:gd name="T43" fmla="*/ 723536 h 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83"/>
                  <a:gd name="T68" fmla="*/ 58 w 58"/>
                  <a:gd name="T69" fmla="*/ 83 h 8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83">
                    <a:moveTo>
                      <a:pt x="58" y="67"/>
                    </a:moveTo>
                    <a:lnTo>
                      <a:pt x="55" y="58"/>
                    </a:lnTo>
                    <a:lnTo>
                      <a:pt x="52" y="52"/>
                    </a:lnTo>
                    <a:lnTo>
                      <a:pt x="52" y="50"/>
                    </a:lnTo>
                    <a:lnTo>
                      <a:pt x="47" y="44"/>
                    </a:lnTo>
                    <a:lnTo>
                      <a:pt x="43" y="39"/>
                    </a:lnTo>
                    <a:lnTo>
                      <a:pt x="35" y="35"/>
                    </a:lnTo>
                    <a:lnTo>
                      <a:pt x="35" y="33"/>
                    </a:lnTo>
                    <a:lnTo>
                      <a:pt x="21" y="24"/>
                    </a:lnTo>
                    <a:lnTo>
                      <a:pt x="0" y="0"/>
                    </a:lnTo>
                    <a:lnTo>
                      <a:pt x="4" y="52"/>
                    </a:lnTo>
                    <a:lnTo>
                      <a:pt x="24" y="64"/>
                    </a:lnTo>
                    <a:lnTo>
                      <a:pt x="11" y="50"/>
                    </a:lnTo>
                    <a:lnTo>
                      <a:pt x="14" y="50"/>
                    </a:lnTo>
                    <a:lnTo>
                      <a:pt x="21" y="52"/>
                    </a:lnTo>
                    <a:lnTo>
                      <a:pt x="22" y="53"/>
                    </a:lnTo>
                    <a:lnTo>
                      <a:pt x="29" y="57"/>
                    </a:lnTo>
                    <a:lnTo>
                      <a:pt x="35" y="61"/>
                    </a:lnTo>
                    <a:lnTo>
                      <a:pt x="39" y="66"/>
                    </a:lnTo>
                    <a:lnTo>
                      <a:pt x="47" y="77"/>
                    </a:lnTo>
                    <a:lnTo>
                      <a:pt x="50" y="83"/>
                    </a:lnTo>
                    <a:lnTo>
                      <a:pt x="58" y="67"/>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87" name="Freeform 207"/>
              <p:cNvSpPr>
                <a:spLocks noChangeArrowheads="1"/>
              </p:cNvSpPr>
              <p:nvPr/>
            </p:nvSpPr>
            <p:spPr bwMode="auto">
              <a:xfrm>
                <a:off x="1034" y="339"/>
                <a:ext cx="26" cy="265"/>
              </a:xfrm>
              <a:custGeom>
                <a:avLst/>
                <a:gdLst>
                  <a:gd name="T0" fmla="*/ 4 w 33"/>
                  <a:gd name="T1" fmla="*/ 2147483646 h 21"/>
                  <a:gd name="T2" fmla="*/ 5 w 33"/>
                  <a:gd name="T3" fmla="*/ 2147483646 h 21"/>
                  <a:gd name="T4" fmla="*/ 0 w 33"/>
                  <a:gd name="T5" fmla="*/ 0 h 21"/>
                  <a:gd name="T6" fmla="*/ 0 w 33"/>
                  <a:gd name="T7" fmla="*/ 2147483646 h 21"/>
                  <a:gd name="T8" fmla="*/ 2 w 33"/>
                  <a:gd name="T9" fmla="*/ 2147483646 h 21"/>
                  <a:gd name="T10" fmla="*/ 2 w 33"/>
                  <a:gd name="T11" fmla="*/ 2147483646 h 21"/>
                  <a:gd name="T12" fmla="*/ 3 w 33"/>
                  <a:gd name="T13" fmla="*/ 2147483646 h 21"/>
                  <a:gd name="T14" fmla="*/ 4 w 33"/>
                  <a:gd name="T15" fmla="*/ 2147483646 h 21"/>
                  <a:gd name="T16" fmla="*/ 0 60000 65536"/>
                  <a:gd name="T17" fmla="*/ 0 60000 65536"/>
                  <a:gd name="T18" fmla="*/ 0 60000 65536"/>
                  <a:gd name="T19" fmla="*/ 0 60000 65536"/>
                  <a:gd name="T20" fmla="*/ 0 60000 65536"/>
                  <a:gd name="T21" fmla="*/ 0 60000 65536"/>
                  <a:gd name="T22" fmla="*/ 0 60000 65536"/>
                  <a:gd name="T23" fmla="*/ 0 60000 65536"/>
                  <a:gd name="T24" fmla="*/ 0 w 33"/>
                  <a:gd name="T25" fmla="*/ 0 h 21"/>
                  <a:gd name="T26" fmla="*/ 33 w 33"/>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 h="21">
                    <a:moveTo>
                      <a:pt x="28" y="19"/>
                    </a:moveTo>
                    <a:lnTo>
                      <a:pt x="33" y="16"/>
                    </a:lnTo>
                    <a:lnTo>
                      <a:pt x="0" y="0"/>
                    </a:lnTo>
                    <a:lnTo>
                      <a:pt x="0" y="5"/>
                    </a:lnTo>
                    <a:lnTo>
                      <a:pt x="3" y="13"/>
                    </a:lnTo>
                    <a:lnTo>
                      <a:pt x="8" y="17"/>
                    </a:lnTo>
                    <a:lnTo>
                      <a:pt x="19" y="21"/>
                    </a:lnTo>
                    <a:lnTo>
                      <a:pt x="28" y="19"/>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88" name="Freeform 208"/>
              <p:cNvSpPr>
                <a:spLocks noChangeArrowheads="1"/>
              </p:cNvSpPr>
              <p:nvPr/>
            </p:nvSpPr>
            <p:spPr bwMode="auto">
              <a:xfrm>
                <a:off x="866" y="747"/>
                <a:ext cx="196" cy="265"/>
              </a:xfrm>
              <a:custGeom>
                <a:avLst/>
                <a:gdLst>
                  <a:gd name="T0" fmla="*/ 0 w 245"/>
                  <a:gd name="T1" fmla="*/ 6803986 h 50"/>
                  <a:gd name="T2" fmla="*/ 37 w 245"/>
                  <a:gd name="T3" fmla="*/ 6803986 h 50"/>
                  <a:gd name="T4" fmla="*/ 40 w 245"/>
                  <a:gd name="T5" fmla="*/ 31142996 h 50"/>
                  <a:gd name="T6" fmla="*/ 42 w 245"/>
                  <a:gd name="T7" fmla="*/ 28081488 h 50"/>
                  <a:gd name="T8" fmla="*/ 42 w 245"/>
                  <a:gd name="T9" fmla="*/ 21144101 h 50"/>
                  <a:gd name="T10" fmla="*/ 37 w 245"/>
                  <a:gd name="T11" fmla="*/ 0 h 50"/>
                  <a:gd name="T12" fmla="*/ 0 w 245"/>
                  <a:gd name="T13" fmla="*/ 0 h 50"/>
                  <a:gd name="T14" fmla="*/ 0 w 245"/>
                  <a:gd name="T15" fmla="*/ 6803986 h 50"/>
                  <a:gd name="T16" fmla="*/ 0 60000 65536"/>
                  <a:gd name="T17" fmla="*/ 0 60000 65536"/>
                  <a:gd name="T18" fmla="*/ 0 60000 65536"/>
                  <a:gd name="T19" fmla="*/ 0 60000 65536"/>
                  <a:gd name="T20" fmla="*/ 0 60000 65536"/>
                  <a:gd name="T21" fmla="*/ 0 60000 65536"/>
                  <a:gd name="T22" fmla="*/ 0 60000 65536"/>
                  <a:gd name="T23" fmla="*/ 0 60000 65536"/>
                  <a:gd name="T24" fmla="*/ 0 w 245"/>
                  <a:gd name="T25" fmla="*/ 0 h 50"/>
                  <a:gd name="T26" fmla="*/ 245 w 245"/>
                  <a:gd name="T27" fmla="*/ 50 h 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5" h="50">
                    <a:moveTo>
                      <a:pt x="0" y="11"/>
                    </a:moveTo>
                    <a:lnTo>
                      <a:pt x="217" y="11"/>
                    </a:lnTo>
                    <a:lnTo>
                      <a:pt x="241" y="50"/>
                    </a:lnTo>
                    <a:lnTo>
                      <a:pt x="245" y="45"/>
                    </a:lnTo>
                    <a:lnTo>
                      <a:pt x="245" y="34"/>
                    </a:lnTo>
                    <a:lnTo>
                      <a:pt x="222" y="0"/>
                    </a:lnTo>
                    <a:lnTo>
                      <a:pt x="0" y="0"/>
                    </a:lnTo>
                    <a:lnTo>
                      <a:pt x="0" y="11"/>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89" name="Freeform 209"/>
              <p:cNvSpPr>
                <a:spLocks noChangeArrowheads="1"/>
              </p:cNvSpPr>
              <p:nvPr/>
            </p:nvSpPr>
            <p:spPr bwMode="auto">
              <a:xfrm>
                <a:off x="769" y="821"/>
                <a:ext cx="403" cy="265"/>
              </a:xfrm>
              <a:custGeom>
                <a:avLst/>
                <a:gdLst>
                  <a:gd name="T0" fmla="*/ 77 w 501"/>
                  <a:gd name="T1" fmla="*/ 22068 h 120"/>
                  <a:gd name="T2" fmla="*/ 75 w 501"/>
                  <a:gd name="T3" fmla="*/ 25427 h 120"/>
                  <a:gd name="T4" fmla="*/ 82 w 501"/>
                  <a:gd name="T5" fmla="*/ 58932 h 120"/>
                  <a:gd name="T6" fmla="*/ 5 w 501"/>
                  <a:gd name="T7" fmla="*/ 58932 h 120"/>
                  <a:gd name="T8" fmla="*/ 4 w 501"/>
                  <a:gd name="T9" fmla="*/ 0 h 120"/>
                  <a:gd name="T10" fmla="*/ 0 w 501"/>
                  <a:gd name="T11" fmla="*/ 2308 h 120"/>
                  <a:gd name="T12" fmla="*/ 2 w 501"/>
                  <a:gd name="T13" fmla="*/ 67851 h 120"/>
                  <a:gd name="T14" fmla="*/ 88 w 501"/>
                  <a:gd name="T15" fmla="*/ 67851 h 120"/>
                  <a:gd name="T16" fmla="*/ 77 w 501"/>
                  <a:gd name="T17" fmla="*/ 22068 h 1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01"/>
                  <a:gd name="T28" fmla="*/ 0 h 120"/>
                  <a:gd name="T29" fmla="*/ 501 w 501"/>
                  <a:gd name="T30" fmla="*/ 120 h 1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01" h="120">
                    <a:moveTo>
                      <a:pt x="440" y="39"/>
                    </a:moveTo>
                    <a:lnTo>
                      <a:pt x="426" y="45"/>
                    </a:lnTo>
                    <a:lnTo>
                      <a:pt x="471" y="104"/>
                    </a:lnTo>
                    <a:lnTo>
                      <a:pt x="31" y="104"/>
                    </a:lnTo>
                    <a:lnTo>
                      <a:pt x="21" y="0"/>
                    </a:lnTo>
                    <a:lnTo>
                      <a:pt x="0" y="4"/>
                    </a:lnTo>
                    <a:lnTo>
                      <a:pt x="11" y="120"/>
                    </a:lnTo>
                    <a:lnTo>
                      <a:pt x="501" y="120"/>
                    </a:lnTo>
                    <a:lnTo>
                      <a:pt x="440" y="39"/>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90" name="Freeform 210"/>
              <p:cNvSpPr>
                <a:spLocks noChangeArrowheads="1"/>
              </p:cNvSpPr>
              <p:nvPr/>
            </p:nvSpPr>
            <p:spPr bwMode="auto">
              <a:xfrm>
                <a:off x="786" y="757"/>
                <a:ext cx="362" cy="265"/>
              </a:xfrm>
              <a:custGeom>
                <a:avLst/>
                <a:gdLst>
                  <a:gd name="T0" fmla="*/ 0 w 450"/>
                  <a:gd name="T1" fmla="*/ 1729 h 179"/>
                  <a:gd name="T2" fmla="*/ 2 w 450"/>
                  <a:gd name="T3" fmla="*/ 4127 h 179"/>
                  <a:gd name="T4" fmla="*/ 78 w 450"/>
                  <a:gd name="T5" fmla="*/ 4127 h 179"/>
                  <a:gd name="T6" fmla="*/ 71 w 450"/>
                  <a:gd name="T7" fmla="*/ 2782 h 179"/>
                  <a:gd name="T8" fmla="*/ 70 w 450"/>
                  <a:gd name="T9" fmla="*/ 2825 h 179"/>
                  <a:gd name="T10" fmla="*/ 65 w 450"/>
                  <a:gd name="T11" fmla="*/ 2825 h 179"/>
                  <a:gd name="T12" fmla="*/ 63 w 450"/>
                  <a:gd name="T13" fmla="*/ 2782 h 179"/>
                  <a:gd name="T14" fmla="*/ 60 w 450"/>
                  <a:gd name="T15" fmla="*/ 2403 h 179"/>
                  <a:gd name="T16" fmla="*/ 61 w 450"/>
                  <a:gd name="T17" fmla="*/ 2120 h 179"/>
                  <a:gd name="T18" fmla="*/ 61 w 450"/>
                  <a:gd name="T19" fmla="*/ 2058 h 179"/>
                  <a:gd name="T20" fmla="*/ 58 w 450"/>
                  <a:gd name="T21" fmla="*/ 1623 h 179"/>
                  <a:gd name="T22" fmla="*/ 58 w 450"/>
                  <a:gd name="T23" fmla="*/ 1359 h 179"/>
                  <a:gd name="T24" fmla="*/ 60 w 450"/>
                  <a:gd name="T25" fmla="*/ 903 h 179"/>
                  <a:gd name="T26" fmla="*/ 55 w 450"/>
                  <a:gd name="T27" fmla="*/ 0 h 179"/>
                  <a:gd name="T28" fmla="*/ 18 w 450"/>
                  <a:gd name="T29" fmla="*/ 0 h 179"/>
                  <a:gd name="T30" fmla="*/ 15 w 450"/>
                  <a:gd name="T31" fmla="*/ 579 h 179"/>
                  <a:gd name="T32" fmla="*/ 11 w 450"/>
                  <a:gd name="T33" fmla="*/ 817 h 179"/>
                  <a:gd name="T34" fmla="*/ 8 w 450"/>
                  <a:gd name="T35" fmla="*/ 1291 h 179"/>
                  <a:gd name="T36" fmla="*/ 2 w 450"/>
                  <a:gd name="T37" fmla="*/ 1661 h 179"/>
                  <a:gd name="T38" fmla="*/ 0 w 450"/>
                  <a:gd name="T39" fmla="*/ 1729 h 17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0"/>
                  <a:gd name="T61" fmla="*/ 0 h 179"/>
                  <a:gd name="T62" fmla="*/ 450 w 450"/>
                  <a:gd name="T63" fmla="*/ 179 h 17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0" h="179">
                    <a:moveTo>
                      <a:pt x="0" y="75"/>
                    </a:moveTo>
                    <a:lnTo>
                      <a:pt x="10" y="179"/>
                    </a:lnTo>
                    <a:lnTo>
                      <a:pt x="450" y="179"/>
                    </a:lnTo>
                    <a:lnTo>
                      <a:pt x="405" y="120"/>
                    </a:lnTo>
                    <a:lnTo>
                      <a:pt x="396" y="122"/>
                    </a:lnTo>
                    <a:lnTo>
                      <a:pt x="372" y="122"/>
                    </a:lnTo>
                    <a:lnTo>
                      <a:pt x="355" y="120"/>
                    </a:lnTo>
                    <a:lnTo>
                      <a:pt x="340" y="104"/>
                    </a:lnTo>
                    <a:lnTo>
                      <a:pt x="349" y="92"/>
                    </a:lnTo>
                    <a:lnTo>
                      <a:pt x="349" y="89"/>
                    </a:lnTo>
                    <a:lnTo>
                      <a:pt x="332" y="70"/>
                    </a:lnTo>
                    <a:lnTo>
                      <a:pt x="332" y="59"/>
                    </a:lnTo>
                    <a:lnTo>
                      <a:pt x="340" y="39"/>
                    </a:lnTo>
                    <a:lnTo>
                      <a:pt x="316" y="0"/>
                    </a:lnTo>
                    <a:lnTo>
                      <a:pt x="99" y="0"/>
                    </a:lnTo>
                    <a:lnTo>
                      <a:pt x="82" y="25"/>
                    </a:lnTo>
                    <a:lnTo>
                      <a:pt x="64" y="36"/>
                    </a:lnTo>
                    <a:lnTo>
                      <a:pt x="49" y="56"/>
                    </a:lnTo>
                    <a:lnTo>
                      <a:pt x="14" y="72"/>
                    </a:lnTo>
                    <a:lnTo>
                      <a:pt x="0" y="75"/>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91" name="Freeform 211"/>
              <p:cNvSpPr>
                <a:spLocks noChangeArrowheads="1"/>
              </p:cNvSpPr>
              <p:nvPr/>
            </p:nvSpPr>
            <p:spPr bwMode="auto">
              <a:xfrm>
                <a:off x="891" y="495"/>
                <a:ext cx="79" cy="265"/>
              </a:xfrm>
              <a:custGeom>
                <a:avLst/>
                <a:gdLst>
                  <a:gd name="T0" fmla="*/ 6 w 98"/>
                  <a:gd name="T1" fmla="*/ 233 h 164"/>
                  <a:gd name="T2" fmla="*/ 5 w 98"/>
                  <a:gd name="T3" fmla="*/ 0 h 164"/>
                  <a:gd name="T4" fmla="*/ 3 w 98"/>
                  <a:gd name="T5" fmla="*/ 233 h 164"/>
                  <a:gd name="T6" fmla="*/ 2 w 98"/>
                  <a:gd name="T7" fmla="*/ 663 h 164"/>
                  <a:gd name="T8" fmla="*/ 2 w 98"/>
                  <a:gd name="T9" fmla="*/ 1159 h 164"/>
                  <a:gd name="T10" fmla="*/ 2 w 98"/>
                  <a:gd name="T11" fmla="*/ 1587 h 164"/>
                  <a:gd name="T12" fmla="*/ 2 w 98"/>
                  <a:gd name="T13" fmla="*/ 2954 h 164"/>
                  <a:gd name="T14" fmla="*/ 0 w 98"/>
                  <a:gd name="T15" fmla="*/ 5809 h 164"/>
                  <a:gd name="T16" fmla="*/ 1 w 98"/>
                  <a:gd name="T17" fmla="*/ 5979 h 164"/>
                  <a:gd name="T18" fmla="*/ 2 w 98"/>
                  <a:gd name="T19" fmla="*/ 6244 h 164"/>
                  <a:gd name="T20" fmla="*/ 2 w 98"/>
                  <a:gd name="T21" fmla="*/ 6585 h 164"/>
                  <a:gd name="T22" fmla="*/ 2 w 98"/>
                  <a:gd name="T23" fmla="*/ 6961 h 164"/>
                  <a:gd name="T24" fmla="*/ 4 w 98"/>
                  <a:gd name="T25" fmla="*/ 7249 h 164"/>
                  <a:gd name="T26" fmla="*/ 5 w 98"/>
                  <a:gd name="T27" fmla="*/ 7391 h 164"/>
                  <a:gd name="T28" fmla="*/ 6 w 98"/>
                  <a:gd name="T29" fmla="*/ 7535 h 164"/>
                  <a:gd name="T30" fmla="*/ 6 w 98"/>
                  <a:gd name="T31" fmla="*/ 7535 h 164"/>
                  <a:gd name="T32" fmla="*/ 6 w 98"/>
                  <a:gd name="T33" fmla="*/ 7624 h 164"/>
                  <a:gd name="T34" fmla="*/ 7 w 98"/>
                  <a:gd name="T35" fmla="*/ 7624 h 164"/>
                  <a:gd name="T36" fmla="*/ 8 w 98"/>
                  <a:gd name="T37" fmla="*/ 7535 h 164"/>
                  <a:gd name="T38" fmla="*/ 8 w 98"/>
                  <a:gd name="T39" fmla="*/ 7535 h 164"/>
                  <a:gd name="T40" fmla="*/ 9 w 98"/>
                  <a:gd name="T41" fmla="*/ 7391 h 164"/>
                  <a:gd name="T42" fmla="*/ 10 w 98"/>
                  <a:gd name="T43" fmla="*/ 7338 h 164"/>
                  <a:gd name="T44" fmla="*/ 15 w 98"/>
                  <a:gd name="T45" fmla="*/ 5290 h 164"/>
                  <a:gd name="T46" fmla="*/ 15 w 98"/>
                  <a:gd name="T47" fmla="*/ 5146 h 164"/>
                  <a:gd name="T48" fmla="*/ 15 w 98"/>
                  <a:gd name="T49" fmla="*/ 4914 h 164"/>
                  <a:gd name="T50" fmla="*/ 16 w 98"/>
                  <a:gd name="T51" fmla="*/ 4515 h 164"/>
                  <a:gd name="T52" fmla="*/ 17 w 98"/>
                  <a:gd name="T53" fmla="*/ 4240 h 164"/>
                  <a:gd name="T54" fmla="*/ 18 w 98"/>
                  <a:gd name="T55" fmla="*/ 3917 h 164"/>
                  <a:gd name="T56" fmla="*/ 18 w 98"/>
                  <a:gd name="T57" fmla="*/ 2857 h 164"/>
                  <a:gd name="T58" fmla="*/ 16 w 98"/>
                  <a:gd name="T59" fmla="*/ 2337 h 164"/>
                  <a:gd name="T60" fmla="*/ 14 w 98"/>
                  <a:gd name="T61" fmla="*/ 4287 h 164"/>
                  <a:gd name="T62" fmla="*/ 15 w 98"/>
                  <a:gd name="T63" fmla="*/ 4143 h 164"/>
                  <a:gd name="T64" fmla="*/ 16 w 98"/>
                  <a:gd name="T65" fmla="*/ 3776 h 164"/>
                  <a:gd name="T66" fmla="*/ 16 w 98"/>
                  <a:gd name="T67" fmla="*/ 3864 h 164"/>
                  <a:gd name="T68" fmla="*/ 16 w 98"/>
                  <a:gd name="T69" fmla="*/ 3917 h 164"/>
                  <a:gd name="T70" fmla="*/ 16 w 98"/>
                  <a:gd name="T71" fmla="*/ 4143 h 164"/>
                  <a:gd name="T72" fmla="*/ 16 w 98"/>
                  <a:gd name="T73" fmla="*/ 4287 h 164"/>
                  <a:gd name="T74" fmla="*/ 15 w 98"/>
                  <a:gd name="T75" fmla="*/ 4371 h 164"/>
                  <a:gd name="T76" fmla="*/ 15 w 98"/>
                  <a:gd name="T77" fmla="*/ 4431 h 164"/>
                  <a:gd name="T78" fmla="*/ 12 w 98"/>
                  <a:gd name="T79" fmla="*/ 4431 h 164"/>
                  <a:gd name="T80" fmla="*/ 10 w 98"/>
                  <a:gd name="T81" fmla="*/ 4371 h 164"/>
                  <a:gd name="T82" fmla="*/ 9 w 98"/>
                  <a:gd name="T83" fmla="*/ 4240 h 164"/>
                  <a:gd name="T84" fmla="*/ 8 w 98"/>
                  <a:gd name="T85" fmla="*/ 4054 h 164"/>
                  <a:gd name="T86" fmla="*/ 6 w 98"/>
                  <a:gd name="T87" fmla="*/ 3917 h 164"/>
                  <a:gd name="T88" fmla="*/ 6 w 98"/>
                  <a:gd name="T89" fmla="*/ 3917 h 164"/>
                  <a:gd name="T90" fmla="*/ 5 w 98"/>
                  <a:gd name="T91" fmla="*/ 3632 h 164"/>
                  <a:gd name="T92" fmla="*/ 3 w 98"/>
                  <a:gd name="T93" fmla="*/ 2857 h 164"/>
                  <a:gd name="T94" fmla="*/ 2 w 98"/>
                  <a:gd name="T95" fmla="*/ 2424 h 164"/>
                  <a:gd name="T96" fmla="*/ 2 w 98"/>
                  <a:gd name="T97" fmla="*/ 1907 h 164"/>
                  <a:gd name="T98" fmla="*/ 2 w 98"/>
                  <a:gd name="T99" fmla="*/ 1391 h 164"/>
                  <a:gd name="T100" fmla="*/ 2 w 98"/>
                  <a:gd name="T101" fmla="*/ 895 h 164"/>
                  <a:gd name="T102" fmla="*/ 2 w 98"/>
                  <a:gd name="T103" fmla="*/ 663 h 164"/>
                  <a:gd name="T104" fmla="*/ 3 w 98"/>
                  <a:gd name="T105" fmla="*/ 431 h 164"/>
                  <a:gd name="T106" fmla="*/ 5 w 98"/>
                  <a:gd name="T107" fmla="*/ 431 h 164"/>
                  <a:gd name="T108" fmla="*/ 6 w 98"/>
                  <a:gd name="T109" fmla="*/ 663 h 164"/>
                  <a:gd name="T110" fmla="*/ 6 w 98"/>
                  <a:gd name="T111" fmla="*/ 233 h 16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8"/>
                  <a:gd name="T169" fmla="*/ 0 h 164"/>
                  <a:gd name="T170" fmla="*/ 98 w 98"/>
                  <a:gd name="T171" fmla="*/ 164 h 16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8" h="164">
                    <a:moveTo>
                      <a:pt x="39" y="5"/>
                    </a:moveTo>
                    <a:lnTo>
                      <a:pt x="28" y="0"/>
                    </a:lnTo>
                    <a:lnTo>
                      <a:pt x="17" y="5"/>
                    </a:lnTo>
                    <a:lnTo>
                      <a:pt x="9" y="14"/>
                    </a:lnTo>
                    <a:lnTo>
                      <a:pt x="4" y="25"/>
                    </a:lnTo>
                    <a:lnTo>
                      <a:pt x="4" y="34"/>
                    </a:lnTo>
                    <a:lnTo>
                      <a:pt x="9" y="64"/>
                    </a:lnTo>
                    <a:lnTo>
                      <a:pt x="0" y="125"/>
                    </a:lnTo>
                    <a:lnTo>
                      <a:pt x="1" y="129"/>
                    </a:lnTo>
                    <a:lnTo>
                      <a:pt x="4" y="134"/>
                    </a:lnTo>
                    <a:lnTo>
                      <a:pt x="9" y="142"/>
                    </a:lnTo>
                    <a:lnTo>
                      <a:pt x="15" y="150"/>
                    </a:lnTo>
                    <a:lnTo>
                      <a:pt x="23" y="156"/>
                    </a:lnTo>
                    <a:lnTo>
                      <a:pt x="28" y="159"/>
                    </a:lnTo>
                    <a:lnTo>
                      <a:pt x="32" y="162"/>
                    </a:lnTo>
                    <a:lnTo>
                      <a:pt x="35" y="162"/>
                    </a:lnTo>
                    <a:lnTo>
                      <a:pt x="39" y="164"/>
                    </a:lnTo>
                    <a:lnTo>
                      <a:pt x="40" y="164"/>
                    </a:lnTo>
                    <a:lnTo>
                      <a:pt x="43" y="162"/>
                    </a:lnTo>
                    <a:lnTo>
                      <a:pt x="45" y="162"/>
                    </a:lnTo>
                    <a:lnTo>
                      <a:pt x="49" y="159"/>
                    </a:lnTo>
                    <a:lnTo>
                      <a:pt x="51" y="158"/>
                    </a:lnTo>
                    <a:lnTo>
                      <a:pt x="78" y="114"/>
                    </a:lnTo>
                    <a:lnTo>
                      <a:pt x="81" y="111"/>
                    </a:lnTo>
                    <a:lnTo>
                      <a:pt x="84" y="106"/>
                    </a:lnTo>
                    <a:lnTo>
                      <a:pt x="92" y="97"/>
                    </a:lnTo>
                    <a:lnTo>
                      <a:pt x="96" y="91"/>
                    </a:lnTo>
                    <a:lnTo>
                      <a:pt x="98" y="84"/>
                    </a:lnTo>
                    <a:lnTo>
                      <a:pt x="98" y="61"/>
                    </a:lnTo>
                    <a:lnTo>
                      <a:pt x="93" y="50"/>
                    </a:lnTo>
                    <a:lnTo>
                      <a:pt x="76" y="92"/>
                    </a:lnTo>
                    <a:lnTo>
                      <a:pt x="84" y="89"/>
                    </a:lnTo>
                    <a:lnTo>
                      <a:pt x="92" y="81"/>
                    </a:lnTo>
                    <a:lnTo>
                      <a:pt x="93" y="83"/>
                    </a:lnTo>
                    <a:lnTo>
                      <a:pt x="93" y="84"/>
                    </a:lnTo>
                    <a:lnTo>
                      <a:pt x="90" y="89"/>
                    </a:lnTo>
                    <a:lnTo>
                      <a:pt x="90" y="92"/>
                    </a:lnTo>
                    <a:lnTo>
                      <a:pt x="87" y="94"/>
                    </a:lnTo>
                    <a:lnTo>
                      <a:pt x="85" y="95"/>
                    </a:lnTo>
                    <a:lnTo>
                      <a:pt x="67" y="95"/>
                    </a:lnTo>
                    <a:lnTo>
                      <a:pt x="57" y="94"/>
                    </a:lnTo>
                    <a:lnTo>
                      <a:pt x="49" y="91"/>
                    </a:lnTo>
                    <a:lnTo>
                      <a:pt x="42" y="87"/>
                    </a:lnTo>
                    <a:lnTo>
                      <a:pt x="39" y="84"/>
                    </a:lnTo>
                    <a:lnTo>
                      <a:pt x="35" y="84"/>
                    </a:lnTo>
                    <a:lnTo>
                      <a:pt x="29" y="78"/>
                    </a:lnTo>
                    <a:lnTo>
                      <a:pt x="17" y="61"/>
                    </a:lnTo>
                    <a:lnTo>
                      <a:pt x="14" y="52"/>
                    </a:lnTo>
                    <a:lnTo>
                      <a:pt x="10" y="41"/>
                    </a:lnTo>
                    <a:lnTo>
                      <a:pt x="10" y="30"/>
                    </a:lnTo>
                    <a:lnTo>
                      <a:pt x="14" y="19"/>
                    </a:lnTo>
                    <a:lnTo>
                      <a:pt x="15" y="14"/>
                    </a:lnTo>
                    <a:lnTo>
                      <a:pt x="20" y="9"/>
                    </a:lnTo>
                    <a:lnTo>
                      <a:pt x="29" y="9"/>
                    </a:lnTo>
                    <a:lnTo>
                      <a:pt x="34" y="14"/>
                    </a:lnTo>
                    <a:lnTo>
                      <a:pt x="39" y="5"/>
                    </a:lnTo>
                    <a:close/>
                  </a:path>
                </a:pathLst>
              </a:custGeom>
              <a:solidFill>
                <a:srgbClr val="FFFFFF"/>
              </a:solidFill>
              <a:ln w="0" cmpd="sng">
                <a:solidFill>
                  <a:srgbClr val="000000"/>
                </a:solidFill>
                <a:miter lim="800000"/>
                <a:headEnd/>
                <a:tailEnd/>
              </a:ln>
            </p:spPr>
            <p:txBody>
              <a:bodyPr lIns="144683" tIns="71070" rIns="144683" bIns="71070">
                <a:spAutoFit/>
              </a:bodyPr>
              <a:lstStyle/>
              <a:p>
                <a:endParaRPr lang="zh-CN" altLang="en-US"/>
              </a:p>
            </p:txBody>
          </p:sp>
          <p:sp>
            <p:nvSpPr>
              <p:cNvPr id="133192" name="Freeform 212"/>
              <p:cNvSpPr>
                <a:spLocks noChangeArrowheads="1"/>
              </p:cNvSpPr>
              <p:nvPr/>
            </p:nvSpPr>
            <p:spPr bwMode="auto">
              <a:xfrm>
                <a:off x="919" y="382"/>
                <a:ext cx="203" cy="265"/>
              </a:xfrm>
              <a:custGeom>
                <a:avLst/>
                <a:gdLst>
                  <a:gd name="T0" fmla="*/ 2 w 253"/>
                  <a:gd name="T1" fmla="*/ 1458 h 197"/>
                  <a:gd name="T2" fmla="*/ 2 w 253"/>
                  <a:gd name="T3" fmla="*/ 1426 h 197"/>
                  <a:gd name="T4" fmla="*/ 11 w 253"/>
                  <a:gd name="T5" fmla="*/ 782 h 197"/>
                  <a:gd name="T6" fmla="*/ 14 w 253"/>
                  <a:gd name="T7" fmla="*/ 382 h 197"/>
                  <a:gd name="T8" fmla="*/ 16 w 253"/>
                  <a:gd name="T9" fmla="*/ 284 h 197"/>
                  <a:gd name="T10" fmla="*/ 18 w 253"/>
                  <a:gd name="T11" fmla="*/ 211 h 197"/>
                  <a:gd name="T12" fmla="*/ 19 w 253"/>
                  <a:gd name="T13" fmla="*/ 153 h 197"/>
                  <a:gd name="T14" fmla="*/ 24 w 253"/>
                  <a:gd name="T15" fmla="*/ 54 h 197"/>
                  <a:gd name="T16" fmla="*/ 25 w 253"/>
                  <a:gd name="T17" fmla="*/ 22 h 197"/>
                  <a:gd name="T18" fmla="*/ 26 w 253"/>
                  <a:gd name="T19" fmla="*/ 0 h 197"/>
                  <a:gd name="T20" fmla="*/ 30 w 253"/>
                  <a:gd name="T21" fmla="*/ 22 h 197"/>
                  <a:gd name="T22" fmla="*/ 33 w 253"/>
                  <a:gd name="T23" fmla="*/ 54 h 197"/>
                  <a:gd name="T24" fmla="*/ 37 w 253"/>
                  <a:gd name="T25" fmla="*/ 101 h 197"/>
                  <a:gd name="T26" fmla="*/ 38 w 253"/>
                  <a:gd name="T27" fmla="*/ 136 h 197"/>
                  <a:gd name="T28" fmla="*/ 39 w 253"/>
                  <a:gd name="T29" fmla="*/ 178 h 197"/>
                  <a:gd name="T30" fmla="*/ 39 w 253"/>
                  <a:gd name="T31" fmla="*/ 304 h 197"/>
                  <a:gd name="T32" fmla="*/ 38 w 253"/>
                  <a:gd name="T33" fmla="*/ 331 h 197"/>
                  <a:gd name="T34" fmla="*/ 28 w 253"/>
                  <a:gd name="T35" fmla="*/ 304 h 197"/>
                  <a:gd name="T36" fmla="*/ 26 w 253"/>
                  <a:gd name="T37" fmla="*/ 321 h 197"/>
                  <a:gd name="T38" fmla="*/ 39 w 253"/>
                  <a:gd name="T39" fmla="*/ 382 h 197"/>
                  <a:gd name="T40" fmla="*/ 39 w 253"/>
                  <a:gd name="T41" fmla="*/ 467 h 197"/>
                  <a:gd name="T42" fmla="*/ 41 w 253"/>
                  <a:gd name="T43" fmla="*/ 486 h 197"/>
                  <a:gd name="T44" fmla="*/ 41 w 253"/>
                  <a:gd name="T45" fmla="*/ 570 h 197"/>
                  <a:gd name="T46" fmla="*/ 41 w 253"/>
                  <a:gd name="T47" fmla="*/ 686 h 197"/>
                  <a:gd name="T48" fmla="*/ 39 w 253"/>
                  <a:gd name="T49" fmla="*/ 718 h 197"/>
                  <a:gd name="T50" fmla="*/ 35 w 253"/>
                  <a:gd name="T51" fmla="*/ 686 h 197"/>
                  <a:gd name="T52" fmla="*/ 31 w 253"/>
                  <a:gd name="T53" fmla="*/ 686 h 197"/>
                  <a:gd name="T54" fmla="*/ 37 w 253"/>
                  <a:gd name="T55" fmla="*/ 743 h 197"/>
                  <a:gd name="T56" fmla="*/ 39 w 253"/>
                  <a:gd name="T57" fmla="*/ 782 h 197"/>
                  <a:gd name="T58" fmla="*/ 40 w 253"/>
                  <a:gd name="T59" fmla="*/ 838 h 197"/>
                  <a:gd name="T60" fmla="*/ 41 w 253"/>
                  <a:gd name="T61" fmla="*/ 930 h 197"/>
                  <a:gd name="T62" fmla="*/ 41 w 253"/>
                  <a:gd name="T63" fmla="*/ 1017 h 197"/>
                  <a:gd name="T64" fmla="*/ 39 w 253"/>
                  <a:gd name="T65" fmla="*/ 1127 h 197"/>
                  <a:gd name="T66" fmla="*/ 30 w 253"/>
                  <a:gd name="T67" fmla="*/ 1110 h 197"/>
                  <a:gd name="T68" fmla="*/ 43 w 253"/>
                  <a:gd name="T69" fmla="*/ 1317 h 197"/>
                  <a:gd name="T70" fmla="*/ 43 w 253"/>
                  <a:gd name="T71" fmla="*/ 1391 h 197"/>
                  <a:gd name="T72" fmla="*/ 43 w 253"/>
                  <a:gd name="T73" fmla="*/ 1426 h 197"/>
                  <a:gd name="T74" fmla="*/ 43 w 253"/>
                  <a:gd name="T75" fmla="*/ 1438 h 197"/>
                  <a:gd name="T76" fmla="*/ 39 w 253"/>
                  <a:gd name="T77" fmla="*/ 1469 h 197"/>
                  <a:gd name="T78" fmla="*/ 35 w 253"/>
                  <a:gd name="T79" fmla="*/ 1469 h 197"/>
                  <a:gd name="T80" fmla="*/ 30 w 253"/>
                  <a:gd name="T81" fmla="*/ 1438 h 197"/>
                  <a:gd name="T82" fmla="*/ 30 w 253"/>
                  <a:gd name="T83" fmla="*/ 1438 h 197"/>
                  <a:gd name="T84" fmla="*/ 28 w 253"/>
                  <a:gd name="T85" fmla="*/ 1496 h 197"/>
                  <a:gd name="T86" fmla="*/ 26 w 253"/>
                  <a:gd name="T87" fmla="*/ 1546 h 197"/>
                  <a:gd name="T88" fmla="*/ 25 w 253"/>
                  <a:gd name="T89" fmla="*/ 1613 h 197"/>
                  <a:gd name="T90" fmla="*/ 25 w 253"/>
                  <a:gd name="T91" fmla="*/ 1620 h 197"/>
                  <a:gd name="T92" fmla="*/ 23 w 253"/>
                  <a:gd name="T93" fmla="*/ 1671 h 197"/>
                  <a:gd name="T94" fmla="*/ 22 w 253"/>
                  <a:gd name="T95" fmla="*/ 1699 h 197"/>
                  <a:gd name="T96" fmla="*/ 22 w 253"/>
                  <a:gd name="T97" fmla="*/ 1734 h 197"/>
                  <a:gd name="T98" fmla="*/ 21 w 253"/>
                  <a:gd name="T99" fmla="*/ 1762 h 197"/>
                  <a:gd name="T100" fmla="*/ 17 w 253"/>
                  <a:gd name="T101" fmla="*/ 1808 h 197"/>
                  <a:gd name="T102" fmla="*/ 13 w 253"/>
                  <a:gd name="T103" fmla="*/ 1889 h 197"/>
                  <a:gd name="T104" fmla="*/ 10 w 253"/>
                  <a:gd name="T105" fmla="*/ 1938 h 197"/>
                  <a:gd name="T106" fmla="*/ 5 w 253"/>
                  <a:gd name="T107" fmla="*/ 2108 h 197"/>
                  <a:gd name="T108" fmla="*/ 4 w 253"/>
                  <a:gd name="T109" fmla="*/ 2108 h 197"/>
                  <a:gd name="T110" fmla="*/ 2 w 253"/>
                  <a:gd name="T111" fmla="*/ 2057 h 197"/>
                  <a:gd name="T112" fmla="*/ 2 w 253"/>
                  <a:gd name="T113" fmla="*/ 2008 h 197"/>
                  <a:gd name="T114" fmla="*/ 2 w 253"/>
                  <a:gd name="T115" fmla="*/ 1961 h 197"/>
                  <a:gd name="T116" fmla="*/ 2 w 253"/>
                  <a:gd name="T117" fmla="*/ 1889 h 197"/>
                  <a:gd name="T118" fmla="*/ 2 w 253"/>
                  <a:gd name="T119" fmla="*/ 1762 h 197"/>
                  <a:gd name="T120" fmla="*/ 2 w 253"/>
                  <a:gd name="T121" fmla="*/ 1642 h 197"/>
                  <a:gd name="T122" fmla="*/ 0 w 253"/>
                  <a:gd name="T123" fmla="*/ 1552 h 197"/>
                  <a:gd name="T124" fmla="*/ 2 w 253"/>
                  <a:gd name="T125" fmla="*/ 1458 h 1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3"/>
                  <a:gd name="T190" fmla="*/ 0 h 197"/>
                  <a:gd name="T191" fmla="*/ 253 w 253"/>
                  <a:gd name="T192" fmla="*/ 197 h 19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3" h="197">
                    <a:moveTo>
                      <a:pt x="5" y="136"/>
                    </a:moveTo>
                    <a:lnTo>
                      <a:pt x="6" y="133"/>
                    </a:lnTo>
                    <a:lnTo>
                      <a:pt x="64" y="73"/>
                    </a:lnTo>
                    <a:lnTo>
                      <a:pt x="87" y="36"/>
                    </a:lnTo>
                    <a:lnTo>
                      <a:pt x="95" y="27"/>
                    </a:lnTo>
                    <a:lnTo>
                      <a:pt x="101" y="20"/>
                    </a:lnTo>
                    <a:lnTo>
                      <a:pt x="111" y="14"/>
                    </a:lnTo>
                    <a:lnTo>
                      <a:pt x="140" y="5"/>
                    </a:lnTo>
                    <a:lnTo>
                      <a:pt x="145" y="2"/>
                    </a:lnTo>
                    <a:lnTo>
                      <a:pt x="151" y="0"/>
                    </a:lnTo>
                    <a:lnTo>
                      <a:pt x="176" y="2"/>
                    </a:lnTo>
                    <a:lnTo>
                      <a:pt x="195" y="5"/>
                    </a:lnTo>
                    <a:lnTo>
                      <a:pt x="214" y="10"/>
                    </a:lnTo>
                    <a:lnTo>
                      <a:pt x="218" y="13"/>
                    </a:lnTo>
                    <a:lnTo>
                      <a:pt x="223" y="16"/>
                    </a:lnTo>
                    <a:lnTo>
                      <a:pt x="223" y="28"/>
                    </a:lnTo>
                    <a:lnTo>
                      <a:pt x="221" y="31"/>
                    </a:lnTo>
                    <a:lnTo>
                      <a:pt x="159" y="28"/>
                    </a:lnTo>
                    <a:lnTo>
                      <a:pt x="156" y="30"/>
                    </a:lnTo>
                    <a:lnTo>
                      <a:pt x="223" y="36"/>
                    </a:lnTo>
                    <a:lnTo>
                      <a:pt x="231" y="44"/>
                    </a:lnTo>
                    <a:lnTo>
                      <a:pt x="234" y="45"/>
                    </a:lnTo>
                    <a:lnTo>
                      <a:pt x="237" y="53"/>
                    </a:lnTo>
                    <a:lnTo>
                      <a:pt x="237" y="64"/>
                    </a:lnTo>
                    <a:lnTo>
                      <a:pt x="231" y="67"/>
                    </a:lnTo>
                    <a:lnTo>
                      <a:pt x="198" y="64"/>
                    </a:lnTo>
                    <a:lnTo>
                      <a:pt x="182" y="64"/>
                    </a:lnTo>
                    <a:lnTo>
                      <a:pt x="214" y="70"/>
                    </a:lnTo>
                    <a:lnTo>
                      <a:pt x="226" y="73"/>
                    </a:lnTo>
                    <a:lnTo>
                      <a:pt x="232" y="78"/>
                    </a:lnTo>
                    <a:lnTo>
                      <a:pt x="234" y="87"/>
                    </a:lnTo>
                    <a:lnTo>
                      <a:pt x="234" y="95"/>
                    </a:lnTo>
                    <a:lnTo>
                      <a:pt x="231" y="105"/>
                    </a:lnTo>
                    <a:lnTo>
                      <a:pt x="171" y="103"/>
                    </a:lnTo>
                    <a:lnTo>
                      <a:pt x="253" y="123"/>
                    </a:lnTo>
                    <a:lnTo>
                      <a:pt x="249" y="130"/>
                    </a:lnTo>
                    <a:lnTo>
                      <a:pt x="248" y="133"/>
                    </a:lnTo>
                    <a:lnTo>
                      <a:pt x="246" y="134"/>
                    </a:lnTo>
                    <a:lnTo>
                      <a:pt x="226" y="137"/>
                    </a:lnTo>
                    <a:lnTo>
                      <a:pt x="203" y="137"/>
                    </a:lnTo>
                    <a:lnTo>
                      <a:pt x="175" y="134"/>
                    </a:lnTo>
                    <a:lnTo>
                      <a:pt x="171" y="134"/>
                    </a:lnTo>
                    <a:lnTo>
                      <a:pt x="164" y="140"/>
                    </a:lnTo>
                    <a:lnTo>
                      <a:pt x="156" y="144"/>
                    </a:lnTo>
                    <a:lnTo>
                      <a:pt x="145" y="150"/>
                    </a:lnTo>
                    <a:lnTo>
                      <a:pt x="145" y="151"/>
                    </a:lnTo>
                    <a:lnTo>
                      <a:pt x="136" y="156"/>
                    </a:lnTo>
                    <a:lnTo>
                      <a:pt x="129" y="158"/>
                    </a:lnTo>
                    <a:lnTo>
                      <a:pt x="128" y="161"/>
                    </a:lnTo>
                    <a:lnTo>
                      <a:pt x="123" y="164"/>
                    </a:lnTo>
                    <a:lnTo>
                      <a:pt x="98" y="169"/>
                    </a:lnTo>
                    <a:lnTo>
                      <a:pt x="76" y="176"/>
                    </a:lnTo>
                    <a:lnTo>
                      <a:pt x="59" y="181"/>
                    </a:lnTo>
                    <a:lnTo>
                      <a:pt x="26" y="197"/>
                    </a:lnTo>
                    <a:lnTo>
                      <a:pt x="25" y="197"/>
                    </a:lnTo>
                    <a:lnTo>
                      <a:pt x="15" y="192"/>
                    </a:lnTo>
                    <a:lnTo>
                      <a:pt x="9" y="187"/>
                    </a:lnTo>
                    <a:lnTo>
                      <a:pt x="9" y="183"/>
                    </a:lnTo>
                    <a:lnTo>
                      <a:pt x="11" y="176"/>
                    </a:lnTo>
                    <a:lnTo>
                      <a:pt x="9" y="164"/>
                    </a:lnTo>
                    <a:lnTo>
                      <a:pt x="6" y="153"/>
                    </a:lnTo>
                    <a:lnTo>
                      <a:pt x="0" y="145"/>
                    </a:lnTo>
                    <a:lnTo>
                      <a:pt x="5" y="136"/>
                    </a:lnTo>
                    <a:close/>
                  </a:path>
                </a:pathLst>
              </a:custGeom>
              <a:solidFill>
                <a:srgbClr val="FFC080"/>
              </a:solidFill>
              <a:ln w="0" cmpd="sng">
                <a:solidFill>
                  <a:srgbClr val="000000"/>
                </a:solidFill>
                <a:miter lim="800000"/>
                <a:headEnd/>
                <a:tailEnd/>
              </a:ln>
            </p:spPr>
            <p:txBody>
              <a:bodyPr lIns="144683" tIns="71070" rIns="144683" bIns="71070">
                <a:spAutoFit/>
              </a:bodyPr>
              <a:lstStyle/>
              <a:p>
                <a:endParaRPr lang="zh-CN" altLang="en-US"/>
              </a:p>
            </p:txBody>
          </p:sp>
          <p:sp>
            <p:nvSpPr>
              <p:cNvPr id="133193" name="Freeform 213"/>
              <p:cNvSpPr>
                <a:spLocks noChangeArrowheads="1"/>
              </p:cNvSpPr>
              <p:nvPr/>
            </p:nvSpPr>
            <p:spPr bwMode="auto">
              <a:xfrm>
                <a:off x="1028" y="385"/>
                <a:ext cx="7" cy="265"/>
              </a:xfrm>
              <a:custGeom>
                <a:avLst/>
                <a:gdLst>
                  <a:gd name="T0" fmla="*/ 2 w 9"/>
                  <a:gd name="T1" fmla="*/ 190440026 h 28"/>
                  <a:gd name="T2" fmla="*/ 0 w 9"/>
                  <a:gd name="T3" fmla="*/ 1802377881 h 28"/>
                  <a:gd name="T4" fmla="*/ 2 w 9"/>
                  <a:gd name="T5" fmla="*/ 0 h 28"/>
                  <a:gd name="T6" fmla="*/ 2 w 9"/>
                  <a:gd name="T7" fmla="*/ 190440026 h 28"/>
                  <a:gd name="T8" fmla="*/ 0 60000 65536"/>
                  <a:gd name="T9" fmla="*/ 0 60000 65536"/>
                  <a:gd name="T10" fmla="*/ 0 60000 65536"/>
                  <a:gd name="T11" fmla="*/ 0 60000 65536"/>
                  <a:gd name="T12" fmla="*/ 0 w 9"/>
                  <a:gd name="T13" fmla="*/ 0 h 28"/>
                  <a:gd name="T14" fmla="*/ 9 w 9"/>
                  <a:gd name="T15" fmla="*/ 28 h 28"/>
                </a:gdLst>
                <a:ahLst/>
                <a:cxnLst>
                  <a:cxn ang="T8">
                    <a:pos x="T0" y="T1"/>
                  </a:cxn>
                  <a:cxn ang="T9">
                    <a:pos x="T2" y="T3"/>
                  </a:cxn>
                  <a:cxn ang="T10">
                    <a:pos x="T4" y="T5"/>
                  </a:cxn>
                  <a:cxn ang="T11">
                    <a:pos x="T6" y="T7"/>
                  </a:cxn>
                </a:cxnLst>
                <a:rect l="T12" t="T13" r="T14" b="T15"/>
                <a:pathLst>
                  <a:path w="9" h="28">
                    <a:moveTo>
                      <a:pt x="4" y="3"/>
                    </a:moveTo>
                    <a:lnTo>
                      <a:pt x="0" y="28"/>
                    </a:lnTo>
                    <a:lnTo>
                      <a:pt x="9" y="0"/>
                    </a:lnTo>
                    <a:lnTo>
                      <a:pt x="4" y="3"/>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94" name="Freeform 214"/>
              <p:cNvSpPr>
                <a:spLocks noChangeArrowheads="1"/>
              </p:cNvSpPr>
              <p:nvPr/>
            </p:nvSpPr>
            <p:spPr bwMode="auto">
              <a:xfrm>
                <a:off x="1029" y="414"/>
                <a:ext cx="6" cy="265"/>
              </a:xfrm>
              <a:custGeom>
                <a:avLst/>
                <a:gdLst>
                  <a:gd name="T0" fmla="*/ 2 w 8"/>
                  <a:gd name="T1" fmla="*/ 0 h 23"/>
                  <a:gd name="T2" fmla="*/ 2 w 8"/>
                  <a:gd name="T3" fmla="*/ 0 h 23"/>
                  <a:gd name="T4" fmla="*/ 0 w 8"/>
                  <a:gd name="T5" fmla="*/ 2147483646 h 23"/>
                  <a:gd name="T6" fmla="*/ 2 w 8"/>
                  <a:gd name="T7" fmla="*/ 0 h 23"/>
                  <a:gd name="T8" fmla="*/ 0 60000 65536"/>
                  <a:gd name="T9" fmla="*/ 0 60000 65536"/>
                  <a:gd name="T10" fmla="*/ 0 60000 65536"/>
                  <a:gd name="T11" fmla="*/ 0 60000 65536"/>
                  <a:gd name="T12" fmla="*/ 0 w 8"/>
                  <a:gd name="T13" fmla="*/ 0 h 23"/>
                  <a:gd name="T14" fmla="*/ 8 w 8"/>
                  <a:gd name="T15" fmla="*/ 23 h 23"/>
                </a:gdLst>
                <a:ahLst/>
                <a:cxnLst>
                  <a:cxn ang="T8">
                    <a:pos x="T0" y="T1"/>
                  </a:cxn>
                  <a:cxn ang="T9">
                    <a:pos x="T2" y="T3"/>
                  </a:cxn>
                  <a:cxn ang="T10">
                    <a:pos x="T4" y="T5"/>
                  </a:cxn>
                  <a:cxn ang="T11">
                    <a:pos x="T6" y="T7"/>
                  </a:cxn>
                </a:cxnLst>
                <a:rect l="T12" t="T13" r="T14" b="T15"/>
                <a:pathLst>
                  <a:path w="8" h="23">
                    <a:moveTo>
                      <a:pt x="8" y="0"/>
                    </a:moveTo>
                    <a:lnTo>
                      <a:pt x="6" y="0"/>
                    </a:lnTo>
                    <a:lnTo>
                      <a:pt x="0" y="23"/>
                    </a:lnTo>
                    <a:lnTo>
                      <a:pt x="8" y="0"/>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95" name="Freeform 215"/>
              <p:cNvSpPr>
                <a:spLocks noChangeArrowheads="1"/>
              </p:cNvSpPr>
              <p:nvPr/>
            </p:nvSpPr>
            <p:spPr bwMode="auto">
              <a:xfrm>
                <a:off x="1031" y="449"/>
                <a:ext cx="4" cy="265"/>
              </a:xfrm>
              <a:custGeom>
                <a:avLst/>
                <a:gdLst>
                  <a:gd name="T0" fmla="*/ 2 w 5"/>
                  <a:gd name="T1" fmla="*/ 0 h 15"/>
                  <a:gd name="T2" fmla="*/ 2 w 5"/>
                  <a:gd name="T3" fmla="*/ 0 h 15"/>
                  <a:gd name="T4" fmla="*/ 0 w 5"/>
                  <a:gd name="T5" fmla="*/ 2147483646 h 15"/>
                  <a:gd name="T6" fmla="*/ 2 w 5"/>
                  <a:gd name="T7" fmla="*/ 0 h 15"/>
                  <a:gd name="T8" fmla="*/ 0 60000 65536"/>
                  <a:gd name="T9" fmla="*/ 0 60000 65536"/>
                  <a:gd name="T10" fmla="*/ 0 60000 65536"/>
                  <a:gd name="T11" fmla="*/ 0 60000 65536"/>
                  <a:gd name="T12" fmla="*/ 0 w 5"/>
                  <a:gd name="T13" fmla="*/ 0 h 15"/>
                  <a:gd name="T14" fmla="*/ 5 w 5"/>
                  <a:gd name="T15" fmla="*/ 15 h 15"/>
                </a:gdLst>
                <a:ahLst/>
                <a:cxnLst>
                  <a:cxn ang="T8">
                    <a:pos x="T0" y="T1"/>
                  </a:cxn>
                  <a:cxn ang="T9">
                    <a:pos x="T2" y="T3"/>
                  </a:cxn>
                  <a:cxn ang="T10">
                    <a:pos x="T4" y="T5"/>
                  </a:cxn>
                  <a:cxn ang="T11">
                    <a:pos x="T6" y="T7"/>
                  </a:cxn>
                </a:cxnLst>
                <a:rect l="T12" t="T13" r="T14" b="T15"/>
                <a:pathLst>
                  <a:path w="5" h="15">
                    <a:moveTo>
                      <a:pt x="5" y="0"/>
                    </a:moveTo>
                    <a:lnTo>
                      <a:pt x="3" y="0"/>
                    </a:lnTo>
                    <a:lnTo>
                      <a:pt x="0" y="15"/>
                    </a:lnTo>
                    <a:lnTo>
                      <a:pt x="5" y="0"/>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96" name="Freeform 216"/>
              <p:cNvSpPr>
                <a:spLocks noChangeArrowheads="1"/>
              </p:cNvSpPr>
              <p:nvPr/>
            </p:nvSpPr>
            <p:spPr bwMode="auto">
              <a:xfrm>
                <a:off x="1028" y="476"/>
                <a:ext cx="2" cy="265"/>
              </a:xfrm>
              <a:custGeom>
                <a:avLst/>
                <a:gdLst>
                  <a:gd name="T0" fmla="*/ 1 w 3"/>
                  <a:gd name="T1" fmla="*/ 2147483646 h 4"/>
                  <a:gd name="T2" fmla="*/ 0 w 3"/>
                  <a:gd name="T3" fmla="*/ 0 h 4"/>
                  <a:gd name="T4" fmla="*/ 0 w 3"/>
                  <a:gd name="T5" fmla="*/ 2147483646 h 4"/>
                  <a:gd name="T6" fmla="*/ 1 w 3"/>
                  <a:gd name="T7" fmla="*/ 2147483646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3" y="3"/>
                    </a:moveTo>
                    <a:lnTo>
                      <a:pt x="0" y="0"/>
                    </a:lnTo>
                    <a:lnTo>
                      <a:pt x="0" y="4"/>
                    </a:lnTo>
                    <a:lnTo>
                      <a:pt x="3" y="3"/>
                    </a:lnTo>
                    <a:close/>
                  </a:path>
                </a:pathLst>
              </a:custGeom>
              <a:solidFill>
                <a:srgbClr val="000000"/>
              </a:solidFill>
              <a:ln w="0" cmpd="sng">
                <a:solidFill>
                  <a:srgbClr val="000000"/>
                </a:solidFill>
                <a:miter lim="800000"/>
                <a:headEnd/>
                <a:tailEnd/>
              </a:ln>
            </p:spPr>
            <p:txBody>
              <a:bodyPr lIns="144683" tIns="71070" rIns="144683" bIns="71070">
                <a:spAutoFit/>
              </a:bodyPr>
              <a:lstStyle/>
              <a:p>
                <a:endParaRPr lang="zh-CN" altLang="en-US"/>
              </a:p>
            </p:txBody>
          </p:sp>
          <p:sp>
            <p:nvSpPr>
              <p:cNvPr id="133197" name="Freeform 217"/>
              <p:cNvSpPr>
                <a:spLocks noChangeArrowheads="1"/>
              </p:cNvSpPr>
              <p:nvPr/>
            </p:nvSpPr>
            <p:spPr bwMode="auto">
              <a:xfrm>
                <a:off x="500" y="226"/>
                <a:ext cx="21" cy="265"/>
              </a:xfrm>
              <a:custGeom>
                <a:avLst/>
                <a:gdLst>
                  <a:gd name="T0" fmla="*/ 2 w 27"/>
                  <a:gd name="T1" fmla="*/ 60661301 h 44"/>
                  <a:gd name="T2" fmla="*/ 0 w 27"/>
                  <a:gd name="T3" fmla="*/ 76168745 h 44"/>
                  <a:gd name="T4" fmla="*/ 3 w 27"/>
                  <a:gd name="T5" fmla="*/ 41667185 h 44"/>
                  <a:gd name="T6" fmla="*/ 2 w 27"/>
                  <a:gd name="T7" fmla="*/ 0 h 44"/>
                  <a:gd name="T8" fmla="*/ 2 w 27"/>
                  <a:gd name="T9" fmla="*/ 55454858 h 44"/>
                  <a:gd name="T10" fmla="*/ 2 w 27"/>
                  <a:gd name="T11" fmla="*/ 60661301 h 44"/>
                  <a:gd name="T12" fmla="*/ 0 60000 65536"/>
                  <a:gd name="T13" fmla="*/ 0 60000 65536"/>
                  <a:gd name="T14" fmla="*/ 0 60000 65536"/>
                  <a:gd name="T15" fmla="*/ 0 60000 65536"/>
                  <a:gd name="T16" fmla="*/ 0 60000 65536"/>
                  <a:gd name="T17" fmla="*/ 0 60000 65536"/>
                  <a:gd name="T18" fmla="*/ 0 w 27"/>
                  <a:gd name="T19" fmla="*/ 0 h 44"/>
                  <a:gd name="T20" fmla="*/ 27 w 27"/>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27" h="44">
                    <a:moveTo>
                      <a:pt x="2" y="35"/>
                    </a:moveTo>
                    <a:lnTo>
                      <a:pt x="0" y="44"/>
                    </a:lnTo>
                    <a:lnTo>
                      <a:pt x="27" y="24"/>
                    </a:lnTo>
                    <a:lnTo>
                      <a:pt x="5" y="0"/>
                    </a:lnTo>
                    <a:lnTo>
                      <a:pt x="2" y="32"/>
                    </a:lnTo>
                    <a:lnTo>
                      <a:pt x="2" y="35"/>
                    </a:lnTo>
                    <a:close/>
                  </a:path>
                </a:pathLst>
              </a:custGeom>
              <a:solidFill>
                <a:srgbClr val="FFFF00"/>
              </a:solidFill>
              <a:ln w="0" cmpd="sng">
                <a:solidFill>
                  <a:srgbClr val="000000"/>
                </a:solidFill>
                <a:miter lim="800000"/>
                <a:headEnd/>
                <a:tailEnd/>
              </a:ln>
            </p:spPr>
            <p:txBody>
              <a:bodyPr lIns="144683" tIns="71070" rIns="144683" bIns="71070">
                <a:spAutoFit/>
              </a:bodyPr>
              <a:lstStyle/>
              <a:p>
                <a:endParaRPr lang="zh-CN" altLang="en-US"/>
              </a:p>
            </p:txBody>
          </p:sp>
          <p:sp>
            <p:nvSpPr>
              <p:cNvPr id="133198" name="Freeform 218"/>
              <p:cNvSpPr>
                <a:spLocks noChangeArrowheads="1"/>
              </p:cNvSpPr>
              <p:nvPr/>
            </p:nvSpPr>
            <p:spPr bwMode="auto">
              <a:xfrm>
                <a:off x="1226" y="660"/>
                <a:ext cx="152" cy="265"/>
              </a:xfrm>
              <a:custGeom>
                <a:avLst/>
                <a:gdLst>
                  <a:gd name="T0" fmla="*/ 2 w 190"/>
                  <a:gd name="T1" fmla="*/ 7736510 h 61"/>
                  <a:gd name="T2" fmla="*/ 0 w 190"/>
                  <a:gd name="T3" fmla="*/ 6715369 h 61"/>
                  <a:gd name="T4" fmla="*/ 2 w 190"/>
                  <a:gd name="T5" fmla="*/ 5955575 h 61"/>
                  <a:gd name="T6" fmla="*/ 2 w 190"/>
                  <a:gd name="T7" fmla="*/ 5195877 h 61"/>
                  <a:gd name="T8" fmla="*/ 32 w 190"/>
                  <a:gd name="T9" fmla="*/ 0 h 61"/>
                  <a:gd name="T10" fmla="*/ 0 60000 65536"/>
                  <a:gd name="T11" fmla="*/ 0 60000 65536"/>
                  <a:gd name="T12" fmla="*/ 0 60000 65536"/>
                  <a:gd name="T13" fmla="*/ 0 60000 65536"/>
                  <a:gd name="T14" fmla="*/ 0 60000 65536"/>
                  <a:gd name="T15" fmla="*/ 0 w 190"/>
                  <a:gd name="T16" fmla="*/ 0 h 61"/>
                  <a:gd name="T17" fmla="*/ 190 w 190"/>
                  <a:gd name="T18" fmla="*/ 61 h 61"/>
                </a:gdLst>
                <a:ahLst/>
                <a:cxnLst>
                  <a:cxn ang="T10">
                    <a:pos x="T0" y="T1"/>
                  </a:cxn>
                  <a:cxn ang="T11">
                    <a:pos x="T2" y="T3"/>
                  </a:cxn>
                  <a:cxn ang="T12">
                    <a:pos x="T4" y="T5"/>
                  </a:cxn>
                  <a:cxn ang="T13">
                    <a:pos x="T6" y="T7"/>
                  </a:cxn>
                  <a:cxn ang="T14">
                    <a:pos x="T8" y="T9"/>
                  </a:cxn>
                </a:cxnLst>
                <a:rect l="T15" t="T16" r="T17" b="T18"/>
                <a:pathLst>
                  <a:path w="190" h="61">
                    <a:moveTo>
                      <a:pt x="3" y="61"/>
                    </a:moveTo>
                    <a:lnTo>
                      <a:pt x="0" y="53"/>
                    </a:lnTo>
                    <a:lnTo>
                      <a:pt x="3" y="47"/>
                    </a:lnTo>
                    <a:lnTo>
                      <a:pt x="11" y="41"/>
                    </a:lnTo>
                    <a:lnTo>
                      <a:pt x="190" y="0"/>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199" name="Freeform 219"/>
              <p:cNvSpPr>
                <a:spLocks noChangeArrowheads="1"/>
              </p:cNvSpPr>
              <p:nvPr/>
            </p:nvSpPr>
            <p:spPr bwMode="auto">
              <a:xfrm>
                <a:off x="1295" y="375"/>
                <a:ext cx="27" cy="265"/>
              </a:xfrm>
              <a:custGeom>
                <a:avLst/>
                <a:gdLst>
                  <a:gd name="T0" fmla="*/ 0 w 34"/>
                  <a:gd name="T1" fmla="*/ 216764 h 93"/>
                  <a:gd name="T2" fmla="*/ 4 w 34"/>
                  <a:gd name="T3" fmla="*/ 404048 h 93"/>
                  <a:gd name="T4" fmla="*/ 6 w 34"/>
                  <a:gd name="T5" fmla="*/ 0 h 93"/>
                  <a:gd name="T6" fmla="*/ 0 60000 65536"/>
                  <a:gd name="T7" fmla="*/ 0 60000 65536"/>
                  <a:gd name="T8" fmla="*/ 0 60000 65536"/>
                  <a:gd name="T9" fmla="*/ 0 w 34"/>
                  <a:gd name="T10" fmla="*/ 0 h 93"/>
                  <a:gd name="T11" fmla="*/ 34 w 34"/>
                  <a:gd name="T12" fmla="*/ 93 h 93"/>
                </a:gdLst>
                <a:ahLst/>
                <a:cxnLst>
                  <a:cxn ang="T6">
                    <a:pos x="T0" y="T1"/>
                  </a:cxn>
                  <a:cxn ang="T7">
                    <a:pos x="T2" y="T3"/>
                  </a:cxn>
                  <a:cxn ang="T8">
                    <a:pos x="T4" y="T5"/>
                  </a:cxn>
                </a:cxnLst>
                <a:rect l="T9" t="T10" r="T11" b="T12"/>
                <a:pathLst>
                  <a:path w="34" h="93">
                    <a:moveTo>
                      <a:pt x="0" y="50"/>
                    </a:moveTo>
                    <a:lnTo>
                      <a:pt x="22" y="93"/>
                    </a:lnTo>
                    <a:lnTo>
                      <a:pt x="34" y="0"/>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0" name="Freeform 220"/>
              <p:cNvSpPr>
                <a:spLocks noChangeArrowheads="1"/>
              </p:cNvSpPr>
              <p:nvPr/>
            </p:nvSpPr>
            <p:spPr bwMode="auto">
              <a:xfrm>
                <a:off x="1307" y="451"/>
                <a:ext cx="84" cy="265"/>
              </a:xfrm>
              <a:custGeom>
                <a:avLst/>
                <a:gdLst>
                  <a:gd name="T0" fmla="*/ 2 w 105"/>
                  <a:gd name="T1" fmla="*/ 0 h 241"/>
                  <a:gd name="T2" fmla="*/ 0 w 105"/>
                  <a:gd name="T3" fmla="*/ 211 h 241"/>
                  <a:gd name="T4" fmla="*/ 8 w 105"/>
                  <a:gd name="T5" fmla="*/ 515 h 241"/>
                  <a:gd name="T6" fmla="*/ 15 w 105"/>
                  <a:gd name="T7" fmla="*/ 515 h 241"/>
                  <a:gd name="T8" fmla="*/ 18 w 105"/>
                  <a:gd name="T9" fmla="*/ 472 h 241"/>
                  <a:gd name="T10" fmla="*/ 0 60000 65536"/>
                  <a:gd name="T11" fmla="*/ 0 60000 65536"/>
                  <a:gd name="T12" fmla="*/ 0 60000 65536"/>
                  <a:gd name="T13" fmla="*/ 0 60000 65536"/>
                  <a:gd name="T14" fmla="*/ 0 60000 65536"/>
                  <a:gd name="T15" fmla="*/ 0 w 105"/>
                  <a:gd name="T16" fmla="*/ 0 h 241"/>
                  <a:gd name="T17" fmla="*/ 105 w 105"/>
                  <a:gd name="T18" fmla="*/ 241 h 241"/>
                </a:gdLst>
                <a:ahLst/>
                <a:cxnLst>
                  <a:cxn ang="T10">
                    <a:pos x="T0" y="T1"/>
                  </a:cxn>
                  <a:cxn ang="T11">
                    <a:pos x="T2" y="T3"/>
                  </a:cxn>
                  <a:cxn ang="T12">
                    <a:pos x="T4" y="T5"/>
                  </a:cxn>
                  <a:cxn ang="T13">
                    <a:pos x="T6" y="T7"/>
                  </a:cxn>
                  <a:cxn ang="T14">
                    <a:pos x="T8" y="T9"/>
                  </a:cxn>
                </a:cxnLst>
                <a:rect l="T15" t="T16" r="T17" b="T18"/>
                <a:pathLst>
                  <a:path w="105" h="241">
                    <a:moveTo>
                      <a:pt x="7" y="0"/>
                    </a:moveTo>
                    <a:lnTo>
                      <a:pt x="0" y="99"/>
                    </a:lnTo>
                    <a:lnTo>
                      <a:pt x="49" y="241"/>
                    </a:lnTo>
                    <a:lnTo>
                      <a:pt x="89" y="241"/>
                    </a:lnTo>
                    <a:lnTo>
                      <a:pt x="105" y="221"/>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1" name="Line 221"/>
              <p:cNvSpPr>
                <a:spLocks noChangeShapeType="1"/>
              </p:cNvSpPr>
              <p:nvPr/>
            </p:nvSpPr>
            <p:spPr bwMode="auto">
              <a:xfrm>
                <a:off x="1381" y="660"/>
                <a:ext cx="35" cy="5"/>
              </a:xfrm>
              <a:prstGeom prst="line">
                <a:avLst/>
              </a:prstGeom>
              <a:noFill/>
              <a:ln w="0">
                <a:solidFill>
                  <a:srgbClr val="000000"/>
                </a:solidFill>
                <a:miter lim="800000"/>
                <a:headEnd/>
                <a:tailEn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sp>
            <p:nvSpPr>
              <p:cNvPr id="133202" name="Freeform 222"/>
              <p:cNvSpPr>
                <a:spLocks noChangeArrowheads="1"/>
              </p:cNvSpPr>
              <p:nvPr/>
            </p:nvSpPr>
            <p:spPr bwMode="auto">
              <a:xfrm>
                <a:off x="1213" y="296"/>
                <a:ext cx="47" cy="265"/>
              </a:xfrm>
              <a:custGeom>
                <a:avLst/>
                <a:gdLst>
                  <a:gd name="T0" fmla="*/ 0 w 58"/>
                  <a:gd name="T1" fmla="*/ 0 h 446"/>
                  <a:gd name="T2" fmla="*/ 9 w 58"/>
                  <a:gd name="T3" fmla="*/ 1 h 446"/>
                  <a:gd name="T4" fmla="*/ 5 w 58"/>
                  <a:gd name="T5" fmla="*/ 2 h 446"/>
                  <a:gd name="T6" fmla="*/ 11 w 58"/>
                  <a:gd name="T7" fmla="*/ 2 h 446"/>
                  <a:gd name="T8" fmla="*/ 5 w 58"/>
                  <a:gd name="T9" fmla="*/ 4 h 446"/>
                  <a:gd name="T10" fmla="*/ 2 w 58"/>
                  <a:gd name="T11" fmla="*/ 6 h 446"/>
                  <a:gd name="T12" fmla="*/ 0 w 58"/>
                  <a:gd name="T13" fmla="*/ 7 h 446"/>
                  <a:gd name="T14" fmla="*/ 0 60000 65536"/>
                  <a:gd name="T15" fmla="*/ 0 60000 65536"/>
                  <a:gd name="T16" fmla="*/ 0 60000 65536"/>
                  <a:gd name="T17" fmla="*/ 0 60000 65536"/>
                  <a:gd name="T18" fmla="*/ 0 60000 65536"/>
                  <a:gd name="T19" fmla="*/ 0 60000 65536"/>
                  <a:gd name="T20" fmla="*/ 0 60000 65536"/>
                  <a:gd name="T21" fmla="*/ 0 w 58"/>
                  <a:gd name="T22" fmla="*/ 0 h 446"/>
                  <a:gd name="T23" fmla="*/ 58 w 58"/>
                  <a:gd name="T24" fmla="*/ 446 h 4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446">
                    <a:moveTo>
                      <a:pt x="0" y="0"/>
                    </a:moveTo>
                    <a:lnTo>
                      <a:pt x="47" y="88"/>
                    </a:lnTo>
                    <a:lnTo>
                      <a:pt x="27" y="113"/>
                    </a:lnTo>
                    <a:lnTo>
                      <a:pt x="58" y="145"/>
                    </a:lnTo>
                    <a:lnTo>
                      <a:pt x="27" y="250"/>
                    </a:lnTo>
                    <a:lnTo>
                      <a:pt x="8" y="371"/>
                    </a:lnTo>
                    <a:lnTo>
                      <a:pt x="0" y="446"/>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3" name="Line 223"/>
              <p:cNvSpPr>
                <a:spLocks noChangeShapeType="1"/>
              </p:cNvSpPr>
              <p:nvPr/>
            </p:nvSpPr>
            <p:spPr bwMode="auto">
              <a:xfrm flipV="1">
                <a:off x="1224" y="617"/>
                <a:ext cx="71" cy="11"/>
              </a:xfrm>
              <a:prstGeom prst="line">
                <a:avLst/>
              </a:prstGeom>
              <a:noFill/>
              <a:ln w="0">
                <a:solidFill>
                  <a:srgbClr val="000000"/>
                </a:solidFill>
                <a:miter lim="800000"/>
                <a:headEnd/>
                <a:tailEn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sp>
            <p:nvSpPr>
              <p:cNvPr id="133204" name="Freeform 224"/>
              <p:cNvSpPr>
                <a:spLocks noChangeArrowheads="1"/>
              </p:cNvSpPr>
              <p:nvPr/>
            </p:nvSpPr>
            <p:spPr bwMode="auto">
              <a:xfrm>
                <a:off x="1235" y="626"/>
                <a:ext cx="62" cy="265"/>
              </a:xfrm>
              <a:custGeom>
                <a:avLst/>
                <a:gdLst>
                  <a:gd name="T0" fmla="*/ 0 w 78"/>
                  <a:gd name="T1" fmla="*/ 1802377881 h 28"/>
                  <a:gd name="T2" fmla="*/ 13 w 78"/>
                  <a:gd name="T3" fmla="*/ 1285720157 h 28"/>
                  <a:gd name="T4" fmla="*/ 12 w 78"/>
                  <a:gd name="T5" fmla="*/ 0 h 28"/>
                  <a:gd name="T6" fmla="*/ 0 60000 65536"/>
                  <a:gd name="T7" fmla="*/ 0 60000 65536"/>
                  <a:gd name="T8" fmla="*/ 0 60000 65536"/>
                  <a:gd name="T9" fmla="*/ 0 w 78"/>
                  <a:gd name="T10" fmla="*/ 0 h 28"/>
                  <a:gd name="T11" fmla="*/ 78 w 78"/>
                  <a:gd name="T12" fmla="*/ 28 h 28"/>
                </a:gdLst>
                <a:ahLst/>
                <a:cxnLst>
                  <a:cxn ang="T6">
                    <a:pos x="T0" y="T1"/>
                  </a:cxn>
                  <a:cxn ang="T7">
                    <a:pos x="T2" y="T3"/>
                  </a:cxn>
                  <a:cxn ang="T8">
                    <a:pos x="T4" y="T5"/>
                  </a:cxn>
                </a:cxnLst>
                <a:rect l="T9" t="T10" r="T11" b="T12"/>
                <a:pathLst>
                  <a:path w="78" h="28">
                    <a:moveTo>
                      <a:pt x="0" y="28"/>
                    </a:moveTo>
                    <a:lnTo>
                      <a:pt x="78" y="20"/>
                    </a:lnTo>
                    <a:lnTo>
                      <a:pt x="75" y="0"/>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5" name="Freeform 225"/>
              <p:cNvSpPr>
                <a:spLocks noChangeArrowheads="1"/>
              </p:cNvSpPr>
              <p:nvPr/>
            </p:nvSpPr>
            <p:spPr bwMode="auto">
              <a:xfrm>
                <a:off x="930" y="602"/>
                <a:ext cx="27" cy="265"/>
              </a:xfrm>
              <a:custGeom>
                <a:avLst/>
                <a:gdLst>
                  <a:gd name="T0" fmla="*/ 4 w 34"/>
                  <a:gd name="T1" fmla="*/ 0 h 162"/>
                  <a:gd name="T2" fmla="*/ 6 w 34"/>
                  <a:gd name="T3" fmla="*/ 1384 h 162"/>
                  <a:gd name="T4" fmla="*/ 2 w 34"/>
                  <a:gd name="T5" fmla="*/ 6712 h 162"/>
                  <a:gd name="T6" fmla="*/ 0 w 34"/>
                  <a:gd name="T7" fmla="*/ 8290 h 162"/>
                  <a:gd name="T8" fmla="*/ 0 60000 65536"/>
                  <a:gd name="T9" fmla="*/ 0 60000 65536"/>
                  <a:gd name="T10" fmla="*/ 0 60000 65536"/>
                  <a:gd name="T11" fmla="*/ 0 60000 65536"/>
                  <a:gd name="T12" fmla="*/ 0 w 34"/>
                  <a:gd name="T13" fmla="*/ 0 h 162"/>
                  <a:gd name="T14" fmla="*/ 34 w 34"/>
                  <a:gd name="T15" fmla="*/ 162 h 162"/>
                </a:gdLst>
                <a:ahLst/>
                <a:cxnLst>
                  <a:cxn ang="T8">
                    <a:pos x="T0" y="T1"/>
                  </a:cxn>
                  <a:cxn ang="T9">
                    <a:pos x="T2" y="T3"/>
                  </a:cxn>
                  <a:cxn ang="T10">
                    <a:pos x="T4" y="T5"/>
                  </a:cxn>
                  <a:cxn ang="T11">
                    <a:pos x="T6" y="T7"/>
                  </a:cxn>
                </a:cxnLst>
                <a:rect l="T12" t="T13" r="T14" b="T15"/>
                <a:pathLst>
                  <a:path w="34" h="162">
                    <a:moveTo>
                      <a:pt x="25" y="0"/>
                    </a:moveTo>
                    <a:lnTo>
                      <a:pt x="34" y="27"/>
                    </a:lnTo>
                    <a:lnTo>
                      <a:pt x="9" y="131"/>
                    </a:lnTo>
                    <a:lnTo>
                      <a:pt x="0" y="162"/>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6" name="Freeform 226"/>
              <p:cNvSpPr>
                <a:spLocks noChangeArrowheads="1"/>
              </p:cNvSpPr>
              <p:nvPr/>
            </p:nvSpPr>
            <p:spPr bwMode="auto">
              <a:xfrm>
                <a:off x="841" y="571"/>
                <a:ext cx="47" cy="265"/>
              </a:xfrm>
              <a:custGeom>
                <a:avLst/>
                <a:gdLst>
                  <a:gd name="T0" fmla="*/ 9 w 59"/>
                  <a:gd name="T1" fmla="*/ 171331 h 92"/>
                  <a:gd name="T2" fmla="*/ 9 w 59"/>
                  <a:gd name="T3" fmla="*/ 0 h 92"/>
                  <a:gd name="T4" fmla="*/ 5 w 59"/>
                  <a:gd name="T5" fmla="*/ 340488 h 92"/>
                  <a:gd name="T6" fmla="*/ 0 w 59"/>
                  <a:gd name="T7" fmla="*/ 435818 h 92"/>
                  <a:gd name="T8" fmla="*/ 0 60000 65536"/>
                  <a:gd name="T9" fmla="*/ 0 60000 65536"/>
                  <a:gd name="T10" fmla="*/ 0 60000 65536"/>
                  <a:gd name="T11" fmla="*/ 0 60000 65536"/>
                  <a:gd name="T12" fmla="*/ 0 w 59"/>
                  <a:gd name="T13" fmla="*/ 0 h 92"/>
                  <a:gd name="T14" fmla="*/ 59 w 59"/>
                  <a:gd name="T15" fmla="*/ 92 h 92"/>
                </a:gdLst>
                <a:ahLst/>
                <a:cxnLst>
                  <a:cxn ang="T8">
                    <a:pos x="T0" y="T1"/>
                  </a:cxn>
                  <a:cxn ang="T9">
                    <a:pos x="T2" y="T3"/>
                  </a:cxn>
                  <a:cxn ang="T10">
                    <a:pos x="T4" y="T5"/>
                  </a:cxn>
                  <a:cxn ang="T11">
                    <a:pos x="T6" y="T7"/>
                  </a:cxn>
                </a:cxnLst>
                <a:rect l="T12" t="T13" r="T14" b="T15"/>
                <a:pathLst>
                  <a:path w="59" h="92">
                    <a:moveTo>
                      <a:pt x="59" y="36"/>
                    </a:moveTo>
                    <a:lnTo>
                      <a:pt x="52" y="0"/>
                    </a:lnTo>
                    <a:lnTo>
                      <a:pt x="27" y="72"/>
                    </a:lnTo>
                    <a:lnTo>
                      <a:pt x="0" y="92"/>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7" name="Line 227"/>
              <p:cNvSpPr>
                <a:spLocks noChangeShapeType="1"/>
              </p:cNvSpPr>
              <p:nvPr/>
            </p:nvSpPr>
            <p:spPr bwMode="auto">
              <a:xfrm flipV="1">
                <a:off x="883" y="556"/>
                <a:ext cx="13" cy="15"/>
              </a:xfrm>
              <a:prstGeom prst="line">
                <a:avLst/>
              </a:prstGeom>
              <a:noFill/>
              <a:ln w="0">
                <a:solidFill>
                  <a:srgbClr val="000000"/>
                </a:solidFill>
                <a:miter lim="800000"/>
                <a:headEnd/>
                <a:tailEn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sp>
            <p:nvSpPr>
              <p:cNvPr id="133208" name="Freeform 228"/>
              <p:cNvSpPr>
                <a:spLocks noChangeArrowheads="1"/>
              </p:cNvSpPr>
              <p:nvPr/>
            </p:nvSpPr>
            <p:spPr bwMode="auto">
              <a:xfrm>
                <a:off x="941" y="553"/>
                <a:ext cx="38" cy="265"/>
              </a:xfrm>
              <a:custGeom>
                <a:avLst/>
                <a:gdLst>
                  <a:gd name="T0" fmla="*/ 9 w 47"/>
                  <a:gd name="T1" fmla="*/ 0 h 168"/>
                  <a:gd name="T2" fmla="*/ 6 w 47"/>
                  <a:gd name="T3" fmla="*/ 3787 h 168"/>
                  <a:gd name="T4" fmla="*/ 0 w 47"/>
                  <a:gd name="T5" fmla="*/ 6433 h 168"/>
                  <a:gd name="T6" fmla="*/ 0 60000 65536"/>
                  <a:gd name="T7" fmla="*/ 0 60000 65536"/>
                  <a:gd name="T8" fmla="*/ 0 60000 65536"/>
                  <a:gd name="T9" fmla="*/ 0 w 47"/>
                  <a:gd name="T10" fmla="*/ 0 h 168"/>
                  <a:gd name="T11" fmla="*/ 47 w 47"/>
                  <a:gd name="T12" fmla="*/ 168 h 168"/>
                </a:gdLst>
                <a:ahLst/>
                <a:cxnLst>
                  <a:cxn ang="T6">
                    <a:pos x="T0" y="T1"/>
                  </a:cxn>
                  <a:cxn ang="T7">
                    <a:pos x="T2" y="T3"/>
                  </a:cxn>
                  <a:cxn ang="T8">
                    <a:pos x="T4" y="T5"/>
                  </a:cxn>
                </a:cxnLst>
                <a:rect l="T9" t="T10" r="T11" b="T12"/>
                <a:pathLst>
                  <a:path w="47" h="168">
                    <a:moveTo>
                      <a:pt x="47" y="0"/>
                    </a:moveTo>
                    <a:lnTo>
                      <a:pt x="34" y="99"/>
                    </a:lnTo>
                    <a:lnTo>
                      <a:pt x="0" y="168"/>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09" name="Freeform 229"/>
              <p:cNvSpPr>
                <a:spLocks noChangeArrowheads="1"/>
              </p:cNvSpPr>
              <p:nvPr/>
            </p:nvSpPr>
            <p:spPr bwMode="auto">
              <a:xfrm>
                <a:off x="954" y="367"/>
                <a:ext cx="18" cy="265"/>
              </a:xfrm>
              <a:custGeom>
                <a:avLst/>
                <a:gdLst>
                  <a:gd name="T0" fmla="*/ 0 w 23"/>
                  <a:gd name="T1" fmla="*/ 0 h 68"/>
                  <a:gd name="T2" fmla="*/ 2 w 23"/>
                  <a:gd name="T3" fmla="*/ 1541411 h 68"/>
                  <a:gd name="T4" fmla="*/ 3 w 23"/>
                  <a:gd name="T5" fmla="*/ 3618863 h 68"/>
                  <a:gd name="T6" fmla="*/ 0 60000 65536"/>
                  <a:gd name="T7" fmla="*/ 0 60000 65536"/>
                  <a:gd name="T8" fmla="*/ 0 60000 65536"/>
                  <a:gd name="T9" fmla="*/ 0 w 23"/>
                  <a:gd name="T10" fmla="*/ 0 h 68"/>
                  <a:gd name="T11" fmla="*/ 23 w 23"/>
                  <a:gd name="T12" fmla="*/ 68 h 68"/>
                </a:gdLst>
                <a:ahLst/>
                <a:cxnLst>
                  <a:cxn ang="T6">
                    <a:pos x="T0" y="T1"/>
                  </a:cxn>
                  <a:cxn ang="T7">
                    <a:pos x="T2" y="T3"/>
                  </a:cxn>
                  <a:cxn ang="T8">
                    <a:pos x="T4" y="T5"/>
                  </a:cxn>
                </a:cxnLst>
                <a:rect l="T9" t="T10" r="T11" b="T12"/>
                <a:pathLst>
                  <a:path w="23" h="68">
                    <a:moveTo>
                      <a:pt x="0" y="0"/>
                    </a:moveTo>
                    <a:lnTo>
                      <a:pt x="18" y="29"/>
                    </a:lnTo>
                    <a:lnTo>
                      <a:pt x="23" y="68"/>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10" name="Line 230"/>
              <p:cNvSpPr>
                <a:spLocks noChangeShapeType="1"/>
              </p:cNvSpPr>
              <p:nvPr/>
            </p:nvSpPr>
            <p:spPr bwMode="auto">
              <a:xfrm flipH="1">
                <a:off x="969" y="358"/>
                <a:ext cx="3" cy="33"/>
              </a:xfrm>
              <a:prstGeom prst="line">
                <a:avLst/>
              </a:prstGeom>
              <a:noFill/>
              <a:ln w="0">
                <a:solidFill>
                  <a:srgbClr val="000000"/>
                </a:solidFill>
                <a:miter lim="800000"/>
                <a:headEnd/>
                <a:tailEn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sp>
            <p:nvSpPr>
              <p:cNvPr id="133211" name="Freeform 231"/>
              <p:cNvSpPr>
                <a:spLocks noChangeArrowheads="1"/>
              </p:cNvSpPr>
              <p:nvPr/>
            </p:nvSpPr>
            <p:spPr bwMode="auto">
              <a:xfrm>
                <a:off x="984" y="285"/>
                <a:ext cx="29" cy="265"/>
              </a:xfrm>
              <a:custGeom>
                <a:avLst/>
                <a:gdLst>
                  <a:gd name="T0" fmla="*/ 5 w 36"/>
                  <a:gd name="T1" fmla="*/ 0 h 129"/>
                  <a:gd name="T2" fmla="*/ 2 w 36"/>
                  <a:gd name="T3" fmla="*/ 27654 h 129"/>
                  <a:gd name="T4" fmla="*/ 6 w 36"/>
                  <a:gd name="T5" fmla="*/ 30152 h 129"/>
                  <a:gd name="T6" fmla="*/ 0 w 36"/>
                  <a:gd name="T7" fmla="*/ 38787 h 129"/>
                  <a:gd name="T8" fmla="*/ 2 w 36"/>
                  <a:gd name="T9" fmla="*/ 40909 h 129"/>
                  <a:gd name="T10" fmla="*/ 0 60000 65536"/>
                  <a:gd name="T11" fmla="*/ 0 60000 65536"/>
                  <a:gd name="T12" fmla="*/ 0 60000 65536"/>
                  <a:gd name="T13" fmla="*/ 0 60000 65536"/>
                  <a:gd name="T14" fmla="*/ 0 60000 65536"/>
                  <a:gd name="T15" fmla="*/ 0 w 36"/>
                  <a:gd name="T16" fmla="*/ 0 h 129"/>
                  <a:gd name="T17" fmla="*/ 36 w 36"/>
                  <a:gd name="T18" fmla="*/ 129 h 129"/>
                </a:gdLst>
                <a:ahLst/>
                <a:cxnLst>
                  <a:cxn ang="T10">
                    <a:pos x="T0" y="T1"/>
                  </a:cxn>
                  <a:cxn ang="T11">
                    <a:pos x="T2" y="T3"/>
                  </a:cxn>
                  <a:cxn ang="T12">
                    <a:pos x="T4" y="T5"/>
                  </a:cxn>
                  <a:cxn ang="T13">
                    <a:pos x="T6" y="T7"/>
                  </a:cxn>
                  <a:cxn ang="T14">
                    <a:pos x="T8" y="T9"/>
                  </a:cxn>
                </a:cxnLst>
                <a:rect l="T15" t="T16" r="T17" b="T18"/>
                <a:pathLst>
                  <a:path w="36" h="129">
                    <a:moveTo>
                      <a:pt x="28" y="0"/>
                    </a:moveTo>
                    <a:lnTo>
                      <a:pt x="6" y="87"/>
                    </a:lnTo>
                    <a:lnTo>
                      <a:pt x="36" y="95"/>
                    </a:lnTo>
                    <a:lnTo>
                      <a:pt x="0" y="122"/>
                    </a:lnTo>
                    <a:lnTo>
                      <a:pt x="6" y="129"/>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12" name="Freeform 232"/>
              <p:cNvSpPr>
                <a:spLocks noChangeArrowheads="1"/>
              </p:cNvSpPr>
              <p:nvPr/>
            </p:nvSpPr>
            <p:spPr bwMode="auto">
              <a:xfrm>
                <a:off x="1028" y="531"/>
                <a:ext cx="37" cy="265"/>
              </a:xfrm>
              <a:custGeom>
                <a:avLst/>
                <a:gdLst>
                  <a:gd name="T0" fmla="*/ 0 w 46"/>
                  <a:gd name="T1" fmla="*/ 0 h 210"/>
                  <a:gd name="T2" fmla="*/ 3 w 46"/>
                  <a:gd name="T3" fmla="*/ 351 h 210"/>
                  <a:gd name="T4" fmla="*/ 5 w 46"/>
                  <a:gd name="T5" fmla="*/ 815 h 210"/>
                  <a:gd name="T6" fmla="*/ 8 w 46"/>
                  <a:gd name="T7" fmla="*/ 1345 h 210"/>
                  <a:gd name="T8" fmla="*/ 0 60000 65536"/>
                  <a:gd name="T9" fmla="*/ 0 60000 65536"/>
                  <a:gd name="T10" fmla="*/ 0 60000 65536"/>
                  <a:gd name="T11" fmla="*/ 0 60000 65536"/>
                  <a:gd name="T12" fmla="*/ 0 w 46"/>
                  <a:gd name="T13" fmla="*/ 0 h 210"/>
                  <a:gd name="T14" fmla="*/ 46 w 46"/>
                  <a:gd name="T15" fmla="*/ 210 h 210"/>
                </a:gdLst>
                <a:ahLst/>
                <a:cxnLst>
                  <a:cxn ang="T8">
                    <a:pos x="T0" y="T1"/>
                  </a:cxn>
                  <a:cxn ang="T9">
                    <a:pos x="T2" y="T3"/>
                  </a:cxn>
                  <a:cxn ang="T10">
                    <a:pos x="T4" y="T5"/>
                  </a:cxn>
                  <a:cxn ang="T11">
                    <a:pos x="T6" y="T7"/>
                  </a:cxn>
                </a:cxnLst>
                <a:rect l="T12" t="T13" r="T14" b="T15"/>
                <a:pathLst>
                  <a:path w="46" h="210">
                    <a:moveTo>
                      <a:pt x="0" y="0"/>
                    </a:moveTo>
                    <a:lnTo>
                      <a:pt x="17" y="54"/>
                    </a:lnTo>
                    <a:lnTo>
                      <a:pt x="31" y="127"/>
                    </a:lnTo>
                    <a:lnTo>
                      <a:pt x="46" y="210"/>
                    </a:lnTo>
                  </a:path>
                </a:pathLst>
              </a:custGeom>
              <a:solidFill>
                <a:srgbClr val="6699FF"/>
              </a:solidFill>
              <a:ln w="0" cmpd="sng">
                <a:solidFill>
                  <a:srgbClr val="000000"/>
                </a:solidFill>
                <a:miter lim="800000"/>
                <a:headEnd/>
                <a:tailEnd/>
              </a:ln>
            </p:spPr>
            <p:txBody>
              <a:bodyPr lIns="144683" tIns="71070" rIns="144683" bIns="71070">
                <a:spAutoFit/>
              </a:bodyPr>
              <a:lstStyle/>
              <a:p>
                <a:endParaRPr lang="zh-CN" altLang="en-US"/>
              </a:p>
            </p:txBody>
          </p:sp>
          <p:sp>
            <p:nvSpPr>
              <p:cNvPr id="133213" name="Freeform 233"/>
              <p:cNvSpPr>
                <a:spLocks noChangeArrowheads="1"/>
              </p:cNvSpPr>
              <p:nvPr/>
            </p:nvSpPr>
            <p:spPr bwMode="auto">
              <a:xfrm>
                <a:off x="300" y="621"/>
                <a:ext cx="77" cy="265"/>
              </a:xfrm>
              <a:custGeom>
                <a:avLst/>
                <a:gdLst>
                  <a:gd name="T0" fmla="*/ 0 w 95"/>
                  <a:gd name="T1" fmla="*/ 0 h 228"/>
                  <a:gd name="T2" fmla="*/ 4 w 95"/>
                  <a:gd name="T3" fmla="*/ 368 h 228"/>
                  <a:gd name="T4" fmla="*/ 5 w 95"/>
                  <a:gd name="T5" fmla="*/ 506 h 228"/>
                  <a:gd name="T6" fmla="*/ 18 w 95"/>
                  <a:gd name="T7" fmla="*/ 760 h 228"/>
                  <a:gd name="T8" fmla="*/ 0 60000 65536"/>
                  <a:gd name="T9" fmla="*/ 0 60000 65536"/>
                  <a:gd name="T10" fmla="*/ 0 60000 65536"/>
                  <a:gd name="T11" fmla="*/ 0 60000 65536"/>
                  <a:gd name="T12" fmla="*/ 0 w 95"/>
                  <a:gd name="T13" fmla="*/ 0 h 228"/>
                  <a:gd name="T14" fmla="*/ 95 w 95"/>
                  <a:gd name="T15" fmla="*/ 228 h 228"/>
                </a:gdLst>
                <a:ahLst/>
                <a:cxnLst>
                  <a:cxn ang="T8">
                    <a:pos x="T0" y="T1"/>
                  </a:cxn>
                  <a:cxn ang="T9">
                    <a:pos x="T2" y="T3"/>
                  </a:cxn>
                  <a:cxn ang="T10">
                    <a:pos x="T4" y="T5"/>
                  </a:cxn>
                  <a:cxn ang="T11">
                    <a:pos x="T6" y="T7"/>
                  </a:cxn>
                </a:cxnLst>
                <a:rect l="T12" t="T13" r="T14" b="T15"/>
                <a:pathLst>
                  <a:path w="95" h="228">
                    <a:moveTo>
                      <a:pt x="0" y="0"/>
                    </a:moveTo>
                    <a:lnTo>
                      <a:pt x="23" y="111"/>
                    </a:lnTo>
                    <a:lnTo>
                      <a:pt x="28" y="151"/>
                    </a:lnTo>
                    <a:lnTo>
                      <a:pt x="95" y="228"/>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14" name="Freeform 234"/>
              <p:cNvSpPr>
                <a:spLocks noChangeArrowheads="1"/>
              </p:cNvSpPr>
              <p:nvPr/>
            </p:nvSpPr>
            <p:spPr bwMode="auto">
              <a:xfrm>
                <a:off x="402" y="458"/>
                <a:ext cx="133" cy="274"/>
              </a:xfrm>
              <a:custGeom>
                <a:avLst/>
                <a:gdLst>
                  <a:gd name="T0" fmla="*/ 28 w 166"/>
                  <a:gd name="T1" fmla="*/ 99 h 317"/>
                  <a:gd name="T2" fmla="*/ 21 w 166"/>
                  <a:gd name="T3" fmla="*/ 92 h 317"/>
                  <a:gd name="T4" fmla="*/ 17 w 166"/>
                  <a:gd name="T5" fmla="*/ 73 h 317"/>
                  <a:gd name="T6" fmla="*/ 18 w 166"/>
                  <a:gd name="T7" fmla="*/ 60 h 317"/>
                  <a:gd name="T8" fmla="*/ 15 w 166"/>
                  <a:gd name="T9" fmla="*/ 46 h 317"/>
                  <a:gd name="T10" fmla="*/ 10 w 166"/>
                  <a:gd name="T11" fmla="*/ 12 h 317"/>
                  <a:gd name="T12" fmla="*/ 6 w 166"/>
                  <a:gd name="T13" fmla="*/ 3 h 317"/>
                  <a:gd name="T14" fmla="*/ 0 w 166"/>
                  <a:gd name="T15" fmla="*/ 0 h 317"/>
                  <a:gd name="T16" fmla="*/ 0 60000 65536"/>
                  <a:gd name="T17" fmla="*/ 0 60000 65536"/>
                  <a:gd name="T18" fmla="*/ 0 60000 65536"/>
                  <a:gd name="T19" fmla="*/ 0 60000 65536"/>
                  <a:gd name="T20" fmla="*/ 0 60000 65536"/>
                  <a:gd name="T21" fmla="*/ 0 60000 65536"/>
                  <a:gd name="T22" fmla="*/ 0 60000 65536"/>
                  <a:gd name="T23" fmla="*/ 0 60000 65536"/>
                  <a:gd name="T24" fmla="*/ 0 w 166"/>
                  <a:gd name="T25" fmla="*/ 0 h 317"/>
                  <a:gd name="T26" fmla="*/ 166 w 166"/>
                  <a:gd name="T27" fmla="*/ 317 h 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6" h="317">
                    <a:moveTo>
                      <a:pt x="166" y="317"/>
                    </a:moveTo>
                    <a:lnTo>
                      <a:pt x="122" y="295"/>
                    </a:lnTo>
                    <a:lnTo>
                      <a:pt x="100" y="236"/>
                    </a:lnTo>
                    <a:lnTo>
                      <a:pt x="102" y="191"/>
                    </a:lnTo>
                    <a:lnTo>
                      <a:pt x="92" y="147"/>
                    </a:lnTo>
                    <a:lnTo>
                      <a:pt x="58" y="39"/>
                    </a:lnTo>
                    <a:lnTo>
                      <a:pt x="35" y="10"/>
                    </a:lnTo>
                    <a:lnTo>
                      <a:pt x="0" y="0"/>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15" name="Freeform 235"/>
              <p:cNvSpPr>
                <a:spLocks noChangeArrowheads="1"/>
              </p:cNvSpPr>
              <p:nvPr/>
            </p:nvSpPr>
            <p:spPr bwMode="auto">
              <a:xfrm>
                <a:off x="454" y="705"/>
                <a:ext cx="48" cy="265"/>
              </a:xfrm>
              <a:custGeom>
                <a:avLst/>
                <a:gdLst>
                  <a:gd name="T0" fmla="*/ 0 w 59"/>
                  <a:gd name="T1" fmla="*/ 0 h 26"/>
                  <a:gd name="T2" fmla="*/ 11 w 59"/>
                  <a:gd name="T3" fmla="*/ 1051521835 h 26"/>
                  <a:gd name="T4" fmla="*/ 9 w 59"/>
                  <a:gd name="T5" fmla="*/ 2147483646 h 26"/>
                  <a:gd name="T6" fmla="*/ 0 60000 65536"/>
                  <a:gd name="T7" fmla="*/ 0 60000 65536"/>
                  <a:gd name="T8" fmla="*/ 0 60000 65536"/>
                  <a:gd name="T9" fmla="*/ 0 w 59"/>
                  <a:gd name="T10" fmla="*/ 0 h 26"/>
                  <a:gd name="T11" fmla="*/ 59 w 59"/>
                  <a:gd name="T12" fmla="*/ 26 h 26"/>
                </a:gdLst>
                <a:ahLst/>
                <a:cxnLst>
                  <a:cxn ang="T6">
                    <a:pos x="T0" y="T1"/>
                  </a:cxn>
                  <a:cxn ang="T7">
                    <a:pos x="T2" y="T3"/>
                  </a:cxn>
                  <a:cxn ang="T8">
                    <a:pos x="T4" y="T5"/>
                  </a:cxn>
                </a:cxnLst>
                <a:rect l="T9" t="T10" r="T11" b="T12"/>
                <a:pathLst>
                  <a:path w="59" h="26">
                    <a:moveTo>
                      <a:pt x="0" y="0"/>
                    </a:moveTo>
                    <a:lnTo>
                      <a:pt x="59" y="9"/>
                    </a:lnTo>
                    <a:lnTo>
                      <a:pt x="45" y="26"/>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16" name="Line 236"/>
              <p:cNvSpPr>
                <a:spLocks noChangeShapeType="1"/>
              </p:cNvSpPr>
              <p:nvPr/>
            </p:nvSpPr>
            <p:spPr bwMode="auto">
              <a:xfrm flipV="1">
                <a:off x="463" y="490"/>
                <a:ext cx="1" cy="49"/>
              </a:xfrm>
              <a:prstGeom prst="line">
                <a:avLst/>
              </a:prstGeom>
              <a:noFill/>
              <a:ln w="0">
                <a:solidFill>
                  <a:srgbClr val="000000"/>
                </a:solidFill>
                <a:miter lim="800000"/>
                <a:headEnd/>
                <a:tailEnd/>
              </a:ln>
              <a:extLst>
                <a:ext uri="{909E8E84-426E-40DD-AFC4-6F175D3DCCD1}">
                  <a14:hiddenFill xmlns:a14="http://schemas.microsoft.com/office/drawing/2010/main">
                    <a:noFill/>
                  </a14:hiddenFill>
                </a:ext>
              </a:extLst>
            </p:spPr>
            <p:txBody>
              <a:bodyPr lIns="144683" tIns="71070" rIns="144683" bIns="71070">
                <a:spAutoFit/>
              </a:bodyPr>
              <a:lstStyle/>
              <a:p>
                <a:endParaRPr lang="zh-CN" altLang="en-US"/>
              </a:p>
            </p:txBody>
          </p:sp>
          <p:sp>
            <p:nvSpPr>
              <p:cNvPr id="133217" name="Freeform 237"/>
              <p:cNvSpPr>
                <a:spLocks noChangeArrowheads="1"/>
              </p:cNvSpPr>
              <p:nvPr/>
            </p:nvSpPr>
            <p:spPr bwMode="auto">
              <a:xfrm>
                <a:off x="575" y="578"/>
                <a:ext cx="10" cy="265"/>
              </a:xfrm>
              <a:custGeom>
                <a:avLst/>
                <a:gdLst>
                  <a:gd name="T0" fmla="*/ 0 w 12"/>
                  <a:gd name="T1" fmla="*/ 31142996 h 50"/>
                  <a:gd name="T2" fmla="*/ 3 w 12"/>
                  <a:gd name="T3" fmla="*/ 13742105 h 50"/>
                  <a:gd name="T4" fmla="*/ 3 w 12"/>
                  <a:gd name="T5" fmla="*/ 0 h 50"/>
                  <a:gd name="T6" fmla="*/ 0 60000 65536"/>
                  <a:gd name="T7" fmla="*/ 0 60000 65536"/>
                  <a:gd name="T8" fmla="*/ 0 60000 65536"/>
                  <a:gd name="T9" fmla="*/ 0 w 12"/>
                  <a:gd name="T10" fmla="*/ 0 h 50"/>
                  <a:gd name="T11" fmla="*/ 12 w 12"/>
                  <a:gd name="T12" fmla="*/ 50 h 50"/>
                </a:gdLst>
                <a:ahLst/>
                <a:cxnLst>
                  <a:cxn ang="T6">
                    <a:pos x="T0" y="T1"/>
                  </a:cxn>
                  <a:cxn ang="T7">
                    <a:pos x="T2" y="T3"/>
                  </a:cxn>
                  <a:cxn ang="T8">
                    <a:pos x="T4" y="T5"/>
                  </a:cxn>
                </a:cxnLst>
                <a:rect l="T9" t="T10" r="T11" b="T12"/>
                <a:pathLst>
                  <a:path w="12" h="50">
                    <a:moveTo>
                      <a:pt x="0" y="50"/>
                    </a:moveTo>
                    <a:lnTo>
                      <a:pt x="12" y="22"/>
                    </a:lnTo>
                    <a:lnTo>
                      <a:pt x="7" y="0"/>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sp>
            <p:nvSpPr>
              <p:cNvPr id="133218" name="Freeform 238"/>
              <p:cNvSpPr>
                <a:spLocks noChangeArrowheads="1"/>
              </p:cNvSpPr>
              <p:nvPr/>
            </p:nvSpPr>
            <p:spPr bwMode="auto">
              <a:xfrm>
                <a:off x="587" y="575"/>
                <a:ext cx="24" cy="265"/>
              </a:xfrm>
              <a:custGeom>
                <a:avLst/>
                <a:gdLst>
                  <a:gd name="T0" fmla="*/ 0 w 30"/>
                  <a:gd name="T1" fmla="*/ 2147483646 h 26"/>
                  <a:gd name="T2" fmla="*/ 3 w 30"/>
                  <a:gd name="T3" fmla="*/ 354280559 h 26"/>
                  <a:gd name="T4" fmla="*/ 5 w 30"/>
                  <a:gd name="T5" fmla="*/ 0 h 26"/>
                  <a:gd name="T6" fmla="*/ 0 60000 65536"/>
                  <a:gd name="T7" fmla="*/ 0 60000 65536"/>
                  <a:gd name="T8" fmla="*/ 0 60000 65536"/>
                  <a:gd name="T9" fmla="*/ 0 w 30"/>
                  <a:gd name="T10" fmla="*/ 0 h 26"/>
                  <a:gd name="T11" fmla="*/ 30 w 30"/>
                  <a:gd name="T12" fmla="*/ 26 h 26"/>
                </a:gdLst>
                <a:ahLst/>
                <a:cxnLst>
                  <a:cxn ang="T6">
                    <a:pos x="T0" y="T1"/>
                  </a:cxn>
                  <a:cxn ang="T7">
                    <a:pos x="T2" y="T3"/>
                  </a:cxn>
                  <a:cxn ang="T8">
                    <a:pos x="T4" y="T5"/>
                  </a:cxn>
                </a:cxnLst>
                <a:rect l="T9" t="T10" r="T11" b="T12"/>
                <a:pathLst>
                  <a:path w="30" h="26">
                    <a:moveTo>
                      <a:pt x="0" y="26"/>
                    </a:moveTo>
                    <a:lnTo>
                      <a:pt x="17" y="3"/>
                    </a:lnTo>
                    <a:lnTo>
                      <a:pt x="30" y="0"/>
                    </a:lnTo>
                  </a:path>
                </a:pathLst>
              </a:custGeom>
              <a:noFill/>
              <a:ln w="0"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144683" tIns="71070" rIns="144683" bIns="71070">
                <a:spAutoFit/>
              </a:bodyPr>
              <a:lstStyle/>
              <a:p>
                <a:endParaRPr lang="zh-CN" altLang="en-US"/>
              </a:p>
            </p:txBody>
          </p:sp>
        </p:grpSp>
        <p:sp>
          <p:nvSpPr>
            <p:cNvPr id="133138" name="Text Box 239"/>
            <p:cNvSpPr>
              <a:spLocks noChangeArrowheads="1"/>
            </p:cNvSpPr>
            <p:nvPr/>
          </p:nvSpPr>
          <p:spPr bwMode="auto">
            <a:xfrm>
              <a:off x="500" y="0"/>
              <a:ext cx="1518"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149" tIns="44078" rIns="88149" bIns="4407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en-US" altLang="zh-CN" sz="1700">
                  <a:solidFill>
                    <a:srgbClr val="000000"/>
                  </a:solidFill>
                </a:rPr>
                <a:t>CA</a:t>
              </a:r>
              <a:r>
                <a:rPr lang="zh-CN" altLang="en-US" sz="1700">
                  <a:solidFill>
                    <a:srgbClr val="000000"/>
                  </a:solidFill>
                </a:rPr>
                <a:t>（证书认证中心）</a:t>
              </a:r>
              <a:endParaRPr lang="en-US" sz="1700">
                <a:solidFill>
                  <a:srgbClr val="000000"/>
                </a:solidFill>
              </a:endParaRPr>
            </a:p>
          </p:txBody>
        </p:sp>
      </p:grpSp>
      <p:sp>
        <p:nvSpPr>
          <p:cNvPr id="133125" name="文本框"/>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F29DB1A3-F294-4EE8-A249-334AFE43C704}" type="slidenum">
              <a:rPr lang="en-US" altLang="zh-CN" sz="1000">
                <a:sym typeface="黑体" panose="02010609060101010101" pitchFamily="49" charset="-122"/>
              </a:rPr>
              <a:pPr algn="ctr" hangingPunct="1"/>
              <a:t>15</a:t>
            </a:fld>
            <a:endParaRPr lang="zh-CN" altLang="en-US" sz="1000">
              <a:sym typeface="黑体" panose="02010609060101010101" pitchFamily="49" charset="-122"/>
            </a:endParaRPr>
          </a:p>
        </p:txBody>
      </p:sp>
    </p:spTree>
    <p:extLst>
      <p:ext uri="{BB962C8B-B14F-4D97-AF65-F5344CB8AC3E}">
        <p14:creationId xmlns:p14="http://schemas.microsoft.com/office/powerpoint/2010/main" val="82152192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文本框"/>
          <p:cNvSpPr>
            <a:spLocks noGrp="1" noChangeArrowheads="1"/>
          </p:cNvSpPr>
          <p:nvPr>
            <p:ph type="title"/>
          </p:nvPr>
        </p:nvSpPr>
        <p:spPr/>
        <p:txBody>
          <a:bodyPr/>
          <a:lstStyle/>
          <a:p>
            <a:pPr marL="0" indent="0"/>
            <a:r>
              <a:rPr lang="en-US" altLang="zh-CN" smtClean="0">
                <a:sym typeface="Times New Roman" panose="02020603050405020304" pitchFamily="18" charset="0"/>
              </a:rPr>
              <a:t>RA</a:t>
            </a:r>
            <a:r>
              <a:rPr lang="zh-CN" altLang="en-US" smtClean="0">
                <a:sym typeface="Times New Roman" panose="02020603050405020304" pitchFamily="18" charset="0"/>
              </a:rPr>
              <a:t>、</a:t>
            </a:r>
            <a:r>
              <a:rPr lang="en-US" altLang="zh-CN" smtClean="0">
                <a:sym typeface="Times New Roman" panose="02020603050405020304" pitchFamily="18" charset="0"/>
              </a:rPr>
              <a:t>LDAP</a:t>
            </a:r>
            <a:r>
              <a:rPr lang="zh-CN" altLang="en-US" smtClean="0">
                <a:sym typeface="Times New Roman" panose="02020603050405020304" pitchFamily="18" charset="0"/>
              </a:rPr>
              <a:t>与</a:t>
            </a:r>
            <a:r>
              <a:rPr lang="en-US" altLang="zh-CN" smtClean="0">
                <a:sym typeface="Times New Roman" panose="02020603050405020304" pitchFamily="18" charset="0"/>
              </a:rPr>
              <a:t>CRL</a:t>
            </a:r>
            <a:endParaRPr lang="zh-CN" altLang="en-US" smtClean="0">
              <a:sym typeface="Times New Roman" panose="02020603050405020304" pitchFamily="18" charset="0"/>
            </a:endParaRPr>
          </a:p>
        </p:txBody>
      </p:sp>
      <p:sp>
        <p:nvSpPr>
          <p:cNvPr id="134147" name="文本框"/>
          <p:cNvSpPr>
            <a:spLocks noGrp="1" noChangeArrowheads="1"/>
          </p:cNvSpPr>
          <p:nvPr>
            <p:ph idx="1"/>
          </p:nvPr>
        </p:nvSpPr>
        <p:spPr/>
        <p:txBody>
          <a:bodyPr/>
          <a:lstStyle/>
          <a:p>
            <a:pPr marL="342900" indent="-342900" algn="l">
              <a:buFont typeface="Wingdings" panose="05000000000000000000" pitchFamily="2" charset="2"/>
              <a:buChar char="v"/>
            </a:pPr>
            <a:r>
              <a:rPr lang="en-US" altLang="zh-CN" sz="2800" smtClean="0">
                <a:sym typeface="Times New Roman" panose="02020603050405020304" pitchFamily="18" charset="0"/>
              </a:rPr>
              <a:t>RA:</a:t>
            </a:r>
            <a:r>
              <a:rPr lang="zh-CN" altLang="en-US" sz="2800" smtClean="0">
                <a:sym typeface="Times New Roman" panose="02020603050405020304" pitchFamily="18" charset="0"/>
              </a:rPr>
              <a:t>证书注册机构</a:t>
            </a:r>
            <a:endParaRPr lang="en-US" sz="2800" smtClean="0">
              <a:sym typeface="Times New Roman" panose="02020603050405020304" pitchFamily="18" charset="0"/>
            </a:endParaRPr>
          </a:p>
          <a:p>
            <a:pPr marL="742950" lvl="1" indent="-285750" algn="l">
              <a:buFont typeface="Wingdings" panose="05000000000000000000" pitchFamily="2" charset="2"/>
              <a:buChar char="§"/>
            </a:pPr>
            <a:r>
              <a:rPr lang="zh-CN" altLang="en-US" sz="2600" smtClean="0">
                <a:sym typeface="Times New Roman" panose="02020603050405020304" pitchFamily="18" charset="0"/>
              </a:rPr>
              <a:t>提供证书生命期的维护工作</a:t>
            </a:r>
            <a:endParaRPr lang="en-US" sz="2600" smtClean="0">
              <a:sym typeface="Times New Roman" panose="02020603050405020304" pitchFamily="18" charset="0"/>
            </a:endParaRPr>
          </a:p>
          <a:p>
            <a:pPr marL="1143000" lvl="2" indent="-228600" algn="l">
              <a:buFont typeface="Times New Roman" panose="02020603050405020304" pitchFamily="18" charset="0"/>
              <a:buChar char="•"/>
            </a:pPr>
            <a:r>
              <a:rPr lang="zh-CN" altLang="en-US" sz="2400" smtClean="0">
                <a:sym typeface="Times New Roman" panose="02020603050405020304" pitchFamily="18" charset="0"/>
              </a:rPr>
              <a:t>受理用户证书申请</a:t>
            </a:r>
            <a:endParaRPr lang="en-US" sz="2400" smtClean="0">
              <a:sym typeface="Times New Roman" panose="02020603050405020304" pitchFamily="18" charset="0"/>
            </a:endParaRPr>
          </a:p>
          <a:p>
            <a:pPr marL="1143000" lvl="2" indent="-228600" algn="l">
              <a:buFont typeface="Times New Roman" panose="02020603050405020304" pitchFamily="18" charset="0"/>
              <a:buChar char="•"/>
            </a:pPr>
            <a:r>
              <a:rPr lang="zh-CN" altLang="en-US" sz="2400" smtClean="0">
                <a:sym typeface="Times New Roman" panose="02020603050405020304" pitchFamily="18" charset="0"/>
              </a:rPr>
              <a:t>协助颁发用户证书</a:t>
            </a:r>
            <a:endParaRPr lang="en-US" sz="2400" smtClean="0">
              <a:sym typeface="Times New Roman" panose="02020603050405020304" pitchFamily="18" charset="0"/>
            </a:endParaRPr>
          </a:p>
          <a:p>
            <a:pPr marL="1143000" lvl="2" indent="-228600" algn="l">
              <a:buFont typeface="Times New Roman" panose="02020603050405020304" pitchFamily="18" charset="0"/>
              <a:buChar char="•"/>
            </a:pPr>
            <a:r>
              <a:rPr lang="zh-CN" altLang="en-US" sz="2400" smtClean="0">
                <a:sym typeface="Times New Roman" panose="02020603050405020304" pitchFamily="18" charset="0"/>
              </a:rPr>
              <a:t>审核用户真实身份</a:t>
            </a:r>
            <a:endParaRPr lang="en-US" sz="2400" smtClean="0">
              <a:sym typeface="Times New Roman" panose="02020603050405020304" pitchFamily="18" charset="0"/>
            </a:endParaRPr>
          </a:p>
          <a:p>
            <a:pPr marL="1143000" lvl="2" indent="-228600" algn="l">
              <a:buFont typeface="Times New Roman" panose="02020603050405020304" pitchFamily="18" charset="0"/>
              <a:buChar char="•"/>
            </a:pPr>
            <a:r>
              <a:rPr lang="zh-CN" altLang="en-US" sz="2400" smtClean="0">
                <a:sym typeface="Times New Roman" panose="02020603050405020304" pitchFamily="18" charset="0"/>
              </a:rPr>
              <a:t>受理证书更新请求</a:t>
            </a:r>
            <a:endParaRPr lang="en-US" sz="2400" smtClean="0">
              <a:sym typeface="Times New Roman" panose="02020603050405020304" pitchFamily="18" charset="0"/>
            </a:endParaRPr>
          </a:p>
          <a:p>
            <a:pPr marL="1143000" lvl="2" indent="-228600" algn="l">
              <a:buFont typeface="Times New Roman" panose="02020603050405020304" pitchFamily="18" charset="0"/>
              <a:buChar char="•"/>
            </a:pPr>
            <a:r>
              <a:rPr lang="zh-CN" altLang="en-US" sz="2400" smtClean="0">
                <a:sym typeface="Times New Roman" panose="02020603050405020304" pitchFamily="18" charset="0"/>
              </a:rPr>
              <a:t>受理证书吊销</a:t>
            </a:r>
            <a:endParaRPr lang="en-US" sz="2400" smtClean="0">
              <a:sym typeface="Times New Roman" panose="02020603050405020304" pitchFamily="18" charset="0"/>
            </a:endParaRPr>
          </a:p>
          <a:p>
            <a:pPr marL="342900" indent="-342900" algn="l">
              <a:buFont typeface="Wingdings" panose="05000000000000000000" pitchFamily="2" charset="2"/>
              <a:buChar char="v"/>
            </a:pPr>
            <a:r>
              <a:rPr lang="zh-CN" altLang="en-US" sz="2800" smtClean="0">
                <a:sym typeface="Times New Roman" panose="02020603050405020304" pitchFamily="18" charset="0"/>
              </a:rPr>
              <a:t>目录服务（</a:t>
            </a:r>
            <a:r>
              <a:rPr lang="en-US" altLang="zh-CN" sz="2800" smtClean="0">
                <a:sym typeface="Times New Roman" panose="02020603050405020304" pitchFamily="18" charset="0"/>
              </a:rPr>
              <a:t>LDAP</a:t>
            </a:r>
            <a:r>
              <a:rPr lang="zh-CN" altLang="en-US" sz="2800" smtClean="0">
                <a:sym typeface="Times New Roman" panose="02020603050405020304" pitchFamily="18" charset="0"/>
              </a:rPr>
              <a:t>）</a:t>
            </a:r>
            <a:endParaRPr lang="en-US" sz="2800" smtClean="0">
              <a:sym typeface="Times New Roman" panose="02020603050405020304" pitchFamily="18" charset="0"/>
            </a:endParaRPr>
          </a:p>
          <a:p>
            <a:pPr marL="742950" lvl="1" indent="-285750" algn="l">
              <a:buFont typeface="Wingdings" panose="05000000000000000000" pitchFamily="2" charset="2"/>
              <a:buChar char="§"/>
            </a:pPr>
            <a:r>
              <a:rPr lang="zh-CN" altLang="en-US" sz="2600" smtClean="0">
                <a:sym typeface="Times New Roman" panose="02020603050405020304" pitchFamily="18" charset="0"/>
              </a:rPr>
              <a:t>证书的存储库，提供了证书的保存、修改、删除和获取的能力</a:t>
            </a:r>
            <a:endParaRPr lang="en-US" sz="2600" smtClean="0">
              <a:sym typeface="Times New Roman" panose="02020603050405020304" pitchFamily="18" charset="0"/>
            </a:endParaRPr>
          </a:p>
          <a:p>
            <a:pPr marL="342900" indent="-342900" algn="l">
              <a:buFont typeface="Wingdings" panose="05000000000000000000" pitchFamily="2" charset="2"/>
              <a:buChar char="v"/>
            </a:pPr>
            <a:r>
              <a:rPr lang="en-US" altLang="zh-CN" sz="2800" smtClean="0">
                <a:sym typeface="Times New Roman" panose="02020603050405020304" pitchFamily="18" charset="0"/>
              </a:rPr>
              <a:t>CRL(</a:t>
            </a:r>
            <a:r>
              <a:rPr lang="zh-CN" altLang="en-US" sz="2800" smtClean="0">
                <a:sym typeface="Times New Roman" panose="02020603050405020304" pitchFamily="18" charset="0"/>
              </a:rPr>
              <a:t>证书撤销列表</a:t>
            </a:r>
            <a:r>
              <a:rPr lang="en-US" altLang="zh-CN" sz="2800" smtClean="0">
                <a:sym typeface="Times New Roman" panose="02020603050405020304" pitchFamily="18" charset="0"/>
              </a:rPr>
              <a:t>)</a:t>
            </a:r>
          </a:p>
          <a:p>
            <a:pPr marL="342900" indent="-342900" algn="l">
              <a:buFont typeface="Wingdings" panose="05000000000000000000" pitchFamily="2" charset="2"/>
              <a:buChar char="v"/>
            </a:pPr>
            <a:endParaRPr lang="zh-CN" altLang="en-US" sz="2800" smtClean="0">
              <a:sym typeface="Times New Roman" panose="02020603050405020304" pitchFamily="18" charset="0"/>
            </a:endParaRPr>
          </a:p>
        </p:txBody>
      </p:sp>
      <p:sp>
        <p:nvSpPr>
          <p:cNvPr id="134148"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4AC1C907-99A8-4B0D-ABF2-E55E7D56BC8D}" type="slidenum">
              <a:rPr lang="en-US" altLang="zh-CN" sz="1000">
                <a:sym typeface="黑体" panose="02010609060101010101" pitchFamily="49" charset="-122"/>
              </a:rPr>
              <a:pPr algn="ctr" hangingPunct="1"/>
              <a:t>16</a:t>
            </a:fld>
            <a:endParaRPr lang="zh-CN" altLang="en-US" sz="1000">
              <a:sym typeface="黑体" panose="02010609060101010101" pitchFamily="49" charset="-122"/>
            </a:endParaRPr>
          </a:p>
        </p:txBody>
      </p:sp>
    </p:spTree>
    <p:extLst>
      <p:ext uri="{BB962C8B-B14F-4D97-AF65-F5344CB8AC3E}">
        <p14:creationId xmlns:p14="http://schemas.microsoft.com/office/powerpoint/2010/main" val="378811279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4818" name="Picture 2" descr="DSHD800R High Definition Direct TV Satellite Receiver"/>
          <p:cNvPicPr>
            <a:picLocks noChangeAspect="1" noChangeArrowheads="1"/>
          </p:cNvPicPr>
          <p:nvPr/>
        </p:nvPicPr>
        <p:blipFill>
          <a:blip r:embed="rId3" cstate="print"/>
          <a:srcRect/>
          <a:stretch>
            <a:fillRect/>
          </a:stretch>
        </p:blipFill>
        <p:spPr bwMode="auto">
          <a:xfrm>
            <a:off x="7956550" y="5481638"/>
            <a:ext cx="1187450" cy="1187450"/>
          </a:xfrm>
          <a:prstGeom prst="rect">
            <a:avLst/>
          </a:prstGeom>
          <a:noFill/>
          <a:ln w="9525">
            <a:noFill/>
            <a:miter lim="800000"/>
            <a:headEnd/>
            <a:tailEnd/>
          </a:ln>
        </p:spPr>
      </p:pic>
      <p:sp>
        <p:nvSpPr>
          <p:cNvPr id="34819" name="Rectangle 32"/>
          <p:cNvSpPr>
            <a:spLocks noGrp="1" noRot="1" noChangeArrowheads="1"/>
          </p:cNvSpPr>
          <p:nvPr>
            <p:ph type="title"/>
          </p:nvPr>
        </p:nvSpPr>
        <p:spPr/>
        <p:txBody>
          <a:bodyPr/>
          <a:lstStyle/>
          <a:p>
            <a:pPr eaLnBrk="1" hangingPunct="1"/>
            <a:r>
              <a:rPr lang="en-US" altLang="zh-CN" dirty="0" smtClean="0"/>
              <a:t>PKI/CA</a:t>
            </a:r>
            <a:r>
              <a:rPr lang="zh-CN" altLang="en-US" dirty="0" smtClean="0"/>
              <a:t>技术的典型应用</a:t>
            </a:r>
          </a:p>
        </p:txBody>
      </p:sp>
      <p:pic>
        <p:nvPicPr>
          <p:cNvPr id="34820" name="Picture 3" descr="dod"/>
          <p:cNvPicPr>
            <a:picLocks noGrp="1" noChangeAspect="1" noChangeArrowheads="1"/>
          </p:cNvPicPr>
          <p:nvPr>
            <p:ph idx="1"/>
          </p:nvPr>
        </p:nvPicPr>
        <p:blipFill>
          <a:blip r:embed="rId4" cstate="print"/>
          <a:stretch>
            <a:fillRect/>
          </a:stretch>
        </p:blipFill>
        <p:spPr>
          <a:xfrm>
            <a:off x="1809750" y="3381375"/>
            <a:ext cx="5638800" cy="933450"/>
          </a:xfrm>
          <a:noFill/>
        </p:spPr>
      </p:pic>
      <p:sp>
        <p:nvSpPr>
          <p:cNvPr id="29" name="灯片编号占位符 3"/>
          <p:cNvSpPr>
            <a:spLocks noGrp="1"/>
          </p:cNvSpPr>
          <p:nvPr>
            <p:ph type="sldNum" sz="quarter" idx="10"/>
          </p:nvPr>
        </p:nvSpPr>
        <p:spPr/>
        <p:txBody>
          <a:bodyPr/>
          <a:lstStyle/>
          <a:p>
            <a:pPr>
              <a:defRPr/>
            </a:pPr>
            <a:fld id="{655A080B-5019-4254-B519-7842F631F6FA}" type="slidenum">
              <a:rPr lang="zh-CN" altLang="en-US" smtClean="0"/>
              <a:pPr>
                <a:defRPr/>
              </a:pPr>
              <a:t>17</a:t>
            </a:fld>
            <a:endParaRPr lang="en-US" altLang="zh-CN"/>
          </a:p>
        </p:txBody>
      </p:sp>
      <p:pic>
        <p:nvPicPr>
          <p:cNvPr id="34822" name="Picture 6" descr="hybrid_b"/>
          <p:cNvPicPr>
            <a:picLocks noGrp="1" noChangeAspect="1" noChangeArrowheads="1"/>
          </p:cNvPicPr>
          <p:nvPr>
            <p:ph sz="quarter" idx="4294967295"/>
          </p:nvPr>
        </p:nvPicPr>
        <p:blipFill>
          <a:blip r:embed="rId5" cstate="print"/>
          <a:srcRect/>
          <a:stretch>
            <a:fillRect/>
          </a:stretch>
        </p:blipFill>
        <p:spPr>
          <a:xfrm>
            <a:off x="6657975" y="1844675"/>
            <a:ext cx="2486025" cy="2286000"/>
          </a:xfrm>
          <a:noFill/>
        </p:spPr>
      </p:pic>
      <p:pic>
        <p:nvPicPr>
          <p:cNvPr id="34835" name="Picture 19" descr="CableLabs Certified"/>
          <p:cNvPicPr>
            <a:picLocks noGrp="1" noChangeAspect="1" noChangeArrowheads="1"/>
          </p:cNvPicPr>
          <p:nvPr>
            <p:ph sz="quarter" idx="4294967295"/>
          </p:nvPr>
        </p:nvPicPr>
        <p:blipFill>
          <a:blip r:embed="rId6" cstate="print"/>
          <a:srcRect/>
          <a:stretch>
            <a:fillRect/>
          </a:stretch>
        </p:blipFill>
        <p:spPr>
          <a:xfrm>
            <a:off x="0" y="2303463"/>
            <a:ext cx="525463" cy="557212"/>
          </a:xfrm>
          <a:noFill/>
        </p:spPr>
      </p:pic>
      <p:pic>
        <p:nvPicPr>
          <p:cNvPr id="34836" name="Picture 20" descr="DWL-2700AP">
            <a:hlinkClick r:id="rId7"/>
          </p:cNvPr>
          <p:cNvPicPr>
            <a:picLocks noGrp="1" noChangeAspect="1" noChangeArrowheads="1"/>
          </p:cNvPicPr>
          <p:nvPr>
            <p:ph sz="quarter" idx="4294967295"/>
          </p:nvPr>
        </p:nvPicPr>
        <p:blipFill>
          <a:blip r:embed="rId8" cstate="print"/>
          <a:srcRect/>
          <a:stretch>
            <a:fillRect/>
          </a:stretch>
        </p:blipFill>
        <p:spPr>
          <a:xfrm>
            <a:off x="0" y="5108575"/>
            <a:ext cx="1412875" cy="1352550"/>
          </a:xfrm>
        </p:spPr>
      </p:pic>
      <p:pic>
        <p:nvPicPr>
          <p:cNvPr id="34821" name="Picture 4" descr="CMTS"/>
          <p:cNvPicPr>
            <a:picLocks noChangeAspect="1" noChangeArrowheads="1"/>
          </p:cNvPicPr>
          <p:nvPr/>
        </p:nvPicPr>
        <p:blipFill>
          <a:blip r:embed="rId9" cstate="print"/>
          <a:srcRect/>
          <a:stretch>
            <a:fillRect/>
          </a:stretch>
        </p:blipFill>
        <p:spPr bwMode="auto">
          <a:xfrm>
            <a:off x="7091363" y="4311650"/>
            <a:ext cx="2052637" cy="1169988"/>
          </a:xfrm>
          <a:prstGeom prst="rect">
            <a:avLst/>
          </a:prstGeom>
          <a:noFill/>
          <a:ln w="9525">
            <a:noFill/>
            <a:miter lim="800000"/>
            <a:headEnd/>
            <a:tailEnd/>
          </a:ln>
        </p:spPr>
      </p:pic>
      <p:sp>
        <p:nvSpPr>
          <p:cNvPr id="34823" name="AutoShape 7"/>
          <p:cNvSpPr>
            <a:spLocks noChangeArrowheads="1"/>
          </p:cNvSpPr>
          <p:nvPr/>
        </p:nvSpPr>
        <p:spPr bwMode="auto">
          <a:xfrm rot="9350724">
            <a:off x="2447925" y="4391025"/>
            <a:ext cx="1422400" cy="595313"/>
          </a:xfrm>
          <a:prstGeom prst="leftArrow">
            <a:avLst>
              <a:gd name="adj1" fmla="val 50000"/>
              <a:gd name="adj2" fmla="val 64667"/>
            </a:avLst>
          </a:prstGeom>
          <a:gradFill rotWithShape="1">
            <a:gsLst>
              <a:gs pos="0">
                <a:schemeClr val="accent2"/>
              </a:gs>
              <a:gs pos="100000">
                <a:schemeClr val="bg1"/>
              </a:gs>
            </a:gsLst>
            <a:lin ang="0" scaled="1"/>
          </a:gradFill>
          <a:ln w="9525" algn="ctr">
            <a:noFill/>
            <a:miter lim="800000"/>
            <a:headEnd/>
            <a:tailEnd/>
          </a:ln>
        </p:spPr>
        <p:txBody>
          <a:bodyPr rot="10800000" wrap="none" anchor="ctr"/>
          <a:lstStyle/>
          <a:p>
            <a:pPr>
              <a:spcBef>
                <a:spcPct val="20000"/>
              </a:spcBef>
              <a:buClr>
                <a:srgbClr val="FF0000"/>
              </a:buClr>
              <a:buSzPct val="80000"/>
              <a:buFont typeface="Wingdings" pitchFamily="2" charset="2"/>
              <a:buChar char="Ø"/>
            </a:pPr>
            <a:endParaRPr lang="zh-CN" altLang="en-US" sz="2000">
              <a:latin typeface="Times New Roman" pitchFamily="18" charset="0"/>
              <a:ea typeface="黑体" pitchFamily="49" charset="-122"/>
            </a:endParaRPr>
          </a:p>
        </p:txBody>
      </p:sp>
      <p:sp>
        <p:nvSpPr>
          <p:cNvPr id="34824" name="AutoShape 8"/>
          <p:cNvSpPr>
            <a:spLocks noChangeArrowheads="1"/>
          </p:cNvSpPr>
          <p:nvPr/>
        </p:nvSpPr>
        <p:spPr bwMode="auto">
          <a:xfrm rot="-8743108">
            <a:off x="2724150" y="3140075"/>
            <a:ext cx="1444625" cy="595313"/>
          </a:xfrm>
          <a:prstGeom prst="leftArrow">
            <a:avLst>
              <a:gd name="adj1" fmla="val 50000"/>
              <a:gd name="adj2" fmla="val 65733"/>
            </a:avLst>
          </a:prstGeom>
          <a:gradFill rotWithShape="1">
            <a:gsLst>
              <a:gs pos="0">
                <a:schemeClr val="accent2"/>
              </a:gs>
              <a:gs pos="100000">
                <a:schemeClr val="bg1"/>
              </a:gs>
            </a:gsLst>
            <a:lin ang="0" scaled="1"/>
          </a:gradFill>
          <a:ln w="9525" algn="ctr">
            <a:noFill/>
            <a:miter lim="800000"/>
            <a:headEnd/>
            <a:tailEnd/>
          </a:ln>
        </p:spPr>
        <p:txBody>
          <a:bodyPr rot="10800000" wrap="none" anchor="ctr"/>
          <a:lstStyle/>
          <a:p>
            <a:pPr>
              <a:spcBef>
                <a:spcPct val="20000"/>
              </a:spcBef>
              <a:buClr>
                <a:srgbClr val="FF0000"/>
              </a:buClr>
              <a:buSzPct val="80000"/>
              <a:buFont typeface="Wingdings" pitchFamily="2" charset="2"/>
              <a:buChar char="Ø"/>
            </a:pPr>
            <a:endParaRPr lang="zh-CN" altLang="en-US" sz="2000">
              <a:latin typeface="Times New Roman" pitchFamily="18" charset="0"/>
              <a:ea typeface="黑体" pitchFamily="49" charset="-122"/>
            </a:endParaRPr>
          </a:p>
        </p:txBody>
      </p:sp>
      <p:sp>
        <p:nvSpPr>
          <p:cNvPr id="34825" name="AutoShape 9"/>
          <p:cNvSpPr>
            <a:spLocks noChangeArrowheads="1"/>
          </p:cNvSpPr>
          <p:nvPr/>
        </p:nvSpPr>
        <p:spPr bwMode="auto">
          <a:xfrm rot="-5400000">
            <a:off x="3905250" y="2598738"/>
            <a:ext cx="1316038" cy="595312"/>
          </a:xfrm>
          <a:prstGeom prst="leftArrow">
            <a:avLst>
              <a:gd name="adj1" fmla="val 50000"/>
              <a:gd name="adj2" fmla="val 51050"/>
            </a:avLst>
          </a:prstGeom>
          <a:gradFill rotWithShape="1">
            <a:gsLst>
              <a:gs pos="0">
                <a:schemeClr val="accent2"/>
              </a:gs>
              <a:gs pos="100000">
                <a:schemeClr val="bg1"/>
              </a:gs>
            </a:gsLst>
            <a:lin ang="0" scaled="1"/>
          </a:gradFill>
          <a:ln w="9525" algn="ctr">
            <a:noFill/>
            <a:miter lim="800000"/>
            <a:headEnd/>
            <a:tailEnd/>
          </a:ln>
        </p:spPr>
        <p:txBody>
          <a:bodyPr rot="10800000" wrap="none" anchor="ctr"/>
          <a:lstStyle/>
          <a:p>
            <a:pPr algn="ctr">
              <a:lnSpc>
                <a:spcPct val="75000"/>
              </a:lnSpc>
              <a:spcBef>
                <a:spcPct val="50000"/>
              </a:spcBef>
              <a:buClr>
                <a:schemeClr val="tx2"/>
              </a:buClr>
              <a:buSzPct val="75000"/>
              <a:buFont typeface="Wingdings 3" pitchFamily="18" charset="2"/>
              <a:buNone/>
            </a:pPr>
            <a:endParaRPr lang="zh-CN" altLang="zh-CN" sz="1200">
              <a:latin typeface="Garamond" pitchFamily="18" charset="0"/>
            </a:endParaRPr>
          </a:p>
        </p:txBody>
      </p:sp>
      <p:sp>
        <p:nvSpPr>
          <p:cNvPr id="34826" name="AutoShape 10"/>
          <p:cNvSpPr>
            <a:spLocks noChangeArrowheads="1"/>
          </p:cNvSpPr>
          <p:nvPr/>
        </p:nvSpPr>
        <p:spPr bwMode="auto">
          <a:xfrm rot="-2810264">
            <a:off x="4791869" y="2986881"/>
            <a:ext cx="1704975" cy="595313"/>
          </a:xfrm>
          <a:prstGeom prst="leftArrow">
            <a:avLst>
              <a:gd name="adj1" fmla="val 50000"/>
              <a:gd name="adj2" fmla="val 66137"/>
            </a:avLst>
          </a:prstGeom>
          <a:gradFill rotWithShape="1">
            <a:gsLst>
              <a:gs pos="0">
                <a:schemeClr val="accent2"/>
              </a:gs>
              <a:gs pos="100000">
                <a:schemeClr val="bg1"/>
              </a:gs>
            </a:gsLst>
            <a:lin ang="0" scaled="1"/>
          </a:gradFill>
          <a:ln w="9525" algn="ctr">
            <a:noFill/>
            <a:miter lim="800000"/>
            <a:headEnd/>
            <a:tailEnd/>
          </a:ln>
        </p:spPr>
        <p:txBody>
          <a:bodyPr vert="eaVert" wrap="none" anchor="ctr"/>
          <a:lstStyle/>
          <a:p>
            <a:pPr>
              <a:spcBef>
                <a:spcPct val="20000"/>
              </a:spcBef>
              <a:buClr>
                <a:srgbClr val="FF0000"/>
              </a:buClr>
              <a:buSzPct val="80000"/>
              <a:buFont typeface="Wingdings" pitchFamily="2" charset="2"/>
              <a:buChar char="Ø"/>
            </a:pPr>
            <a:endParaRPr lang="zh-CN" altLang="en-US" sz="2000">
              <a:latin typeface="Times New Roman" pitchFamily="18" charset="0"/>
              <a:ea typeface="黑体" pitchFamily="49" charset="-122"/>
            </a:endParaRPr>
          </a:p>
        </p:txBody>
      </p:sp>
      <p:sp>
        <p:nvSpPr>
          <p:cNvPr id="34827" name="AutoShape 11"/>
          <p:cNvSpPr>
            <a:spLocks noChangeArrowheads="1"/>
          </p:cNvSpPr>
          <p:nvPr/>
        </p:nvSpPr>
        <p:spPr bwMode="auto">
          <a:xfrm rot="2479698">
            <a:off x="5022850" y="4583113"/>
            <a:ext cx="1196975" cy="595312"/>
          </a:xfrm>
          <a:prstGeom prst="leftArrow">
            <a:avLst>
              <a:gd name="adj1" fmla="val 50000"/>
              <a:gd name="adj2" fmla="val 54465"/>
            </a:avLst>
          </a:prstGeom>
          <a:gradFill rotWithShape="1">
            <a:gsLst>
              <a:gs pos="0">
                <a:schemeClr val="accent2"/>
              </a:gs>
              <a:gs pos="100000">
                <a:schemeClr val="bg1"/>
              </a:gs>
            </a:gsLst>
            <a:lin ang="0" scaled="1"/>
          </a:gradFill>
          <a:ln w="9525" algn="ctr">
            <a:noFill/>
            <a:miter lim="800000"/>
            <a:headEnd/>
            <a:tailEnd/>
          </a:ln>
        </p:spPr>
        <p:txBody>
          <a:bodyPr wrap="none" anchor="ctr"/>
          <a:lstStyle/>
          <a:p>
            <a:pPr>
              <a:spcBef>
                <a:spcPct val="20000"/>
              </a:spcBef>
              <a:buClr>
                <a:srgbClr val="FF0000"/>
              </a:buClr>
              <a:buSzPct val="80000"/>
              <a:buFont typeface="Wingdings" pitchFamily="2" charset="2"/>
              <a:buChar char="Ø"/>
            </a:pPr>
            <a:endParaRPr lang="zh-CN" altLang="en-US" sz="2000">
              <a:latin typeface="Times New Roman" pitchFamily="18" charset="0"/>
              <a:ea typeface="黑体" pitchFamily="49" charset="-122"/>
            </a:endParaRPr>
          </a:p>
        </p:txBody>
      </p:sp>
      <p:pic>
        <p:nvPicPr>
          <p:cNvPr id="34828" name="Picture 12" descr="activcard_smartcard_vert">
            <a:hlinkClick r:id="rId10"/>
          </p:cNvPr>
          <p:cNvPicPr>
            <a:picLocks noChangeAspect="1" noChangeArrowheads="1"/>
          </p:cNvPicPr>
          <p:nvPr/>
        </p:nvPicPr>
        <p:blipFill>
          <a:blip r:embed="rId11" cstate="print"/>
          <a:srcRect/>
          <a:stretch>
            <a:fillRect/>
          </a:stretch>
        </p:blipFill>
        <p:spPr bwMode="auto">
          <a:xfrm>
            <a:off x="6416675" y="2125663"/>
            <a:ext cx="781050" cy="1200150"/>
          </a:xfrm>
          <a:prstGeom prst="rect">
            <a:avLst/>
          </a:prstGeom>
          <a:noFill/>
          <a:ln w="9525">
            <a:noFill/>
            <a:miter lim="800000"/>
            <a:headEnd/>
            <a:tailEnd/>
          </a:ln>
        </p:spPr>
      </p:pic>
      <p:sp>
        <p:nvSpPr>
          <p:cNvPr id="34829" name="Text Box 13"/>
          <p:cNvSpPr txBox="1">
            <a:spLocks noChangeArrowheads="1"/>
          </p:cNvSpPr>
          <p:nvPr/>
        </p:nvSpPr>
        <p:spPr bwMode="auto">
          <a:xfrm>
            <a:off x="2511425" y="3986213"/>
            <a:ext cx="4281488" cy="403225"/>
          </a:xfrm>
          <a:prstGeom prst="rect">
            <a:avLst/>
          </a:prstGeom>
          <a:noFill/>
          <a:ln w="9525">
            <a:noFill/>
            <a:miter lim="800000"/>
            <a:headEnd/>
            <a:tailEnd/>
          </a:ln>
        </p:spPr>
        <p:txBody>
          <a:bodyPr>
            <a:spAutoFit/>
          </a:bodyPr>
          <a:lstStyle/>
          <a:p>
            <a:pPr marL="342900" indent="-342900" algn="ctr">
              <a:lnSpc>
                <a:spcPct val="85000"/>
              </a:lnSpc>
              <a:spcBef>
                <a:spcPct val="105000"/>
              </a:spcBef>
              <a:buClr>
                <a:schemeClr val="tx2"/>
              </a:buClr>
              <a:buSzPct val="75000"/>
              <a:buFont typeface="Wingdings 3" pitchFamily="18" charset="2"/>
              <a:buNone/>
            </a:pPr>
            <a:r>
              <a:rPr lang="en-US" altLang="zh-CN" sz="2400" b="1">
                <a:latin typeface="Garamond" pitchFamily="18" charset="0"/>
              </a:rPr>
              <a:t>PKI/CA</a:t>
            </a:r>
            <a:r>
              <a:rPr lang="zh-CN" altLang="en-US" sz="2400" b="1">
                <a:latin typeface="Garamond" pitchFamily="18" charset="0"/>
              </a:rPr>
              <a:t>应用</a:t>
            </a:r>
          </a:p>
        </p:txBody>
      </p:sp>
      <p:sp>
        <p:nvSpPr>
          <p:cNvPr id="34830" name="Rectangle 14"/>
          <p:cNvSpPr>
            <a:spLocks noChangeArrowheads="1"/>
          </p:cNvSpPr>
          <p:nvPr/>
        </p:nvSpPr>
        <p:spPr bwMode="auto">
          <a:xfrm>
            <a:off x="431800" y="4359275"/>
            <a:ext cx="2052638" cy="469900"/>
          </a:xfrm>
          <a:prstGeom prst="rect">
            <a:avLst/>
          </a:prstGeom>
          <a:noFill/>
          <a:ln w="9525">
            <a:noFill/>
            <a:miter lim="800000"/>
            <a:headEnd/>
            <a:tailEnd/>
          </a:ln>
        </p:spPr>
        <p:txBody>
          <a:bodyPr/>
          <a:lstStyle/>
          <a:p>
            <a:pPr marL="171450" indent="-171450" eaLnBrk="0" hangingPunct="0">
              <a:spcBef>
                <a:spcPct val="20000"/>
              </a:spcBef>
              <a:buClr>
                <a:schemeClr val="accent1"/>
              </a:buClr>
              <a:buSzPct val="75000"/>
              <a:buFont typeface="Monotype Sorts" pitchFamily="2" charset="2"/>
              <a:buChar char="n"/>
            </a:pPr>
            <a:r>
              <a:rPr kumimoji="1" lang="zh-CN" altLang="en-US" sz="1400" b="1"/>
              <a:t>通信领域</a:t>
            </a:r>
            <a:endParaRPr kumimoji="1" lang="en-US" altLang="zh-CN" sz="1400" b="1"/>
          </a:p>
          <a:p>
            <a:pPr marL="628650" lvl="1" indent="-171450" eaLnBrk="0" hangingPunct="0">
              <a:spcBef>
                <a:spcPct val="20000"/>
              </a:spcBef>
              <a:buClr>
                <a:schemeClr val="accent1"/>
              </a:buClr>
              <a:buSzPct val="75000"/>
              <a:buFont typeface="Monotype Sorts" pitchFamily="2" charset="2"/>
              <a:buChar char="n"/>
            </a:pPr>
            <a:r>
              <a:rPr kumimoji="1" lang="en-US" altLang="zh-CN" sz="1400" b="1"/>
              <a:t>WiFi </a:t>
            </a:r>
            <a:r>
              <a:rPr kumimoji="1" lang="zh-CN" altLang="en-US" sz="1400" b="1"/>
              <a:t>部署</a:t>
            </a:r>
            <a:endParaRPr kumimoji="1" lang="en-US" altLang="zh-CN" sz="1400" b="1"/>
          </a:p>
        </p:txBody>
      </p:sp>
      <p:sp>
        <p:nvSpPr>
          <p:cNvPr id="34831" name="Rectangle 15"/>
          <p:cNvSpPr>
            <a:spLocks noChangeArrowheads="1"/>
          </p:cNvSpPr>
          <p:nvPr/>
        </p:nvSpPr>
        <p:spPr bwMode="auto">
          <a:xfrm>
            <a:off x="1511300" y="1881188"/>
            <a:ext cx="1866900" cy="650875"/>
          </a:xfrm>
          <a:prstGeom prst="rect">
            <a:avLst/>
          </a:prstGeom>
          <a:noFill/>
          <a:ln w="9525">
            <a:noFill/>
            <a:miter lim="800000"/>
            <a:headEnd/>
            <a:tailEnd/>
          </a:ln>
        </p:spPr>
        <p:txBody>
          <a:bodyPr/>
          <a:lstStyle/>
          <a:p>
            <a:pPr marL="742950" lvl="1" indent="-285750" eaLnBrk="0" hangingPunct="0">
              <a:spcBef>
                <a:spcPct val="20000"/>
              </a:spcBef>
              <a:buClr>
                <a:schemeClr val="tx2"/>
              </a:buClr>
              <a:buFontTx/>
              <a:buChar char="•"/>
            </a:pPr>
            <a:r>
              <a:rPr kumimoji="1" lang="zh-CN" altLang="en-US" sz="1400" b="1"/>
              <a:t>钓鱼</a:t>
            </a:r>
            <a:endParaRPr kumimoji="1" lang="en-US" altLang="zh-CN" sz="1400" b="1"/>
          </a:p>
          <a:p>
            <a:pPr marL="742950" lvl="1" indent="-285750" eaLnBrk="0" hangingPunct="0">
              <a:spcBef>
                <a:spcPct val="20000"/>
              </a:spcBef>
              <a:buClr>
                <a:schemeClr val="tx2"/>
              </a:buClr>
              <a:buFontTx/>
              <a:buChar char="•"/>
            </a:pPr>
            <a:r>
              <a:rPr kumimoji="1" lang="zh-CN" altLang="en-US" sz="1400" b="1"/>
              <a:t>身份盗窃</a:t>
            </a:r>
            <a:endParaRPr kumimoji="1" lang="en-US" altLang="zh-CN" sz="1400" b="1"/>
          </a:p>
        </p:txBody>
      </p:sp>
      <p:sp>
        <p:nvSpPr>
          <p:cNvPr id="34832" name="Rectangle 16"/>
          <p:cNvSpPr>
            <a:spLocks noChangeArrowheads="1"/>
          </p:cNvSpPr>
          <p:nvPr/>
        </p:nvSpPr>
        <p:spPr bwMode="auto">
          <a:xfrm>
            <a:off x="3643313" y="1262063"/>
            <a:ext cx="2282825" cy="331787"/>
          </a:xfrm>
          <a:prstGeom prst="rect">
            <a:avLst/>
          </a:prstGeom>
          <a:noFill/>
          <a:ln w="9525">
            <a:noFill/>
            <a:miter lim="800000"/>
            <a:headEnd/>
            <a:tailEnd/>
          </a:ln>
        </p:spPr>
        <p:txBody>
          <a:bodyPr/>
          <a:lstStyle/>
          <a:p>
            <a:pPr marL="171450" indent="-171450" eaLnBrk="0" hangingPunct="0">
              <a:spcBef>
                <a:spcPct val="20000"/>
              </a:spcBef>
              <a:buClr>
                <a:schemeClr val="accent1"/>
              </a:buClr>
              <a:buSzPct val="75000"/>
              <a:buFont typeface="Monotype Sorts" pitchFamily="2" charset="2"/>
              <a:buChar char="n"/>
            </a:pPr>
            <a:r>
              <a:rPr kumimoji="1" lang="zh-CN" altLang="en-US" sz="1400" b="1"/>
              <a:t>电子政务领域</a:t>
            </a:r>
            <a:endParaRPr kumimoji="1" lang="en-US" altLang="zh-CN" sz="1400" b="1"/>
          </a:p>
          <a:p>
            <a:pPr marL="628650" lvl="1" indent="-171450" eaLnBrk="0" hangingPunct="0">
              <a:spcBef>
                <a:spcPct val="20000"/>
              </a:spcBef>
              <a:buClr>
                <a:schemeClr val="accent1"/>
              </a:buClr>
              <a:buSzPct val="75000"/>
              <a:buFont typeface="Wingdings" pitchFamily="2" charset="2"/>
              <a:buChar char="l"/>
            </a:pPr>
            <a:r>
              <a:rPr kumimoji="1" lang="zh-CN" altLang="en-US" sz="1400" b="1"/>
              <a:t>公文扭转</a:t>
            </a:r>
            <a:endParaRPr kumimoji="1" lang="en-US" altLang="zh-CN" sz="1400" b="1"/>
          </a:p>
          <a:p>
            <a:pPr marL="628650" lvl="1" indent="-171450" eaLnBrk="0" hangingPunct="0">
              <a:spcBef>
                <a:spcPct val="20000"/>
              </a:spcBef>
              <a:buClr>
                <a:schemeClr val="accent1"/>
              </a:buClr>
              <a:buSzPct val="75000"/>
              <a:buFont typeface="Wingdings" pitchFamily="2" charset="2"/>
              <a:buChar char="l"/>
            </a:pPr>
            <a:r>
              <a:rPr kumimoji="1" lang="zh-CN" altLang="en-US" sz="1400" b="1"/>
              <a:t>政务门户</a:t>
            </a:r>
            <a:endParaRPr kumimoji="1" lang="en-US" altLang="zh-CN" sz="1400" b="1"/>
          </a:p>
        </p:txBody>
      </p:sp>
      <p:sp>
        <p:nvSpPr>
          <p:cNvPr id="34833" name="Rectangle 17"/>
          <p:cNvSpPr>
            <a:spLocks noChangeArrowheads="1"/>
          </p:cNvSpPr>
          <p:nvPr/>
        </p:nvSpPr>
        <p:spPr bwMode="auto">
          <a:xfrm>
            <a:off x="6219825" y="1139825"/>
            <a:ext cx="2384425" cy="776288"/>
          </a:xfrm>
          <a:prstGeom prst="rect">
            <a:avLst/>
          </a:prstGeom>
          <a:noFill/>
          <a:ln w="9525">
            <a:noFill/>
            <a:miter lim="800000"/>
            <a:headEnd/>
            <a:tailEnd/>
          </a:ln>
        </p:spPr>
        <p:txBody>
          <a:bodyPr/>
          <a:lstStyle/>
          <a:p>
            <a:pPr marL="171450" indent="-171450" eaLnBrk="0" hangingPunct="0">
              <a:spcBef>
                <a:spcPct val="20000"/>
              </a:spcBef>
              <a:buClr>
                <a:schemeClr val="accent1"/>
              </a:buClr>
              <a:buSzPct val="75000"/>
              <a:buFont typeface="Monotype Sorts" pitchFamily="2" charset="2"/>
              <a:buChar char="n"/>
            </a:pPr>
            <a:r>
              <a:rPr kumimoji="1" lang="zh-CN" altLang="en-US" sz="1400" b="1"/>
              <a:t>访问控制领域</a:t>
            </a:r>
            <a:endParaRPr kumimoji="1" lang="en-US" altLang="zh-CN" sz="1400" b="1"/>
          </a:p>
          <a:p>
            <a:pPr marL="742950" lvl="1" indent="-285750" eaLnBrk="0" hangingPunct="0">
              <a:spcBef>
                <a:spcPct val="20000"/>
              </a:spcBef>
              <a:buClr>
                <a:schemeClr val="tx2"/>
              </a:buClr>
              <a:buFontTx/>
              <a:buChar char="•"/>
            </a:pPr>
            <a:r>
              <a:rPr kumimoji="1" lang="zh-CN" altLang="en-US" sz="1400" b="1"/>
              <a:t>机房门禁（物理）</a:t>
            </a:r>
            <a:endParaRPr kumimoji="1" lang="pt-BR" sz="1400" b="1"/>
          </a:p>
          <a:p>
            <a:pPr marL="742950" lvl="1" indent="-285750" eaLnBrk="0" hangingPunct="0">
              <a:spcBef>
                <a:spcPct val="20000"/>
              </a:spcBef>
              <a:buClr>
                <a:schemeClr val="tx2"/>
              </a:buClr>
              <a:buFontTx/>
              <a:buChar char="•"/>
            </a:pPr>
            <a:r>
              <a:rPr kumimoji="1" lang="pt-BR" altLang="zh-CN" sz="1400" b="1"/>
              <a:t>Windows</a:t>
            </a:r>
            <a:r>
              <a:rPr kumimoji="1" lang="zh-CN" altLang="en-US" sz="1400" b="1"/>
              <a:t>登录（逻辑）</a:t>
            </a:r>
            <a:endParaRPr kumimoji="1" lang="en-US" altLang="zh-CN" sz="1400" b="1"/>
          </a:p>
        </p:txBody>
      </p:sp>
      <p:sp>
        <p:nvSpPr>
          <p:cNvPr id="34834" name="Rectangle 18"/>
          <p:cNvSpPr>
            <a:spLocks noChangeArrowheads="1"/>
          </p:cNvSpPr>
          <p:nvPr/>
        </p:nvSpPr>
        <p:spPr bwMode="auto">
          <a:xfrm>
            <a:off x="6219825" y="4919663"/>
            <a:ext cx="2330450" cy="469900"/>
          </a:xfrm>
          <a:prstGeom prst="rect">
            <a:avLst/>
          </a:prstGeom>
          <a:noFill/>
          <a:ln w="9525">
            <a:noFill/>
            <a:miter lim="800000"/>
            <a:headEnd/>
            <a:tailEnd/>
          </a:ln>
        </p:spPr>
        <p:txBody>
          <a:bodyPr/>
          <a:lstStyle/>
          <a:p>
            <a:pPr marL="171450" indent="-171450" eaLnBrk="0" hangingPunct="0">
              <a:spcBef>
                <a:spcPct val="20000"/>
              </a:spcBef>
              <a:buClr>
                <a:schemeClr val="accent1"/>
              </a:buClr>
              <a:buSzPct val="75000"/>
              <a:buFont typeface="Monotype Sorts" pitchFamily="2" charset="2"/>
              <a:buChar char="n"/>
            </a:pPr>
            <a:r>
              <a:rPr kumimoji="1" lang="zh-CN" altLang="en-US" sz="1400" b="1"/>
              <a:t>硬件设备领域</a:t>
            </a:r>
            <a:endParaRPr kumimoji="1" lang="en-US" altLang="zh-CN" sz="1400" b="1"/>
          </a:p>
          <a:p>
            <a:pPr marL="742950" lvl="1" indent="-285750" eaLnBrk="0" hangingPunct="0">
              <a:spcBef>
                <a:spcPct val="20000"/>
              </a:spcBef>
              <a:buClr>
                <a:schemeClr val="tx2"/>
              </a:buClr>
              <a:buFontTx/>
              <a:buChar char="•"/>
            </a:pPr>
            <a:r>
              <a:rPr kumimoji="1" lang="en-US" altLang="zh-CN" sz="1400" b="1"/>
              <a:t>Web </a:t>
            </a:r>
            <a:r>
              <a:rPr kumimoji="1" lang="zh-CN" altLang="en-US" sz="1400" b="1"/>
              <a:t>服务器</a:t>
            </a:r>
            <a:endParaRPr kumimoji="1" lang="en-US" altLang="zh-CN" sz="1400" b="1"/>
          </a:p>
          <a:p>
            <a:pPr marL="742950" lvl="1" indent="-285750" eaLnBrk="0" hangingPunct="0">
              <a:spcBef>
                <a:spcPct val="20000"/>
              </a:spcBef>
              <a:buClr>
                <a:schemeClr val="tx2"/>
              </a:buClr>
              <a:buFontTx/>
              <a:buChar char="•"/>
            </a:pPr>
            <a:r>
              <a:rPr kumimoji="1" lang="zh-CN" altLang="en-US" sz="1400" b="1"/>
              <a:t>域名控制器</a:t>
            </a:r>
            <a:endParaRPr kumimoji="1" lang="en-US" altLang="zh-CN" sz="1400" b="1"/>
          </a:p>
          <a:p>
            <a:pPr marL="742950" lvl="1" indent="-285750" eaLnBrk="0" hangingPunct="0">
              <a:spcBef>
                <a:spcPct val="20000"/>
              </a:spcBef>
              <a:buClr>
                <a:schemeClr val="tx2"/>
              </a:buClr>
              <a:buFontTx/>
              <a:buChar char="•"/>
            </a:pPr>
            <a:r>
              <a:rPr kumimoji="1" lang="en-US" altLang="zh-CN" sz="1400" b="1"/>
              <a:t>VPN </a:t>
            </a:r>
          </a:p>
        </p:txBody>
      </p:sp>
      <p:pic>
        <p:nvPicPr>
          <p:cNvPr id="34837" name="Picture 21" descr="Wireless Laptop Antenna"/>
          <p:cNvPicPr>
            <a:picLocks noChangeAspect="1" noChangeArrowheads="1"/>
          </p:cNvPicPr>
          <p:nvPr/>
        </p:nvPicPr>
        <p:blipFill>
          <a:blip r:embed="rId12" cstate="print">
            <a:clrChange>
              <a:clrFrom>
                <a:srgbClr val="FEFEFE"/>
              </a:clrFrom>
              <a:clrTo>
                <a:srgbClr val="FEFEFE">
                  <a:alpha val="0"/>
                </a:srgbClr>
              </a:clrTo>
            </a:clrChange>
          </a:blip>
          <a:srcRect/>
          <a:stretch>
            <a:fillRect/>
          </a:stretch>
        </p:blipFill>
        <p:spPr bwMode="auto">
          <a:xfrm>
            <a:off x="215900" y="4652963"/>
            <a:ext cx="1217613" cy="1277937"/>
          </a:xfrm>
          <a:prstGeom prst="rect">
            <a:avLst/>
          </a:prstGeom>
          <a:noFill/>
          <a:ln w="9525">
            <a:noFill/>
            <a:miter lim="800000"/>
            <a:headEnd/>
            <a:tailEnd/>
          </a:ln>
        </p:spPr>
      </p:pic>
      <p:sp>
        <p:nvSpPr>
          <p:cNvPr id="34838" name="AutoShape 22"/>
          <p:cNvSpPr>
            <a:spLocks noChangeArrowheads="1"/>
          </p:cNvSpPr>
          <p:nvPr/>
        </p:nvSpPr>
        <p:spPr bwMode="auto">
          <a:xfrm rot="5400000">
            <a:off x="3905250" y="5027613"/>
            <a:ext cx="1316038" cy="595312"/>
          </a:xfrm>
          <a:prstGeom prst="leftArrow">
            <a:avLst>
              <a:gd name="adj1" fmla="val 50000"/>
              <a:gd name="adj2" fmla="val 51050"/>
            </a:avLst>
          </a:prstGeom>
          <a:gradFill rotWithShape="1">
            <a:gsLst>
              <a:gs pos="0">
                <a:schemeClr val="accent2"/>
              </a:gs>
              <a:gs pos="100000">
                <a:schemeClr val="bg1"/>
              </a:gs>
            </a:gsLst>
            <a:lin ang="0" scaled="1"/>
          </a:gradFill>
          <a:ln w="9525" algn="ctr">
            <a:noFill/>
            <a:miter lim="800000"/>
            <a:headEnd/>
            <a:tailEnd/>
          </a:ln>
        </p:spPr>
        <p:txBody>
          <a:bodyPr wrap="none" anchor="ctr"/>
          <a:lstStyle/>
          <a:p>
            <a:pPr algn="ctr">
              <a:lnSpc>
                <a:spcPct val="75000"/>
              </a:lnSpc>
              <a:spcBef>
                <a:spcPct val="50000"/>
              </a:spcBef>
              <a:buClr>
                <a:schemeClr val="tx2"/>
              </a:buClr>
              <a:buSzPct val="75000"/>
              <a:buFont typeface="Wingdings 3" pitchFamily="18" charset="2"/>
              <a:buNone/>
            </a:pPr>
            <a:endParaRPr lang="zh-CN" altLang="zh-CN" sz="1200">
              <a:latin typeface="Garamond" pitchFamily="18" charset="0"/>
            </a:endParaRPr>
          </a:p>
        </p:txBody>
      </p:sp>
      <p:pic>
        <p:nvPicPr>
          <p:cNvPr id="34839" name="Picture 23" descr="S/390 G5/G6"/>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951538" y="5719763"/>
            <a:ext cx="954087" cy="857250"/>
          </a:xfrm>
          <a:prstGeom prst="rect">
            <a:avLst/>
          </a:prstGeom>
          <a:noFill/>
          <a:ln w="9525">
            <a:noFill/>
            <a:miter lim="800000"/>
            <a:headEnd/>
            <a:tailEnd/>
          </a:ln>
        </p:spPr>
      </p:pic>
      <p:pic>
        <p:nvPicPr>
          <p:cNvPr id="34840" name="Picture 24" descr="nokia6670ferrari">
            <a:hlinkClick r:id="rId14"/>
          </p:cNvPr>
          <p:cNvPicPr>
            <a:picLocks noChangeAspect="1" noChangeArrowheads="1"/>
          </p:cNvPicPr>
          <p:nvPr/>
        </p:nvPicPr>
        <p:blipFill>
          <a:blip r:embed="rId15" cstate="print"/>
          <a:srcRect/>
          <a:stretch>
            <a:fillRect/>
          </a:stretch>
        </p:blipFill>
        <p:spPr bwMode="auto">
          <a:xfrm>
            <a:off x="4860925" y="5561013"/>
            <a:ext cx="744538" cy="744537"/>
          </a:xfrm>
          <a:prstGeom prst="rect">
            <a:avLst/>
          </a:prstGeom>
          <a:noFill/>
          <a:ln w="9525">
            <a:noFill/>
            <a:miter lim="800000"/>
            <a:headEnd/>
            <a:tailEnd/>
          </a:ln>
        </p:spPr>
      </p:pic>
      <p:sp>
        <p:nvSpPr>
          <p:cNvPr id="34841" name="Rectangle 25"/>
          <p:cNvSpPr>
            <a:spLocks noChangeArrowheads="1"/>
          </p:cNvSpPr>
          <p:nvPr/>
        </p:nvSpPr>
        <p:spPr bwMode="auto">
          <a:xfrm>
            <a:off x="2809875" y="5561013"/>
            <a:ext cx="1644650" cy="469900"/>
          </a:xfrm>
          <a:prstGeom prst="rect">
            <a:avLst/>
          </a:prstGeom>
          <a:noFill/>
          <a:ln w="9525">
            <a:noFill/>
            <a:miter lim="800000"/>
            <a:headEnd/>
            <a:tailEnd/>
          </a:ln>
        </p:spPr>
        <p:txBody>
          <a:bodyPr/>
          <a:lstStyle/>
          <a:p>
            <a:pPr marL="171450" indent="-171450" eaLnBrk="0" hangingPunct="0">
              <a:spcBef>
                <a:spcPct val="20000"/>
              </a:spcBef>
              <a:buClr>
                <a:schemeClr val="accent1"/>
              </a:buClr>
              <a:buSzPct val="75000"/>
              <a:buFont typeface="Monotype Sorts" pitchFamily="2" charset="2"/>
              <a:buChar char="n"/>
            </a:pPr>
            <a:r>
              <a:rPr kumimoji="1" lang="zh-CN" altLang="en-US" sz="1400" b="1"/>
              <a:t>软件开发领域</a:t>
            </a:r>
            <a:endParaRPr kumimoji="1" lang="en-US" altLang="zh-CN" sz="1400" b="1"/>
          </a:p>
          <a:p>
            <a:pPr marL="628650" lvl="1" indent="-171450" eaLnBrk="0" hangingPunct="0">
              <a:spcBef>
                <a:spcPct val="20000"/>
              </a:spcBef>
              <a:buClr>
                <a:schemeClr val="accent1"/>
              </a:buClr>
              <a:buSzPct val="75000"/>
              <a:buFont typeface="Monotype Sorts" pitchFamily="2" charset="2"/>
              <a:buChar char="n"/>
            </a:pPr>
            <a:r>
              <a:rPr kumimoji="1" lang="zh-CN" altLang="en-US" sz="1400" b="1"/>
              <a:t>代码签名</a:t>
            </a:r>
            <a:endParaRPr kumimoji="1" lang="en-US" altLang="zh-CN" sz="1400" b="1"/>
          </a:p>
        </p:txBody>
      </p:sp>
      <p:pic>
        <p:nvPicPr>
          <p:cNvPr id="34842" name="Picture 26" descr="java-sec"/>
          <p:cNvPicPr>
            <a:picLocks noChangeAspect="1" noChangeArrowheads="1"/>
          </p:cNvPicPr>
          <p:nvPr/>
        </p:nvPicPr>
        <p:blipFill>
          <a:blip r:embed="rId16" cstate="print"/>
          <a:srcRect/>
          <a:stretch>
            <a:fillRect/>
          </a:stretch>
        </p:blipFill>
        <p:spPr bwMode="auto">
          <a:xfrm>
            <a:off x="4168775" y="5945188"/>
            <a:ext cx="561975" cy="434975"/>
          </a:xfrm>
          <a:prstGeom prst="rect">
            <a:avLst/>
          </a:prstGeom>
          <a:noFill/>
          <a:ln w="9525">
            <a:noFill/>
            <a:miter lim="800000"/>
            <a:headEnd/>
            <a:tailEnd/>
          </a:ln>
        </p:spPr>
      </p:pic>
      <p:sp>
        <p:nvSpPr>
          <p:cNvPr id="34843" name="Rectangle 28"/>
          <p:cNvSpPr>
            <a:spLocks noChangeArrowheads="1"/>
          </p:cNvSpPr>
          <p:nvPr/>
        </p:nvSpPr>
        <p:spPr bwMode="auto">
          <a:xfrm>
            <a:off x="179388" y="1700213"/>
            <a:ext cx="1866900" cy="650875"/>
          </a:xfrm>
          <a:prstGeom prst="rect">
            <a:avLst/>
          </a:prstGeom>
          <a:noFill/>
          <a:ln w="9525">
            <a:noFill/>
            <a:miter lim="800000"/>
            <a:headEnd/>
            <a:tailEnd/>
          </a:ln>
        </p:spPr>
        <p:txBody>
          <a:bodyPr/>
          <a:lstStyle/>
          <a:p>
            <a:pPr marL="285750" indent="-285750" eaLnBrk="0" hangingPunct="0">
              <a:spcBef>
                <a:spcPct val="20000"/>
              </a:spcBef>
              <a:buClr>
                <a:schemeClr val="tx2"/>
              </a:buClr>
              <a:buFontTx/>
              <a:buChar char="•"/>
            </a:pPr>
            <a:r>
              <a:rPr kumimoji="1" lang="zh-CN" altLang="en-US" sz="1400" b="1"/>
              <a:t>电子商务领域</a:t>
            </a:r>
            <a:endParaRPr kumimoji="1" lang="en-US" altLang="zh-CN" sz="1400" b="1"/>
          </a:p>
          <a:p>
            <a:pPr marL="628650" lvl="1" indent="-171450" eaLnBrk="0" hangingPunct="0">
              <a:spcBef>
                <a:spcPct val="20000"/>
              </a:spcBef>
              <a:buClr>
                <a:schemeClr val="accent1"/>
              </a:buClr>
              <a:buSzPct val="75000"/>
              <a:buFont typeface="Monotype Sorts" pitchFamily="2" charset="2"/>
              <a:buChar char="n"/>
            </a:pPr>
            <a:r>
              <a:rPr kumimoji="1" lang="zh-CN" altLang="en-US" sz="1400" b="1"/>
              <a:t>银行</a:t>
            </a:r>
            <a:endParaRPr kumimoji="1" lang="en-US" altLang="zh-CN" sz="1400" b="1"/>
          </a:p>
          <a:p>
            <a:pPr marL="628650" lvl="1" indent="-171450" eaLnBrk="0" hangingPunct="0">
              <a:spcBef>
                <a:spcPct val="20000"/>
              </a:spcBef>
              <a:buClr>
                <a:schemeClr val="accent1"/>
              </a:buClr>
              <a:buSzPct val="75000"/>
              <a:buFont typeface="Monotype Sorts" pitchFamily="2" charset="2"/>
              <a:buChar char="n"/>
            </a:pPr>
            <a:r>
              <a:rPr kumimoji="1" lang="zh-CN" altLang="en-US" sz="1400" b="1"/>
              <a:t>网购</a:t>
            </a:r>
            <a:endParaRPr kumimoji="1" lang="pt-BR" sz="1400" b="1"/>
          </a:p>
        </p:txBody>
      </p:sp>
      <p:pic>
        <p:nvPicPr>
          <p:cNvPr id="34844" name="Picture 29" descr="The image “http://www.upwardmotions.com/amazon/amazon_logo.gif” cannot be displayed, because it contains errors."/>
          <p:cNvPicPr>
            <a:picLocks noChangeAspect="1" noChangeArrowheads="1"/>
          </p:cNvPicPr>
          <p:nvPr/>
        </p:nvPicPr>
        <p:blipFill>
          <a:blip r:embed="rId17" cstate="print"/>
          <a:srcRect/>
          <a:stretch>
            <a:fillRect/>
          </a:stretch>
        </p:blipFill>
        <p:spPr bwMode="auto">
          <a:xfrm>
            <a:off x="539750" y="2816225"/>
            <a:ext cx="981075" cy="190500"/>
          </a:xfrm>
          <a:prstGeom prst="rect">
            <a:avLst/>
          </a:prstGeom>
          <a:noFill/>
          <a:ln w="9525">
            <a:noFill/>
            <a:miter lim="800000"/>
            <a:headEnd/>
            <a:tailEnd/>
          </a:ln>
        </p:spPr>
      </p:pic>
    </p:spTree>
    <p:extLst>
      <p:ext uri="{BB962C8B-B14F-4D97-AF65-F5344CB8AC3E}">
        <p14:creationId xmlns:p14="http://schemas.microsoft.com/office/powerpoint/2010/main" val="139529310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区块链</a:t>
            </a:r>
            <a:endParaRPr lang="zh-CN" altLang="en-US" dirty="0"/>
          </a:p>
        </p:txBody>
      </p:sp>
      <p:sp>
        <p:nvSpPr>
          <p:cNvPr id="3" name="内容占位符 2"/>
          <p:cNvSpPr>
            <a:spLocks noGrp="1"/>
          </p:cNvSpPr>
          <p:nvPr>
            <p:ph idx="1"/>
          </p:nvPr>
        </p:nvSpPr>
        <p:spPr/>
        <p:txBody>
          <a:bodyPr/>
          <a:lstStyle/>
          <a:p>
            <a:r>
              <a:rPr lang="zh-CN" altLang="en-US" dirty="0"/>
              <a:t>区块链是分布式数据存储、点对点传输、共识机制、加密算法等</a:t>
            </a:r>
            <a:r>
              <a:rPr lang="zh-CN" altLang="en-US" dirty="0" smtClean="0"/>
              <a:t>计算机技术的</a:t>
            </a:r>
            <a:r>
              <a:rPr lang="zh-CN" altLang="en-US" dirty="0"/>
              <a:t>新型应用</a:t>
            </a:r>
            <a:r>
              <a:rPr lang="zh-CN" altLang="en-US" dirty="0" smtClean="0"/>
              <a:t>模式</a:t>
            </a:r>
            <a:endParaRPr lang="en-US" altLang="zh-CN" dirty="0" smtClean="0"/>
          </a:p>
          <a:p>
            <a:r>
              <a:rPr lang="zh-CN" altLang="en-US" dirty="0" smtClean="0"/>
              <a:t>区块链的基本特征</a:t>
            </a:r>
            <a:endParaRPr lang="en-US" altLang="zh-CN" dirty="0" smtClean="0"/>
          </a:p>
          <a:p>
            <a:pPr lvl="1"/>
            <a:r>
              <a:rPr lang="zh-CN" altLang="en-US" dirty="0" smtClean="0"/>
              <a:t>去中心化</a:t>
            </a:r>
            <a:endParaRPr lang="en-US" altLang="zh-CN" dirty="0" smtClean="0"/>
          </a:p>
          <a:p>
            <a:pPr lvl="1"/>
            <a:r>
              <a:rPr lang="zh-CN" altLang="en-US" dirty="0" smtClean="0"/>
              <a:t>开放性</a:t>
            </a:r>
            <a:endParaRPr lang="en-US" altLang="zh-CN" dirty="0" smtClean="0"/>
          </a:p>
          <a:p>
            <a:pPr lvl="1"/>
            <a:r>
              <a:rPr lang="zh-CN" altLang="en-US" dirty="0" smtClean="0"/>
              <a:t>自治性</a:t>
            </a:r>
            <a:endParaRPr lang="en-US" altLang="zh-CN" dirty="0" smtClean="0"/>
          </a:p>
          <a:p>
            <a:pPr lvl="1"/>
            <a:r>
              <a:rPr lang="zh-CN" altLang="en-US" dirty="0" smtClean="0"/>
              <a:t>信息不可篡改</a:t>
            </a:r>
            <a:endParaRPr lang="en-US" altLang="zh-CN" dirty="0" smtClean="0"/>
          </a:p>
          <a:p>
            <a:pPr lvl="1"/>
            <a:r>
              <a:rPr lang="zh-CN" altLang="en-US" dirty="0" smtClean="0"/>
              <a:t>匿名性</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18</a:t>
            </a:fld>
            <a:endParaRPr lang="en-US" altLang="zh-CN"/>
          </a:p>
        </p:txBody>
      </p:sp>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2461846"/>
            <a:ext cx="2772507" cy="2772507"/>
          </a:xfrm>
          <a:prstGeom prst="rect">
            <a:avLst/>
          </a:prstGeom>
        </p:spPr>
      </p:pic>
    </p:spTree>
    <p:extLst>
      <p:ext uri="{BB962C8B-B14F-4D97-AF65-F5344CB8AC3E}">
        <p14:creationId xmlns:p14="http://schemas.microsoft.com/office/powerpoint/2010/main" val="520341589"/>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区块链技术特点</a:t>
            </a:r>
            <a:endParaRPr lang="zh-CN" altLang="en-US" dirty="0"/>
          </a:p>
        </p:txBody>
      </p:sp>
      <p:sp>
        <p:nvSpPr>
          <p:cNvPr id="3" name="内容占位符 2"/>
          <p:cNvSpPr>
            <a:spLocks noGrp="1"/>
          </p:cNvSpPr>
          <p:nvPr>
            <p:ph idx="1"/>
          </p:nvPr>
        </p:nvSpPr>
        <p:spPr/>
        <p:txBody>
          <a:bodyPr/>
          <a:lstStyle/>
          <a:p>
            <a:r>
              <a:rPr lang="zh-CN" altLang="en-US" dirty="0" smtClean="0"/>
              <a:t>分布式账本</a:t>
            </a:r>
            <a:endParaRPr lang="en-US" altLang="zh-CN" dirty="0" smtClean="0"/>
          </a:p>
          <a:p>
            <a:r>
              <a:rPr lang="zh-CN" altLang="zh-CN" dirty="0"/>
              <a:t>非对称加密和授权</a:t>
            </a:r>
            <a:r>
              <a:rPr lang="zh-CN" altLang="zh-CN" dirty="0" smtClean="0"/>
              <a:t>技术</a:t>
            </a:r>
            <a:endParaRPr lang="en-US" altLang="zh-CN" dirty="0" smtClean="0"/>
          </a:p>
          <a:p>
            <a:r>
              <a:rPr lang="zh-CN" altLang="zh-CN" dirty="0"/>
              <a:t>共识</a:t>
            </a:r>
            <a:r>
              <a:rPr lang="zh-CN" altLang="zh-CN" dirty="0" smtClean="0"/>
              <a:t>机制</a:t>
            </a:r>
            <a:endParaRPr lang="en-US" altLang="zh-CN" dirty="0" smtClean="0"/>
          </a:p>
          <a:p>
            <a:r>
              <a:rPr lang="zh-CN" altLang="zh-CN" dirty="0"/>
              <a:t>智能合约</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19</a:t>
            </a:fld>
            <a:endParaRPr lang="en-US" altLang="zh-CN"/>
          </a:p>
        </p:txBody>
      </p:sp>
    </p:spTree>
    <p:extLst>
      <p:ext uri="{BB962C8B-B14F-4D97-AF65-F5344CB8AC3E}">
        <p14:creationId xmlns:p14="http://schemas.microsoft.com/office/powerpoint/2010/main" val="29218487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5" name="内容占位符 4"/>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70" y="3239152"/>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4486204"/>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259633"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安全规划</a:t>
            </a:r>
            <a:endParaRPr lang="zh-CN" altLang="en-US" sz="2000" b="1" dirty="0"/>
          </a:p>
        </p:txBody>
      </p:sp>
      <p:sp>
        <p:nvSpPr>
          <p:cNvPr id="38" name="Line 43"/>
          <p:cNvSpPr>
            <a:spLocks noChangeShapeType="1"/>
          </p:cNvSpPr>
          <p:nvPr/>
        </p:nvSpPr>
        <p:spPr bwMode="auto">
          <a:xfrm flipH="1">
            <a:off x="3888930" y="1880828"/>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057688" y="6022399"/>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4427978" y="2078508"/>
            <a:ext cx="335164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密码学</a:t>
            </a:r>
            <a:endParaRPr lang="zh-CN" altLang="en-US" sz="2000" b="1" dirty="0"/>
          </a:p>
        </p:txBody>
      </p:sp>
      <p:sp>
        <p:nvSpPr>
          <p:cNvPr id="16" name="Rectangle 20"/>
          <p:cNvSpPr>
            <a:spLocks noChangeArrowheads="1"/>
          </p:cNvSpPr>
          <p:nvPr/>
        </p:nvSpPr>
        <p:spPr bwMode="auto">
          <a:xfrm rot="10800000">
            <a:off x="4427980" y="4014401"/>
            <a:ext cx="335702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访问控制</a:t>
            </a:r>
            <a:endParaRPr lang="zh-CN" altLang="en-US" sz="2000" b="1" dirty="0"/>
          </a:p>
        </p:txBody>
      </p:sp>
      <p:sp>
        <p:nvSpPr>
          <p:cNvPr id="17" name="Rectangle 20"/>
          <p:cNvSpPr>
            <a:spLocks noChangeArrowheads="1"/>
          </p:cNvSpPr>
          <p:nvPr/>
        </p:nvSpPr>
        <p:spPr bwMode="auto">
          <a:xfrm rot="10800000">
            <a:off x="4427982" y="4962343"/>
            <a:ext cx="336607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安全保障新领域</a:t>
            </a:r>
            <a:endParaRPr lang="zh-CN" altLang="en-US" sz="2000" b="1" dirty="0"/>
          </a:p>
        </p:txBody>
      </p:sp>
      <p:sp>
        <p:nvSpPr>
          <p:cNvPr id="18" name="Rectangle 20"/>
          <p:cNvSpPr>
            <a:spLocks noChangeArrowheads="1"/>
          </p:cNvSpPr>
          <p:nvPr/>
        </p:nvSpPr>
        <p:spPr bwMode="auto">
          <a:xfrm rot="10800000">
            <a:off x="4427978" y="3009419"/>
            <a:ext cx="335163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身份鉴别</a:t>
            </a:r>
            <a:endParaRPr lang="zh-CN" altLang="en-US" sz="2000" b="1" dirty="0"/>
          </a:p>
        </p:txBody>
      </p:sp>
      <p:cxnSp>
        <p:nvCxnSpPr>
          <p:cNvPr id="7" name="肘形连接符 6"/>
          <p:cNvCxnSpPr>
            <a:stCxn id="21" idx="1"/>
            <a:endCxn id="15" idx="3"/>
          </p:cNvCxnSpPr>
          <p:nvPr/>
        </p:nvCxnSpPr>
        <p:spPr>
          <a:xfrm flipV="1">
            <a:off x="3644007" y="2396004"/>
            <a:ext cx="783971" cy="1422500"/>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21" idx="1"/>
            <a:endCxn id="18" idx="3"/>
          </p:cNvCxnSpPr>
          <p:nvPr/>
        </p:nvCxnSpPr>
        <p:spPr>
          <a:xfrm flipV="1">
            <a:off x="3644007" y="3326915"/>
            <a:ext cx="783971" cy="491589"/>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1" idx="1"/>
            <a:endCxn id="17" idx="3"/>
          </p:cNvCxnSpPr>
          <p:nvPr/>
        </p:nvCxnSpPr>
        <p:spPr>
          <a:xfrm>
            <a:off x="3644007" y="3818504"/>
            <a:ext cx="783975" cy="1461335"/>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264160" y="1880828"/>
            <a:ext cx="3637612" cy="394669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肘形连接符 25"/>
          <p:cNvCxnSpPr>
            <a:stCxn id="21" idx="1"/>
            <a:endCxn id="16" idx="3"/>
          </p:cNvCxnSpPr>
          <p:nvPr/>
        </p:nvCxnSpPr>
        <p:spPr>
          <a:xfrm>
            <a:off x="3644007" y="3818504"/>
            <a:ext cx="783973" cy="513393"/>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809649"/>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知识子域：身份鉴别</a:t>
            </a:r>
            <a:endParaRPr lang="zh-CN" altLang="en-US" dirty="0"/>
          </a:p>
        </p:txBody>
      </p:sp>
      <p:sp>
        <p:nvSpPr>
          <p:cNvPr id="3" name="内容占位符 2"/>
          <p:cNvSpPr>
            <a:spLocks noGrp="1"/>
          </p:cNvSpPr>
          <p:nvPr>
            <p:ph idx="1"/>
          </p:nvPr>
        </p:nvSpPr>
        <p:spPr/>
        <p:txBody>
          <a:bodyPr/>
          <a:lstStyle/>
          <a:p>
            <a:r>
              <a:rPr lang="zh-CN" altLang="en-US" dirty="0"/>
              <a:t>身份鉴别的概念</a:t>
            </a:r>
          </a:p>
          <a:p>
            <a:pPr lvl="1"/>
            <a:r>
              <a:rPr lang="zh-CN" altLang="en-US" dirty="0"/>
              <a:t>理解标识与鉴别、鉴别类型等基本概念；</a:t>
            </a:r>
          </a:p>
          <a:p>
            <a:r>
              <a:rPr lang="zh-CN" altLang="en-US" dirty="0" smtClean="0"/>
              <a:t>基于</a:t>
            </a:r>
            <a:r>
              <a:rPr lang="zh-CN" altLang="en-US" dirty="0"/>
              <a:t>实体所知的鉴别</a:t>
            </a:r>
          </a:p>
          <a:p>
            <a:pPr lvl="1"/>
            <a:r>
              <a:rPr lang="zh-CN" altLang="en-US" dirty="0"/>
              <a:t>理解基于实体所知的鉴别方式及特点；</a:t>
            </a:r>
          </a:p>
          <a:p>
            <a:pPr lvl="1"/>
            <a:r>
              <a:rPr lang="zh-CN" altLang="en-US" dirty="0"/>
              <a:t>了解口令破解、嗅探、重放攻击等针对实体所知鉴别方式的攻击方式；</a:t>
            </a:r>
          </a:p>
          <a:p>
            <a:pPr lvl="1"/>
            <a:r>
              <a:rPr lang="zh-CN" altLang="en-US" dirty="0"/>
              <a:t>掌握对抗口令破解的防御措施；</a:t>
            </a:r>
          </a:p>
          <a:p>
            <a:pPr lvl="1"/>
            <a:r>
              <a:rPr lang="zh-CN" altLang="en-US" dirty="0"/>
              <a:t>理解对抗嗅探攻击、重放攻击的防御措施</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20</a:t>
            </a:fld>
            <a:endParaRPr lang="en-US" altLang="zh-CN"/>
          </a:p>
        </p:txBody>
      </p:sp>
    </p:spTree>
    <p:extLst>
      <p:ext uri="{BB962C8B-B14F-4D97-AF65-F5344CB8AC3E}">
        <p14:creationId xmlns:p14="http://schemas.microsoft.com/office/powerpoint/2010/main" val="3838457789"/>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标识与鉴别</a:t>
            </a:r>
            <a:endParaRPr lang="zh-CN" altLang="en-US" dirty="0"/>
          </a:p>
        </p:txBody>
      </p:sp>
      <p:sp>
        <p:nvSpPr>
          <p:cNvPr id="3" name="内容占位符 2"/>
          <p:cNvSpPr>
            <a:spLocks noGrp="1"/>
          </p:cNvSpPr>
          <p:nvPr>
            <p:ph idx="1"/>
          </p:nvPr>
        </p:nvSpPr>
        <p:spPr/>
        <p:txBody>
          <a:bodyPr/>
          <a:lstStyle/>
          <a:p>
            <a:r>
              <a:rPr lang="zh-CN" altLang="en-US" dirty="0"/>
              <a:t>标识的</a:t>
            </a:r>
            <a:r>
              <a:rPr lang="zh-CN" altLang="en-US" dirty="0" smtClean="0"/>
              <a:t>概念：标识</a:t>
            </a:r>
            <a:r>
              <a:rPr lang="zh-CN" altLang="en-US" dirty="0"/>
              <a:t>是实体身份的一种计算机表达，每个实体与计算机内部的一个身份表达绑定</a:t>
            </a:r>
          </a:p>
          <a:p>
            <a:r>
              <a:rPr lang="zh-CN" altLang="en-US" dirty="0" smtClean="0"/>
              <a:t>鉴别：确认</a:t>
            </a:r>
            <a:r>
              <a:rPr lang="zh-CN" altLang="en-US" dirty="0"/>
              <a:t>实体是它所声明的，提供了关于某个实体身份的保证，某一实体确信与之打交道的实体正是所需要的实体</a:t>
            </a:r>
          </a:p>
          <a:p>
            <a:r>
              <a:rPr lang="zh-CN" altLang="en-US" dirty="0" smtClean="0"/>
              <a:t>标识与鉴别的作用</a:t>
            </a:r>
            <a:endParaRPr lang="en-US" altLang="zh-CN" dirty="0" smtClean="0"/>
          </a:p>
          <a:p>
            <a:pPr lvl="1"/>
            <a:r>
              <a:rPr lang="zh-CN" altLang="en-US" dirty="0" smtClean="0"/>
              <a:t>作为</a:t>
            </a:r>
            <a:r>
              <a:rPr lang="zh-CN" altLang="en-US" dirty="0"/>
              <a:t>访问控制的一种必要支持，访问控制的执行依赖于确知的身份</a:t>
            </a:r>
          </a:p>
          <a:p>
            <a:pPr lvl="1"/>
            <a:r>
              <a:rPr lang="zh-CN" altLang="en-US" dirty="0" smtClean="0"/>
              <a:t>作为</a:t>
            </a:r>
            <a:r>
              <a:rPr lang="zh-CN" altLang="en-US" dirty="0"/>
              <a:t>数据源认证的一种方法</a:t>
            </a:r>
          </a:p>
          <a:p>
            <a:pPr lvl="1"/>
            <a:r>
              <a:rPr lang="zh-CN" altLang="en-US" dirty="0" smtClean="0"/>
              <a:t>作为</a:t>
            </a:r>
            <a:r>
              <a:rPr lang="zh-CN" altLang="en-US" dirty="0"/>
              <a:t>审计追踪的支持</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21</a:t>
            </a:fld>
            <a:endParaRPr lang="en-US" altLang="zh-CN"/>
          </a:p>
        </p:txBody>
      </p:sp>
    </p:spTree>
    <p:extLst>
      <p:ext uri="{BB962C8B-B14F-4D97-AF65-F5344CB8AC3E}">
        <p14:creationId xmlns:p14="http://schemas.microsoft.com/office/powerpoint/2010/main" val="314699905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鉴别的基本概念</a:t>
            </a:r>
            <a:endParaRPr lang="zh-CN" altLang="en-US" dirty="0"/>
          </a:p>
        </p:txBody>
      </p:sp>
      <p:sp>
        <p:nvSpPr>
          <p:cNvPr id="3" name="内容占位符 2"/>
          <p:cNvSpPr>
            <a:spLocks noGrp="1"/>
          </p:cNvSpPr>
          <p:nvPr>
            <p:ph idx="1"/>
          </p:nvPr>
        </p:nvSpPr>
        <p:spPr/>
        <p:txBody>
          <a:bodyPr/>
          <a:lstStyle/>
          <a:p>
            <a:r>
              <a:rPr lang="zh-CN" altLang="en-US" dirty="0" smtClean="0"/>
              <a:t>鉴别系统的构成</a:t>
            </a:r>
            <a:endParaRPr lang="en-US" altLang="zh-CN" dirty="0" smtClean="0"/>
          </a:p>
          <a:p>
            <a:pPr lvl="1"/>
            <a:r>
              <a:rPr lang="zh-CN" altLang="en-US" dirty="0" smtClean="0"/>
              <a:t>验证者、被验证者、可信赖者</a:t>
            </a:r>
            <a:endParaRPr lang="en-US" altLang="zh-CN" dirty="0" smtClean="0"/>
          </a:p>
          <a:p>
            <a:r>
              <a:rPr lang="zh-CN" altLang="en-US" dirty="0" smtClean="0"/>
              <a:t>鉴别的类型</a:t>
            </a:r>
            <a:endParaRPr lang="en-US" altLang="zh-CN" dirty="0" smtClean="0"/>
          </a:p>
          <a:p>
            <a:pPr lvl="1"/>
            <a:r>
              <a:rPr lang="zh-CN" altLang="en-US" dirty="0" smtClean="0"/>
              <a:t>单向鉴别、双向鉴别、第三方鉴别</a:t>
            </a:r>
            <a:endParaRPr lang="en-US" altLang="zh-CN" dirty="0" smtClean="0"/>
          </a:p>
          <a:p>
            <a:r>
              <a:rPr lang="zh-CN" altLang="en-US" dirty="0" smtClean="0"/>
              <a:t>鉴别的方式</a:t>
            </a:r>
            <a:endParaRPr lang="en-US" altLang="zh-CN" dirty="0" smtClean="0"/>
          </a:p>
          <a:p>
            <a:pPr lvl="1"/>
            <a:r>
              <a:rPr lang="zh-CN" altLang="en-US" dirty="0"/>
              <a:t>基于实体所</a:t>
            </a:r>
            <a:r>
              <a:rPr lang="zh-CN" altLang="en-US" dirty="0" smtClean="0"/>
              <a:t>知（知识</a:t>
            </a:r>
            <a:r>
              <a:rPr lang="zh-CN" altLang="en-US" dirty="0"/>
              <a:t>、密码、</a:t>
            </a:r>
            <a:r>
              <a:rPr lang="en-US" altLang="zh-CN" dirty="0"/>
              <a:t>PIN</a:t>
            </a:r>
            <a:r>
              <a:rPr lang="zh-CN" altLang="en-US" dirty="0" smtClean="0"/>
              <a:t>码等）</a:t>
            </a:r>
            <a:endParaRPr lang="zh-CN" altLang="en-US" dirty="0"/>
          </a:p>
          <a:p>
            <a:pPr lvl="1"/>
            <a:r>
              <a:rPr lang="zh-CN" altLang="en-US" dirty="0"/>
              <a:t>基于实体</a:t>
            </a:r>
            <a:r>
              <a:rPr lang="zh-CN" altLang="en-US" dirty="0" smtClean="0"/>
              <a:t>所有（身份证、钥匙</a:t>
            </a:r>
            <a:r>
              <a:rPr lang="zh-CN" altLang="en-US" dirty="0"/>
              <a:t>、智能卡、令牌</a:t>
            </a:r>
            <a:r>
              <a:rPr lang="zh-CN" altLang="en-US" dirty="0" smtClean="0"/>
              <a:t>等）</a:t>
            </a:r>
            <a:endParaRPr lang="zh-CN" altLang="en-US" dirty="0"/>
          </a:p>
          <a:p>
            <a:pPr lvl="1"/>
            <a:r>
              <a:rPr lang="zh-CN" altLang="en-US" dirty="0"/>
              <a:t>基于实体特征</a:t>
            </a:r>
            <a:r>
              <a:rPr lang="zh-CN" altLang="en-US" dirty="0" smtClean="0"/>
              <a:t>（指纹</a:t>
            </a:r>
            <a:r>
              <a:rPr lang="zh-CN" altLang="en-US" dirty="0"/>
              <a:t>，笔迹，声音</a:t>
            </a:r>
            <a:r>
              <a:rPr lang="zh-CN" altLang="en-US" dirty="0" smtClean="0"/>
              <a:t>，视网膜等）</a:t>
            </a:r>
            <a:endParaRPr lang="zh-CN" altLang="en-US" dirty="0"/>
          </a:p>
          <a:p>
            <a:pPr lvl="1"/>
            <a:r>
              <a:rPr lang="zh-CN" altLang="en-US" dirty="0"/>
              <a:t>双因素、多因素认证</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spTree>
    <p:extLst>
      <p:ext uri="{BB962C8B-B14F-4D97-AF65-F5344CB8AC3E}">
        <p14:creationId xmlns:p14="http://schemas.microsoft.com/office/powerpoint/2010/main" val="120673435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基于实体所知的鉴别</a:t>
            </a:r>
            <a:endParaRPr lang="zh-CN" altLang="en-US" dirty="0"/>
          </a:p>
        </p:txBody>
      </p:sp>
      <p:sp>
        <p:nvSpPr>
          <p:cNvPr id="3" name="内容占位符 2"/>
          <p:cNvSpPr>
            <a:spLocks noGrp="1"/>
          </p:cNvSpPr>
          <p:nvPr>
            <p:ph idx="1"/>
          </p:nvPr>
        </p:nvSpPr>
        <p:spPr/>
        <p:txBody>
          <a:bodyPr/>
          <a:lstStyle/>
          <a:p>
            <a:r>
              <a:rPr lang="zh-CN" altLang="en-US" dirty="0"/>
              <a:t>使用最广泛的身份鉴别方法</a:t>
            </a:r>
          </a:p>
          <a:p>
            <a:pPr lvl="1"/>
            <a:r>
              <a:rPr lang="zh-CN" altLang="en-US" dirty="0"/>
              <a:t>实现简单、成本低</a:t>
            </a:r>
          </a:p>
          <a:p>
            <a:pPr lvl="1"/>
            <a:r>
              <a:rPr lang="zh-CN" altLang="en-US" dirty="0"/>
              <a:t>提供弱鉴别</a:t>
            </a:r>
          </a:p>
          <a:p>
            <a:r>
              <a:rPr lang="zh-CN" altLang="en-US" dirty="0"/>
              <a:t>面临的威胁</a:t>
            </a:r>
          </a:p>
          <a:p>
            <a:pPr lvl="1"/>
            <a:r>
              <a:rPr lang="zh-CN" altLang="en-US" dirty="0"/>
              <a:t>暴力破解</a:t>
            </a:r>
            <a:endParaRPr lang="en-US" altLang="zh-CN" dirty="0"/>
          </a:p>
          <a:p>
            <a:pPr lvl="1"/>
            <a:r>
              <a:rPr lang="zh-CN" altLang="en-US" dirty="0"/>
              <a:t>木马窃取</a:t>
            </a:r>
          </a:p>
          <a:p>
            <a:pPr lvl="1"/>
            <a:r>
              <a:rPr lang="zh-CN" altLang="en-US" dirty="0"/>
              <a:t>线路窃听</a:t>
            </a:r>
          </a:p>
          <a:p>
            <a:pPr lvl="1"/>
            <a:r>
              <a:rPr lang="zh-CN" altLang="en-US" dirty="0"/>
              <a:t>重放攻击</a:t>
            </a:r>
          </a:p>
          <a:p>
            <a:pPr lvl="1"/>
            <a:r>
              <a:rPr lang="zh-CN" altLang="en-US" dirty="0"/>
              <a:t>……</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23</a:t>
            </a:fld>
            <a:endParaRPr lang="en-US" altLang="zh-CN"/>
          </a:p>
        </p:txBody>
      </p:sp>
    </p:spTree>
    <p:extLst>
      <p:ext uri="{BB962C8B-B14F-4D97-AF65-F5344CB8AC3E}">
        <p14:creationId xmlns:p14="http://schemas.microsoft.com/office/powerpoint/2010/main" val="3096512943"/>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密码暴力破解</a:t>
            </a:r>
            <a:r>
              <a:rPr lang="zh-CN" altLang="en-US" dirty="0"/>
              <a:t>安全</a:t>
            </a:r>
            <a:r>
              <a:rPr lang="zh-CN" altLang="en-US" dirty="0" smtClean="0"/>
              <a:t>防护</a:t>
            </a:r>
            <a:endParaRPr lang="zh-CN" altLang="en-US" dirty="0"/>
          </a:p>
        </p:txBody>
      </p:sp>
      <p:sp>
        <p:nvSpPr>
          <p:cNvPr id="3" name="内容占位符 2"/>
          <p:cNvSpPr>
            <a:spLocks noGrp="1"/>
          </p:cNvSpPr>
          <p:nvPr>
            <p:ph idx="1"/>
          </p:nvPr>
        </p:nvSpPr>
        <p:spPr/>
        <p:txBody>
          <a:bodyPr/>
          <a:lstStyle/>
          <a:p>
            <a:r>
              <a:rPr lang="zh-CN" altLang="en-US" dirty="0"/>
              <a:t>暴力破解防护</a:t>
            </a:r>
          </a:p>
          <a:p>
            <a:pPr lvl="1"/>
            <a:r>
              <a:rPr lang="zh-CN" altLang="en-US" dirty="0"/>
              <a:t>使用安全的密码（自己容易记，别人不好猜）</a:t>
            </a:r>
          </a:p>
          <a:p>
            <a:pPr lvl="1"/>
            <a:r>
              <a:rPr lang="zh-CN" altLang="en-US" dirty="0"/>
              <a:t>系统、应用安全策略（帐号锁定策略）</a:t>
            </a:r>
            <a:endParaRPr lang="en-US" altLang="zh-CN" dirty="0"/>
          </a:p>
          <a:p>
            <a:pPr lvl="1"/>
            <a:r>
              <a:rPr lang="zh-CN" altLang="en-US" dirty="0"/>
              <a:t>随机验证码</a:t>
            </a:r>
            <a:endParaRPr lang="en-US" altLang="zh-CN" dirty="0"/>
          </a:p>
          <a:p>
            <a:pPr lvl="2"/>
            <a:r>
              <a:rPr lang="zh-CN" altLang="en-US" dirty="0"/>
              <a:t>变形</a:t>
            </a:r>
            <a:endParaRPr lang="en-US" altLang="zh-CN" dirty="0"/>
          </a:p>
          <a:p>
            <a:pPr lvl="2"/>
            <a:r>
              <a:rPr lang="zh-CN" altLang="en-US" dirty="0"/>
              <a:t>干扰</a:t>
            </a:r>
            <a:endParaRPr lang="en-US" altLang="zh-CN" dirty="0"/>
          </a:p>
          <a:p>
            <a:pPr lvl="2"/>
            <a:r>
              <a:rPr lang="zh-CN" altLang="en-US" dirty="0"/>
              <a:t>滑块</a:t>
            </a:r>
            <a:endParaRPr lang="en-US" altLang="zh-CN" dirty="0"/>
          </a:p>
          <a:p>
            <a:pPr lvl="2"/>
            <a:r>
              <a:rPr lang="zh-CN" altLang="en-US" dirty="0"/>
              <a:t>图像识别</a:t>
            </a:r>
            <a:endParaRPr lang="en-US" altLang="zh-CN" dirty="0"/>
          </a:p>
          <a:p>
            <a:pPr lvl="2"/>
            <a:r>
              <a:rPr lang="en-US" altLang="zh-CN" dirty="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24</a:t>
            </a:fld>
            <a:endParaRPr lang="en-US" altLang="zh-CN"/>
          </a:p>
        </p:txBody>
      </p:sp>
      <p:pic>
        <p:nvPicPr>
          <p:cNvPr id="5" name="图片 4"/>
          <p:cNvPicPr>
            <a:picLocks noChangeAspect="1"/>
          </p:cNvPicPr>
          <p:nvPr/>
        </p:nvPicPr>
        <p:blipFill>
          <a:blip r:embed="rId2"/>
          <a:stretch>
            <a:fillRect/>
          </a:stretch>
        </p:blipFill>
        <p:spPr>
          <a:xfrm>
            <a:off x="4191000" y="3212976"/>
            <a:ext cx="3714750" cy="2305050"/>
          </a:xfrm>
          <a:prstGeom prst="rect">
            <a:avLst/>
          </a:prstGeom>
        </p:spPr>
      </p:pic>
    </p:spTree>
    <p:extLst>
      <p:ext uri="{BB962C8B-B14F-4D97-AF65-F5344CB8AC3E}">
        <p14:creationId xmlns:p14="http://schemas.microsoft.com/office/powerpoint/2010/main" val="1831796937"/>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木马窃取密码安全防护</a:t>
            </a:r>
            <a:endParaRPr lang="zh-CN" altLang="en-US" dirty="0"/>
          </a:p>
        </p:txBody>
      </p:sp>
      <p:sp>
        <p:nvSpPr>
          <p:cNvPr id="3" name="内容占位符 2"/>
          <p:cNvSpPr>
            <a:spLocks noGrp="1"/>
          </p:cNvSpPr>
          <p:nvPr>
            <p:ph idx="1"/>
          </p:nvPr>
        </p:nvSpPr>
        <p:spPr/>
        <p:txBody>
          <a:bodyPr/>
          <a:lstStyle/>
          <a:p>
            <a:r>
              <a:rPr lang="zh-CN" altLang="en-US" dirty="0"/>
              <a:t>使用密码输入控件</a:t>
            </a:r>
            <a:endParaRPr lang="en-US" altLang="zh-CN" dirty="0"/>
          </a:p>
          <a:p>
            <a:pPr lvl="1"/>
            <a:r>
              <a:rPr lang="zh-CN" altLang="en-US" dirty="0"/>
              <a:t>安全的输入框，避免从输入框中还原密码</a:t>
            </a:r>
            <a:endParaRPr lang="en-US" altLang="zh-CN" dirty="0"/>
          </a:p>
          <a:p>
            <a:pPr lvl="1"/>
            <a:r>
              <a:rPr lang="zh-CN" altLang="en-US" dirty="0"/>
              <a:t>软键盘，对抗击键记录</a:t>
            </a:r>
            <a:endParaRPr lang="en-US" altLang="zh-CN" dirty="0"/>
          </a:p>
          <a:p>
            <a:pPr lvl="1"/>
            <a:r>
              <a:rPr lang="zh-CN" altLang="en-US" dirty="0"/>
              <a:t>随机排列字符，对抗屏幕截图重现</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25</a:t>
            </a:fld>
            <a:endParaRPr lang="en-US" altLang="zh-CN"/>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9795" y="3675284"/>
            <a:ext cx="4324409" cy="2634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291532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密码嗅探攻击安全防护</a:t>
            </a:r>
            <a:endParaRPr lang="zh-CN" altLang="en-US" dirty="0"/>
          </a:p>
        </p:txBody>
      </p:sp>
      <p:sp>
        <p:nvSpPr>
          <p:cNvPr id="3" name="内容占位符 2"/>
          <p:cNvSpPr>
            <a:spLocks noGrp="1"/>
          </p:cNvSpPr>
          <p:nvPr>
            <p:ph idx="1"/>
          </p:nvPr>
        </p:nvSpPr>
        <p:spPr/>
        <p:txBody>
          <a:bodyPr/>
          <a:lstStyle/>
          <a:p>
            <a:r>
              <a:rPr lang="zh-CN" altLang="en-US" dirty="0"/>
              <a:t>加密：单向函数</a:t>
            </a:r>
          </a:p>
          <a:p>
            <a:endParaRPr lang="zh-CN" altLang="en-US" dirty="0"/>
          </a:p>
          <a:p>
            <a:endParaRPr lang="zh-CN" altLang="en-US" dirty="0"/>
          </a:p>
          <a:p>
            <a:endParaRPr lang="zh-CN" altLang="en-US" dirty="0"/>
          </a:p>
          <a:p>
            <a:endParaRPr lang="zh-CN" altLang="en-US" dirty="0"/>
          </a:p>
          <a:p>
            <a:endParaRPr lang="zh-CN" altLang="en-US" dirty="0"/>
          </a:p>
          <a:p>
            <a:r>
              <a:rPr lang="zh-CN" altLang="en-US" dirty="0"/>
              <a:t>攻击者很容易构造一张q与p对应的表，表中的p尽可能包含所期望的值</a:t>
            </a:r>
          </a:p>
          <a:p>
            <a:pPr lvl="1"/>
            <a:r>
              <a:rPr lang="zh-CN" altLang="en-US" dirty="0"/>
              <a:t>解决办法：在口令中使用随机数</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26</a:t>
            </a:fld>
            <a:endParaRPr lang="en-US" altLang="zh-CN"/>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057400"/>
            <a:ext cx="4343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Tree>
    <p:extLst>
      <p:ext uri="{BB962C8B-B14F-4D97-AF65-F5344CB8AC3E}">
        <p14:creationId xmlns:p14="http://schemas.microsoft.com/office/powerpoint/2010/main" val="173213031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密码嗅探攻击安全防护</a:t>
            </a:r>
            <a:endParaRPr lang="zh-CN" altLang="en-US" dirty="0"/>
          </a:p>
        </p:txBody>
      </p:sp>
      <p:sp>
        <p:nvSpPr>
          <p:cNvPr id="3" name="内容占位符 2"/>
          <p:cNvSpPr>
            <a:spLocks noGrp="1"/>
          </p:cNvSpPr>
          <p:nvPr>
            <p:ph idx="1"/>
          </p:nvPr>
        </p:nvSpPr>
        <p:spPr/>
        <p:txBody>
          <a:bodyPr/>
          <a:lstStyle/>
          <a:p>
            <a:r>
              <a:rPr lang="zh-CN" altLang="en-US" dirty="0" smtClean="0"/>
              <a:t>一次性口令：每次</a:t>
            </a:r>
            <a:r>
              <a:rPr lang="zh-CN" altLang="en-US" dirty="0"/>
              <a:t>鉴别中所使用的密码不同</a:t>
            </a:r>
          </a:p>
          <a:p>
            <a:pPr lvl="1"/>
            <a:r>
              <a:rPr lang="zh-CN" altLang="en-US" dirty="0"/>
              <a:t>有效应对密码嗅探及重放攻击</a:t>
            </a:r>
          </a:p>
          <a:p>
            <a:r>
              <a:rPr lang="zh-CN" altLang="en-US" dirty="0"/>
              <a:t>实现机制</a:t>
            </a:r>
          </a:p>
          <a:p>
            <a:pPr lvl="1"/>
            <a:r>
              <a:rPr lang="zh-CN" altLang="en-US" dirty="0"/>
              <a:t>两端共同拥有一串随机口令，在该串的某一位置保持同步</a:t>
            </a:r>
          </a:p>
          <a:p>
            <a:pPr lvl="1"/>
            <a:r>
              <a:rPr lang="zh-CN" altLang="en-US" dirty="0"/>
              <a:t>两端共同使用一个随机序列生成器，在该序列生成器的初态保持同步</a:t>
            </a:r>
          </a:p>
          <a:p>
            <a:pPr lvl="1"/>
            <a:r>
              <a:rPr lang="zh-CN" altLang="en-US" dirty="0"/>
              <a:t>使用时间戳，两端维持同步的时钟</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27</a:t>
            </a:fld>
            <a:endParaRPr lang="en-US" altLang="zh-CN"/>
          </a:p>
        </p:txBody>
      </p:sp>
    </p:spTree>
    <p:extLst>
      <p:ext uri="{BB962C8B-B14F-4D97-AF65-F5344CB8AC3E}">
        <p14:creationId xmlns:p14="http://schemas.microsoft.com/office/powerpoint/2010/main" val="219344870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密码嗅探及重放攻击防护</a:t>
            </a:r>
            <a:endParaRPr lang="zh-CN" altLang="en-US" dirty="0"/>
          </a:p>
        </p:txBody>
      </p:sp>
      <p:sp>
        <p:nvSpPr>
          <p:cNvPr id="3" name="内容占位符 2"/>
          <p:cNvSpPr>
            <a:spLocks noGrp="1"/>
          </p:cNvSpPr>
          <p:nvPr>
            <p:ph idx="1"/>
          </p:nvPr>
        </p:nvSpPr>
        <p:spPr/>
        <p:txBody>
          <a:bodyPr/>
          <a:lstStyle/>
          <a:p>
            <a:r>
              <a:rPr lang="zh-CN" altLang="en-US" dirty="0" smtClean="0"/>
              <a:t>挑战机制</a:t>
            </a:r>
            <a:endParaRPr lang="en-US" altLang="zh-CN" dirty="0" smtClean="0"/>
          </a:p>
          <a:p>
            <a:pPr lvl="1"/>
            <a:r>
              <a:rPr lang="zh-CN" altLang="en-US" dirty="0" smtClean="0"/>
              <a:t>客户端</a:t>
            </a:r>
            <a:r>
              <a:rPr lang="zh-CN" altLang="en-US" dirty="0"/>
              <a:t>：请求登录</a:t>
            </a:r>
          </a:p>
          <a:p>
            <a:pPr lvl="1"/>
            <a:r>
              <a:rPr lang="zh-CN" altLang="en-US" dirty="0"/>
              <a:t>服务器：给出随机数作为挑战请求</a:t>
            </a:r>
          </a:p>
          <a:p>
            <a:pPr lvl="1"/>
            <a:r>
              <a:rPr lang="zh-CN" altLang="en-US" dirty="0"/>
              <a:t>将登录信息（用户名、密码）与随机数合并，使用单向函数（如MD5）生产字符串，作为应答返回服务器</a:t>
            </a:r>
          </a:p>
          <a:p>
            <a:pPr lvl="1"/>
            <a:r>
              <a:rPr lang="zh-CN" altLang="en-US" dirty="0"/>
              <a:t>服务认证后返还结果</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28</a:t>
            </a:fld>
            <a:endParaRPr lang="en-US" altLang="zh-CN"/>
          </a:p>
        </p:txBody>
      </p:sp>
      <p:grpSp>
        <p:nvGrpSpPr>
          <p:cNvPr id="5" name="组合 4"/>
          <p:cNvGrpSpPr/>
          <p:nvPr/>
        </p:nvGrpSpPr>
        <p:grpSpPr>
          <a:xfrm>
            <a:off x="1259632" y="4503245"/>
            <a:ext cx="6578600" cy="2112962"/>
            <a:chOff x="1233488" y="4287838"/>
            <a:chExt cx="6578600" cy="2112962"/>
          </a:xfrm>
        </p:grpSpPr>
        <p:pic>
          <p:nvPicPr>
            <p:cNvPr id="6" name="Picture 2" descr="0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8825" y="4343400"/>
              <a:ext cx="703263"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7" name="Picture 3" descr="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3488" y="4819650"/>
              <a:ext cx="950912"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8" name="直接箭头连接符 3"/>
            <p:cNvSpPr>
              <a:spLocks noChangeShapeType="1"/>
            </p:cNvSpPr>
            <p:nvPr/>
          </p:nvSpPr>
          <p:spPr bwMode="auto">
            <a:xfrm flipH="1">
              <a:off x="2411413" y="4652963"/>
              <a:ext cx="4537075" cy="1587"/>
            </a:xfrm>
            <a:prstGeom prst="straightConnector1">
              <a:avLst/>
            </a:prstGeom>
            <a:noFill/>
            <a:ln w="28575" cmpd="sng">
              <a:solidFill>
                <a:srgbClr val="787878"/>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9" name="文本框 4"/>
            <p:cNvSpPr>
              <a:spLocks noChangeArrowheads="1"/>
            </p:cNvSpPr>
            <p:nvPr/>
          </p:nvSpPr>
          <p:spPr bwMode="auto">
            <a:xfrm>
              <a:off x="4351338" y="4287838"/>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smtClean="0">
                  <a:solidFill>
                    <a:srgbClr val="000000"/>
                  </a:solidFill>
                </a:rPr>
                <a:t>随机数</a:t>
              </a:r>
              <a:endParaRPr lang="en-US" dirty="0">
                <a:solidFill>
                  <a:srgbClr val="000000"/>
                </a:solidFill>
              </a:endParaRPr>
            </a:p>
          </p:txBody>
        </p:sp>
        <p:sp>
          <p:nvSpPr>
            <p:cNvPr id="10" name="直接箭头连接符 5"/>
            <p:cNvSpPr>
              <a:spLocks noChangeShapeType="1"/>
            </p:cNvSpPr>
            <p:nvPr/>
          </p:nvSpPr>
          <p:spPr bwMode="auto">
            <a:xfrm>
              <a:off x="2482850" y="5302250"/>
              <a:ext cx="4465638" cy="0"/>
            </a:xfrm>
            <a:prstGeom prst="straightConnector1">
              <a:avLst/>
            </a:prstGeom>
            <a:noFill/>
            <a:ln w="28575" cmpd="sng">
              <a:solidFill>
                <a:srgbClr val="787878"/>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1" name="文本框 6"/>
            <p:cNvSpPr>
              <a:spLocks noChangeArrowheads="1"/>
            </p:cNvSpPr>
            <p:nvPr/>
          </p:nvSpPr>
          <p:spPr bwMode="auto">
            <a:xfrm>
              <a:off x="3347864" y="4884867"/>
              <a:ext cx="31394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smtClean="0">
                  <a:solidFill>
                    <a:srgbClr val="000000"/>
                  </a:solidFill>
                </a:rPr>
                <a:t>对随机数进行加密的结果</a:t>
              </a:r>
              <a:endParaRPr lang="zh-CN" altLang="en-US" dirty="0">
                <a:solidFill>
                  <a:srgbClr val="000000"/>
                </a:solidFill>
              </a:endParaRPr>
            </a:p>
          </p:txBody>
        </p:sp>
        <p:sp>
          <p:nvSpPr>
            <p:cNvPr id="12" name="直接箭头连接符 8"/>
            <p:cNvSpPr>
              <a:spLocks noChangeShapeType="1"/>
            </p:cNvSpPr>
            <p:nvPr/>
          </p:nvSpPr>
          <p:spPr bwMode="auto">
            <a:xfrm flipH="1">
              <a:off x="2555875" y="5949950"/>
              <a:ext cx="4392613" cy="0"/>
            </a:xfrm>
            <a:prstGeom prst="straightConnector1">
              <a:avLst/>
            </a:prstGeom>
            <a:noFill/>
            <a:ln w="28575" cmpd="sng">
              <a:solidFill>
                <a:srgbClr val="787878"/>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3" name="文本框 9"/>
            <p:cNvSpPr>
              <a:spLocks noChangeArrowheads="1"/>
            </p:cNvSpPr>
            <p:nvPr/>
          </p:nvSpPr>
          <p:spPr bwMode="auto">
            <a:xfrm>
              <a:off x="4191000" y="5559425"/>
              <a:ext cx="1096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0000"/>
                  </a:solidFill>
                </a:rPr>
                <a:t>认证结果</a:t>
              </a:r>
            </a:p>
          </p:txBody>
        </p:sp>
      </p:grpSp>
    </p:spTree>
    <p:extLst>
      <p:ext uri="{BB962C8B-B14F-4D97-AF65-F5344CB8AC3E}">
        <p14:creationId xmlns:p14="http://schemas.microsoft.com/office/powerpoint/2010/main" val="201270444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知识子域：身份鉴别</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29</a:t>
            </a:fld>
            <a:endParaRPr lang="en-US" altLang="zh-CN"/>
          </a:p>
        </p:txBody>
      </p:sp>
      <p:sp>
        <p:nvSpPr>
          <p:cNvPr id="5" name="内容占位符 4"/>
          <p:cNvSpPr>
            <a:spLocks noGrp="1"/>
          </p:cNvSpPr>
          <p:nvPr>
            <p:ph idx="1"/>
          </p:nvPr>
        </p:nvSpPr>
        <p:spPr/>
        <p:txBody>
          <a:bodyPr/>
          <a:lstStyle/>
          <a:p>
            <a:r>
              <a:rPr lang="zh-CN" altLang="en-US" dirty="0"/>
              <a:t>基于实体所有的鉴别</a:t>
            </a:r>
          </a:p>
          <a:p>
            <a:pPr lvl="1"/>
            <a:r>
              <a:rPr lang="zh-CN" altLang="en-US" dirty="0"/>
              <a:t>理解基于实体所有的鉴别方式及特点；</a:t>
            </a:r>
          </a:p>
          <a:p>
            <a:pPr lvl="1"/>
            <a:r>
              <a:rPr lang="zh-CN" altLang="en-US" dirty="0"/>
              <a:t>了解集成电路卡、内存卡、安全卡、</a:t>
            </a:r>
            <a:r>
              <a:rPr lang="en-US" altLang="zh-CN" dirty="0"/>
              <a:t>CPU</a:t>
            </a:r>
            <a:r>
              <a:rPr lang="zh-CN" altLang="en-US" dirty="0"/>
              <a:t>卡等常用鉴别物品概念；</a:t>
            </a:r>
          </a:p>
          <a:p>
            <a:r>
              <a:rPr lang="zh-CN" altLang="en-US" dirty="0"/>
              <a:t>基于实体特征的鉴别</a:t>
            </a:r>
          </a:p>
          <a:p>
            <a:pPr lvl="1"/>
            <a:r>
              <a:rPr lang="zh-CN" altLang="en-US" dirty="0"/>
              <a:t>理解基于实体特征的鉴别方式及特点；</a:t>
            </a:r>
          </a:p>
          <a:p>
            <a:pPr lvl="1"/>
            <a:r>
              <a:rPr lang="zh-CN" altLang="en-US" dirty="0"/>
              <a:t>了解指纹、虹膜、声纹等常用的生物识别技术；</a:t>
            </a:r>
          </a:p>
          <a:p>
            <a:pPr lvl="1"/>
            <a:endParaRPr lang="zh-CN" altLang="en-US" dirty="0"/>
          </a:p>
        </p:txBody>
      </p:sp>
    </p:spTree>
    <p:extLst>
      <p:ext uri="{BB962C8B-B14F-4D97-AF65-F5344CB8AC3E}">
        <p14:creationId xmlns:p14="http://schemas.microsoft.com/office/powerpoint/2010/main" val="196549382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知识子域：密码学</a:t>
            </a:r>
            <a:endParaRPr lang="zh-CN" altLang="en-US" dirty="0"/>
          </a:p>
        </p:txBody>
      </p:sp>
      <p:sp>
        <p:nvSpPr>
          <p:cNvPr id="3" name="内容占位符 2"/>
          <p:cNvSpPr>
            <a:spLocks noGrp="1"/>
          </p:cNvSpPr>
          <p:nvPr>
            <p:ph idx="1"/>
          </p:nvPr>
        </p:nvSpPr>
        <p:spPr/>
        <p:txBody>
          <a:bodyPr/>
          <a:lstStyle/>
          <a:p>
            <a:r>
              <a:rPr lang="zh-CN" altLang="en-US" dirty="0"/>
              <a:t>基本概念</a:t>
            </a:r>
          </a:p>
          <a:p>
            <a:pPr lvl="1"/>
            <a:r>
              <a:rPr lang="zh-CN" altLang="en-US" dirty="0"/>
              <a:t>了解密码学的发展历史及密码学基本</a:t>
            </a:r>
            <a:r>
              <a:rPr lang="zh-CN" altLang="en-US" dirty="0" smtClean="0"/>
              <a:t>术语；</a:t>
            </a:r>
            <a:endParaRPr lang="zh-CN" altLang="en-US" dirty="0"/>
          </a:p>
          <a:p>
            <a:pPr lvl="1"/>
            <a:r>
              <a:rPr lang="zh-CN" altLang="en-US" dirty="0"/>
              <a:t>理解密码学对于信息安全的支撑作用；</a:t>
            </a:r>
          </a:p>
          <a:p>
            <a:r>
              <a:rPr lang="zh-CN" altLang="en-US" dirty="0" smtClean="0"/>
              <a:t>对称</a:t>
            </a:r>
            <a:r>
              <a:rPr lang="zh-CN" altLang="en-US" dirty="0"/>
              <a:t>密码算法</a:t>
            </a:r>
          </a:p>
          <a:p>
            <a:pPr lvl="1"/>
            <a:r>
              <a:rPr lang="zh-CN" altLang="en-US" dirty="0"/>
              <a:t>理解对称密码算法的概念及算法特点；</a:t>
            </a:r>
          </a:p>
          <a:p>
            <a:r>
              <a:rPr lang="zh-CN" altLang="en-US" dirty="0" smtClean="0"/>
              <a:t>公钥密码算法</a:t>
            </a:r>
          </a:p>
          <a:p>
            <a:pPr lvl="1"/>
            <a:r>
              <a:rPr lang="zh-CN" altLang="en-US" dirty="0" smtClean="0"/>
              <a:t>理解</a:t>
            </a:r>
            <a:r>
              <a:rPr lang="zh-CN" altLang="en-US" dirty="0"/>
              <a:t>非对称密码算法（公钥算法）的概念及算法特点；</a:t>
            </a:r>
          </a:p>
          <a:p>
            <a:r>
              <a:rPr lang="zh-CN" altLang="en-US" dirty="0" smtClean="0"/>
              <a:t>其他</a:t>
            </a:r>
            <a:r>
              <a:rPr lang="zh-CN" altLang="en-US" dirty="0"/>
              <a:t>密码服务</a:t>
            </a:r>
          </a:p>
          <a:p>
            <a:pPr lvl="1"/>
            <a:r>
              <a:rPr lang="zh-CN" altLang="en-US" dirty="0"/>
              <a:t>理解哈希函数、消息认证码、数字签名等密码服务的作用；</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3355174895"/>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基于实体所有的鉴别方法</a:t>
            </a:r>
            <a:endParaRPr lang="zh-CN" altLang="en-US" dirty="0"/>
          </a:p>
        </p:txBody>
      </p:sp>
      <p:sp>
        <p:nvSpPr>
          <p:cNvPr id="3" name="内容占位符 2"/>
          <p:cNvSpPr>
            <a:spLocks noGrp="1"/>
          </p:cNvSpPr>
          <p:nvPr>
            <p:ph idx="1"/>
          </p:nvPr>
        </p:nvSpPr>
        <p:spPr/>
        <p:txBody>
          <a:bodyPr/>
          <a:lstStyle/>
          <a:p>
            <a:r>
              <a:rPr lang="zh-CN" altLang="en-US" dirty="0"/>
              <a:t>采用较多的鉴别方法</a:t>
            </a:r>
            <a:endParaRPr lang="en-US" altLang="zh-CN" dirty="0"/>
          </a:p>
          <a:p>
            <a:pPr lvl="1"/>
            <a:r>
              <a:rPr lang="zh-CN" altLang="zh-CN" dirty="0"/>
              <a:t>使用用户所持有的东西来验证用户的身份</a:t>
            </a:r>
            <a:endParaRPr lang="en-US" altLang="zh-CN" dirty="0"/>
          </a:p>
          <a:p>
            <a:pPr lvl="1"/>
            <a:r>
              <a:rPr lang="zh-CN" altLang="en-US" dirty="0"/>
              <a:t>用于鉴别的东西通常不容易复制</a:t>
            </a:r>
            <a:endParaRPr lang="en-US" altLang="zh-CN" dirty="0"/>
          </a:p>
          <a:p>
            <a:r>
              <a:rPr lang="zh-CN" altLang="en-US" dirty="0"/>
              <a:t>鉴别物体</a:t>
            </a:r>
            <a:endParaRPr lang="en-US" altLang="zh-CN" dirty="0"/>
          </a:p>
          <a:p>
            <a:pPr lvl="1"/>
            <a:r>
              <a:rPr lang="zh-CN" altLang="en-US" dirty="0"/>
              <a:t>IC卡（Integrated Circuit Card）是将一个微电子芯片嵌入符合卡基，做成卡片形式的信息载体</a:t>
            </a:r>
            <a:endParaRPr lang="en-US" altLang="zh-CN" dirty="0"/>
          </a:p>
          <a:p>
            <a:pPr lvl="2"/>
            <a:r>
              <a:rPr lang="zh-CN" altLang="en-US" dirty="0"/>
              <a:t>内存卡</a:t>
            </a:r>
            <a:endParaRPr lang="en-US" altLang="zh-CN" dirty="0"/>
          </a:p>
          <a:p>
            <a:pPr lvl="2"/>
            <a:r>
              <a:rPr lang="zh-CN" altLang="en-US" dirty="0"/>
              <a:t>逻辑加密卡</a:t>
            </a:r>
            <a:endParaRPr lang="en-US" altLang="zh-CN" dirty="0"/>
          </a:p>
          <a:p>
            <a:pPr lvl="2"/>
            <a:r>
              <a:rPr lang="en-US" altLang="zh-CN" dirty="0"/>
              <a:t>CPU</a:t>
            </a:r>
            <a:r>
              <a:rPr lang="zh-CN" altLang="en-US" dirty="0"/>
              <a:t>卡</a:t>
            </a:r>
          </a:p>
          <a:p>
            <a:r>
              <a:rPr lang="zh-CN" altLang="en-US" dirty="0"/>
              <a:t>特点</a:t>
            </a:r>
          </a:p>
          <a:p>
            <a:pPr lvl="1"/>
            <a:r>
              <a:rPr lang="zh-CN" altLang="en-US" dirty="0"/>
              <a:t>难以复制、安全性高</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30</a:t>
            </a:fld>
            <a:endParaRPr lang="en-US" altLang="zh-CN"/>
          </a:p>
        </p:txBody>
      </p:sp>
    </p:spTree>
    <p:extLst>
      <p:ext uri="{BB962C8B-B14F-4D97-AF65-F5344CB8AC3E}">
        <p14:creationId xmlns:p14="http://schemas.microsoft.com/office/powerpoint/2010/main" val="1102913222"/>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基于实体所有的鉴别方法</a:t>
            </a:r>
            <a:endParaRPr lang="zh-CN" altLang="en-US" dirty="0"/>
          </a:p>
        </p:txBody>
      </p:sp>
      <p:sp>
        <p:nvSpPr>
          <p:cNvPr id="3" name="内容占位符 2"/>
          <p:cNvSpPr>
            <a:spLocks noGrp="1"/>
          </p:cNvSpPr>
          <p:nvPr>
            <p:ph idx="1"/>
          </p:nvPr>
        </p:nvSpPr>
        <p:spPr/>
        <p:txBody>
          <a:bodyPr/>
          <a:lstStyle/>
          <a:p>
            <a:r>
              <a:rPr lang="zh-CN" altLang="en-US" dirty="0"/>
              <a:t>安全威胁及防护</a:t>
            </a:r>
            <a:endParaRPr lang="en-US" altLang="zh-CN" dirty="0"/>
          </a:p>
          <a:p>
            <a:pPr lvl="1"/>
            <a:r>
              <a:rPr lang="zh-CN" altLang="en-US" dirty="0"/>
              <a:t>损坏</a:t>
            </a:r>
            <a:endParaRPr lang="en-US" altLang="zh-CN" dirty="0"/>
          </a:p>
          <a:p>
            <a:pPr lvl="2"/>
            <a:r>
              <a:rPr lang="zh-CN" altLang="zh-CN" dirty="0"/>
              <a:t>封装应坚固耐用，承受日常使用中各种可能导致卡片损坏的行为</a:t>
            </a:r>
            <a:endParaRPr lang="en-US" altLang="zh-CN" dirty="0"/>
          </a:p>
          <a:p>
            <a:pPr lvl="1"/>
            <a:r>
              <a:rPr lang="zh-CN" altLang="en-US" dirty="0"/>
              <a:t>复制</a:t>
            </a:r>
            <a:endParaRPr lang="en-US" altLang="zh-CN" dirty="0"/>
          </a:p>
          <a:p>
            <a:pPr lvl="2"/>
            <a:r>
              <a:rPr lang="zh-CN" altLang="zh-CN" dirty="0"/>
              <a:t>保证</a:t>
            </a:r>
            <a:r>
              <a:rPr lang="en-US" altLang="zh-CN" dirty="0"/>
              <a:t>IC</a:t>
            </a:r>
            <a:r>
              <a:rPr lang="zh-CN" altLang="zh-CN" dirty="0"/>
              <a:t>卡中存储和处理的各种信息不被非法访问、复制、篡改或破坏</a:t>
            </a:r>
            <a:r>
              <a:rPr lang="en-US" altLang="zh-CN" dirty="0"/>
              <a:t>PIN</a:t>
            </a:r>
            <a:r>
              <a:rPr lang="zh-CN" altLang="zh-CN" dirty="0"/>
              <a:t>码甚至其他技术实现对数据的安全防护</a:t>
            </a:r>
            <a:endParaRPr lang="en-US" altLang="zh-CN" dirty="0"/>
          </a:p>
          <a:p>
            <a:pPr lvl="2"/>
            <a:r>
              <a:rPr lang="zh-CN" altLang="en-US" dirty="0"/>
              <a:t>确保逻辑安全措施得到落实</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31</a:t>
            </a:fld>
            <a:endParaRPr lang="en-US" altLang="zh-CN"/>
          </a:p>
        </p:txBody>
      </p:sp>
    </p:spTree>
    <p:extLst>
      <p:ext uri="{BB962C8B-B14F-4D97-AF65-F5344CB8AC3E}">
        <p14:creationId xmlns:p14="http://schemas.microsoft.com/office/powerpoint/2010/main" val="1488148973"/>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基于实体特征的鉴别方法</a:t>
            </a:r>
            <a:endParaRPr lang="zh-CN" altLang="en-US" dirty="0"/>
          </a:p>
        </p:txBody>
      </p:sp>
      <p:sp>
        <p:nvSpPr>
          <p:cNvPr id="3" name="内容占位符 2"/>
          <p:cNvSpPr>
            <a:spLocks noGrp="1"/>
          </p:cNvSpPr>
          <p:nvPr>
            <p:ph idx="1"/>
          </p:nvPr>
        </p:nvSpPr>
        <p:spPr/>
        <p:txBody>
          <a:bodyPr/>
          <a:lstStyle/>
          <a:p>
            <a:r>
              <a:rPr lang="zh-CN" altLang="en-US" dirty="0">
                <a:sym typeface="Times New Roman" panose="02020603050405020304" pitchFamily="18" charset="0"/>
              </a:rPr>
              <a:t>使用每个人所具有的唯一生理特征</a:t>
            </a:r>
          </a:p>
          <a:p>
            <a:endParaRPr lang="zh-CN" altLang="en-US" b="1" i="1" dirty="0">
              <a:sym typeface="Times New Roman" panose="02020603050405020304" pitchFamily="18" charset="0"/>
            </a:endParaRPr>
          </a:p>
          <a:p>
            <a:endParaRPr lang="zh-CN" altLang="en-US" b="1" i="1" dirty="0">
              <a:sym typeface="Times New Roman" panose="02020603050405020304" pitchFamily="18" charset="0"/>
            </a:endParaRPr>
          </a:p>
          <a:p>
            <a:endParaRPr lang="zh-CN" altLang="en-US" b="1" i="1" dirty="0">
              <a:sym typeface="Times New Roman" panose="02020603050405020304" pitchFamily="18" charset="0"/>
            </a:endParaRPr>
          </a:p>
          <a:p>
            <a:endParaRPr lang="zh-CN" altLang="en-US" dirty="0"/>
          </a:p>
          <a:p>
            <a:r>
              <a:rPr lang="zh-CN" altLang="en-US" dirty="0"/>
              <a:t>鉴别的方式</a:t>
            </a:r>
          </a:p>
          <a:p>
            <a:pPr lvl="1"/>
            <a:r>
              <a:rPr lang="zh-CN" altLang="en-US" dirty="0"/>
              <a:t>指纹、掌纹、静脉</a:t>
            </a:r>
          </a:p>
          <a:p>
            <a:pPr lvl="1"/>
            <a:r>
              <a:rPr lang="zh-CN" altLang="en-US" dirty="0"/>
              <a:t>虹膜、视网膜</a:t>
            </a:r>
          </a:p>
          <a:p>
            <a:pPr lvl="1"/>
            <a:r>
              <a:rPr lang="zh-CN" altLang="en-US" dirty="0"/>
              <a:t>语音</a:t>
            </a:r>
          </a:p>
          <a:p>
            <a:pPr lvl="1"/>
            <a:r>
              <a:rPr lang="zh-CN" altLang="en-US" dirty="0"/>
              <a:t>面部扫描</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32</a:t>
            </a:fld>
            <a:endParaRPr lang="en-US" altLang="zh-CN"/>
          </a:p>
        </p:txBody>
      </p:sp>
      <p:grpSp>
        <p:nvGrpSpPr>
          <p:cNvPr id="5" name="Group 4"/>
          <p:cNvGrpSpPr>
            <a:grpSpLocks/>
          </p:cNvGrpSpPr>
          <p:nvPr/>
        </p:nvGrpSpPr>
        <p:grpSpPr bwMode="auto">
          <a:xfrm>
            <a:off x="815975" y="1951038"/>
            <a:ext cx="6705600" cy="1450975"/>
            <a:chOff x="0" y="0"/>
            <a:chExt cx="6705600" cy="1450968"/>
          </a:xfrm>
        </p:grpSpPr>
        <p:grpSp>
          <p:nvGrpSpPr>
            <p:cNvPr id="6" name="Group 5"/>
            <p:cNvGrpSpPr>
              <a:grpSpLocks/>
            </p:cNvGrpSpPr>
            <p:nvPr/>
          </p:nvGrpSpPr>
          <p:grpSpPr bwMode="auto">
            <a:xfrm>
              <a:off x="0" y="0"/>
              <a:ext cx="6299200" cy="1450968"/>
              <a:chOff x="0" y="0"/>
              <a:chExt cx="6299200" cy="1450968"/>
            </a:xfrm>
          </p:grpSpPr>
          <p:grpSp>
            <p:nvGrpSpPr>
              <p:cNvPr id="8" name="Group 6"/>
              <p:cNvGrpSpPr>
                <a:grpSpLocks/>
              </p:cNvGrpSpPr>
              <p:nvPr/>
            </p:nvGrpSpPr>
            <p:grpSpPr bwMode="auto">
              <a:xfrm>
                <a:off x="203200" y="735005"/>
                <a:ext cx="6096000" cy="715963"/>
                <a:chOff x="0" y="0"/>
                <a:chExt cx="6096000" cy="715963"/>
              </a:xfrm>
            </p:grpSpPr>
            <p:sp>
              <p:nvSpPr>
                <p:cNvPr id="10" name="Rectangle 7" descr="宽上对角线"/>
                <p:cNvSpPr>
                  <a:spLocks noChangeArrowheads="1"/>
                </p:cNvSpPr>
                <p:nvPr/>
              </p:nvSpPr>
              <p:spPr bwMode="auto">
                <a:xfrm>
                  <a:off x="812800" y="0"/>
                  <a:ext cx="1155982" cy="715963"/>
                </a:xfrm>
                <a:prstGeom prst="rect">
                  <a:avLst/>
                </a:prstGeom>
                <a:noFill/>
                <a:ln w="9525" cap="rnd"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0"/>
                  <a:r>
                    <a:rPr lang="zh-CN" altLang="en-US" b="1" i="1" dirty="0">
                      <a:solidFill>
                        <a:srgbClr val="2D6A93"/>
                      </a:solidFill>
                      <a:latin typeface="Times New Roman" panose="02020603050405020304" pitchFamily="18" charset="0"/>
                      <a:sym typeface="黑体" panose="02010609060101010101" pitchFamily="49" charset="-122"/>
                    </a:rPr>
                    <a:t>数据</a:t>
                  </a:r>
                  <a:endParaRPr lang="en-US" b="1" i="1" dirty="0">
                    <a:solidFill>
                      <a:srgbClr val="2D6A93"/>
                    </a:solidFill>
                    <a:latin typeface="Times New Roman" panose="02020603050405020304" pitchFamily="18" charset="0"/>
                    <a:sym typeface="黑体" panose="02010609060101010101" pitchFamily="49" charset="-122"/>
                  </a:endParaRPr>
                </a:p>
                <a:p>
                  <a:pPr algn="ctr" hangingPunct="0"/>
                  <a:r>
                    <a:rPr lang="zh-CN" altLang="en-US" b="1" i="1" dirty="0">
                      <a:solidFill>
                        <a:srgbClr val="2D6A93"/>
                      </a:solidFill>
                      <a:latin typeface="Times New Roman" panose="02020603050405020304" pitchFamily="18" charset="0"/>
                      <a:sym typeface="黑体" panose="02010609060101010101" pitchFamily="49" charset="-122"/>
                    </a:rPr>
                    <a:t>采集设备</a:t>
                  </a:r>
                </a:p>
              </p:txBody>
            </p:sp>
            <p:sp>
              <p:nvSpPr>
                <p:cNvPr id="11" name="Rectangle 8" descr="宽上对角线"/>
                <p:cNvSpPr>
                  <a:spLocks noChangeArrowheads="1"/>
                </p:cNvSpPr>
                <p:nvPr/>
              </p:nvSpPr>
              <p:spPr bwMode="auto">
                <a:xfrm>
                  <a:off x="2438400" y="0"/>
                  <a:ext cx="1155983" cy="715963"/>
                </a:xfrm>
                <a:prstGeom prst="rect">
                  <a:avLst/>
                </a:prstGeom>
                <a:noFill/>
                <a:ln w="9525" cap="rnd"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0"/>
                  <a:r>
                    <a:rPr lang="zh-CN" altLang="en-US" b="1" i="1">
                      <a:solidFill>
                        <a:srgbClr val="2D6A93"/>
                      </a:solidFill>
                      <a:latin typeface="Times New Roman" panose="02020603050405020304" pitchFamily="18" charset="0"/>
                      <a:sym typeface="黑体" panose="02010609060101010101" pitchFamily="49" charset="-122"/>
                    </a:rPr>
                    <a:t>数据输入</a:t>
                  </a:r>
                  <a:endParaRPr lang="en-US" b="1" i="1">
                    <a:solidFill>
                      <a:srgbClr val="2D6A93"/>
                    </a:solidFill>
                    <a:latin typeface="Times New Roman" panose="02020603050405020304" pitchFamily="18" charset="0"/>
                    <a:sym typeface="黑体" panose="02010609060101010101" pitchFamily="49" charset="-122"/>
                  </a:endParaRPr>
                </a:p>
                <a:p>
                  <a:pPr algn="ctr" hangingPunct="0"/>
                  <a:r>
                    <a:rPr lang="zh-CN" altLang="en-US" b="1" i="1">
                      <a:solidFill>
                        <a:srgbClr val="2D6A93"/>
                      </a:solidFill>
                      <a:latin typeface="Times New Roman" panose="02020603050405020304" pitchFamily="18" charset="0"/>
                      <a:sym typeface="黑体" panose="02010609060101010101" pitchFamily="49" charset="-122"/>
                    </a:rPr>
                    <a:t>通道</a:t>
                  </a:r>
                </a:p>
              </p:txBody>
            </p:sp>
            <p:sp>
              <p:nvSpPr>
                <p:cNvPr id="12" name="Rectangle 9" descr="宽上对角线"/>
                <p:cNvSpPr>
                  <a:spLocks noChangeArrowheads="1"/>
                </p:cNvSpPr>
                <p:nvPr/>
              </p:nvSpPr>
              <p:spPr bwMode="auto">
                <a:xfrm>
                  <a:off x="4064001" y="0"/>
                  <a:ext cx="1155982" cy="715963"/>
                </a:xfrm>
                <a:prstGeom prst="rect">
                  <a:avLst/>
                </a:prstGeom>
                <a:noFill/>
                <a:ln w="9525" cap="rnd"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0"/>
                  <a:r>
                    <a:rPr lang="zh-CN" altLang="en-US" b="1" i="1">
                      <a:solidFill>
                        <a:srgbClr val="2D6A93"/>
                      </a:solidFill>
                      <a:latin typeface="Times New Roman" panose="02020603050405020304" pitchFamily="18" charset="0"/>
                      <a:sym typeface="黑体" panose="02010609060101010101" pitchFamily="49" charset="-122"/>
                    </a:rPr>
                    <a:t>数据</a:t>
                  </a:r>
                  <a:endParaRPr lang="en-US" b="1" i="1">
                    <a:solidFill>
                      <a:srgbClr val="2D6A93"/>
                    </a:solidFill>
                    <a:latin typeface="Times New Roman" panose="02020603050405020304" pitchFamily="18" charset="0"/>
                    <a:sym typeface="黑体" panose="02010609060101010101" pitchFamily="49" charset="-122"/>
                  </a:endParaRPr>
                </a:p>
                <a:p>
                  <a:pPr algn="ctr" hangingPunct="0"/>
                  <a:r>
                    <a:rPr lang="zh-CN" altLang="en-US" b="1" i="1">
                      <a:solidFill>
                        <a:srgbClr val="2D6A93"/>
                      </a:solidFill>
                      <a:latin typeface="Times New Roman" panose="02020603050405020304" pitchFamily="18" charset="0"/>
                      <a:sym typeface="黑体" panose="02010609060101010101" pitchFamily="49" charset="-122"/>
                    </a:rPr>
                    <a:t>匹配</a:t>
                  </a:r>
                </a:p>
              </p:txBody>
            </p:sp>
            <p:sp>
              <p:nvSpPr>
                <p:cNvPr id="13" name="Line 10"/>
                <p:cNvSpPr>
                  <a:spLocks noChangeShapeType="1"/>
                </p:cNvSpPr>
                <p:nvPr/>
              </p:nvSpPr>
              <p:spPr bwMode="auto">
                <a:xfrm>
                  <a:off x="2032000" y="392257"/>
                  <a:ext cx="406400" cy="1"/>
                </a:xfrm>
                <a:prstGeom prst="line">
                  <a:avLst/>
                </a:prstGeom>
                <a:noFill/>
                <a:ln w="9525" cap="flat" cmpd="sng">
                  <a:solidFill>
                    <a:srgbClr val="000000"/>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4" name="Line 11"/>
                <p:cNvSpPr>
                  <a:spLocks noChangeShapeType="1"/>
                </p:cNvSpPr>
                <p:nvPr/>
              </p:nvSpPr>
              <p:spPr bwMode="auto">
                <a:xfrm>
                  <a:off x="3657600" y="392257"/>
                  <a:ext cx="406400" cy="1"/>
                </a:xfrm>
                <a:prstGeom prst="line">
                  <a:avLst/>
                </a:prstGeom>
                <a:noFill/>
                <a:ln w="9525" cap="flat" cmpd="sng">
                  <a:solidFill>
                    <a:srgbClr val="000000"/>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 name="Line 12"/>
                <p:cNvSpPr>
                  <a:spLocks noChangeShapeType="1"/>
                </p:cNvSpPr>
                <p:nvPr/>
              </p:nvSpPr>
              <p:spPr bwMode="auto">
                <a:xfrm>
                  <a:off x="5283200" y="392257"/>
                  <a:ext cx="812800" cy="1"/>
                </a:xfrm>
                <a:prstGeom prst="line">
                  <a:avLst/>
                </a:prstGeom>
                <a:noFill/>
                <a:ln w="9525" cap="flat" cmpd="sng">
                  <a:solidFill>
                    <a:srgbClr val="000000"/>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6" name="Line 13"/>
                <p:cNvSpPr>
                  <a:spLocks noChangeShapeType="1"/>
                </p:cNvSpPr>
                <p:nvPr/>
              </p:nvSpPr>
              <p:spPr bwMode="auto">
                <a:xfrm>
                  <a:off x="0" y="392257"/>
                  <a:ext cx="812800" cy="1"/>
                </a:xfrm>
                <a:prstGeom prst="line">
                  <a:avLst/>
                </a:prstGeom>
                <a:noFill/>
                <a:ln w="9525" cap="flat" cmpd="sng">
                  <a:solidFill>
                    <a:srgbClr val="000000"/>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aphicFrame>
            <p:nvGraphicFramePr>
              <p:cNvPr id="9" name="对象"/>
              <p:cNvGraphicFramePr>
                <a:graphicFrameLocks noChangeAspect="1"/>
              </p:cNvGraphicFramePr>
              <p:nvPr/>
            </p:nvGraphicFramePr>
            <p:xfrm>
              <a:off x="0" y="0"/>
              <a:ext cx="592667" cy="913996"/>
            </p:xfrm>
            <a:graphic>
              <a:graphicData uri="http://schemas.openxmlformats.org/presentationml/2006/ole">
                <mc:AlternateContent xmlns:mc="http://schemas.openxmlformats.org/markup-compatibility/2006">
                  <mc:Choice xmlns:v="urn:schemas-microsoft-com:vml" Requires="v">
                    <p:oleObj spid="_x0000_s3084" r:id="rId3" imgW="590476" imgH="828791" progId="PBrush">
                      <p:embed/>
                    </p:oleObj>
                  </mc:Choice>
                  <mc:Fallback>
                    <p:oleObj r:id="rId3" imgW="590476" imgH="828791" progId="PBrush">
                      <p:embed/>
                      <p:pic>
                        <p:nvPicPr>
                          <p:cNvPr id="9" name="对象"/>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92667" cy="913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7" name="Rectangle 15"/>
            <p:cNvSpPr>
              <a:spLocks noChangeArrowheads="1"/>
            </p:cNvSpPr>
            <p:nvPr/>
          </p:nvSpPr>
          <p:spPr bwMode="auto">
            <a:xfrm>
              <a:off x="5486401" y="376998"/>
              <a:ext cx="1219200" cy="79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just" hangingPunct="0"/>
              <a:r>
                <a:rPr lang="zh-CN" altLang="en-US" b="1" i="1">
                  <a:solidFill>
                    <a:srgbClr val="2D6A93"/>
                  </a:solidFill>
                  <a:latin typeface="Times New Roman" panose="02020603050405020304" pitchFamily="18" charset="0"/>
                  <a:sym typeface="黑体" panose="02010609060101010101" pitchFamily="49" charset="-122"/>
                </a:rPr>
                <a:t>认证结果</a:t>
              </a:r>
            </a:p>
          </p:txBody>
        </p:sp>
      </p:grpSp>
    </p:spTree>
    <p:extLst>
      <p:ext uri="{BB962C8B-B14F-4D97-AF65-F5344CB8AC3E}">
        <p14:creationId xmlns:p14="http://schemas.microsoft.com/office/powerpoint/2010/main" val="231503296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891028" cy="487363"/>
          </a:xfrm>
        </p:spPr>
        <p:txBody>
          <a:bodyPr/>
          <a:lstStyle/>
          <a:p>
            <a:r>
              <a:rPr lang="zh-CN" altLang="en-US" dirty="0" smtClean="0"/>
              <a:t>基于实体特征的鉴别</a:t>
            </a:r>
            <a:r>
              <a:rPr lang="en-US" altLang="zh-CN" dirty="0" smtClean="0"/>
              <a:t>-</a:t>
            </a:r>
            <a:r>
              <a:rPr lang="zh-CN" altLang="en-US" dirty="0"/>
              <a:t>指纹、掌纹、静脉</a:t>
            </a:r>
          </a:p>
        </p:txBody>
      </p:sp>
      <p:sp>
        <p:nvSpPr>
          <p:cNvPr id="3" name="内容占位符 2"/>
          <p:cNvSpPr>
            <a:spLocks noGrp="1"/>
          </p:cNvSpPr>
          <p:nvPr>
            <p:ph idx="1"/>
          </p:nvPr>
        </p:nvSpPr>
        <p:spPr/>
        <p:txBody>
          <a:bodyPr/>
          <a:lstStyle/>
          <a:p>
            <a:r>
              <a:rPr lang="zh-CN" altLang="en-US" dirty="0"/>
              <a:t>指纹</a:t>
            </a:r>
          </a:p>
          <a:p>
            <a:pPr lvl="1"/>
            <a:r>
              <a:rPr lang="zh-CN" altLang="en-US" sz="2800" dirty="0"/>
              <a:t>手指上一些曲线和分叉以及一些非常微小的特征</a:t>
            </a:r>
          </a:p>
          <a:p>
            <a:r>
              <a:rPr lang="zh-CN" altLang="en-US" dirty="0"/>
              <a:t>手掌</a:t>
            </a:r>
          </a:p>
          <a:p>
            <a:pPr lvl="1"/>
            <a:r>
              <a:rPr lang="zh-CN" altLang="en-US" dirty="0"/>
              <a:t>手掌有折痕，起皱，还有凹槽</a:t>
            </a:r>
          </a:p>
          <a:p>
            <a:pPr lvl="1"/>
            <a:r>
              <a:rPr lang="zh-CN" altLang="en-US" dirty="0"/>
              <a:t>还包括每个手指的指纹 </a:t>
            </a:r>
          </a:p>
          <a:p>
            <a:pPr lvl="1"/>
            <a:r>
              <a:rPr lang="zh-CN" altLang="en-US" dirty="0"/>
              <a:t>人手的形状（手的长度，宽度和手指）表示了手的几何特征</a:t>
            </a:r>
          </a:p>
          <a:p>
            <a:r>
              <a:rPr lang="zh-CN" altLang="en-US" dirty="0"/>
              <a:t>静脉</a:t>
            </a:r>
          </a:p>
          <a:p>
            <a:pPr lvl="1"/>
            <a:r>
              <a:rPr lang="zh-CN" altLang="en-US" dirty="0"/>
              <a:t>个人静脉分布图（指静脉、掌静脉）</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33</a:t>
            </a:fld>
            <a:endParaRPr lang="en-US" altLang="zh-CN"/>
          </a:p>
        </p:txBody>
      </p:sp>
      <p:pic>
        <p:nvPicPr>
          <p:cNvPr id="5"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6425" y="2386013"/>
            <a:ext cx="150812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96138" y="4953000"/>
            <a:ext cx="1528762"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7005540"/>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基于实体特征的鉴别</a:t>
            </a:r>
            <a:r>
              <a:rPr lang="en-US" altLang="zh-CN" dirty="0" smtClean="0"/>
              <a:t>-</a:t>
            </a:r>
            <a:r>
              <a:rPr lang="zh-CN" altLang="en-US" dirty="0"/>
              <a:t>虹膜，视网膜</a:t>
            </a:r>
          </a:p>
        </p:txBody>
      </p:sp>
      <p:sp>
        <p:nvSpPr>
          <p:cNvPr id="3" name="内容占位符 2"/>
          <p:cNvSpPr>
            <a:spLocks noGrp="1"/>
          </p:cNvSpPr>
          <p:nvPr>
            <p:ph idx="1"/>
          </p:nvPr>
        </p:nvSpPr>
        <p:spPr/>
        <p:txBody>
          <a:bodyPr/>
          <a:lstStyle/>
          <a:p>
            <a:r>
              <a:rPr lang="zh-CN" altLang="en-US" dirty="0"/>
              <a:t>虹膜</a:t>
            </a:r>
          </a:p>
          <a:p>
            <a:pPr lvl="1"/>
            <a:r>
              <a:rPr lang="zh-CN" altLang="en-US" dirty="0"/>
              <a:t>使用环绕在瞳孔四周有色彩的部分作为识别特征</a:t>
            </a:r>
          </a:p>
          <a:p>
            <a:pPr lvl="1"/>
            <a:r>
              <a:rPr lang="zh-CN" altLang="en-US" dirty="0"/>
              <a:t>出生6~18个月成型后终生不变</a:t>
            </a:r>
          </a:p>
          <a:p>
            <a:r>
              <a:rPr lang="zh-CN" altLang="en-US" dirty="0"/>
              <a:t>视网膜</a:t>
            </a:r>
          </a:p>
          <a:p>
            <a:pPr lvl="1"/>
            <a:r>
              <a:rPr lang="zh-CN" altLang="en-US" dirty="0"/>
              <a:t>使用视网膜上面的血管分布作为识别特征</a:t>
            </a:r>
          </a:p>
          <a:p>
            <a:pPr lvl="1"/>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34</a:t>
            </a:fld>
            <a:endParaRPr lang="en-US" altLang="zh-CN"/>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3668" y="4025776"/>
            <a:ext cx="1897063"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pic>
        <p:nvPicPr>
          <p:cNvPr id="6"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8084" y="4009752"/>
            <a:ext cx="173355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2702296"/>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基于实体特征的鉴别</a:t>
            </a:r>
            <a:r>
              <a:rPr lang="en-US" altLang="zh-CN" dirty="0" smtClean="0"/>
              <a:t>-</a:t>
            </a:r>
            <a:r>
              <a:rPr lang="zh-CN" altLang="en-US" dirty="0" smtClean="0"/>
              <a:t>语音、面部</a:t>
            </a:r>
            <a:endParaRPr lang="zh-CN" altLang="en-US" dirty="0"/>
          </a:p>
        </p:txBody>
      </p:sp>
      <p:sp>
        <p:nvSpPr>
          <p:cNvPr id="3" name="内容占位符 2"/>
          <p:cNvSpPr>
            <a:spLocks noGrp="1"/>
          </p:cNvSpPr>
          <p:nvPr>
            <p:ph idx="1"/>
          </p:nvPr>
        </p:nvSpPr>
        <p:spPr/>
        <p:txBody>
          <a:bodyPr/>
          <a:lstStyle/>
          <a:p>
            <a:r>
              <a:rPr lang="zh-CN" altLang="en-US" dirty="0"/>
              <a:t>语音</a:t>
            </a:r>
          </a:p>
          <a:p>
            <a:pPr lvl="1"/>
            <a:r>
              <a:rPr lang="zh-CN" altLang="en-US" dirty="0"/>
              <a:t>使用语音、语速、语调等作为识别特征</a:t>
            </a:r>
          </a:p>
          <a:p>
            <a:r>
              <a:rPr lang="zh-CN" altLang="en-US" dirty="0"/>
              <a:t>面部</a:t>
            </a:r>
          </a:p>
          <a:p>
            <a:pPr lvl="1"/>
            <a:r>
              <a:rPr lang="zh-CN" altLang="en-US" dirty="0"/>
              <a:t>人都有不同的骨骼结构，鼻梁，眼眶，额头和下颚形状</a:t>
            </a:r>
          </a:p>
          <a:p>
            <a:r>
              <a:rPr lang="zh-CN" altLang="en-US" dirty="0"/>
              <a:t>特点</a:t>
            </a:r>
          </a:p>
          <a:p>
            <a:pPr lvl="1"/>
            <a:r>
              <a:rPr lang="zh-CN" altLang="en-US" dirty="0"/>
              <a:t>易于实现</a:t>
            </a:r>
          </a:p>
          <a:p>
            <a:pPr lvl="1"/>
            <a:r>
              <a:rPr lang="zh-CN" altLang="en-US" dirty="0"/>
              <a:t>安全性不高</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35</a:t>
            </a:fld>
            <a:endParaRPr lang="en-US" altLang="zh-CN"/>
          </a:p>
        </p:txBody>
      </p:sp>
      <p:pic>
        <p:nvPicPr>
          <p:cNvPr id="5"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3717032"/>
            <a:ext cx="30861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2046578"/>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基于实体特征的鉴别</a:t>
            </a:r>
            <a:endParaRPr lang="zh-CN" altLang="en-US" dirty="0"/>
          </a:p>
        </p:txBody>
      </p:sp>
      <p:sp>
        <p:nvSpPr>
          <p:cNvPr id="3" name="内容占位符 2"/>
          <p:cNvSpPr>
            <a:spLocks noGrp="1"/>
          </p:cNvSpPr>
          <p:nvPr>
            <p:ph idx="1"/>
          </p:nvPr>
        </p:nvSpPr>
        <p:spPr/>
        <p:txBody>
          <a:bodyPr/>
          <a:lstStyle/>
          <a:p>
            <a:r>
              <a:rPr lang="zh-CN" altLang="en-US" dirty="0"/>
              <a:t>鉴别系统的有效性判断</a:t>
            </a:r>
          </a:p>
          <a:p>
            <a:pPr lvl="1"/>
            <a:r>
              <a:rPr lang="zh-CN" altLang="en-US" dirty="0"/>
              <a:t>错误拒绝率（FRR）</a:t>
            </a:r>
          </a:p>
          <a:p>
            <a:pPr lvl="1"/>
            <a:r>
              <a:rPr lang="zh-CN" altLang="en-US" dirty="0"/>
              <a:t>错误接受率（FAR）</a:t>
            </a:r>
          </a:p>
          <a:p>
            <a:pPr lvl="1"/>
            <a:r>
              <a:rPr lang="zh-CN" altLang="en-US" dirty="0"/>
              <a:t>交叉错判率（CER）：FRR=FAR的交叉点，CER用来反映系统的准确度</a:t>
            </a:r>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36</a:t>
            </a:fld>
            <a:endParaRPr lang="en-US" altLang="zh-CN"/>
          </a:p>
        </p:txBody>
      </p:sp>
      <p:grpSp>
        <p:nvGrpSpPr>
          <p:cNvPr id="5" name="组合 4"/>
          <p:cNvGrpSpPr/>
          <p:nvPr/>
        </p:nvGrpSpPr>
        <p:grpSpPr>
          <a:xfrm>
            <a:off x="23706" y="1990819"/>
            <a:ext cx="8663094" cy="4467871"/>
            <a:chOff x="23706" y="1990819"/>
            <a:chExt cx="8663094" cy="4467871"/>
          </a:xfrm>
        </p:grpSpPr>
        <p:grpSp>
          <p:nvGrpSpPr>
            <p:cNvPr id="6" name="组合 5"/>
            <p:cNvGrpSpPr/>
            <p:nvPr/>
          </p:nvGrpSpPr>
          <p:grpSpPr>
            <a:xfrm>
              <a:off x="722312" y="4142527"/>
              <a:ext cx="7964488" cy="2316163"/>
              <a:chOff x="387350" y="4105275"/>
              <a:chExt cx="7964488" cy="2316163"/>
            </a:xfrm>
          </p:grpSpPr>
          <p:sp>
            <p:nvSpPr>
              <p:cNvPr id="9" name="Line 4"/>
              <p:cNvSpPr>
                <a:spLocks noChangeShapeType="1"/>
              </p:cNvSpPr>
              <p:nvPr/>
            </p:nvSpPr>
            <p:spPr bwMode="auto">
              <a:xfrm>
                <a:off x="971550" y="4105275"/>
                <a:ext cx="1588" cy="2271654"/>
              </a:xfrm>
              <a:prstGeom prst="line">
                <a:avLst/>
              </a:prstGeom>
              <a:noFill/>
              <a:ln w="12700" cmpd="sng">
                <a:solidFill>
                  <a:schemeClr val="bg2"/>
                </a:solidFill>
                <a:bevel/>
                <a:headEnd type="triangle" w="med" len="med"/>
                <a:tailEnd/>
              </a:ln>
              <a:extLst>
                <a:ext uri="{909E8E84-426E-40DD-AFC4-6F175D3DCCD1}">
                  <a14:hiddenFill xmlns:a14="http://schemas.microsoft.com/office/drawing/2010/main">
                    <a:noFill/>
                  </a14:hiddenFill>
                </a:ext>
              </a:extLst>
            </p:spPr>
            <p:txBody>
              <a:bodyPr/>
              <a:lstStyle/>
              <a:p>
                <a:endParaRPr lang="zh-CN" altLang="zh-CN">
                  <a:solidFill>
                    <a:srgbClr val="000000"/>
                  </a:solidFill>
                </a:endParaRPr>
              </a:p>
            </p:txBody>
          </p:sp>
          <p:sp>
            <p:nvSpPr>
              <p:cNvPr id="10" name="Line 5"/>
              <p:cNvSpPr>
                <a:spLocks noChangeShapeType="1"/>
              </p:cNvSpPr>
              <p:nvPr/>
            </p:nvSpPr>
            <p:spPr bwMode="auto">
              <a:xfrm>
                <a:off x="971550" y="6376929"/>
                <a:ext cx="6027738" cy="1587"/>
              </a:xfrm>
              <a:prstGeom prst="line">
                <a:avLst/>
              </a:prstGeom>
              <a:noFill/>
              <a:ln w="12700" cmpd="sng">
                <a:solidFill>
                  <a:schemeClr val="bg2"/>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zh-CN">
                  <a:solidFill>
                    <a:srgbClr val="000000"/>
                  </a:solidFill>
                </a:endParaRPr>
              </a:p>
            </p:txBody>
          </p:sp>
          <p:sp>
            <p:nvSpPr>
              <p:cNvPr id="11" name="Text Box 8"/>
              <p:cNvSpPr>
                <a:spLocks/>
              </p:cNvSpPr>
              <p:nvPr/>
            </p:nvSpPr>
            <p:spPr bwMode="auto">
              <a:xfrm>
                <a:off x="387350" y="4121785"/>
                <a:ext cx="701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a:spAutoFit/>
              </a:bodyPr>
              <a:lstStyle/>
              <a:p>
                <a:pPr>
                  <a:spcBef>
                    <a:spcPct val="50000"/>
                  </a:spcBef>
                </a:pPr>
                <a:r>
                  <a:rPr lang="en-US" dirty="0">
                    <a:solidFill>
                      <a:srgbClr val="2C6993"/>
                    </a:solidFill>
                  </a:rPr>
                  <a:t>%</a:t>
                </a:r>
              </a:p>
            </p:txBody>
          </p:sp>
          <p:sp>
            <p:nvSpPr>
              <p:cNvPr id="12" name="Text Box 9"/>
              <p:cNvSpPr>
                <a:spLocks/>
              </p:cNvSpPr>
              <p:nvPr/>
            </p:nvSpPr>
            <p:spPr bwMode="auto">
              <a:xfrm>
                <a:off x="7019925" y="6021388"/>
                <a:ext cx="133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a:spAutoFit/>
              </a:bodyPr>
              <a:lstStyle/>
              <a:p>
                <a:pPr>
                  <a:spcBef>
                    <a:spcPct val="50000"/>
                  </a:spcBef>
                </a:pPr>
                <a:r>
                  <a:rPr lang="zh-CN" altLang="en-US" dirty="0">
                    <a:solidFill>
                      <a:srgbClr val="2C6993"/>
                    </a:solidFill>
                  </a:rPr>
                  <a:t>安全性</a:t>
                </a:r>
              </a:p>
            </p:txBody>
          </p:sp>
          <p:sp>
            <p:nvSpPr>
              <p:cNvPr id="13" name="Text Box 10"/>
              <p:cNvSpPr>
                <a:spLocks/>
              </p:cNvSpPr>
              <p:nvPr/>
            </p:nvSpPr>
            <p:spPr bwMode="auto">
              <a:xfrm>
                <a:off x="1403350" y="4149725"/>
                <a:ext cx="133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a:spAutoFit/>
              </a:bodyPr>
              <a:lstStyle/>
              <a:p>
                <a:pPr>
                  <a:spcBef>
                    <a:spcPct val="50000"/>
                  </a:spcBef>
                </a:pPr>
                <a:r>
                  <a:rPr lang="en-US" dirty="0">
                    <a:solidFill>
                      <a:srgbClr val="2C6993"/>
                    </a:solidFill>
                  </a:rPr>
                  <a:t>FAR(II)</a:t>
                </a:r>
              </a:p>
            </p:txBody>
          </p:sp>
          <p:sp>
            <p:nvSpPr>
              <p:cNvPr id="14" name="Text Box 11"/>
              <p:cNvSpPr>
                <a:spLocks/>
              </p:cNvSpPr>
              <p:nvPr/>
            </p:nvSpPr>
            <p:spPr bwMode="auto">
              <a:xfrm>
                <a:off x="5185800" y="4149725"/>
                <a:ext cx="1262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a:spAutoFit/>
              </a:bodyPr>
              <a:lstStyle/>
              <a:p>
                <a:pPr>
                  <a:spcBef>
                    <a:spcPct val="50000"/>
                  </a:spcBef>
                </a:pPr>
                <a:r>
                  <a:rPr lang="en-US" dirty="0">
                    <a:solidFill>
                      <a:srgbClr val="2C6993"/>
                    </a:solidFill>
                  </a:rPr>
                  <a:t>FRR(I)</a:t>
                </a:r>
              </a:p>
            </p:txBody>
          </p:sp>
          <p:sp>
            <p:nvSpPr>
              <p:cNvPr id="15" name="Text Box 12"/>
              <p:cNvSpPr>
                <a:spLocks/>
              </p:cNvSpPr>
              <p:nvPr/>
            </p:nvSpPr>
            <p:spPr bwMode="auto">
              <a:xfrm>
                <a:off x="3074194" y="5081674"/>
                <a:ext cx="911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a:spAutoFit/>
              </a:bodyPr>
              <a:lstStyle/>
              <a:p>
                <a:pPr>
                  <a:spcBef>
                    <a:spcPct val="50000"/>
                  </a:spcBef>
                </a:pPr>
                <a:r>
                  <a:rPr lang="en-US" dirty="0">
                    <a:solidFill>
                      <a:srgbClr val="2C6993"/>
                    </a:solidFill>
                  </a:rPr>
                  <a:t>CER</a:t>
                </a:r>
              </a:p>
            </p:txBody>
          </p:sp>
          <p:sp>
            <p:nvSpPr>
              <p:cNvPr id="16" name="Oval 13"/>
              <p:cNvSpPr>
                <a:spLocks/>
              </p:cNvSpPr>
              <p:nvPr/>
            </p:nvSpPr>
            <p:spPr bwMode="auto">
              <a:xfrm>
                <a:off x="3313798" y="5522494"/>
                <a:ext cx="144463" cy="238119"/>
              </a:xfrm>
              <a:prstGeom prst="ellipse">
                <a:avLst/>
              </a:prstGeom>
              <a:solidFill>
                <a:schemeClr val="accent1"/>
              </a:solidFill>
              <a:ln w="12700" cmpd="sng">
                <a:solidFill>
                  <a:schemeClr val="bg2"/>
                </a:solidFill>
                <a:bevel/>
                <a:headEnd/>
                <a:tailEnd/>
              </a:ln>
            </p:spPr>
            <p:txBody>
              <a:bodyPr wrap="none" anchor="ctr"/>
              <a:lstStyle/>
              <a:p>
                <a:endParaRPr lang="zh-CN" altLang="zh-CN">
                  <a:solidFill>
                    <a:srgbClr val="000000"/>
                  </a:solidFill>
                </a:endParaRPr>
              </a:p>
            </p:txBody>
          </p:sp>
        </p:grpSp>
        <p:sp>
          <p:nvSpPr>
            <p:cNvPr id="7" name="弧形 6"/>
            <p:cNvSpPr/>
            <p:nvPr/>
          </p:nvSpPr>
          <p:spPr>
            <a:xfrm rot="8776121">
              <a:off x="23706" y="1990819"/>
              <a:ext cx="6138217" cy="3744726"/>
            </a:xfrm>
            <a:prstGeom prst="arc">
              <a:avLst>
                <a:gd name="adj1" fmla="val 13685722"/>
                <a:gd name="adj2" fmla="val 20354957"/>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弧形 7"/>
            <p:cNvSpPr/>
            <p:nvPr/>
          </p:nvSpPr>
          <p:spPr>
            <a:xfrm rot="11311860">
              <a:off x="2085124" y="2279394"/>
              <a:ext cx="6138217" cy="3744726"/>
            </a:xfrm>
            <a:prstGeom prst="arc">
              <a:avLst>
                <a:gd name="adj1" fmla="val 14824754"/>
                <a:gd name="adj2" fmla="val 20672941"/>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extLst>
      <p:ext uri="{BB962C8B-B14F-4D97-AF65-F5344CB8AC3E}">
        <p14:creationId xmlns:p14="http://schemas.microsoft.com/office/powerpoint/2010/main" val="69466217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知识子域：身份鉴别</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37</a:t>
            </a:fld>
            <a:endParaRPr lang="en-US" altLang="zh-CN"/>
          </a:p>
        </p:txBody>
      </p:sp>
      <p:sp>
        <p:nvSpPr>
          <p:cNvPr id="5" name="内容占位符 4"/>
          <p:cNvSpPr>
            <a:spLocks noGrp="1"/>
          </p:cNvSpPr>
          <p:nvPr>
            <p:ph idx="1"/>
          </p:nvPr>
        </p:nvSpPr>
        <p:spPr/>
        <p:txBody>
          <a:bodyPr/>
          <a:lstStyle/>
          <a:p>
            <a:r>
              <a:rPr lang="en-US" altLang="zh-CN" dirty="0" err="1"/>
              <a:t>kerberos</a:t>
            </a:r>
            <a:r>
              <a:rPr lang="zh-CN" altLang="en-US" dirty="0"/>
              <a:t>体系</a:t>
            </a:r>
          </a:p>
          <a:p>
            <a:pPr lvl="1"/>
            <a:r>
              <a:rPr lang="zh-CN" altLang="en-US" dirty="0"/>
              <a:t>理解单点登录概念及其特点；</a:t>
            </a:r>
          </a:p>
          <a:p>
            <a:pPr lvl="1"/>
            <a:r>
              <a:rPr lang="zh-CN" altLang="en-US" dirty="0"/>
              <a:t>了解</a:t>
            </a:r>
            <a:r>
              <a:rPr lang="en-US" altLang="zh-CN" dirty="0"/>
              <a:t>Kerberos</a:t>
            </a:r>
            <a:r>
              <a:rPr lang="zh-CN" altLang="en-US" dirty="0"/>
              <a:t>体系架构及基本认证过程；</a:t>
            </a:r>
          </a:p>
          <a:p>
            <a:r>
              <a:rPr lang="zh-CN" altLang="en-US" dirty="0"/>
              <a:t>认证、授权和计费</a:t>
            </a:r>
          </a:p>
          <a:p>
            <a:pPr lvl="1"/>
            <a:r>
              <a:rPr lang="zh-CN" altLang="en-US" dirty="0"/>
              <a:t>了解</a:t>
            </a:r>
            <a:r>
              <a:rPr lang="en-US" altLang="zh-CN" dirty="0"/>
              <a:t>AAA</a:t>
            </a:r>
            <a:r>
              <a:rPr lang="zh-CN" altLang="en-US" dirty="0"/>
              <a:t>的概念及</a:t>
            </a:r>
            <a:r>
              <a:rPr lang="en-US" altLang="zh-CN" dirty="0"/>
              <a:t>RADIUS</a:t>
            </a:r>
            <a:r>
              <a:rPr lang="zh-CN" altLang="en-US" dirty="0"/>
              <a:t>、</a:t>
            </a:r>
            <a:r>
              <a:rPr lang="en-US" altLang="zh-CN" dirty="0"/>
              <a:t>TACACS+</a:t>
            </a:r>
            <a:r>
              <a:rPr lang="zh-CN" altLang="en-US" dirty="0"/>
              <a:t>协议特点；</a:t>
            </a:r>
          </a:p>
        </p:txBody>
      </p:sp>
    </p:spTree>
    <p:extLst>
      <p:ext uri="{BB962C8B-B14F-4D97-AF65-F5344CB8AC3E}">
        <p14:creationId xmlns:p14="http://schemas.microsoft.com/office/powerpoint/2010/main" val="1435078311"/>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单点登录基本概念</a:t>
            </a:r>
            <a:endParaRPr lang="zh-CN" altLang="en-US" dirty="0"/>
          </a:p>
        </p:txBody>
      </p:sp>
      <p:sp>
        <p:nvSpPr>
          <p:cNvPr id="3" name="内容占位符 2"/>
          <p:cNvSpPr>
            <a:spLocks noGrp="1"/>
          </p:cNvSpPr>
          <p:nvPr>
            <p:ph idx="1"/>
          </p:nvPr>
        </p:nvSpPr>
        <p:spPr/>
        <p:txBody>
          <a:bodyPr/>
          <a:lstStyle/>
          <a:p>
            <a:r>
              <a:rPr lang="zh-CN" altLang="en-US" dirty="0"/>
              <a:t>单点登录概念</a:t>
            </a:r>
          </a:p>
          <a:p>
            <a:pPr lvl="1"/>
            <a:r>
              <a:rPr lang="zh-CN" altLang="en-US" dirty="0"/>
              <a:t>单一身份认证，身份信息集中管理，一次认证就可以访问其授权的所有网络资源</a:t>
            </a:r>
          </a:p>
          <a:p>
            <a:pPr lvl="1"/>
            <a:r>
              <a:rPr lang="zh-CN" altLang="en-US" dirty="0"/>
              <a:t>单点登录实质是安全凭证在多个应用系统之间的传递或共享</a:t>
            </a:r>
            <a:endParaRPr lang="en-US" altLang="zh-CN" dirty="0"/>
          </a:p>
          <a:p>
            <a:r>
              <a:rPr lang="zh-CN" altLang="en-US" dirty="0"/>
              <a:t>单点登录的安全优势</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38</a:t>
            </a:fld>
            <a:endParaRPr lang="en-US" altLang="zh-CN"/>
          </a:p>
        </p:txBody>
      </p:sp>
    </p:spTree>
    <p:extLst>
      <p:ext uri="{BB962C8B-B14F-4D97-AF65-F5344CB8AC3E}">
        <p14:creationId xmlns:p14="http://schemas.microsoft.com/office/powerpoint/2010/main" val="1437564625"/>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sym typeface="Times New Roman" panose="02020603050405020304" pitchFamily="18" charset="0"/>
              </a:rPr>
              <a:t>Kerberos</a:t>
            </a:r>
            <a:r>
              <a:rPr lang="zh-CN" altLang="en-US" dirty="0">
                <a:sym typeface="Times New Roman" panose="02020603050405020304" pitchFamily="18" charset="0"/>
              </a:rPr>
              <a:t>协议</a:t>
            </a:r>
            <a:endParaRPr lang="zh-CN" altLang="en-US" dirty="0"/>
          </a:p>
        </p:txBody>
      </p:sp>
      <p:sp>
        <p:nvSpPr>
          <p:cNvPr id="3" name="内容占位符 2"/>
          <p:cNvSpPr>
            <a:spLocks noGrp="1"/>
          </p:cNvSpPr>
          <p:nvPr>
            <p:ph idx="1"/>
          </p:nvPr>
        </p:nvSpPr>
        <p:spPr/>
        <p:txBody>
          <a:bodyPr/>
          <a:lstStyle/>
          <a:p>
            <a:r>
              <a:rPr lang="zh-CN" altLang="en-US" dirty="0"/>
              <a:t>什么是Kerberos协议</a:t>
            </a:r>
          </a:p>
          <a:p>
            <a:pPr lvl="1"/>
            <a:r>
              <a:rPr lang="zh-CN" altLang="en-US" dirty="0"/>
              <a:t>1985年由美国麻省理工学院开发，用于通信实体间的身份认证，1994年V5版本作为Internet标准草案公布</a:t>
            </a:r>
          </a:p>
          <a:p>
            <a:pPr lvl="1"/>
            <a:r>
              <a:rPr lang="zh-CN" altLang="en-US" dirty="0"/>
              <a:t>基于对称密码算法为用户提供安全的单点登录服务</a:t>
            </a:r>
          </a:p>
          <a:p>
            <a:pPr lvl="1"/>
            <a:r>
              <a:rPr lang="zh-CN" altLang="en-US" dirty="0"/>
              <a:t>包含可信第三方认证服务</a:t>
            </a:r>
          </a:p>
          <a:p>
            <a:r>
              <a:rPr lang="zh-CN" altLang="en-US" dirty="0"/>
              <a:t>Kerberos协议的优点</a:t>
            </a:r>
          </a:p>
          <a:p>
            <a:pPr lvl="1"/>
            <a:r>
              <a:rPr lang="zh-CN" altLang="en-US" dirty="0"/>
              <a:t>避免本地保存密码及会话中传输密码</a:t>
            </a:r>
          </a:p>
          <a:p>
            <a:pPr lvl="1"/>
            <a:r>
              <a:rPr lang="zh-CN" altLang="en-US" dirty="0"/>
              <a:t>客户端和服务器可实现互认</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39</a:t>
            </a:fld>
            <a:endParaRPr lang="en-US" altLang="zh-CN"/>
          </a:p>
        </p:txBody>
      </p:sp>
    </p:spTree>
    <p:extLst>
      <p:ext uri="{BB962C8B-B14F-4D97-AF65-F5344CB8AC3E}">
        <p14:creationId xmlns:p14="http://schemas.microsoft.com/office/powerpoint/2010/main" val="261863143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文本框"/>
          <p:cNvSpPr>
            <a:spLocks noGrp="1" noChangeArrowheads="1"/>
          </p:cNvSpPr>
          <p:nvPr>
            <p:ph type="title"/>
          </p:nvPr>
        </p:nvSpPr>
        <p:spPr/>
        <p:txBody>
          <a:bodyPr/>
          <a:lstStyle/>
          <a:p>
            <a:pPr marL="0" indent="0" eaLnBrk="1" hangingPunct="1"/>
            <a:r>
              <a:rPr lang="zh-CN" altLang="en-US" smtClean="0">
                <a:sym typeface="Times New Roman" panose="02020603050405020304" pitchFamily="18" charset="0"/>
              </a:rPr>
              <a:t>密码学发展</a:t>
            </a:r>
          </a:p>
        </p:txBody>
      </p:sp>
      <p:sp>
        <p:nvSpPr>
          <p:cNvPr id="121859" name="文本框"/>
          <p:cNvSpPr>
            <a:spLocks noGrp="1" noChangeArrowheads="1"/>
          </p:cNvSpPr>
          <p:nvPr>
            <p:ph idx="1"/>
          </p:nvPr>
        </p:nvSpPr>
        <p:spPr/>
        <p:txBody>
          <a:bodyPr/>
          <a:lstStyle/>
          <a:p>
            <a:pPr marL="342900" indent="-342900" algn="l" eaLnBrk="1" hangingPunct="1">
              <a:buFont typeface="Wingdings" panose="05000000000000000000" pitchFamily="2" charset="2"/>
              <a:buChar char="v"/>
            </a:pPr>
            <a:r>
              <a:rPr lang="zh-CN" altLang="en-US" sz="2700" smtClean="0">
                <a:sym typeface="Times New Roman" panose="02020603050405020304" pitchFamily="18" charset="0"/>
              </a:rPr>
              <a:t>古典密码学（</a:t>
            </a:r>
            <a:r>
              <a:rPr lang="en-US" altLang="zh-CN" sz="2700" smtClean="0">
                <a:sym typeface="Times New Roman" panose="02020603050405020304" pitchFamily="18" charset="0"/>
              </a:rPr>
              <a:t>19</a:t>
            </a:r>
            <a:r>
              <a:rPr lang="zh-CN" altLang="en-US" sz="2700" smtClean="0">
                <a:sym typeface="Times New Roman" panose="02020603050405020304" pitchFamily="18" charset="0"/>
              </a:rPr>
              <a:t>世纪末之前）</a:t>
            </a:r>
            <a:endParaRPr lang="en-US" sz="27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300" smtClean="0">
                <a:sym typeface="Times New Roman" panose="02020603050405020304" pitchFamily="18" charset="0"/>
              </a:rPr>
              <a:t>密码学是一门艺术</a:t>
            </a:r>
            <a:endParaRPr lang="en-US" sz="23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300" smtClean="0">
                <a:sym typeface="Times New Roman" panose="02020603050405020304" pitchFamily="18" charset="0"/>
              </a:rPr>
              <a:t>主要特点：数据的安全基于算法的保密</a:t>
            </a:r>
            <a:endParaRPr lang="en-US" sz="2300" smtClean="0">
              <a:sym typeface="Times New Roman" panose="02020603050405020304" pitchFamily="18" charset="0"/>
            </a:endParaRPr>
          </a:p>
          <a:p>
            <a:pPr marL="342900" indent="-342900" algn="l" eaLnBrk="1" hangingPunct="1">
              <a:buFont typeface="Wingdings" panose="05000000000000000000" pitchFamily="2" charset="2"/>
              <a:buChar char="v"/>
            </a:pPr>
            <a:r>
              <a:rPr lang="zh-CN" altLang="en-US" sz="2700" smtClean="0">
                <a:sym typeface="Times New Roman" panose="02020603050405020304" pitchFamily="18" charset="0"/>
              </a:rPr>
              <a:t>近代密码学（</a:t>
            </a:r>
            <a:r>
              <a:rPr lang="en-US" altLang="zh-CN" sz="2700" smtClean="0">
                <a:sym typeface="Times New Roman" panose="02020603050405020304" pitchFamily="18" charset="0"/>
              </a:rPr>
              <a:t>20</a:t>
            </a:r>
            <a:r>
              <a:rPr lang="zh-CN" altLang="en-US" sz="2700" smtClean="0">
                <a:sym typeface="Times New Roman" panose="02020603050405020304" pitchFamily="18" charset="0"/>
              </a:rPr>
              <a:t>世纪初～</a:t>
            </a:r>
            <a:r>
              <a:rPr lang="en-US" altLang="zh-CN" sz="2700" smtClean="0">
                <a:sym typeface="Times New Roman" panose="02020603050405020304" pitchFamily="18" charset="0"/>
              </a:rPr>
              <a:t>1949</a:t>
            </a:r>
            <a:r>
              <a:rPr lang="zh-CN" altLang="en-US" sz="2700" smtClean="0">
                <a:sym typeface="Times New Roman" panose="02020603050405020304" pitchFamily="18" charset="0"/>
              </a:rPr>
              <a:t>年）</a:t>
            </a:r>
            <a:endParaRPr lang="en-US" sz="27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400" smtClean="0">
                <a:latin typeface="Times New Roman" panose="02020603050405020304" pitchFamily="18" charset="0"/>
                <a:sym typeface="Times New Roman" panose="02020603050405020304" pitchFamily="18" charset="0"/>
              </a:rPr>
              <a:t>机械密码</a:t>
            </a:r>
            <a:r>
              <a:rPr lang="en-US" altLang="zh-CN" sz="2400" smtClean="0">
                <a:latin typeface="Times New Roman" panose="02020603050405020304" pitchFamily="18" charset="0"/>
                <a:sym typeface="Times New Roman" panose="02020603050405020304" pitchFamily="18" charset="0"/>
              </a:rPr>
              <a:t>/</a:t>
            </a:r>
            <a:r>
              <a:rPr lang="zh-CN" altLang="en-US" sz="2400" smtClean="0">
                <a:latin typeface="Times New Roman" panose="02020603050405020304" pitchFamily="18" charset="0"/>
                <a:sym typeface="Times New Roman" panose="02020603050405020304" pitchFamily="18" charset="0"/>
              </a:rPr>
              <a:t>机电密码，用机电代替手工</a:t>
            </a:r>
            <a:endParaRPr lang="en-US" sz="2500" smtClean="0">
              <a:sym typeface="Times New Roman" panose="02020603050405020304" pitchFamily="18" charset="0"/>
            </a:endParaRPr>
          </a:p>
          <a:p>
            <a:pPr marL="342900" indent="-342900" algn="l" eaLnBrk="1" hangingPunct="1">
              <a:buFont typeface="Wingdings" panose="05000000000000000000" pitchFamily="2" charset="2"/>
              <a:buChar char="v"/>
            </a:pPr>
            <a:r>
              <a:rPr lang="zh-CN" altLang="en-US" sz="2700" smtClean="0">
                <a:sym typeface="Times New Roman" panose="02020603050405020304" pitchFamily="18" charset="0"/>
              </a:rPr>
              <a:t>现代密码学</a:t>
            </a:r>
            <a:endParaRPr lang="en-US" sz="27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300" smtClean="0">
                <a:sym typeface="Times New Roman" panose="02020603050405020304" pitchFamily="18" charset="0"/>
              </a:rPr>
              <a:t>密码学成为科学</a:t>
            </a:r>
            <a:endParaRPr lang="en-US" sz="23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300" smtClean="0">
                <a:sym typeface="Times New Roman" panose="02020603050405020304" pitchFamily="18" charset="0"/>
              </a:rPr>
              <a:t>主要特点：数据的安全基于密钥而不是算法的保密</a:t>
            </a:r>
            <a:endParaRPr lang="en-US" sz="2300" smtClean="0">
              <a:sym typeface="Times New Roman" panose="02020603050405020304" pitchFamily="18" charset="0"/>
            </a:endParaRPr>
          </a:p>
          <a:p>
            <a:pPr marL="342900" indent="-342900" algn="l" eaLnBrk="1" hangingPunct="1">
              <a:buFont typeface="Wingdings" panose="05000000000000000000" pitchFamily="2" charset="2"/>
              <a:buChar char="v"/>
            </a:pPr>
            <a:r>
              <a:rPr lang="zh-CN" altLang="en-US" sz="2700" smtClean="0">
                <a:sym typeface="Times New Roman" panose="02020603050405020304" pitchFamily="18" charset="0"/>
              </a:rPr>
              <a:t>公钥密码</a:t>
            </a:r>
            <a:endParaRPr lang="en-US" sz="27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300" smtClean="0">
                <a:sym typeface="Times New Roman" panose="02020603050405020304" pitchFamily="18" charset="0"/>
              </a:rPr>
              <a:t>密码学的新方向</a:t>
            </a:r>
            <a:r>
              <a:rPr lang="en-US" altLang="zh-CN" sz="2300" smtClean="0">
                <a:sym typeface="Times New Roman" panose="02020603050405020304" pitchFamily="18" charset="0"/>
              </a:rPr>
              <a:t>—</a:t>
            </a:r>
            <a:r>
              <a:rPr lang="zh-CN" altLang="en-US" sz="2300" smtClean="0">
                <a:sym typeface="Times New Roman" panose="02020603050405020304" pitchFamily="18" charset="0"/>
              </a:rPr>
              <a:t>公钥密码学</a:t>
            </a:r>
            <a:endParaRPr lang="en-US" sz="2300" smtClean="0">
              <a:sym typeface="Times New Roman" panose="02020603050405020304" pitchFamily="18" charset="0"/>
            </a:endParaRPr>
          </a:p>
          <a:p>
            <a:pPr marL="742950" lvl="1" indent="-285750" algn="l" eaLnBrk="1" hangingPunct="1">
              <a:buFont typeface="Wingdings" panose="05000000000000000000" pitchFamily="2" charset="2"/>
              <a:buChar char="§"/>
            </a:pPr>
            <a:r>
              <a:rPr lang="zh-CN" altLang="en-US" sz="2300" smtClean="0">
                <a:sym typeface="Times New Roman" panose="02020603050405020304" pitchFamily="18" charset="0"/>
              </a:rPr>
              <a:t>主要特点：公钥密码使得发送端和接收端无密钥传输的保密通信成为可能</a:t>
            </a:r>
          </a:p>
        </p:txBody>
      </p:sp>
      <p:sp>
        <p:nvSpPr>
          <p:cNvPr id="121860"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CD84E99C-8153-4CE1-B0D9-2ED19C18DC5B}" type="slidenum">
              <a:rPr lang="en-US" altLang="zh-CN" sz="1000">
                <a:sym typeface="黑体" panose="02010609060101010101" pitchFamily="49" charset="-122"/>
              </a:rPr>
              <a:pPr algn="ctr" hangingPunct="1"/>
              <a:t>4</a:t>
            </a:fld>
            <a:endParaRPr lang="zh-CN" altLang="en-US" sz="1000">
              <a:sym typeface="黑体" panose="02010609060101010101" pitchFamily="49" charset="-122"/>
            </a:endParaRPr>
          </a:p>
        </p:txBody>
      </p:sp>
    </p:spTree>
    <p:extLst>
      <p:ext uri="{BB962C8B-B14F-4D97-AF65-F5344CB8AC3E}">
        <p14:creationId xmlns:p14="http://schemas.microsoft.com/office/powerpoint/2010/main" val="220684446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Kerberos</a:t>
            </a:r>
            <a:r>
              <a:rPr lang="zh-CN" altLang="en-US" dirty="0"/>
              <a:t>体系构成</a:t>
            </a:r>
          </a:p>
        </p:txBody>
      </p:sp>
      <p:sp>
        <p:nvSpPr>
          <p:cNvPr id="3" name="内容占位符 2"/>
          <p:cNvSpPr>
            <a:spLocks noGrp="1"/>
          </p:cNvSpPr>
          <p:nvPr>
            <p:ph idx="1"/>
          </p:nvPr>
        </p:nvSpPr>
        <p:spPr/>
        <p:txBody>
          <a:bodyPr/>
          <a:lstStyle/>
          <a:p>
            <a:r>
              <a:rPr lang="zh-CN" altLang="en-US" dirty="0"/>
              <a:t>运行环境构成</a:t>
            </a:r>
          </a:p>
          <a:p>
            <a:pPr lvl="1"/>
            <a:r>
              <a:rPr lang="zh-CN" altLang="en-US" dirty="0"/>
              <a:t>密钥分发中心（KDC）</a:t>
            </a:r>
          </a:p>
          <a:p>
            <a:pPr lvl="2"/>
            <a:r>
              <a:rPr lang="zh-CN" altLang="en-US" dirty="0"/>
              <a:t>系统核心，负责维护所有用户的账户信息</a:t>
            </a:r>
          </a:p>
          <a:p>
            <a:pPr lvl="2"/>
            <a:r>
              <a:rPr lang="zh-CN" altLang="en-US" dirty="0"/>
              <a:t>由AS和TGS两个部分构成</a:t>
            </a:r>
          </a:p>
          <a:p>
            <a:pPr lvl="3"/>
            <a:r>
              <a:rPr lang="zh-CN" altLang="en-US" dirty="0"/>
              <a:t>认证服务器（AS:Authentication Server）</a:t>
            </a:r>
          </a:p>
          <a:p>
            <a:pPr lvl="3"/>
            <a:r>
              <a:rPr lang="zh-CN" altLang="en-US" dirty="0"/>
              <a:t>票据授权服务器（TGS:Ticket Granting Server）</a:t>
            </a:r>
          </a:p>
          <a:p>
            <a:pPr lvl="1"/>
            <a:r>
              <a:rPr lang="zh-CN" altLang="en-US" dirty="0"/>
              <a:t>应用服务器</a:t>
            </a:r>
          </a:p>
          <a:p>
            <a:pPr lvl="1"/>
            <a:r>
              <a:rPr lang="zh-CN" altLang="en-US" dirty="0"/>
              <a:t>客户端</a:t>
            </a:r>
          </a:p>
          <a:p>
            <a:r>
              <a:rPr lang="zh-CN" altLang="en-US" dirty="0"/>
              <a:t>其他概念</a:t>
            </a:r>
          </a:p>
          <a:p>
            <a:pPr lvl="1"/>
            <a:r>
              <a:rPr lang="zh-CN" altLang="en-US" dirty="0"/>
              <a:t>票据许可票据（TGT)</a:t>
            </a:r>
          </a:p>
          <a:p>
            <a:pPr lvl="1"/>
            <a:r>
              <a:rPr lang="zh-CN" altLang="en-US" dirty="0"/>
              <a:t>服务许可票据（SGT）</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40</a:t>
            </a:fld>
            <a:endParaRPr lang="en-US" altLang="zh-CN"/>
          </a:p>
        </p:txBody>
      </p:sp>
    </p:spTree>
    <p:extLst>
      <p:ext uri="{BB962C8B-B14F-4D97-AF65-F5344CB8AC3E}">
        <p14:creationId xmlns:p14="http://schemas.microsoft.com/office/powerpoint/2010/main" val="3963925762"/>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Kerberos</a:t>
            </a:r>
            <a:r>
              <a:rPr lang="zh-CN" altLang="en-US" dirty="0"/>
              <a:t>认证过程</a:t>
            </a:r>
            <a:r>
              <a:rPr lang="en-US" altLang="zh-CN" dirty="0"/>
              <a:t>-</a:t>
            </a:r>
            <a:r>
              <a:rPr lang="zh-CN" altLang="en-US" dirty="0"/>
              <a:t>三次通信</a:t>
            </a:r>
          </a:p>
        </p:txBody>
      </p:sp>
      <p:sp>
        <p:nvSpPr>
          <p:cNvPr id="3" name="内容占位符 2"/>
          <p:cNvSpPr>
            <a:spLocks noGrp="1"/>
          </p:cNvSpPr>
          <p:nvPr>
            <p:ph idx="1"/>
          </p:nvPr>
        </p:nvSpPr>
        <p:spPr/>
        <p:txBody>
          <a:bodyPr/>
          <a:lstStyle/>
          <a:p>
            <a:r>
              <a:rPr lang="zh-CN" altLang="en-US" dirty="0"/>
              <a:t>认证过程由三个阶段组成，例如需要访问OA</a:t>
            </a:r>
          </a:p>
          <a:p>
            <a:pPr lvl="1"/>
            <a:r>
              <a:rPr lang="zh-CN" altLang="en-US" dirty="0"/>
              <a:t>第一次：获得票据许可票据（TGT）</a:t>
            </a:r>
          </a:p>
          <a:p>
            <a:pPr lvl="1"/>
            <a:r>
              <a:rPr lang="zh-CN" altLang="en-US" dirty="0"/>
              <a:t>第二次：获得服务许可票据（SGT）</a:t>
            </a:r>
          </a:p>
          <a:p>
            <a:pPr lvl="1"/>
            <a:r>
              <a:rPr lang="zh-CN" altLang="en-US" dirty="0"/>
              <a:t>第三次：获得服务</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41</a:t>
            </a:fld>
            <a:endParaRPr lang="en-US" altLang="zh-CN"/>
          </a:p>
        </p:txBody>
      </p:sp>
      <p:grpSp>
        <p:nvGrpSpPr>
          <p:cNvPr id="5" name="组合 21"/>
          <p:cNvGrpSpPr>
            <a:grpSpLocks/>
          </p:cNvGrpSpPr>
          <p:nvPr/>
        </p:nvGrpSpPr>
        <p:grpSpPr bwMode="auto">
          <a:xfrm>
            <a:off x="1295636" y="3356992"/>
            <a:ext cx="6426200" cy="2906713"/>
            <a:chOff x="0" y="0"/>
            <a:chExt cx="10120" cy="4577"/>
          </a:xfrm>
        </p:grpSpPr>
        <p:pic>
          <p:nvPicPr>
            <p:cNvPr id="6" name="Picture 2" descr="0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6" y="2640"/>
              <a:ext cx="1107" cy="1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pic>
          <p:nvPicPr>
            <p:cNvPr id="7" name="Picture 3" descr="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6" y="2837"/>
              <a:ext cx="1498" cy="1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8" name="圆角矩形 6"/>
            <p:cNvSpPr>
              <a:spLocks noChangeArrowheads="1"/>
            </p:cNvSpPr>
            <p:nvPr/>
          </p:nvSpPr>
          <p:spPr bwMode="auto">
            <a:xfrm>
              <a:off x="0" y="0"/>
              <a:ext cx="6237" cy="1815"/>
            </a:xfrm>
            <a:prstGeom prst="roundRect">
              <a:avLst>
                <a:gd name="adj" fmla="val 16667"/>
              </a:avLst>
            </a:prstGeom>
            <a:solidFill>
              <a:schemeClr val="accent1"/>
            </a:solidFill>
            <a:ln w="9525">
              <a:solidFill>
                <a:srgbClr val="000000"/>
              </a:solidFill>
              <a:round/>
              <a:headEnd/>
              <a:tailEnd/>
            </a:ln>
          </p:spPr>
          <p:txBody>
            <a:bodyPr anchor="ctr"/>
            <a:lstStyle/>
            <a:p>
              <a:pPr algn="ctr"/>
              <a:r>
                <a:rPr lang="en-US">
                  <a:solidFill>
                    <a:srgbClr val="FFFFFF"/>
                  </a:solidFill>
                </a:rPr>
                <a:t>KDC</a:t>
              </a:r>
            </a:p>
            <a:p>
              <a:pPr algn="ctr"/>
              <a:endParaRPr lang="zh-CN" altLang="en-US">
                <a:solidFill>
                  <a:srgbClr val="FFFFFF"/>
                </a:solidFill>
              </a:endParaRPr>
            </a:p>
            <a:p>
              <a:pPr algn="ctr"/>
              <a:endParaRPr lang="zh-CN" altLang="en-US">
                <a:solidFill>
                  <a:srgbClr val="FFFFFF"/>
                </a:solidFill>
              </a:endParaRPr>
            </a:p>
            <a:p>
              <a:pPr algn="ctr"/>
              <a:endParaRPr lang="zh-CN" altLang="en-US">
                <a:solidFill>
                  <a:srgbClr val="FFFFFF"/>
                </a:solidFill>
              </a:endParaRPr>
            </a:p>
          </p:txBody>
        </p:sp>
        <p:sp>
          <p:nvSpPr>
            <p:cNvPr id="9" name="立方体 7"/>
            <p:cNvSpPr>
              <a:spLocks noChangeArrowheads="1"/>
            </p:cNvSpPr>
            <p:nvPr/>
          </p:nvSpPr>
          <p:spPr bwMode="auto">
            <a:xfrm>
              <a:off x="252" y="605"/>
              <a:ext cx="2325" cy="793"/>
            </a:xfrm>
            <a:prstGeom prst="cube">
              <a:avLst>
                <a:gd name="adj" fmla="val 25000"/>
              </a:avLst>
            </a:prstGeom>
            <a:gradFill rotWithShape="1">
              <a:gsLst>
                <a:gs pos="0">
                  <a:srgbClr val="FE4444"/>
                </a:gs>
                <a:gs pos="100000">
                  <a:srgbClr val="832B2B"/>
                </a:gs>
              </a:gsLst>
              <a:lin ang="5400000" scaled="1"/>
            </a:gradFill>
            <a:ln w="9525">
              <a:solidFill>
                <a:srgbClr val="000000"/>
              </a:solidFill>
              <a:miter lim="800000"/>
              <a:headEnd/>
              <a:tailEnd/>
            </a:ln>
          </p:spPr>
          <p:txBody>
            <a:bodyPr anchor="ctr"/>
            <a:lstStyle/>
            <a:p>
              <a:pPr algn="ctr"/>
              <a:r>
                <a:rPr lang="en-US">
                  <a:solidFill>
                    <a:srgbClr val="FFFFFF"/>
                  </a:solidFill>
                </a:rPr>
                <a:t>AS</a:t>
              </a:r>
            </a:p>
          </p:txBody>
        </p:sp>
        <p:sp>
          <p:nvSpPr>
            <p:cNvPr id="10" name="立方体 8"/>
            <p:cNvSpPr>
              <a:spLocks noChangeArrowheads="1"/>
            </p:cNvSpPr>
            <p:nvPr/>
          </p:nvSpPr>
          <p:spPr bwMode="auto">
            <a:xfrm>
              <a:off x="3314" y="605"/>
              <a:ext cx="2325" cy="793"/>
            </a:xfrm>
            <a:prstGeom prst="cube">
              <a:avLst>
                <a:gd name="adj" fmla="val 25000"/>
              </a:avLst>
            </a:prstGeom>
            <a:gradFill rotWithShape="1">
              <a:gsLst>
                <a:gs pos="0">
                  <a:srgbClr val="FE4444"/>
                </a:gs>
                <a:gs pos="100000">
                  <a:srgbClr val="832B2B"/>
                </a:gs>
              </a:gsLst>
              <a:lin ang="5400000" scaled="1"/>
            </a:gradFill>
            <a:ln w="9525">
              <a:solidFill>
                <a:srgbClr val="000000"/>
              </a:solidFill>
              <a:miter lim="800000"/>
              <a:headEnd/>
              <a:tailEnd/>
            </a:ln>
          </p:spPr>
          <p:txBody>
            <a:bodyPr anchor="ctr"/>
            <a:lstStyle/>
            <a:p>
              <a:pPr algn="ctr"/>
              <a:r>
                <a:rPr lang="en-US">
                  <a:solidFill>
                    <a:srgbClr val="FFFFFF"/>
                  </a:solidFill>
                </a:rPr>
                <a:t>TGS</a:t>
              </a:r>
            </a:p>
          </p:txBody>
        </p:sp>
        <p:sp>
          <p:nvSpPr>
            <p:cNvPr id="11" name="流程图: 磁盘 9"/>
            <p:cNvSpPr>
              <a:spLocks noChangeArrowheads="1"/>
            </p:cNvSpPr>
            <p:nvPr/>
          </p:nvSpPr>
          <p:spPr bwMode="auto">
            <a:xfrm>
              <a:off x="7743" y="227"/>
              <a:ext cx="1134" cy="1361"/>
            </a:xfrm>
            <a:prstGeom prst="flowChartMagneticDisk">
              <a:avLst/>
            </a:prstGeom>
            <a:gradFill rotWithShape="1">
              <a:gsLst>
                <a:gs pos="0">
                  <a:srgbClr val="007BD3"/>
                </a:gs>
                <a:gs pos="100000">
                  <a:srgbClr val="034373"/>
                </a:gs>
              </a:gsLst>
              <a:path path="rect">
                <a:fillToRect t="100000" r="100000"/>
              </a:path>
            </a:gradFill>
            <a:ln w="28575" cmpd="sng">
              <a:solidFill>
                <a:srgbClr val="787878"/>
              </a:solidFill>
              <a:bevel/>
              <a:headEnd/>
              <a:tailEnd/>
            </a:ln>
          </p:spPr>
          <p:txBody>
            <a:bodyPr anchor="ctr"/>
            <a:lstStyle/>
            <a:p>
              <a:pPr algn="ctr"/>
              <a:r>
                <a:rPr lang="en-US">
                  <a:solidFill>
                    <a:srgbClr val="FFFFFF"/>
                  </a:solidFill>
                </a:rPr>
                <a:t>AD</a:t>
              </a:r>
            </a:p>
          </p:txBody>
        </p:sp>
        <p:sp>
          <p:nvSpPr>
            <p:cNvPr id="12" name="右箭头 10"/>
            <p:cNvSpPr>
              <a:spLocks noChangeArrowheads="1"/>
            </p:cNvSpPr>
            <p:nvPr/>
          </p:nvSpPr>
          <p:spPr bwMode="auto">
            <a:xfrm>
              <a:off x="6365" y="588"/>
              <a:ext cx="1247" cy="567"/>
            </a:xfrm>
            <a:prstGeom prst="rightArrow">
              <a:avLst>
                <a:gd name="adj1" fmla="val 50000"/>
                <a:gd name="adj2" fmla="val 49993"/>
              </a:avLst>
            </a:prstGeom>
            <a:solidFill>
              <a:schemeClr val="accent1"/>
            </a:solidFill>
            <a:ln w="9525">
              <a:solidFill>
                <a:srgbClr val="000000"/>
              </a:solidFill>
              <a:miter lim="800000"/>
              <a:headEnd/>
              <a:tailEnd/>
            </a:ln>
          </p:spPr>
          <p:txBody>
            <a:bodyPr anchor="ctr"/>
            <a:lstStyle/>
            <a:p>
              <a:pPr algn="ctr"/>
              <a:endParaRPr lang="zh-CN" altLang="zh-CN">
                <a:solidFill>
                  <a:srgbClr val="FFFFFF"/>
                </a:solidFill>
              </a:endParaRPr>
            </a:p>
          </p:txBody>
        </p:sp>
        <p:sp>
          <p:nvSpPr>
            <p:cNvPr id="13" name="文本框 11"/>
            <p:cNvSpPr>
              <a:spLocks noChangeArrowheads="1"/>
            </p:cNvSpPr>
            <p:nvPr/>
          </p:nvSpPr>
          <p:spPr bwMode="auto">
            <a:xfrm>
              <a:off x="7932" y="3419"/>
              <a:ext cx="218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rgbClr val="000000"/>
                  </a:solidFill>
                </a:rPr>
                <a:t>WEB</a:t>
              </a:r>
              <a:r>
                <a:rPr lang="zh-CN" altLang="en-US">
                  <a:solidFill>
                    <a:srgbClr val="000000"/>
                  </a:solidFill>
                </a:rPr>
                <a:t>服务器</a:t>
              </a:r>
            </a:p>
          </p:txBody>
        </p:sp>
        <p:sp>
          <p:nvSpPr>
            <p:cNvPr id="14" name="文本框 12"/>
            <p:cNvSpPr>
              <a:spLocks noChangeArrowheads="1"/>
            </p:cNvSpPr>
            <p:nvPr/>
          </p:nvSpPr>
          <p:spPr bwMode="auto">
            <a:xfrm>
              <a:off x="0" y="3473"/>
              <a:ext cx="136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0000"/>
                  </a:solidFill>
                </a:rPr>
                <a:t>客户端</a:t>
              </a:r>
            </a:p>
          </p:txBody>
        </p:sp>
        <p:sp>
          <p:nvSpPr>
            <p:cNvPr id="15" name="上下箭头 15"/>
            <p:cNvSpPr>
              <a:spLocks noChangeArrowheads="1"/>
            </p:cNvSpPr>
            <p:nvPr/>
          </p:nvSpPr>
          <p:spPr bwMode="auto">
            <a:xfrm rot="19260000">
              <a:off x="1242" y="1138"/>
              <a:ext cx="680" cy="2258"/>
            </a:xfrm>
            <a:prstGeom prst="upDownArrow">
              <a:avLst>
                <a:gd name="adj1" fmla="val 50000"/>
                <a:gd name="adj2" fmla="val 49993"/>
              </a:avLst>
            </a:prstGeom>
            <a:gradFill rotWithShape="1">
              <a:gsLst>
                <a:gs pos="0">
                  <a:srgbClr val="9EE256"/>
                </a:gs>
                <a:gs pos="100000">
                  <a:srgbClr val="52762D"/>
                </a:gs>
              </a:gsLst>
              <a:path path="rect">
                <a:fillToRect t="100000" r="100000"/>
              </a:path>
            </a:gradFill>
            <a:ln w="9525">
              <a:solidFill>
                <a:srgbClr val="000000"/>
              </a:solidFill>
              <a:miter lim="800000"/>
              <a:headEnd/>
              <a:tailEnd/>
            </a:ln>
          </p:spPr>
          <p:txBody>
            <a:bodyPr anchor="ctr"/>
            <a:lstStyle/>
            <a:p>
              <a:pPr algn="ctr"/>
              <a:endParaRPr lang="zh-CN" altLang="zh-CN">
                <a:solidFill>
                  <a:srgbClr val="FFFFFF"/>
                </a:solidFill>
              </a:endParaRPr>
            </a:p>
          </p:txBody>
        </p:sp>
        <p:sp>
          <p:nvSpPr>
            <p:cNvPr id="16" name="上下箭头 16"/>
            <p:cNvSpPr>
              <a:spLocks noChangeArrowheads="1"/>
            </p:cNvSpPr>
            <p:nvPr/>
          </p:nvSpPr>
          <p:spPr bwMode="auto">
            <a:xfrm rot="2340000">
              <a:off x="3586" y="1185"/>
              <a:ext cx="680" cy="2100"/>
            </a:xfrm>
            <a:prstGeom prst="upDownArrow">
              <a:avLst>
                <a:gd name="adj1" fmla="val 50000"/>
                <a:gd name="adj2" fmla="val 49998"/>
              </a:avLst>
            </a:prstGeom>
            <a:gradFill rotWithShape="1">
              <a:gsLst>
                <a:gs pos="0">
                  <a:srgbClr val="FECF40"/>
                </a:gs>
                <a:gs pos="100000">
                  <a:srgbClr val="846C21"/>
                </a:gs>
              </a:gsLst>
              <a:path path="rect">
                <a:fillToRect t="100000" r="100000"/>
              </a:path>
            </a:gradFill>
            <a:ln w="9525">
              <a:solidFill>
                <a:srgbClr val="000000"/>
              </a:solidFill>
              <a:miter lim="800000"/>
              <a:headEnd/>
              <a:tailEnd/>
            </a:ln>
          </p:spPr>
          <p:txBody>
            <a:bodyPr anchor="ctr"/>
            <a:lstStyle/>
            <a:p>
              <a:pPr algn="ctr"/>
              <a:endParaRPr lang="zh-CN" altLang="zh-CN">
                <a:solidFill>
                  <a:srgbClr val="FFFFFF"/>
                </a:solidFill>
              </a:endParaRPr>
            </a:p>
          </p:txBody>
        </p:sp>
        <p:sp>
          <p:nvSpPr>
            <p:cNvPr id="17" name="左右箭头 17"/>
            <p:cNvSpPr>
              <a:spLocks noChangeArrowheads="1"/>
            </p:cNvSpPr>
            <p:nvPr/>
          </p:nvSpPr>
          <p:spPr bwMode="auto">
            <a:xfrm>
              <a:off x="3700" y="3196"/>
              <a:ext cx="2835" cy="681"/>
            </a:xfrm>
            <a:prstGeom prst="leftRightArrow">
              <a:avLst>
                <a:gd name="adj1" fmla="val 50000"/>
                <a:gd name="adj2" fmla="val 49994"/>
              </a:avLst>
            </a:prstGeom>
            <a:gradFill rotWithShape="1">
              <a:gsLst>
                <a:gs pos="0">
                  <a:srgbClr val="7B32B2"/>
                </a:gs>
                <a:gs pos="100000">
                  <a:srgbClr val="401A5D"/>
                </a:gs>
              </a:gsLst>
              <a:path path="rect">
                <a:fillToRect t="100000" r="100000"/>
              </a:path>
            </a:gradFill>
            <a:ln w="9525">
              <a:solidFill>
                <a:srgbClr val="000000"/>
              </a:solidFill>
              <a:miter lim="800000"/>
              <a:headEnd/>
              <a:tailEnd/>
            </a:ln>
          </p:spPr>
          <p:txBody>
            <a:bodyPr anchor="ctr"/>
            <a:lstStyle/>
            <a:p>
              <a:pPr algn="ctr"/>
              <a:endParaRPr lang="zh-CN" altLang="zh-CN">
                <a:solidFill>
                  <a:srgbClr val="FFFFFF"/>
                </a:solidFill>
              </a:endParaRPr>
            </a:p>
          </p:txBody>
        </p:sp>
        <p:sp>
          <p:nvSpPr>
            <p:cNvPr id="18" name="椭圆 18"/>
            <p:cNvSpPr>
              <a:spLocks noChangeArrowheads="1"/>
            </p:cNvSpPr>
            <p:nvPr/>
          </p:nvSpPr>
          <p:spPr bwMode="auto">
            <a:xfrm>
              <a:off x="1354" y="2040"/>
              <a:ext cx="454" cy="454"/>
            </a:xfrm>
            <a:prstGeom prst="ellipse">
              <a:avLst/>
            </a:prstGeom>
            <a:gradFill rotWithShape="1">
              <a:gsLst>
                <a:gs pos="0">
                  <a:srgbClr val="FE4444"/>
                </a:gs>
                <a:gs pos="100000">
                  <a:srgbClr val="832B2B"/>
                </a:gs>
              </a:gsLst>
              <a:path path="rect">
                <a:fillToRect t="100000" r="100000"/>
              </a:path>
            </a:gradFill>
            <a:ln w="9525">
              <a:solidFill>
                <a:srgbClr val="000000"/>
              </a:solidFill>
              <a:round/>
              <a:headEnd/>
              <a:tailEnd/>
            </a:ln>
          </p:spPr>
          <p:txBody>
            <a:bodyPr anchor="ctr"/>
            <a:lstStyle/>
            <a:p>
              <a:pPr algn="ctr"/>
              <a:r>
                <a:rPr lang="en-US">
                  <a:solidFill>
                    <a:srgbClr val="FFFFFF"/>
                  </a:solidFill>
                </a:rPr>
                <a:t>1</a:t>
              </a:r>
            </a:p>
          </p:txBody>
        </p:sp>
        <p:sp>
          <p:nvSpPr>
            <p:cNvPr id="19" name="椭圆 19"/>
            <p:cNvSpPr>
              <a:spLocks noChangeArrowheads="1"/>
            </p:cNvSpPr>
            <p:nvPr/>
          </p:nvSpPr>
          <p:spPr bwMode="auto">
            <a:xfrm>
              <a:off x="3699" y="2041"/>
              <a:ext cx="454" cy="454"/>
            </a:xfrm>
            <a:prstGeom prst="ellipse">
              <a:avLst/>
            </a:prstGeom>
            <a:gradFill rotWithShape="1">
              <a:gsLst>
                <a:gs pos="0">
                  <a:srgbClr val="FE4444"/>
                </a:gs>
                <a:gs pos="100000">
                  <a:srgbClr val="832B2B"/>
                </a:gs>
              </a:gsLst>
              <a:path path="rect">
                <a:fillToRect t="100000" r="100000"/>
              </a:path>
            </a:gradFill>
            <a:ln w="9525">
              <a:solidFill>
                <a:srgbClr val="000000"/>
              </a:solidFill>
              <a:round/>
              <a:headEnd/>
              <a:tailEnd/>
            </a:ln>
          </p:spPr>
          <p:txBody>
            <a:bodyPr anchor="ctr"/>
            <a:lstStyle/>
            <a:p>
              <a:pPr algn="ctr"/>
              <a:r>
                <a:rPr lang="en-US">
                  <a:solidFill>
                    <a:srgbClr val="FFFFFF"/>
                  </a:solidFill>
                </a:rPr>
                <a:t>2</a:t>
              </a:r>
            </a:p>
          </p:txBody>
        </p:sp>
        <p:sp>
          <p:nvSpPr>
            <p:cNvPr id="20" name="椭圆 20"/>
            <p:cNvSpPr>
              <a:spLocks noChangeArrowheads="1"/>
            </p:cNvSpPr>
            <p:nvPr/>
          </p:nvSpPr>
          <p:spPr bwMode="auto">
            <a:xfrm>
              <a:off x="4891" y="3309"/>
              <a:ext cx="454" cy="454"/>
            </a:xfrm>
            <a:prstGeom prst="ellipse">
              <a:avLst/>
            </a:prstGeom>
            <a:gradFill rotWithShape="1">
              <a:gsLst>
                <a:gs pos="0">
                  <a:srgbClr val="FE4444"/>
                </a:gs>
                <a:gs pos="100000">
                  <a:srgbClr val="832B2B"/>
                </a:gs>
              </a:gsLst>
              <a:path path="rect">
                <a:fillToRect t="100000" r="100000"/>
              </a:path>
            </a:gradFill>
            <a:ln w="9525">
              <a:solidFill>
                <a:srgbClr val="000000"/>
              </a:solidFill>
              <a:round/>
              <a:headEnd/>
              <a:tailEnd/>
            </a:ln>
          </p:spPr>
          <p:txBody>
            <a:bodyPr anchor="ctr"/>
            <a:lstStyle/>
            <a:p>
              <a:pPr algn="ctr"/>
              <a:r>
                <a:rPr lang="en-US">
                  <a:solidFill>
                    <a:srgbClr val="FFFFFF"/>
                  </a:solidFill>
                </a:rPr>
                <a:t>3</a:t>
              </a:r>
            </a:p>
          </p:txBody>
        </p:sp>
      </p:grpSp>
    </p:spTree>
    <p:extLst>
      <p:ext uri="{BB962C8B-B14F-4D97-AF65-F5344CB8AC3E}">
        <p14:creationId xmlns:p14="http://schemas.microsoft.com/office/powerpoint/2010/main" val="2924133755"/>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Kerberos</a:t>
            </a:r>
            <a:r>
              <a:rPr lang="zh-CN" altLang="en-US" dirty="0"/>
              <a:t>工作过程</a:t>
            </a:r>
            <a:r>
              <a:rPr lang="en-US" altLang="zh-CN" dirty="0"/>
              <a:t>-</a:t>
            </a:r>
            <a:r>
              <a:rPr lang="zh-CN" altLang="en-US" dirty="0"/>
              <a:t>获得</a:t>
            </a:r>
            <a:r>
              <a:rPr lang="en-US" altLang="zh-CN" dirty="0"/>
              <a:t>TGT</a:t>
            </a:r>
            <a:endParaRPr lang="zh-CN" altLang="en-US" dirty="0"/>
          </a:p>
        </p:txBody>
      </p:sp>
      <p:sp>
        <p:nvSpPr>
          <p:cNvPr id="3" name="内容占位符 2"/>
          <p:cNvSpPr>
            <a:spLocks noGrp="1"/>
          </p:cNvSpPr>
          <p:nvPr>
            <p:ph idx="1"/>
          </p:nvPr>
        </p:nvSpPr>
        <p:spPr/>
        <p:txBody>
          <a:bodyPr/>
          <a:lstStyle/>
          <a:p>
            <a:r>
              <a:rPr lang="zh-CN" altLang="en-US" dirty="0"/>
              <a:t>客户机向AS发送访问TGS请求（明文）</a:t>
            </a:r>
          </a:p>
          <a:p>
            <a:pPr lvl="1"/>
            <a:r>
              <a:rPr lang="zh-CN" altLang="en-US" dirty="0"/>
              <a:t>请求信息：用户名、IP地址、时间戳、随机数等</a:t>
            </a:r>
          </a:p>
          <a:p>
            <a:pPr lvl="1"/>
            <a:r>
              <a:rPr lang="zh-CN" altLang="en-US" dirty="0"/>
              <a:t>AS验证用户（只验证是否存在）</a:t>
            </a:r>
          </a:p>
          <a:p>
            <a:r>
              <a:rPr lang="zh-CN" altLang="en-US" dirty="0"/>
              <a:t>AS给予应答</a:t>
            </a:r>
          </a:p>
          <a:p>
            <a:pPr lvl="1"/>
            <a:r>
              <a:rPr lang="zh-CN" altLang="en-US" dirty="0"/>
              <a:t>TGT（包含TGS会话密钥），使用KDC密码加密</a:t>
            </a:r>
          </a:p>
          <a:p>
            <a:pPr lvl="1"/>
            <a:r>
              <a:rPr lang="zh-CN" altLang="en-US" dirty="0"/>
              <a:t>其他信息（包含TGS会话密钥），使用用户密码加密</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42</a:t>
            </a:fld>
            <a:endParaRPr lang="en-US" altLang="zh-CN"/>
          </a:p>
        </p:txBody>
      </p:sp>
      <p:grpSp>
        <p:nvGrpSpPr>
          <p:cNvPr id="5" name="组合 5"/>
          <p:cNvGrpSpPr>
            <a:grpSpLocks/>
          </p:cNvGrpSpPr>
          <p:nvPr/>
        </p:nvGrpSpPr>
        <p:grpSpPr bwMode="auto">
          <a:xfrm>
            <a:off x="1835150" y="4719638"/>
            <a:ext cx="6089650" cy="1576387"/>
            <a:chOff x="0" y="0"/>
            <a:chExt cx="9588" cy="2482"/>
          </a:xfrm>
        </p:grpSpPr>
        <p:pic>
          <p:nvPicPr>
            <p:cNvPr id="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3"/>
              <a:ext cx="1560"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pic>
          <p:nvPicPr>
            <p:cNvPr id="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0" y="58"/>
              <a:ext cx="1208" cy="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
          <p:nvSpPr>
            <p:cNvPr id="8" name="Rectangle 8"/>
            <p:cNvSpPr>
              <a:spLocks noChangeArrowheads="1"/>
            </p:cNvSpPr>
            <p:nvPr/>
          </p:nvSpPr>
          <p:spPr bwMode="auto">
            <a:xfrm>
              <a:off x="7188" y="1783"/>
              <a:ext cx="2400"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en-US" b="1" i="1">
                  <a:sym typeface="黑体" panose="02010609060101010101" pitchFamily="49" charset="-122"/>
                </a:rPr>
                <a:t>AS</a:t>
              </a:r>
              <a:endParaRPr lang="zh-CN" altLang="en-US" b="1" i="1">
                <a:sym typeface="黑体" panose="02010609060101010101" pitchFamily="49" charset="-122"/>
              </a:endParaRPr>
            </a:p>
          </p:txBody>
        </p:sp>
        <p:sp>
          <p:nvSpPr>
            <p:cNvPr id="9" name="Rectangle 9"/>
            <p:cNvSpPr>
              <a:spLocks noChangeArrowheads="1"/>
            </p:cNvSpPr>
            <p:nvPr/>
          </p:nvSpPr>
          <p:spPr bwMode="auto">
            <a:xfrm>
              <a:off x="115" y="1840"/>
              <a:ext cx="2102"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b="1" i="1">
                  <a:sym typeface="黑体" panose="02010609060101010101" pitchFamily="49" charset="-122"/>
                </a:rPr>
                <a:t>客户机</a:t>
              </a:r>
            </a:p>
          </p:txBody>
        </p:sp>
        <p:sp>
          <p:nvSpPr>
            <p:cNvPr id="10" name="直线连接线"/>
            <p:cNvSpPr>
              <a:spLocks noChangeShapeType="1"/>
            </p:cNvSpPr>
            <p:nvPr/>
          </p:nvSpPr>
          <p:spPr bwMode="auto">
            <a:xfrm>
              <a:off x="1898" y="575"/>
              <a:ext cx="4370" cy="2"/>
            </a:xfrm>
            <a:prstGeom prst="straightConnector1">
              <a:avLst/>
            </a:prstGeom>
            <a:noFill/>
            <a:ln w="19050" cap="flat" cmpd="sng">
              <a:solidFill>
                <a:srgbClr val="0070C0"/>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1" name="Rectangle 11"/>
            <p:cNvSpPr>
              <a:spLocks noChangeArrowheads="1"/>
            </p:cNvSpPr>
            <p:nvPr/>
          </p:nvSpPr>
          <p:spPr bwMode="auto">
            <a:xfrm>
              <a:off x="2645" y="0"/>
              <a:ext cx="4335"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sz="1400" b="1" i="1">
                  <a:sym typeface="黑体" panose="02010609060101010101" pitchFamily="49" charset="-122"/>
                </a:rPr>
                <a:t>请求票据许可票据</a:t>
              </a:r>
              <a:r>
                <a:rPr lang="en-US" sz="1400" b="1" i="1">
                  <a:solidFill>
                    <a:srgbClr val="0033CC"/>
                  </a:solidFill>
                  <a:sym typeface="黑体" panose="02010609060101010101" pitchFamily="49" charset="-122"/>
                </a:rPr>
                <a:t>(TGT)</a:t>
              </a:r>
              <a:endParaRPr lang="zh-CN" altLang="en-US" sz="1400" b="1" i="1">
                <a:solidFill>
                  <a:srgbClr val="0033CC"/>
                </a:solidFill>
                <a:sym typeface="黑体" panose="02010609060101010101" pitchFamily="49" charset="-122"/>
              </a:endParaRPr>
            </a:p>
          </p:txBody>
        </p:sp>
        <p:sp>
          <p:nvSpPr>
            <p:cNvPr id="12" name="直线连接线"/>
            <p:cNvSpPr>
              <a:spLocks noChangeShapeType="1"/>
            </p:cNvSpPr>
            <p:nvPr/>
          </p:nvSpPr>
          <p:spPr bwMode="auto">
            <a:xfrm>
              <a:off x="1955" y="1265"/>
              <a:ext cx="4370" cy="2"/>
            </a:xfrm>
            <a:prstGeom prst="straightConnector1">
              <a:avLst/>
            </a:prstGeom>
            <a:noFill/>
            <a:ln w="19050" cap="flat" cmpd="sng">
              <a:solidFill>
                <a:srgbClr val="0070C0"/>
              </a:solidFill>
              <a:bevel/>
              <a:headEnd type="arrow"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3" name="Rectangle 13"/>
            <p:cNvSpPr>
              <a:spLocks noChangeArrowheads="1"/>
            </p:cNvSpPr>
            <p:nvPr/>
          </p:nvSpPr>
          <p:spPr bwMode="auto">
            <a:xfrm>
              <a:off x="2760" y="1438"/>
              <a:ext cx="2703"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sz="1400" b="1" i="1">
                  <a:sym typeface="黑体" panose="02010609060101010101" pitchFamily="49" charset="-122"/>
                </a:rPr>
                <a:t>票据</a:t>
              </a:r>
              <a:r>
                <a:rPr lang="en-US" sz="1400" b="1" i="1">
                  <a:sym typeface="黑体" panose="02010609060101010101" pitchFamily="49" charset="-122"/>
                </a:rPr>
                <a:t>+</a:t>
              </a:r>
              <a:r>
                <a:rPr lang="zh-CN" altLang="en-US" sz="1400" b="1" i="1">
                  <a:sym typeface="黑体" panose="02010609060101010101" pitchFamily="49" charset="-122"/>
                </a:rPr>
                <a:t>会话密钥</a:t>
              </a:r>
            </a:p>
          </p:txBody>
        </p:sp>
        <p:sp>
          <p:nvSpPr>
            <p:cNvPr id="14" name="Rectangle 14"/>
            <p:cNvSpPr>
              <a:spLocks noChangeArrowheads="1"/>
            </p:cNvSpPr>
            <p:nvPr/>
          </p:nvSpPr>
          <p:spPr bwMode="auto">
            <a:xfrm>
              <a:off x="2558" y="1918"/>
              <a:ext cx="2727"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en-US" b="1" i="1">
                  <a:solidFill>
                    <a:srgbClr val="0033CC"/>
                  </a:solidFill>
                  <a:sym typeface="黑体" panose="02010609060101010101" pitchFamily="49" charset="-122"/>
                </a:rPr>
                <a:t>TGT +</a:t>
              </a:r>
              <a:r>
                <a:rPr lang="zh-CN" altLang="en-US" b="1" i="1">
                  <a:solidFill>
                    <a:srgbClr val="0033CC"/>
                  </a:solidFill>
                  <a:sym typeface="黑体" panose="02010609060101010101" pitchFamily="49" charset="-122"/>
                </a:rPr>
                <a:t>（</a:t>
              </a:r>
              <a:r>
                <a:rPr lang="en-US" b="1" i="1">
                  <a:solidFill>
                    <a:srgbClr val="0033CC"/>
                  </a:solidFill>
                  <a:sym typeface="黑体" panose="02010609060101010101" pitchFamily="49" charset="-122"/>
                </a:rPr>
                <a:t>k</a:t>
              </a:r>
              <a:r>
                <a:rPr lang="en-US" b="1" i="1" baseline="-25000">
                  <a:solidFill>
                    <a:srgbClr val="0033CC"/>
                  </a:solidFill>
                  <a:sym typeface="黑体" panose="02010609060101010101" pitchFamily="49" charset="-122"/>
                </a:rPr>
                <a:t>c,tgs</a:t>
              </a:r>
              <a:r>
                <a:rPr lang="zh-CN" altLang="en-US" b="1" i="1">
                  <a:solidFill>
                    <a:srgbClr val="0033CC"/>
                  </a:solidFill>
                  <a:sym typeface="黑体" panose="02010609060101010101" pitchFamily="49" charset="-122"/>
                </a:rPr>
                <a:t>）</a:t>
              </a:r>
            </a:p>
          </p:txBody>
        </p:sp>
      </p:grpSp>
    </p:spTree>
    <p:extLst>
      <p:ext uri="{BB962C8B-B14F-4D97-AF65-F5344CB8AC3E}">
        <p14:creationId xmlns:p14="http://schemas.microsoft.com/office/powerpoint/2010/main" val="2582414415"/>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Kerberos</a:t>
            </a:r>
            <a:r>
              <a:rPr lang="zh-CN" altLang="en-US" dirty="0"/>
              <a:t>工作过程</a:t>
            </a:r>
            <a:r>
              <a:rPr lang="en-US" altLang="zh-CN" dirty="0"/>
              <a:t>-</a:t>
            </a:r>
            <a:r>
              <a:rPr lang="zh-CN" altLang="en-US" dirty="0"/>
              <a:t>获得</a:t>
            </a:r>
            <a:r>
              <a:rPr lang="en-US" altLang="zh-CN" dirty="0"/>
              <a:t>SGT</a:t>
            </a:r>
            <a:endParaRPr lang="zh-CN" altLang="en-US" dirty="0"/>
          </a:p>
        </p:txBody>
      </p:sp>
      <p:sp>
        <p:nvSpPr>
          <p:cNvPr id="3" name="内容占位符 2"/>
          <p:cNvSpPr>
            <a:spLocks noGrp="1"/>
          </p:cNvSpPr>
          <p:nvPr>
            <p:ph idx="1"/>
          </p:nvPr>
        </p:nvSpPr>
        <p:spPr/>
        <p:txBody>
          <a:bodyPr/>
          <a:lstStyle/>
          <a:p>
            <a:r>
              <a:rPr lang="zh-CN" altLang="en-US" dirty="0"/>
              <a:t>客户机向TGS发送访问应用服务请求</a:t>
            </a:r>
          </a:p>
          <a:p>
            <a:pPr lvl="1"/>
            <a:r>
              <a:rPr lang="zh-CN" altLang="en-US" dirty="0"/>
              <a:t>请求信息使用TGS会话密钥加密（包含认证信息）</a:t>
            </a:r>
          </a:p>
          <a:p>
            <a:pPr lvl="1"/>
            <a:r>
              <a:rPr lang="zh-CN" altLang="en-US" dirty="0"/>
              <a:t>包含访问应用服务名称（http）</a:t>
            </a:r>
          </a:p>
          <a:p>
            <a:r>
              <a:rPr lang="zh-CN" altLang="en-US" dirty="0"/>
              <a:t>TGS</a:t>
            </a:r>
            <a:r>
              <a:rPr lang="zh-CN" altLang="en-US" sz="2600" dirty="0"/>
              <a:t>验证认证信息（包含用户名等）后，</a:t>
            </a:r>
            <a:r>
              <a:rPr lang="zh-CN" altLang="en-US" dirty="0"/>
              <a:t>给予应答</a:t>
            </a:r>
          </a:p>
          <a:p>
            <a:pPr lvl="1"/>
            <a:r>
              <a:rPr lang="zh-CN" altLang="en-US" dirty="0"/>
              <a:t>SGT</a:t>
            </a:r>
          </a:p>
          <a:p>
            <a:pPr lvl="1"/>
            <a:r>
              <a:rPr lang="zh-CN" altLang="en-US" dirty="0"/>
              <a:t>客户机与应用服务器之间的会话密钥</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43</a:t>
            </a:fld>
            <a:endParaRPr lang="en-US" altLang="zh-CN"/>
          </a:p>
        </p:txBody>
      </p:sp>
      <p:grpSp>
        <p:nvGrpSpPr>
          <p:cNvPr id="5" name="组合 3"/>
          <p:cNvGrpSpPr>
            <a:grpSpLocks/>
          </p:cNvGrpSpPr>
          <p:nvPr/>
        </p:nvGrpSpPr>
        <p:grpSpPr bwMode="auto">
          <a:xfrm>
            <a:off x="1771650" y="4619625"/>
            <a:ext cx="5114925" cy="1606550"/>
            <a:chOff x="0" y="0"/>
            <a:chExt cx="8057" cy="2531"/>
          </a:xfrm>
        </p:grpSpPr>
        <p:pic>
          <p:nvPicPr>
            <p:cNvPr id="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2"/>
              <a:ext cx="1560" cy="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
          <p:nvSpPr>
            <p:cNvPr id="7" name="Rectangle 7"/>
            <p:cNvSpPr>
              <a:spLocks noChangeArrowheads="1"/>
            </p:cNvSpPr>
            <p:nvPr/>
          </p:nvSpPr>
          <p:spPr bwMode="auto">
            <a:xfrm>
              <a:off x="7015" y="1782"/>
              <a:ext cx="1043"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en-US" b="1" i="1">
                  <a:sym typeface="黑体" panose="02010609060101010101" pitchFamily="49" charset="-122"/>
                </a:rPr>
                <a:t>TGS</a:t>
              </a:r>
              <a:endParaRPr lang="zh-CN" altLang="en-US" b="1" i="1">
                <a:sym typeface="黑体" panose="02010609060101010101" pitchFamily="49" charset="-122"/>
              </a:endParaRPr>
            </a:p>
          </p:txBody>
        </p:sp>
        <p:sp>
          <p:nvSpPr>
            <p:cNvPr id="8" name="Rectangle 8"/>
            <p:cNvSpPr>
              <a:spLocks noChangeArrowheads="1"/>
            </p:cNvSpPr>
            <p:nvPr/>
          </p:nvSpPr>
          <p:spPr bwMode="auto">
            <a:xfrm>
              <a:off x="115" y="1840"/>
              <a:ext cx="1987"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b="1" i="1">
                  <a:sym typeface="黑体" panose="02010609060101010101" pitchFamily="49" charset="-122"/>
                </a:rPr>
                <a:t>客户机</a:t>
              </a:r>
            </a:p>
          </p:txBody>
        </p:sp>
        <p:sp>
          <p:nvSpPr>
            <p:cNvPr id="9" name="直线连接线"/>
            <p:cNvSpPr>
              <a:spLocks noChangeShapeType="1"/>
            </p:cNvSpPr>
            <p:nvPr/>
          </p:nvSpPr>
          <p:spPr bwMode="auto">
            <a:xfrm>
              <a:off x="1898" y="574"/>
              <a:ext cx="4370" cy="2"/>
            </a:xfrm>
            <a:prstGeom prst="straightConnector1">
              <a:avLst/>
            </a:prstGeom>
            <a:noFill/>
            <a:ln w="19050" cap="flat" cmpd="sng">
              <a:solidFill>
                <a:srgbClr val="0070C0"/>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0" name="Rectangle 10"/>
            <p:cNvSpPr>
              <a:spLocks noChangeArrowheads="1"/>
            </p:cNvSpPr>
            <p:nvPr/>
          </p:nvSpPr>
          <p:spPr bwMode="auto">
            <a:xfrm>
              <a:off x="2645" y="0"/>
              <a:ext cx="3652"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sz="1400" b="1" i="1">
                  <a:sym typeface="黑体" panose="02010609060101010101" pitchFamily="49" charset="-122"/>
                </a:rPr>
                <a:t>请求服务许可票据</a:t>
              </a:r>
              <a:r>
                <a:rPr lang="en-US" sz="1400" b="1" i="1">
                  <a:solidFill>
                    <a:srgbClr val="0033CC"/>
                  </a:solidFill>
                  <a:sym typeface="黑体" panose="02010609060101010101" pitchFamily="49" charset="-122"/>
                </a:rPr>
                <a:t>(SGT)</a:t>
              </a:r>
              <a:endParaRPr lang="zh-CN" altLang="en-US" sz="1400" b="1" i="1">
                <a:solidFill>
                  <a:srgbClr val="0033CC"/>
                </a:solidFill>
                <a:sym typeface="黑体" panose="02010609060101010101" pitchFamily="49" charset="-122"/>
              </a:endParaRPr>
            </a:p>
          </p:txBody>
        </p:sp>
        <p:sp>
          <p:nvSpPr>
            <p:cNvPr id="11" name="直线连接线"/>
            <p:cNvSpPr>
              <a:spLocks noChangeShapeType="1"/>
            </p:cNvSpPr>
            <p:nvPr/>
          </p:nvSpPr>
          <p:spPr bwMode="auto">
            <a:xfrm>
              <a:off x="1955" y="1265"/>
              <a:ext cx="4370" cy="2"/>
            </a:xfrm>
            <a:prstGeom prst="straightConnector1">
              <a:avLst/>
            </a:prstGeom>
            <a:noFill/>
            <a:ln w="19050" cap="flat" cmpd="sng">
              <a:solidFill>
                <a:srgbClr val="0070C0"/>
              </a:solidFill>
              <a:bevel/>
              <a:headEnd type="arrow"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2" name="Rectangle 12"/>
            <p:cNvSpPr>
              <a:spLocks noChangeArrowheads="1"/>
            </p:cNvSpPr>
            <p:nvPr/>
          </p:nvSpPr>
          <p:spPr bwMode="auto">
            <a:xfrm>
              <a:off x="2760" y="1437"/>
              <a:ext cx="2703" cy="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sz="1400" b="1" i="1">
                  <a:sym typeface="黑体" panose="02010609060101010101" pitchFamily="49" charset="-122"/>
                </a:rPr>
                <a:t>票据</a:t>
              </a:r>
              <a:r>
                <a:rPr lang="en-US" sz="1400" b="1" i="1">
                  <a:sym typeface="黑体" panose="02010609060101010101" pitchFamily="49" charset="-122"/>
                </a:rPr>
                <a:t>+</a:t>
              </a:r>
              <a:r>
                <a:rPr lang="zh-CN" altLang="en-US" sz="1400" b="1" i="1">
                  <a:sym typeface="黑体" panose="02010609060101010101" pitchFamily="49" charset="-122"/>
                </a:rPr>
                <a:t>会话密钥</a:t>
              </a:r>
            </a:p>
          </p:txBody>
        </p:sp>
        <p:pic>
          <p:nvPicPr>
            <p:cNvPr id="1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3" y="0"/>
              <a:ext cx="1125"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
          <p:nvSpPr>
            <p:cNvPr id="14" name="Rectangle 14"/>
            <p:cNvSpPr>
              <a:spLocks noChangeArrowheads="1"/>
            </p:cNvSpPr>
            <p:nvPr/>
          </p:nvSpPr>
          <p:spPr bwMode="auto">
            <a:xfrm>
              <a:off x="2585" y="1967"/>
              <a:ext cx="2552" cy="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en-US" b="1" i="1">
                  <a:solidFill>
                    <a:srgbClr val="0033CC"/>
                  </a:solidFill>
                  <a:sym typeface="黑体" panose="02010609060101010101" pitchFamily="49" charset="-122"/>
                </a:rPr>
                <a:t>SGT +</a:t>
              </a:r>
              <a:r>
                <a:rPr lang="zh-CN" altLang="en-US" b="1" i="1">
                  <a:solidFill>
                    <a:srgbClr val="0033CC"/>
                  </a:solidFill>
                  <a:sym typeface="黑体" panose="02010609060101010101" pitchFamily="49" charset="-122"/>
                </a:rPr>
                <a:t>（</a:t>
              </a:r>
              <a:r>
                <a:rPr lang="en-US" b="1" i="1">
                  <a:solidFill>
                    <a:srgbClr val="0033CC"/>
                  </a:solidFill>
                  <a:sym typeface="黑体" panose="02010609060101010101" pitchFamily="49" charset="-122"/>
                </a:rPr>
                <a:t>k</a:t>
              </a:r>
              <a:r>
                <a:rPr lang="en-US" b="1" i="1" baseline="-25000">
                  <a:solidFill>
                    <a:srgbClr val="0033CC"/>
                  </a:solidFill>
                  <a:sym typeface="黑体" panose="02010609060101010101" pitchFamily="49" charset="-122"/>
                </a:rPr>
                <a:t>c,s</a:t>
              </a:r>
              <a:r>
                <a:rPr lang="zh-CN" altLang="en-US" b="1" i="1">
                  <a:solidFill>
                    <a:srgbClr val="0033CC"/>
                  </a:solidFill>
                  <a:sym typeface="黑体" panose="02010609060101010101" pitchFamily="49" charset="-122"/>
                </a:rPr>
                <a:t>）</a:t>
              </a:r>
            </a:p>
          </p:txBody>
        </p:sp>
      </p:grpSp>
    </p:spTree>
    <p:extLst>
      <p:ext uri="{BB962C8B-B14F-4D97-AF65-F5344CB8AC3E}">
        <p14:creationId xmlns:p14="http://schemas.microsoft.com/office/powerpoint/2010/main" val="1382088546"/>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Kerberos</a:t>
            </a:r>
            <a:r>
              <a:rPr lang="zh-CN" altLang="en-US" dirty="0"/>
              <a:t>工作过程</a:t>
            </a:r>
            <a:r>
              <a:rPr lang="en-US" altLang="zh-CN" dirty="0"/>
              <a:t>-</a:t>
            </a:r>
            <a:r>
              <a:rPr lang="zh-CN" altLang="en-US" dirty="0"/>
              <a:t>获得服务</a:t>
            </a:r>
          </a:p>
        </p:txBody>
      </p:sp>
      <p:sp>
        <p:nvSpPr>
          <p:cNvPr id="3" name="内容占位符 2"/>
          <p:cNvSpPr>
            <a:spLocks noGrp="1"/>
          </p:cNvSpPr>
          <p:nvPr>
            <p:ph idx="1"/>
          </p:nvPr>
        </p:nvSpPr>
        <p:spPr/>
        <p:txBody>
          <a:bodyPr/>
          <a:lstStyle/>
          <a:p>
            <a:pPr marL="0" indent="0"/>
            <a:r>
              <a:rPr lang="zh-CN" altLang="en-US" dirty="0"/>
              <a:t>客户机向应用服务器请求服务</a:t>
            </a:r>
          </a:p>
          <a:p>
            <a:pPr lvl="1"/>
            <a:r>
              <a:rPr lang="zh-CN" altLang="en-US" dirty="0"/>
              <a:t>SGT（使用http服务器密码加密）</a:t>
            </a:r>
          </a:p>
          <a:p>
            <a:pPr lvl="1"/>
            <a:r>
              <a:rPr lang="zh-CN" altLang="en-US" dirty="0"/>
              <a:t>认证信息</a:t>
            </a:r>
          </a:p>
          <a:p>
            <a:pPr marL="0" indent="0"/>
            <a:r>
              <a:rPr lang="zh-CN" altLang="en-US" dirty="0"/>
              <a:t>应用服务器（验证认证信息）</a:t>
            </a:r>
          </a:p>
          <a:p>
            <a:pPr lvl="1"/>
            <a:r>
              <a:rPr lang="zh-CN" altLang="en-US" dirty="0"/>
              <a:t>提供服务器验证信息（如果需要验证服务器）</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44</a:t>
            </a:fld>
            <a:endParaRPr lang="en-US" altLang="zh-CN"/>
          </a:p>
        </p:txBody>
      </p:sp>
      <p:grpSp>
        <p:nvGrpSpPr>
          <p:cNvPr id="5" name="组合 4"/>
          <p:cNvGrpSpPr/>
          <p:nvPr/>
        </p:nvGrpSpPr>
        <p:grpSpPr>
          <a:xfrm>
            <a:off x="1854200" y="4184726"/>
            <a:ext cx="5511800" cy="1527175"/>
            <a:chOff x="1762125" y="5122863"/>
            <a:chExt cx="5511800" cy="1527175"/>
          </a:xfrm>
        </p:grpSpPr>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5232400"/>
              <a:ext cx="99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
          <p:nvSpPr>
            <p:cNvPr id="7" name="Rectangle 5"/>
            <p:cNvSpPr>
              <a:spLocks noChangeArrowheads="1"/>
            </p:cNvSpPr>
            <p:nvPr/>
          </p:nvSpPr>
          <p:spPr bwMode="auto">
            <a:xfrm>
              <a:off x="6107113" y="6254750"/>
              <a:ext cx="1166812"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b="1" i="1">
                  <a:sym typeface="黑体" panose="02010609060101010101" pitchFamily="49" charset="-122"/>
                </a:rPr>
                <a:t>服务器</a:t>
              </a:r>
            </a:p>
          </p:txBody>
        </p:sp>
        <p:sp>
          <p:nvSpPr>
            <p:cNvPr id="8" name="Rectangle 6"/>
            <p:cNvSpPr>
              <a:spLocks noChangeArrowheads="1"/>
            </p:cNvSpPr>
            <p:nvPr/>
          </p:nvSpPr>
          <p:spPr bwMode="auto">
            <a:xfrm>
              <a:off x="1908175" y="6291263"/>
              <a:ext cx="1262063"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b="1" i="1">
                  <a:sym typeface="黑体" panose="02010609060101010101" pitchFamily="49" charset="-122"/>
                </a:rPr>
                <a:t>客户机</a:t>
              </a:r>
            </a:p>
          </p:txBody>
        </p:sp>
        <p:sp>
          <p:nvSpPr>
            <p:cNvPr id="9" name="直线连接线"/>
            <p:cNvSpPr>
              <a:spLocks noChangeShapeType="1"/>
            </p:cNvSpPr>
            <p:nvPr/>
          </p:nvSpPr>
          <p:spPr bwMode="auto">
            <a:xfrm>
              <a:off x="3040063" y="5487988"/>
              <a:ext cx="2774950" cy="1587"/>
            </a:xfrm>
            <a:prstGeom prst="straightConnector1">
              <a:avLst/>
            </a:prstGeom>
            <a:noFill/>
            <a:ln w="19050" cap="flat" cmpd="sng">
              <a:solidFill>
                <a:srgbClr val="0070C0"/>
              </a:solidFill>
              <a:bevel/>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0" name="Rectangle 8"/>
            <p:cNvSpPr>
              <a:spLocks noChangeArrowheads="1"/>
            </p:cNvSpPr>
            <p:nvPr/>
          </p:nvSpPr>
          <p:spPr bwMode="auto">
            <a:xfrm>
              <a:off x="3514725" y="5122863"/>
              <a:ext cx="171608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sz="1400" b="1" i="1" dirty="0">
                  <a:sym typeface="黑体" panose="02010609060101010101" pitchFamily="49" charset="-122"/>
                </a:rPr>
                <a:t>请求服务</a:t>
              </a:r>
            </a:p>
          </p:txBody>
        </p:sp>
        <p:sp>
          <p:nvSpPr>
            <p:cNvPr id="11" name="直线连接线"/>
            <p:cNvSpPr>
              <a:spLocks noChangeShapeType="1"/>
            </p:cNvSpPr>
            <p:nvPr/>
          </p:nvSpPr>
          <p:spPr bwMode="auto">
            <a:xfrm>
              <a:off x="3076575" y="5926138"/>
              <a:ext cx="2774950" cy="1587"/>
            </a:xfrm>
            <a:prstGeom prst="straightConnector1">
              <a:avLst/>
            </a:prstGeom>
            <a:noFill/>
            <a:ln w="19050" cap="flat" cmpd="sng">
              <a:solidFill>
                <a:srgbClr val="0070C0"/>
              </a:solidFill>
              <a:bevel/>
              <a:headEnd type="arrow"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12" name="Rectangle 10"/>
            <p:cNvSpPr>
              <a:spLocks noChangeArrowheads="1"/>
            </p:cNvSpPr>
            <p:nvPr/>
          </p:nvSpPr>
          <p:spPr bwMode="auto">
            <a:xfrm>
              <a:off x="3587750" y="6035675"/>
              <a:ext cx="1716088"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zh-CN" altLang="en-US" sz="1400" b="1" i="1">
                  <a:sym typeface="黑体" panose="02010609060101010101" pitchFamily="49" charset="-122"/>
                </a:rPr>
                <a:t>提供服务器鉴别符</a:t>
              </a:r>
            </a:p>
          </p:txBody>
        </p:sp>
        <p:pic>
          <p:nvPicPr>
            <p:cNvPr id="1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0138" y="5122863"/>
              <a:ext cx="7143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pic>
          <p:nvPicPr>
            <p:cNvPr id="14"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2125" y="5232400"/>
              <a:ext cx="99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pic>
          <p:nvPicPr>
            <p:cNvPr id="1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7113" y="5122863"/>
              <a:ext cx="7143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grpSp>
    </p:spTree>
    <p:extLst>
      <p:ext uri="{BB962C8B-B14F-4D97-AF65-F5344CB8AC3E}">
        <p14:creationId xmlns:p14="http://schemas.microsoft.com/office/powerpoint/2010/main" val="2773996282"/>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AAA</a:t>
            </a:r>
            <a:r>
              <a:rPr lang="zh-CN" altLang="en-US" dirty="0"/>
              <a:t>协议</a:t>
            </a:r>
          </a:p>
        </p:txBody>
      </p:sp>
      <p:sp>
        <p:nvSpPr>
          <p:cNvPr id="3" name="内容占位符 2"/>
          <p:cNvSpPr>
            <a:spLocks noGrp="1"/>
          </p:cNvSpPr>
          <p:nvPr>
            <p:ph idx="1"/>
          </p:nvPr>
        </p:nvSpPr>
        <p:spPr/>
        <p:txBody>
          <a:bodyPr/>
          <a:lstStyle/>
          <a:p>
            <a:r>
              <a:rPr lang="zh-CN" altLang="en-US" dirty="0"/>
              <a:t>什么是AAA协议</a:t>
            </a:r>
          </a:p>
          <a:p>
            <a:pPr lvl="1"/>
            <a:r>
              <a:rPr lang="zh-CN" altLang="en-US" dirty="0"/>
              <a:t>认证、授权和计费（Authentication、Authorization、Accounting，AAA）</a:t>
            </a:r>
          </a:p>
          <a:p>
            <a:r>
              <a:rPr lang="zh-CN" altLang="en-US" dirty="0"/>
              <a:t>常见AAA协议</a:t>
            </a:r>
          </a:p>
          <a:p>
            <a:pPr lvl="1"/>
            <a:r>
              <a:rPr lang="zh-CN" altLang="en-US" dirty="0">
                <a:sym typeface="Times New Roman" panose="02020603050405020304" pitchFamily="18" charset="0"/>
              </a:rPr>
              <a:t>RADIUS协议</a:t>
            </a:r>
          </a:p>
          <a:p>
            <a:pPr lvl="1"/>
            <a:r>
              <a:rPr lang="zh-CN" altLang="en-US" dirty="0">
                <a:sym typeface="Times New Roman" panose="02020603050405020304" pitchFamily="18" charset="0"/>
              </a:rPr>
              <a:t>TACACS+协议</a:t>
            </a:r>
          </a:p>
          <a:p>
            <a:pPr lvl="1"/>
            <a:r>
              <a:rPr lang="zh-CN" altLang="en-US" dirty="0">
                <a:sym typeface="Times New Roman" panose="02020603050405020304" pitchFamily="18" charset="0"/>
              </a:rPr>
              <a:t>Diameter协议</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45</a:t>
            </a:fld>
            <a:endParaRPr lang="en-US" altLang="zh-CN"/>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7000" y="3203575"/>
            <a:ext cx="4953000"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Tree>
    <p:extLst>
      <p:ext uri="{BB962C8B-B14F-4D97-AF65-F5344CB8AC3E}">
        <p14:creationId xmlns:p14="http://schemas.microsoft.com/office/powerpoint/2010/main" val="3753444040"/>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sym typeface="Times New Roman" panose="02020603050405020304" pitchFamily="18" charset="0"/>
              </a:rPr>
              <a:t>知识</a:t>
            </a:r>
            <a:r>
              <a:rPr lang="zh-CN" altLang="en-US" dirty="0">
                <a:sym typeface="Times New Roman" panose="02020603050405020304" pitchFamily="18" charset="0"/>
              </a:rPr>
              <a:t>子</a:t>
            </a:r>
            <a:r>
              <a:rPr lang="zh-CN" altLang="zh-CN" dirty="0">
                <a:sym typeface="Times New Roman" panose="02020603050405020304" pitchFamily="18" charset="0"/>
              </a:rPr>
              <a:t>域：访问控制</a:t>
            </a:r>
            <a:endParaRPr lang="zh-CN" altLang="en-US" dirty="0"/>
          </a:p>
        </p:txBody>
      </p:sp>
      <p:sp>
        <p:nvSpPr>
          <p:cNvPr id="3" name="内容占位符 2"/>
          <p:cNvSpPr>
            <a:spLocks noGrp="1"/>
          </p:cNvSpPr>
          <p:nvPr>
            <p:ph idx="1"/>
          </p:nvPr>
        </p:nvSpPr>
        <p:spPr/>
        <p:txBody>
          <a:bodyPr/>
          <a:lstStyle/>
          <a:p>
            <a:r>
              <a:rPr lang="zh-CN" altLang="en-US" dirty="0"/>
              <a:t>访问控制模型的基本概念</a:t>
            </a:r>
          </a:p>
          <a:p>
            <a:pPr lvl="1"/>
            <a:r>
              <a:rPr lang="zh-CN" altLang="en-US" dirty="0"/>
              <a:t>理解访问控制的概念、作用及访问控制模型；</a:t>
            </a:r>
          </a:p>
          <a:p>
            <a:r>
              <a:rPr lang="zh-CN" altLang="en-US" dirty="0"/>
              <a:t>自主访问控制模型</a:t>
            </a:r>
          </a:p>
          <a:p>
            <a:pPr lvl="1"/>
            <a:r>
              <a:rPr lang="zh-CN" altLang="en-US" dirty="0"/>
              <a:t>理解自主访问控制模型相关概念及模型特点；</a:t>
            </a:r>
          </a:p>
          <a:p>
            <a:pPr lvl="1"/>
            <a:r>
              <a:rPr lang="zh-CN" altLang="en-US" dirty="0"/>
              <a:t>理解访问控制列表与访问能力表等自主访问控制模型的基本概念；</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46</a:t>
            </a:fld>
            <a:endParaRPr lang="en-US" altLang="zh-CN"/>
          </a:p>
        </p:txBody>
      </p:sp>
    </p:spTree>
    <p:extLst>
      <p:ext uri="{BB962C8B-B14F-4D97-AF65-F5344CB8AC3E}">
        <p14:creationId xmlns:p14="http://schemas.microsoft.com/office/powerpoint/2010/main" val="2523918857"/>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sym typeface="Times New Roman" panose="02020603050405020304" pitchFamily="18" charset="0"/>
              </a:rPr>
              <a:t>访问控制基本概念</a:t>
            </a:r>
            <a:endParaRPr lang="zh-CN" altLang="en-US" dirty="0"/>
          </a:p>
        </p:txBody>
      </p:sp>
      <p:sp>
        <p:nvSpPr>
          <p:cNvPr id="3" name="内容占位符 2"/>
          <p:cNvSpPr>
            <a:spLocks noGrp="1"/>
          </p:cNvSpPr>
          <p:nvPr>
            <p:ph idx="1"/>
          </p:nvPr>
        </p:nvSpPr>
        <p:spPr/>
        <p:txBody>
          <a:bodyPr/>
          <a:lstStyle/>
          <a:p>
            <a:r>
              <a:rPr lang="zh-CN" altLang="en-US" dirty="0"/>
              <a:t>什么是访问控制</a:t>
            </a:r>
          </a:p>
          <a:p>
            <a:pPr lvl="1"/>
            <a:r>
              <a:rPr lang="zh-CN" altLang="en-US" dirty="0"/>
              <a:t>为用户对系统资源提供最大限度共享的基础上，对用户的访问权进行管理，防止对信息的非授权篡改和滥用</a:t>
            </a:r>
          </a:p>
          <a:p>
            <a:r>
              <a:rPr lang="zh-CN" altLang="en-US" dirty="0"/>
              <a:t>访问控制作用</a:t>
            </a:r>
          </a:p>
          <a:p>
            <a:pPr lvl="1"/>
            <a:r>
              <a:rPr lang="zh-CN" altLang="en-US" dirty="0"/>
              <a:t>保证用户在系统安全策略下正常工作</a:t>
            </a:r>
          </a:p>
          <a:p>
            <a:pPr lvl="1"/>
            <a:r>
              <a:rPr lang="zh-CN" altLang="en-US" dirty="0"/>
              <a:t>拒绝非法用户的非授权访问请求</a:t>
            </a:r>
          </a:p>
          <a:p>
            <a:pPr lvl="1"/>
            <a:r>
              <a:rPr lang="zh-CN" altLang="en-US" dirty="0"/>
              <a:t>拒绝合法用户越权的服务请求</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47</a:t>
            </a:fld>
            <a:endParaRPr lang="en-US" altLang="zh-CN"/>
          </a:p>
        </p:txBody>
      </p:sp>
    </p:spTree>
    <p:extLst>
      <p:ext uri="{BB962C8B-B14F-4D97-AF65-F5344CB8AC3E}">
        <p14:creationId xmlns:p14="http://schemas.microsoft.com/office/powerpoint/2010/main" val="416702954"/>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访问控制基本概念</a:t>
            </a:r>
            <a:r>
              <a:rPr lang="en-US" altLang="zh-CN" dirty="0" smtClean="0"/>
              <a:t>-</a:t>
            </a:r>
            <a:r>
              <a:rPr lang="zh-CN" altLang="en-US" dirty="0" smtClean="0"/>
              <a:t>访问控制模型</a:t>
            </a:r>
            <a:endParaRPr lang="zh-CN" altLang="en-US" dirty="0"/>
          </a:p>
        </p:txBody>
      </p:sp>
      <p:sp>
        <p:nvSpPr>
          <p:cNvPr id="3" name="内容占位符 2"/>
          <p:cNvSpPr>
            <a:spLocks noGrp="1"/>
          </p:cNvSpPr>
          <p:nvPr>
            <p:ph idx="1"/>
          </p:nvPr>
        </p:nvSpPr>
        <p:spPr/>
        <p:txBody>
          <a:bodyPr/>
          <a:lstStyle/>
          <a:p>
            <a:r>
              <a:rPr lang="zh-CN" altLang="en-US" dirty="0"/>
              <a:t>什么是访问控制模型</a:t>
            </a:r>
          </a:p>
          <a:p>
            <a:pPr lvl="1"/>
            <a:r>
              <a:rPr lang="zh-CN" altLang="en-US" dirty="0"/>
              <a:t>对一系列访问控制规则集合的描述，可以是非形式化的，也可以是形式化的。</a:t>
            </a:r>
          </a:p>
          <a:p>
            <a:r>
              <a:rPr lang="zh-CN" altLang="en-US" dirty="0"/>
              <a:t>组成</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48</a:t>
            </a:fld>
            <a:endParaRPr lang="en-US" altLang="zh-CN"/>
          </a:p>
        </p:txBody>
      </p:sp>
      <p:grpSp>
        <p:nvGrpSpPr>
          <p:cNvPr id="5" name="Group 4"/>
          <p:cNvGrpSpPr>
            <a:grpSpLocks/>
          </p:cNvGrpSpPr>
          <p:nvPr/>
        </p:nvGrpSpPr>
        <p:grpSpPr bwMode="auto">
          <a:xfrm>
            <a:off x="1008063" y="3249613"/>
            <a:ext cx="7172326" cy="2583559"/>
            <a:chOff x="0" y="0"/>
            <a:chExt cx="7172326" cy="2582920"/>
          </a:xfrm>
        </p:grpSpPr>
        <p:sp>
          <p:nvSpPr>
            <p:cNvPr id="6" name="Rectangle 5"/>
            <p:cNvSpPr>
              <a:spLocks noChangeArrowheads="1"/>
            </p:cNvSpPr>
            <p:nvPr/>
          </p:nvSpPr>
          <p:spPr bwMode="auto">
            <a:xfrm>
              <a:off x="0" y="460375"/>
              <a:ext cx="1524000" cy="367664"/>
            </a:xfrm>
            <a:prstGeom prst="rect">
              <a:avLst/>
            </a:prstGeom>
            <a:noFill/>
            <a:ln w="9525" cap="flat"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a:solidFill>
                    <a:srgbClr val="2D6A93"/>
                  </a:solidFill>
                  <a:sym typeface="黑体" panose="02010609060101010101" pitchFamily="49" charset="-122"/>
                </a:rPr>
                <a:t>主    体</a:t>
              </a:r>
            </a:p>
          </p:txBody>
        </p:sp>
        <p:sp>
          <p:nvSpPr>
            <p:cNvPr id="7" name="Rectangle 6"/>
            <p:cNvSpPr>
              <a:spLocks noChangeArrowheads="1"/>
            </p:cNvSpPr>
            <p:nvPr/>
          </p:nvSpPr>
          <p:spPr bwMode="auto">
            <a:xfrm>
              <a:off x="5648326" y="498475"/>
              <a:ext cx="1524000" cy="367664"/>
            </a:xfrm>
            <a:prstGeom prst="rect">
              <a:avLst/>
            </a:prstGeom>
            <a:noFill/>
            <a:ln w="9525" cap="flat"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a:solidFill>
                    <a:srgbClr val="2D6A93"/>
                  </a:solidFill>
                  <a:sym typeface="黑体" panose="02010609060101010101" pitchFamily="49" charset="-122"/>
                </a:rPr>
                <a:t>客    体</a:t>
              </a:r>
            </a:p>
          </p:txBody>
        </p:sp>
        <p:sp>
          <p:nvSpPr>
            <p:cNvPr id="8" name="Rectangle 7"/>
            <p:cNvSpPr>
              <a:spLocks noChangeArrowheads="1"/>
            </p:cNvSpPr>
            <p:nvPr/>
          </p:nvSpPr>
          <p:spPr bwMode="auto">
            <a:xfrm>
              <a:off x="2819401" y="307975"/>
              <a:ext cx="1524000" cy="646171"/>
            </a:xfrm>
            <a:prstGeom prst="rect">
              <a:avLst/>
            </a:prstGeom>
            <a:noFill/>
            <a:ln w="9525" cap="flat"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dirty="0">
                  <a:solidFill>
                    <a:srgbClr val="2D6A93"/>
                  </a:solidFill>
                  <a:sym typeface="黑体" panose="02010609060101010101" pitchFamily="49" charset="-122"/>
                </a:rPr>
                <a:t>访问控制</a:t>
              </a:r>
              <a:endParaRPr lang="en-US" b="1" dirty="0">
                <a:solidFill>
                  <a:srgbClr val="2D6A93"/>
                </a:solidFill>
                <a:sym typeface="黑体" panose="02010609060101010101" pitchFamily="49" charset="-122"/>
              </a:endParaRPr>
            </a:p>
            <a:p>
              <a:pPr algn="ctr"/>
              <a:r>
                <a:rPr lang="zh-CN" altLang="en-US" b="1" dirty="0">
                  <a:solidFill>
                    <a:srgbClr val="2D6A93"/>
                  </a:solidFill>
                  <a:sym typeface="黑体" panose="02010609060101010101" pitchFamily="49" charset="-122"/>
                </a:rPr>
                <a:t>实施</a:t>
              </a:r>
            </a:p>
          </p:txBody>
        </p:sp>
        <p:sp>
          <p:nvSpPr>
            <p:cNvPr id="9" name="Rectangle 8"/>
            <p:cNvSpPr>
              <a:spLocks noChangeArrowheads="1"/>
            </p:cNvSpPr>
            <p:nvPr/>
          </p:nvSpPr>
          <p:spPr bwMode="auto">
            <a:xfrm>
              <a:off x="2819401" y="1936749"/>
              <a:ext cx="1524000" cy="646171"/>
            </a:xfrm>
            <a:prstGeom prst="rect">
              <a:avLst/>
            </a:prstGeom>
            <a:noFill/>
            <a:ln w="9525" cap="flat"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a:solidFill>
                    <a:srgbClr val="2D6A93"/>
                  </a:solidFill>
                  <a:sym typeface="黑体" panose="02010609060101010101" pitchFamily="49" charset="-122"/>
                </a:rPr>
                <a:t>访问控制</a:t>
              </a:r>
              <a:endParaRPr lang="en-US" b="1">
                <a:solidFill>
                  <a:srgbClr val="2D6A93"/>
                </a:solidFill>
                <a:sym typeface="黑体" panose="02010609060101010101" pitchFamily="49" charset="-122"/>
              </a:endParaRPr>
            </a:p>
            <a:p>
              <a:pPr algn="ctr"/>
              <a:r>
                <a:rPr lang="zh-CN" altLang="en-US" b="1">
                  <a:solidFill>
                    <a:srgbClr val="2D6A93"/>
                  </a:solidFill>
                  <a:sym typeface="黑体" panose="02010609060101010101" pitchFamily="49" charset="-122"/>
                </a:rPr>
                <a:t>决策</a:t>
              </a:r>
            </a:p>
          </p:txBody>
        </p:sp>
        <p:cxnSp>
          <p:nvCxnSpPr>
            <p:cNvPr id="10" name="直线连接线"/>
            <p:cNvCxnSpPr>
              <a:cxnSpLocks noChangeShapeType="1"/>
              <a:stCxn id="6" idx="3"/>
              <a:endCxn id="8" idx="1"/>
            </p:cNvCxnSpPr>
            <p:nvPr/>
          </p:nvCxnSpPr>
          <p:spPr bwMode="auto">
            <a:xfrm flipV="1">
              <a:off x="1524000" y="631061"/>
              <a:ext cx="1295401" cy="13147"/>
            </a:xfrm>
            <a:prstGeom prst="straightConnector1">
              <a:avLst/>
            </a:prstGeom>
            <a:noFill/>
            <a:ln w="9525" cap="flat" cmpd="sng">
              <a:solidFill>
                <a:srgbClr val="000000"/>
              </a:solidFill>
              <a:round/>
              <a:headEnd/>
              <a:tailEnd type="arrow" w="med" len="med"/>
            </a:ln>
            <a:extLst>
              <a:ext uri="{909E8E84-426E-40DD-AFC4-6F175D3DCCD1}">
                <a14:hiddenFill xmlns:a14="http://schemas.microsoft.com/office/drawing/2010/main">
                  <a:noFill/>
                </a14:hiddenFill>
              </a:ext>
            </a:extLst>
          </p:spPr>
        </p:cxnSp>
        <p:sp>
          <p:nvSpPr>
            <p:cNvPr id="11" name="直线连接线"/>
            <p:cNvSpPr>
              <a:spLocks noChangeShapeType="1"/>
            </p:cNvSpPr>
            <p:nvPr/>
          </p:nvSpPr>
          <p:spPr bwMode="auto">
            <a:xfrm flipH="1">
              <a:off x="3445769" y="1007858"/>
              <a:ext cx="1587" cy="914963"/>
            </a:xfrm>
            <a:prstGeom prst="straightConnector1">
              <a:avLst/>
            </a:prstGeom>
            <a:noFill/>
            <a:ln w="9525" cap="flat" cmpd="sng">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2" name="直线连接线"/>
            <p:cNvSpPr>
              <a:spLocks noChangeShapeType="1"/>
            </p:cNvSpPr>
            <p:nvPr/>
          </p:nvSpPr>
          <p:spPr bwMode="auto">
            <a:xfrm>
              <a:off x="4343401" y="689606"/>
              <a:ext cx="1295400" cy="1587"/>
            </a:xfrm>
            <a:prstGeom prst="straightConnector1">
              <a:avLst/>
            </a:prstGeom>
            <a:noFill/>
            <a:ln w="9525" cap="flat" cmpd="sng">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3" name="直线连接线"/>
            <p:cNvSpPr>
              <a:spLocks noChangeShapeType="1"/>
            </p:cNvSpPr>
            <p:nvPr/>
          </p:nvSpPr>
          <p:spPr bwMode="auto">
            <a:xfrm flipV="1">
              <a:off x="3697797" y="1007858"/>
              <a:ext cx="1588" cy="914168"/>
            </a:xfrm>
            <a:prstGeom prst="straightConnector1">
              <a:avLst/>
            </a:prstGeom>
            <a:noFill/>
            <a:ln w="9525" cap="flat" cmpd="sng">
              <a:solidFill>
                <a:srgbClr val="00000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4" name="Rectangle 13"/>
            <p:cNvSpPr>
              <a:spLocks noChangeArrowheads="1"/>
            </p:cNvSpPr>
            <p:nvPr/>
          </p:nvSpPr>
          <p:spPr bwMode="auto">
            <a:xfrm>
              <a:off x="1681162" y="0"/>
              <a:ext cx="1011815" cy="58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sz="1600" b="1" dirty="0">
                  <a:solidFill>
                    <a:srgbClr val="2D6A93"/>
                  </a:solidFill>
                  <a:sym typeface="黑体" panose="02010609060101010101" pitchFamily="49" charset="-122"/>
                </a:rPr>
                <a:t>提交访问</a:t>
              </a:r>
              <a:endParaRPr lang="en-US" sz="1600" b="1" dirty="0">
                <a:solidFill>
                  <a:srgbClr val="2D6A93"/>
                </a:solidFill>
                <a:sym typeface="黑体" panose="02010609060101010101" pitchFamily="49" charset="-122"/>
              </a:endParaRPr>
            </a:p>
            <a:p>
              <a:r>
                <a:rPr lang="en-US" sz="1600" b="1" dirty="0">
                  <a:solidFill>
                    <a:srgbClr val="2D6A93"/>
                  </a:solidFill>
                  <a:sym typeface="黑体" panose="02010609060101010101" pitchFamily="49" charset="-122"/>
                </a:rPr>
                <a:t>    </a:t>
              </a:r>
              <a:r>
                <a:rPr lang="zh-CN" altLang="en-US" sz="1600" b="1" dirty="0">
                  <a:solidFill>
                    <a:srgbClr val="2D6A93"/>
                  </a:solidFill>
                  <a:sym typeface="黑体" panose="02010609060101010101" pitchFamily="49" charset="-122"/>
                </a:rPr>
                <a:t>请求</a:t>
              </a:r>
            </a:p>
          </p:txBody>
        </p:sp>
        <p:sp>
          <p:nvSpPr>
            <p:cNvPr id="15" name="Rectangle 14"/>
            <p:cNvSpPr>
              <a:spLocks noChangeArrowheads="1"/>
            </p:cNvSpPr>
            <p:nvPr/>
          </p:nvSpPr>
          <p:spPr bwMode="auto">
            <a:xfrm>
              <a:off x="2293937" y="1260475"/>
              <a:ext cx="1011815" cy="33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sz="1600" b="1">
                  <a:solidFill>
                    <a:srgbClr val="2D6A93"/>
                  </a:solidFill>
                  <a:sym typeface="黑体" panose="02010609060101010101" pitchFamily="49" charset="-122"/>
                </a:rPr>
                <a:t>请求决策</a:t>
              </a:r>
            </a:p>
          </p:txBody>
        </p:sp>
        <p:sp>
          <p:nvSpPr>
            <p:cNvPr id="16" name="Rectangle 15"/>
            <p:cNvSpPr>
              <a:spLocks noChangeArrowheads="1"/>
            </p:cNvSpPr>
            <p:nvPr/>
          </p:nvSpPr>
          <p:spPr bwMode="auto">
            <a:xfrm>
              <a:off x="3949701" y="1260475"/>
              <a:ext cx="829073" cy="33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sz="1600" b="1" dirty="0">
                  <a:solidFill>
                    <a:srgbClr val="2D6A93"/>
                  </a:solidFill>
                  <a:sym typeface="黑体" panose="02010609060101010101" pitchFamily="49" charset="-122"/>
                </a:rPr>
                <a:t>决  </a:t>
              </a:r>
              <a:r>
                <a:rPr lang="zh-CN" altLang="en-US" sz="1600" b="1" dirty="0" smtClean="0">
                  <a:solidFill>
                    <a:srgbClr val="2D6A93"/>
                  </a:solidFill>
                  <a:sym typeface="黑体" panose="02010609060101010101" pitchFamily="49" charset="-122"/>
                </a:rPr>
                <a:t>  </a:t>
              </a:r>
              <a:r>
                <a:rPr lang="zh-CN" altLang="en-US" sz="1600" b="1" dirty="0">
                  <a:solidFill>
                    <a:srgbClr val="2D6A93"/>
                  </a:solidFill>
                  <a:sym typeface="黑体" panose="02010609060101010101" pitchFamily="49" charset="-122"/>
                </a:rPr>
                <a:t>策</a:t>
              </a:r>
            </a:p>
          </p:txBody>
        </p:sp>
        <p:sp>
          <p:nvSpPr>
            <p:cNvPr id="17" name="Rectangle 16"/>
            <p:cNvSpPr>
              <a:spLocks noChangeArrowheads="1"/>
            </p:cNvSpPr>
            <p:nvPr/>
          </p:nvSpPr>
          <p:spPr bwMode="auto">
            <a:xfrm>
              <a:off x="4419601" y="33336"/>
              <a:ext cx="1011815" cy="584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sz="1600" b="1" dirty="0">
                  <a:solidFill>
                    <a:srgbClr val="2D6A93"/>
                  </a:solidFill>
                  <a:sym typeface="黑体" panose="02010609060101010101" pitchFamily="49" charset="-122"/>
                </a:rPr>
                <a:t>提出访问</a:t>
              </a:r>
              <a:endParaRPr lang="en-US" sz="1600" b="1" dirty="0">
                <a:solidFill>
                  <a:srgbClr val="2D6A93"/>
                </a:solidFill>
                <a:sym typeface="黑体" panose="02010609060101010101" pitchFamily="49" charset="-122"/>
              </a:endParaRPr>
            </a:p>
            <a:p>
              <a:r>
                <a:rPr lang="en-US" sz="1600" b="1" dirty="0">
                  <a:solidFill>
                    <a:srgbClr val="2D6A93"/>
                  </a:solidFill>
                  <a:sym typeface="黑体" panose="02010609060101010101" pitchFamily="49" charset="-122"/>
                </a:rPr>
                <a:t>    </a:t>
              </a:r>
              <a:r>
                <a:rPr lang="zh-CN" altLang="en-US" sz="1600" b="1" dirty="0">
                  <a:solidFill>
                    <a:srgbClr val="2D6A93"/>
                  </a:solidFill>
                  <a:sym typeface="黑体" panose="02010609060101010101" pitchFamily="49" charset="-122"/>
                </a:rPr>
                <a:t>请求</a:t>
              </a:r>
            </a:p>
          </p:txBody>
        </p:sp>
      </p:grpSp>
    </p:spTree>
    <p:extLst>
      <p:ext uri="{BB962C8B-B14F-4D97-AF65-F5344CB8AC3E}">
        <p14:creationId xmlns:p14="http://schemas.microsoft.com/office/powerpoint/2010/main" val="759219339"/>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访问控制模型的分类</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49</a:t>
            </a:fld>
            <a:endParaRPr lang="en-US" altLang="zh-CN"/>
          </a:p>
        </p:txBody>
      </p:sp>
      <p:sp>
        <p:nvSpPr>
          <p:cNvPr id="5" name="Rectangle 4"/>
          <p:cNvSpPr>
            <a:spLocks noChangeArrowheads="1"/>
          </p:cNvSpPr>
          <p:nvPr/>
        </p:nvSpPr>
        <p:spPr bwMode="auto">
          <a:xfrm>
            <a:off x="179388" y="3498850"/>
            <a:ext cx="1169987" cy="646331"/>
          </a:xfrm>
          <a:prstGeom prst="rect">
            <a:avLst/>
          </a:prstGeom>
          <a:solidFill>
            <a:srgbClr val="99CC00"/>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a:solidFill>
                  <a:srgbClr val="2D6A93"/>
                </a:solidFill>
                <a:latin typeface="黑体" panose="02010609060101010101" pitchFamily="49" charset="-122"/>
                <a:ea typeface="黑体" panose="02010609060101010101" pitchFamily="49" charset="-122"/>
                <a:sym typeface="黑体" panose="02010609060101010101" pitchFamily="49" charset="-122"/>
              </a:rPr>
              <a:t>访问控制模型</a:t>
            </a:r>
          </a:p>
        </p:txBody>
      </p:sp>
      <p:sp>
        <p:nvSpPr>
          <p:cNvPr id="6" name="Rectangle 5"/>
          <p:cNvSpPr>
            <a:spLocks noChangeArrowheads="1"/>
          </p:cNvSpPr>
          <p:nvPr/>
        </p:nvSpPr>
        <p:spPr bwMode="auto">
          <a:xfrm>
            <a:off x="1642545" y="3706813"/>
            <a:ext cx="2044149" cy="646331"/>
          </a:xfrm>
          <a:prstGeom prst="rect">
            <a:avLst/>
          </a:prstGeom>
          <a:solidFill>
            <a:srgbClr val="CCFFFF"/>
          </a:solidFill>
          <a:ln w="9525" cap="flat" cmpd="sng">
            <a:solidFill>
              <a:srgbClr val="000000"/>
            </a:solidFill>
            <a:miter lim="800000"/>
            <a:headEnd/>
            <a:tailEnd/>
          </a:ln>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强制访问控制模型</a:t>
            </a:r>
            <a:endParaRPr lang="en-US" b="1">
              <a:solidFill>
                <a:srgbClr val="2D6A94"/>
              </a:solidFill>
              <a:latin typeface="黑体" panose="02010609060101010101" pitchFamily="49" charset="-122"/>
              <a:ea typeface="黑体" panose="02010609060101010101" pitchFamily="49" charset="-122"/>
              <a:sym typeface="黑体" panose="02010609060101010101" pitchFamily="49" charset="-122"/>
            </a:endParaRPr>
          </a:p>
          <a:p>
            <a:pPr algn="ctr" eaLnBrk="1"/>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a:t>
            </a:r>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MAC</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a:t>
            </a:r>
          </a:p>
        </p:txBody>
      </p:sp>
      <p:sp>
        <p:nvSpPr>
          <p:cNvPr id="7" name="Rectangle 6"/>
          <p:cNvSpPr>
            <a:spLocks noChangeArrowheads="1"/>
          </p:cNvSpPr>
          <p:nvPr/>
        </p:nvSpPr>
        <p:spPr bwMode="auto">
          <a:xfrm>
            <a:off x="1636195" y="1762125"/>
            <a:ext cx="2044149" cy="646331"/>
          </a:xfrm>
          <a:prstGeom prst="rect">
            <a:avLst/>
          </a:prstGeom>
          <a:solidFill>
            <a:srgbClr val="FFCC99"/>
          </a:solidFill>
          <a:ln w="9525" cap="flat" cmpd="sng">
            <a:solidFill>
              <a:srgbClr val="000000"/>
            </a:solidFill>
            <a:miter lim="800000"/>
            <a:headEnd/>
            <a:tailEnd/>
          </a:ln>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自主访问控制模型</a:t>
            </a:r>
            <a:endParaRPr lang="en-US" b="1">
              <a:solidFill>
                <a:srgbClr val="2D6A94"/>
              </a:solidFill>
              <a:latin typeface="黑体" panose="02010609060101010101" pitchFamily="49" charset="-122"/>
              <a:ea typeface="黑体" panose="02010609060101010101" pitchFamily="49" charset="-122"/>
              <a:sym typeface="黑体" panose="02010609060101010101" pitchFamily="49" charset="-122"/>
            </a:endParaRPr>
          </a:p>
          <a:p>
            <a:pPr algn="ctr" eaLnBrk="1"/>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a:t>
            </a:r>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DAC</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a:t>
            </a:r>
          </a:p>
        </p:txBody>
      </p:sp>
      <p:sp>
        <p:nvSpPr>
          <p:cNvPr id="8" name="Rectangle 7"/>
          <p:cNvSpPr>
            <a:spLocks noChangeArrowheads="1"/>
          </p:cNvSpPr>
          <p:nvPr/>
        </p:nvSpPr>
        <p:spPr bwMode="auto">
          <a:xfrm>
            <a:off x="4075113" y="1774825"/>
            <a:ext cx="1155700" cy="646331"/>
          </a:xfrm>
          <a:prstGeom prst="rect">
            <a:avLst/>
          </a:prstGeom>
          <a:solidFill>
            <a:srgbClr val="FFCC99"/>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a:solidFill>
                  <a:srgbClr val="2D6A93"/>
                </a:solidFill>
                <a:latin typeface="黑体" panose="02010609060101010101" pitchFamily="49" charset="-122"/>
                <a:ea typeface="黑体" panose="02010609060101010101" pitchFamily="49" charset="-122"/>
                <a:sym typeface="黑体" panose="02010609060101010101" pitchFamily="49" charset="-122"/>
              </a:rPr>
              <a:t>访问矩阵模型</a:t>
            </a:r>
          </a:p>
        </p:txBody>
      </p:sp>
      <p:sp>
        <p:nvSpPr>
          <p:cNvPr id="9" name="Rectangle 8"/>
          <p:cNvSpPr>
            <a:spLocks noChangeArrowheads="1"/>
          </p:cNvSpPr>
          <p:nvPr/>
        </p:nvSpPr>
        <p:spPr bwMode="auto">
          <a:xfrm>
            <a:off x="5884863" y="1357313"/>
            <a:ext cx="2143125" cy="646331"/>
          </a:xfrm>
          <a:prstGeom prst="rect">
            <a:avLst/>
          </a:prstGeom>
          <a:solidFill>
            <a:srgbClr val="FFCC99"/>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访问控制列表</a:t>
            </a:r>
            <a:endParaRPr lang="en-US" b="1" dirty="0">
              <a:solidFill>
                <a:srgbClr val="2D6A94"/>
              </a:solidFill>
              <a:latin typeface="黑体" panose="02010609060101010101" pitchFamily="49" charset="-122"/>
              <a:ea typeface="黑体" panose="02010609060101010101" pitchFamily="49" charset="-122"/>
              <a:sym typeface="黑体" panose="02010609060101010101" pitchFamily="49" charset="-122"/>
            </a:endParaRPr>
          </a:p>
          <a:p>
            <a:pPr algn="ctr" eaLnBrk="1"/>
            <a:r>
              <a:rPr lang="zh-CN" alt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a:t>
            </a:r>
            <a:r>
              <a:rPr 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ACL</a:t>
            </a:r>
            <a:r>
              <a:rPr lang="zh-CN" alt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a:t>
            </a:r>
          </a:p>
        </p:txBody>
      </p:sp>
      <p:sp>
        <p:nvSpPr>
          <p:cNvPr id="10" name="Rectangle 9"/>
          <p:cNvSpPr>
            <a:spLocks noChangeArrowheads="1"/>
          </p:cNvSpPr>
          <p:nvPr/>
        </p:nvSpPr>
        <p:spPr bwMode="auto">
          <a:xfrm>
            <a:off x="5886450" y="2200275"/>
            <a:ext cx="2184400" cy="646331"/>
          </a:xfrm>
          <a:prstGeom prst="rect">
            <a:avLst/>
          </a:prstGeom>
          <a:solidFill>
            <a:srgbClr val="FFCC99"/>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权能列表</a:t>
            </a:r>
            <a:endParaRPr lang="en-US" b="1" dirty="0">
              <a:solidFill>
                <a:srgbClr val="2D6A94"/>
              </a:solidFill>
              <a:latin typeface="黑体" panose="02010609060101010101" pitchFamily="49" charset="-122"/>
              <a:ea typeface="黑体" panose="02010609060101010101" pitchFamily="49" charset="-122"/>
              <a:sym typeface="黑体" panose="02010609060101010101" pitchFamily="49" charset="-122"/>
            </a:endParaRPr>
          </a:p>
          <a:p>
            <a:pPr algn="ctr" eaLnBrk="1"/>
            <a:r>
              <a:rPr lang="zh-CN" alt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a:t>
            </a:r>
            <a:r>
              <a:rPr 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Capacity List</a:t>
            </a:r>
            <a:r>
              <a:rPr lang="zh-CN" altLang="en-US" b="1" dirty="0">
                <a:solidFill>
                  <a:srgbClr val="2D6A94"/>
                </a:solidFill>
                <a:latin typeface="黑体" panose="02010609060101010101" pitchFamily="49" charset="-122"/>
                <a:ea typeface="黑体" panose="02010609060101010101" pitchFamily="49" charset="-122"/>
                <a:sym typeface="黑体" panose="02010609060101010101" pitchFamily="49" charset="-122"/>
              </a:rPr>
              <a:t>）</a:t>
            </a:r>
          </a:p>
        </p:txBody>
      </p:sp>
      <p:sp>
        <p:nvSpPr>
          <p:cNvPr id="11" name="Line 10"/>
          <p:cNvSpPr>
            <a:spLocks noChangeShapeType="1"/>
          </p:cNvSpPr>
          <p:nvPr/>
        </p:nvSpPr>
        <p:spPr bwMode="auto">
          <a:xfrm>
            <a:off x="5238750" y="2114550"/>
            <a:ext cx="468313"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1"/>
          <p:cNvSpPr>
            <a:spLocks noChangeShapeType="1"/>
          </p:cNvSpPr>
          <p:nvPr/>
        </p:nvSpPr>
        <p:spPr bwMode="auto">
          <a:xfrm flipV="1">
            <a:off x="5716588" y="1668463"/>
            <a:ext cx="0" cy="86360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12"/>
          <p:cNvSpPr>
            <a:spLocks noChangeShapeType="1"/>
          </p:cNvSpPr>
          <p:nvPr/>
        </p:nvSpPr>
        <p:spPr bwMode="auto">
          <a:xfrm flipH="1">
            <a:off x="5716588" y="2533650"/>
            <a:ext cx="157162"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13"/>
          <p:cNvSpPr>
            <a:spLocks noChangeShapeType="1"/>
          </p:cNvSpPr>
          <p:nvPr/>
        </p:nvSpPr>
        <p:spPr bwMode="auto">
          <a:xfrm flipH="1">
            <a:off x="5716588" y="1668463"/>
            <a:ext cx="157162" cy="1587"/>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14"/>
          <p:cNvSpPr>
            <a:spLocks noChangeShapeType="1"/>
          </p:cNvSpPr>
          <p:nvPr/>
        </p:nvSpPr>
        <p:spPr bwMode="auto">
          <a:xfrm flipH="1">
            <a:off x="3676650" y="2085975"/>
            <a:ext cx="390525"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5"/>
          <p:cNvSpPr>
            <a:spLocks noChangeShapeType="1"/>
          </p:cNvSpPr>
          <p:nvPr/>
        </p:nvSpPr>
        <p:spPr bwMode="auto">
          <a:xfrm>
            <a:off x="3925888" y="3284538"/>
            <a:ext cx="469900"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16"/>
          <p:cNvSpPr>
            <a:spLocks noChangeShapeType="1"/>
          </p:cNvSpPr>
          <p:nvPr/>
        </p:nvSpPr>
        <p:spPr bwMode="auto">
          <a:xfrm>
            <a:off x="3925888" y="4886325"/>
            <a:ext cx="469900"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Line 17"/>
          <p:cNvSpPr>
            <a:spLocks noChangeShapeType="1"/>
          </p:cNvSpPr>
          <p:nvPr/>
        </p:nvSpPr>
        <p:spPr bwMode="auto">
          <a:xfrm>
            <a:off x="3690938" y="4022725"/>
            <a:ext cx="234950"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Line 18"/>
          <p:cNvSpPr>
            <a:spLocks noChangeShapeType="1"/>
          </p:cNvSpPr>
          <p:nvPr/>
        </p:nvSpPr>
        <p:spPr bwMode="auto">
          <a:xfrm>
            <a:off x="3924300" y="3284538"/>
            <a:ext cx="1588" cy="1584325"/>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Rectangle 19"/>
          <p:cNvSpPr>
            <a:spLocks noChangeArrowheads="1"/>
          </p:cNvSpPr>
          <p:nvPr/>
        </p:nvSpPr>
        <p:spPr bwMode="auto">
          <a:xfrm>
            <a:off x="5934075" y="3124200"/>
            <a:ext cx="2379663" cy="368300"/>
          </a:xfrm>
          <a:prstGeom prst="rect">
            <a:avLst/>
          </a:prstGeom>
          <a:solidFill>
            <a:srgbClr val="CCFFFF"/>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Bell-Lapudula </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模型</a:t>
            </a:r>
          </a:p>
        </p:txBody>
      </p:sp>
      <p:sp>
        <p:nvSpPr>
          <p:cNvPr id="21" name="Rectangle 20"/>
          <p:cNvSpPr>
            <a:spLocks noChangeArrowheads="1"/>
          </p:cNvSpPr>
          <p:nvPr/>
        </p:nvSpPr>
        <p:spPr bwMode="auto">
          <a:xfrm>
            <a:off x="5934075" y="3630613"/>
            <a:ext cx="2379663" cy="368300"/>
          </a:xfrm>
          <a:prstGeom prst="rect">
            <a:avLst/>
          </a:prstGeom>
          <a:solidFill>
            <a:srgbClr val="99CCFF"/>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Biba </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模型</a:t>
            </a:r>
          </a:p>
        </p:txBody>
      </p:sp>
      <p:sp>
        <p:nvSpPr>
          <p:cNvPr id="22" name="Rectangle 21"/>
          <p:cNvSpPr>
            <a:spLocks noChangeArrowheads="1"/>
          </p:cNvSpPr>
          <p:nvPr/>
        </p:nvSpPr>
        <p:spPr bwMode="auto">
          <a:xfrm>
            <a:off x="5924550" y="4149725"/>
            <a:ext cx="2379663" cy="368300"/>
          </a:xfrm>
          <a:prstGeom prst="rect">
            <a:avLst/>
          </a:prstGeom>
          <a:solidFill>
            <a:srgbClr val="99CCFF"/>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Clark-Wilson </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模型</a:t>
            </a:r>
          </a:p>
        </p:txBody>
      </p:sp>
      <p:sp>
        <p:nvSpPr>
          <p:cNvPr id="23" name="Rectangle 22"/>
          <p:cNvSpPr>
            <a:spLocks noChangeArrowheads="1"/>
          </p:cNvSpPr>
          <p:nvPr/>
        </p:nvSpPr>
        <p:spPr bwMode="auto">
          <a:xfrm>
            <a:off x="5924550" y="4765675"/>
            <a:ext cx="2378075" cy="368300"/>
          </a:xfrm>
          <a:prstGeom prst="rect">
            <a:avLst/>
          </a:prstGeom>
          <a:solidFill>
            <a:srgbClr val="CCFFFF"/>
          </a:solidFill>
          <a:ln w="9525" cap="flat" cmpd="sng">
            <a:solidFill>
              <a:srgbClr val="000000"/>
            </a:solidFill>
            <a:miter lim="800000"/>
            <a:headEnd/>
            <a:tailEnd/>
          </a:ln>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eaLnBrk="1"/>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Chinese Wall </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模型</a:t>
            </a:r>
          </a:p>
        </p:txBody>
      </p:sp>
      <p:sp>
        <p:nvSpPr>
          <p:cNvPr id="24" name="AutoShape 23"/>
          <p:cNvSpPr>
            <a:spLocks/>
          </p:cNvSpPr>
          <p:nvPr/>
        </p:nvSpPr>
        <p:spPr bwMode="auto">
          <a:xfrm>
            <a:off x="1403350" y="2100263"/>
            <a:ext cx="228600" cy="3560762"/>
          </a:xfrm>
          <a:prstGeom prst="leftBrace">
            <a:avLst>
              <a:gd name="adj1" fmla="val 129731"/>
              <a:gd name="adj2" fmla="val 50000"/>
            </a:avLst>
          </a:prstGeom>
          <a:noFill/>
          <a:ln w="9525" cap="flat"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 name="Rectangle 24"/>
          <p:cNvSpPr>
            <a:spLocks noChangeArrowheads="1"/>
          </p:cNvSpPr>
          <p:nvPr/>
        </p:nvSpPr>
        <p:spPr bwMode="auto">
          <a:xfrm>
            <a:off x="4410075" y="2921000"/>
            <a:ext cx="881973" cy="646331"/>
          </a:xfrm>
          <a:prstGeom prst="rect">
            <a:avLst/>
          </a:prstGeom>
          <a:solidFill>
            <a:srgbClr val="CCFFFF"/>
          </a:solidFill>
          <a:ln w="9525" cap="flat" cmpd="sng">
            <a:solidFill>
              <a:srgbClr val="000000"/>
            </a:solidFill>
            <a:miter lim="800000"/>
            <a:headEnd/>
            <a:tailEnd/>
          </a:ln>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b="1">
                <a:solidFill>
                  <a:srgbClr val="2D6A93"/>
                </a:solidFill>
                <a:latin typeface="黑体" panose="02010609060101010101" pitchFamily="49" charset="-122"/>
                <a:ea typeface="黑体" panose="02010609060101010101" pitchFamily="49" charset="-122"/>
                <a:sym typeface="黑体" panose="02010609060101010101" pitchFamily="49" charset="-122"/>
              </a:rPr>
              <a:t>保密性</a:t>
            </a:r>
            <a:endParaRPr lang="en-US" b="1">
              <a:solidFill>
                <a:srgbClr val="2D6A93"/>
              </a:solidFill>
              <a:latin typeface="黑体" panose="02010609060101010101" pitchFamily="49" charset="-122"/>
              <a:ea typeface="黑体" panose="02010609060101010101" pitchFamily="49" charset="-122"/>
              <a:sym typeface="黑体" panose="02010609060101010101" pitchFamily="49" charset="-122"/>
            </a:endParaRPr>
          </a:p>
          <a:p>
            <a:r>
              <a:rPr lang="en-US" b="1">
                <a:solidFill>
                  <a:srgbClr val="2D6A93"/>
                </a:solidFill>
                <a:latin typeface="黑体" panose="02010609060101010101" pitchFamily="49" charset="-122"/>
                <a:ea typeface="黑体" panose="02010609060101010101" pitchFamily="49" charset="-122"/>
                <a:sym typeface="黑体" panose="02010609060101010101" pitchFamily="49" charset="-122"/>
              </a:rPr>
              <a:t> 模型</a:t>
            </a:r>
            <a:endParaRPr lang="zh-CN" altLang="en-US" b="1">
              <a:solidFill>
                <a:srgbClr val="2D6A93"/>
              </a:solidFill>
              <a:latin typeface="黑体" panose="02010609060101010101" pitchFamily="49" charset="-122"/>
              <a:ea typeface="黑体" panose="02010609060101010101" pitchFamily="49" charset="-122"/>
              <a:sym typeface="黑体" panose="02010609060101010101" pitchFamily="49" charset="-122"/>
            </a:endParaRPr>
          </a:p>
        </p:txBody>
      </p:sp>
      <p:sp>
        <p:nvSpPr>
          <p:cNvPr id="26" name="Rectangle 25"/>
          <p:cNvSpPr>
            <a:spLocks noChangeArrowheads="1"/>
          </p:cNvSpPr>
          <p:nvPr/>
        </p:nvSpPr>
        <p:spPr bwMode="auto">
          <a:xfrm>
            <a:off x="4410075" y="3802063"/>
            <a:ext cx="881973" cy="646331"/>
          </a:xfrm>
          <a:prstGeom prst="rect">
            <a:avLst/>
          </a:prstGeom>
          <a:solidFill>
            <a:srgbClr val="99CCFF"/>
          </a:solidFill>
          <a:ln w="9525" cap="flat" cmpd="sng">
            <a:solidFill>
              <a:srgbClr val="000000"/>
            </a:solidFill>
            <a:miter lim="800000"/>
            <a:headEnd/>
            <a:tailEnd/>
          </a:ln>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b="1" dirty="0">
                <a:solidFill>
                  <a:srgbClr val="2D6A93"/>
                </a:solidFill>
                <a:latin typeface="黑体" panose="02010609060101010101" pitchFamily="49" charset="-122"/>
                <a:ea typeface="黑体" panose="02010609060101010101" pitchFamily="49" charset="-122"/>
                <a:sym typeface="黑体" panose="02010609060101010101" pitchFamily="49" charset="-122"/>
              </a:rPr>
              <a:t>完整性</a:t>
            </a:r>
            <a:endParaRPr lang="en-US" b="1" dirty="0">
              <a:solidFill>
                <a:srgbClr val="2D6A93"/>
              </a:solidFill>
              <a:latin typeface="黑体" panose="02010609060101010101" pitchFamily="49" charset="-122"/>
              <a:ea typeface="黑体" panose="02010609060101010101" pitchFamily="49" charset="-122"/>
              <a:sym typeface="黑体" panose="02010609060101010101" pitchFamily="49" charset="-122"/>
            </a:endParaRPr>
          </a:p>
          <a:p>
            <a:r>
              <a:rPr lang="en-US" b="1" dirty="0">
                <a:solidFill>
                  <a:srgbClr val="2D6A93"/>
                </a:solidFill>
                <a:latin typeface="黑体" panose="02010609060101010101" pitchFamily="49" charset="-122"/>
                <a:ea typeface="黑体" panose="02010609060101010101" pitchFamily="49" charset="-122"/>
                <a:sym typeface="黑体" panose="02010609060101010101" pitchFamily="49" charset="-122"/>
              </a:rPr>
              <a:t> </a:t>
            </a:r>
            <a:r>
              <a:rPr lang="zh-CN" altLang="en-US" b="1" dirty="0">
                <a:solidFill>
                  <a:srgbClr val="2D6A93"/>
                </a:solidFill>
                <a:latin typeface="黑体" panose="02010609060101010101" pitchFamily="49" charset="-122"/>
                <a:ea typeface="黑体" panose="02010609060101010101" pitchFamily="49" charset="-122"/>
                <a:sym typeface="黑体" panose="02010609060101010101" pitchFamily="49" charset="-122"/>
              </a:rPr>
              <a:t>模型</a:t>
            </a:r>
          </a:p>
        </p:txBody>
      </p:sp>
      <p:sp>
        <p:nvSpPr>
          <p:cNvPr id="27" name="Rectangle 26"/>
          <p:cNvSpPr>
            <a:spLocks noChangeArrowheads="1"/>
          </p:cNvSpPr>
          <p:nvPr/>
        </p:nvSpPr>
        <p:spPr bwMode="auto">
          <a:xfrm>
            <a:off x="1641884" y="5299075"/>
            <a:ext cx="2509020" cy="646331"/>
          </a:xfrm>
          <a:prstGeom prst="rect">
            <a:avLst/>
          </a:prstGeom>
          <a:solidFill>
            <a:srgbClr val="FFCC00"/>
          </a:solidFill>
          <a:ln w="9525" cap="flat" cmpd="sng">
            <a:solidFill>
              <a:srgbClr val="000000"/>
            </a:solidFill>
            <a:miter lim="800000"/>
            <a:headEnd/>
            <a:tailEnd/>
          </a:ln>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基于角色访问控制模型</a:t>
            </a:r>
            <a:endParaRPr lang="en-US" b="1">
              <a:solidFill>
                <a:srgbClr val="2D6A94"/>
              </a:solidFill>
              <a:latin typeface="黑体" panose="02010609060101010101" pitchFamily="49" charset="-122"/>
              <a:ea typeface="黑体" panose="02010609060101010101" pitchFamily="49" charset="-122"/>
              <a:sym typeface="黑体" panose="02010609060101010101" pitchFamily="49" charset="-122"/>
            </a:endParaRPr>
          </a:p>
          <a:p>
            <a:pPr algn="ctr" eaLnBrk="1"/>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a:t>
            </a:r>
            <a:r>
              <a:rPr lang="en-US" b="1">
                <a:solidFill>
                  <a:srgbClr val="2D6A94"/>
                </a:solidFill>
                <a:latin typeface="黑体" panose="02010609060101010101" pitchFamily="49" charset="-122"/>
                <a:ea typeface="黑体" panose="02010609060101010101" pitchFamily="49" charset="-122"/>
                <a:sym typeface="黑体" panose="02010609060101010101" pitchFamily="49" charset="-122"/>
              </a:rPr>
              <a:t>RBAC</a:t>
            </a:r>
            <a:r>
              <a:rPr lang="zh-CN" altLang="en-US" b="1">
                <a:solidFill>
                  <a:srgbClr val="2D6A94"/>
                </a:solidFill>
                <a:latin typeface="黑体" panose="02010609060101010101" pitchFamily="49" charset="-122"/>
                <a:ea typeface="黑体" panose="02010609060101010101" pitchFamily="49" charset="-122"/>
                <a:sym typeface="黑体" panose="02010609060101010101" pitchFamily="49" charset="-122"/>
              </a:rPr>
              <a:t>）</a:t>
            </a:r>
          </a:p>
        </p:txBody>
      </p:sp>
      <p:sp>
        <p:nvSpPr>
          <p:cNvPr id="28" name="Line 27"/>
          <p:cNvSpPr>
            <a:spLocks noChangeShapeType="1"/>
          </p:cNvSpPr>
          <p:nvPr/>
        </p:nvSpPr>
        <p:spPr bwMode="auto">
          <a:xfrm>
            <a:off x="5305425" y="3284538"/>
            <a:ext cx="612775"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Line 28"/>
          <p:cNvSpPr>
            <a:spLocks noChangeShapeType="1"/>
          </p:cNvSpPr>
          <p:nvPr/>
        </p:nvSpPr>
        <p:spPr bwMode="auto">
          <a:xfrm>
            <a:off x="5286375" y="4087813"/>
            <a:ext cx="468313" cy="1587"/>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 name="Line 29"/>
          <p:cNvSpPr>
            <a:spLocks noChangeShapeType="1"/>
          </p:cNvSpPr>
          <p:nvPr/>
        </p:nvSpPr>
        <p:spPr bwMode="auto">
          <a:xfrm flipV="1">
            <a:off x="5764213" y="3775075"/>
            <a:ext cx="1587" cy="64770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 name="Line 30"/>
          <p:cNvSpPr>
            <a:spLocks noChangeShapeType="1"/>
          </p:cNvSpPr>
          <p:nvPr/>
        </p:nvSpPr>
        <p:spPr bwMode="auto">
          <a:xfrm flipH="1">
            <a:off x="5762625" y="4437063"/>
            <a:ext cx="157163" cy="1587"/>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 name="Line 31"/>
          <p:cNvSpPr>
            <a:spLocks noChangeShapeType="1"/>
          </p:cNvSpPr>
          <p:nvPr/>
        </p:nvSpPr>
        <p:spPr bwMode="auto">
          <a:xfrm flipH="1">
            <a:off x="5764213" y="3775075"/>
            <a:ext cx="157162" cy="0"/>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Rectangle 32"/>
          <p:cNvSpPr>
            <a:spLocks noChangeArrowheads="1"/>
          </p:cNvSpPr>
          <p:nvPr/>
        </p:nvSpPr>
        <p:spPr bwMode="auto">
          <a:xfrm>
            <a:off x="4410075" y="4622800"/>
            <a:ext cx="881973" cy="646331"/>
          </a:xfrm>
          <a:prstGeom prst="rect">
            <a:avLst/>
          </a:prstGeom>
          <a:solidFill>
            <a:srgbClr val="CCFFFF"/>
          </a:solidFill>
          <a:ln w="9525" cap="flat" cmpd="sng">
            <a:solidFill>
              <a:srgbClr val="000000"/>
            </a:solidFill>
            <a:miter lim="800000"/>
            <a:headEnd/>
            <a:tailEnd/>
          </a:ln>
        </p:spPr>
        <p:txBody>
          <a:bodyPr wrap="none">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r>
              <a:rPr lang="zh-CN" altLang="en-US" b="1">
                <a:solidFill>
                  <a:srgbClr val="2D6A93"/>
                </a:solidFill>
                <a:latin typeface="黑体" panose="02010609060101010101" pitchFamily="49" charset="-122"/>
                <a:ea typeface="黑体" panose="02010609060101010101" pitchFamily="49" charset="-122"/>
                <a:sym typeface="黑体" panose="02010609060101010101" pitchFamily="49" charset="-122"/>
              </a:rPr>
              <a:t>混合策</a:t>
            </a:r>
            <a:endParaRPr lang="en-US" b="1">
              <a:solidFill>
                <a:srgbClr val="2D6A93"/>
              </a:solidFill>
              <a:latin typeface="黑体" panose="02010609060101010101" pitchFamily="49" charset="-122"/>
              <a:ea typeface="黑体" panose="02010609060101010101" pitchFamily="49" charset="-122"/>
              <a:sym typeface="黑体" panose="02010609060101010101" pitchFamily="49" charset="-122"/>
            </a:endParaRPr>
          </a:p>
          <a:p>
            <a:r>
              <a:rPr lang="zh-CN" altLang="en-US" b="1">
                <a:solidFill>
                  <a:srgbClr val="2D6A93"/>
                </a:solidFill>
                <a:latin typeface="黑体" panose="02010609060101010101" pitchFamily="49" charset="-122"/>
                <a:ea typeface="黑体" panose="02010609060101010101" pitchFamily="49" charset="-122"/>
                <a:sym typeface="黑体" panose="02010609060101010101" pitchFamily="49" charset="-122"/>
              </a:rPr>
              <a:t>略模型</a:t>
            </a:r>
          </a:p>
        </p:txBody>
      </p:sp>
      <p:sp>
        <p:nvSpPr>
          <p:cNvPr id="34" name="Line 33"/>
          <p:cNvSpPr>
            <a:spLocks noChangeShapeType="1"/>
          </p:cNvSpPr>
          <p:nvPr/>
        </p:nvSpPr>
        <p:spPr bwMode="auto">
          <a:xfrm>
            <a:off x="5305425" y="4916488"/>
            <a:ext cx="612775" cy="1587"/>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89899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基本保密通信模型</a:t>
            </a:r>
            <a:endParaRPr lang="zh-CN" altLang="en-US" dirty="0"/>
          </a:p>
        </p:txBody>
      </p:sp>
      <p:sp>
        <p:nvSpPr>
          <p:cNvPr id="3" name="内容占位符 2"/>
          <p:cNvSpPr>
            <a:spLocks noGrp="1"/>
          </p:cNvSpPr>
          <p:nvPr>
            <p:ph idx="1"/>
          </p:nvPr>
        </p:nvSpPr>
        <p:spPr/>
        <p:txBody>
          <a:bodyPr/>
          <a:lstStyle/>
          <a:p>
            <a:r>
              <a:rPr lang="zh-CN" altLang="en-US" dirty="0" smtClean="0"/>
              <a:t>基本概念</a:t>
            </a:r>
            <a:endParaRPr lang="en-US" altLang="zh-CN" dirty="0" smtClean="0"/>
          </a:p>
          <a:p>
            <a:pPr lvl="1"/>
            <a:r>
              <a:rPr lang="zh-CN" altLang="en-US" dirty="0" smtClean="0"/>
              <a:t>明文、密文</a:t>
            </a:r>
            <a:endParaRPr lang="en-US" altLang="zh-CN" dirty="0" smtClean="0"/>
          </a:p>
          <a:p>
            <a:pPr lvl="1"/>
            <a:r>
              <a:rPr lang="zh-CN" altLang="en-US" dirty="0" smtClean="0"/>
              <a:t>加密、解密、加密密钥、解密</a:t>
            </a:r>
            <a:r>
              <a:rPr lang="zh-CN" altLang="en-US" dirty="0" smtClean="0"/>
              <a:t>密钥</a:t>
            </a:r>
            <a:endParaRPr lang="en-US" altLang="zh-CN" dirty="0" smtClean="0"/>
          </a:p>
          <a:p>
            <a:pPr eaLnBrk="1" hangingPunct="1">
              <a:lnSpc>
                <a:spcPct val="90000"/>
              </a:lnSpc>
            </a:pPr>
            <a:r>
              <a:rPr lang="zh-CN" altLang="en-US" dirty="0">
                <a:sym typeface="Times New Roman" panose="02020603050405020304" pitchFamily="18" charset="0"/>
              </a:rPr>
              <a:t>柯克霍夫原则</a:t>
            </a:r>
            <a:endParaRPr lang="en-US" altLang="zh-CN" dirty="0">
              <a:sym typeface="Times New Roman" panose="02020603050405020304" pitchFamily="18" charset="0"/>
            </a:endParaRPr>
          </a:p>
          <a:p>
            <a:pPr lvl="1" eaLnBrk="1" hangingPunct="1">
              <a:lnSpc>
                <a:spcPct val="90000"/>
              </a:lnSpc>
            </a:pPr>
            <a:r>
              <a:rPr lang="zh-CN" altLang="en-US" dirty="0">
                <a:sym typeface="Times New Roman" panose="02020603050405020304" pitchFamily="18" charset="0"/>
              </a:rPr>
              <a:t>即使密码系统的任何细节已为人悉知，只要密钥未泄漏，它也应是安全的密码</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743391437"/>
              </p:ext>
            </p:extLst>
          </p:nvPr>
        </p:nvGraphicFramePr>
        <p:xfrm>
          <a:off x="476250" y="4062671"/>
          <a:ext cx="8191499" cy="2340260"/>
        </p:xfrm>
        <a:graphic>
          <a:graphicData uri="http://schemas.openxmlformats.org/presentationml/2006/ole">
            <mc:AlternateContent xmlns:mc="http://schemas.openxmlformats.org/markup-compatibility/2006">
              <mc:Choice xmlns:v="urn:schemas-microsoft-com:vml" Requires="v">
                <p:oleObj spid="_x0000_s1050" r:id="rId3" imgW="7793410" imgH="4913071" progId="Visio.Drawing.11">
                  <p:embed/>
                </p:oleObj>
              </mc:Choice>
              <mc:Fallback>
                <p:oleObj r:id="rId3" imgW="7793410" imgH="4913071" progId="Visio.Drawing.11">
                  <p:embed/>
                  <p:pic>
                    <p:nvPicPr>
                      <p:cNvPr id="8" name="对象 7"/>
                      <p:cNvPicPr>
                        <a:picLocks noChangeAspect="1" noChangeArrowheads="1"/>
                      </p:cNvPicPr>
                      <p:nvPr/>
                    </p:nvPicPr>
                    <p:blipFill>
                      <a:blip r:embed="rId4">
                        <a:extLst>
                          <a:ext uri="{28A0092B-C50C-407E-A947-70E740481C1C}">
                            <a14:useLocalDpi xmlns:a14="http://schemas.microsoft.com/office/drawing/2010/main" val="0"/>
                          </a:ext>
                        </a:extLst>
                      </a:blip>
                      <a:srcRect l="7120" t="23846" r="23082" b="27000"/>
                      <a:stretch>
                        <a:fillRect/>
                      </a:stretch>
                    </p:blipFill>
                    <p:spPr bwMode="auto">
                      <a:xfrm>
                        <a:off x="476250" y="4062671"/>
                        <a:ext cx="8191499" cy="2340260"/>
                      </a:xfrm>
                      <a:prstGeom prst="rect">
                        <a:avLst/>
                      </a:prstGeom>
                      <a:noFill/>
                    </p:spPr>
                  </p:pic>
                </p:oleObj>
              </mc:Fallback>
            </mc:AlternateContent>
          </a:graphicData>
        </a:graphic>
      </p:graphicFrame>
    </p:spTree>
    <p:extLst>
      <p:ext uri="{BB962C8B-B14F-4D97-AF65-F5344CB8AC3E}">
        <p14:creationId xmlns:p14="http://schemas.microsoft.com/office/powerpoint/2010/main" val="2836664980"/>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自主访问控制模型</a:t>
            </a:r>
            <a:endParaRPr lang="zh-CN" altLang="en-US" dirty="0"/>
          </a:p>
        </p:txBody>
      </p:sp>
      <p:sp>
        <p:nvSpPr>
          <p:cNvPr id="3" name="内容占位符 2"/>
          <p:cNvSpPr>
            <a:spLocks noGrp="1"/>
          </p:cNvSpPr>
          <p:nvPr>
            <p:ph idx="1"/>
          </p:nvPr>
        </p:nvSpPr>
        <p:spPr/>
        <p:txBody>
          <a:bodyPr/>
          <a:lstStyle/>
          <a:p>
            <a:r>
              <a:rPr lang="zh-CN" altLang="en-US" dirty="0">
                <a:sym typeface="Times New Roman" panose="02020603050405020304" pitchFamily="18" charset="0"/>
              </a:rPr>
              <a:t>什么是自主访问控制模型（DAC）</a:t>
            </a:r>
          </a:p>
          <a:p>
            <a:pPr lvl="1"/>
            <a:r>
              <a:rPr lang="zh-CN" altLang="en-US" sz="2800" dirty="0">
                <a:sym typeface="Times New Roman" panose="02020603050405020304" pitchFamily="18" charset="0"/>
              </a:rPr>
              <a:t>客体的属主（创建者）决定该客体的访问权限</a:t>
            </a:r>
          </a:p>
          <a:p>
            <a:pPr lvl="1"/>
            <a:r>
              <a:rPr lang="zh-CN" altLang="en-US" sz="2800" dirty="0">
                <a:sym typeface="Times New Roman" panose="02020603050405020304" pitchFamily="18" charset="0"/>
              </a:rPr>
              <a:t>灵活，具有较好的易用性和可扩展性</a:t>
            </a:r>
            <a:endParaRPr lang="zh-CN" altLang="en-US" sz="2800" b="1" i="1" dirty="0">
              <a:sym typeface="Times New Roman" panose="02020603050405020304" pitchFamily="18" charset="0"/>
            </a:endParaRPr>
          </a:p>
          <a:p>
            <a:pPr lvl="1"/>
            <a:r>
              <a:rPr lang="zh-CN" altLang="en-US" sz="2800" dirty="0">
                <a:sym typeface="Times New Roman" panose="02020603050405020304" pitchFamily="18" charset="0"/>
              </a:rPr>
              <a:t>安全性不高</a:t>
            </a:r>
            <a:endParaRPr lang="zh-CN" altLang="en-US" sz="2800" b="1" i="1" dirty="0">
              <a:sym typeface="Times New Roman" panose="02020603050405020304" pitchFamily="18" charset="0"/>
            </a:endParaRPr>
          </a:p>
          <a:p>
            <a:r>
              <a:rPr lang="zh-CN" altLang="en-US" dirty="0"/>
              <a:t>实现机制</a:t>
            </a:r>
          </a:p>
          <a:p>
            <a:pPr lvl="1"/>
            <a:r>
              <a:rPr lang="zh-CN" altLang="en-US" sz="2800" dirty="0"/>
              <a:t>访问控制表/矩阵</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50</a:t>
            </a:fld>
            <a:endParaRPr lang="en-US" altLang="zh-CN"/>
          </a:p>
        </p:txBody>
      </p:sp>
      <p:grpSp>
        <p:nvGrpSpPr>
          <p:cNvPr id="5" name="Group 5"/>
          <p:cNvGrpSpPr>
            <a:grpSpLocks/>
          </p:cNvGrpSpPr>
          <p:nvPr/>
        </p:nvGrpSpPr>
        <p:grpSpPr bwMode="auto">
          <a:xfrm>
            <a:off x="1784350" y="4487863"/>
            <a:ext cx="5832475" cy="1873250"/>
            <a:chOff x="0" y="0"/>
            <a:chExt cx="5832475" cy="1873250"/>
          </a:xfrm>
        </p:grpSpPr>
        <p:sp>
          <p:nvSpPr>
            <p:cNvPr id="6" name="Rectangle 6"/>
            <p:cNvSpPr>
              <a:spLocks noChangeArrowheads="1"/>
            </p:cNvSpPr>
            <p:nvPr/>
          </p:nvSpPr>
          <p:spPr bwMode="auto">
            <a:xfrm>
              <a:off x="1237191" y="0"/>
              <a:ext cx="1531761" cy="455655"/>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目标</a:t>
              </a:r>
              <a:r>
                <a:rPr lang="en-US" sz="1600" b="1" i="1">
                  <a:solidFill>
                    <a:srgbClr val="000066"/>
                  </a:solidFill>
                  <a:latin typeface="Times New Roman" panose="02020603050405020304" pitchFamily="18" charset="0"/>
                  <a:sym typeface="黑体" panose="02010609060101010101" pitchFamily="49" charset="-122"/>
                </a:rPr>
                <a:t>x</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7" name="Rectangle 7"/>
            <p:cNvSpPr>
              <a:spLocks noChangeArrowheads="1"/>
            </p:cNvSpPr>
            <p:nvPr/>
          </p:nvSpPr>
          <p:spPr bwMode="auto">
            <a:xfrm>
              <a:off x="1237191" y="455655"/>
              <a:ext cx="153176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dirty="0">
                  <a:solidFill>
                    <a:srgbClr val="000066"/>
                  </a:solidFill>
                  <a:latin typeface="Times New Roman" panose="02020603050405020304" pitchFamily="18" charset="0"/>
                  <a:sym typeface="黑体" panose="02010609060101010101" pitchFamily="49" charset="-122"/>
                </a:rPr>
                <a:t>R</a:t>
              </a:r>
              <a:r>
                <a:rPr lang="zh-CN" altLang="en-US" sz="1600" b="1" i="1" dirty="0">
                  <a:solidFill>
                    <a:srgbClr val="000066"/>
                  </a:solidFill>
                  <a:latin typeface="Times New Roman" panose="02020603050405020304" pitchFamily="18" charset="0"/>
                  <a:sym typeface="黑体" panose="02010609060101010101" pitchFamily="49" charset="-122"/>
                </a:rPr>
                <a:t>、</a:t>
              </a:r>
              <a:r>
                <a:rPr lang="en-US" sz="1600" b="1" i="1" dirty="0">
                  <a:solidFill>
                    <a:srgbClr val="000066"/>
                  </a:solidFill>
                  <a:latin typeface="Times New Roman" panose="02020603050405020304" pitchFamily="18" charset="0"/>
                  <a:sym typeface="黑体" panose="02010609060101010101" pitchFamily="49" charset="-122"/>
                </a:rPr>
                <a:t>W</a:t>
              </a:r>
              <a:r>
                <a:rPr lang="zh-CN" altLang="en-US" sz="1600" b="1" i="1" dirty="0">
                  <a:solidFill>
                    <a:srgbClr val="000066"/>
                  </a:solidFill>
                  <a:latin typeface="Times New Roman" panose="02020603050405020304" pitchFamily="18" charset="0"/>
                  <a:sym typeface="黑体" panose="02010609060101010101" pitchFamily="49" charset="-122"/>
                </a:rPr>
                <a:t>、</a:t>
              </a:r>
              <a:r>
                <a:rPr lang="en-US" sz="1600" b="1" i="1" dirty="0">
                  <a:solidFill>
                    <a:srgbClr val="000066"/>
                  </a:solidFill>
                  <a:latin typeface="Times New Roman" panose="02020603050405020304" pitchFamily="18" charset="0"/>
                  <a:sym typeface="黑体" panose="02010609060101010101" pitchFamily="49" charset="-122"/>
                </a:rPr>
                <a:t>Own</a:t>
              </a:r>
              <a:endParaRPr lang="zh-CN" altLang="en-US" sz="1600" b="1" i="1" dirty="0">
                <a:solidFill>
                  <a:srgbClr val="000066"/>
                </a:solidFill>
                <a:latin typeface="Times New Roman" panose="02020603050405020304" pitchFamily="18" charset="0"/>
                <a:sym typeface="黑体" panose="02010609060101010101" pitchFamily="49" charset="-122"/>
              </a:endParaRPr>
            </a:p>
          </p:txBody>
        </p:sp>
        <p:sp>
          <p:nvSpPr>
            <p:cNvPr id="8" name="Rectangle 8"/>
            <p:cNvSpPr>
              <a:spLocks noChangeArrowheads="1"/>
            </p:cNvSpPr>
            <p:nvPr/>
          </p:nvSpPr>
          <p:spPr bwMode="auto">
            <a:xfrm>
              <a:off x="2768953" y="455655"/>
              <a:ext cx="1531761" cy="354398"/>
            </a:xfrm>
            <a:prstGeom prst="rect">
              <a:avLst/>
            </a:prstGeom>
            <a:solidFill>
              <a:srgbClr val="E3E3F1"/>
            </a:solidFill>
            <a:ln w="9525" cap="flat" cmpd="sng">
              <a:solidFill>
                <a:srgbClr val="000000"/>
              </a:solidFill>
              <a:miter lim="800000"/>
              <a:headEnd/>
              <a:tailEnd/>
            </a:ln>
          </p:spPr>
          <p:txBody>
            <a:bodyPr/>
            <a:lstStyle/>
            <a:p>
              <a:endParaRPr lang="zh-CN" altLang="en-US"/>
            </a:p>
          </p:txBody>
        </p:sp>
        <p:sp>
          <p:nvSpPr>
            <p:cNvPr id="9" name="Rectangle 9"/>
            <p:cNvSpPr>
              <a:spLocks noChangeArrowheads="1"/>
            </p:cNvSpPr>
            <p:nvPr/>
          </p:nvSpPr>
          <p:spPr bwMode="auto">
            <a:xfrm>
              <a:off x="4300714" y="455655"/>
              <a:ext cx="153176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R</a:t>
              </a:r>
              <a:r>
                <a:rPr lang="zh-CN" altLang="en-US" sz="1600" b="1" i="1">
                  <a:solidFill>
                    <a:srgbClr val="000066"/>
                  </a:solidFill>
                  <a:latin typeface="Times New Roman" panose="02020603050405020304" pitchFamily="18" charset="0"/>
                  <a:sym typeface="黑体" panose="02010609060101010101" pitchFamily="49" charset="-122"/>
                </a:rPr>
                <a:t>、</a:t>
              </a:r>
              <a:r>
                <a:rPr lang="en-US" sz="1600" b="1" i="1">
                  <a:solidFill>
                    <a:srgbClr val="000066"/>
                  </a:solidFill>
                  <a:latin typeface="Times New Roman" panose="02020603050405020304" pitchFamily="18" charset="0"/>
                  <a:sym typeface="黑体" panose="02010609060101010101" pitchFamily="49" charset="-122"/>
                </a:rPr>
                <a:t>W</a:t>
              </a:r>
              <a:r>
                <a:rPr lang="zh-CN" altLang="en-US" sz="1600" b="1" i="1">
                  <a:solidFill>
                    <a:srgbClr val="000066"/>
                  </a:solidFill>
                  <a:latin typeface="Times New Roman" panose="02020603050405020304" pitchFamily="18" charset="0"/>
                  <a:sym typeface="黑体" panose="02010609060101010101" pitchFamily="49" charset="-122"/>
                </a:rPr>
                <a:t>、</a:t>
              </a:r>
              <a:r>
                <a:rPr lang="en-US" sz="1600" b="1" i="1">
                  <a:solidFill>
                    <a:srgbClr val="000066"/>
                  </a:solidFill>
                  <a:latin typeface="Times New Roman" panose="02020603050405020304" pitchFamily="18" charset="0"/>
                  <a:sym typeface="黑体" panose="02010609060101010101" pitchFamily="49" charset="-122"/>
                </a:rPr>
                <a:t>Own</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0" name="Rectangle 10"/>
            <p:cNvSpPr>
              <a:spLocks noChangeArrowheads="1"/>
            </p:cNvSpPr>
            <p:nvPr/>
          </p:nvSpPr>
          <p:spPr bwMode="auto">
            <a:xfrm>
              <a:off x="2768953" y="0"/>
              <a:ext cx="1531761" cy="455655"/>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目标</a:t>
              </a:r>
              <a:r>
                <a:rPr lang="en-US" sz="1600" b="1" i="1">
                  <a:solidFill>
                    <a:srgbClr val="000066"/>
                  </a:solidFill>
                  <a:latin typeface="Times New Roman" panose="02020603050405020304" pitchFamily="18" charset="0"/>
                  <a:sym typeface="黑体" panose="02010609060101010101" pitchFamily="49" charset="-122"/>
                </a:rPr>
                <a:t>y</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1" name="Rectangle 11"/>
            <p:cNvSpPr>
              <a:spLocks noChangeArrowheads="1"/>
            </p:cNvSpPr>
            <p:nvPr/>
          </p:nvSpPr>
          <p:spPr bwMode="auto">
            <a:xfrm>
              <a:off x="4300714" y="0"/>
              <a:ext cx="1531761" cy="455655"/>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目标</a:t>
              </a:r>
              <a:r>
                <a:rPr lang="en-US" sz="1600" b="1" i="1">
                  <a:solidFill>
                    <a:srgbClr val="000066"/>
                  </a:solidFill>
                  <a:latin typeface="Times New Roman" panose="02020603050405020304" pitchFamily="18" charset="0"/>
                  <a:sym typeface="黑体" panose="02010609060101010101" pitchFamily="49" charset="-122"/>
                </a:rPr>
                <a:t>z</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2" name="Rectangle 12"/>
            <p:cNvSpPr>
              <a:spLocks noChangeArrowheads="1"/>
            </p:cNvSpPr>
            <p:nvPr/>
          </p:nvSpPr>
          <p:spPr bwMode="auto">
            <a:xfrm>
              <a:off x="0" y="455655"/>
              <a:ext cx="123719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用户</a:t>
              </a:r>
              <a:r>
                <a:rPr lang="en-US" sz="1600" b="1" i="1">
                  <a:solidFill>
                    <a:srgbClr val="000066"/>
                  </a:solidFill>
                  <a:latin typeface="Times New Roman" panose="02020603050405020304" pitchFamily="18" charset="0"/>
                  <a:sym typeface="黑体" panose="02010609060101010101" pitchFamily="49" charset="-122"/>
                </a:rPr>
                <a:t>a</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3" name="Rectangle 13"/>
            <p:cNvSpPr>
              <a:spLocks noChangeArrowheads="1"/>
            </p:cNvSpPr>
            <p:nvPr/>
          </p:nvSpPr>
          <p:spPr bwMode="auto">
            <a:xfrm>
              <a:off x="0" y="810054"/>
              <a:ext cx="123719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用户</a:t>
              </a:r>
              <a:r>
                <a:rPr lang="en-US" sz="1600" b="1" i="1">
                  <a:solidFill>
                    <a:srgbClr val="000066"/>
                  </a:solidFill>
                  <a:latin typeface="Times New Roman" panose="02020603050405020304" pitchFamily="18" charset="0"/>
                  <a:sym typeface="黑体" panose="02010609060101010101" pitchFamily="49" charset="-122"/>
                </a:rPr>
                <a:t>b</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4" name="Rectangle 14"/>
            <p:cNvSpPr>
              <a:spLocks noChangeArrowheads="1"/>
            </p:cNvSpPr>
            <p:nvPr/>
          </p:nvSpPr>
          <p:spPr bwMode="auto">
            <a:xfrm>
              <a:off x="0" y="1164452"/>
              <a:ext cx="123719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用户</a:t>
              </a:r>
              <a:r>
                <a:rPr lang="en-US" sz="1600" b="1" i="1">
                  <a:solidFill>
                    <a:srgbClr val="000066"/>
                  </a:solidFill>
                  <a:latin typeface="Times New Roman" panose="02020603050405020304" pitchFamily="18" charset="0"/>
                  <a:sym typeface="黑体" panose="02010609060101010101" pitchFamily="49" charset="-122"/>
                </a:rPr>
                <a:t>c</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5" name="Rectangle 15"/>
            <p:cNvSpPr>
              <a:spLocks noChangeArrowheads="1"/>
            </p:cNvSpPr>
            <p:nvPr/>
          </p:nvSpPr>
          <p:spPr bwMode="auto">
            <a:xfrm>
              <a:off x="0" y="1518851"/>
              <a:ext cx="1237191" cy="354399"/>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1600" b="1" i="1">
                  <a:solidFill>
                    <a:srgbClr val="000066"/>
                  </a:solidFill>
                  <a:latin typeface="Times New Roman" panose="02020603050405020304" pitchFamily="18" charset="0"/>
                  <a:sym typeface="黑体" panose="02010609060101010101" pitchFamily="49" charset="-122"/>
                </a:rPr>
                <a:t>用户</a:t>
              </a:r>
              <a:r>
                <a:rPr lang="en-US" sz="1600" b="1" i="1">
                  <a:solidFill>
                    <a:srgbClr val="000066"/>
                  </a:solidFill>
                  <a:latin typeface="Times New Roman" panose="02020603050405020304" pitchFamily="18" charset="0"/>
                  <a:sym typeface="黑体" panose="02010609060101010101" pitchFamily="49" charset="-122"/>
                </a:rPr>
                <a:t>d</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6" name="Rectangle 16"/>
            <p:cNvSpPr>
              <a:spLocks noChangeArrowheads="1"/>
            </p:cNvSpPr>
            <p:nvPr/>
          </p:nvSpPr>
          <p:spPr bwMode="auto">
            <a:xfrm>
              <a:off x="1237191" y="810054"/>
              <a:ext cx="1531761" cy="354398"/>
            </a:xfrm>
            <a:prstGeom prst="rect">
              <a:avLst/>
            </a:prstGeom>
            <a:solidFill>
              <a:srgbClr val="E3E3F1"/>
            </a:solidFill>
            <a:ln w="9525" cap="flat" cmpd="sng">
              <a:solidFill>
                <a:srgbClr val="000000"/>
              </a:solidFill>
              <a:miter lim="800000"/>
              <a:headEnd/>
              <a:tailEnd/>
            </a:ln>
          </p:spPr>
          <p:txBody>
            <a:bodyPr/>
            <a:lstStyle/>
            <a:p>
              <a:endParaRPr lang="zh-CN" altLang="en-US"/>
            </a:p>
          </p:txBody>
        </p:sp>
        <p:sp>
          <p:nvSpPr>
            <p:cNvPr id="17" name="Rectangle 17"/>
            <p:cNvSpPr>
              <a:spLocks noChangeArrowheads="1"/>
            </p:cNvSpPr>
            <p:nvPr/>
          </p:nvSpPr>
          <p:spPr bwMode="auto">
            <a:xfrm>
              <a:off x="1237191" y="1164452"/>
              <a:ext cx="153176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R</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8" name="Rectangle 18"/>
            <p:cNvSpPr>
              <a:spLocks noChangeArrowheads="1"/>
            </p:cNvSpPr>
            <p:nvPr/>
          </p:nvSpPr>
          <p:spPr bwMode="auto">
            <a:xfrm>
              <a:off x="1237191" y="1518851"/>
              <a:ext cx="1531761" cy="354399"/>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R</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19" name="Rectangle 19"/>
            <p:cNvSpPr>
              <a:spLocks noChangeArrowheads="1"/>
            </p:cNvSpPr>
            <p:nvPr/>
          </p:nvSpPr>
          <p:spPr bwMode="auto">
            <a:xfrm>
              <a:off x="2768953" y="810054"/>
              <a:ext cx="153176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R</a:t>
              </a:r>
              <a:r>
                <a:rPr lang="zh-CN" altLang="en-US" sz="1600" b="1" i="1">
                  <a:solidFill>
                    <a:srgbClr val="000066"/>
                  </a:solidFill>
                  <a:latin typeface="Times New Roman" panose="02020603050405020304" pitchFamily="18" charset="0"/>
                  <a:sym typeface="黑体" panose="02010609060101010101" pitchFamily="49" charset="-122"/>
                </a:rPr>
                <a:t>、</a:t>
              </a:r>
              <a:r>
                <a:rPr lang="en-US" sz="1600" b="1" i="1">
                  <a:solidFill>
                    <a:srgbClr val="000066"/>
                  </a:solidFill>
                  <a:latin typeface="Times New Roman" panose="02020603050405020304" pitchFamily="18" charset="0"/>
                  <a:sym typeface="黑体" panose="02010609060101010101" pitchFamily="49" charset="-122"/>
                </a:rPr>
                <a:t>W</a:t>
              </a:r>
              <a:r>
                <a:rPr lang="zh-CN" altLang="en-US" sz="1600" b="1" i="1">
                  <a:solidFill>
                    <a:srgbClr val="000066"/>
                  </a:solidFill>
                  <a:latin typeface="Times New Roman" panose="02020603050405020304" pitchFamily="18" charset="0"/>
                  <a:sym typeface="黑体" panose="02010609060101010101" pitchFamily="49" charset="-122"/>
                </a:rPr>
                <a:t>、</a:t>
              </a:r>
              <a:r>
                <a:rPr lang="en-US" sz="1600" b="1" i="1">
                  <a:solidFill>
                    <a:srgbClr val="000066"/>
                  </a:solidFill>
                  <a:latin typeface="Times New Roman" panose="02020603050405020304" pitchFamily="18" charset="0"/>
                  <a:sym typeface="黑体" panose="02010609060101010101" pitchFamily="49" charset="-122"/>
                </a:rPr>
                <a:t>Own</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20" name="Rectangle 20"/>
            <p:cNvSpPr>
              <a:spLocks noChangeArrowheads="1"/>
            </p:cNvSpPr>
            <p:nvPr/>
          </p:nvSpPr>
          <p:spPr bwMode="auto">
            <a:xfrm>
              <a:off x="2768953" y="1164452"/>
              <a:ext cx="1531761" cy="354398"/>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R</a:t>
              </a:r>
              <a:r>
                <a:rPr lang="zh-CN" altLang="en-US" sz="1600" b="1" i="1">
                  <a:solidFill>
                    <a:srgbClr val="000066"/>
                  </a:solidFill>
                  <a:latin typeface="Times New Roman" panose="02020603050405020304" pitchFamily="18" charset="0"/>
                  <a:sym typeface="黑体" panose="02010609060101010101" pitchFamily="49" charset="-122"/>
                </a:rPr>
                <a:t>、</a:t>
              </a:r>
              <a:r>
                <a:rPr lang="en-US" sz="1600" b="1" i="1">
                  <a:solidFill>
                    <a:srgbClr val="000066"/>
                  </a:solidFill>
                  <a:latin typeface="Times New Roman" panose="02020603050405020304" pitchFamily="18" charset="0"/>
                  <a:sym typeface="黑体" panose="02010609060101010101" pitchFamily="49" charset="-122"/>
                </a:rPr>
                <a:t>W</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21" name="Rectangle 21"/>
            <p:cNvSpPr>
              <a:spLocks noChangeArrowheads="1"/>
            </p:cNvSpPr>
            <p:nvPr/>
          </p:nvSpPr>
          <p:spPr bwMode="auto">
            <a:xfrm>
              <a:off x="2768953" y="1518851"/>
              <a:ext cx="1531761" cy="354399"/>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R</a:t>
              </a:r>
              <a:r>
                <a:rPr lang="zh-CN" altLang="en-US" sz="1600" b="1" i="1">
                  <a:solidFill>
                    <a:srgbClr val="000066"/>
                  </a:solidFill>
                  <a:latin typeface="Times New Roman" panose="02020603050405020304" pitchFamily="18" charset="0"/>
                  <a:sym typeface="黑体" panose="02010609060101010101" pitchFamily="49" charset="-122"/>
                </a:rPr>
                <a:t>、</a:t>
              </a:r>
              <a:r>
                <a:rPr lang="en-US" sz="1600" b="1" i="1">
                  <a:solidFill>
                    <a:srgbClr val="000066"/>
                  </a:solidFill>
                  <a:latin typeface="Times New Roman" panose="02020603050405020304" pitchFamily="18" charset="0"/>
                  <a:sym typeface="黑体" panose="02010609060101010101" pitchFamily="49" charset="-122"/>
                </a:rPr>
                <a:t>W</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22" name="Rectangle 22"/>
            <p:cNvSpPr>
              <a:spLocks noChangeArrowheads="1"/>
            </p:cNvSpPr>
            <p:nvPr/>
          </p:nvSpPr>
          <p:spPr bwMode="auto">
            <a:xfrm>
              <a:off x="4300714" y="1518851"/>
              <a:ext cx="1531761" cy="354399"/>
            </a:xfrm>
            <a:prstGeom prst="rect">
              <a:avLst/>
            </a:prstGeom>
            <a:solidFill>
              <a:srgbClr val="E3E3F1"/>
            </a:solidFill>
            <a:ln w="9525" cap="flat" cmpd="sng">
              <a:solidFill>
                <a:srgbClr val="000000"/>
              </a:solidFill>
              <a:miter lim="800000"/>
              <a:headEnd/>
              <a:tailEnd/>
            </a:ln>
          </p:spPr>
          <p:txBody>
            <a:bodyPr/>
            <a:lstStyle/>
            <a:p>
              <a:endParaRPr lang="zh-CN" altLang="en-US"/>
            </a:p>
          </p:txBody>
        </p:sp>
        <p:sp>
          <p:nvSpPr>
            <p:cNvPr id="23" name="Rectangle 23"/>
            <p:cNvSpPr>
              <a:spLocks noChangeArrowheads="1"/>
            </p:cNvSpPr>
            <p:nvPr/>
          </p:nvSpPr>
          <p:spPr bwMode="auto">
            <a:xfrm>
              <a:off x="4300714" y="1164452"/>
              <a:ext cx="1531761" cy="354398"/>
            </a:xfrm>
            <a:prstGeom prst="rect">
              <a:avLst/>
            </a:prstGeom>
            <a:solidFill>
              <a:srgbClr val="E3E3F1"/>
            </a:solidFill>
            <a:ln w="9525" cap="flat" cmpd="sng">
              <a:solidFill>
                <a:srgbClr val="000000"/>
              </a:solidFill>
              <a:miter lim="800000"/>
              <a:headEnd/>
              <a:tailEnd/>
            </a:ln>
          </p:spPr>
          <p:txBody>
            <a:bodyPr/>
            <a:lstStyle/>
            <a:p>
              <a:endParaRPr lang="zh-CN" altLang="en-US"/>
            </a:p>
          </p:txBody>
        </p:sp>
        <p:sp>
          <p:nvSpPr>
            <p:cNvPr id="24" name="Rectangle 24"/>
            <p:cNvSpPr>
              <a:spLocks noChangeArrowheads="1"/>
            </p:cNvSpPr>
            <p:nvPr/>
          </p:nvSpPr>
          <p:spPr bwMode="auto">
            <a:xfrm>
              <a:off x="4300714" y="810054"/>
              <a:ext cx="1531761" cy="354398"/>
            </a:xfrm>
            <a:prstGeom prst="rect">
              <a:avLst/>
            </a:prstGeom>
            <a:solidFill>
              <a:srgbClr val="E3E3F1"/>
            </a:solidFill>
            <a:ln w="9525" cap="flat" cmpd="sng">
              <a:solidFill>
                <a:srgbClr val="000000"/>
              </a:solidFill>
              <a:miter lim="800000"/>
              <a:headEnd/>
              <a:tailEnd/>
            </a:ln>
          </p:spPr>
          <p:txBody>
            <a:bodyPr/>
            <a:lstStyle/>
            <a:p>
              <a:endParaRPr lang="zh-CN" altLang="en-US"/>
            </a:p>
          </p:txBody>
        </p:sp>
        <p:sp>
          <p:nvSpPr>
            <p:cNvPr id="25" name="右三角"/>
            <p:cNvSpPr>
              <a:spLocks noChangeArrowheads="1"/>
            </p:cNvSpPr>
            <p:nvPr/>
          </p:nvSpPr>
          <p:spPr bwMode="auto">
            <a:xfrm>
              <a:off x="0" y="0"/>
              <a:ext cx="1237191" cy="455655"/>
            </a:xfrm>
            <a:prstGeom prst="rtTriangle">
              <a:avLst/>
            </a:prstGeom>
            <a:solidFill>
              <a:srgbClr val="E3E3F1"/>
            </a:solidFill>
            <a:ln w="9525" cap="flat" cmpd="sng">
              <a:solidFill>
                <a:srgbClr val="000000"/>
              </a:solidFill>
              <a:miter lim="800000"/>
              <a:headEnd/>
              <a:tailEnd/>
            </a:ln>
          </p:spPr>
          <p:txBody>
            <a:bodyPr/>
            <a:lstStyle/>
            <a:p>
              <a:endParaRPr lang="zh-CN" altLang="en-US"/>
            </a:p>
          </p:txBody>
        </p:sp>
        <p:sp>
          <p:nvSpPr>
            <p:cNvPr id="26" name="Rectangle 26"/>
            <p:cNvSpPr>
              <a:spLocks noChangeArrowheads="1"/>
            </p:cNvSpPr>
            <p:nvPr/>
          </p:nvSpPr>
          <p:spPr bwMode="auto">
            <a:xfrm>
              <a:off x="0" y="0"/>
              <a:ext cx="1237191" cy="455655"/>
            </a:xfrm>
            <a:prstGeom prst="rect">
              <a:avLst/>
            </a:prstGeom>
            <a:solidFill>
              <a:srgbClr val="E3E3F1"/>
            </a:solidFill>
            <a:ln w="9525" cap="flat" cmpd="sng">
              <a:solidFill>
                <a:srgbClr val="00000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sz="1600" b="1" i="1">
                  <a:solidFill>
                    <a:srgbClr val="000066"/>
                  </a:solidFill>
                  <a:latin typeface="Times New Roman" panose="02020603050405020304" pitchFamily="18" charset="0"/>
                  <a:sym typeface="黑体" panose="02010609060101010101" pitchFamily="49" charset="-122"/>
                </a:rPr>
                <a:t>   </a:t>
              </a:r>
              <a:r>
                <a:rPr lang="zh-CN" altLang="en-US" sz="1600" b="1" i="1">
                  <a:solidFill>
                    <a:srgbClr val="000066"/>
                  </a:solidFill>
                  <a:latin typeface="Times New Roman" panose="02020603050405020304" pitchFamily="18" charset="0"/>
                  <a:sym typeface="黑体" panose="02010609060101010101" pitchFamily="49" charset="-122"/>
                </a:rPr>
                <a:t>目标</a:t>
              </a:r>
              <a:endParaRPr lang="en-US" sz="1600" b="1" i="1">
                <a:solidFill>
                  <a:srgbClr val="000066"/>
                </a:solidFill>
                <a:latin typeface="Times New Roman" panose="02020603050405020304" pitchFamily="18" charset="0"/>
                <a:sym typeface="黑体" panose="02010609060101010101" pitchFamily="49" charset="-122"/>
              </a:endParaRPr>
            </a:p>
            <a:p>
              <a:pPr algn="ctr"/>
              <a:r>
                <a:rPr lang="zh-CN" altLang="en-US" sz="1600" b="1" i="1">
                  <a:solidFill>
                    <a:srgbClr val="000066"/>
                  </a:solidFill>
                  <a:latin typeface="Times New Roman" panose="02020603050405020304" pitchFamily="18" charset="0"/>
                  <a:sym typeface="黑体" panose="02010609060101010101" pitchFamily="49" charset="-122"/>
                </a:rPr>
                <a:t>用户</a:t>
              </a:r>
              <a:r>
                <a:rPr lang="en-US" sz="1600" b="1" i="1">
                  <a:solidFill>
                    <a:srgbClr val="000066"/>
                  </a:solidFill>
                  <a:latin typeface="Times New Roman" panose="02020603050405020304" pitchFamily="18" charset="0"/>
                  <a:sym typeface="黑体" panose="02010609060101010101" pitchFamily="49" charset="-122"/>
                </a:rPr>
                <a:t>      </a:t>
              </a:r>
              <a:endParaRPr lang="zh-CN" altLang="en-US" sz="1600" b="1" i="1">
                <a:solidFill>
                  <a:srgbClr val="000066"/>
                </a:solidFill>
                <a:latin typeface="Times New Roman" panose="02020603050405020304" pitchFamily="18" charset="0"/>
                <a:sym typeface="黑体" panose="02010609060101010101" pitchFamily="49" charset="-122"/>
              </a:endParaRPr>
            </a:p>
          </p:txBody>
        </p:sp>
        <p:sp>
          <p:nvSpPr>
            <p:cNvPr id="27" name="Line 27"/>
            <p:cNvSpPr>
              <a:spLocks noChangeShapeType="1"/>
            </p:cNvSpPr>
            <p:nvPr/>
          </p:nvSpPr>
          <p:spPr bwMode="auto">
            <a:xfrm>
              <a:off x="0" y="0"/>
              <a:ext cx="1237191" cy="455655"/>
            </a:xfrm>
            <a:prstGeom prst="line">
              <a:avLst/>
            </a:prstGeom>
            <a:noFill/>
            <a:ln w="9525" cap="flat" cmpd="sng">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133523760"/>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自主访问控制模型实现方式</a:t>
            </a:r>
            <a:endParaRPr lang="zh-CN" altLang="en-US" dirty="0"/>
          </a:p>
        </p:txBody>
      </p:sp>
      <p:sp>
        <p:nvSpPr>
          <p:cNvPr id="3" name="内容占位符 2"/>
          <p:cNvSpPr>
            <a:spLocks noGrp="1"/>
          </p:cNvSpPr>
          <p:nvPr>
            <p:ph idx="1"/>
          </p:nvPr>
        </p:nvSpPr>
        <p:spPr>
          <a:xfrm>
            <a:off x="533400" y="1295400"/>
            <a:ext cx="3961808" cy="5105400"/>
          </a:xfrm>
        </p:spPr>
        <p:txBody>
          <a:bodyPr/>
          <a:lstStyle/>
          <a:p>
            <a:r>
              <a:rPr lang="zh-CN" altLang="en-US" sz="3000" dirty="0"/>
              <a:t>访问控制表</a:t>
            </a:r>
          </a:p>
          <a:p>
            <a:pPr lvl="1"/>
            <a:r>
              <a:rPr lang="zh-CN" altLang="en-US" sz="2700" dirty="0"/>
              <a:t>权限与客体关联</a:t>
            </a:r>
          </a:p>
          <a:p>
            <a:pPr lvl="1"/>
            <a:r>
              <a:rPr lang="zh-CN" altLang="en-US" sz="2700" dirty="0"/>
              <a:t>在客体上附加一个主体明细表的方法来表示访问控制矩阵的</a:t>
            </a:r>
          </a:p>
          <a:p>
            <a:r>
              <a:rPr lang="zh-CN" altLang="en-US" sz="3000" dirty="0"/>
              <a:t>访问能力表</a:t>
            </a:r>
          </a:p>
          <a:p>
            <a:pPr lvl="1"/>
            <a:r>
              <a:rPr lang="zh-CN" altLang="en-US" dirty="0"/>
              <a:t>权限与主体关联</a:t>
            </a:r>
          </a:p>
          <a:p>
            <a:pPr lvl="1"/>
            <a:r>
              <a:rPr lang="zh-CN" altLang="en-US" dirty="0"/>
              <a:t>为每个用户维护一个表，表示主体可以访问的客体及权限</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51</a:t>
            </a:fld>
            <a:endParaRPr lang="en-US" altLang="zh-CN"/>
          </a:p>
        </p:txBody>
      </p:sp>
      <p:grpSp>
        <p:nvGrpSpPr>
          <p:cNvPr id="5" name="组合 3"/>
          <p:cNvGrpSpPr>
            <a:grpSpLocks/>
          </p:cNvGrpSpPr>
          <p:nvPr/>
        </p:nvGrpSpPr>
        <p:grpSpPr bwMode="auto">
          <a:xfrm>
            <a:off x="4570413" y="1400175"/>
            <a:ext cx="4154487" cy="2019300"/>
            <a:chOff x="0" y="0"/>
            <a:chExt cx="7080" cy="3180"/>
          </a:xfrm>
        </p:grpSpPr>
        <p:sp>
          <p:nvSpPr>
            <p:cNvPr id="6" name="Rectangle 5"/>
            <p:cNvSpPr>
              <a:spLocks noChangeArrowheads="1"/>
            </p:cNvSpPr>
            <p:nvPr/>
          </p:nvSpPr>
          <p:spPr bwMode="auto">
            <a:xfrm>
              <a:off x="0" y="0"/>
              <a:ext cx="1560" cy="576"/>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i="1">
                  <a:solidFill>
                    <a:srgbClr val="2D6A93"/>
                  </a:solidFill>
                  <a:sym typeface="黑体" panose="02010609060101010101" pitchFamily="49" charset="-122"/>
                </a:rPr>
                <a:t>客体</a:t>
              </a:r>
              <a:r>
                <a:rPr lang="en-US" b="1" i="1">
                  <a:solidFill>
                    <a:srgbClr val="2D6A93"/>
                  </a:solidFill>
                  <a:sym typeface="黑体" panose="02010609060101010101" pitchFamily="49" charset="-122"/>
                </a:rPr>
                <a:t>y</a:t>
              </a:r>
              <a:endParaRPr lang="zh-CN" altLang="en-US" b="1" i="1">
                <a:solidFill>
                  <a:srgbClr val="2D6A93"/>
                </a:solidFill>
                <a:sym typeface="黑体" panose="02010609060101010101" pitchFamily="49" charset="-122"/>
              </a:endParaRPr>
            </a:p>
          </p:txBody>
        </p:sp>
        <p:sp>
          <p:nvSpPr>
            <p:cNvPr id="7" name="Rectangle 6"/>
            <p:cNvSpPr>
              <a:spLocks noChangeArrowheads="1"/>
            </p:cNvSpPr>
            <p:nvPr/>
          </p:nvSpPr>
          <p:spPr bwMode="auto">
            <a:xfrm>
              <a:off x="2760" y="315"/>
              <a:ext cx="1560" cy="576"/>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i="1" dirty="0">
                  <a:solidFill>
                    <a:srgbClr val="2D6A93"/>
                  </a:solidFill>
                  <a:sym typeface="黑体" panose="02010609060101010101" pitchFamily="49" charset="-122"/>
                </a:rPr>
                <a:t>主体</a:t>
              </a:r>
              <a:r>
                <a:rPr lang="en-US" b="1" i="1" dirty="0">
                  <a:solidFill>
                    <a:srgbClr val="2D6A93"/>
                  </a:solidFill>
                  <a:sym typeface="黑体" panose="02010609060101010101" pitchFamily="49" charset="-122"/>
                </a:rPr>
                <a:t>b</a:t>
              </a:r>
              <a:endParaRPr lang="zh-CN" altLang="en-US" b="1" i="1" dirty="0">
                <a:solidFill>
                  <a:srgbClr val="2D6A93"/>
                </a:solidFill>
                <a:sym typeface="黑体" panose="02010609060101010101" pitchFamily="49" charset="-122"/>
              </a:endParaRPr>
            </a:p>
          </p:txBody>
        </p:sp>
        <p:sp>
          <p:nvSpPr>
            <p:cNvPr id="8" name="Rectangle 7"/>
            <p:cNvSpPr>
              <a:spLocks noChangeArrowheads="1"/>
            </p:cNvSpPr>
            <p:nvPr/>
          </p:nvSpPr>
          <p:spPr bwMode="auto">
            <a:xfrm>
              <a:off x="5520" y="315"/>
              <a:ext cx="1560" cy="576"/>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i="1">
                  <a:solidFill>
                    <a:srgbClr val="2D6A93"/>
                  </a:solidFill>
                  <a:sym typeface="黑体" panose="02010609060101010101" pitchFamily="49" charset="-122"/>
                </a:rPr>
                <a:t>主体</a:t>
              </a:r>
              <a:r>
                <a:rPr lang="en-US" b="1" i="1">
                  <a:solidFill>
                    <a:srgbClr val="2D6A93"/>
                  </a:solidFill>
                  <a:sym typeface="黑体" panose="02010609060101010101" pitchFamily="49" charset="-122"/>
                </a:rPr>
                <a:t>d</a:t>
              </a:r>
              <a:endParaRPr lang="zh-CN" altLang="en-US" b="1" i="1">
                <a:solidFill>
                  <a:srgbClr val="2D6A93"/>
                </a:solidFill>
                <a:sym typeface="黑体" panose="02010609060101010101" pitchFamily="49" charset="-122"/>
              </a:endParaRPr>
            </a:p>
          </p:txBody>
        </p:sp>
        <p:sp>
          <p:nvSpPr>
            <p:cNvPr id="9" name="Rectangle 8"/>
            <p:cNvSpPr>
              <a:spLocks noChangeArrowheads="1"/>
            </p:cNvSpPr>
            <p:nvPr/>
          </p:nvSpPr>
          <p:spPr bwMode="auto">
            <a:xfrm>
              <a:off x="2760" y="945"/>
              <a:ext cx="1560" cy="1440"/>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en-US" b="1" i="1">
                  <a:solidFill>
                    <a:srgbClr val="2D6A94"/>
                  </a:solidFill>
                  <a:sym typeface="黑体" panose="02010609060101010101" pitchFamily="49" charset="-122"/>
                </a:rPr>
                <a:t>R</a:t>
              </a:r>
            </a:p>
            <a:p>
              <a:pPr algn="ctr" eaLnBrk="1"/>
              <a:r>
                <a:rPr lang="en-US" b="1" i="1">
                  <a:solidFill>
                    <a:srgbClr val="2D6A94"/>
                  </a:solidFill>
                  <a:sym typeface="黑体" panose="02010609060101010101" pitchFamily="49" charset="-122"/>
                </a:rPr>
                <a:t>W</a:t>
              </a:r>
            </a:p>
            <a:p>
              <a:pPr algn="ctr" eaLnBrk="1"/>
              <a:r>
                <a:rPr lang="en-US" b="1" i="1">
                  <a:solidFill>
                    <a:srgbClr val="2D6A94"/>
                  </a:solidFill>
                  <a:sym typeface="黑体" panose="02010609060101010101" pitchFamily="49" charset="-122"/>
                </a:rPr>
                <a:t>Own</a:t>
              </a:r>
              <a:endParaRPr lang="zh-CN" altLang="en-US" b="1" i="1">
                <a:solidFill>
                  <a:srgbClr val="2D6A94"/>
                </a:solidFill>
                <a:sym typeface="黑体" panose="02010609060101010101" pitchFamily="49" charset="-122"/>
              </a:endParaRPr>
            </a:p>
          </p:txBody>
        </p:sp>
        <p:sp>
          <p:nvSpPr>
            <p:cNvPr id="10" name="Rectangle 9"/>
            <p:cNvSpPr>
              <a:spLocks noChangeArrowheads="1"/>
            </p:cNvSpPr>
            <p:nvPr/>
          </p:nvSpPr>
          <p:spPr bwMode="auto">
            <a:xfrm>
              <a:off x="2760" y="2550"/>
              <a:ext cx="1560" cy="630"/>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 name="Rectangle 10"/>
            <p:cNvSpPr>
              <a:spLocks noChangeArrowheads="1"/>
            </p:cNvSpPr>
            <p:nvPr/>
          </p:nvSpPr>
          <p:spPr bwMode="auto">
            <a:xfrm>
              <a:off x="5520" y="945"/>
              <a:ext cx="1560" cy="1440"/>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en-US" b="1" i="1">
                  <a:solidFill>
                    <a:srgbClr val="2D6A94"/>
                  </a:solidFill>
                  <a:sym typeface="黑体" panose="02010609060101010101" pitchFamily="49" charset="-122"/>
                </a:rPr>
                <a:t>R</a:t>
              </a:r>
            </a:p>
            <a:p>
              <a:pPr algn="ctr" eaLnBrk="1"/>
              <a:r>
                <a:rPr lang="en-US" b="1" i="1">
                  <a:solidFill>
                    <a:srgbClr val="2D6A94"/>
                  </a:solidFill>
                  <a:sym typeface="黑体" panose="02010609060101010101" pitchFamily="49" charset="-122"/>
                </a:rPr>
                <a:t>W</a:t>
              </a:r>
            </a:p>
            <a:p>
              <a:pPr algn="ctr" eaLnBrk="1"/>
              <a:endParaRPr lang="zh-CN" altLang="en-US" b="1" i="1">
                <a:solidFill>
                  <a:srgbClr val="2D6A94"/>
                </a:solidFill>
                <a:sym typeface="黑体" panose="02010609060101010101" pitchFamily="49" charset="-122"/>
              </a:endParaRPr>
            </a:p>
          </p:txBody>
        </p:sp>
        <p:sp>
          <p:nvSpPr>
            <p:cNvPr id="12" name="Rectangle 11"/>
            <p:cNvSpPr>
              <a:spLocks noChangeArrowheads="1"/>
            </p:cNvSpPr>
            <p:nvPr/>
          </p:nvSpPr>
          <p:spPr bwMode="auto">
            <a:xfrm>
              <a:off x="5520" y="2550"/>
              <a:ext cx="1560" cy="630"/>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 name="直线连接线"/>
            <p:cNvSpPr>
              <a:spLocks noChangeShapeType="1"/>
            </p:cNvSpPr>
            <p:nvPr/>
          </p:nvSpPr>
          <p:spPr bwMode="auto">
            <a:xfrm>
              <a:off x="1560" y="630"/>
              <a:ext cx="1200" cy="2"/>
            </a:xfrm>
            <a:prstGeom prst="straightConnector1">
              <a:avLst/>
            </a:prstGeom>
            <a:noFill/>
            <a:ln w="9525" cap="flat" cmpd="sng">
              <a:solidFill>
                <a:srgbClr val="C0C0C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14" name="Line 13"/>
            <p:cNvSpPr>
              <a:spLocks noChangeShapeType="1"/>
            </p:cNvSpPr>
            <p:nvPr/>
          </p:nvSpPr>
          <p:spPr bwMode="auto">
            <a:xfrm>
              <a:off x="3600" y="2880"/>
              <a:ext cx="960" cy="1"/>
            </a:xfrm>
            <a:prstGeom prst="line">
              <a:avLst/>
            </a:prstGeom>
            <a:noFill/>
            <a:ln w="9525" cap="flat" cmpd="sng">
              <a:solidFill>
                <a:srgbClr val="C0C0C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直线连接线"/>
            <p:cNvSpPr>
              <a:spLocks noChangeShapeType="1"/>
            </p:cNvSpPr>
            <p:nvPr/>
          </p:nvSpPr>
          <p:spPr bwMode="auto">
            <a:xfrm flipV="1">
              <a:off x="4560" y="603"/>
              <a:ext cx="960" cy="2250"/>
            </a:xfrm>
            <a:prstGeom prst="straightConnector1">
              <a:avLst/>
            </a:prstGeom>
            <a:noFill/>
            <a:ln w="9525" cap="flat" cmpd="sng">
              <a:solidFill>
                <a:srgbClr val="C0C0C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16" name="组合 4"/>
          <p:cNvGrpSpPr>
            <a:grpSpLocks/>
          </p:cNvGrpSpPr>
          <p:nvPr/>
        </p:nvGrpSpPr>
        <p:grpSpPr bwMode="auto">
          <a:xfrm>
            <a:off x="4398963" y="3763963"/>
            <a:ext cx="4495800" cy="2019300"/>
            <a:chOff x="0" y="0"/>
            <a:chExt cx="7080" cy="3180"/>
          </a:xfrm>
        </p:grpSpPr>
        <p:sp>
          <p:nvSpPr>
            <p:cNvPr id="17" name="Rectangle 16"/>
            <p:cNvSpPr>
              <a:spLocks noChangeArrowheads="1"/>
            </p:cNvSpPr>
            <p:nvPr/>
          </p:nvSpPr>
          <p:spPr bwMode="auto">
            <a:xfrm>
              <a:off x="0" y="0"/>
              <a:ext cx="1560" cy="579"/>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i="1">
                  <a:solidFill>
                    <a:srgbClr val="2D6A93"/>
                  </a:solidFill>
                  <a:sym typeface="黑体" panose="02010609060101010101" pitchFamily="49" charset="-122"/>
                </a:rPr>
                <a:t>主体</a:t>
              </a:r>
              <a:r>
                <a:rPr lang="en-US" b="1" i="1">
                  <a:solidFill>
                    <a:srgbClr val="2D6A93"/>
                  </a:solidFill>
                  <a:sym typeface="黑体" panose="02010609060101010101" pitchFamily="49" charset="-122"/>
                </a:rPr>
                <a:t>b</a:t>
              </a:r>
              <a:endParaRPr lang="zh-CN" altLang="en-US" b="1" i="1">
                <a:solidFill>
                  <a:srgbClr val="2D6A93"/>
                </a:solidFill>
                <a:sym typeface="黑体" panose="02010609060101010101" pitchFamily="49" charset="-122"/>
              </a:endParaRPr>
            </a:p>
          </p:txBody>
        </p:sp>
        <p:sp>
          <p:nvSpPr>
            <p:cNvPr id="18" name="Rectangle 17"/>
            <p:cNvSpPr>
              <a:spLocks noChangeArrowheads="1"/>
            </p:cNvSpPr>
            <p:nvPr/>
          </p:nvSpPr>
          <p:spPr bwMode="auto">
            <a:xfrm>
              <a:off x="2760" y="315"/>
              <a:ext cx="1560" cy="579"/>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i="1">
                  <a:solidFill>
                    <a:srgbClr val="2D6A93"/>
                  </a:solidFill>
                  <a:sym typeface="黑体" panose="02010609060101010101" pitchFamily="49" charset="-122"/>
                </a:rPr>
                <a:t>客体</a:t>
              </a:r>
              <a:r>
                <a:rPr lang="en-US" b="1" i="1">
                  <a:solidFill>
                    <a:srgbClr val="2D6A93"/>
                  </a:solidFill>
                  <a:sym typeface="黑体" panose="02010609060101010101" pitchFamily="49" charset="-122"/>
                </a:rPr>
                <a:t>x</a:t>
              </a:r>
              <a:endParaRPr lang="zh-CN" altLang="en-US" b="1" i="1">
                <a:solidFill>
                  <a:srgbClr val="2D6A93"/>
                </a:solidFill>
                <a:sym typeface="黑体" panose="02010609060101010101" pitchFamily="49" charset="-122"/>
              </a:endParaRPr>
            </a:p>
          </p:txBody>
        </p:sp>
        <p:sp>
          <p:nvSpPr>
            <p:cNvPr id="19" name="Rectangle 18"/>
            <p:cNvSpPr>
              <a:spLocks noChangeArrowheads="1"/>
            </p:cNvSpPr>
            <p:nvPr/>
          </p:nvSpPr>
          <p:spPr bwMode="auto">
            <a:xfrm>
              <a:off x="5520" y="315"/>
              <a:ext cx="1560" cy="579"/>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b="1" i="1">
                  <a:solidFill>
                    <a:srgbClr val="2D6A93"/>
                  </a:solidFill>
                  <a:sym typeface="黑体" panose="02010609060101010101" pitchFamily="49" charset="-122"/>
                </a:rPr>
                <a:t>客体</a:t>
              </a:r>
              <a:r>
                <a:rPr lang="en-US" b="1" i="1">
                  <a:solidFill>
                    <a:srgbClr val="2D6A93"/>
                  </a:solidFill>
                  <a:sym typeface="黑体" panose="02010609060101010101" pitchFamily="49" charset="-122"/>
                </a:rPr>
                <a:t>y</a:t>
              </a:r>
              <a:endParaRPr lang="zh-CN" altLang="en-US" b="1" i="1">
                <a:solidFill>
                  <a:srgbClr val="2D6A93"/>
                </a:solidFill>
                <a:sym typeface="黑体" panose="02010609060101010101" pitchFamily="49" charset="-122"/>
              </a:endParaRPr>
            </a:p>
          </p:txBody>
        </p:sp>
        <p:sp>
          <p:nvSpPr>
            <p:cNvPr id="20" name="Rectangle 19"/>
            <p:cNvSpPr>
              <a:spLocks noChangeArrowheads="1"/>
            </p:cNvSpPr>
            <p:nvPr/>
          </p:nvSpPr>
          <p:spPr bwMode="auto">
            <a:xfrm>
              <a:off x="2760" y="945"/>
              <a:ext cx="1560" cy="1419"/>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en-US" b="1" i="1">
                  <a:solidFill>
                    <a:srgbClr val="2D6A94"/>
                  </a:solidFill>
                  <a:sym typeface="黑体" panose="02010609060101010101" pitchFamily="49" charset="-122"/>
                </a:rPr>
                <a:t>R</a:t>
              </a:r>
            </a:p>
            <a:p>
              <a:pPr algn="ctr" eaLnBrk="1"/>
              <a:endParaRPr lang="zh-CN" altLang="en-US" b="1" i="1">
                <a:solidFill>
                  <a:srgbClr val="2D6A94"/>
                </a:solidFill>
                <a:sym typeface="黑体" panose="02010609060101010101" pitchFamily="49" charset="-122"/>
              </a:endParaRPr>
            </a:p>
            <a:p>
              <a:pPr algn="ctr" eaLnBrk="1"/>
              <a:endParaRPr lang="zh-CN" altLang="en-US" b="1" i="1">
                <a:solidFill>
                  <a:srgbClr val="2D6A94"/>
                </a:solidFill>
                <a:sym typeface="黑体" panose="02010609060101010101" pitchFamily="49" charset="-122"/>
              </a:endParaRPr>
            </a:p>
          </p:txBody>
        </p:sp>
        <p:sp>
          <p:nvSpPr>
            <p:cNvPr id="21" name="Rectangle 20"/>
            <p:cNvSpPr>
              <a:spLocks noChangeArrowheads="1"/>
            </p:cNvSpPr>
            <p:nvPr/>
          </p:nvSpPr>
          <p:spPr bwMode="auto">
            <a:xfrm>
              <a:off x="2760" y="2550"/>
              <a:ext cx="1560" cy="630"/>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 name="Rectangle 21"/>
            <p:cNvSpPr>
              <a:spLocks noChangeArrowheads="1"/>
            </p:cNvSpPr>
            <p:nvPr/>
          </p:nvSpPr>
          <p:spPr bwMode="auto">
            <a:xfrm>
              <a:off x="5520" y="945"/>
              <a:ext cx="1560" cy="1419"/>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en-US" b="1" i="1">
                  <a:solidFill>
                    <a:srgbClr val="2D6A94"/>
                  </a:solidFill>
                  <a:sym typeface="黑体" panose="02010609060101010101" pitchFamily="49" charset="-122"/>
                </a:rPr>
                <a:t>R</a:t>
              </a:r>
            </a:p>
            <a:p>
              <a:pPr algn="ctr" eaLnBrk="1"/>
              <a:r>
                <a:rPr lang="en-US" b="1" i="1">
                  <a:solidFill>
                    <a:srgbClr val="2D6A94"/>
                  </a:solidFill>
                  <a:sym typeface="黑体" panose="02010609060101010101" pitchFamily="49" charset="-122"/>
                </a:rPr>
                <a:t>W</a:t>
              </a:r>
            </a:p>
            <a:p>
              <a:pPr algn="ctr" eaLnBrk="1"/>
              <a:r>
                <a:rPr lang="en-US" b="1" i="1">
                  <a:solidFill>
                    <a:srgbClr val="2D6A94"/>
                  </a:solidFill>
                  <a:sym typeface="黑体" panose="02010609060101010101" pitchFamily="49" charset="-122"/>
                </a:rPr>
                <a:t>Own</a:t>
              </a:r>
              <a:endParaRPr lang="zh-CN" altLang="en-US" b="1" i="1">
                <a:solidFill>
                  <a:srgbClr val="2D6A94"/>
                </a:solidFill>
                <a:sym typeface="黑体" panose="02010609060101010101" pitchFamily="49" charset="-122"/>
              </a:endParaRPr>
            </a:p>
          </p:txBody>
        </p:sp>
        <p:sp>
          <p:nvSpPr>
            <p:cNvPr id="23" name="Rectangle 22"/>
            <p:cNvSpPr>
              <a:spLocks noChangeArrowheads="1"/>
            </p:cNvSpPr>
            <p:nvPr/>
          </p:nvSpPr>
          <p:spPr bwMode="auto">
            <a:xfrm>
              <a:off x="5520" y="2550"/>
              <a:ext cx="1560" cy="630"/>
            </a:xfrm>
            <a:prstGeom prst="rect">
              <a:avLst/>
            </a:prstGeom>
            <a:noFill/>
            <a:ln w="9525" cap="flat" cmpd="sng">
              <a:solidFill>
                <a:srgbClr val="C0C0C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 name="直线连接线"/>
            <p:cNvSpPr>
              <a:spLocks noChangeShapeType="1"/>
            </p:cNvSpPr>
            <p:nvPr/>
          </p:nvSpPr>
          <p:spPr bwMode="auto">
            <a:xfrm>
              <a:off x="1560" y="630"/>
              <a:ext cx="1200" cy="2"/>
            </a:xfrm>
            <a:prstGeom prst="straightConnector1">
              <a:avLst/>
            </a:prstGeom>
            <a:noFill/>
            <a:ln w="9525" cap="flat" cmpd="sng">
              <a:solidFill>
                <a:srgbClr val="C0C0C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25" name="Line 24"/>
            <p:cNvSpPr>
              <a:spLocks noChangeShapeType="1"/>
            </p:cNvSpPr>
            <p:nvPr/>
          </p:nvSpPr>
          <p:spPr bwMode="auto">
            <a:xfrm>
              <a:off x="3600" y="2880"/>
              <a:ext cx="960" cy="1"/>
            </a:xfrm>
            <a:prstGeom prst="line">
              <a:avLst/>
            </a:prstGeom>
            <a:noFill/>
            <a:ln w="9525" cap="flat" cmpd="sng">
              <a:solidFill>
                <a:srgbClr val="C0C0C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直线连接线"/>
            <p:cNvSpPr>
              <a:spLocks noChangeShapeType="1"/>
            </p:cNvSpPr>
            <p:nvPr/>
          </p:nvSpPr>
          <p:spPr bwMode="auto">
            <a:xfrm flipV="1">
              <a:off x="4560" y="630"/>
              <a:ext cx="960" cy="2250"/>
            </a:xfrm>
            <a:prstGeom prst="straightConnector1">
              <a:avLst/>
            </a:prstGeom>
            <a:noFill/>
            <a:ln w="9525" cap="flat" cmpd="sng">
              <a:solidFill>
                <a:srgbClr val="C0C0C0"/>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70543473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sym typeface="Times New Roman" panose="02020603050405020304" pitchFamily="18" charset="0"/>
              </a:rPr>
              <a:t>自主访问控制的特点 </a:t>
            </a:r>
            <a:endParaRPr lang="zh-CN" altLang="en-US" dirty="0"/>
          </a:p>
        </p:txBody>
      </p:sp>
      <p:sp>
        <p:nvSpPr>
          <p:cNvPr id="3" name="内容占位符 2"/>
          <p:cNvSpPr>
            <a:spLocks noGrp="1"/>
          </p:cNvSpPr>
          <p:nvPr>
            <p:ph idx="1"/>
          </p:nvPr>
        </p:nvSpPr>
        <p:spPr/>
        <p:txBody>
          <a:bodyPr/>
          <a:lstStyle/>
          <a:p>
            <a:r>
              <a:rPr lang="zh-CN" altLang="en-US" dirty="0"/>
              <a:t>优点：</a:t>
            </a:r>
          </a:p>
          <a:p>
            <a:pPr lvl="1"/>
            <a:r>
              <a:rPr lang="zh-CN" altLang="en-US" dirty="0"/>
              <a:t>根据主体的身份和访问权限进行决策</a:t>
            </a:r>
          </a:p>
          <a:p>
            <a:pPr lvl="1"/>
            <a:r>
              <a:rPr lang="zh-CN" altLang="en-US" dirty="0"/>
              <a:t>具有某种访问能力的主体能够自主地将访问权的某个子集授予其它主体</a:t>
            </a:r>
          </a:p>
          <a:p>
            <a:pPr lvl="1"/>
            <a:r>
              <a:rPr lang="zh-CN" altLang="en-US" dirty="0"/>
              <a:t>灵活性高，被大量采用</a:t>
            </a:r>
          </a:p>
          <a:p>
            <a:r>
              <a:rPr lang="zh-CN" altLang="en-US" dirty="0"/>
              <a:t>缺点：</a:t>
            </a:r>
          </a:p>
          <a:p>
            <a:pPr lvl="1"/>
            <a:r>
              <a:rPr lang="zh-CN" altLang="en-US" dirty="0"/>
              <a:t>安全性不高</a:t>
            </a:r>
          </a:p>
          <a:p>
            <a:pPr lvl="1"/>
            <a:r>
              <a:rPr lang="zh-CN" altLang="en-US" dirty="0"/>
              <a:t>信息在传递过程中其访问权限关系会被改变</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52</a:t>
            </a:fld>
            <a:endParaRPr lang="en-US" altLang="zh-CN"/>
          </a:p>
        </p:txBody>
      </p:sp>
    </p:spTree>
    <p:extLst>
      <p:ext uri="{BB962C8B-B14F-4D97-AF65-F5344CB8AC3E}">
        <p14:creationId xmlns:p14="http://schemas.microsoft.com/office/powerpoint/2010/main" val="3694546282"/>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知识子域：访问控制</a:t>
            </a:r>
            <a:endParaRPr lang="zh-CN" altLang="en-US" dirty="0"/>
          </a:p>
        </p:txBody>
      </p:sp>
      <p:sp>
        <p:nvSpPr>
          <p:cNvPr id="3" name="内容占位符 2"/>
          <p:cNvSpPr>
            <a:spLocks noGrp="1"/>
          </p:cNvSpPr>
          <p:nvPr>
            <p:ph idx="1"/>
          </p:nvPr>
        </p:nvSpPr>
        <p:spPr/>
        <p:txBody>
          <a:bodyPr/>
          <a:lstStyle/>
          <a:p>
            <a:r>
              <a:rPr lang="zh-CN" altLang="en-US" dirty="0"/>
              <a:t>强制访问控制模型</a:t>
            </a:r>
          </a:p>
          <a:p>
            <a:pPr lvl="1"/>
            <a:r>
              <a:rPr lang="zh-CN" altLang="en-US" dirty="0"/>
              <a:t>理解强制访问控制模型的概念及特点；</a:t>
            </a:r>
          </a:p>
          <a:p>
            <a:pPr lvl="1"/>
            <a:r>
              <a:rPr lang="zh-CN" altLang="en-US" dirty="0"/>
              <a:t>了解</a:t>
            </a:r>
            <a:r>
              <a:rPr lang="en-US" altLang="zh-CN" dirty="0"/>
              <a:t>Bell-</a:t>
            </a:r>
            <a:r>
              <a:rPr lang="en-US" altLang="zh-CN" dirty="0" err="1"/>
              <a:t>LaPadula</a:t>
            </a:r>
            <a:r>
              <a:rPr lang="zh-CN" altLang="en-US" dirty="0"/>
              <a:t>模型的作用及特点；</a:t>
            </a:r>
          </a:p>
          <a:p>
            <a:pPr lvl="1"/>
            <a:r>
              <a:rPr lang="zh-CN" altLang="en-US" dirty="0"/>
              <a:t>了解</a:t>
            </a:r>
            <a:r>
              <a:rPr lang="en-US" altLang="zh-CN" dirty="0" err="1"/>
              <a:t>Biba</a:t>
            </a:r>
            <a:r>
              <a:rPr lang="zh-CN" altLang="en-US" dirty="0"/>
              <a:t>模型的作用及特点；</a:t>
            </a:r>
          </a:p>
          <a:p>
            <a:pPr lvl="1"/>
            <a:r>
              <a:rPr lang="zh-CN" altLang="en-US" dirty="0"/>
              <a:t>了解</a:t>
            </a:r>
            <a:r>
              <a:rPr lang="en-US" altLang="zh-CN" dirty="0"/>
              <a:t>Clark-Wilson</a:t>
            </a:r>
            <a:r>
              <a:rPr lang="zh-CN" altLang="en-US" dirty="0"/>
              <a:t>的作用及特点；</a:t>
            </a:r>
          </a:p>
          <a:p>
            <a:pPr lvl="1"/>
            <a:r>
              <a:rPr lang="zh-CN" altLang="en-US" dirty="0"/>
              <a:t>了解</a:t>
            </a:r>
            <a:r>
              <a:rPr lang="en-US" altLang="zh-CN" dirty="0"/>
              <a:t>Chinese Wall</a:t>
            </a:r>
            <a:r>
              <a:rPr lang="zh-CN" altLang="en-US" dirty="0"/>
              <a:t>模型的作用及特点；</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53</a:t>
            </a:fld>
            <a:endParaRPr lang="en-US" altLang="zh-CN"/>
          </a:p>
        </p:txBody>
      </p:sp>
    </p:spTree>
    <p:extLst>
      <p:ext uri="{BB962C8B-B14F-4D97-AF65-F5344CB8AC3E}">
        <p14:creationId xmlns:p14="http://schemas.microsoft.com/office/powerpoint/2010/main" val="1808237548"/>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sym typeface="Times New Roman" panose="02020603050405020304" pitchFamily="18" charset="0"/>
              </a:rPr>
              <a:t>强制访问控制模型</a:t>
            </a:r>
            <a:endParaRPr lang="zh-CN" altLang="en-US" dirty="0"/>
          </a:p>
        </p:txBody>
      </p:sp>
      <p:sp>
        <p:nvSpPr>
          <p:cNvPr id="3" name="内容占位符 2"/>
          <p:cNvSpPr>
            <a:spLocks noGrp="1"/>
          </p:cNvSpPr>
          <p:nvPr>
            <p:ph idx="1"/>
          </p:nvPr>
        </p:nvSpPr>
        <p:spPr/>
        <p:txBody>
          <a:bodyPr/>
          <a:lstStyle/>
          <a:p>
            <a:r>
              <a:rPr lang="zh-CN" altLang="en-US" dirty="0"/>
              <a:t>什么是强制访问控制(MAC）</a:t>
            </a:r>
          </a:p>
          <a:p>
            <a:pPr lvl="1"/>
            <a:r>
              <a:rPr lang="zh-CN" altLang="en-US" dirty="0"/>
              <a:t>主体和客体都有一个固定的安全属性，系统用该安全属性来决定一个主体是否可以访问某个客体</a:t>
            </a:r>
          </a:p>
          <a:p>
            <a:r>
              <a:rPr lang="zh-CN" altLang="en-US" dirty="0"/>
              <a:t>特点</a:t>
            </a:r>
          </a:p>
          <a:p>
            <a:pPr lvl="1"/>
            <a:r>
              <a:rPr lang="zh-CN" altLang="en-US" dirty="0"/>
              <a:t>安全属性是强制的，任何主体都无法变更</a:t>
            </a:r>
          </a:p>
          <a:p>
            <a:pPr lvl="1"/>
            <a:r>
              <a:rPr lang="zh-CN" altLang="en-US" dirty="0"/>
              <a:t>安全性较高，应用于军事等安全要求较高的系统</a:t>
            </a:r>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54</a:t>
            </a:fld>
            <a:endParaRPr lang="en-US" altLang="zh-CN"/>
          </a:p>
        </p:txBody>
      </p:sp>
    </p:spTree>
    <p:extLst>
      <p:ext uri="{BB962C8B-B14F-4D97-AF65-F5344CB8AC3E}">
        <p14:creationId xmlns:p14="http://schemas.microsoft.com/office/powerpoint/2010/main" val="491399923"/>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强制访问控制模型</a:t>
            </a:r>
            <a:r>
              <a:rPr lang="en-US" altLang="zh-CN" dirty="0"/>
              <a:t>-BLP</a:t>
            </a:r>
            <a:endParaRPr lang="zh-CN" altLang="en-US" dirty="0"/>
          </a:p>
        </p:txBody>
      </p:sp>
      <p:sp>
        <p:nvSpPr>
          <p:cNvPr id="3" name="内容占位符 2"/>
          <p:cNvSpPr>
            <a:spLocks noGrp="1"/>
          </p:cNvSpPr>
          <p:nvPr>
            <p:ph idx="1"/>
          </p:nvPr>
        </p:nvSpPr>
        <p:spPr/>
        <p:txBody>
          <a:bodyPr/>
          <a:lstStyle/>
          <a:p>
            <a:r>
              <a:rPr lang="zh-CN" altLang="en-US" dirty="0"/>
              <a:t>BLP模型概念</a:t>
            </a:r>
          </a:p>
          <a:p>
            <a:pPr lvl="1"/>
            <a:r>
              <a:rPr lang="zh-CN" altLang="en-US" dirty="0"/>
              <a:t>由D. Elliott Bell和Leonard J. LaPadula于1973年提出的一种模拟军事安全策略的计算机访问控制模型，简称为BLP模型</a:t>
            </a:r>
          </a:p>
          <a:p>
            <a:pPr lvl="1"/>
            <a:r>
              <a:rPr lang="zh-CN" altLang="en-US" dirty="0"/>
              <a:t>第一个严格形式化的安全模型</a:t>
            </a:r>
          </a:p>
          <a:p>
            <a:pPr lvl="1"/>
            <a:r>
              <a:rPr lang="zh-CN" altLang="en-US" dirty="0"/>
              <a:t>多级访问控制模型，用于保证系统信息的机密性</a:t>
            </a:r>
          </a:p>
          <a:p>
            <a:r>
              <a:rPr lang="zh-CN" altLang="en-US" dirty="0"/>
              <a:t>BLP模型访问控制策略</a:t>
            </a:r>
          </a:p>
          <a:p>
            <a:pPr lvl="1"/>
            <a:r>
              <a:rPr lang="zh-CN" altLang="en-US" dirty="0"/>
              <a:t>包括自主安全策略与强制安全策略</a:t>
            </a:r>
          </a:p>
          <a:p>
            <a:pPr lvl="1"/>
            <a:r>
              <a:rPr lang="zh-CN" altLang="en-US" dirty="0"/>
              <a:t>强制安全策略为每一个主体和客体都分配了安全级，根据安全级进行访问控制</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55</a:t>
            </a:fld>
            <a:endParaRPr lang="en-US" altLang="zh-CN"/>
          </a:p>
        </p:txBody>
      </p:sp>
    </p:spTree>
    <p:extLst>
      <p:ext uri="{BB962C8B-B14F-4D97-AF65-F5344CB8AC3E}">
        <p14:creationId xmlns:p14="http://schemas.microsoft.com/office/powerpoint/2010/main" val="2388778074"/>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BLP</a:t>
            </a:r>
            <a:r>
              <a:rPr lang="zh-CN" altLang="en-US" dirty="0"/>
              <a:t>模型的构成</a:t>
            </a:r>
          </a:p>
        </p:txBody>
      </p:sp>
      <p:sp>
        <p:nvSpPr>
          <p:cNvPr id="3" name="内容占位符 2"/>
          <p:cNvSpPr>
            <a:spLocks noGrp="1"/>
          </p:cNvSpPr>
          <p:nvPr>
            <p:ph idx="1"/>
          </p:nvPr>
        </p:nvSpPr>
        <p:spPr/>
        <p:txBody>
          <a:bodyPr/>
          <a:lstStyle/>
          <a:p>
            <a:r>
              <a:rPr lang="zh-CN" altLang="en-US" dirty="0" smtClean="0"/>
              <a:t>安全级</a:t>
            </a:r>
            <a:endParaRPr lang="zh-CN" altLang="en-US" dirty="0"/>
          </a:p>
          <a:p>
            <a:pPr lvl="1"/>
            <a:r>
              <a:rPr lang="zh-CN" altLang="en-US" dirty="0"/>
              <a:t>密级：绝密、机密、秘密、公开</a:t>
            </a:r>
          </a:p>
          <a:p>
            <a:pPr lvl="1"/>
            <a:r>
              <a:rPr lang="zh-CN" altLang="en-US" dirty="0"/>
              <a:t>范畴：军事，外交，商务.....</a:t>
            </a:r>
          </a:p>
          <a:p>
            <a:r>
              <a:rPr lang="zh-CN" altLang="en-US" dirty="0"/>
              <a:t>安全级之间支配关系（密级高于或等于、范畴包含）</a:t>
            </a:r>
          </a:p>
          <a:p>
            <a:pPr lvl="1"/>
            <a:r>
              <a:rPr lang="zh-CN" altLang="en-US" dirty="0"/>
              <a:t>例如L=&lt;机密，{外交，商务}&gt;，L’=&lt;秘密，{商务}&gt;，则L支配L’</a:t>
            </a:r>
          </a:p>
          <a:p>
            <a:r>
              <a:rPr lang="zh-CN" altLang="en-US" dirty="0" smtClean="0"/>
              <a:t>安全策略</a:t>
            </a:r>
            <a:endParaRPr lang="en-US" altLang="zh-CN" dirty="0" smtClean="0"/>
          </a:p>
          <a:p>
            <a:pPr lvl="1"/>
            <a:r>
              <a:rPr lang="zh-CN" altLang="en-US" dirty="0" smtClean="0"/>
              <a:t>简单</a:t>
            </a:r>
            <a:r>
              <a:rPr lang="zh-CN" altLang="en-US" dirty="0"/>
              <a:t>安全规则（</a:t>
            </a:r>
            <a:r>
              <a:rPr lang="zh-CN" altLang="en-US" dirty="0">
                <a:solidFill>
                  <a:srgbClr val="FF0000"/>
                </a:solidFill>
              </a:rPr>
              <a:t>向下读</a:t>
            </a:r>
            <a:r>
              <a:rPr lang="zh-CN" altLang="en-US" dirty="0"/>
              <a:t>）</a:t>
            </a:r>
          </a:p>
          <a:p>
            <a:pPr lvl="1"/>
            <a:r>
              <a:rPr lang="zh-CN" altLang="en-US" dirty="0" smtClean="0"/>
              <a:t>*-</a:t>
            </a:r>
            <a:r>
              <a:rPr lang="zh-CN" altLang="en-US" dirty="0"/>
              <a:t>规则（</a:t>
            </a:r>
            <a:r>
              <a:rPr lang="zh-CN" altLang="en-US" sz="2800" dirty="0">
                <a:solidFill>
                  <a:srgbClr val="FF0000"/>
                </a:solidFill>
              </a:rPr>
              <a:t>向上写</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56</a:t>
            </a:fld>
            <a:endParaRPr lang="en-US" altLang="zh-CN"/>
          </a:p>
        </p:txBody>
      </p:sp>
    </p:spTree>
    <p:extLst>
      <p:ext uri="{BB962C8B-B14F-4D97-AF65-F5344CB8AC3E}">
        <p14:creationId xmlns:p14="http://schemas.microsoft.com/office/powerpoint/2010/main" val="2995255649"/>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BLP</a:t>
            </a:r>
            <a:r>
              <a:rPr lang="zh-CN" altLang="en-US" dirty="0"/>
              <a:t>模型的关键知识点</a:t>
            </a:r>
          </a:p>
        </p:txBody>
      </p:sp>
      <p:sp>
        <p:nvSpPr>
          <p:cNvPr id="3" name="内容占位符 2"/>
          <p:cNvSpPr>
            <a:spLocks noGrp="1"/>
          </p:cNvSpPr>
          <p:nvPr>
            <p:ph idx="1"/>
          </p:nvPr>
        </p:nvSpPr>
        <p:spPr/>
        <p:txBody>
          <a:bodyPr/>
          <a:lstStyle/>
          <a:p>
            <a:r>
              <a:rPr lang="zh-CN" altLang="en-US" dirty="0">
                <a:solidFill>
                  <a:srgbClr val="FF0000"/>
                </a:solidFill>
              </a:rPr>
              <a:t>第一个</a:t>
            </a:r>
            <a:r>
              <a:rPr lang="zh-CN" altLang="en-US" dirty="0"/>
              <a:t>安全策略形式化的数学模型</a:t>
            </a:r>
          </a:p>
          <a:p>
            <a:r>
              <a:rPr lang="zh-CN" altLang="en-US" dirty="0">
                <a:solidFill>
                  <a:srgbClr val="FF0000"/>
                </a:solidFill>
              </a:rPr>
              <a:t>多级</a:t>
            </a:r>
            <a:r>
              <a:rPr lang="zh-CN" altLang="en-US" dirty="0"/>
              <a:t>安全模型，强调</a:t>
            </a:r>
            <a:r>
              <a:rPr lang="zh-CN" altLang="en-US" dirty="0">
                <a:solidFill>
                  <a:srgbClr val="FF0000"/>
                </a:solidFill>
              </a:rPr>
              <a:t>机密性</a:t>
            </a:r>
            <a:endParaRPr lang="zh-CN" altLang="en-US" dirty="0"/>
          </a:p>
          <a:p>
            <a:r>
              <a:rPr lang="zh-CN" altLang="en-US" dirty="0"/>
              <a:t>访问控制机制（两个重要规则）</a:t>
            </a:r>
          </a:p>
          <a:p>
            <a:pPr lvl="1"/>
            <a:r>
              <a:rPr lang="zh-CN" altLang="en-US" dirty="0">
                <a:solidFill>
                  <a:srgbClr val="FF0000"/>
                </a:solidFill>
              </a:rPr>
              <a:t>简单安全规则（向下读）</a:t>
            </a:r>
          </a:p>
          <a:p>
            <a:pPr lvl="1"/>
            <a:r>
              <a:rPr lang="zh-CN" altLang="en-US" dirty="0">
                <a:solidFill>
                  <a:srgbClr val="FF0000"/>
                </a:solidFill>
              </a:rPr>
              <a:t>*-规则（向上写）</a:t>
            </a:r>
            <a:endParaRPr lang="zh-CN" altLang="en-US" dirty="0"/>
          </a:p>
          <a:p>
            <a:r>
              <a:rPr lang="zh-CN" altLang="en-US" dirty="0"/>
              <a:t>优点：机密性高，有效的防止机密信息泄露</a:t>
            </a:r>
          </a:p>
          <a:p>
            <a:r>
              <a:rPr lang="zh-CN" altLang="en-US" dirty="0"/>
              <a:t>缺点：完整性缺乏，非法篡改、破坏成为可能</a:t>
            </a:r>
          </a:p>
          <a:p>
            <a:pPr lvl="1"/>
            <a:endParaRPr lang="zh-CN" altLang="en-US" dirty="0">
              <a:solidFill>
                <a:srgbClr val="FF00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57</a:t>
            </a:fld>
            <a:endParaRPr lang="en-US" altLang="zh-CN"/>
          </a:p>
        </p:txBody>
      </p:sp>
    </p:spTree>
    <p:extLst>
      <p:ext uri="{BB962C8B-B14F-4D97-AF65-F5344CB8AC3E}">
        <p14:creationId xmlns:p14="http://schemas.microsoft.com/office/powerpoint/2010/main" val="3929687567"/>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强制访问控制模型</a:t>
            </a:r>
            <a:r>
              <a:rPr lang="en-US" altLang="zh-CN" dirty="0"/>
              <a:t>-</a:t>
            </a:r>
            <a:r>
              <a:rPr lang="en-US" altLang="zh-CN" dirty="0" err="1"/>
              <a:t>Biba</a:t>
            </a:r>
            <a:endParaRPr lang="zh-CN" altLang="en-US" dirty="0"/>
          </a:p>
        </p:txBody>
      </p:sp>
      <p:sp>
        <p:nvSpPr>
          <p:cNvPr id="3" name="内容占位符 2"/>
          <p:cNvSpPr>
            <a:spLocks noGrp="1"/>
          </p:cNvSpPr>
          <p:nvPr>
            <p:ph idx="1"/>
          </p:nvPr>
        </p:nvSpPr>
        <p:spPr/>
        <p:txBody>
          <a:bodyPr/>
          <a:lstStyle/>
          <a:p>
            <a:r>
              <a:rPr lang="zh-CN" altLang="en-US" dirty="0"/>
              <a:t>Biba模型概念</a:t>
            </a:r>
          </a:p>
          <a:p>
            <a:pPr lvl="1"/>
            <a:r>
              <a:rPr lang="zh-CN" altLang="en-US" dirty="0"/>
              <a:t>1977年由</a:t>
            </a:r>
            <a:r>
              <a:rPr lang="zh-CN" altLang="en-US" dirty="0">
                <a:sym typeface="Times New Roman" panose="02020603050405020304" pitchFamily="18" charset="0"/>
              </a:rPr>
              <a:t>Biba提出，与BLP模型数学上对偶的完整性保护模型</a:t>
            </a:r>
          </a:p>
          <a:p>
            <a:pPr lvl="1"/>
            <a:r>
              <a:rPr lang="zh-CN" altLang="en-US" dirty="0">
                <a:sym typeface="Times New Roman" panose="02020603050405020304" pitchFamily="18" charset="0"/>
              </a:rPr>
              <a:t>多级访问控制模型，保护数据完整性</a:t>
            </a:r>
          </a:p>
          <a:p>
            <a:r>
              <a:rPr lang="zh-CN" altLang="en-US" dirty="0">
                <a:sym typeface="Times New Roman" panose="02020603050405020304" pitchFamily="18" charset="0"/>
              </a:rPr>
              <a:t>Biba模型的访问控制策略</a:t>
            </a:r>
          </a:p>
          <a:p>
            <a:pPr lvl="1"/>
            <a:r>
              <a:rPr lang="zh-CN" altLang="en-US" sz="2800" dirty="0"/>
              <a:t>强制安全策略为每一个主体和客体都分配了完整级，根据完整级进行访问控制</a:t>
            </a:r>
          </a:p>
          <a:p>
            <a:endParaRPr lang="zh-CN" altLang="en-US" dirty="0">
              <a:sym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58</a:t>
            </a:fld>
            <a:endParaRPr lang="en-US" altLang="zh-CN"/>
          </a:p>
        </p:txBody>
      </p:sp>
    </p:spTree>
    <p:extLst>
      <p:ext uri="{BB962C8B-B14F-4D97-AF65-F5344CB8AC3E}">
        <p14:creationId xmlns:p14="http://schemas.microsoft.com/office/powerpoint/2010/main" val="968783993"/>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sym typeface="Times New Roman" panose="02020603050405020304" pitchFamily="18" charset="0"/>
              </a:rPr>
              <a:t>Biba</a:t>
            </a:r>
            <a:r>
              <a:rPr lang="zh-CN" altLang="en-US" dirty="0">
                <a:sym typeface="Times New Roman" panose="02020603050405020304" pitchFamily="18" charset="0"/>
              </a:rPr>
              <a:t>模型的构成</a:t>
            </a:r>
            <a:endParaRPr lang="zh-CN" altLang="en-US" dirty="0"/>
          </a:p>
        </p:txBody>
      </p:sp>
      <p:sp>
        <p:nvSpPr>
          <p:cNvPr id="3" name="内容占位符 2"/>
          <p:cNvSpPr>
            <a:spLocks noGrp="1"/>
          </p:cNvSpPr>
          <p:nvPr>
            <p:ph idx="1"/>
          </p:nvPr>
        </p:nvSpPr>
        <p:spPr/>
        <p:txBody>
          <a:bodyPr/>
          <a:lstStyle/>
          <a:p>
            <a:r>
              <a:rPr lang="zh-CN" altLang="en-US" dirty="0" smtClean="0">
                <a:sym typeface="Times New Roman" panose="02020603050405020304" pitchFamily="18" charset="0"/>
              </a:rPr>
              <a:t>完整</a:t>
            </a:r>
            <a:r>
              <a:rPr lang="zh-CN" altLang="en-US" dirty="0">
                <a:sym typeface="Times New Roman" panose="02020603050405020304" pitchFamily="18" charset="0"/>
              </a:rPr>
              <a:t>级：安全级和范畴</a:t>
            </a:r>
          </a:p>
          <a:p>
            <a:pPr lvl="1"/>
            <a:r>
              <a:rPr lang="zh-CN" altLang="en-US" sz="2800" dirty="0">
                <a:sym typeface="Times New Roman" panose="02020603050405020304" pitchFamily="18" charset="0"/>
              </a:rPr>
              <a:t>安全级：极为重要，非常重要，重要，......</a:t>
            </a:r>
            <a:endParaRPr lang="zh-CN" altLang="en-US" sz="2800" b="1" i="1" dirty="0">
              <a:sym typeface="Times New Roman" panose="02020603050405020304" pitchFamily="18" charset="0"/>
            </a:endParaRPr>
          </a:p>
          <a:p>
            <a:pPr lvl="1"/>
            <a:r>
              <a:rPr lang="zh-CN" altLang="en-US" sz="2800" dirty="0">
                <a:sym typeface="Times New Roman" panose="02020603050405020304" pitchFamily="18" charset="0"/>
              </a:rPr>
              <a:t>范畴：</a:t>
            </a:r>
            <a:r>
              <a:rPr lang="zh-CN" altLang="en-US" sz="2800" dirty="0"/>
              <a:t>军事，外交，商务.....</a:t>
            </a:r>
          </a:p>
          <a:p>
            <a:r>
              <a:rPr lang="zh-CN" altLang="en-US" dirty="0">
                <a:sym typeface="Times New Roman" panose="02020603050405020304" pitchFamily="18" charset="0"/>
              </a:rPr>
              <a:t>完整级存在支配关系</a:t>
            </a:r>
          </a:p>
          <a:p>
            <a:pPr lvl="1"/>
            <a:r>
              <a:rPr lang="zh-CN" altLang="en-US" sz="2800" dirty="0">
                <a:sym typeface="Times New Roman" panose="02020603050405020304" pitchFamily="18" charset="0"/>
              </a:rPr>
              <a:t>与BLP类似，安全级高于或等于，范畴包含</a:t>
            </a:r>
          </a:p>
          <a:p>
            <a:r>
              <a:rPr lang="zh-CN" altLang="en-US" dirty="0" smtClean="0"/>
              <a:t>安全策略</a:t>
            </a:r>
            <a:endParaRPr lang="en-US" altLang="zh-CN" dirty="0" smtClean="0"/>
          </a:p>
          <a:p>
            <a:pPr lvl="1"/>
            <a:r>
              <a:rPr lang="zh-CN" altLang="en-US" dirty="0">
                <a:solidFill>
                  <a:srgbClr val="FF0000"/>
                </a:solidFill>
              </a:rPr>
              <a:t>向上读</a:t>
            </a:r>
            <a:r>
              <a:rPr lang="zh-CN" altLang="en-US" dirty="0"/>
              <a:t>：主体可以读客体，当且仅当客体的完整级别支配主体的完整级</a:t>
            </a:r>
          </a:p>
          <a:p>
            <a:pPr lvl="1"/>
            <a:r>
              <a:rPr lang="zh-CN" altLang="en-US" dirty="0">
                <a:solidFill>
                  <a:srgbClr val="FF0000"/>
                </a:solidFill>
              </a:rPr>
              <a:t>向下写</a:t>
            </a:r>
            <a:r>
              <a:rPr lang="zh-CN" altLang="en-US" dirty="0"/>
              <a:t>：主体可以写客体，当且仅当主体的完整级别支配客体的完整级</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59</a:t>
            </a:fld>
            <a:endParaRPr lang="en-US" altLang="zh-CN"/>
          </a:p>
        </p:txBody>
      </p:sp>
    </p:spTree>
    <p:extLst>
      <p:ext uri="{BB962C8B-B14F-4D97-AF65-F5344CB8AC3E}">
        <p14:creationId xmlns:p14="http://schemas.microsoft.com/office/powerpoint/2010/main" val="252628538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Object 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123950"/>
            <a:ext cx="8856663" cy="535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标题 1"/>
          <p:cNvSpPr>
            <a:spLocks noGrp="1" noChangeArrowheads="1"/>
          </p:cNvSpPr>
          <p:nvPr>
            <p:ph type="title"/>
          </p:nvPr>
        </p:nvSpPr>
        <p:spPr/>
        <p:txBody>
          <a:bodyPr/>
          <a:lstStyle/>
          <a:p>
            <a:r>
              <a:rPr lang="zh-CN" smtClean="0"/>
              <a:t>密码学技术在信息安全中的应用</a:t>
            </a:r>
          </a:p>
        </p:txBody>
      </p:sp>
      <p:sp>
        <p:nvSpPr>
          <p:cNvPr id="2" name="内容占位符 1"/>
          <p:cNvSpPr>
            <a:spLocks noGrp="1"/>
          </p:cNvSpPr>
          <p:nvPr>
            <p:ph idx="1"/>
          </p:nvPr>
        </p:nvSpPr>
        <p:spPr/>
        <p:txBody>
          <a:bodyPr/>
          <a:lstStyle/>
          <a:p>
            <a:endParaRPr lang="zh-CN" altLang="en-US"/>
          </a:p>
        </p:txBody>
      </p:sp>
      <p:sp>
        <p:nvSpPr>
          <p:cNvPr id="131076" name="文本框"/>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8349520C-F972-454A-91FF-6FD59FA55BC2}" type="slidenum">
              <a:rPr lang="en-US" altLang="zh-CN" sz="1000">
                <a:sym typeface="黑体" panose="02010609060101010101" pitchFamily="49" charset="-122"/>
              </a:rPr>
              <a:pPr algn="ctr" hangingPunct="1"/>
              <a:t>6</a:t>
            </a:fld>
            <a:endParaRPr lang="zh-CN" altLang="en-US" sz="1000">
              <a:sym typeface="黑体" panose="02010609060101010101" pitchFamily="49" charset="-122"/>
            </a:endParaRPr>
          </a:p>
        </p:txBody>
      </p:sp>
    </p:spTree>
    <p:extLst>
      <p:ext uri="{BB962C8B-B14F-4D97-AF65-F5344CB8AC3E}">
        <p14:creationId xmlns:p14="http://schemas.microsoft.com/office/powerpoint/2010/main" val="759052590"/>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Biba</a:t>
            </a:r>
            <a:r>
              <a:rPr lang="zh-CN" altLang="en-US" dirty="0"/>
              <a:t>模型关键知识点</a:t>
            </a:r>
          </a:p>
        </p:txBody>
      </p:sp>
      <p:sp>
        <p:nvSpPr>
          <p:cNvPr id="3" name="内容占位符 2"/>
          <p:cNvSpPr>
            <a:spLocks noGrp="1"/>
          </p:cNvSpPr>
          <p:nvPr>
            <p:ph idx="1"/>
          </p:nvPr>
        </p:nvSpPr>
        <p:spPr/>
        <p:txBody>
          <a:bodyPr/>
          <a:lstStyle/>
          <a:p>
            <a:r>
              <a:rPr lang="zh-CN" altLang="en-US" dirty="0"/>
              <a:t>强调</a:t>
            </a:r>
            <a:r>
              <a:rPr lang="zh-CN" altLang="en-US" dirty="0">
                <a:solidFill>
                  <a:srgbClr val="FF0000"/>
                </a:solidFill>
              </a:rPr>
              <a:t>完整性</a:t>
            </a:r>
            <a:r>
              <a:rPr lang="zh-CN" altLang="en-US" dirty="0"/>
              <a:t>的访问控制策略模型</a:t>
            </a:r>
          </a:p>
          <a:p>
            <a:r>
              <a:rPr lang="zh-CN" altLang="en-US" dirty="0">
                <a:solidFill>
                  <a:srgbClr val="FF0000"/>
                </a:solidFill>
              </a:rPr>
              <a:t>多级</a:t>
            </a:r>
            <a:r>
              <a:rPr lang="zh-CN" altLang="en-US" dirty="0"/>
              <a:t>安全模型，数学上与BLP模型对偶</a:t>
            </a:r>
          </a:p>
          <a:p>
            <a:r>
              <a:rPr lang="zh-CN" altLang="en-US" dirty="0"/>
              <a:t>访问控制机制(</a:t>
            </a:r>
            <a:r>
              <a:rPr lang="zh-CN" altLang="en-US" sz="2600" dirty="0"/>
              <a:t>两个重要规则</a:t>
            </a:r>
            <a:r>
              <a:rPr lang="zh-CN" altLang="en-US" dirty="0"/>
              <a:t>)</a:t>
            </a:r>
          </a:p>
          <a:p>
            <a:pPr lvl="1"/>
            <a:r>
              <a:rPr lang="zh-CN" altLang="en-US" dirty="0">
                <a:solidFill>
                  <a:srgbClr val="FF0000"/>
                </a:solidFill>
              </a:rPr>
              <a:t>向下写</a:t>
            </a:r>
          </a:p>
          <a:p>
            <a:pPr lvl="1"/>
            <a:r>
              <a:rPr lang="zh-CN" altLang="en-US" dirty="0">
                <a:solidFill>
                  <a:srgbClr val="FF0000"/>
                </a:solidFill>
              </a:rPr>
              <a:t>向上读</a:t>
            </a:r>
            <a:endParaRPr lang="zh-CN" altLang="en-US" dirty="0"/>
          </a:p>
          <a:p>
            <a:r>
              <a:rPr lang="zh-CN" altLang="en-US" dirty="0"/>
              <a:t>优点：完整性高，有效的防止非法篡改、破坏</a:t>
            </a:r>
          </a:p>
          <a:p>
            <a:r>
              <a:rPr lang="zh-CN" altLang="en-US" dirty="0"/>
              <a:t>缺点：机密性缺乏，无法保护机密信息泄露</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60</a:t>
            </a:fld>
            <a:endParaRPr lang="en-US" altLang="zh-CN"/>
          </a:p>
        </p:txBody>
      </p:sp>
    </p:spTree>
    <p:extLst>
      <p:ext uri="{BB962C8B-B14F-4D97-AF65-F5344CB8AC3E}">
        <p14:creationId xmlns:p14="http://schemas.microsoft.com/office/powerpoint/2010/main" val="2267955047"/>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强制访问控制模型</a:t>
            </a:r>
            <a:r>
              <a:rPr lang="en-US" altLang="zh-CN" dirty="0"/>
              <a:t>-Clark-Wilson</a:t>
            </a:r>
            <a:endParaRPr lang="zh-CN" altLang="en-US" dirty="0"/>
          </a:p>
        </p:txBody>
      </p:sp>
      <p:sp>
        <p:nvSpPr>
          <p:cNvPr id="3" name="内容占位符 2"/>
          <p:cNvSpPr>
            <a:spLocks noGrp="1"/>
          </p:cNvSpPr>
          <p:nvPr>
            <p:ph idx="1"/>
          </p:nvPr>
        </p:nvSpPr>
        <p:spPr/>
        <p:txBody>
          <a:bodyPr/>
          <a:lstStyle/>
          <a:p>
            <a:r>
              <a:rPr lang="zh-CN" altLang="en-US" dirty="0"/>
              <a:t>Clark-Wilson模型概念</a:t>
            </a:r>
          </a:p>
          <a:p>
            <a:pPr lvl="1"/>
            <a:r>
              <a:rPr lang="zh-CN" altLang="en-US" dirty="0"/>
              <a:t>由计算机科学家David D. Clark和会计师David R. Wilson发表于1987年</a:t>
            </a:r>
          </a:p>
          <a:p>
            <a:pPr lvl="1"/>
            <a:r>
              <a:rPr lang="zh-CN" altLang="en-US" dirty="0"/>
              <a:t>确保商业数据完整性的访问控制模型，侧重于满足商业应用的安全需求</a:t>
            </a:r>
          </a:p>
          <a:p>
            <a:r>
              <a:rPr lang="zh-CN" altLang="en-US" dirty="0"/>
              <a:t> Clark-Wilson模型的访问控制策略</a:t>
            </a:r>
          </a:p>
          <a:p>
            <a:pPr lvl="1"/>
            <a:r>
              <a:rPr lang="zh-CN" altLang="en-US" dirty="0"/>
              <a:t>每次操作前和操作后，数据都必须满足这个一致性条件</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61</a:t>
            </a:fld>
            <a:endParaRPr lang="en-US" altLang="zh-CN"/>
          </a:p>
        </p:txBody>
      </p:sp>
      <p:pic>
        <p:nvPicPr>
          <p:cNvPr id="5" name="Picture 3" descr="access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5062227"/>
            <a:ext cx="7407275" cy="144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Tree>
    <p:extLst>
      <p:ext uri="{BB962C8B-B14F-4D97-AF65-F5344CB8AC3E}">
        <p14:creationId xmlns:p14="http://schemas.microsoft.com/office/powerpoint/2010/main" val="3874540175"/>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Chinese Wall</a:t>
            </a:r>
            <a:r>
              <a:rPr lang="zh-CN" altLang="en-US" dirty="0"/>
              <a:t>模型示例</a:t>
            </a:r>
          </a:p>
        </p:txBody>
      </p:sp>
      <p:sp>
        <p:nvSpPr>
          <p:cNvPr id="3" name="内容占位符 2"/>
          <p:cNvSpPr>
            <a:spLocks noGrp="1"/>
          </p:cNvSpPr>
          <p:nvPr>
            <p:ph idx="1"/>
          </p:nvPr>
        </p:nvSpPr>
        <p:spPr/>
        <p:txBody>
          <a:bodyPr/>
          <a:lstStyle/>
          <a:p>
            <a:r>
              <a:rPr lang="zh-CN" altLang="en-US" dirty="0"/>
              <a:t>若干有竞争关系数据集构成了利益冲突类</a:t>
            </a:r>
          </a:p>
          <a:p>
            <a:pPr lvl="1"/>
            <a:r>
              <a:rPr lang="zh-CN" altLang="en-US" dirty="0"/>
              <a:t>银行COI类（银行a、银行b、银行c）</a:t>
            </a:r>
          </a:p>
          <a:p>
            <a:pPr lvl="1"/>
            <a:r>
              <a:rPr lang="zh-CN" altLang="en-US" dirty="0"/>
              <a:t>石油公司COI类（公司W、公司x、公司u、公司v)</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62</a:t>
            </a:fld>
            <a:endParaRPr lang="en-US" altLang="zh-CN"/>
          </a:p>
        </p:txBody>
      </p:sp>
      <p:pic>
        <p:nvPicPr>
          <p:cNvPr id="2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1862" y="2888940"/>
            <a:ext cx="6329139" cy="336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Tree>
    <p:extLst>
      <p:ext uri="{BB962C8B-B14F-4D97-AF65-F5344CB8AC3E}">
        <p14:creationId xmlns:p14="http://schemas.microsoft.com/office/powerpoint/2010/main" val="2901588185"/>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知识子域：访问控制</a:t>
            </a:r>
          </a:p>
        </p:txBody>
      </p:sp>
      <p:sp>
        <p:nvSpPr>
          <p:cNvPr id="3" name="内容占位符 2"/>
          <p:cNvSpPr>
            <a:spLocks noGrp="1"/>
          </p:cNvSpPr>
          <p:nvPr>
            <p:ph idx="1"/>
          </p:nvPr>
        </p:nvSpPr>
        <p:spPr/>
        <p:txBody>
          <a:bodyPr/>
          <a:lstStyle/>
          <a:p>
            <a:r>
              <a:rPr lang="zh-CN" altLang="en-US" dirty="0"/>
              <a:t>基于角色的访问控制模型</a:t>
            </a:r>
          </a:p>
          <a:p>
            <a:pPr lvl="1"/>
            <a:r>
              <a:rPr lang="zh-CN" altLang="en-US" dirty="0"/>
              <a:t>了解基于角色的访问控制模型基本概念及特点；</a:t>
            </a:r>
          </a:p>
          <a:p>
            <a:pPr lvl="1"/>
            <a:r>
              <a:rPr lang="zh-CN" altLang="en-US" dirty="0"/>
              <a:t>了解</a:t>
            </a:r>
            <a:r>
              <a:rPr lang="en-US" altLang="zh-CN" dirty="0"/>
              <a:t>RBAC</a:t>
            </a:r>
            <a:r>
              <a:rPr lang="zh-CN" altLang="en-US" dirty="0"/>
              <a:t>模型的构成及访问控制规则；</a:t>
            </a:r>
          </a:p>
          <a:p>
            <a:r>
              <a:rPr lang="zh-CN" altLang="en-US" dirty="0"/>
              <a:t>基于规则的访问控制模型</a:t>
            </a:r>
          </a:p>
          <a:p>
            <a:pPr lvl="1"/>
            <a:r>
              <a:rPr lang="zh-CN" altLang="en-US" dirty="0"/>
              <a:t>了解基于规则的访问控制模型基本概念及特点；</a:t>
            </a:r>
          </a:p>
          <a:p>
            <a:r>
              <a:rPr lang="zh-CN" altLang="en-US" dirty="0"/>
              <a:t>特权管理基础设施</a:t>
            </a:r>
          </a:p>
          <a:p>
            <a:pPr lvl="1"/>
            <a:r>
              <a:rPr lang="zh-CN" altLang="en-US" dirty="0"/>
              <a:t>理解</a:t>
            </a:r>
            <a:r>
              <a:rPr lang="en-US" altLang="zh-CN" dirty="0"/>
              <a:t>PMI</a:t>
            </a:r>
            <a:r>
              <a:rPr lang="zh-CN" altLang="en-US" dirty="0"/>
              <a:t>的主要功能、体系架构及应用；</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63</a:t>
            </a:fld>
            <a:endParaRPr lang="en-US" altLang="zh-CN"/>
          </a:p>
        </p:txBody>
      </p:sp>
    </p:spTree>
    <p:extLst>
      <p:ext uri="{BB962C8B-B14F-4D97-AF65-F5344CB8AC3E}">
        <p14:creationId xmlns:p14="http://schemas.microsoft.com/office/powerpoint/2010/main" val="2132219478"/>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基于角色的访问控制</a:t>
            </a:r>
            <a:endParaRPr lang="zh-CN" altLang="en-US" dirty="0"/>
          </a:p>
        </p:txBody>
      </p:sp>
      <p:sp>
        <p:nvSpPr>
          <p:cNvPr id="3" name="内容占位符 2"/>
          <p:cNvSpPr>
            <a:spLocks noGrp="1"/>
          </p:cNvSpPr>
          <p:nvPr>
            <p:ph idx="1"/>
          </p:nvPr>
        </p:nvSpPr>
        <p:spPr/>
        <p:txBody>
          <a:bodyPr/>
          <a:lstStyle/>
          <a:p>
            <a:r>
              <a:rPr lang="zh-CN" altLang="en-US" dirty="0"/>
              <a:t>基于角色的访问控制（RBAC）模型</a:t>
            </a:r>
          </a:p>
          <a:p>
            <a:pPr lvl="1"/>
            <a:r>
              <a:rPr lang="zh-CN" altLang="en-US" dirty="0"/>
              <a:t>系统内置多个角色，将权限与角色进行关联</a:t>
            </a:r>
          </a:p>
          <a:p>
            <a:pPr lvl="1"/>
            <a:r>
              <a:rPr lang="zh-CN" altLang="en-US" dirty="0"/>
              <a:t>用户必须成为某个角色才能获得权限</a:t>
            </a:r>
          </a:p>
          <a:p>
            <a:r>
              <a:rPr lang="zh-CN" altLang="en-US" dirty="0"/>
              <a:t>基于角色访问控制模型访问控制策略</a:t>
            </a:r>
          </a:p>
          <a:p>
            <a:pPr lvl="1"/>
            <a:r>
              <a:rPr lang="zh-CN" altLang="en-US" dirty="0"/>
              <a:t>根据用户所担任的角色来决定用户在系统中的访问权限</a:t>
            </a:r>
          </a:p>
          <a:p>
            <a:pPr lvl="1"/>
            <a:r>
              <a:rPr lang="zh-CN" altLang="en-US" dirty="0"/>
              <a:t>用户必须成为某个角色，且还必须激活这一角色，才能对一个对象进行访问或执行某种操作</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64</a:t>
            </a:fld>
            <a:endParaRPr lang="en-US" altLang="zh-CN"/>
          </a:p>
        </p:txBody>
      </p:sp>
      <p:grpSp>
        <p:nvGrpSpPr>
          <p:cNvPr id="5" name="组合 4"/>
          <p:cNvGrpSpPr/>
          <p:nvPr/>
        </p:nvGrpSpPr>
        <p:grpSpPr>
          <a:xfrm>
            <a:off x="1371600" y="4962430"/>
            <a:ext cx="6705600" cy="1438370"/>
            <a:chOff x="1371600" y="4962430"/>
            <a:chExt cx="6705600" cy="1438370"/>
          </a:xfrm>
        </p:grpSpPr>
        <p:sp>
          <p:nvSpPr>
            <p:cNvPr id="6" name="Oval 4"/>
            <p:cNvSpPr>
              <a:spLocks noChangeArrowheads="1"/>
            </p:cNvSpPr>
            <p:nvPr/>
          </p:nvSpPr>
          <p:spPr bwMode="auto">
            <a:xfrm>
              <a:off x="1371600" y="5562600"/>
              <a:ext cx="1447800" cy="609600"/>
            </a:xfrm>
            <a:prstGeom prst="ellipse">
              <a:avLst/>
            </a:prstGeom>
            <a:solidFill>
              <a:schemeClr val="bg1"/>
            </a:solidFill>
            <a:ln w="9525" cap="flat" cmpd="sng">
              <a:solidFill>
                <a:srgbClr val="C0C0C0"/>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2000" b="1" i="1">
                  <a:solidFill>
                    <a:srgbClr val="2D6A93"/>
                  </a:solidFill>
                  <a:sym typeface="黑体" panose="02010609060101010101" pitchFamily="49" charset="-122"/>
                </a:rPr>
                <a:t>安全管理员</a:t>
              </a:r>
              <a:endParaRPr lang="zh-CN" altLang="en-US" b="1" i="1">
                <a:solidFill>
                  <a:srgbClr val="2D6A93"/>
                </a:solidFill>
                <a:sym typeface="黑体" panose="02010609060101010101" pitchFamily="49" charset="-122"/>
              </a:endParaRPr>
            </a:p>
          </p:txBody>
        </p:sp>
        <p:sp>
          <p:nvSpPr>
            <p:cNvPr id="7" name="Oval 5"/>
            <p:cNvSpPr>
              <a:spLocks noChangeArrowheads="1"/>
            </p:cNvSpPr>
            <p:nvPr/>
          </p:nvSpPr>
          <p:spPr bwMode="auto">
            <a:xfrm>
              <a:off x="3581400" y="5638800"/>
              <a:ext cx="762000" cy="609600"/>
            </a:xfrm>
            <a:prstGeom prst="ellipse">
              <a:avLst/>
            </a:prstGeom>
            <a:solidFill>
              <a:schemeClr val="bg1"/>
            </a:solidFill>
            <a:ln w="9525" cap="flat" cmpd="sng">
              <a:solidFill>
                <a:srgbClr val="C0C0C0"/>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2000" b="1" i="1">
                  <a:solidFill>
                    <a:srgbClr val="2D6A93"/>
                  </a:solidFill>
                  <a:sym typeface="黑体" panose="02010609060101010101" pitchFamily="49" charset="-122"/>
                </a:rPr>
                <a:t>用户</a:t>
              </a:r>
              <a:endParaRPr lang="zh-CN" altLang="en-US" b="1" i="1">
                <a:solidFill>
                  <a:srgbClr val="2D6A93"/>
                </a:solidFill>
                <a:sym typeface="黑体" panose="02010609060101010101" pitchFamily="49" charset="-122"/>
              </a:endParaRPr>
            </a:p>
          </p:txBody>
        </p:sp>
        <p:sp>
          <p:nvSpPr>
            <p:cNvPr id="8" name="Oval 6"/>
            <p:cNvSpPr>
              <a:spLocks noChangeArrowheads="1"/>
            </p:cNvSpPr>
            <p:nvPr/>
          </p:nvSpPr>
          <p:spPr bwMode="auto">
            <a:xfrm>
              <a:off x="5029200" y="5334000"/>
              <a:ext cx="990600" cy="1066800"/>
            </a:xfrm>
            <a:prstGeom prst="ellipse">
              <a:avLst/>
            </a:prstGeom>
            <a:solidFill>
              <a:schemeClr val="bg1"/>
            </a:solidFill>
            <a:ln w="9525" cap="flat" cmpd="sng">
              <a:solidFill>
                <a:srgbClr val="C0C0C0"/>
              </a:solidFill>
              <a:bevel/>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2000" b="1" i="1">
                  <a:solidFill>
                    <a:srgbClr val="2D6A93"/>
                  </a:solidFill>
                  <a:sym typeface="黑体" panose="02010609060101010101" pitchFamily="49" charset="-122"/>
                </a:rPr>
                <a:t>角色</a:t>
              </a:r>
              <a:r>
                <a:rPr lang="en-US" sz="2000" b="1" i="1">
                  <a:solidFill>
                    <a:srgbClr val="2D6A93"/>
                  </a:solidFill>
                  <a:sym typeface="黑体" panose="02010609060101010101" pitchFamily="49" charset="-122"/>
                </a:rPr>
                <a:t>/</a:t>
              </a:r>
            </a:p>
            <a:p>
              <a:pPr algn="ctr"/>
              <a:r>
                <a:rPr lang="zh-CN" altLang="en-US" sz="2000" b="1" i="1">
                  <a:solidFill>
                    <a:srgbClr val="2D6A93"/>
                  </a:solidFill>
                  <a:sym typeface="黑体" panose="02010609060101010101" pitchFamily="49" charset="-122"/>
                </a:rPr>
                <a:t>权限</a:t>
              </a:r>
              <a:endParaRPr lang="zh-CN" altLang="en-US" b="1" i="1">
                <a:solidFill>
                  <a:srgbClr val="2D6A93"/>
                </a:solidFill>
                <a:sym typeface="黑体" panose="02010609060101010101" pitchFamily="49" charset="-122"/>
              </a:endParaRPr>
            </a:p>
          </p:txBody>
        </p:sp>
        <p:sp>
          <p:nvSpPr>
            <p:cNvPr id="9" name="AutoShape 7"/>
            <p:cNvSpPr>
              <a:spLocks noChangeArrowheads="1"/>
            </p:cNvSpPr>
            <p:nvPr/>
          </p:nvSpPr>
          <p:spPr bwMode="auto">
            <a:xfrm>
              <a:off x="2819400" y="5791200"/>
              <a:ext cx="762000" cy="228600"/>
            </a:xfrm>
            <a:prstGeom prst="rightArrow">
              <a:avLst>
                <a:gd name="adj1" fmla="val 50000"/>
                <a:gd name="adj2" fmla="val 91651"/>
              </a:avLst>
            </a:prstGeom>
            <a:noFill/>
            <a:ln w="9525" cap="flat" cmpd="sng">
              <a:solidFill>
                <a:srgbClr val="2D6A9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 name="AutoShape 8"/>
            <p:cNvSpPr>
              <a:spLocks noChangeArrowheads="1"/>
            </p:cNvSpPr>
            <p:nvPr/>
          </p:nvSpPr>
          <p:spPr bwMode="auto">
            <a:xfrm>
              <a:off x="4343400" y="5791200"/>
              <a:ext cx="685800" cy="228600"/>
            </a:xfrm>
            <a:prstGeom prst="rightArrow">
              <a:avLst>
                <a:gd name="adj1" fmla="val 50000"/>
                <a:gd name="adj2" fmla="val 75000"/>
              </a:avLst>
            </a:prstGeom>
            <a:noFill/>
            <a:ln w="9525" cap="flat" cmpd="sng">
              <a:solidFill>
                <a:srgbClr val="2D6A9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 name="Rectangle 9"/>
            <p:cNvSpPr>
              <a:spLocks noChangeArrowheads="1"/>
            </p:cNvSpPr>
            <p:nvPr/>
          </p:nvSpPr>
          <p:spPr bwMode="auto">
            <a:xfrm>
              <a:off x="2667000" y="5943600"/>
              <a:ext cx="8382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spcBef>
                  <a:spcPct val="50000"/>
                </a:spcBef>
              </a:pPr>
              <a:r>
                <a:rPr lang="zh-CN" altLang="en-US" sz="2000" b="1" i="1">
                  <a:solidFill>
                    <a:srgbClr val="2D6A93"/>
                  </a:solidFill>
                  <a:sym typeface="黑体" panose="02010609060101010101" pitchFamily="49" charset="-122"/>
                </a:rPr>
                <a:t>指定</a:t>
              </a:r>
              <a:endParaRPr lang="zh-CN" altLang="en-US" b="1" i="1">
                <a:solidFill>
                  <a:srgbClr val="2D6A93"/>
                </a:solidFill>
                <a:sym typeface="黑体" panose="02010609060101010101" pitchFamily="49" charset="-122"/>
              </a:endParaRPr>
            </a:p>
          </p:txBody>
        </p:sp>
        <p:sp>
          <p:nvSpPr>
            <p:cNvPr id="12" name="Rectangle 10"/>
            <p:cNvSpPr>
              <a:spLocks noChangeArrowheads="1"/>
            </p:cNvSpPr>
            <p:nvPr/>
          </p:nvSpPr>
          <p:spPr bwMode="auto">
            <a:xfrm>
              <a:off x="6781800" y="5715000"/>
              <a:ext cx="1295400" cy="457200"/>
            </a:xfrm>
            <a:prstGeom prst="rect">
              <a:avLst/>
            </a:prstGeom>
            <a:solidFill>
              <a:schemeClr val="bg1"/>
            </a:solidFill>
            <a:ln w="9525" cap="flat" cmpd="sng">
              <a:solidFill>
                <a:srgbClr val="C0C0C0"/>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zh-CN" altLang="en-US" sz="2000" b="1" i="1">
                  <a:solidFill>
                    <a:srgbClr val="2D6A93"/>
                  </a:solidFill>
                  <a:sym typeface="黑体" panose="02010609060101010101" pitchFamily="49" charset="-122"/>
                </a:rPr>
                <a:t>访问或操作</a:t>
              </a:r>
              <a:endParaRPr lang="zh-CN" altLang="en-US" b="1" i="1">
                <a:solidFill>
                  <a:srgbClr val="2D6A93"/>
                </a:solidFill>
                <a:sym typeface="黑体" panose="02010609060101010101" pitchFamily="49" charset="-122"/>
              </a:endParaRPr>
            </a:p>
          </p:txBody>
        </p:sp>
        <p:sp>
          <p:nvSpPr>
            <p:cNvPr id="13" name="AutoShape 11"/>
            <p:cNvSpPr>
              <a:spLocks noChangeArrowheads="1"/>
            </p:cNvSpPr>
            <p:nvPr/>
          </p:nvSpPr>
          <p:spPr bwMode="auto">
            <a:xfrm>
              <a:off x="6019800" y="5791200"/>
              <a:ext cx="762000" cy="228600"/>
            </a:xfrm>
            <a:prstGeom prst="rightArrow">
              <a:avLst>
                <a:gd name="adj1" fmla="val 50000"/>
                <a:gd name="adj2" fmla="val 83302"/>
              </a:avLst>
            </a:prstGeom>
            <a:noFill/>
            <a:ln w="9525" cap="flat" cmpd="sng">
              <a:solidFill>
                <a:srgbClr val="2D6A9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 name="Rectangle 13"/>
            <p:cNvSpPr>
              <a:spLocks noChangeArrowheads="1"/>
            </p:cNvSpPr>
            <p:nvPr/>
          </p:nvSpPr>
          <p:spPr bwMode="auto">
            <a:xfrm>
              <a:off x="3962400" y="5089525"/>
              <a:ext cx="9144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spcBef>
                  <a:spcPct val="50000"/>
                </a:spcBef>
              </a:pPr>
              <a:r>
                <a:rPr lang="zh-CN" altLang="en-US" sz="2000" b="1" i="1">
                  <a:solidFill>
                    <a:srgbClr val="2D6A93"/>
                  </a:solidFill>
                  <a:sym typeface="黑体" panose="02010609060101010101" pitchFamily="49" charset="-122"/>
                </a:rPr>
                <a:t>激活</a:t>
              </a:r>
            </a:p>
          </p:txBody>
        </p:sp>
        <p:sp>
          <p:nvSpPr>
            <p:cNvPr id="15" name="曲线"/>
            <p:cNvSpPr>
              <a:spLocks/>
            </p:cNvSpPr>
            <p:nvPr/>
          </p:nvSpPr>
          <p:spPr bwMode="auto">
            <a:xfrm>
              <a:off x="4659194" y="4962430"/>
              <a:ext cx="685800" cy="533400"/>
            </a:xfrm>
            <a:custGeom>
              <a:avLst/>
              <a:gdLst>
                <a:gd name="T0" fmla="*/ 16200 w 21600"/>
                <a:gd name="T1" fmla="*/ 10800 h 21600"/>
                <a:gd name="T2" fmla="*/ 10800 w 21600"/>
                <a:gd name="T3" fmla="*/ 5400 h 21600"/>
                <a:gd name="T4" fmla="*/ 5399 w 21600"/>
                <a:gd name="T5" fmla="*/ 10800 h 21600"/>
                <a:gd name="T6" fmla="*/ 0 w 21600"/>
                <a:gd name="T7" fmla="*/ 10800 h 21600"/>
                <a:gd name="T8" fmla="*/ 10800 w 21600"/>
                <a:gd name="T9" fmla="*/ 0 h 21600"/>
                <a:gd name="T10" fmla="*/ 21600 w 21600"/>
                <a:gd name="T11" fmla="*/ 10798 h 21600"/>
                <a:gd name="T12" fmla="*/ 21600 w 21600"/>
                <a:gd name="T13" fmla="*/ 10800 h 21600"/>
                <a:gd name="T14" fmla="*/ 24299 w 21600"/>
                <a:gd name="T15" fmla="*/ 10800 h 21600"/>
                <a:gd name="T16" fmla="*/ 18900 w 21600"/>
                <a:gd name="T17" fmla="*/ 16199 h 21600"/>
                <a:gd name="T18" fmla="*/ 13499 w 21600"/>
                <a:gd name="T19" fmla="*/ 10800 h 21600"/>
                <a:gd name="T20" fmla="*/ 16200 w 21600"/>
                <a:gd name="T21" fmla="*/ 10800 h 21600"/>
                <a:gd name="T22" fmla="*/ 0 w 21600"/>
                <a:gd name="T23" fmla="*/ 0 h 21600"/>
                <a:gd name="T24" fmla="*/ 21600 w 21600"/>
                <a:gd name="T25" fmla="*/ 216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6"/>
                    <a:pt x="13782" y="5400"/>
                    <a:pt x="10800" y="5400"/>
                  </a:cubicBezTo>
                  <a:cubicBezTo>
                    <a:pt x="7817" y="5400"/>
                    <a:pt x="5399" y="7816"/>
                    <a:pt x="5399" y="10800"/>
                  </a:cubicBezTo>
                  <a:lnTo>
                    <a:pt x="0" y="10800"/>
                  </a:lnTo>
                  <a:cubicBezTo>
                    <a:pt x="0" y="4835"/>
                    <a:pt x="4834" y="0"/>
                    <a:pt x="10800" y="0"/>
                  </a:cubicBezTo>
                  <a:cubicBezTo>
                    <a:pt x="16764" y="0"/>
                    <a:pt x="21598" y="4835"/>
                    <a:pt x="21600" y="10798"/>
                  </a:cubicBezTo>
                  <a:lnTo>
                    <a:pt x="21600" y="10800"/>
                  </a:lnTo>
                  <a:lnTo>
                    <a:pt x="24299" y="10800"/>
                  </a:lnTo>
                  <a:lnTo>
                    <a:pt x="18900" y="16199"/>
                  </a:lnTo>
                  <a:lnTo>
                    <a:pt x="13499" y="10800"/>
                  </a:lnTo>
                  <a:lnTo>
                    <a:pt x="16200" y="10800"/>
                  </a:lnTo>
                  <a:close/>
                </a:path>
              </a:pathLst>
            </a:custGeom>
            <a:noFill/>
            <a:ln w="9525" cap="flat" cmpd="sng">
              <a:solidFill>
                <a:srgbClr val="2D6A93"/>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Tree>
    <p:extLst>
      <p:ext uri="{BB962C8B-B14F-4D97-AF65-F5344CB8AC3E}">
        <p14:creationId xmlns:p14="http://schemas.microsoft.com/office/powerpoint/2010/main" val="2612935160"/>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RBAC</a:t>
            </a:r>
            <a:r>
              <a:rPr lang="zh-CN" altLang="en-US" dirty="0"/>
              <a:t>模型构成</a:t>
            </a:r>
          </a:p>
        </p:txBody>
      </p:sp>
      <p:sp>
        <p:nvSpPr>
          <p:cNvPr id="3" name="内容占位符 2"/>
          <p:cNvSpPr>
            <a:spLocks noGrp="1"/>
          </p:cNvSpPr>
          <p:nvPr>
            <p:ph idx="1"/>
          </p:nvPr>
        </p:nvSpPr>
        <p:spPr/>
        <p:txBody>
          <a:bodyPr/>
          <a:lstStyle/>
          <a:p>
            <a:r>
              <a:rPr lang="zh-CN" altLang="en-US" dirty="0"/>
              <a:t>RBAC模型四种类型</a:t>
            </a:r>
          </a:p>
          <a:p>
            <a:pPr lvl="1"/>
            <a:r>
              <a:rPr lang="zh-CN" altLang="en-US" dirty="0"/>
              <a:t>RBAC0，基本模型，规定了所有RBAC的基本内容，四种要素，用户(U)、角色(R)、会话(S)和权限(P)</a:t>
            </a:r>
          </a:p>
          <a:p>
            <a:pPr lvl="1"/>
            <a:r>
              <a:rPr lang="zh-CN" altLang="en-US" dirty="0"/>
              <a:t>RBAC1：包含RBAC0，加入安全等级及角色继承关系</a:t>
            </a:r>
          </a:p>
          <a:p>
            <a:pPr lvl="1"/>
            <a:r>
              <a:rPr lang="zh-CN" altLang="en-US" dirty="0"/>
              <a:t>RBAC2：包含RBAC0，加入约束条件，例如财务和会计不能为同一人</a:t>
            </a:r>
          </a:p>
          <a:p>
            <a:pPr lvl="1"/>
            <a:r>
              <a:rPr lang="zh-CN" altLang="en-US" dirty="0"/>
              <a:t>RBAC3：结合了RBAC1、RBAC2</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65</a:t>
            </a:fld>
            <a:endParaRPr lang="en-US" altLang="zh-CN"/>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9850" y="4503266"/>
            <a:ext cx="403860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pic>
    </p:spTree>
    <p:extLst>
      <p:ext uri="{BB962C8B-B14F-4D97-AF65-F5344CB8AC3E}">
        <p14:creationId xmlns:p14="http://schemas.microsoft.com/office/powerpoint/2010/main" val="3596042149"/>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基于规则的访问控制</a:t>
            </a:r>
            <a:endParaRPr lang="zh-CN" altLang="en-US" dirty="0"/>
          </a:p>
        </p:txBody>
      </p:sp>
      <p:sp>
        <p:nvSpPr>
          <p:cNvPr id="3" name="内容占位符 2"/>
          <p:cNvSpPr>
            <a:spLocks noGrp="1"/>
          </p:cNvSpPr>
          <p:nvPr>
            <p:ph idx="1"/>
          </p:nvPr>
        </p:nvSpPr>
        <p:spPr/>
        <p:txBody>
          <a:bodyPr/>
          <a:lstStyle/>
          <a:p>
            <a:r>
              <a:rPr lang="zh-CN" altLang="en-US" dirty="0" smtClean="0"/>
              <a:t>基于规则的访问控制模型特点</a:t>
            </a:r>
            <a:endParaRPr lang="en-US" altLang="zh-CN" dirty="0" smtClean="0"/>
          </a:p>
          <a:p>
            <a:pPr lvl="1"/>
            <a:r>
              <a:rPr lang="zh-CN" altLang="en-US" dirty="0" smtClean="0"/>
              <a:t>在</a:t>
            </a:r>
            <a:r>
              <a:rPr lang="en-US" altLang="zh-CN" dirty="0" smtClean="0"/>
              <a:t>RBAC</a:t>
            </a:r>
            <a:r>
              <a:rPr lang="zh-CN" altLang="en-US" dirty="0" smtClean="0"/>
              <a:t>模型的基础上</a:t>
            </a:r>
            <a:r>
              <a:rPr lang="zh-CN" altLang="zh-CN" dirty="0" smtClean="0"/>
              <a:t>加入</a:t>
            </a:r>
            <a:r>
              <a:rPr lang="zh-CN" altLang="zh-CN" dirty="0"/>
              <a:t>规则实现了企业安全策略的灵活动态</a:t>
            </a:r>
            <a:r>
              <a:rPr lang="zh-CN" altLang="zh-CN" dirty="0" smtClean="0"/>
              <a:t>调整</a:t>
            </a:r>
            <a:endParaRPr lang="en-US" altLang="zh-CN" dirty="0" smtClean="0"/>
          </a:p>
          <a:p>
            <a:r>
              <a:rPr lang="zh-CN" altLang="en-US" dirty="0" smtClean="0"/>
              <a:t>模型类型</a:t>
            </a:r>
            <a:endParaRPr lang="en-US" altLang="zh-CN" dirty="0" smtClean="0"/>
          </a:p>
          <a:p>
            <a:pPr lvl="1"/>
            <a:r>
              <a:rPr lang="zh-CN" altLang="en-US" dirty="0" smtClean="0"/>
              <a:t>功能级访问控制模型</a:t>
            </a:r>
            <a:endParaRPr lang="en-US" altLang="zh-CN" dirty="0" smtClean="0"/>
          </a:p>
          <a:p>
            <a:pPr lvl="1"/>
            <a:r>
              <a:rPr lang="zh-CN" altLang="en-US" dirty="0" smtClean="0"/>
              <a:t>数据集访问控制模型</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66</a:t>
            </a:fld>
            <a:endParaRPr lang="en-US" altLang="zh-CN"/>
          </a:p>
        </p:txBody>
      </p:sp>
    </p:spTree>
    <p:extLst>
      <p:ext uri="{BB962C8B-B14F-4D97-AF65-F5344CB8AC3E}">
        <p14:creationId xmlns:p14="http://schemas.microsoft.com/office/powerpoint/2010/main" val="127727027"/>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特权管理基础设施</a:t>
            </a:r>
            <a:endParaRPr lang="zh-CN" altLang="en-US" dirty="0"/>
          </a:p>
        </p:txBody>
      </p:sp>
      <p:sp>
        <p:nvSpPr>
          <p:cNvPr id="3" name="内容占位符 2"/>
          <p:cNvSpPr>
            <a:spLocks noGrp="1"/>
          </p:cNvSpPr>
          <p:nvPr>
            <p:ph idx="1"/>
          </p:nvPr>
        </p:nvSpPr>
        <p:spPr/>
        <p:txBody>
          <a:bodyPr/>
          <a:lstStyle/>
          <a:p>
            <a:r>
              <a:rPr lang="en-US" altLang="zh-CN" dirty="0" smtClean="0"/>
              <a:t>PMI</a:t>
            </a:r>
            <a:r>
              <a:rPr lang="zh-CN" altLang="en-US" dirty="0" smtClean="0"/>
              <a:t>是什么</a:t>
            </a:r>
            <a:endParaRPr lang="en-US" altLang="zh-CN" dirty="0" smtClean="0"/>
          </a:p>
          <a:p>
            <a:pPr lvl="1"/>
            <a:r>
              <a:rPr lang="zh-CN" altLang="zh-CN" dirty="0"/>
              <a:t>与应用相关的授权服务</a:t>
            </a:r>
            <a:r>
              <a:rPr lang="zh-CN" altLang="zh-CN" dirty="0" smtClean="0"/>
              <a:t>管理</a:t>
            </a:r>
            <a:endParaRPr lang="en-US" altLang="zh-CN" dirty="0" smtClean="0"/>
          </a:p>
          <a:p>
            <a:pPr lvl="1"/>
            <a:r>
              <a:rPr lang="zh-CN" altLang="zh-CN" dirty="0"/>
              <a:t>建立在</a:t>
            </a:r>
            <a:r>
              <a:rPr lang="en-US" altLang="zh-CN" dirty="0"/>
              <a:t>PKI</a:t>
            </a:r>
            <a:r>
              <a:rPr lang="zh-CN" altLang="zh-CN" dirty="0"/>
              <a:t>提供的可信的身份认证服务的</a:t>
            </a:r>
            <a:r>
              <a:rPr lang="zh-CN" altLang="zh-CN" dirty="0" smtClean="0"/>
              <a:t>基础</a:t>
            </a:r>
            <a:endParaRPr lang="en-US" altLang="zh-CN" dirty="0" smtClean="0"/>
          </a:p>
          <a:p>
            <a:pPr lvl="1"/>
            <a:r>
              <a:rPr lang="zh-CN" altLang="zh-CN" dirty="0"/>
              <a:t>采用基于属性</a:t>
            </a:r>
            <a:r>
              <a:rPr lang="zh-CN" altLang="zh-CN" dirty="0" smtClean="0"/>
              <a:t>证书的</a:t>
            </a:r>
            <a:r>
              <a:rPr lang="zh-CN" altLang="zh-CN" dirty="0"/>
              <a:t>授权模式</a:t>
            </a:r>
            <a:endParaRPr lang="en-US" altLang="zh-CN" dirty="0"/>
          </a:p>
          <a:p>
            <a:r>
              <a:rPr lang="en-US" altLang="zh-CN" dirty="0" smtClean="0"/>
              <a:t>PMI</a:t>
            </a:r>
            <a:r>
              <a:rPr lang="zh-CN" altLang="en-US" dirty="0" smtClean="0"/>
              <a:t>的主要功能</a:t>
            </a:r>
            <a:endParaRPr lang="en-US" altLang="zh-CN" dirty="0" smtClean="0"/>
          </a:p>
          <a:p>
            <a:pPr lvl="1"/>
            <a:r>
              <a:rPr lang="zh-CN" altLang="zh-CN" dirty="0" smtClean="0"/>
              <a:t>对</a:t>
            </a:r>
            <a:r>
              <a:rPr lang="zh-CN" altLang="zh-CN" dirty="0"/>
              <a:t>权限管理进行了系统的定义和描述</a:t>
            </a:r>
          </a:p>
          <a:p>
            <a:pPr lvl="1"/>
            <a:r>
              <a:rPr lang="zh-CN" altLang="zh-CN" dirty="0" smtClean="0"/>
              <a:t>系统</a:t>
            </a:r>
            <a:r>
              <a:rPr lang="zh-CN" altLang="zh-CN" dirty="0"/>
              <a:t>地建立起</a:t>
            </a:r>
            <a:r>
              <a:rPr lang="zh-CN" altLang="zh-CN" dirty="0" smtClean="0"/>
              <a:t>对</a:t>
            </a:r>
            <a:r>
              <a:rPr lang="zh-CN" altLang="en-US" dirty="0" smtClean="0"/>
              <a:t>用户身份到应用授权的映射</a:t>
            </a:r>
            <a:endParaRPr lang="en-US" altLang="zh-CN" dirty="0" smtClean="0"/>
          </a:p>
          <a:p>
            <a:pPr lvl="1"/>
            <a:r>
              <a:rPr lang="zh-CN" altLang="zh-CN" dirty="0" smtClean="0"/>
              <a:t>支持</a:t>
            </a:r>
            <a:r>
              <a:rPr lang="zh-CN" altLang="zh-CN" dirty="0"/>
              <a:t>访问控制等</a:t>
            </a:r>
            <a:r>
              <a:rPr lang="zh-CN" altLang="zh-CN" dirty="0" smtClean="0"/>
              <a:t>应用</a:t>
            </a:r>
            <a:endParaRPr lang="en-US" altLang="zh-CN"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67</a:t>
            </a:fld>
            <a:endParaRPr lang="en-US" altLang="zh-CN"/>
          </a:p>
        </p:txBody>
      </p:sp>
    </p:spTree>
    <p:extLst>
      <p:ext uri="{BB962C8B-B14F-4D97-AF65-F5344CB8AC3E}">
        <p14:creationId xmlns:p14="http://schemas.microsoft.com/office/powerpoint/2010/main" val="1426990050"/>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PMI</a:t>
            </a:r>
            <a:r>
              <a:rPr lang="zh-CN" altLang="en-US" dirty="0" smtClean="0"/>
              <a:t>的体系架构</a:t>
            </a:r>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68</a:t>
            </a:fld>
            <a:endParaRPr lang="en-US" altLang="zh-CN"/>
          </a:p>
        </p:txBody>
      </p:sp>
      <p:sp>
        <p:nvSpPr>
          <p:cNvPr id="5" name="内容占位符 4"/>
          <p:cNvSpPr>
            <a:spLocks noGrp="1"/>
          </p:cNvSpPr>
          <p:nvPr>
            <p:ph idx="1"/>
          </p:nvPr>
        </p:nvSpPr>
        <p:spPr/>
        <p:txBody>
          <a:bodyPr/>
          <a:lstStyle/>
          <a:p>
            <a:r>
              <a:rPr lang="en-US" altLang="zh-CN" dirty="0"/>
              <a:t>PMI</a:t>
            </a:r>
            <a:r>
              <a:rPr lang="zh-CN" altLang="zh-CN" dirty="0"/>
              <a:t>是属性证书、属性权威、属性证书库等部件的集合体，用来实现权限和属性证书的产生、管理、存储、分发和撤销等功能</a:t>
            </a:r>
            <a:endParaRPr lang="en-US" altLang="zh-CN" dirty="0" smtClean="0"/>
          </a:p>
          <a:p>
            <a:pPr lvl="1"/>
            <a:r>
              <a:rPr lang="en-US" altLang="zh-CN" dirty="0" smtClean="0"/>
              <a:t>SOA:</a:t>
            </a:r>
            <a:r>
              <a:rPr lang="zh-CN" altLang="en-US" dirty="0" smtClean="0"/>
              <a:t>信任</a:t>
            </a:r>
            <a:r>
              <a:rPr lang="zh-CN" altLang="en-US" dirty="0"/>
              <a:t>源点</a:t>
            </a:r>
            <a:endParaRPr lang="en-US" altLang="zh-CN" dirty="0"/>
          </a:p>
          <a:p>
            <a:pPr lvl="1"/>
            <a:r>
              <a:rPr lang="en-US" altLang="zh-CN" dirty="0" smtClean="0"/>
              <a:t>AA:</a:t>
            </a:r>
            <a:r>
              <a:rPr lang="zh-CN" altLang="en-US" dirty="0" smtClean="0"/>
              <a:t>签发</a:t>
            </a:r>
            <a:r>
              <a:rPr lang="zh-CN" altLang="en-US" dirty="0"/>
              <a:t>属性证书</a:t>
            </a:r>
            <a:endParaRPr lang="en-US" altLang="zh-CN" dirty="0"/>
          </a:p>
          <a:p>
            <a:pPr lvl="1"/>
            <a:r>
              <a:rPr lang="en-US" altLang="zh-CN" dirty="0" smtClean="0"/>
              <a:t>ARA:</a:t>
            </a:r>
            <a:r>
              <a:rPr lang="zh-CN" altLang="en-US" dirty="0" smtClean="0"/>
              <a:t>证书</a:t>
            </a:r>
            <a:r>
              <a:rPr lang="zh-CN" altLang="en-US" dirty="0"/>
              <a:t>签发请求</a:t>
            </a:r>
            <a:endParaRPr lang="en-US" altLang="zh-CN" dirty="0"/>
          </a:p>
          <a:p>
            <a:pPr lvl="1"/>
            <a:r>
              <a:rPr lang="en-US" altLang="zh-CN" dirty="0" smtClean="0"/>
              <a:t>LDAP:</a:t>
            </a:r>
            <a:r>
              <a:rPr lang="zh-CN" altLang="en-US" dirty="0" smtClean="0"/>
              <a:t>属性</a:t>
            </a:r>
            <a:r>
              <a:rPr lang="zh-CN" altLang="en-US" dirty="0"/>
              <a:t>证书发布查询</a:t>
            </a:r>
          </a:p>
          <a:p>
            <a:r>
              <a:rPr lang="zh-CN" altLang="zh-CN" dirty="0" smtClean="0"/>
              <a:t>属性证书</a:t>
            </a:r>
            <a:endParaRPr lang="en-US" altLang="zh-CN" dirty="0" smtClean="0"/>
          </a:p>
          <a:p>
            <a:pPr lvl="1"/>
            <a:r>
              <a:rPr lang="zh-CN" altLang="en-US" sz="2800" dirty="0"/>
              <a:t>以证书形式给出用户和</a:t>
            </a:r>
            <a:r>
              <a:rPr lang="zh-CN" altLang="zh-CN" sz="2800" dirty="0"/>
              <a:t>权限</a:t>
            </a:r>
            <a:r>
              <a:rPr lang="zh-CN" altLang="en-US" sz="2800" dirty="0"/>
              <a:t>的关系</a:t>
            </a:r>
            <a:endParaRPr lang="en-US" altLang="zh-CN" sz="2800" dirty="0"/>
          </a:p>
          <a:p>
            <a:pPr lvl="1"/>
            <a:endParaRPr lang="zh-CN" altLang="en-US" dirty="0"/>
          </a:p>
        </p:txBody>
      </p:sp>
      <p:pic>
        <p:nvPicPr>
          <p:cNvPr id="6"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2492896"/>
            <a:ext cx="442595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0912549"/>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PKI</a:t>
            </a:r>
            <a:r>
              <a:rPr lang="zh-CN" altLang="en-US" dirty="0" smtClean="0"/>
              <a:t>和</a:t>
            </a:r>
            <a:r>
              <a:rPr lang="en-US" altLang="zh-CN" dirty="0" smtClean="0"/>
              <a:t>PMI</a:t>
            </a:r>
            <a:r>
              <a:rPr lang="zh-CN" altLang="en-US" dirty="0" smtClean="0"/>
              <a:t>对比</a:t>
            </a:r>
            <a:endParaRPr lang="zh-CN" altLang="en-US" dirty="0"/>
          </a:p>
        </p:txBody>
      </p:sp>
      <p:sp>
        <p:nvSpPr>
          <p:cNvPr id="3" name="内容占位符 2"/>
          <p:cNvSpPr>
            <a:spLocks noGrp="1"/>
          </p:cNvSpPr>
          <p:nvPr>
            <p:ph idx="1"/>
          </p:nvPr>
        </p:nvSpPr>
        <p:spPr/>
        <p:txBody>
          <a:bodyPr/>
          <a:lstStyle/>
          <a:p>
            <a:r>
              <a:rPr lang="en-US" altLang="zh-CN" dirty="0" smtClean="0"/>
              <a:t>PKI</a:t>
            </a:r>
            <a:endParaRPr lang="en-US" altLang="zh-CN" dirty="0"/>
          </a:p>
          <a:p>
            <a:pPr lvl="1"/>
            <a:r>
              <a:rPr lang="zh-CN" altLang="zh-CN" dirty="0" smtClean="0"/>
              <a:t>“你是谁”</a:t>
            </a:r>
            <a:endParaRPr lang="en-US" altLang="zh-CN" dirty="0" smtClean="0"/>
          </a:p>
          <a:p>
            <a:pPr lvl="1"/>
            <a:r>
              <a:rPr lang="zh-CN" altLang="en-US" dirty="0" smtClean="0"/>
              <a:t>身份与公钥绑定</a:t>
            </a:r>
            <a:endParaRPr lang="en-US" altLang="zh-CN" dirty="0" smtClean="0"/>
          </a:p>
          <a:p>
            <a:pPr lvl="1"/>
            <a:r>
              <a:rPr lang="zh-CN" altLang="zh-CN" dirty="0"/>
              <a:t>身份</a:t>
            </a:r>
            <a:r>
              <a:rPr lang="zh-CN" altLang="zh-CN" dirty="0" smtClean="0"/>
              <a:t>鉴别</a:t>
            </a:r>
            <a:r>
              <a:rPr lang="zh-CN" altLang="en-US" dirty="0" smtClean="0"/>
              <a:t>（护照）</a:t>
            </a:r>
            <a:endParaRPr lang="en-US" altLang="zh-CN" dirty="0" smtClean="0"/>
          </a:p>
          <a:p>
            <a:pPr lvl="1"/>
            <a:r>
              <a:rPr lang="en-US" altLang="zh-CN" dirty="0" smtClean="0"/>
              <a:t>RCA-CA-RA</a:t>
            </a:r>
            <a:r>
              <a:rPr lang="zh-CN" altLang="en-US" dirty="0" smtClean="0"/>
              <a:t>，</a:t>
            </a:r>
            <a:r>
              <a:rPr lang="en-US" altLang="zh-CN" dirty="0" smtClean="0"/>
              <a:t>LDAP</a:t>
            </a:r>
            <a:r>
              <a:rPr lang="zh-CN" altLang="en-US" dirty="0" smtClean="0"/>
              <a:t>，</a:t>
            </a:r>
            <a:r>
              <a:rPr lang="en-US" altLang="zh-CN" dirty="0" smtClean="0"/>
              <a:t>CRL</a:t>
            </a:r>
          </a:p>
          <a:p>
            <a:r>
              <a:rPr lang="en-US" altLang="zh-CN" dirty="0" smtClean="0"/>
              <a:t>PMI</a:t>
            </a:r>
          </a:p>
          <a:p>
            <a:pPr lvl="1"/>
            <a:r>
              <a:rPr lang="zh-CN" altLang="zh-CN" dirty="0"/>
              <a:t>“你能做什么</a:t>
            </a:r>
            <a:r>
              <a:rPr lang="zh-CN" altLang="zh-CN" dirty="0" smtClean="0"/>
              <a:t>”</a:t>
            </a:r>
            <a:endParaRPr lang="en-US" altLang="zh-CN" dirty="0" smtClean="0"/>
          </a:p>
          <a:p>
            <a:pPr lvl="1"/>
            <a:r>
              <a:rPr lang="zh-CN" altLang="en-US" dirty="0" smtClean="0"/>
              <a:t>身份（角色）与角色（属性、权限）绑定</a:t>
            </a:r>
            <a:endParaRPr lang="en-US" altLang="zh-CN" dirty="0" smtClean="0"/>
          </a:p>
          <a:p>
            <a:pPr lvl="1"/>
            <a:r>
              <a:rPr lang="zh-CN" altLang="en-US" dirty="0" smtClean="0"/>
              <a:t>授权管理（签证）</a:t>
            </a:r>
            <a:endParaRPr lang="en-US" altLang="zh-CN" dirty="0" smtClean="0"/>
          </a:p>
          <a:p>
            <a:pPr lvl="1"/>
            <a:r>
              <a:rPr lang="en-US" altLang="zh-CN" dirty="0" smtClean="0"/>
              <a:t>SOA-AA-ARA</a:t>
            </a:r>
            <a:r>
              <a:rPr lang="zh-CN" altLang="en-US" dirty="0"/>
              <a:t>，</a:t>
            </a:r>
            <a:r>
              <a:rPr lang="en-US" altLang="zh-CN" dirty="0"/>
              <a:t>LDAP</a:t>
            </a:r>
            <a:r>
              <a:rPr lang="zh-CN" altLang="en-US" dirty="0" smtClean="0"/>
              <a:t>，</a:t>
            </a:r>
            <a:r>
              <a:rPr lang="en-US" altLang="zh-CN" dirty="0" smtClean="0"/>
              <a:t>ACRL</a:t>
            </a:r>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69</a:t>
            </a:fld>
            <a:endParaRPr lang="en-US" altLang="zh-CN"/>
          </a:p>
        </p:txBody>
      </p:sp>
    </p:spTree>
    <p:extLst>
      <p:ext uri="{BB962C8B-B14F-4D97-AF65-F5344CB8AC3E}">
        <p14:creationId xmlns:p14="http://schemas.microsoft.com/office/powerpoint/2010/main" val="411028134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文本框"/>
          <p:cNvSpPr>
            <a:spLocks noGrp="1" noChangeArrowheads="1"/>
          </p:cNvSpPr>
          <p:nvPr>
            <p:ph type="title"/>
          </p:nvPr>
        </p:nvSpPr>
        <p:spPr/>
        <p:txBody>
          <a:bodyPr/>
          <a:lstStyle/>
          <a:p>
            <a:pPr marL="0" indent="0"/>
            <a:r>
              <a:rPr lang="zh-CN" altLang="en-US" smtClean="0">
                <a:sym typeface="Times New Roman" panose="02020603050405020304" pitchFamily="18" charset="0"/>
              </a:rPr>
              <a:t>对称密码算法</a:t>
            </a:r>
          </a:p>
        </p:txBody>
      </p:sp>
      <p:sp>
        <p:nvSpPr>
          <p:cNvPr id="124931" name="文本框"/>
          <p:cNvSpPr>
            <a:spLocks noGrp="1" noChangeArrowheads="1"/>
          </p:cNvSpPr>
          <p:nvPr>
            <p:ph idx="1"/>
          </p:nvPr>
        </p:nvSpPr>
        <p:spPr/>
        <p:txBody>
          <a:bodyPr/>
          <a:lstStyle/>
          <a:p>
            <a:r>
              <a:rPr lang="zh-CN" altLang="en-US" dirty="0">
                <a:latin typeface="Times New Roman" pitchFamily="18" charset="0"/>
                <a:cs typeface="Times New Roman" pitchFamily="18" charset="0"/>
              </a:rPr>
              <a:t>加密密钥和解密密钥相同，或实质上等同</a:t>
            </a:r>
            <a:endParaRPr lang="en-US" altLang="zh-CN" sz="2800" dirty="0" smtClean="0">
              <a:sym typeface="Times New Roman" panose="02020603050405020304" pitchFamily="18" charset="0"/>
            </a:endParaRPr>
          </a:p>
          <a:p>
            <a:pPr marL="342900" indent="-342900" algn="l">
              <a:buFont typeface="Wingdings" panose="05000000000000000000" pitchFamily="2" charset="2"/>
              <a:buChar char="v"/>
            </a:pPr>
            <a:r>
              <a:rPr lang="zh-CN" altLang="en-US" sz="2800" dirty="0" smtClean="0">
                <a:sym typeface="Times New Roman" panose="02020603050405020304" pitchFamily="18" charset="0"/>
              </a:rPr>
              <a:t>典型</a:t>
            </a:r>
            <a:r>
              <a:rPr lang="zh-CN" altLang="en-US" sz="2800" dirty="0" smtClean="0">
                <a:sym typeface="Times New Roman" panose="02020603050405020304" pitchFamily="18" charset="0"/>
              </a:rPr>
              <a:t>算法：</a:t>
            </a:r>
            <a:r>
              <a:rPr lang="en-US" altLang="zh-CN" sz="2800" dirty="0" smtClean="0">
                <a:sym typeface="Times New Roman" panose="02020603050405020304" pitchFamily="18" charset="0"/>
              </a:rPr>
              <a:t>DES</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3DES</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AES</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IDEA</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RC5</a:t>
            </a:r>
            <a:r>
              <a:rPr lang="zh-CN" altLang="en-US" sz="2800" dirty="0" smtClean="0">
                <a:sym typeface="Times New Roman" panose="02020603050405020304" pitchFamily="18" charset="0"/>
              </a:rPr>
              <a:t>、</a:t>
            </a:r>
            <a:r>
              <a:rPr lang="en-US" altLang="zh-CN" sz="2800" dirty="0" err="1" smtClean="0">
                <a:sym typeface="Times New Roman" panose="02020603050405020304" pitchFamily="18" charset="0"/>
              </a:rPr>
              <a:t>Twofish</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CAST-256</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MARS</a:t>
            </a:r>
          </a:p>
          <a:p>
            <a:pPr marL="342900" indent="-342900" algn="l">
              <a:buFont typeface="Wingdings" panose="05000000000000000000" pitchFamily="2" charset="2"/>
              <a:buChar char="v"/>
            </a:pPr>
            <a:r>
              <a:rPr lang="zh-CN" altLang="en-US" sz="2800" dirty="0" smtClean="0">
                <a:sym typeface="Times New Roman" panose="02020603050405020304" pitchFamily="18" charset="0"/>
              </a:rPr>
              <a:t>优点：高效</a:t>
            </a:r>
            <a:endParaRPr lang="en-US" sz="2800" dirty="0" smtClean="0">
              <a:sym typeface="Times New Roman" panose="02020603050405020304" pitchFamily="18" charset="0"/>
            </a:endParaRPr>
          </a:p>
          <a:p>
            <a:pPr marL="342900" indent="-342900" algn="l">
              <a:buFont typeface="Wingdings" panose="05000000000000000000" pitchFamily="2" charset="2"/>
              <a:buChar char="v"/>
            </a:pPr>
            <a:r>
              <a:rPr lang="zh-CN" altLang="en-US" sz="2800" dirty="0" smtClean="0">
                <a:sym typeface="Times New Roman" panose="02020603050405020304" pitchFamily="18" charset="0"/>
              </a:rPr>
              <a:t>不足：安全交换密钥问题及密钥管理复杂</a:t>
            </a:r>
            <a:endParaRPr lang="en-US" sz="2800" dirty="0" smtClean="0">
              <a:sym typeface="Times New Roman" panose="02020603050405020304" pitchFamily="18" charset="0"/>
            </a:endParaRPr>
          </a:p>
          <a:p>
            <a:pPr marL="342900" indent="-342900" algn="l">
              <a:buFont typeface="Wingdings" panose="05000000000000000000" pitchFamily="2" charset="2"/>
              <a:buChar char="v"/>
            </a:pPr>
            <a:endParaRPr lang="zh-CN" altLang="en-US" sz="2800" dirty="0" smtClean="0">
              <a:sym typeface="Times New Roman" panose="02020603050405020304" pitchFamily="18" charset="0"/>
            </a:endParaRPr>
          </a:p>
        </p:txBody>
      </p:sp>
      <p:sp>
        <p:nvSpPr>
          <p:cNvPr id="124932"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CE38E9E9-6B03-4A52-AF16-335478271502}" type="slidenum">
              <a:rPr lang="en-US" altLang="zh-CN" sz="1000">
                <a:sym typeface="黑体" panose="02010609060101010101" pitchFamily="49" charset="-122"/>
              </a:rPr>
              <a:pPr algn="ctr" hangingPunct="1"/>
              <a:t>7</a:t>
            </a:fld>
            <a:endParaRPr lang="zh-CN" altLang="en-US" sz="1000">
              <a:sym typeface="黑体" panose="02010609060101010101" pitchFamily="49" charset="-122"/>
            </a:endParaRPr>
          </a:p>
        </p:txBody>
      </p:sp>
      <p:grpSp>
        <p:nvGrpSpPr>
          <p:cNvPr id="124933" name="Group 5"/>
          <p:cNvGrpSpPr>
            <a:grpSpLocks/>
          </p:cNvGrpSpPr>
          <p:nvPr/>
        </p:nvGrpSpPr>
        <p:grpSpPr bwMode="auto">
          <a:xfrm>
            <a:off x="1150938" y="4077071"/>
            <a:ext cx="6913450" cy="2307853"/>
            <a:chOff x="0" y="0"/>
            <a:chExt cx="6494812" cy="3060699"/>
          </a:xfrm>
        </p:grpSpPr>
        <p:sp>
          <p:nvSpPr>
            <p:cNvPr id="124934" name="AutoShape 6"/>
            <p:cNvSpPr>
              <a:spLocks noChangeArrowheads="1"/>
            </p:cNvSpPr>
            <p:nvPr/>
          </p:nvSpPr>
          <p:spPr bwMode="auto">
            <a:xfrm>
              <a:off x="162173" y="897844"/>
              <a:ext cx="2981077" cy="857929"/>
            </a:xfrm>
            <a:prstGeom prst="roundRect">
              <a:avLst>
                <a:gd name="adj" fmla="val 16662"/>
              </a:avLst>
            </a:prstGeom>
            <a:noFill/>
            <a:ln w="25400">
              <a:solidFill>
                <a:srgbClr val="787878"/>
              </a:solidFill>
              <a:prstDash val="sysDash"/>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4935" name="Rectangle 7"/>
            <p:cNvSpPr>
              <a:spLocks noChangeArrowheads="1"/>
            </p:cNvSpPr>
            <p:nvPr/>
          </p:nvSpPr>
          <p:spPr bwMode="auto">
            <a:xfrm>
              <a:off x="292100" y="1143000"/>
              <a:ext cx="852488" cy="466724"/>
            </a:xfrm>
            <a:prstGeom prst="rect">
              <a:avLst/>
            </a:prstGeom>
            <a:noFill/>
            <a:ln w="9525">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en-US" altLang="zh-CN" sz="2400">
                  <a:sym typeface="黑体" panose="02010609060101010101" pitchFamily="49" charset="-122"/>
                </a:rPr>
                <a:t>Alice</a:t>
              </a:r>
              <a:endParaRPr lang="zh-CN" altLang="en-US" sz="2400">
                <a:sym typeface="黑体" panose="02010609060101010101" pitchFamily="49" charset="-122"/>
              </a:endParaRPr>
            </a:p>
          </p:txBody>
        </p:sp>
        <p:sp>
          <p:nvSpPr>
            <p:cNvPr id="124936" name="Rectangle 8"/>
            <p:cNvSpPr>
              <a:spLocks noChangeArrowheads="1"/>
            </p:cNvSpPr>
            <p:nvPr/>
          </p:nvSpPr>
          <p:spPr bwMode="auto">
            <a:xfrm>
              <a:off x="1854362" y="1141413"/>
              <a:ext cx="1219200" cy="466724"/>
            </a:xfrm>
            <a:prstGeom prst="rect">
              <a:avLst/>
            </a:prstGeom>
            <a:noFill/>
            <a:ln w="9525">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2400">
                  <a:sym typeface="黑体" panose="02010609060101010101" pitchFamily="49" charset="-122"/>
                </a:rPr>
                <a:t>加密机</a:t>
              </a:r>
            </a:p>
          </p:txBody>
        </p:sp>
        <p:sp>
          <p:nvSpPr>
            <p:cNvPr id="124937" name="Rectangle 9"/>
            <p:cNvSpPr>
              <a:spLocks noChangeArrowheads="1"/>
            </p:cNvSpPr>
            <p:nvPr/>
          </p:nvSpPr>
          <p:spPr bwMode="auto">
            <a:xfrm>
              <a:off x="3922712" y="1163638"/>
              <a:ext cx="1104900" cy="466724"/>
            </a:xfrm>
            <a:prstGeom prst="rect">
              <a:avLst/>
            </a:prstGeom>
            <a:noFill/>
            <a:ln w="9525">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2400">
                  <a:sym typeface="黑体" panose="02010609060101010101" pitchFamily="49" charset="-122"/>
                </a:rPr>
                <a:t>解密机</a:t>
              </a:r>
            </a:p>
          </p:txBody>
        </p:sp>
        <p:sp>
          <p:nvSpPr>
            <p:cNvPr id="124938" name="Rectangle 10"/>
            <p:cNvSpPr>
              <a:spLocks noChangeArrowheads="1"/>
            </p:cNvSpPr>
            <p:nvPr/>
          </p:nvSpPr>
          <p:spPr bwMode="auto">
            <a:xfrm>
              <a:off x="5689600" y="1143000"/>
              <a:ext cx="698500" cy="466724"/>
            </a:xfrm>
            <a:prstGeom prst="rect">
              <a:avLst/>
            </a:prstGeom>
            <a:noFill/>
            <a:ln w="9525">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en-US" altLang="zh-CN" sz="2400">
                  <a:sym typeface="黑体" panose="02010609060101010101" pitchFamily="49" charset="-122"/>
                </a:rPr>
                <a:t>Bob</a:t>
              </a:r>
              <a:endParaRPr lang="zh-CN" altLang="en-US" sz="2400">
                <a:sym typeface="黑体" panose="02010609060101010101" pitchFamily="49" charset="-122"/>
              </a:endParaRPr>
            </a:p>
          </p:txBody>
        </p:sp>
        <p:sp>
          <p:nvSpPr>
            <p:cNvPr id="124939" name="Rectangle 11"/>
            <p:cNvSpPr>
              <a:spLocks noChangeArrowheads="1"/>
            </p:cNvSpPr>
            <p:nvPr/>
          </p:nvSpPr>
          <p:spPr bwMode="auto">
            <a:xfrm>
              <a:off x="2398713" y="1925638"/>
              <a:ext cx="1409700" cy="466724"/>
            </a:xfrm>
            <a:prstGeom prst="rect">
              <a:avLst/>
            </a:prstGeom>
            <a:solidFill>
              <a:srgbClr val="CCFFCC"/>
            </a:solidFill>
            <a:ln w="9525">
              <a:solidFill>
                <a:srgbClr val="A5A5A5"/>
              </a:solidFill>
              <a:miter lim="800000"/>
              <a:headEnd/>
              <a:tailEnd/>
            </a:ln>
          </p:spPr>
          <p:txBody>
            <a:bodyPr wrap="none"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2400">
                  <a:sym typeface="黑体" panose="02010609060101010101" pitchFamily="49" charset="-122"/>
                </a:rPr>
                <a:t>安全信道</a:t>
              </a:r>
            </a:p>
          </p:txBody>
        </p:sp>
        <p:sp>
          <p:nvSpPr>
            <p:cNvPr id="124940" name="Rectangle 12"/>
            <p:cNvSpPr>
              <a:spLocks noChangeArrowheads="1"/>
            </p:cNvSpPr>
            <p:nvPr/>
          </p:nvSpPr>
          <p:spPr bwMode="auto">
            <a:xfrm>
              <a:off x="292100" y="2590800"/>
              <a:ext cx="1108075" cy="469899"/>
            </a:xfrm>
            <a:prstGeom prst="rect">
              <a:avLst/>
            </a:prstGeom>
            <a:noFill/>
            <a:ln w="12700">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2400">
                  <a:sym typeface="黑体" panose="02010609060101010101" pitchFamily="49" charset="-122"/>
                </a:rPr>
                <a:t>密钥源</a:t>
              </a:r>
            </a:p>
          </p:txBody>
        </p:sp>
        <p:sp>
          <p:nvSpPr>
            <p:cNvPr id="124941" name="Line 13"/>
            <p:cNvSpPr>
              <a:spLocks noChangeShapeType="1"/>
            </p:cNvSpPr>
            <p:nvPr/>
          </p:nvSpPr>
          <p:spPr bwMode="auto">
            <a:xfrm flipV="1">
              <a:off x="749300" y="1600199"/>
              <a:ext cx="1" cy="990600"/>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2" name="Line 14"/>
            <p:cNvSpPr>
              <a:spLocks noChangeShapeType="1"/>
            </p:cNvSpPr>
            <p:nvPr/>
          </p:nvSpPr>
          <p:spPr bwMode="auto">
            <a:xfrm flipV="1">
              <a:off x="749300" y="2222499"/>
              <a:ext cx="1676400" cy="1"/>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3" name="Line 15"/>
            <p:cNvSpPr>
              <a:spLocks noChangeShapeType="1"/>
            </p:cNvSpPr>
            <p:nvPr/>
          </p:nvSpPr>
          <p:spPr bwMode="auto">
            <a:xfrm flipV="1">
              <a:off x="1130300" y="1384299"/>
              <a:ext cx="838199" cy="1"/>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4" name="Line 16"/>
            <p:cNvSpPr>
              <a:spLocks noChangeShapeType="1"/>
            </p:cNvSpPr>
            <p:nvPr/>
          </p:nvSpPr>
          <p:spPr bwMode="auto">
            <a:xfrm>
              <a:off x="3098800" y="1371599"/>
              <a:ext cx="838200" cy="1"/>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5" name="Line 17"/>
            <p:cNvSpPr>
              <a:spLocks noChangeShapeType="1"/>
            </p:cNvSpPr>
            <p:nvPr/>
          </p:nvSpPr>
          <p:spPr bwMode="auto">
            <a:xfrm>
              <a:off x="5003800" y="1295400"/>
              <a:ext cx="685800" cy="1"/>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6" name="Rectangle 18"/>
            <p:cNvSpPr>
              <a:spLocks noChangeArrowheads="1"/>
            </p:cNvSpPr>
            <p:nvPr/>
          </p:nvSpPr>
          <p:spPr bwMode="auto">
            <a:xfrm>
              <a:off x="3098800" y="0"/>
              <a:ext cx="901699" cy="466724"/>
            </a:xfrm>
            <a:prstGeom prst="rect">
              <a:avLst/>
            </a:prstGeom>
            <a:noFill/>
            <a:ln w="9525">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wrap="none"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en-US" altLang="zh-CN" sz="2400">
                  <a:sym typeface="黑体" panose="02010609060101010101" pitchFamily="49" charset="-122"/>
                </a:rPr>
                <a:t>Oscar</a:t>
              </a:r>
              <a:endParaRPr lang="zh-CN" altLang="en-US" sz="2400">
                <a:sym typeface="黑体" panose="02010609060101010101" pitchFamily="49" charset="-122"/>
              </a:endParaRPr>
            </a:p>
          </p:txBody>
        </p:sp>
        <p:sp>
          <p:nvSpPr>
            <p:cNvPr id="124947" name="Line 19"/>
            <p:cNvSpPr>
              <a:spLocks noChangeShapeType="1"/>
            </p:cNvSpPr>
            <p:nvPr/>
          </p:nvSpPr>
          <p:spPr bwMode="auto">
            <a:xfrm flipV="1">
              <a:off x="3556000" y="457199"/>
              <a:ext cx="1" cy="914400"/>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48" name="Rectangle 20"/>
            <p:cNvSpPr>
              <a:spLocks noChangeArrowheads="1"/>
            </p:cNvSpPr>
            <p:nvPr/>
          </p:nvSpPr>
          <p:spPr bwMode="auto">
            <a:xfrm>
              <a:off x="1062274" y="900113"/>
              <a:ext cx="855661" cy="39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a:sym typeface="黑体" panose="02010609060101010101" pitchFamily="49" charset="-122"/>
                </a:rPr>
                <a:t>明文</a:t>
              </a:r>
              <a:r>
                <a:rPr lang="en-US" altLang="zh-CN">
                  <a:sym typeface="黑体" panose="02010609060101010101" pitchFamily="49" charset="-122"/>
                </a:rPr>
                <a:t>x</a:t>
              </a:r>
              <a:endParaRPr lang="zh-CN" altLang="en-US">
                <a:sym typeface="黑体" panose="02010609060101010101" pitchFamily="49" charset="-122"/>
              </a:endParaRPr>
            </a:p>
          </p:txBody>
        </p:sp>
        <p:sp>
          <p:nvSpPr>
            <p:cNvPr id="124949" name="Rectangle 21"/>
            <p:cNvSpPr>
              <a:spLocks noChangeArrowheads="1"/>
            </p:cNvSpPr>
            <p:nvPr/>
          </p:nvSpPr>
          <p:spPr bwMode="auto">
            <a:xfrm>
              <a:off x="3050927" y="897844"/>
              <a:ext cx="855662" cy="39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a:sym typeface="黑体" panose="02010609060101010101" pitchFamily="49" charset="-122"/>
                </a:rPr>
                <a:t>密文</a:t>
              </a:r>
              <a:r>
                <a:rPr lang="en-US" altLang="zh-CN">
                  <a:sym typeface="黑体" panose="02010609060101010101" pitchFamily="49" charset="-122"/>
                </a:rPr>
                <a:t>y</a:t>
              </a:r>
              <a:endParaRPr lang="zh-CN" altLang="en-US">
                <a:sym typeface="黑体" panose="02010609060101010101" pitchFamily="49" charset="-122"/>
              </a:endParaRPr>
            </a:p>
          </p:txBody>
        </p:sp>
        <p:sp>
          <p:nvSpPr>
            <p:cNvPr id="124950" name="Line 22"/>
            <p:cNvSpPr>
              <a:spLocks noChangeShapeType="1"/>
            </p:cNvSpPr>
            <p:nvPr/>
          </p:nvSpPr>
          <p:spPr bwMode="auto">
            <a:xfrm>
              <a:off x="3784600" y="2133599"/>
              <a:ext cx="609600" cy="1"/>
            </a:xfrm>
            <a:prstGeom prst="line">
              <a:avLst/>
            </a:prstGeom>
            <a:noFill/>
            <a:ln w="9525">
              <a:solidFill>
                <a:srgbClr val="A5A5A5"/>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4951" name="Line 23"/>
            <p:cNvSpPr>
              <a:spLocks noChangeShapeType="1"/>
            </p:cNvSpPr>
            <p:nvPr/>
          </p:nvSpPr>
          <p:spPr bwMode="auto">
            <a:xfrm flipV="1">
              <a:off x="4394200" y="1600199"/>
              <a:ext cx="1" cy="533400"/>
            </a:xfrm>
            <a:prstGeom prst="line">
              <a:avLst/>
            </a:prstGeom>
            <a:noFill/>
            <a:ln w="9525">
              <a:solidFill>
                <a:srgbClr val="A5A5A5"/>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4952" name="Rectangle 24"/>
            <p:cNvSpPr>
              <a:spLocks noChangeArrowheads="1"/>
            </p:cNvSpPr>
            <p:nvPr/>
          </p:nvSpPr>
          <p:spPr bwMode="auto">
            <a:xfrm>
              <a:off x="0" y="1935163"/>
              <a:ext cx="854075" cy="396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50000"/>
                </a:spcBef>
              </a:pPr>
              <a:r>
                <a:rPr lang="zh-CN" altLang="en-US">
                  <a:sym typeface="黑体" panose="02010609060101010101" pitchFamily="49" charset="-122"/>
                </a:rPr>
                <a:t>密钥</a:t>
              </a:r>
              <a:r>
                <a:rPr lang="en-US" altLang="zh-CN">
                  <a:sym typeface="黑体" panose="02010609060101010101" pitchFamily="49" charset="-122"/>
                </a:rPr>
                <a:t>k</a:t>
              </a:r>
              <a:endParaRPr lang="zh-CN" altLang="en-US">
                <a:sym typeface="黑体" panose="02010609060101010101" pitchFamily="49" charset="-122"/>
              </a:endParaRPr>
            </a:p>
          </p:txBody>
        </p:sp>
        <p:sp>
          <p:nvSpPr>
            <p:cNvPr id="124953" name="Rectangle 25"/>
            <p:cNvSpPr>
              <a:spLocks noChangeArrowheads="1"/>
            </p:cNvSpPr>
            <p:nvPr/>
          </p:nvSpPr>
          <p:spPr bwMode="auto">
            <a:xfrm>
              <a:off x="4949824" y="855663"/>
              <a:ext cx="855663" cy="39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a:sym typeface="黑体" panose="02010609060101010101" pitchFamily="49" charset="-122"/>
                </a:rPr>
                <a:t>明文</a:t>
              </a:r>
              <a:r>
                <a:rPr lang="en-US" altLang="zh-CN">
                  <a:sym typeface="黑体" panose="02010609060101010101" pitchFamily="49" charset="-122"/>
                </a:rPr>
                <a:t>x</a:t>
              </a:r>
              <a:endParaRPr lang="zh-CN" altLang="en-US">
                <a:sym typeface="黑体" panose="02010609060101010101" pitchFamily="49" charset="-122"/>
              </a:endParaRPr>
            </a:p>
          </p:txBody>
        </p:sp>
        <p:sp>
          <p:nvSpPr>
            <p:cNvPr id="124954" name="Rectangle 26"/>
            <p:cNvSpPr>
              <a:spLocks noChangeArrowheads="1"/>
            </p:cNvSpPr>
            <p:nvPr/>
          </p:nvSpPr>
          <p:spPr bwMode="auto">
            <a:xfrm>
              <a:off x="4319588" y="1755775"/>
              <a:ext cx="854075" cy="396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50000"/>
                </a:spcBef>
              </a:pPr>
              <a:r>
                <a:rPr lang="zh-CN" altLang="en-US">
                  <a:sym typeface="黑体" panose="02010609060101010101" pitchFamily="49" charset="-122"/>
                </a:rPr>
                <a:t>密钥</a:t>
              </a:r>
              <a:r>
                <a:rPr lang="en-US" altLang="zh-CN">
                  <a:sym typeface="黑体" panose="02010609060101010101" pitchFamily="49" charset="-122"/>
                </a:rPr>
                <a:t>k</a:t>
              </a:r>
              <a:endParaRPr lang="zh-CN" altLang="en-US">
                <a:sym typeface="黑体" panose="02010609060101010101" pitchFamily="49" charset="-122"/>
              </a:endParaRPr>
            </a:p>
          </p:txBody>
        </p:sp>
        <p:sp>
          <p:nvSpPr>
            <p:cNvPr id="124955" name="AutoShape 27"/>
            <p:cNvSpPr>
              <a:spLocks noChangeArrowheads="1"/>
            </p:cNvSpPr>
            <p:nvPr/>
          </p:nvSpPr>
          <p:spPr bwMode="auto">
            <a:xfrm>
              <a:off x="3814268" y="897844"/>
              <a:ext cx="2680543" cy="857929"/>
            </a:xfrm>
            <a:prstGeom prst="roundRect">
              <a:avLst>
                <a:gd name="adj" fmla="val 16662"/>
              </a:avLst>
            </a:prstGeom>
            <a:noFill/>
            <a:ln w="25400">
              <a:solidFill>
                <a:srgbClr val="787878"/>
              </a:solidFill>
              <a:prstDash val="sysDash"/>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Tree>
    <p:extLst>
      <p:ext uri="{BB962C8B-B14F-4D97-AF65-F5344CB8AC3E}">
        <p14:creationId xmlns:p14="http://schemas.microsoft.com/office/powerpoint/2010/main" val="1238993127"/>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知识子域：信息安全保障新领域</a:t>
            </a:r>
            <a:endParaRPr lang="zh-CN" altLang="en-US" dirty="0"/>
          </a:p>
        </p:txBody>
      </p:sp>
      <p:sp>
        <p:nvSpPr>
          <p:cNvPr id="3" name="内容占位符 2"/>
          <p:cNvSpPr>
            <a:spLocks noGrp="1"/>
          </p:cNvSpPr>
          <p:nvPr>
            <p:ph idx="1"/>
          </p:nvPr>
        </p:nvSpPr>
        <p:spPr/>
        <p:txBody>
          <a:bodyPr/>
          <a:lstStyle/>
          <a:p>
            <a:r>
              <a:rPr lang="zh-CN" altLang="en-US" dirty="0" smtClean="0"/>
              <a:t>工业控制系统</a:t>
            </a:r>
            <a:r>
              <a:rPr lang="zh-CN" altLang="en-US" dirty="0"/>
              <a:t>安全</a:t>
            </a:r>
          </a:p>
          <a:p>
            <a:pPr lvl="1"/>
            <a:r>
              <a:rPr lang="zh-CN" altLang="en-US" dirty="0"/>
              <a:t>理解工业控制系统安全的重要性；</a:t>
            </a:r>
          </a:p>
          <a:p>
            <a:pPr lvl="1"/>
            <a:r>
              <a:rPr lang="zh-CN" altLang="en-US" dirty="0"/>
              <a:t>了解工业控制系统基本结构；</a:t>
            </a:r>
          </a:p>
          <a:p>
            <a:pPr lvl="1"/>
            <a:r>
              <a:rPr lang="zh-CN" altLang="en-US" dirty="0"/>
              <a:t>了解工业控制系统主要安全威胁；</a:t>
            </a:r>
          </a:p>
          <a:p>
            <a:pPr lvl="1"/>
            <a:r>
              <a:rPr lang="zh-CN" altLang="en-US" dirty="0"/>
              <a:t>了解工业控制系统安全架构；</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70</a:t>
            </a:fld>
            <a:endParaRPr lang="en-US" altLang="zh-CN"/>
          </a:p>
        </p:txBody>
      </p:sp>
    </p:spTree>
    <p:extLst>
      <p:ext uri="{BB962C8B-B14F-4D97-AF65-F5344CB8AC3E}">
        <p14:creationId xmlns:p14="http://schemas.microsoft.com/office/powerpoint/2010/main" val="3476670660"/>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工业控制系统基本架构</a:t>
            </a:r>
            <a:endParaRPr lang="zh-CN" altLang="en-US" dirty="0"/>
          </a:p>
        </p:txBody>
      </p:sp>
      <p:sp>
        <p:nvSpPr>
          <p:cNvPr id="3" name="内容占位符 2"/>
          <p:cNvSpPr>
            <a:spLocks noGrp="1"/>
          </p:cNvSpPr>
          <p:nvPr>
            <p:ph idx="1"/>
          </p:nvPr>
        </p:nvSpPr>
        <p:spPr/>
        <p:txBody>
          <a:bodyPr/>
          <a:lstStyle/>
          <a:p>
            <a:r>
              <a:rPr lang="zh-CN" altLang="en-US" dirty="0" smtClean="0"/>
              <a:t>工业控制系统基本结构</a:t>
            </a:r>
            <a:endParaRPr lang="en-US" altLang="zh-CN" dirty="0" smtClean="0"/>
          </a:p>
          <a:p>
            <a:pPr lvl="1"/>
            <a:r>
              <a:rPr lang="zh-CN" altLang="zh-CN" dirty="0"/>
              <a:t>分布式控制系统（</a:t>
            </a:r>
            <a:r>
              <a:rPr lang="en-US" altLang="zh-CN" dirty="0"/>
              <a:t>DCS</a:t>
            </a:r>
            <a:r>
              <a:rPr lang="zh-CN" altLang="zh-CN" dirty="0" smtClean="0"/>
              <a:t>）</a:t>
            </a:r>
            <a:endParaRPr lang="en-US" altLang="zh-CN" dirty="0" smtClean="0"/>
          </a:p>
          <a:p>
            <a:pPr lvl="1"/>
            <a:r>
              <a:rPr lang="zh-CN" altLang="zh-CN" dirty="0"/>
              <a:t>数据采集与监控系统（</a:t>
            </a:r>
            <a:r>
              <a:rPr lang="en-US" altLang="zh-CN" dirty="0"/>
              <a:t>SCADA</a:t>
            </a:r>
            <a:r>
              <a:rPr lang="zh-CN" altLang="zh-CN" dirty="0" smtClean="0"/>
              <a:t>）</a:t>
            </a:r>
            <a:endParaRPr lang="en-US" altLang="zh-CN" dirty="0" smtClean="0"/>
          </a:p>
          <a:p>
            <a:pPr lvl="1"/>
            <a:r>
              <a:rPr lang="zh-CN" altLang="zh-CN" dirty="0"/>
              <a:t>可编程逻辑控制器（</a:t>
            </a:r>
            <a:r>
              <a:rPr lang="en-US" altLang="zh-CN" dirty="0"/>
              <a:t>PLC</a:t>
            </a:r>
            <a:r>
              <a:rPr lang="zh-CN" altLang="zh-CN" dirty="0" smtClean="0"/>
              <a:t>）</a:t>
            </a:r>
            <a:endParaRPr lang="en-US" altLang="zh-CN" dirty="0" smtClean="0"/>
          </a:p>
          <a:p>
            <a:r>
              <a:rPr lang="zh-CN" altLang="en-US" dirty="0" smtClean="0"/>
              <a:t>工业控制系统体系结构</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71</a:t>
            </a:fld>
            <a:endParaRPr lang="en-US" altLang="zh-CN"/>
          </a:p>
        </p:txBody>
      </p:sp>
      <p:sp>
        <p:nvSpPr>
          <p:cNvPr id="5" name="Rectangle 2"/>
          <p:cNvSpPr>
            <a:spLocks noChangeArrowheads="1"/>
          </p:cNvSpPr>
          <p:nvPr/>
        </p:nvSpPr>
        <p:spPr bwMode="auto">
          <a:xfrm>
            <a:off x="4932040" y="3429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nvPr>
        </p:nvGraphicFramePr>
        <p:xfrm>
          <a:off x="4824028" y="3429000"/>
          <a:ext cx="4052888" cy="2719388"/>
        </p:xfrm>
        <a:graphic>
          <a:graphicData uri="http://schemas.openxmlformats.org/presentationml/2006/ole">
            <mc:AlternateContent xmlns:mc="http://schemas.openxmlformats.org/markup-compatibility/2006">
              <mc:Choice xmlns:v="urn:schemas-microsoft-com:vml" Requires="v">
                <p:oleObj spid="_x0000_s4101" name="Visio" r:id="rId3" imgW="8981045" imgH="5633357" progId="Visio.Drawing.11">
                  <p:embed/>
                </p:oleObj>
              </mc:Choice>
              <mc:Fallback>
                <p:oleObj name="Visio" r:id="rId3" imgW="8981045" imgH="5633357" progId="Visio.Drawing.11">
                  <p:embed/>
                  <p:pic>
                    <p:nvPicPr>
                      <p:cNvPr id="6" name="对象 5"/>
                      <p:cNvPicPr>
                        <a:picLocks noChangeAspect="1" noChangeArrowheads="1"/>
                      </p:cNvPicPr>
                      <p:nvPr/>
                    </p:nvPicPr>
                    <p:blipFill>
                      <a:blip r:embed="rId4">
                        <a:extLst>
                          <a:ext uri="{28A0092B-C50C-407E-A947-70E740481C1C}">
                            <a14:useLocalDpi xmlns:a14="http://schemas.microsoft.com/office/drawing/2010/main" val="0"/>
                          </a:ext>
                        </a:extLst>
                      </a:blip>
                      <a:srcRect l="1204" t="2966" r="30634" b="22688"/>
                      <a:stretch>
                        <a:fillRect/>
                      </a:stretch>
                    </p:blipFill>
                    <p:spPr bwMode="auto">
                      <a:xfrm>
                        <a:off x="4824028" y="3429000"/>
                        <a:ext cx="4052888" cy="2719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79174143"/>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工业控制系统安全威胁</a:t>
            </a:r>
            <a:endParaRPr lang="zh-CN" altLang="en-US" dirty="0"/>
          </a:p>
        </p:txBody>
      </p:sp>
      <p:sp>
        <p:nvSpPr>
          <p:cNvPr id="3" name="内容占位符 2"/>
          <p:cNvSpPr>
            <a:spLocks noGrp="1"/>
          </p:cNvSpPr>
          <p:nvPr>
            <p:ph idx="1"/>
          </p:nvPr>
        </p:nvSpPr>
        <p:spPr/>
        <p:txBody>
          <a:bodyPr/>
          <a:lstStyle/>
          <a:p>
            <a:r>
              <a:rPr lang="zh-CN" altLang="en-US" dirty="0" smtClean="0"/>
              <a:t>缺乏足够安全防护</a:t>
            </a:r>
            <a:endParaRPr lang="en-US" altLang="zh-CN" dirty="0" smtClean="0"/>
          </a:p>
          <a:p>
            <a:r>
              <a:rPr lang="zh-CN" altLang="en-US" dirty="0" smtClean="0"/>
              <a:t>安全可控性不高</a:t>
            </a:r>
            <a:endParaRPr lang="en-US" altLang="zh-CN" dirty="0" smtClean="0"/>
          </a:p>
          <a:p>
            <a:r>
              <a:rPr lang="zh-CN" altLang="en-US" dirty="0" smtClean="0"/>
              <a:t>缺乏安全管理标准和技术</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72</a:t>
            </a:fld>
            <a:endParaRPr lang="en-US" altLang="zh-CN"/>
          </a:p>
        </p:txBody>
      </p:sp>
      <p:sp>
        <p:nvSpPr>
          <p:cNvPr id="5" name="圆角矩形 4"/>
          <p:cNvSpPr/>
          <p:nvPr/>
        </p:nvSpPr>
        <p:spPr>
          <a:xfrm>
            <a:off x="1259632" y="3825044"/>
            <a:ext cx="7344816" cy="18362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t>由于</a:t>
            </a:r>
            <a:r>
              <a:rPr lang="en-US" altLang="zh-CN" sz="2800" dirty="0" smtClean="0"/>
              <a:t>TCP/IP</a:t>
            </a:r>
            <a:r>
              <a:rPr lang="zh-CN" altLang="en-US" sz="2800" dirty="0" smtClean="0"/>
              <a:t>协议和</a:t>
            </a:r>
            <a:r>
              <a:rPr lang="zh-CN" altLang="en-US" sz="2800" smtClean="0"/>
              <a:t>以太网的在工业控制系统中逐步扩大应用范围，工业控制系统的结构与一般信息系统逐渐趋同，安全问题也越发严峻</a:t>
            </a:r>
            <a:endParaRPr lang="zh-CN" altLang="en-US" sz="2800" dirty="0"/>
          </a:p>
        </p:txBody>
      </p:sp>
    </p:spTree>
    <p:extLst>
      <p:ext uri="{BB962C8B-B14F-4D97-AF65-F5344CB8AC3E}">
        <p14:creationId xmlns:p14="http://schemas.microsoft.com/office/powerpoint/2010/main" val="1051431369"/>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工业控制系统安全架构</a:t>
            </a:r>
            <a:endParaRPr lang="zh-CN" altLang="en-US" dirty="0"/>
          </a:p>
        </p:txBody>
      </p:sp>
      <p:sp>
        <p:nvSpPr>
          <p:cNvPr id="3" name="内容占位符 2"/>
          <p:cNvSpPr>
            <a:spLocks noGrp="1"/>
          </p:cNvSpPr>
          <p:nvPr>
            <p:ph idx="1"/>
          </p:nvPr>
        </p:nvSpPr>
        <p:spPr/>
        <p:txBody>
          <a:bodyPr/>
          <a:lstStyle/>
          <a:p>
            <a:r>
              <a:rPr lang="zh-CN" altLang="en-US" dirty="0" smtClean="0"/>
              <a:t>管理控制</a:t>
            </a:r>
            <a:endParaRPr lang="en-US" altLang="zh-CN" dirty="0" smtClean="0"/>
          </a:p>
          <a:p>
            <a:pPr lvl="1"/>
            <a:r>
              <a:rPr lang="zh-CN" altLang="zh-CN" dirty="0"/>
              <a:t>一是风险评价，二是规划，三是系统和服务采购，四是认证、认可和安全评价</a:t>
            </a:r>
            <a:endParaRPr lang="en-US" altLang="zh-CN" dirty="0"/>
          </a:p>
          <a:p>
            <a:r>
              <a:rPr lang="zh-CN" altLang="en-US" dirty="0" smtClean="0"/>
              <a:t>操作控制</a:t>
            </a:r>
            <a:endParaRPr lang="en-US" altLang="zh-CN" dirty="0" smtClean="0"/>
          </a:p>
          <a:p>
            <a:pPr lvl="1"/>
            <a:r>
              <a:rPr lang="zh-CN" altLang="zh-CN" dirty="0"/>
              <a:t>人员</a:t>
            </a:r>
            <a:r>
              <a:rPr lang="zh-CN" altLang="zh-CN" dirty="0" smtClean="0"/>
              <a:t>安全</a:t>
            </a:r>
            <a:r>
              <a:rPr lang="zh-CN" altLang="en-US" dirty="0" smtClean="0"/>
              <a:t>、</a:t>
            </a:r>
            <a:r>
              <a:rPr lang="zh-CN" altLang="zh-CN" dirty="0" smtClean="0"/>
              <a:t>物理</a:t>
            </a:r>
            <a:r>
              <a:rPr lang="zh-CN" altLang="zh-CN" dirty="0"/>
              <a:t>和</a:t>
            </a:r>
            <a:r>
              <a:rPr lang="zh-CN" altLang="zh-CN" dirty="0" smtClean="0"/>
              <a:t>环境保护</a:t>
            </a:r>
            <a:r>
              <a:rPr lang="zh-CN" altLang="en-US" dirty="0" smtClean="0"/>
              <a:t>、</a:t>
            </a:r>
            <a:r>
              <a:rPr lang="zh-CN" altLang="zh-CN" dirty="0" smtClean="0"/>
              <a:t>意外</a:t>
            </a:r>
            <a:r>
              <a:rPr lang="zh-CN" altLang="zh-CN" dirty="0"/>
              <a:t>防范</a:t>
            </a:r>
            <a:r>
              <a:rPr lang="zh-CN" altLang="zh-CN" dirty="0" smtClean="0"/>
              <a:t>计划</a:t>
            </a:r>
            <a:r>
              <a:rPr lang="zh-CN" altLang="en-US" dirty="0" smtClean="0"/>
              <a:t>、</a:t>
            </a:r>
            <a:r>
              <a:rPr lang="zh-CN" altLang="zh-CN" dirty="0" smtClean="0"/>
              <a:t>配置管理</a:t>
            </a:r>
            <a:r>
              <a:rPr lang="zh-CN" altLang="en-US" dirty="0" smtClean="0"/>
              <a:t>、</a:t>
            </a:r>
            <a:r>
              <a:rPr lang="zh-CN" altLang="zh-CN" dirty="0" smtClean="0"/>
              <a:t>维护</a:t>
            </a:r>
            <a:r>
              <a:rPr lang="zh-CN" altLang="en-US" dirty="0" smtClean="0"/>
              <a:t>、</a:t>
            </a:r>
            <a:r>
              <a:rPr lang="zh-CN" altLang="zh-CN" dirty="0" smtClean="0"/>
              <a:t>系统</a:t>
            </a:r>
            <a:r>
              <a:rPr lang="zh-CN" altLang="zh-CN" dirty="0"/>
              <a:t>和信息</a:t>
            </a:r>
            <a:r>
              <a:rPr lang="zh-CN" altLang="zh-CN" dirty="0" smtClean="0"/>
              <a:t>完整性</a:t>
            </a:r>
            <a:r>
              <a:rPr lang="zh-CN" altLang="en-US" dirty="0" smtClean="0"/>
              <a:t>、</a:t>
            </a:r>
            <a:r>
              <a:rPr lang="zh-CN" altLang="zh-CN" dirty="0" smtClean="0"/>
              <a:t>媒体保护</a:t>
            </a:r>
            <a:r>
              <a:rPr lang="zh-CN" altLang="en-US" dirty="0" smtClean="0"/>
              <a:t>、</a:t>
            </a:r>
            <a:r>
              <a:rPr lang="zh-CN" altLang="zh-CN" dirty="0" smtClean="0"/>
              <a:t>事件响应</a:t>
            </a:r>
            <a:r>
              <a:rPr lang="zh-CN" altLang="en-US" dirty="0" smtClean="0"/>
              <a:t>、</a:t>
            </a:r>
            <a:r>
              <a:rPr lang="zh-CN" altLang="zh-CN" dirty="0" smtClean="0"/>
              <a:t>意识</a:t>
            </a:r>
            <a:r>
              <a:rPr lang="zh-CN" altLang="zh-CN" dirty="0"/>
              <a:t>和</a:t>
            </a:r>
            <a:r>
              <a:rPr lang="zh-CN" altLang="zh-CN" dirty="0" smtClean="0"/>
              <a:t>培训</a:t>
            </a:r>
            <a:endParaRPr lang="en-US" altLang="zh-CN" dirty="0"/>
          </a:p>
          <a:p>
            <a:r>
              <a:rPr lang="zh-CN" altLang="en-US" dirty="0" smtClean="0"/>
              <a:t>技术控制</a:t>
            </a:r>
            <a:endParaRPr lang="en-US" altLang="zh-CN" dirty="0" smtClean="0"/>
          </a:p>
          <a:p>
            <a:pPr lvl="1"/>
            <a:r>
              <a:rPr lang="zh-CN" altLang="zh-CN" dirty="0"/>
              <a:t>识别和</a:t>
            </a:r>
            <a:r>
              <a:rPr lang="zh-CN" altLang="zh-CN" dirty="0" smtClean="0"/>
              <a:t>认证</a:t>
            </a:r>
            <a:r>
              <a:rPr lang="zh-CN" altLang="en-US" dirty="0" smtClean="0"/>
              <a:t>、</a:t>
            </a:r>
            <a:r>
              <a:rPr lang="zh-CN" altLang="zh-CN" dirty="0"/>
              <a:t>访问</a:t>
            </a:r>
            <a:r>
              <a:rPr lang="zh-CN" altLang="zh-CN" dirty="0" smtClean="0"/>
              <a:t>控制</a:t>
            </a:r>
            <a:r>
              <a:rPr lang="zh-CN" altLang="en-US" dirty="0" smtClean="0"/>
              <a:t>、</a:t>
            </a:r>
            <a:r>
              <a:rPr lang="zh-CN" altLang="zh-CN" dirty="0"/>
              <a:t>审计和追</a:t>
            </a:r>
            <a:r>
              <a:rPr lang="zh-CN" altLang="zh-CN" dirty="0" smtClean="0"/>
              <a:t>责</a:t>
            </a:r>
            <a:r>
              <a:rPr lang="zh-CN" altLang="en-US" dirty="0" smtClean="0"/>
              <a:t>、</a:t>
            </a:r>
            <a:r>
              <a:rPr lang="zh-CN" altLang="zh-CN" dirty="0"/>
              <a:t>系统和通信保护</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73</a:t>
            </a:fld>
            <a:endParaRPr lang="en-US" altLang="zh-CN"/>
          </a:p>
        </p:txBody>
      </p:sp>
    </p:spTree>
    <p:extLst>
      <p:ext uri="{BB962C8B-B14F-4D97-AF65-F5344CB8AC3E}">
        <p14:creationId xmlns:p14="http://schemas.microsoft.com/office/powerpoint/2010/main" val="3799065820"/>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知识子域：信息安全保障新领域</a:t>
            </a:r>
            <a:endParaRPr lang="zh-CN" altLang="en-US" dirty="0"/>
          </a:p>
        </p:txBody>
      </p:sp>
      <p:sp>
        <p:nvSpPr>
          <p:cNvPr id="3" name="内容占位符 2"/>
          <p:cNvSpPr>
            <a:spLocks noGrp="1"/>
          </p:cNvSpPr>
          <p:nvPr>
            <p:ph idx="1"/>
          </p:nvPr>
        </p:nvSpPr>
        <p:spPr/>
        <p:txBody>
          <a:bodyPr/>
          <a:lstStyle/>
          <a:p>
            <a:r>
              <a:rPr lang="zh-CN" altLang="en-US" dirty="0"/>
              <a:t>云计算安全</a:t>
            </a:r>
          </a:p>
          <a:p>
            <a:pPr lvl="1"/>
            <a:r>
              <a:rPr lang="zh-CN" altLang="en-US" dirty="0" smtClean="0"/>
              <a:t>了解</a:t>
            </a:r>
            <a:r>
              <a:rPr lang="zh-CN" altLang="en-US" dirty="0"/>
              <a:t>云计算的概念及基本特征；</a:t>
            </a:r>
          </a:p>
          <a:p>
            <a:pPr lvl="1"/>
            <a:r>
              <a:rPr lang="zh-CN" altLang="en-US" dirty="0"/>
              <a:t>了解云计算的风险管理；</a:t>
            </a:r>
          </a:p>
          <a:p>
            <a:pPr lvl="1"/>
            <a:r>
              <a:rPr lang="zh-CN" altLang="en-US" dirty="0"/>
              <a:t>了解云计算安全模型及安全关键技术；</a:t>
            </a:r>
          </a:p>
          <a:p>
            <a:pPr lvl="1"/>
            <a:r>
              <a:rPr lang="zh-CN" altLang="en-US" dirty="0"/>
              <a:t>了解虚拟化安全基本概念。</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74</a:t>
            </a:fld>
            <a:endParaRPr lang="en-US" altLang="zh-CN"/>
          </a:p>
        </p:txBody>
      </p:sp>
    </p:spTree>
    <p:extLst>
      <p:ext uri="{BB962C8B-B14F-4D97-AF65-F5344CB8AC3E}">
        <p14:creationId xmlns:p14="http://schemas.microsoft.com/office/powerpoint/2010/main" val="2790160649"/>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云计算的基本概念</a:t>
            </a:r>
            <a:endParaRPr lang="zh-CN" altLang="en-US" dirty="0"/>
          </a:p>
        </p:txBody>
      </p:sp>
      <p:sp>
        <p:nvSpPr>
          <p:cNvPr id="3" name="内容占位符 2"/>
          <p:cNvSpPr>
            <a:spLocks noGrp="1"/>
          </p:cNvSpPr>
          <p:nvPr>
            <p:ph idx="1"/>
          </p:nvPr>
        </p:nvSpPr>
        <p:spPr/>
        <p:txBody>
          <a:bodyPr/>
          <a:lstStyle/>
          <a:p>
            <a:r>
              <a:rPr lang="zh-CN" altLang="en-US" dirty="0" smtClean="0"/>
              <a:t>云计算安全特征</a:t>
            </a:r>
            <a:endParaRPr lang="en-US" altLang="zh-CN" dirty="0" smtClean="0"/>
          </a:p>
          <a:p>
            <a:r>
              <a:rPr lang="zh-CN" altLang="en-US" dirty="0" smtClean="0"/>
              <a:t>云计算服务模式</a:t>
            </a:r>
            <a:endParaRPr lang="en-US" altLang="zh-CN" dirty="0" smtClean="0"/>
          </a:p>
          <a:p>
            <a:pPr lvl="1"/>
            <a:r>
              <a:rPr lang="zh-CN" altLang="en-US" dirty="0" smtClean="0"/>
              <a:t>基础设施及服务（</a:t>
            </a:r>
            <a:r>
              <a:rPr lang="en-US" altLang="zh-CN" dirty="0" smtClean="0"/>
              <a:t>IaaS</a:t>
            </a:r>
            <a:r>
              <a:rPr lang="zh-CN" altLang="en-US" dirty="0" smtClean="0"/>
              <a:t>）</a:t>
            </a:r>
            <a:endParaRPr lang="en-US" altLang="zh-CN" dirty="0" smtClean="0"/>
          </a:p>
          <a:p>
            <a:pPr lvl="1"/>
            <a:r>
              <a:rPr lang="zh-CN" altLang="en-US" dirty="0" smtClean="0"/>
              <a:t>平台即服务（</a:t>
            </a:r>
            <a:r>
              <a:rPr lang="en-US" altLang="zh-CN" dirty="0" smtClean="0"/>
              <a:t>SaaS</a:t>
            </a:r>
            <a:r>
              <a:rPr lang="zh-CN" altLang="en-US" dirty="0" smtClean="0"/>
              <a:t>）</a:t>
            </a:r>
            <a:endParaRPr lang="en-US" altLang="zh-CN" dirty="0" smtClean="0"/>
          </a:p>
          <a:p>
            <a:pPr lvl="1"/>
            <a:r>
              <a:rPr lang="zh-CN" altLang="en-US" dirty="0" smtClean="0"/>
              <a:t>软件即服务（</a:t>
            </a:r>
            <a:r>
              <a:rPr lang="en-US" altLang="zh-CN" dirty="0" smtClean="0"/>
              <a:t>SaaS</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75</a:t>
            </a:fld>
            <a:endParaRPr lang="en-US" altLang="zh-CN"/>
          </a:p>
        </p:txBody>
      </p:sp>
      <p:grpSp>
        <p:nvGrpSpPr>
          <p:cNvPr id="40" name="组合 39"/>
          <p:cNvGrpSpPr/>
          <p:nvPr/>
        </p:nvGrpSpPr>
        <p:grpSpPr>
          <a:xfrm>
            <a:off x="1386141" y="4307460"/>
            <a:ext cx="6228692" cy="2091420"/>
            <a:chOff x="503548" y="1489433"/>
            <a:chExt cx="8343870" cy="4878592"/>
          </a:xfrm>
        </p:grpSpPr>
        <p:grpSp>
          <p:nvGrpSpPr>
            <p:cNvPr id="8" name="组合 7"/>
            <p:cNvGrpSpPr>
              <a:grpSpLocks/>
            </p:cNvGrpSpPr>
            <p:nvPr/>
          </p:nvGrpSpPr>
          <p:grpSpPr bwMode="auto">
            <a:xfrm>
              <a:off x="522748" y="4193883"/>
              <a:ext cx="2468561" cy="1450947"/>
              <a:chOff x="1309338" y="3562348"/>
              <a:chExt cx="3072402" cy="2517665"/>
            </a:xfrm>
          </p:grpSpPr>
          <p:sp>
            <p:nvSpPr>
              <p:cNvPr id="9" name="圆角矩形 8"/>
              <p:cNvSpPr/>
              <p:nvPr/>
            </p:nvSpPr>
            <p:spPr>
              <a:xfrm>
                <a:off x="1309338" y="3562348"/>
                <a:ext cx="3072162" cy="2517665"/>
              </a:xfrm>
              <a:prstGeom prst="roundRect">
                <a:avLst/>
              </a:prstGeom>
              <a:solidFill>
                <a:schemeClr val="accent2">
                  <a:lumMod val="20000"/>
                  <a:lumOff val="80000"/>
                </a:schemeClr>
              </a:soli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sp>
            <p:nvSpPr>
              <p:cNvPr id="10" name="任意多边形 9"/>
              <p:cNvSpPr/>
              <p:nvPr/>
            </p:nvSpPr>
            <p:spPr>
              <a:xfrm>
                <a:off x="1319215" y="3588706"/>
                <a:ext cx="3062525" cy="515113"/>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01ADED"/>
              </a:solidFill>
              <a:ln w="12700" cap="flat" cmpd="sng" algn="ctr">
                <a:noFill/>
                <a:prstDash val="solid"/>
                <a:miter lim="800000"/>
              </a:ln>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grpSp>
        <p:grpSp>
          <p:nvGrpSpPr>
            <p:cNvPr id="11" name="组合 10"/>
            <p:cNvGrpSpPr>
              <a:grpSpLocks/>
            </p:cNvGrpSpPr>
            <p:nvPr/>
          </p:nvGrpSpPr>
          <p:grpSpPr bwMode="auto">
            <a:xfrm>
              <a:off x="6422879" y="4215074"/>
              <a:ext cx="2288132" cy="1435758"/>
              <a:chOff x="1923895" y="3519848"/>
              <a:chExt cx="2847838" cy="2491310"/>
            </a:xfrm>
          </p:grpSpPr>
          <p:sp>
            <p:nvSpPr>
              <p:cNvPr id="12" name="圆角矩形 11"/>
              <p:cNvSpPr/>
              <p:nvPr/>
            </p:nvSpPr>
            <p:spPr>
              <a:xfrm>
                <a:off x="1942357" y="3519848"/>
                <a:ext cx="2829376" cy="2491310"/>
              </a:xfrm>
              <a:prstGeom prst="roundRect">
                <a:avLst/>
              </a:prstGeom>
              <a:solidFill>
                <a:schemeClr val="accent2">
                  <a:lumMod val="20000"/>
                  <a:lumOff val="80000"/>
                </a:schemeClr>
              </a:soli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sp>
            <p:nvSpPr>
              <p:cNvPr id="13" name="任意多边形 12"/>
              <p:cNvSpPr/>
              <p:nvPr/>
            </p:nvSpPr>
            <p:spPr>
              <a:xfrm>
                <a:off x="1923895" y="3588706"/>
                <a:ext cx="2819498" cy="515113"/>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2">
                  <a:lumMod val="75000"/>
                </a:schemeClr>
              </a:solidFill>
              <a:ln w="12700" cap="flat" cmpd="sng" algn="ctr">
                <a:noFill/>
                <a:prstDash val="solid"/>
                <a:miter lim="800000"/>
              </a:ln>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grpSp>
        <p:grpSp>
          <p:nvGrpSpPr>
            <p:cNvPr id="14" name="组合 13"/>
            <p:cNvGrpSpPr>
              <a:grpSpLocks/>
            </p:cNvGrpSpPr>
            <p:nvPr/>
          </p:nvGrpSpPr>
          <p:grpSpPr bwMode="auto">
            <a:xfrm>
              <a:off x="503548" y="1489434"/>
              <a:ext cx="2460775" cy="1468494"/>
              <a:chOff x="1318788" y="3561321"/>
              <a:chExt cx="3062712" cy="1906029"/>
            </a:xfrm>
          </p:grpSpPr>
          <p:sp>
            <p:nvSpPr>
              <p:cNvPr id="15" name="圆角矩形 14"/>
              <p:cNvSpPr/>
              <p:nvPr/>
            </p:nvSpPr>
            <p:spPr>
              <a:xfrm>
                <a:off x="1318788" y="3562350"/>
                <a:ext cx="3062712" cy="1905000"/>
              </a:xfrm>
              <a:prstGeom prst="roundRect">
                <a:avLst/>
              </a:prstGeom>
              <a:solidFill>
                <a:schemeClr val="accent2">
                  <a:lumMod val="20000"/>
                  <a:lumOff val="80000"/>
                </a:schemeClr>
              </a:soli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sp>
            <p:nvSpPr>
              <p:cNvPr id="16" name="任意多边形 15"/>
              <p:cNvSpPr/>
              <p:nvPr/>
            </p:nvSpPr>
            <p:spPr>
              <a:xfrm>
                <a:off x="1324715" y="3561321"/>
                <a:ext cx="3050670" cy="515111"/>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2">
                  <a:lumMod val="75000"/>
                </a:schemeClr>
              </a:solidFill>
              <a:ln w="12700" cap="flat" cmpd="sng" algn="ctr">
                <a:noFill/>
                <a:prstDash val="solid"/>
                <a:miter lim="800000"/>
              </a:ln>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grpSp>
        <p:grpSp>
          <p:nvGrpSpPr>
            <p:cNvPr id="17" name="组合 16"/>
            <p:cNvGrpSpPr>
              <a:grpSpLocks/>
            </p:cNvGrpSpPr>
            <p:nvPr/>
          </p:nvGrpSpPr>
          <p:grpSpPr bwMode="auto">
            <a:xfrm>
              <a:off x="6455305" y="1489433"/>
              <a:ext cx="2288135" cy="1468495"/>
              <a:chOff x="1942362" y="2682322"/>
              <a:chExt cx="2847843" cy="1788418"/>
            </a:xfrm>
          </p:grpSpPr>
          <p:sp>
            <p:nvSpPr>
              <p:cNvPr id="18" name="圆角矩形 17"/>
              <p:cNvSpPr/>
              <p:nvPr/>
            </p:nvSpPr>
            <p:spPr>
              <a:xfrm>
                <a:off x="1942362" y="2682322"/>
                <a:ext cx="2847843" cy="1788418"/>
              </a:xfrm>
              <a:prstGeom prst="roundRect">
                <a:avLst/>
              </a:prstGeom>
              <a:solidFill>
                <a:schemeClr val="accent2">
                  <a:lumMod val="20000"/>
                  <a:lumOff val="80000"/>
                </a:schemeClr>
              </a:soli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sp>
            <p:nvSpPr>
              <p:cNvPr id="19" name="任意多边形 18"/>
              <p:cNvSpPr/>
              <p:nvPr/>
            </p:nvSpPr>
            <p:spPr>
              <a:xfrm>
                <a:off x="1960825" y="2682322"/>
                <a:ext cx="2829378" cy="512358"/>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rgbClr val="01ADED"/>
              </a:solidFill>
              <a:ln w="12700" cap="flat" cmpd="sng" algn="ctr">
                <a:noFill/>
                <a:prstDash val="solid"/>
                <a:miter lim="800000"/>
              </a:ln>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grpSp>
        <p:cxnSp>
          <p:nvCxnSpPr>
            <p:cNvPr id="20" name="直接连接符 19"/>
            <p:cNvCxnSpPr>
              <a:cxnSpLocks noChangeShapeType="1"/>
            </p:cNvCxnSpPr>
            <p:nvPr/>
          </p:nvCxnSpPr>
          <p:spPr bwMode="auto">
            <a:xfrm>
              <a:off x="3195200" y="2446143"/>
              <a:ext cx="629731" cy="334587"/>
            </a:xfrm>
            <a:prstGeom prst="line">
              <a:avLst/>
            </a:prstGeom>
            <a:noFill/>
            <a:ln w="6350" algn="ctr">
              <a:solidFill>
                <a:schemeClr val="accent4">
                  <a:lumMod val="50000"/>
                </a:schemeClr>
              </a:solidFill>
              <a:miter lim="800000"/>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flipH="1">
              <a:off x="3089856" y="4022917"/>
              <a:ext cx="629731" cy="334587"/>
            </a:xfrm>
            <a:prstGeom prst="line">
              <a:avLst/>
            </a:prstGeom>
            <a:noFill/>
            <a:ln w="6350" algn="ctr">
              <a:solidFill>
                <a:schemeClr val="accent4">
                  <a:lumMod val="50000"/>
                </a:schemeClr>
              </a:solidFill>
              <a:miter lim="800000"/>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p:cNvCxnSpPr>
            <p:nvPr/>
          </p:nvCxnSpPr>
          <p:spPr bwMode="auto">
            <a:xfrm flipV="1">
              <a:off x="5676177" y="2392986"/>
              <a:ext cx="629731" cy="334587"/>
            </a:xfrm>
            <a:prstGeom prst="line">
              <a:avLst/>
            </a:prstGeom>
            <a:noFill/>
            <a:ln w="6350" algn="ctr">
              <a:solidFill>
                <a:schemeClr val="accent4">
                  <a:lumMod val="50000"/>
                </a:schemeClr>
              </a:solidFill>
              <a:miter lim="800000"/>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p:cNvCxnSpPr>
            <p:nvPr/>
          </p:nvCxnSpPr>
          <p:spPr bwMode="auto">
            <a:xfrm flipH="1" flipV="1">
              <a:off x="5678583" y="4106250"/>
              <a:ext cx="629731" cy="334587"/>
            </a:xfrm>
            <a:prstGeom prst="line">
              <a:avLst/>
            </a:prstGeom>
            <a:noFill/>
            <a:ln w="6350" algn="ctr">
              <a:solidFill>
                <a:schemeClr val="accent4">
                  <a:lumMod val="50000"/>
                </a:schemeClr>
              </a:solidFill>
              <a:miter lim="800000"/>
              <a:headEnd/>
              <a:tailEnd/>
            </a:ln>
            <a:extLst>
              <a:ext uri="{909E8E84-426E-40DD-AFC4-6F175D3DCCD1}">
                <a14:hiddenFill xmlns:a14="http://schemas.microsoft.com/office/drawing/2010/main">
                  <a:noFill/>
                </a14:hiddenFill>
              </a:ext>
            </a:extLst>
          </p:spPr>
        </p:cxnSp>
        <p:sp>
          <p:nvSpPr>
            <p:cNvPr id="24" name="椭圆 23"/>
            <p:cNvSpPr/>
            <p:nvPr/>
          </p:nvSpPr>
          <p:spPr bwMode="auto">
            <a:xfrm>
              <a:off x="3567707" y="2544759"/>
              <a:ext cx="2496312" cy="1375945"/>
            </a:xfrm>
            <a:prstGeom prst="ellipse">
              <a:avLst/>
            </a:prstGeom>
            <a:solidFill>
              <a:schemeClr val="accent1">
                <a:lumMod val="75000"/>
              </a:schemeClr>
            </a:solidFill>
            <a:ln w="25400" cap="flat" cmpd="sng" algn="ctr">
              <a:noFill/>
              <a:prstDash val="solid"/>
              <a:miter lim="800000"/>
            </a:ln>
            <a:effectLst>
              <a:outerShdw blurRad="139700" dist="88900" dir="2700000" algn="tl" rotWithShape="0">
                <a:prstClr val="black">
                  <a:alpha val="14000"/>
                </a:prstClr>
              </a:outerShdw>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sp>
          <p:nvSpPr>
            <p:cNvPr id="25" name="矩形 24"/>
            <p:cNvSpPr>
              <a:spLocks noChangeArrowheads="1"/>
            </p:cNvSpPr>
            <p:nvPr/>
          </p:nvSpPr>
          <p:spPr bwMode="auto">
            <a:xfrm>
              <a:off x="503548" y="4732211"/>
              <a:ext cx="2527015" cy="69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hangingPunct="1"/>
              <a:endParaRPr lang="zh-CN" altLang="en-US" sz="2000" dirty="0">
                <a:latin typeface="微软雅黑" panose="020B0503020204020204" pitchFamily="34" charset="-122"/>
                <a:ea typeface="微软雅黑" panose="020B0503020204020204" pitchFamily="34" charset="-122"/>
              </a:endParaRPr>
            </a:p>
          </p:txBody>
        </p:sp>
        <p:sp>
          <p:nvSpPr>
            <p:cNvPr id="26" name="矩形 25"/>
            <p:cNvSpPr>
              <a:spLocks noChangeArrowheads="1"/>
            </p:cNvSpPr>
            <p:nvPr/>
          </p:nvSpPr>
          <p:spPr bwMode="auto">
            <a:xfrm>
              <a:off x="7453756" y="4869070"/>
              <a:ext cx="291232" cy="69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hangingPunct="1"/>
              <a:endParaRPr lang="zh-CN" altLang="en-US" sz="2000" b="1" dirty="0">
                <a:latin typeface="微软雅黑" panose="020B0503020204020204" pitchFamily="34" charset="-122"/>
                <a:ea typeface="微软雅黑" panose="020B0503020204020204" pitchFamily="34" charset="-122"/>
              </a:endParaRPr>
            </a:p>
          </p:txBody>
        </p:sp>
        <p:sp>
          <p:nvSpPr>
            <p:cNvPr id="27" name="矩形 26"/>
            <p:cNvSpPr>
              <a:spLocks noChangeArrowheads="1"/>
            </p:cNvSpPr>
            <p:nvPr/>
          </p:nvSpPr>
          <p:spPr bwMode="auto">
            <a:xfrm>
              <a:off x="1578635" y="2037452"/>
              <a:ext cx="291232" cy="69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hangingPunct="1"/>
              <a:endParaRPr lang="zh-CN" altLang="en-US" sz="2000" b="1" dirty="0">
                <a:latin typeface="微软雅黑" panose="020B0503020204020204" pitchFamily="34" charset="-122"/>
                <a:ea typeface="微软雅黑" panose="020B0503020204020204" pitchFamily="34" charset="-122"/>
              </a:endParaRPr>
            </a:p>
          </p:txBody>
        </p:sp>
        <p:sp>
          <p:nvSpPr>
            <p:cNvPr id="28" name="矩形 27"/>
            <p:cNvSpPr>
              <a:spLocks noChangeArrowheads="1"/>
            </p:cNvSpPr>
            <p:nvPr/>
          </p:nvSpPr>
          <p:spPr bwMode="auto">
            <a:xfrm>
              <a:off x="6366155" y="2037452"/>
              <a:ext cx="2481263" cy="69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hangingPunct="1"/>
              <a:endParaRPr lang="zh-CN" altLang="en-US" sz="2000" b="1" dirty="0">
                <a:latin typeface="微软雅黑" panose="020B0503020204020204" pitchFamily="34" charset="-122"/>
                <a:ea typeface="微软雅黑" panose="020B0503020204020204" pitchFamily="34" charset="-122"/>
              </a:endParaRPr>
            </a:p>
          </p:txBody>
        </p:sp>
        <p:sp>
          <p:nvSpPr>
            <p:cNvPr id="29" name="文本框 1"/>
            <p:cNvSpPr txBox="1"/>
            <p:nvPr/>
          </p:nvSpPr>
          <p:spPr>
            <a:xfrm>
              <a:off x="3997674" y="2628944"/>
              <a:ext cx="2270647" cy="861530"/>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主要特征</a:t>
              </a:r>
              <a:endParaRPr lang="zh-CN" altLang="en-US" dirty="0">
                <a:latin typeface="微软雅黑" panose="020B0503020204020204" pitchFamily="34" charset="-122"/>
                <a:ea typeface="微软雅黑" panose="020B0503020204020204" pitchFamily="34" charset="-122"/>
              </a:endParaRPr>
            </a:p>
          </p:txBody>
        </p:sp>
        <p:sp>
          <p:nvSpPr>
            <p:cNvPr id="30" name="矩形 29"/>
            <p:cNvSpPr/>
            <p:nvPr/>
          </p:nvSpPr>
          <p:spPr>
            <a:xfrm>
              <a:off x="551774" y="2045949"/>
              <a:ext cx="2474601" cy="644656"/>
            </a:xfrm>
            <a:prstGeom prst="rect">
              <a:avLst/>
            </a:prstGeom>
          </p:spPr>
          <p:txBody>
            <a:bodyPr wrap="none">
              <a:spAutoFit/>
            </a:bodyPr>
            <a:lstStyle/>
            <a:p>
              <a:r>
                <a:rPr lang="zh-CN" altLang="en-US" dirty="0"/>
                <a:t>按需自助服务</a:t>
              </a:r>
            </a:p>
          </p:txBody>
        </p:sp>
        <p:sp>
          <p:nvSpPr>
            <p:cNvPr id="31" name="矩形 30"/>
            <p:cNvSpPr/>
            <p:nvPr/>
          </p:nvSpPr>
          <p:spPr>
            <a:xfrm>
              <a:off x="6767184" y="2064312"/>
              <a:ext cx="1746778" cy="644656"/>
            </a:xfrm>
            <a:prstGeom prst="rect">
              <a:avLst/>
            </a:prstGeom>
          </p:spPr>
          <p:txBody>
            <a:bodyPr wrap="none">
              <a:spAutoFit/>
            </a:bodyPr>
            <a:lstStyle/>
            <a:p>
              <a:r>
                <a:rPr lang="zh-CN" altLang="zh-CN" dirty="0"/>
                <a:t>泛在接入</a:t>
              </a:r>
              <a:endParaRPr lang="zh-CN" altLang="en-US" dirty="0"/>
            </a:p>
          </p:txBody>
        </p:sp>
        <p:sp>
          <p:nvSpPr>
            <p:cNvPr id="32" name="矩形 31"/>
            <p:cNvSpPr/>
            <p:nvPr/>
          </p:nvSpPr>
          <p:spPr>
            <a:xfrm>
              <a:off x="922270" y="4725538"/>
              <a:ext cx="1746778" cy="644656"/>
            </a:xfrm>
            <a:prstGeom prst="rect">
              <a:avLst/>
            </a:prstGeom>
          </p:spPr>
          <p:txBody>
            <a:bodyPr wrap="none">
              <a:spAutoFit/>
            </a:bodyPr>
            <a:lstStyle/>
            <a:p>
              <a:r>
                <a:rPr lang="zh-CN" altLang="zh-CN" dirty="0"/>
                <a:t>资源池化</a:t>
              </a:r>
              <a:endParaRPr lang="zh-CN" altLang="en-US" dirty="0"/>
            </a:p>
          </p:txBody>
        </p:sp>
        <p:sp>
          <p:nvSpPr>
            <p:cNvPr id="33" name="矩形 32"/>
            <p:cNvSpPr/>
            <p:nvPr/>
          </p:nvSpPr>
          <p:spPr>
            <a:xfrm>
              <a:off x="6500214" y="4725538"/>
              <a:ext cx="2110690" cy="644656"/>
            </a:xfrm>
            <a:prstGeom prst="rect">
              <a:avLst/>
            </a:prstGeom>
          </p:spPr>
          <p:txBody>
            <a:bodyPr wrap="none">
              <a:spAutoFit/>
            </a:bodyPr>
            <a:lstStyle/>
            <a:p>
              <a:r>
                <a:rPr lang="zh-CN" altLang="zh-CN" dirty="0"/>
                <a:t>服务可计量</a:t>
              </a:r>
              <a:endParaRPr lang="zh-CN" altLang="en-US" dirty="0"/>
            </a:p>
          </p:txBody>
        </p:sp>
        <p:grpSp>
          <p:nvGrpSpPr>
            <p:cNvPr id="34" name="组合 33"/>
            <p:cNvGrpSpPr>
              <a:grpSpLocks/>
            </p:cNvGrpSpPr>
            <p:nvPr/>
          </p:nvGrpSpPr>
          <p:grpSpPr bwMode="auto">
            <a:xfrm>
              <a:off x="3699378" y="4932267"/>
              <a:ext cx="2288132" cy="1435758"/>
              <a:chOff x="1923895" y="3519848"/>
              <a:chExt cx="2847838" cy="2491310"/>
            </a:xfrm>
          </p:grpSpPr>
          <p:sp>
            <p:nvSpPr>
              <p:cNvPr id="35" name="圆角矩形 34"/>
              <p:cNvSpPr/>
              <p:nvPr/>
            </p:nvSpPr>
            <p:spPr>
              <a:xfrm>
                <a:off x="1942357" y="3519848"/>
                <a:ext cx="2829376" cy="2491310"/>
              </a:xfrm>
              <a:prstGeom prst="roundRect">
                <a:avLst/>
              </a:prstGeom>
              <a:solidFill>
                <a:schemeClr val="accent2">
                  <a:lumMod val="20000"/>
                  <a:lumOff val="80000"/>
                </a:schemeClr>
              </a:solidFill>
              <a:ln w="25400" cap="flat" cmpd="sng" algn="ctr">
                <a:gradFill flip="none" rotWithShape="1">
                  <a:gsLst>
                    <a:gs pos="0">
                      <a:sysClr val="window" lastClr="FFFFFF">
                        <a:lumMod val="100000"/>
                      </a:sysClr>
                    </a:gs>
                    <a:gs pos="100000">
                      <a:sysClr val="window" lastClr="FFFFFF">
                        <a:lumMod val="85000"/>
                      </a:sysClr>
                    </a:gs>
                  </a:gsLst>
                  <a:lin ang="2700000" scaled="1"/>
                  <a:tileRect/>
                </a:gradFill>
                <a:prstDash val="solid"/>
                <a:miter lim="800000"/>
              </a:ln>
              <a:effectLst>
                <a:outerShdw blurRad="139700" dist="88900" dir="2700000" algn="tl" rotWithShape="0">
                  <a:prstClr val="black">
                    <a:alpha val="14000"/>
                  </a:prstClr>
                </a:outerShdw>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sp>
            <p:nvSpPr>
              <p:cNvPr id="36" name="任意多边形 35"/>
              <p:cNvSpPr/>
              <p:nvPr/>
            </p:nvSpPr>
            <p:spPr>
              <a:xfrm>
                <a:off x="1923895" y="3588706"/>
                <a:ext cx="2819498" cy="515113"/>
              </a:xfrm>
              <a:custGeom>
                <a:avLst/>
                <a:gdLst>
                  <a:gd name="connsiteX0" fmla="*/ 317506 w 2476500"/>
                  <a:gd name="connsiteY0" fmla="*/ 0 h 514350"/>
                  <a:gd name="connsiteX1" fmla="*/ 2158994 w 2476500"/>
                  <a:gd name="connsiteY1" fmla="*/ 0 h 514350"/>
                  <a:gd name="connsiteX2" fmla="*/ 2476500 w 2476500"/>
                  <a:gd name="connsiteY2" fmla="*/ 317506 h 514350"/>
                  <a:gd name="connsiteX3" fmla="*/ 2476500 w 2476500"/>
                  <a:gd name="connsiteY3" fmla="*/ 514350 h 514350"/>
                  <a:gd name="connsiteX4" fmla="*/ 0 w 2476500"/>
                  <a:gd name="connsiteY4" fmla="*/ 514350 h 514350"/>
                  <a:gd name="connsiteX5" fmla="*/ 0 w 2476500"/>
                  <a:gd name="connsiteY5" fmla="*/ 317506 h 514350"/>
                  <a:gd name="connsiteX6" fmla="*/ 317506 w 2476500"/>
                  <a:gd name="connsiteY6" fmla="*/ 0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76500" h="514350">
                    <a:moveTo>
                      <a:pt x="317506" y="0"/>
                    </a:moveTo>
                    <a:lnTo>
                      <a:pt x="2158994" y="0"/>
                    </a:lnTo>
                    <a:cubicBezTo>
                      <a:pt x="2334348" y="0"/>
                      <a:pt x="2476500" y="142152"/>
                      <a:pt x="2476500" y="317506"/>
                    </a:cubicBezTo>
                    <a:lnTo>
                      <a:pt x="2476500" y="514350"/>
                    </a:lnTo>
                    <a:lnTo>
                      <a:pt x="0" y="514350"/>
                    </a:lnTo>
                    <a:lnTo>
                      <a:pt x="0" y="317506"/>
                    </a:lnTo>
                    <a:cubicBezTo>
                      <a:pt x="0" y="142152"/>
                      <a:pt x="142152" y="0"/>
                      <a:pt x="317506" y="0"/>
                    </a:cubicBezTo>
                    <a:close/>
                  </a:path>
                </a:pathLst>
              </a:custGeom>
              <a:solidFill>
                <a:schemeClr val="accent2">
                  <a:lumMod val="75000"/>
                </a:schemeClr>
              </a:solidFill>
              <a:ln w="12700" cap="flat" cmpd="sng" algn="ctr">
                <a:noFill/>
                <a:prstDash val="solid"/>
                <a:miter lim="800000"/>
              </a:ln>
              <a:effectLst/>
            </p:spPr>
            <p:txBody>
              <a:bodyPr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fontAlgn="auto">
                  <a:spcBef>
                    <a:spcPts val="0"/>
                  </a:spcBef>
                  <a:spcAft>
                    <a:spcPts val="0"/>
                  </a:spcAft>
                  <a:defRPr/>
                </a:pPr>
                <a:endParaRPr lang="zh-CN" altLang="en-US" sz="1400" kern="0">
                  <a:latin typeface="Calibri"/>
                  <a:ea typeface="宋体"/>
                </a:endParaRPr>
              </a:p>
            </p:txBody>
          </p:sp>
        </p:grpSp>
        <p:cxnSp>
          <p:nvCxnSpPr>
            <p:cNvPr id="37" name="直接连接符 36"/>
            <p:cNvCxnSpPr>
              <a:cxnSpLocks noChangeShapeType="1"/>
            </p:cNvCxnSpPr>
            <p:nvPr/>
          </p:nvCxnSpPr>
          <p:spPr bwMode="auto">
            <a:xfrm flipV="1">
              <a:off x="4843444" y="4250734"/>
              <a:ext cx="0" cy="583573"/>
            </a:xfrm>
            <a:prstGeom prst="line">
              <a:avLst/>
            </a:prstGeom>
            <a:noFill/>
            <a:ln w="6350" algn="ctr">
              <a:solidFill>
                <a:schemeClr val="accent4">
                  <a:lumMod val="50000"/>
                </a:schemeClr>
              </a:solidFill>
              <a:miter lim="800000"/>
              <a:headEnd/>
              <a:tailEnd/>
            </a:ln>
            <a:extLst>
              <a:ext uri="{909E8E84-426E-40DD-AFC4-6F175D3DCCD1}">
                <a14:hiddenFill xmlns:a14="http://schemas.microsoft.com/office/drawing/2010/main">
                  <a:noFill/>
                </a14:hiddenFill>
              </a:ext>
            </a:extLst>
          </p:spPr>
        </p:cxnSp>
        <p:sp>
          <p:nvSpPr>
            <p:cNvPr id="38" name="矩形 37"/>
            <p:cNvSpPr>
              <a:spLocks noChangeArrowheads="1"/>
            </p:cNvSpPr>
            <p:nvPr/>
          </p:nvSpPr>
          <p:spPr bwMode="auto">
            <a:xfrm>
              <a:off x="4697829" y="5592265"/>
              <a:ext cx="291232" cy="698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hangingPunct="1"/>
              <a:endParaRPr lang="zh-CN" altLang="en-US" sz="2000" b="1" dirty="0">
                <a:latin typeface="微软雅黑" panose="020B0503020204020204" pitchFamily="34" charset="-122"/>
                <a:ea typeface="微软雅黑" panose="020B0503020204020204" pitchFamily="34" charset="-122"/>
              </a:endParaRPr>
            </a:p>
          </p:txBody>
        </p:sp>
        <p:sp>
          <p:nvSpPr>
            <p:cNvPr id="39" name="矩形 38"/>
            <p:cNvSpPr/>
            <p:nvPr/>
          </p:nvSpPr>
          <p:spPr>
            <a:xfrm>
              <a:off x="4266397" y="5585646"/>
              <a:ext cx="2110689" cy="644656"/>
            </a:xfrm>
            <a:prstGeom prst="rect">
              <a:avLst/>
            </a:prstGeom>
          </p:spPr>
          <p:txBody>
            <a:bodyPr wrap="none">
              <a:spAutoFit/>
            </a:bodyPr>
            <a:lstStyle/>
            <a:p>
              <a:r>
                <a:rPr lang="zh-CN" altLang="zh-CN" dirty="0"/>
                <a:t>快速伸缩性</a:t>
              </a:r>
              <a:endParaRPr lang="zh-CN" altLang="en-US" dirty="0"/>
            </a:p>
          </p:txBody>
        </p:sp>
      </p:grpSp>
    </p:spTree>
    <p:extLst>
      <p:ext uri="{BB962C8B-B14F-4D97-AF65-F5344CB8AC3E}">
        <p14:creationId xmlns:p14="http://schemas.microsoft.com/office/powerpoint/2010/main" val="2744773727"/>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云计算安全风险</a:t>
            </a:r>
            <a:endParaRPr lang="zh-CN" altLang="en-US" dirty="0"/>
          </a:p>
        </p:txBody>
      </p:sp>
      <p:sp>
        <p:nvSpPr>
          <p:cNvPr id="3" name="内容占位符 2"/>
          <p:cNvSpPr>
            <a:spLocks noGrp="1"/>
          </p:cNvSpPr>
          <p:nvPr>
            <p:ph idx="1"/>
          </p:nvPr>
        </p:nvSpPr>
        <p:spPr/>
        <p:txBody>
          <a:bodyPr/>
          <a:lstStyle/>
          <a:p>
            <a:r>
              <a:rPr lang="zh-CN" altLang="zh-CN" dirty="0"/>
              <a:t>优先</a:t>
            </a:r>
            <a:r>
              <a:rPr lang="zh-CN" altLang="zh-CN" dirty="0" smtClean="0"/>
              <a:t>访问权风险</a:t>
            </a:r>
            <a:endParaRPr lang="en-US" altLang="zh-CN" dirty="0" smtClean="0"/>
          </a:p>
          <a:p>
            <a:r>
              <a:rPr lang="zh-CN" altLang="zh-CN" dirty="0"/>
              <a:t>管理权限</a:t>
            </a:r>
            <a:r>
              <a:rPr lang="zh-CN" altLang="zh-CN" dirty="0" smtClean="0"/>
              <a:t>风险</a:t>
            </a:r>
            <a:endParaRPr lang="en-US" altLang="zh-CN" dirty="0" smtClean="0"/>
          </a:p>
          <a:p>
            <a:r>
              <a:rPr lang="zh-CN" altLang="zh-CN" dirty="0"/>
              <a:t>数据处所</a:t>
            </a:r>
            <a:r>
              <a:rPr lang="zh-CN" altLang="zh-CN" dirty="0" smtClean="0"/>
              <a:t>风险</a:t>
            </a:r>
            <a:endParaRPr lang="en-US" altLang="zh-CN" dirty="0" smtClean="0"/>
          </a:p>
          <a:p>
            <a:r>
              <a:rPr lang="zh-CN" altLang="zh-CN" dirty="0"/>
              <a:t>数据隔离</a:t>
            </a:r>
            <a:r>
              <a:rPr lang="zh-CN" altLang="zh-CN" dirty="0" smtClean="0"/>
              <a:t>风险</a:t>
            </a:r>
            <a:endParaRPr lang="en-US" altLang="zh-CN" dirty="0" smtClean="0"/>
          </a:p>
          <a:p>
            <a:r>
              <a:rPr lang="zh-CN" altLang="zh-CN" dirty="0"/>
              <a:t>数据恢复</a:t>
            </a:r>
            <a:r>
              <a:rPr lang="zh-CN" altLang="zh-CN" dirty="0" smtClean="0"/>
              <a:t>风</a:t>
            </a:r>
            <a:r>
              <a:rPr lang="zh-CN" altLang="zh-CN" dirty="0"/>
              <a:t>险</a:t>
            </a:r>
            <a:endParaRPr lang="en-US" altLang="zh-CN" dirty="0" smtClean="0"/>
          </a:p>
          <a:p>
            <a:r>
              <a:rPr lang="zh-CN" altLang="zh-CN" dirty="0"/>
              <a:t>调查支持</a:t>
            </a:r>
            <a:r>
              <a:rPr lang="zh-CN" altLang="zh-CN" dirty="0" smtClean="0"/>
              <a:t>风险</a:t>
            </a:r>
            <a:endParaRPr lang="en-US" altLang="zh-CN" dirty="0" smtClean="0"/>
          </a:p>
          <a:p>
            <a:r>
              <a:rPr lang="zh-CN" altLang="zh-CN" dirty="0"/>
              <a:t>长期发展风险</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76</a:t>
            </a:fld>
            <a:endParaRPr lang="en-US" altLang="zh-CN"/>
          </a:p>
        </p:txBody>
      </p:sp>
    </p:spTree>
    <p:extLst>
      <p:ext uri="{BB962C8B-B14F-4D97-AF65-F5344CB8AC3E}">
        <p14:creationId xmlns:p14="http://schemas.microsoft.com/office/powerpoint/2010/main" val="3971896990"/>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云计算安全架构</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77</a:t>
            </a:fld>
            <a:endParaRPr lang="en-US" altLang="zh-CN"/>
          </a:p>
        </p:txBody>
      </p:sp>
      <p:sp>
        <p:nvSpPr>
          <p:cNvPr id="5" name="Rectangle 2"/>
          <p:cNvSpPr>
            <a:spLocks noChangeArrowheads="1"/>
          </p:cNvSpPr>
          <p:nvPr/>
        </p:nvSpPr>
        <p:spPr bwMode="auto">
          <a:xfrm>
            <a:off x="529377" y="1295399"/>
            <a:ext cx="1280721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nvPr>
        </p:nvGraphicFramePr>
        <p:xfrm>
          <a:off x="529377" y="1295400"/>
          <a:ext cx="7751035" cy="5229614"/>
        </p:xfrm>
        <a:graphic>
          <a:graphicData uri="http://schemas.openxmlformats.org/presentationml/2006/ole">
            <mc:AlternateContent xmlns:mc="http://schemas.openxmlformats.org/markup-compatibility/2006">
              <mc:Choice xmlns:v="urn:schemas-microsoft-com:vml" Requires="v">
                <p:oleObj spid="_x0000_s5125" name="Visio" r:id="rId3" imgW="10133170" imgH="6892094" progId="Visio.Drawing.11">
                  <p:embed/>
                </p:oleObj>
              </mc:Choice>
              <mc:Fallback>
                <p:oleObj name="Visio" r:id="rId3" imgW="10133170" imgH="6892094" progId="Visio.Drawing.11">
                  <p:embed/>
                  <p:pic>
                    <p:nvPicPr>
                      <p:cNvPr id="6"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377" y="1295400"/>
                        <a:ext cx="7751035" cy="5229614"/>
                      </a:xfrm>
                      <a:prstGeom prst="rect">
                        <a:avLst/>
                      </a:prstGeom>
                      <a:noFill/>
                    </p:spPr>
                  </p:pic>
                </p:oleObj>
              </mc:Fallback>
            </mc:AlternateContent>
          </a:graphicData>
        </a:graphic>
      </p:graphicFrame>
    </p:spTree>
    <p:extLst>
      <p:ext uri="{BB962C8B-B14F-4D97-AF65-F5344CB8AC3E}">
        <p14:creationId xmlns:p14="http://schemas.microsoft.com/office/powerpoint/2010/main" val="2036317335"/>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云计算安全关键技术及虚拟化安全</a:t>
            </a:r>
            <a:endParaRPr lang="zh-CN" altLang="en-US" dirty="0"/>
          </a:p>
        </p:txBody>
      </p:sp>
      <p:sp>
        <p:nvSpPr>
          <p:cNvPr id="3" name="内容占位符 2"/>
          <p:cNvSpPr>
            <a:spLocks noGrp="1"/>
          </p:cNvSpPr>
          <p:nvPr>
            <p:ph idx="1"/>
          </p:nvPr>
        </p:nvSpPr>
        <p:spPr/>
        <p:txBody>
          <a:bodyPr/>
          <a:lstStyle/>
          <a:p>
            <a:r>
              <a:rPr lang="zh-CN" altLang="en-US" dirty="0" smtClean="0"/>
              <a:t>云计算安全关键技术</a:t>
            </a:r>
            <a:endParaRPr lang="en-US" altLang="zh-CN" dirty="0" smtClean="0"/>
          </a:p>
          <a:p>
            <a:pPr lvl="1"/>
            <a:r>
              <a:rPr lang="zh-CN" altLang="en-US" dirty="0" smtClean="0"/>
              <a:t>可信访问控制技术</a:t>
            </a:r>
            <a:endParaRPr lang="en-US" altLang="zh-CN" dirty="0" smtClean="0"/>
          </a:p>
          <a:p>
            <a:pPr lvl="1"/>
            <a:r>
              <a:rPr lang="zh-CN" altLang="en-US" dirty="0" smtClean="0"/>
              <a:t>密文检索与处理</a:t>
            </a:r>
            <a:endParaRPr lang="en-US" altLang="zh-CN" dirty="0" smtClean="0"/>
          </a:p>
          <a:p>
            <a:pPr lvl="1"/>
            <a:r>
              <a:rPr lang="zh-CN" altLang="en-US" dirty="0" smtClean="0"/>
              <a:t>数据存在与可使用性证明</a:t>
            </a:r>
            <a:endParaRPr lang="en-US" altLang="zh-CN" dirty="0" smtClean="0"/>
          </a:p>
          <a:p>
            <a:pPr lvl="1"/>
            <a:r>
              <a:rPr lang="zh-CN" altLang="en-US" dirty="0" smtClean="0"/>
              <a:t>数据安全与隐私保护</a:t>
            </a:r>
            <a:endParaRPr lang="en-US" altLang="zh-CN" dirty="0" smtClean="0"/>
          </a:p>
          <a:p>
            <a:pPr lvl="1"/>
            <a:r>
              <a:rPr lang="zh-CN" altLang="en-US" dirty="0" smtClean="0"/>
              <a:t>虚拟化安全技术</a:t>
            </a:r>
            <a:endParaRPr lang="en-US" altLang="zh-CN" dirty="0" smtClean="0"/>
          </a:p>
          <a:p>
            <a:r>
              <a:rPr lang="zh-CN" altLang="en-US" dirty="0" smtClean="0"/>
              <a:t>虚拟化安全威胁及解决方案</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78</a:t>
            </a:fld>
            <a:endParaRPr lang="en-US" altLang="zh-CN"/>
          </a:p>
        </p:txBody>
      </p:sp>
    </p:spTree>
    <p:extLst>
      <p:ext uri="{BB962C8B-B14F-4D97-AF65-F5344CB8AC3E}">
        <p14:creationId xmlns:p14="http://schemas.microsoft.com/office/powerpoint/2010/main" val="3683864392"/>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知识子域：信息安全保障新领域</a:t>
            </a:r>
            <a:endParaRPr lang="zh-CN" altLang="en-US" dirty="0"/>
          </a:p>
        </p:txBody>
      </p:sp>
      <p:sp>
        <p:nvSpPr>
          <p:cNvPr id="3" name="内容占位符 2"/>
          <p:cNvSpPr>
            <a:spLocks noGrp="1"/>
          </p:cNvSpPr>
          <p:nvPr>
            <p:ph idx="1"/>
          </p:nvPr>
        </p:nvSpPr>
        <p:spPr/>
        <p:txBody>
          <a:bodyPr/>
          <a:lstStyle/>
          <a:p>
            <a:r>
              <a:rPr lang="zh-CN" altLang="en-US" dirty="0" smtClean="0"/>
              <a:t>物</a:t>
            </a:r>
            <a:r>
              <a:rPr lang="zh-CN" altLang="en-US" dirty="0"/>
              <a:t>联网安全</a:t>
            </a:r>
          </a:p>
          <a:p>
            <a:pPr lvl="1"/>
            <a:r>
              <a:rPr lang="zh-CN" altLang="en-US" dirty="0"/>
              <a:t>了解物联网的概念、技术架构及关键技术；</a:t>
            </a:r>
          </a:p>
          <a:p>
            <a:pPr lvl="1"/>
            <a:r>
              <a:rPr lang="zh-CN" altLang="en-US" dirty="0"/>
              <a:t>了解物联网安全体系及安全架构；</a:t>
            </a:r>
          </a:p>
          <a:p>
            <a:r>
              <a:rPr lang="zh-CN" altLang="en-US" dirty="0" smtClean="0"/>
              <a:t>移动</a:t>
            </a:r>
            <a:r>
              <a:rPr lang="zh-CN" altLang="en-US" dirty="0"/>
              <a:t>互联网安全</a:t>
            </a:r>
          </a:p>
          <a:p>
            <a:pPr lvl="1"/>
            <a:r>
              <a:rPr lang="zh-CN" altLang="en-US" dirty="0"/>
              <a:t>了解移动互联网面临的安全问题；</a:t>
            </a:r>
          </a:p>
          <a:p>
            <a:pPr lvl="1"/>
            <a:r>
              <a:rPr lang="zh-CN" altLang="en-US" dirty="0"/>
              <a:t>了解移动互联网安全策略</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79</a:t>
            </a:fld>
            <a:endParaRPr lang="en-US" altLang="zh-CN"/>
          </a:p>
        </p:txBody>
      </p:sp>
    </p:spTree>
    <p:extLst>
      <p:ext uri="{BB962C8B-B14F-4D97-AF65-F5344CB8AC3E}">
        <p14:creationId xmlns:p14="http://schemas.microsoft.com/office/powerpoint/2010/main" val="203126312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文本框"/>
          <p:cNvSpPr>
            <a:spLocks noGrp="1" noChangeArrowheads="1"/>
          </p:cNvSpPr>
          <p:nvPr>
            <p:ph type="title"/>
          </p:nvPr>
        </p:nvSpPr>
        <p:spPr/>
        <p:txBody>
          <a:bodyPr/>
          <a:lstStyle/>
          <a:p>
            <a:pPr marL="0" indent="0"/>
            <a:r>
              <a:rPr lang="zh-CN" altLang="en-US" smtClean="0">
                <a:sym typeface="Times New Roman" panose="02020603050405020304" pitchFamily="18" charset="0"/>
              </a:rPr>
              <a:t>非对称密码算法</a:t>
            </a:r>
          </a:p>
        </p:txBody>
      </p:sp>
      <p:sp>
        <p:nvSpPr>
          <p:cNvPr id="125955" name="文本框"/>
          <p:cNvSpPr>
            <a:spLocks noGrp="1" noChangeArrowheads="1"/>
          </p:cNvSpPr>
          <p:nvPr>
            <p:ph idx="1"/>
          </p:nvPr>
        </p:nvSpPr>
        <p:spPr/>
        <p:txBody>
          <a:bodyPr/>
          <a:lstStyle/>
          <a:p>
            <a:pPr marL="342900" indent="-342900" algn="l">
              <a:buFont typeface="Wingdings" panose="05000000000000000000" pitchFamily="2" charset="2"/>
              <a:buChar char="v"/>
            </a:pPr>
            <a:r>
              <a:rPr lang="zh-CN" altLang="en-US" sz="2800" dirty="0" smtClean="0">
                <a:sym typeface="Times New Roman" panose="02020603050405020304" pitchFamily="18" charset="0"/>
              </a:rPr>
              <a:t>公钥、私钥</a:t>
            </a:r>
            <a:endParaRPr lang="en-US" altLang="zh-CN" sz="2800" dirty="0" smtClean="0">
              <a:sym typeface="Times New Roman" panose="02020603050405020304" pitchFamily="18" charset="0"/>
            </a:endParaRPr>
          </a:p>
          <a:p>
            <a:pPr marL="342900" indent="-342900" algn="l">
              <a:buFont typeface="Wingdings" panose="05000000000000000000" pitchFamily="2" charset="2"/>
              <a:buChar char="v"/>
            </a:pPr>
            <a:r>
              <a:rPr lang="zh-CN" altLang="en-US" sz="2800" dirty="0" smtClean="0">
                <a:sym typeface="Times New Roman" panose="02020603050405020304" pitchFamily="18" charset="0"/>
              </a:rPr>
              <a:t>典型</a:t>
            </a:r>
            <a:r>
              <a:rPr lang="zh-CN" altLang="en-US" sz="2800" dirty="0" smtClean="0">
                <a:sym typeface="Times New Roman" panose="02020603050405020304" pitchFamily="18" charset="0"/>
              </a:rPr>
              <a:t>算法：</a:t>
            </a:r>
            <a:r>
              <a:rPr lang="en-US" altLang="zh-CN" sz="2800" dirty="0" smtClean="0">
                <a:sym typeface="Times New Roman" panose="02020603050405020304" pitchFamily="18" charset="0"/>
              </a:rPr>
              <a:t>RSA</a:t>
            </a:r>
            <a:r>
              <a:rPr lang="zh-CN" altLang="en-US" sz="2800" dirty="0" smtClean="0">
                <a:sym typeface="Times New Roman" panose="02020603050405020304" pitchFamily="18" charset="0"/>
              </a:rPr>
              <a:t>、</a:t>
            </a:r>
            <a:r>
              <a:rPr lang="en-US" altLang="zh-CN" sz="2800" dirty="0" smtClean="0">
                <a:sym typeface="Times New Roman" panose="02020603050405020304" pitchFamily="18" charset="0"/>
              </a:rPr>
              <a:t>ECC</a:t>
            </a:r>
            <a:r>
              <a:rPr lang="zh-CN" altLang="en-US" sz="2800" dirty="0" smtClean="0">
                <a:sym typeface="Times New Roman" panose="02020603050405020304" pitchFamily="18" charset="0"/>
              </a:rPr>
              <a:t>、</a:t>
            </a:r>
            <a:r>
              <a:rPr lang="en-US" sz="2800" dirty="0" smtClean="0">
                <a:sym typeface="Times New Roman" panose="02020603050405020304" pitchFamily="18" charset="0"/>
              </a:rPr>
              <a:t> </a:t>
            </a:r>
            <a:r>
              <a:rPr lang="en-US" altLang="zh-CN" sz="2800" dirty="0" err="1" smtClean="0">
                <a:sym typeface="Times New Roman" panose="02020603050405020304" pitchFamily="18" charset="0"/>
              </a:rPr>
              <a:t>ElGamal</a:t>
            </a:r>
            <a:endParaRPr lang="en-US" altLang="zh-CN" sz="2800" dirty="0" smtClean="0">
              <a:sym typeface="Times New Roman" panose="02020603050405020304" pitchFamily="18" charset="0"/>
            </a:endParaRPr>
          </a:p>
          <a:p>
            <a:pPr marL="342900" indent="-342900" algn="l">
              <a:buFont typeface="Wingdings" panose="05000000000000000000" pitchFamily="2" charset="2"/>
              <a:buChar char="v"/>
            </a:pPr>
            <a:r>
              <a:rPr lang="zh-CN" altLang="en-US" sz="2800" dirty="0" smtClean="0">
                <a:sym typeface="Times New Roman" panose="02020603050405020304" pitchFamily="18" charset="0"/>
              </a:rPr>
              <a:t>优点：解决密钥传递问题、密钥管理简单、提供数字签名等其他服务</a:t>
            </a:r>
            <a:endParaRPr lang="en-US" sz="2800" dirty="0" smtClean="0">
              <a:sym typeface="Times New Roman" panose="02020603050405020304" pitchFamily="18" charset="0"/>
            </a:endParaRPr>
          </a:p>
          <a:p>
            <a:pPr marL="342900" indent="-342900" algn="l" eaLnBrk="1" hangingPunct="1">
              <a:buFont typeface="Wingdings" panose="05000000000000000000" pitchFamily="2" charset="2"/>
              <a:buChar char="v"/>
            </a:pPr>
            <a:r>
              <a:rPr lang="zh-CN" altLang="en-US" sz="2800" dirty="0" smtClean="0">
                <a:sym typeface="Times New Roman" panose="02020603050405020304" pitchFamily="18" charset="0"/>
              </a:rPr>
              <a:t>缺点：计算复杂、耗用资源大 </a:t>
            </a:r>
            <a:endParaRPr lang="en-US" sz="2800" dirty="0" smtClean="0">
              <a:sym typeface="Times New Roman" panose="02020603050405020304" pitchFamily="18" charset="0"/>
            </a:endParaRPr>
          </a:p>
          <a:p>
            <a:pPr marL="342900" indent="-342900" algn="l">
              <a:buFont typeface="Wingdings" panose="05000000000000000000" pitchFamily="2" charset="2"/>
              <a:buChar char="v"/>
            </a:pPr>
            <a:endParaRPr lang="zh-CN" altLang="en-US" sz="2800" dirty="0" smtClean="0">
              <a:sym typeface="Times New Roman" panose="02020603050405020304" pitchFamily="18" charset="0"/>
            </a:endParaRPr>
          </a:p>
        </p:txBody>
      </p:sp>
      <p:sp>
        <p:nvSpPr>
          <p:cNvPr id="125956"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A4A347B0-288D-4160-A5F2-297C685B0950}" type="slidenum">
              <a:rPr lang="en-US" altLang="zh-CN" sz="1000">
                <a:sym typeface="黑体" panose="02010609060101010101" pitchFamily="49" charset="-122"/>
              </a:rPr>
              <a:pPr algn="ctr" hangingPunct="1"/>
              <a:t>8</a:t>
            </a:fld>
            <a:endParaRPr lang="zh-CN" altLang="en-US" sz="1000">
              <a:sym typeface="黑体" panose="02010609060101010101" pitchFamily="49" charset="-122"/>
            </a:endParaRPr>
          </a:p>
        </p:txBody>
      </p:sp>
      <p:grpSp>
        <p:nvGrpSpPr>
          <p:cNvPr id="125957" name="Group 5"/>
          <p:cNvGrpSpPr>
            <a:grpSpLocks/>
          </p:cNvGrpSpPr>
          <p:nvPr/>
        </p:nvGrpSpPr>
        <p:grpSpPr bwMode="auto">
          <a:xfrm>
            <a:off x="1164109" y="3969060"/>
            <a:ext cx="6930082" cy="2370137"/>
            <a:chOff x="0" y="0"/>
            <a:chExt cx="6026719" cy="2369795"/>
          </a:xfrm>
        </p:grpSpPr>
        <p:sp>
          <p:nvSpPr>
            <p:cNvPr id="125958" name="AutoShape 6"/>
            <p:cNvSpPr>
              <a:spLocks noChangeArrowheads="1"/>
            </p:cNvSpPr>
            <p:nvPr/>
          </p:nvSpPr>
          <p:spPr bwMode="auto">
            <a:xfrm>
              <a:off x="983954" y="894719"/>
              <a:ext cx="737966" cy="677082"/>
            </a:xfrm>
            <a:prstGeom prst="foldedCorner">
              <a:avLst>
                <a:gd name="adj" fmla="val 10514"/>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59" name="AutoShape 7"/>
            <p:cNvSpPr>
              <a:spLocks noChangeArrowheads="1"/>
            </p:cNvSpPr>
            <p:nvPr/>
          </p:nvSpPr>
          <p:spPr bwMode="auto">
            <a:xfrm>
              <a:off x="4366296" y="894719"/>
              <a:ext cx="737965" cy="677082"/>
            </a:xfrm>
            <a:prstGeom prst="foldedCorner">
              <a:avLst>
                <a:gd name="adj" fmla="val 10514"/>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60" name="Rectangle 8"/>
            <p:cNvSpPr>
              <a:spLocks noChangeArrowheads="1"/>
            </p:cNvSpPr>
            <p:nvPr/>
          </p:nvSpPr>
          <p:spPr bwMode="auto">
            <a:xfrm>
              <a:off x="0" y="1644348"/>
              <a:ext cx="1045450" cy="25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spcBef>
                  <a:spcPct val="50000"/>
                </a:spcBef>
              </a:pPr>
              <a:r>
                <a:rPr lang="en-US" altLang="zh-CN" sz="2000">
                  <a:latin typeface="Times New Roman" panose="02020603050405020304" pitchFamily="18" charset="0"/>
                  <a:ea typeface="隶书" panose="02010509060101010101" pitchFamily="49" charset="-122"/>
                  <a:sym typeface="黑体" panose="02010609060101010101" pitchFamily="49" charset="-122"/>
                </a:rPr>
                <a:t>Mary</a:t>
              </a:r>
              <a:endParaRPr lang="zh-CN" altLang="en-US" sz="2000">
                <a:latin typeface="Times New Roman" panose="02020603050405020304" pitchFamily="18" charset="0"/>
                <a:ea typeface="隶书" panose="02010509060101010101" pitchFamily="49" charset="-122"/>
                <a:sym typeface="黑体" panose="02010609060101010101" pitchFamily="49" charset="-122"/>
              </a:endParaRPr>
            </a:p>
          </p:txBody>
        </p:sp>
        <p:sp>
          <p:nvSpPr>
            <p:cNvPr id="125961" name="Rectangle 9"/>
            <p:cNvSpPr>
              <a:spLocks noChangeArrowheads="1"/>
            </p:cNvSpPr>
            <p:nvPr/>
          </p:nvSpPr>
          <p:spPr bwMode="auto">
            <a:xfrm>
              <a:off x="4981268" y="1644348"/>
              <a:ext cx="1045451" cy="25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spcBef>
                  <a:spcPct val="50000"/>
                </a:spcBef>
              </a:pPr>
              <a:r>
                <a:rPr lang="en-US" altLang="zh-CN" sz="2000">
                  <a:latin typeface="Times New Roman" panose="02020603050405020304" pitchFamily="18" charset="0"/>
                  <a:ea typeface="隶书" panose="02010509060101010101" pitchFamily="49" charset="-122"/>
                  <a:sym typeface="黑体" panose="02010609060101010101" pitchFamily="49" charset="-122"/>
                </a:rPr>
                <a:t>Rick</a:t>
              </a:r>
              <a:endParaRPr lang="zh-CN" altLang="en-US" sz="2000">
                <a:latin typeface="Times New Roman" panose="02020603050405020304" pitchFamily="18" charset="0"/>
                <a:ea typeface="隶书" panose="02010509060101010101" pitchFamily="49" charset="-122"/>
                <a:sym typeface="黑体" panose="02010609060101010101" pitchFamily="49" charset="-122"/>
              </a:endParaRPr>
            </a:p>
          </p:txBody>
        </p:sp>
        <p:sp>
          <p:nvSpPr>
            <p:cNvPr id="125962" name="AutoShape 10" descr="10%"/>
            <p:cNvSpPr>
              <a:spLocks noChangeArrowheads="1"/>
            </p:cNvSpPr>
            <p:nvPr/>
          </p:nvSpPr>
          <p:spPr bwMode="auto">
            <a:xfrm>
              <a:off x="2521382" y="822174"/>
              <a:ext cx="1045450" cy="822174"/>
            </a:xfrm>
            <a:prstGeom prst="verticalScroll">
              <a:avLst>
                <a:gd name="adj" fmla="val 12500"/>
              </a:avLst>
            </a:prstGeom>
            <a:blipFill dpi="0" rotWithShape="1">
              <a:blip r:embed="rId2"/>
              <a:srcRect/>
              <a:tile tx="0" ty="0" sx="100000" sy="100000" flip="none" algn="tl"/>
            </a:blipFill>
            <a:ln w="9525">
              <a:solidFill>
                <a:srgbClr val="9933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63" name="Rectangle 11"/>
            <p:cNvSpPr>
              <a:spLocks noChangeArrowheads="1"/>
            </p:cNvSpPr>
            <p:nvPr/>
          </p:nvSpPr>
          <p:spPr bwMode="auto">
            <a:xfrm>
              <a:off x="983954" y="962226"/>
              <a:ext cx="7994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spcBef>
                  <a:spcPct val="50000"/>
                </a:spcBef>
              </a:pPr>
              <a:r>
                <a:rPr lang="zh-CN" altLang="en-US" sz="2000">
                  <a:latin typeface="宋体" panose="02010600030101010101" pitchFamily="2" charset="-122"/>
                  <a:sym typeface="黑体" panose="02010609060101010101" pitchFamily="49" charset="-122"/>
                </a:rPr>
                <a:t>明文</a:t>
              </a:r>
            </a:p>
          </p:txBody>
        </p:sp>
        <p:sp>
          <p:nvSpPr>
            <p:cNvPr id="125964" name="Rectangle 12"/>
            <p:cNvSpPr>
              <a:spLocks noChangeArrowheads="1"/>
            </p:cNvSpPr>
            <p:nvPr/>
          </p:nvSpPr>
          <p:spPr bwMode="auto">
            <a:xfrm>
              <a:off x="2605082" y="1025179"/>
              <a:ext cx="799462" cy="25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spcBef>
                  <a:spcPct val="50000"/>
                </a:spcBef>
              </a:pPr>
              <a:r>
                <a:rPr lang="zh-CN" altLang="en-US" sz="2000" dirty="0">
                  <a:latin typeface="宋体" panose="02010600030101010101" pitchFamily="2" charset="-122"/>
                  <a:sym typeface="黑体" panose="02010609060101010101" pitchFamily="49" charset="-122"/>
                </a:rPr>
                <a:t>密文</a:t>
              </a:r>
            </a:p>
          </p:txBody>
        </p:sp>
        <p:sp>
          <p:nvSpPr>
            <p:cNvPr id="125965" name="Rectangle 13"/>
            <p:cNvSpPr>
              <a:spLocks noChangeArrowheads="1"/>
            </p:cNvSpPr>
            <p:nvPr/>
          </p:nvSpPr>
          <p:spPr bwMode="auto">
            <a:xfrm>
              <a:off x="4366296" y="962226"/>
              <a:ext cx="7994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spcBef>
                  <a:spcPct val="50000"/>
                </a:spcBef>
              </a:pPr>
              <a:r>
                <a:rPr lang="zh-CN" altLang="en-US" sz="2000">
                  <a:latin typeface="宋体" panose="02010600030101010101" pitchFamily="2" charset="-122"/>
                  <a:sym typeface="黑体" panose="02010609060101010101" pitchFamily="49" charset="-122"/>
                </a:rPr>
                <a:t>明文</a:t>
              </a:r>
            </a:p>
          </p:txBody>
        </p:sp>
        <p:sp>
          <p:nvSpPr>
            <p:cNvPr id="125966" name="AutoShape 14"/>
            <p:cNvSpPr>
              <a:spLocks noChangeArrowheads="1"/>
            </p:cNvSpPr>
            <p:nvPr/>
          </p:nvSpPr>
          <p:spPr bwMode="auto">
            <a:xfrm>
              <a:off x="1721920" y="1063990"/>
              <a:ext cx="922457" cy="338542"/>
            </a:xfrm>
            <a:prstGeom prst="rightArrow">
              <a:avLst>
                <a:gd name="adj1" fmla="val 0"/>
                <a:gd name="adj2" fmla="val 21445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67" name="AutoShape 15"/>
            <p:cNvSpPr>
              <a:spLocks noChangeArrowheads="1"/>
            </p:cNvSpPr>
            <p:nvPr/>
          </p:nvSpPr>
          <p:spPr bwMode="auto">
            <a:xfrm>
              <a:off x="3443839" y="1063990"/>
              <a:ext cx="922457" cy="338542"/>
            </a:xfrm>
            <a:prstGeom prst="rightArrow">
              <a:avLst>
                <a:gd name="adj1" fmla="val 0"/>
                <a:gd name="adj2" fmla="val 214451"/>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nvGrpSpPr>
            <p:cNvPr id="125968" name="Group 16"/>
            <p:cNvGrpSpPr>
              <a:grpSpLocks/>
            </p:cNvGrpSpPr>
            <p:nvPr/>
          </p:nvGrpSpPr>
          <p:grpSpPr bwMode="auto">
            <a:xfrm rot="5400000">
              <a:off x="1844830" y="651042"/>
              <a:ext cx="584388" cy="338234"/>
              <a:chOff x="0" y="0"/>
              <a:chExt cx="584388" cy="338234"/>
            </a:xfrm>
          </p:grpSpPr>
          <p:sp>
            <p:nvSpPr>
              <p:cNvPr id="126011" name="Rectangle 17"/>
              <p:cNvSpPr>
                <a:spLocks noChangeArrowheads="1"/>
              </p:cNvSpPr>
              <p:nvPr/>
            </p:nvSpPr>
            <p:spPr bwMode="auto">
              <a:xfrm>
                <a:off x="0" y="0"/>
                <a:ext cx="584388" cy="338234"/>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6012" name="曲线"/>
              <p:cNvSpPr>
                <a:spLocks/>
              </p:cNvSpPr>
              <p:nvPr/>
            </p:nvSpPr>
            <p:spPr bwMode="auto">
              <a:xfrm>
                <a:off x="59447" y="174241"/>
                <a:ext cx="130983" cy="158867"/>
              </a:xfrm>
              <a:custGeom>
                <a:avLst/>
                <a:gdLst>
                  <a:gd name="T0" fmla="*/ 4020 w 21600"/>
                  <a:gd name="T1" fmla="*/ 49955 h 21600"/>
                  <a:gd name="T2" fmla="*/ 0 w 21600"/>
                  <a:gd name="T3" fmla="*/ 74300 h 21600"/>
                  <a:gd name="T4" fmla="*/ 4020 w 21600"/>
                  <a:gd name="T5" fmla="*/ 99932 h 21600"/>
                  <a:gd name="T6" fmla="*/ 12080 w 21600"/>
                  <a:gd name="T7" fmla="*/ 119150 h 21600"/>
                  <a:gd name="T8" fmla="*/ 20151 w 21600"/>
                  <a:gd name="T9" fmla="*/ 134515 h 21600"/>
                  <a:gd name="T10" fmla="*/ 32230 w 21600"/>
                  <a:gd name="T11" fmla="*/ 143488 h 21600"/>
                  <a:gd name="T12" fmla="*/ 44322 w 21600"/>
                  <a:gd name="T13" fmla="*/ 153741 h 21600"/>
                  <a:gd name="T14" fmla="*/ 55407 w 21600"/>
                  <a:gd name="T15" fmla="*/ 158867 h 21600"/>
                  <a:gd name="T16" fmla="*/ 67499 w 21600"/>
                  <a:gd name="T17" fmla="*/ 158867 h 21600"/>
                  <a:gd name="T18" fmla="*/ 75558 w 21600"/>
                  <a:gd name="T19" fmla="*/ 158867 h 21600"/>
                  <a:gd name="T20" fmla="*/ 91676 w 21600"/>
                  <a:gd name="T21" fmla="*/ 148607 h 21600"/>
                  <a:gd name="T22" fmla="*/ 103774 w 21600"/>
                  <a:gd name="T23" fmla="*/ 143488 h 21600"/>
                  <a:gd name="T24" fmla="*/ 111833 w 21600"/>
                  <a:gd name="T25" fmla="*/ 134515 h 21600"/>
                  <a:gd name="T26" fmla="*/ 115865 w 21600"/>
                  <a:gd name="T27" fmla="*/ 129388 h 21600"/>
                  <a:gd name="T28" fmla="*/ 122912 w 21600"/>
                  <a:gd name="T29" fmla="*/ 119150 h 21600"/>
                  <a:gd name="T30" fmla="*/ 126950 w 21600"/>
                  <a:gd name="T31" fmla="*/ 103771 h 21600"/>
                  <a:gd name="T32" fmla="*/ 130971 w 21600"/>
                  <a:gd name="T33" fmla="*/ 84545 h 21600"/>
                  <a:gd name="T34" fmla="*/ 130971 w 21600"/>
                  <a:gd name="T35" fmla="*/ 74300 h 21600"/>
                  <a:gd name="T36" fmla="*/ 130971 w 21600"/>
                  <a:gd name="T37" fmla="*/ 55081 h 21600"/>
                  <a:gd name="T38" fmla="*/ 126950 w 21600"/>
                  <a:gd name="T39" fmla="*/ 39709 h 21600"/>
                  <a:gd name="T40" fmla="*/ 119898 w 21600"/>
                  <a:gd name="T41" fmla="*/ 29464 h 21600"/>
                  <a:gd name="T42" fmla="*/ 115865 w 21600"/>
                  <a:gd name="T43" fmla="*/ 19204 h 21600"/>
                  <a:gd name="T44" fmla="*/ 79596 w 21600"/>
                  <a:gd name="T45" fmla="*/ 10238 h 21600"/>
                  <a:gd name="T46" fmla="*/ 67499 w 21600"/>
                  <a:gd name="T47" fmla="*/ 24338 h 21600"/>
                  <a:gd name="T48" fmla="*/ 79596 w 21600"/>
                  <a:gd name="T49" fmla="*/ 29464 h 21600"/>
                  <a:gd name="T50" fmla="*/ 87649 w 21600"/>
                  <a:gd name="T51" fmla="*/ 29464 h 21600"/>
                  <a:gd name="T52" fmla="*/ 91676 w 21600"/>
                  <a:gd name="T53" fmla="*/ 39709 h 21600"/>
                  <a:gd name="T54" fmla="*/ 99747 w 21600"/>
                  <a:gd name="T55" fmla="*/ 49955 h 21600"/>
                  <a:gd name="T56" fmla="*/ 103774 w 21600"/>
                  <a:gd name="T57" fmla="*/ 58928 h 21600"/>
                  <a:gd name="T58" fmla="*/ 107806 w 21600"/>
                  <a:gd name="T59" fmla="*/ 74300 h 21600"/>
                  <a:gd name="T60" fmla="*/ 107806 w 21600"/>
                  <a:gd name="T61" fmla="*/ 84545 h 21600"/>
                  <a:gd name="T62" fmla="*/ 103774 w 21600"/>
                  <a:gd name="T63" fmla="*/ 99932 h 21600"/>
                  <a:gd name="T64" fmla="*/ 99747 w 21600"/>
                  <a:gd name="T65" fmla="*/ 108897 h 21600"/>
                  <a:gd name="T66" fmla="*/ 91676 w 21600"/>
                  <a:gd name="T67" fmla="*/ 114024 h 21600"/>
                  <a:gd name="T68" fmla="*/ 83623 w 21600"/>
                  <a:gd name="T69" fmla="*/ 124269 h 21600"/>
                  <a:gd name="T70" fmla="*/ 75558 w 21600"/>
                  <a:gd name="T71" fmla="*/ 124269 h 21600"/>
                  <a:gd name="T72" fmla="*/ 63472 w 21600"/>
                  <a:gd name="T73" fmla="*/ 124269 h 21600"/>
                  <a:gd name="T74" fmla="*/ 48355 w 21600"/>
                  <a:gd name="T75" fmla="*/ 119150 h 21600"/>
                  <a:gd name="T76" fmla="*/ 40302 w 21600"/>
                  <a:gd name="T77" fmla="*/ 114024 h 21600"/>
                  <a:gd name="T78" fmla="*/ 32230 w 21600"/>
                  <a:gd name="T79" fmla="*/ 103771 h 21600"/>
                  <a:gd name="T80" fmla="*/ 28204 w 21600"/>
                  <a:gd name="T81" fmla="*/ 89672 h 21600"/>
                  <a:gd name="T82" fmla="*/ 24171 w 21600"/>
                  <a:gd name="T83" fmla="*/ 79434 h 21600"/>
                  <a:gd name="T84" fmla="*/ 28204 w 21600"/>
                  <a:gd name="T85" fmla="*/ 58928 h 21600"/>
                  <a:gd name="T86" fmla="*/ 36269 w 21600"/>
                  <a:gd name="T87" fmla="*/ 44828 h 21600"/>
                  <a:gd name="T88" fmla="*/ 44322 w 21600"/>
                  <a:gd name="T89" fmla="*/ 34590 h 21600"/>
                  <a:gd name="T90" fmla="*/ 51374 w 21600"/>
                  <a:gd name="T91" fmla="*/ 29464 h 21600"/>
                  <a:gd name="T92" fmla="*/ 55407 w 21600"/>
                  <a:gd name="T93" fmla="*/ 15372 h 21600"/>
                  <a:gd name="T94" fmla="*/ 44322 w 21600"/>
                  <a:gd name="T95" fmla="*/ 0 h 21600"/>
                  <a:gd name="T96" fmla="*/ 24171 w 21600"/>
                  <a:gd name="T97" fmla="*/ 10238 h 21600"/>
                  <a:gd name="T98" fmla="*/ 8053 w 21600"/>
                  <a:gd name="T99" fmla="*/ 34590 h 21600"/>
                  <a:gd name="T100" fmla="*/ 4020 w 21600"/>
                  <a:gd name="T101" fmla="*/ 49955 h 21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600"/>
                  <a:gd name="T154" fmla="*/ 0 h 21600"/>
                  <a:gd name="T155" fmla="*/ 21600 w 21600"/>
                  <a:gd name="T156" fmla="*/ 21600 h 216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600" h="21600">
                    <a:moveTo>
                      <a:pt x="663" y="6792"/>
                    </a:moveTo>
                    <a:lnTo>
                      <a:pt x="0" y="10102"/>
                    </a:lnTo>
                    <a:lnTo>
                      <a:pt x="663" y="13587"/>
                    </a:lnTo>
                    <a:lnTo>
                      <a:pt x="1992" y="16200"/>
                    </a:lnTo>
                    <a:lnTo>
                      <a:pt x="3323" y="18289"/>
                    </a:lnTo>
                    <a:lnTo>
                      <a:pt x="5315" y="19509"/>
                    </a:lnTo>
                    <a:lnTo>
                      <a:pt x="7309" y="20903"/>
                    </a:lnTo>
                    <a:lnTo>
                      <a:pt x="9137" y="21600"/>
                    </a:lnTo>
                    <a:lnTo>
                      <a:pt x="11131" y="21600"/>
                    </a:lnTo>
                    <a:lnTo>
                      <a:pt x="12460" y="21600"/>
                    </a:lnTo>
                    <a:lnTo>
                      <a:pt x="15118" y="20205"/>
                    </a:lnTo>
                    <a:lnTo>
                      <a:pt x="17113" y="19509"/>
                    </a:lnTo>
                    <a:lnTo>
                      <a:pt x="18442" y="18289"/>
                    </a:lnTo>
                    <a:lnTo>
                      <a:pt x="19107" y="17592"/>
                    </a:lnTo>
                    <a:lnTo>
                      <a:pt x="20269" y="16200"/>
                    </a:lnTo>
                    <a:lnTo>
                      <a:pt x="20935" y="14109"/>
                    </a:lnTo>
                    <a:lnTo>
                      <a:pt x="21598" y="11495"/>
                    </a:lnTo>
                    <a:lnTo>
                      <a:pt x="21598" y="10102"/>
                    </a:lnTo>
                    <a:lnTo>
                      <a:pt x="21598" y="7489"/>
                    </a:lnTo>
                    <a:lnTo>
                      <a:pt x="20935" y="5399"/>
                    </a:lnTo>
                    <a:lnTo>
                      <a:pt x="19772" y="4006"/>
                    </a:lnTo>
                    <a:lnTo>
                      <a:pt x="19107" y="2611"/>
                    </a:lnTo>
                    <a:lnTo>
                      <a:pt x="13126" y="1392"/>
                    </a:lnTo>
                    <a:lnTo>
                      <a:pt x="11131" y="3309"/>
                    </a:lnTo>
                    <a:lnTo>
                      <a:pt x="13126" y="4006"/>
                    </a:lnTo>
                    <a:lnTo>
                      <a:pt x="14454" y="4006"/>
                    </a:lnTo>
                    <a:lnTo>
                      <a:pt x="15118" y="5399"/>
                    </a:lnTo>
                    <a:lnTo>
                      <a:pt x="16449" y="6792"/>
                    </a:lnTo>
                    <a:lnTo>
                      <a:pt x="17113" y="8012"/>
                    </a:lnTo>
                    <a:lnTo>
                      <a:pt x="17778" y="10102"/>
                    </a:lnTo>
                    <a:lnTo>
                      <a:pt x="17778" y="11495"/>
                    </a:lnTo>
                    <a:lnTo>
                      <a:pt x="17113" y="13587"/>
                    </a:lnTo>
                    <a:lnTo>
                      <a:pt x="16449" y="14806"/>
                    </a:lnTo>
                    <a:lnTo>
                      <a:pt x="15118" y="15503"/>
                    </a:lnTo>
                    <a:lnTo>
                      <a:pt x="13790" y="16896"/>
                    </a:lnTo>
                    <a:lnTo>
                      <a:pt x="12460" y="16896"/>
                    </a:lnTo>
                    <a:lnTo>
                      <a:pt x="10467" y="16896"/>
                    </a:lnTo>
                    <a:lnTo>
                      <a:pt x="7974" y="16200"/>
                    </a:lnTo>
                    <a:lnTo>
                      <a:pt x="6646" y="15503"/>
                    </a:lnTo>
                    <a:lnTo>
                      <a:pt x="5315" y="14109"/>
                    </a:lnTo>
                    <a:lnTo>
                      <a:pt x="4651" y="12192"/>
                    </a:lnTo>
                    <a:lnTo>
                      <a:pt x="3986" y="10800"/>
                    </a:lnTo>
                    <a:lnTo>
                      <a:pt x="4651" y="8012"/>
                    </a:lnTo>
                    <a:lnTo>
                      <a:pt x="5981" y="6095"/>
                    </a:lnTo>
                    <a:lnTo>
                      <a:pt x="7309" y="4703"/>
                    </a:lnTo>
                    <a:lnTo>
                      <a:pt x="8472" y="4006"/>
                    </a:lnTo>
                    <a:lnTo>
                      <a:pt x="9137" y="2090"/>
                    </a:lnTo>
                    <a:lnTo>
                      <a:pt x="7309" y="0"/>
                    </a:lnTo>
                    <a:lnTo>
                      <a:pt x="3986" y="1392"/>
                    </a:lnTo>
                    <a:lnTo>
                      <a:pt x="1328" y="4703"/>
                    </a:lnTo>
                    <a:lnTo>
                      <a:pt x="663" y="6792"/>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13" name="曲线"/>
              <p:cNvSpPr>
                <a:spLocks/>
              </p:cNvSpPr>
              <p:nvPr/>
            </p:nvSpPr>
            <p:spPr bwMode="auto">
              <a:xfrm>
                <a:off x="59447" y="174241"/>
                <a:ext cx="130983" cy="158867"/>
              </a:xfrm>
              <a:custGeom>
                <a:avLst/>
                <a:gdLst>
                  <a:gd name="T0" fmla="*/ 4020 w 21600"/>
                  <a:gd name="T1" fmla="*/ 49955 h 21600"/>
                  <a:gd name="T2" fmla="*/ 0 w 21600"/>
                  <a:gd name="T3" fmla="*/ 74300 h 21600"/>
                  <a:gd name="T4" fmla="*/ 4020 w 21600"/>
                  <a:gd name="T5" fmla="*/ 99932 h 21600"/>
                  <a:gd name="T6" fmla="*/ 12080 w 21600"/>
                  <a:gd name="T7" fmla="*/ 119150 h 21600"/>
                  <a:gd name="T8" fmla="*/ 20151 w 21600"/>
                  <a:gd name="T9" fmla="*/ 134515 h 21600"/>
                  <a:gd name="T10" fmla="*/ 32230 w 21600"/>
                  <a:gd name="T11" fmla="*/ 143488 h 21600"/>
                  <a:gd name="T12" fmla="*/ 44322 w 21600"/>
                  <a:gd name="T13" fmla="*/ 153741 h 21600"/>
                  <a:gd name="T14" fmla="*/ 55407 w 21600"/>
                  <a:gd name="T15" fmla="*/ 158867 h 21600"/>
                  <a:gd name="T16" fmla="*/ 67499 w 21600"/>
                  <a:gd name="T17" fmla="*/ 158867 h 21600"/>
                  <a:gd name="T18" fmla="*/ 75558 w 21600"/>
                  <a:gd name="T19" fmla="*/ 158867 h 21600"/>
                  <a:gd name="T20" fmla="*/ 91676 w 21600"/>
                  <a:gd name="T21" fmla="*/ 148607 h 21600"/>
                  <a:gd name="T22" fmla="*/ 103774 w 21600"/>
                  <a:gd name="T23" fmla="*/ 143488 h 21600"/>
                  <a:gd name="T24" fmla="*/ 111833 w 21600"/>
                  <a:gd name="T25" fmla="*/ 134515 h 21600"/>
                  <a:gd name="T26" fmla="*/ 115865 w 21600"/>
                  <a:gd name="T27" fmla="*/ 129388 h 21600"/>
                  <a:gd name="T28" fmla="*/ 122912 w 21600"/>
                  <a:gd name="T29" fmla="*/ 119150 h 21600"/>
                  <a:gd name="T30" fmla="*/ 126950 w 21600"/>
                  <a:gd name="T31" fmla="*/ 103771 h 21600"/>
                  <a:gd name="T32" fmla="*/ 130971 w 21600"/>
                  <a:gd name="T33" fmla="*/ 84545 h 21600"/>
                  <a:gd name="T34" fmla="*/ 130971 w 21600"/>
                  <a:gd name="T35" fmla="*/ 74300 h 21600"/>
                  <a:gd name="T36" fmla="*/ 130971 w 21600"/>
                  <a:gd name="T37" fmla="*/ 55081 h 21600"/>
                  <a:gd name="T38" fmla="*/ 126950 w 21600"/>
                  <a:gd name="T39" fmla="*/ 39709 h 21600"/>
                  <a:gd name="T40" fmla="*/ 119898 w 21600"/>
                  <a:gd name="T41" fmla="*/ 29464 h 21600"/>
                  <a:gd name="T42" fmla="*/ 115865 w 21600"/>
                  <a:gd name="T43" fmla="*/ 19204 h 21600"/>
                  <a:gd name="T44" fmla="*/ 79596 w 21600"/>
                  <a:gd name="T45" fmla="*/ 10238 h 21600"/>
                  <a:gd name="T46" fmla="*/ 67499 w 21600"/>
                  <a:gd name="T47" fmla="*/ 24338 h 21600"/>
                  <a:gd name="T48" fmla="*/ 79596 w 21600"/>
                  <a:gd name="T49" fmla="*/ 29464 h 21600"/>
                  <a:gd name="T50" fmla="*/ 87649 w 21600"/>
                  <a:gd name="T51" fmla="*/ 29464 h 21600"/>
                  <a:gd name="T52" fmla="*/ 91676 w 21600"/>
                  <a:gd name="T53" fmla="*/ 39709 h 21600"/>
                  <a:gd name="T54" fmla="*/ 99747 w 21600"/>
                  <a:gd name="T55" fmla="*/ 49955 h 21600"/>
                  <a:gd name="T56" fmla="*/ 103774 w 21600"/>
                  <a:gd name="T57" fmla="*/ 58928 h 21600"/>
                  <a:gd name="T58" fmla="*/ 107806 w 21600"/>
                  <a:gd name="T59" fmla="*/ 74300 h 21600"/>
                  <a:gd name="T60" fmla="*/ 107806 w 21600"/>
                  <a:gd name="T61" fmla="*/ 84545 h 21600"/>
                  <a:gd name="T62" fmla="*/ 103774 w 21600"/>
                  <a:gd name="T63" fmla="*/ 99932 h 21600"/>
                  <a:gd name="T64" fmla="*/ 99747 w 21600"/>
                  <a:gd name="T65" fmla="*/ 108897 h 21600"/>
                  <a:gd name="T66" fmla="*/ 91676 w 21600"/>
                  <a:gd name="T67" fmla="*/ 114024 h 21600"/>
                  <a:gd name="T68" fmla="*/ 83623 w 21600"/>
                  <a:gd name="T69" fmla="*/ 124269 h 21600"/>
                  <a:gd name="T70" fmla="*/ 75558 w 21600"/>
                  <a:gd name="T71" fmla="*/ 124269 h 21600"/>
                  <a:gd name="T72" fmla="*/ 63472 w 21600"/>
                  <a:gd name="T73" fmla="*/ 124269 h 21600"/>
                  <a:gd name="T74" fmla="*/ 48355 w 21600"/>
                  <a:gd name="T75" fmla="*/ 119150 h 21600"/>
                  <a:gd name="T76" fmla="*/ 40302 w 21600"/>
                  <a:gd name="T77" fmla="*/ 114024 h 21600"/>
                  <a:gd name="T78" fmla="*/ 32230 w 21600"/>
                  <a:gd name="T79" fmla="*/ 103771 h 21600"/>
                  <a:gd name="T80" fmla="*/ 28204 w 21600"/>
                  <a:gd name="T81" fmla="*/ 89672 h 21600"/>
                  <a:gd name="T82" fmla="*/ 24171 w 21600"/>
                  <a:gd name="T83" fmla="*/ 79434 h 21600"/>
                  <a:gd name="T84" fmla="*/ 28204 w 21600"/>
                  <a:gd name="T85" fmla="*/ 58928 h 21600"/>
                  <a:gd name="T86" fmla="*/ 36269 w 21600"/>
                  <a:gd name="T87" fmla="*/ 44828 h 21600"/>
                  <a:gd name="T88" fmla="*/ 44322 w 21600"/>
                  <a:gd name="T89" fmla="*/ 34590 h 21600"/>
                  <a:gd name="T90" fmla="*/ 51374 w 21600"/>
                  <a:gd name="T91" fmla="*/ 29464 h 21600"/>
                  <a:gd name="T92" fmla="*/ 55407 w 21600"/>
                  <a:gd name="T93" fmla="*/ 15372 h 21600"/>
                  <a:gd name="T94" fmla="*/ 44322 w 21600"/>
                  <a:gd name="T95" fmla="*/ 0 h 21600"/>
                  <a:gd name="T96" fmla="*/ 24171 w 21600"/>
                  <a:gd name="T97" fmla="*/ 10238 h 21600"/>
                  <a:gd name="T98" fmla="*/ 8053 w 21600"/>
                  <a:gd name="T99" fmla="*/ 34590 h 21600"/>
                  <a:gd name="T100" fmla="*/ 4020 w 21600"/>
                  <a:gd name="T101" fmla="*/ 49955 h 21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600"/>
                  <a:gd name="T154" fmla="*/ 0 h 21600"/>
                  <a:gd name="T155" fmla="*/ 21600 w 21600"/>
                  <a:gd name="T156" fmla="*/ 21600 h 216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600" h="21600">
                    <a:moveTo>
                      <a:pt x="663" y="6792"/>
                    </a:moveTo>
                    <a:lnTo>
                      <a:pt x="0" y="10102"/>
                    </a:lnTo>
                    <a:lnTo>
                      <a:pt x="663" y="13587"/>
                    </a:lnTo>
                    <a:lnTo>
                      <a:pt x="1992" y="16200"/>
                    </a:lnTo>
                    <a:lnTo>
                      <a:pt x="3323" y="18289"/>
                    </a:lnTo>
                    <a:lnTo>
                      <a:pt x="5315" y="19509"/>
                    </a:lnTo>
                    <a:lnTo>
                      <a:pt x="7309" y="20903"/>
                    </a:lnTo>
                    <a:lnTo>
                      <a:pt x="9137" y="21600"/>
                    </a:lnTo>
                    <a:lnTo>
                      <a:pt x="11131" y="21600"/>
                    </a:lnTo>
                    <a:lnTo>
                      <a:pt x="12460" y="21600"/>
                    </a:lnTo>
                    <a:lnTo>
                      <a:pt x="15118" y="20205"/>
                    </a:lnTo>
                    <a:lnTo>
                      <a:pt x="17113" y="19509"/>
                    </a:lnTo>
                    <a:lnTo>
                      <a:pt x="18442" y="18289"/>
                    </a:lnTo>
                    <a:lnTo>
                      <a:pt x="19107" y="17592"/>
                    </a:lnTo>
                    <a:lnTo>
                      <a:pt x="20269" y="16200"/>
                    </a:lnTo>
                    <a:lnTo>
                      <a:pt x="20935" y="14109"/>
                    </a:lnTo>
                    <a:lnTo>
                      <a:pt x="21598" y="11495"/>
                    </a:lnTo>
                    <a:lnTo>
                      <a:pt x="21598" y="10102"/>
                    </a:lnTo>
                    <a:lnTo>
                      <a:pt x="21598" y="7489"/>
                    </a:lnTo>
                    <a:lnTo>
                      <a:pt x="20935" y="5399"/>
                    </a:lnTo>
                    <a:lnTo>
                      <a:pt x="19772" y="4006"/>
                    </a:lnTo>
                    <a:lnTo>
                      <a:pt x="19107" y="2611"/>
                    </a:lnTo>
                    <a:lnTo>
                      <a:pt x="13126" y="1392"/>
                    </a:lnTo>
                    <a:lnTo>
                      <a:pt x="11131" y="3309"/>
                    </a:lnTo>
                    <a:lnTo>
                      <a:pt x="13126" y="4006"/>
                    </a:lnTo>
                    <a:lnTo>
                      <a:pt x="14454" y="4006"/>
                    </a:lnTo>
                    <a:lnTo>
                      <a:pt x="15118" y="5399"/>
                    </a:lnTo>
                    <a:lnTo>
                      <a:pt x="16449" y="6792"/>
                    </a:lnTo>
                    <a:lnTo>
                      <a:pt x="17113" y="8012"/>
                    </a:lnTo>
                    <a:lnTo>
                      <a:pt x="17778" y="10102"/>
                    </a:lnTo>
                    <a:lnTo>
                      <a:pt x="17778" y="11495"/>
                    </a:lnTo>
                    <a:lnTo>
                      <a:pt x="17113" y="13587"/>
                    </a:lnTo>
                    <a:lnTo>
                      <a:pt x="16449" y="14806"/>
                    </a:lnTo>
                    <a:lnTo>
                      <a:pt x="15118" y="15503"/>
                    </a:lnTo>
                    <a:lnTo>
                      <a:pt x="13790" y="16896"/>
                    </a:lnTo>
                    <a:lnTo>
                      <a:pt x="12460" y="16896"/>
                    </a:lnTo>
                    <a:lnTo>
                      <a:pt x="10467" y="16896"/>
                    </a:lnTo>
                    <a:lnTo>
                      <a:pt x="7974" y="16200"/>
                    </a:lnTo>
                    <a:lnTo>
                      <a:pt x="6646" y="15503"/>
                    </a:lnTo>
                    <a:lnTo>
                      <a:pt x="5315" y="14109"/>
                    </a:lnTo>
                    <a:lnTo>
                      <a:pt x="4651" y="12192"/>
                    </a:lnTo>
                    <a:lnTo>
                      <a:pt x="3986" y="10800"/>
                    </a:lnTo>
                    <a:lnTo>
                      <a:pt x="4651" y="8012"/>
                    </a:lnTo>
                    <a:lnTo>
                      <a:pt x="5981" y="6095"/>
                    </a:lnTo>
                    <a:lnTo>
                      <a:pt x="7309" y="4703"/>
                    </a:lnTo>
                    <a:lnTo>
                      <a:pt x="8472" y="4006"/>
                    </a:lnTo>
                    <a:lnTo>
                      <a:pt x="9137" y="2090"/>
                    </a:lnTo>
                    <a:lnTo>
                      <a:pt x="7309" y="0"/>
                    </a:lnTo>
                    <a:lnTo>
                      <a:pt x="3986" y="1392"/>
                    </a:lnTo>
                    <a:lnTo>
                      <a:pt x="1328" y="4703"/>
                    </a:lnTo>
                    <a:lnTo>
                      <a:pt x="663" y="6792"/>
                    </a:lnTo>
                    <a:close/>
                  </a:path>
                </a:pathLst>
              </a:custGeom>
              <a:solidFill>
                <a:srgbClr val="93936C"/>
              </a:solidFill>
              <a:ln w="6350" cap="flat" cmpd="sng">
                <a:solidFill>
                  <a:srgbClr val="93936C"/>
                </a:solidFill>
                <a:miter lim="800000"/>
                <a:headEnd/>
                <a:tailEnd/>
              </a:ln>
            </p:spPr>
            <p:txBody>
              <a:bodyPr/>
              <a:lstStyle/>
              <a:p>
                <a:endParaRPr lang="zh-CN" altLang="en-US"/>
              </a:p>
            </p:txBody>
          </p:sp>
          <p:sp>
            <p:nvSpPr>
              <p:cNvPr id="126014" name="曲线"/>
              <p:cNvSpPr>
                <a:spLocks/>
              </p:cNvSpPr>
              <p:nvPr/>
            </p:nvSpPr>
            <p:spPr bwMode="auto">
              <a:xfrm>
                <a:off x="59447" y="5124"/>
                <a:ext cx="130983" cy="153742"/>
              </a:xfrm>
              <a:custGeom>
                <a:avLst/>
                <a:gdLst>
                  <a:gd name="T0" fmla="*/ 4020 w 21600"/>
                  <a:gd name="T1" fmla="*/ 108886 h 21600"/>
                  <a:gd name="T2" fmla="*/ 0 w 21600"/>
                  <a:gd name="T3" fmla="*/ 94800 h 21600"/>
                  <a:gd name="T4" fmla="*/ 0 w 21600"/>
                  <a:gd name="T5" fmla="*/ 84551 h 21600"/>
                  <a:gd name="T6" fmla="*/ 0 w 21600"/>
                  <a:gd name="T7" fmla="*/ 69184 h 21600"/>
                  <a:gd name="T8" fmla="*/ 4020 w 21600"/>
                  <a:gd name="T9" fmla="*/ 58934 h 21600"/>
                  <a:gd name="T10" fmla="*/ 8053 w 21600"/>
                  <a:gd name="T11" fmla="*/ 49959 h 21600"/>
                  <a:gd name="T12" fmla="*/ 12080 w 21600"/>
                  <a:gd name="T13" fmla="*/ 39702 h 21600"/>
                  <a:gd name="T14" fmla="*/ 16118 w 21600"/>
                  <a:gd name="T15" fmla="*/ 29453 h 21600"/>
                  <a:gd name="T16" fmla="*/ 24171 w 21600"/>
                  <a:gd name="T17" fmla="*/ 19204 h 21600"/>
                  <a:gd name="T18" fmla="*/ 32230 w 21600"/>
                  <a:gd name="T19" fmla="*/ 15367 h 21600"/>
                  <a:gd name="T20" fmla="*/ 44322 w 21600"/>
                  <a:gd name="T21" fmla="*/ 5118 h 21600"/>
                  <a:gd name="T22" fmla="*/ 55407 w 21600"/>
                  <a:gd name="T23" fmla="*/ 5118 h 21600"/>
                  <a:gd name="T24" fmla="*/ 67499 w 21600"/>
                  <a:gd name="T25" fmla="*/ 0 h 21600"/>
                  <a:gd name="T26" fmla="*/ 75558 w 21600"/>
                  <a:gd name="T27" fmla="*/ 5118 h 21600"/>
                  <a:gd name="T28" fmla="*/ 83623 w 21600"/>
                  <a:gd name="T29" fmla="*/ 5118 h 21600"/>
                  <a:gd name="T30" fmla="*/ 91676 w 21600"/>
                  <a:gd name="T31" fmla="*/ 5118 h 21600"/>
                  <a:gd name="T32" fmla="*/ 103774 w 21600"/>
                  <a:gd name="T33" fmla="*/ 15367 h 21600"/>
                  <a:gd name="T34" fmla="*/ 115865 w 21600"/>
                  <a:gd name="T35" fmla="*/ 29453 h 21600"/>
                  <a:gd name="T36" fmla="*/ 122912 w 21600"/>
                  <a:gd name="T37" fmla="*/ 39702 h 21600"/>
                  <a:gd name="T38" fmla="*/ 126950 w 21600"/>
                  <a:gd name="T39" fmla="*/ 55091 h 21600"/>
                  <a:gd name="T40" fmla="*/ 130971 w 21600"/>
                  <a:gd name="T41" fmla="*/ 74302 h 21600"/>
                  <a:gd name="T42" fmla="*/ 130971 w 21600"/>
                  <a:gd name="T43" fmla="*/ 84551 h 21600"/>
                  <a:gd name="T44" fmla="*/ 130971 w 21600"/>
                  <a:gd name="T45" fmla="*/ 103762 h 21600"/>
                  <a:gd name="T46" fmla="*/ 126950 w 21600"/>
                  <a:gd name="T47" fmla="*/ 119136 h 21600"/>
                  <a:gd name="T48" fmla="*/ 119898 w 21600"/>
                  <a:gd name="T49" fmla="*/ 129392 h 21600"/>
                  <a:gd name="T50" fmla="*/ 115865 w 21600"/>
                  <a:gd name="T51" fmla="*/ 139642 h 21600"/>
                  <a:gd name="T52" fmla="*/ 79596 w 21600"/>
                  <a:gd name="T53" fmla="*/ 153742 h 21600"/>
                  <a:gd name="T54" fmla="*/ 67499 w 21600"/>
                  <a:gd name="T55" fmla="*/ 134524 h 21600"/>
                  <a:gd name="T56" fmla="*/ 79596 w 21600"/>
                  <a:gd name="T57" fmla="*/ 134524 h 21600"/>
                  <a:gd name="T58" fmla="*/ 91676 w 21600"/>
                  <a:gd name="T59" fmla="*/ 124275 h 21600"/>
                  <a:gd name="T60" fmla="*/ 99747 w 21600"/>
                  <a:gd name="T61" fmla="*/ 114025 h 21600"/>
                  <a:gd name="T62" fmla="*/ 103774 w 21600"/>
                  <a:gd name="T63" fmla="*/ 99932 h 21600"/>
                  <a:gd name="T64" fmla="*/ 107806 w 21600"/>
                  <a:gd name="T65" fmla="*/ 79433 h 21600"/>
                  <a:gd name="T66" fmla="*/ 103774 w 21600"/>
                  <a:gd name="T67" fmla="*/ 64052 h 21600"/>
                  <a:gd name="T68" fmla="*/ 95709 w 21600"/>
                  <a:gd name="T69" fmla="*/ 49959 h 21600"/>
                  <a:gd name="T70" fmla="*/ 87649 w 21600"/>
                  <a:gd name="T71" fmla="*/ 39702 h 21600"/>
                  <a:gd name="T72" fmla="*/ 75558 w 21600"/>
                  <a:gd name="T73" fmla="*/ 34592 h 21600"/>
                  <a:gd name="T74" fmla="*/ 63472 w 21600"/>
                  <a:gd name="T75" fmla="*/ 34592 h 21600"/>
                  <a:gd name="T76" fmla="*/ 51374 w 21600"/>
                  <a:gd name="T77" fmla="*/ 34592 h 21600"/>
                  <a:gd name="T78" fmla="*/ 44322 w 21600"/>
                  <a:gd name="T79" fmla="*/ 39702 h 21600"/>
                  <a:gd name="T80" fmla="*/ 40302 w 21600"/>
                  <a:gd name="T81" fmla="*/ 44841 h 21600"/>
                  <a:gd name="T82" fmla="*/ 32230 w 21600"/>
                  <a:gd name="T83" fmla="*/ 55091 h 21600"/>
                  <a:gd name="T84" fmla="*/ 28204 w 21600"/>
                  <a:gd name="T85" fmla="*/ 69184 h 21600"/>
                  <a:gd name="T86" fmla="*/ 24171 w 21600"/>
                  <a:gd name="T87" fmla="*/ 84551 h 21600"/>
                  <a:gd name="T88" fmla="*/ 28204 w 21600"/>
                  <a:gd name="T89" fmla="*/ 103762 h 21600"/>
                  <a:gd name="T90" fmla="*/ 36269 w 21600"/>
                  <a:gd name="T91" fmla="*/ 114025 h 21600"/>
                  <a:gd name="T92" fmla="*/ 44322 w 21600"/>
                  <a:gd name="T93" fmla="*/ 124275 h 21600"/>
                  <a:gd name="T94" fmla="*/ 51374 w 21600"/>
                  <a:gd name="T95" fmla="*/ 129392 h 21600"/>
                  <a:gd name="T96" fmla="*/ 55407 w 21600"/>
                  <a:gd name="T97" fmla="*/ 143485 h 21600"/>
                  <a:gd name="T98" fmla="*/ 24171 w 21600"/>
                  <a:gd name="T99" fmla="*/ 139642 h 21600"/>
                  <a:gd name="T100" fmla="*/ 4020 w 21600"/>
                  <a:gd name="T101" fmla="*/ 114025 h 21600"/>
                  <a:gd name="T102" fmla="*/ 4020 w 21600"/>
                  <a:gd name="T103" fmla="*/ 108886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00"/>
                  <a:gd name="T157" fmla="*/ 0 h 21600"/>
                  <a:gd name="T158" fmla="*/ 21600 w 21600"/>
                  <a:gd name="T159" fmla="*/ 21600 h 216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00" h="21600">
                    <a:moveTo>
                      <a:pt x="663" y="15298"/>
                    </a:moveTo>
                    <a:lnTo>
                      <a:pt x="0" y="13319"/>
                    </a:lnTo>
                    <a:lnTo>
                      <a:pt x="0" y="11879"/>
                    </a:lnTo>
                    <a:lnTo>
                      <a:pt x="0" y="9720"/>
                    </a:lnTo>
                    <a:lnTo>
                      <a:pt x="663" y="8280"/>
                    </a:lnTo>
                    <a:lnTo>
                      <a:pt x="1328" y="7019"/>
                    </a:lnTo>
                    <a:lnTo>
                      <a:pt x="1992" y="5578"/>
                    </a:lnTo>
                    <a:lnTo>
                      <a:pt x="2658" y="4138"/>
                    </a:lnTo>
                    <a:lnTo>
                      <a:pt x="3986" y="2698"/>
                    </a:lnTo>
                    <a:lnTo>
                      <a:pt x="5315" y="2159"/>
                    </a:lnTo>
                    <a:lnTo>
                      <a:pt x="7309" y="719"/>
                    </a:lnTo>
                    <a:lnTo>
                      <a:pt x="9137" y="719"/>
                    </a:lnTo>
                    <a:lnTo>
                      <a:pt x="11131" y="0"/>
                    </a:lnTo>
                    <a:lnTo>
                      <a:pt x="12460" y="719"/>
                    </a:lnTo>
                    <a:lnTo>
                      <a:pt x="13790" y="719"/>
                    </a:lnTo>
                    <a:lnTo>
                      <a:pt x="15118" y="719"/>
                    </a:lnTo>
                    <a:lnTo>
                      <a:pt x="17113" y="2159"/>
                    </a:lnTo>
                    <a:lnTo>
                      <a:pt x="19107" y="4138"/>
                    </a:lnTo>
                    <a:lnTo>
                      <a:pt x="20269" y="5578"/>
                    </a:lnTo>
                    <a:lnTo>
                      <a:pt x="20935" y="7740"/>
                    </a:lnTo>
                    <a:lnTo>
                      <a:pt x="21598" y="10439"/>
                    </a:lnTo>
                    <a:lnTo>
                      <a:pt x="21598" y="11879"/>
                    </a:lnTo>
                    <a:lnTo>
                      <a:pt x="21598" y="14578"/>
                    </a:lnTo>
                    <a:lnTo>
                      <a:pt x="20935" y="16738"/>
                    </a:lnTo>
                    <a:lnTo>
                      <a:pt x="19772" y="18179"/>
                    </a:lnTo>
                    <a:lnTo>
                      <a:pt x="19107" y="19619"/>
                    </a:lnTo>
                    <a:lnTo>
                      <a:pt x="13126" y="21600"/>
                    </a:lnTo>
                    <a:lnTo>
                      <a:pt x="11131" y="18900"/>
                    </a:lnTo>
                    <a:lnTo>
                      <a:pt x="13126" y="18900"/>
                    </a:lnTo>
                    <a:lnTo>
                      <a:pt x="15118" y="17460"/>
                    </a:lnTo>
                    <a:lnTo>
                      <a:pt x="16449" y="16020"/>
                    </a:lnTo>
                    <a:lnTo>
                      <a:pt x="17113" y="14040"/>
                    </a:lnTo>
                    <a:lnTo>
                      <a:pt x="17778" y="11160"/>
                    </a:lnTo>
                    <a:lnTo>
                      <a:pt x="17113" y="8999"/>
                    </a:lnTo>
                    <a:lnTo>
                      <a:pt x="15783" y="7019"/>
                    </a:lnTo>
                    <a:lnTo>
                      <a:pt x="14454" y="5578"/>
                    </a:lnTo>
                    <a:lnTo>
                      <a:pt x="12460" y="4860"/>
                    </a:lnTo>
                    <a:lnTo>
                      <a:pt x="10467" y="4860"/>
                    </a:lnTo>
                    <a:lnTo>
                      <a:pt x="8472" y="4860"/>
                    </a:lnTo>
                    <a:lnTo>
                      <a:pt x="7309" y="5578"/>
                    </a:lnTo>
                    <a:lnTo>
                      <a:pt x="6646" y="6300"/>
                    </a:lnTo>
                    <a:lnTo>
                      <a:pt x="5315" y="7740"/>
                    </a:lnTo>
                    <a:lnTo>
                      <a:pt x="4651" y="9720"/>
                    </a:lnTo>
                    <a:lnTo>
                      <a:pt x="3986" y="11879"/>
                    </a:lnTo>
                    <a:lnTo>
                      <a:pt x="4651" y="14578"/>
                    </a:lnTo>
                    <a:lnTo>
                      <a:pt x="5981" y="16020"/>
                    </a:lnTo>
                    <a:lnTo>
                      <a:pt x="7309" y="17460"/>
                    </a:lnTo>
                    <a:lnTo>
                      <a:pt x="8472" y="18179"/>
                    </a:lnTo>
                    <a:lnTo>
                      <a:pt x="9137" y="20159"/>
                    </a:lnTo>
                    <a:lnTo>
                      <a:pt x="3986" y="19619"/>
                    </a:lnTo>
                    <a:lnTo>
                      <a:pt x="663" y="16020"/>
                    </a:lnTo>
                    <a:lnTo>
                      <a:pt x="663" y="15298"/>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15" name="曲线"/>
              <p:cNvSpPr>
                <a:spLocks/>
              </p:cNvSpPr>
              <p:nvPr/>
            </p:nvSpPr>
            <p:spPr bwMode="auto">
              <a:xfrm>
                <a:off x="59447" y="5124"/>
                <a:ext cx="130983" cy="153742"/>
              </a:xfrm>
              <a:custGeom>
                <a:avLst/>
                <a:gdLst>
                  <a:gd name="T0" fmla="*/ 4020 w 21600"/>
                  <a:gd name="T1" fmla="*/ 108886 h 21600"/>
                  <a:gd name="T2" fmla="*/ 0 w 21600"/>
                  <a:gd name="T3" fmla="*/ 94800 h 21600"/>
                  <a:gd name="T4" fmla="*/ 0 w 21600"/>
                  <a:gd name="T5" fmla="*/ 84551 h 21600"/>
                  <a:gd name="T6" fmla="*/ 0 w 21600"/>
                  <a:gd name="T7" fmla="*/ 69184 h 21600"/>
                  <a:gd name="T8" fmla="*/ 4020 w 21600"/>
                  <a:gd name="T9" fmla="*/ 58934 h 21600"/>
                  <a:gd name="T10" fmla="*/ 8053 w 21600"/>
                  <a:gd name="T11" fmla="*/ 49959 h 21600"/>
                  <a:gd name="T12" fmla="*/ 12080 w 21600"/>
                  <a:gd name="T13" fmla="*/ 39702 h 21600"/>
                  <a:gd name="T14" fmla="*/ 16118 w 21600"/>
                  <a:gd name="T15" fmla="*/ 29453 h 21600"/>
                  <a:gd name="T16" fmla="*/ 24171 w 21600"/>
                  <a:gd name="T17" fmla="*/ 19204 h 21600"/>
                  <a:gd name="T18" fmla="*/ 32230 w 21600"/>
                  <a:gd name="T19" fmla="*/ 15367 h 21600"/>
                  <a:gd name="T20" fmla="*/ 44322 w 21600"/>
                  <a:gd name="T21" fmla="*/ 5118 h 21600"/>
                  <a:gd name="T22" fmla="*/ 55407 w 21600"/>
                  <a:gd name="T23" fmla="*/ 5118 h 21600"/>
                  <a:gd name="T24" fmla="*/ 67499 w 21600"/>
                  <a:gd name="T25" fmla="*/ 0 h 21600"/>
                  <a:gd name="T26" fmla="*/ 75558 w 21600"/>
                  <a:gd name="T27" fmla="*/ 5118 h 21600"/>
                  <a:gd name="T28" fmla="*/ 83623 w 21600"/>
                  <a:gd name="T29" fmla="*/ 5118 h 21600"/>
                  <a:gd name="T30" fmla="*/ 91676 w 21600"/>
                  <a:gd name="T31" fmla="*/ 5118 h 21600"/>
                  <a:gd name="T32" fmla="*/ 103774 w 21600"/>
                  <a:gd name="T33" fmla="*/ 15367 h 21600"/>
                  <a:gd name="T34" fmla="*/ 115865 w 21600"/>
                  <a:gd name="T35" fmla="*/ 29453 h 21600"/>
                  <a:gd name="T36" fmla="*/ 122912 w 21600"/>
                  <a:gd name="T37" fmla="*/ 39702 h 21600"/>
                  <a:gd name="T38" fmla="*/ 126950 w 21600"/>
                  <a:gd name="T39" fmla="*/ 55091 h 21600"/>
                  <a:gd name="T40" fmla="*/ 130971 w 21600"/>
                  <a:gd name="T41" fmla="*/ 74302 h 21600"/>
                  <a:gd name="T42" fmla="*/ 130971 w 21600"/>
                  <a:gd name="T43" fmla="*/ 84551 h 21600"/>
                  <a:gd name="T44" fmla="*/ 130971 w 21600"/>
                  <a:gd name="T45" fmla="*/ 103762 h 21600"/>
                  <a:gd name="T46" fmla="*/ 126950 w 21600"/>
                  <a:gd name="T47" fmla="*/ 119136 h 21600"/>
                  <a:gd name="T48" fmla="*/ 119898 w 21600"/>
                  <a:gd name="T49" fmla="*/ 129392 h 21600"/>
                  <a:gd name="T50" fmla="*/ 115865 w 21600"/>
                  <a:gd name="T51" fmla="*/ 139642 h 21600"/>
                  <a:gd name="T52" fmla="*/ 79596 w 21600"/>
                  <a:gd name="T53" fmla="*/ 153742 h 21600"/>
                  <a:gd name="T54" fmla="*/ 67499 w 21600"/>
                  <a:gd name="T55" fmla="*/ 134524 h 21600"/>
                  <a:gd name="T56" fmla="*/ 79596 w 21600"/>
                  <a:gd name="T57" fmla="*/ 134524 h 21600"/>
                  <a:gd name="T58" fmla="*/ 91676 w 21600"/>
                  <a:gd name="T59" fmla="*/ 124275 h 21600"/>
                  <a:gd name="T60" fmla="*/ 99747 w 21600"/>
                  <a:gd name="T61" fmla="*/ 114025 h 21600"/>
                  <a:gd name="T62" fmla="*/ 103774 w 21600"/>
                  <a:gd name="T63" fmla="*/ 99932 h 21600"/>
                  <a:gd name="T64" fmla="*/ 107806 w 21600"/>
                  <a:gd name="T65" fmla="*/ 79433 h 21600"/>
                  <a:gd name="T66" fmla="*/ 103774 w 21600"/>
                  <a:gd name="T67" fmla="*/ 64052 h 21600"/>
                  <a:gd name="T68" fmla="*/ 95709 w 21600"/>
                  <a:gd name="T69" fmla="*/ 49959 h 21600"/>
                  <a:gd name="T70" fmla="*/ 87649 w 21600"/>
                  <a:gd name="T71" fmla="*/ 39702 h 21600"/>
                  <a:gd name="T72" fmla="*/ 75558 w 21600"/>
                  <a:gd name="T73" fmla="*/ 34592 h 21600"/>
                  <a:gd name="T74" fmla="*/ 63472 w 21600"/>
                  <a:gd name="T75" fmla="*/ 34592 h 21600"/>
                  <a:gd name="T76" fmla="*/ 51374 w 21600"/>
                  <a:gd name="T77" fmla="*/ 34592 h 21600"/>
                  <a:gd name="T78" fmla="*/ 44322 w 21600"/>
                  <a:gd name="T79" fmla="*/ 39702 h 21600"/>
                  <a:gd name="T80" fmla="*/ 40302 w 21600"/>
                  <a:gd name="T81" fmla="*/ 44841 h 21600"/>
                  <a:gd name="T82" fmla="*/ 32230 w 21600"/>
                  <a:gd name="T83" fmla="*/ 55091 h 21600"/>
                  <a:gd name="T84" fmla="*/ 28204 w 21600"/>
                  <a:gd name="T85" fmla="*/ 69184 h 21600"/>
                  <a:gd name="T86" fmla="*/ 24171 w 21600"/>
                  <a:gd name="T87" fmla="*/ 84551 h 21600"/>
                  <a:gd name="T88" fmla="*/ 28204 w 21600"/>
                  <a:gd name="T89" fmla="*/ 103762 h 21600"/>
                  <a:gd name="T90" fmla="*/ 36269 w 21600"/>
                  <a:gd name="T91" fmla="*/ 114025 h 21600"/>
                  <a:gd name="T92" fmla="*/ 44322 w 21600"/>
                  <a:gd name="T93" fmla="*/ 124275 h 21600"/>
                  <a:gd name="T94" fmla="*/ 51374 w 21600"/>
                  <a:gd name="T95" fmla="*/ 129392 h 21600"/>
                  <a:gd name="T96" fmla="*/ 55407 w 21600"/>
                  <a:gd name="T97" fmla="*/ 143485 h 21600"/>
                  <a:gd name="T98" fmla="*/ 24171 w 21600"/>
                  <a:gd name="T99" fmla="*/ 139642 h 21600"/>
                  <a:gd name="T100" fmla="*/ 4020 w 21600"/>
                  <a:gd name="T101" fmla="*/ 114025 h 21600"/>
                  <a:gd name="T102" fmla="*/ 4020 w 21600"/>
                  <a:gd name="T103" fmla="*/ 108886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00"/>
                  <a:gd name="T157" fmla="*/ 0 h 21600"/>
                  <a:gd name="T158" fmla="*/ 21600 w 21600"/>
                  <a:gd name="T159" fmla="*/ 21600 h 216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00" h="21600">
                    <a:moveTo>
                      <a:pt x="663" y="15298"/>
                    </a:moveTo>
                    <a:lnTo>
                      <a:pt x="0" y="13319"/>
                    </a:lnTo>
                    <a:lnTo>
                      <a:pt x="0" y="11879"/>
                    </a:lnTo>
                    <a:lnTo>
                      <a:pt x="0" y="9720"/>
                    </a:lnTo>
                    <a:lnTo>
                      <a:pt x="663" y="8280"/>
                    </a:lnTo>
                    <a:lnTo>
                      <a:pt x="1328" y="7019"/>
                    </a:lnTo>
                    <a:lnTo>
                      <a:pt x="1992" y="5578"/>
                    </a:lnTo>
                    <a:lnTo>
                      <a:pt x="2658" y="4138"/>
                    </a:lnTo>
                    <a:lnTo>
                      <a:pt x="3986" y="2698"/>
                    </a:lnTo>
                    <a:lnTo>
                      <a:pt x="5315" y="2159"/>
                    </a:lnTo>
                    <a:lnTo>
                      <a:pt x="7309" y="719"/>
                    </a:lnTo>
                    <a:lnTo>
                      <a:pt x="9137" y="719"/>
                    </a:lnTo>
                    <a:lnTo>
                      <a:pt x="11131" y="0"/>
                    </a:lnTo>
                    <a:lnTo>
                      <a:pt x="12460" y="719"/>
                    </a:lnTo>
                    <a:lnTo>
                      <a:pt x="13790" y="719"/>
                    </a:lnTo>
                    <a:lnTo>
                      <a:pt x="15118" y="719"/>
                    </a:lnTo>
                    <a:lnTo>
                      <a:pt x="17113" y="2159"/>
                    </a:lnTo>
                    <a:lnTo>
                      <a:pt x="19107" y="4138"/>
                    </a:lnTo>
                    <a:lnTo>
                      <a:pt x="20269" y="5578"/>
                    </a:lnTo>
                    <a:lnTo>
                      <a:pt x="20935" y="7740"/>
                    </a:lnTo>
                    <a:lnTo>
                      <a:pt x="21598" y="10439"/>
                    </a:lnTo>
                    <a:lnTo>
                      <a:pt x="21598" y="11879"/>
                    </a:lnTo>
                    <a:lnTo>
                      <a:pt x="21598" y="14578"/>
                    </a:lnTo>
                    <a:lnTo>
                      <a:pt x="20935" y="16738"/>
                    </a:lnTo>
                    <a:lnTo>
                      <a:pt x="19772" y="18179"/>
                    </a:lnTo>
                    <a:lnTo>
                      <a:pt x="19107" y="19619"/>
                    </a:lnTo>
                    <a:lnTo>
                      <a:pt x="13126" y="21600"/>
                    </a:lnTo>
                    <a:lnTo>
                      <a:pt x="11131" y="18900"/>
                    </a:lnTo>
                    <a:lnTo>
                      <a:pt x="13126" y="18900"/>
                    </a:lnTo>
                    <a:lnTo>
                      <a:pt x="15118" y="17460"/>
                    </a:lnTo>
                    <a:lnTo>
                      <a:pt x="16449" y="16020"/>
                    </a:lnTo>
                    <a:lnTo>
                      <a:pt x="17113" y="14040"/>
                    </a:lnTo>
                    <a:lnTo>
                      <a:pt x="17778" y="11160"/>
                    </a:lnTo>
                    <a:lnTo>
                      <a:pt x="17113" y="8999"/>
                    </a:lnTo>
                    <a:lnTo>
                      <a:pt x="15783" y="7019"/>
                    </a:lnTo>
                    <a:lnTo>
                      <a:pt x="14454" y="5578"/>
                    </a:lnTo>
                    <a:lnTo>
                      <a:pt x="12460" y="4860"/>
                    </a:lnTo>
                    <a:lnTo>
                      <a:pt x="10467" y="4860"/>
                    </a:lnTo>
                    <a:lnTo>
                      <a:pt x="8472" y="4860"/>
                    </a:lnTo>
                    <a:lnTo>
                      <a:pt x="7309" y="5578"/>
                    </a:lnTo>
                    <a:lnTo>
                      <a:pt x="6646" y="6300"/>
                    </a:lnTo>
                    <a:lnTo>
                      <a:pt x="5315" y="7740"/>
                    </a:lnTo>
                    <a:lnTo>
                      <a:pt x="4651" y="9720"/>
                    </a:lnTo>
                    <a:lnTo>
                      <a:pt x="3986" y="11879"/>
                    </a:lnTo>
                    <a:lnTo>
                      <a:pt x="4651" y="14578"/>
                    </a:lnTo>
                    <a:lnTo>
                      <a:pt x="5981" y="16020"/>
                    </a:lnTo>
                    <a:lnTo>
                      <a:pt x="7309" y="17460"/>
                    </a:lnTo>
                    <a:lnTo>
                      <a:pt x="8472" y="18179"/>
                    </a:lnTo>
                    <a:lnTo>
                      <a:pt x="9137" y="20159"/>
                    </a:lnTo>
                    <a:lnTo>
                      <a:pt x="3986" y="19619"/>
                    </a:lnTo>
                    <a:lnTo>
                      <a:pt x="663" y="16020"/>
                    </a:lnTo>
                    <a:lnTo>
                      <a:pt x="663" y="15298"/>
                    </a:lnTo>
                    <a:close/>
                  </a:path>
                </a:pathLst>
              </a:custGeom>
              <a:solidFill>
                <a:srgbClr val="93936C"/>
              </a:solidFill>
              <a:ln w="6350" cap="flat" cmpd="sng">
                <a:solidFill>
                  <a:srgbClr val="93936C"/>
                </a:solidFill>
                <a:miter lim="800000"/>
                <a:headEnd/>
                <a:tailEnd/>
              </a:ln>
            </p:spPr>
            <p:txBody>
              <a:bodyPr/>
              <a:lstStyle/>
              <a:p>
                <a:endParaRPr lang="zh-CN" altLang="en-US"/>
              </a:p>
            </p:txBody>
          </p:sp>
          <p:sp>
            <p:nvSpPr>
              <p:cNvPr id="126016" name="曲线"/>
              <p:cNvSpPr>
                <a:spLocks/>
              </p:cNvSpPr>
              <p:nvPr/>
            </p:nvSpPr>
            <p:spPr bwMode="auto">
              <a:xfrm>
                <a:off x="4030" y="108901"/>
                <a:ext cx="95717" cy="120432"/>
              </a:xfrm>
              <a:custGeom>
                <a:avLst/>
                <a:gdLst>
                  <a:gd name="T0" fmla="*/ 59442 w 21600"/>
                  <a:gd name="T1" fmla="*/ 0 h 21600"/>
                  <a:gd name="T2" fmla="*/ 47349 w 21600"/>
                  <a:gd name="T3" fmla="*/ 0 h 21600"/>
                  <a:gd name="T4" fmla="*/ 39288 w 21600"/>
                  <a:gd name="T5" fmla="*/ 0 h 21600"/>
                  <a:gd name="T6" fmla="*/ 28210 w 21600"/>
                  <a:gd name="T7" fmla="*/ 5124 h 21600"/>
                  <a:gd name="T8" fmla="*/ 20149 w 21600"/>
                  <a:gd name="T9" fmla="*/ 10248 h 21600"/>
                  <a:gd name="T10" fmla="*/ 12084 w 21600"/>
                  <a:gd name="T11" fmla="*/ 20490 h 21600"/>
                  <a:gd name="T12" fmla="*/ 8056 w 21600"/>
                  <a:gd name="T13" fmla="*/ 30738 h 21600"/>
                  <a:gd name="T14" fmla="*/ 4028 w 21600"/>
                  <a:gd name="T15" fmla="*/ 39709 h 21600"/>
                  <a:gd name="T16" fmla="*/ 0 w 21600"/>
                  <a:gd name="T17" fmla="*/ 49957 h 21600"/>
                  <a:gd name="T18" fmla="*/ 0 w 21600"/>
                  <a:gd name="T19" fmla="*/ 60216 h 21600"/>
                  <a:gd name="T20" fmla="*/ 0 w 21600"/>
                  <a:gd name="T21" fmla="*/ 75588 h 21600"/>
                  <a:gd name="T22" fmla="*/ 0 w 21600"/>
                  <a:gd name="T23" fmla="*/ 80706 h 21600"/>
                  <a:gd name="T24" fmla="*/ 8056 w 21600"/>
                  <a:gd name="T25" fmla="*/ 94801 h 21600"/>
                  <a:gd name="T26" fmla="*/ 8056 w 21600"/>
                  <a:gd name="T27" fmla="*/ 99925 h 21600"/>
                  <a:gd name="T28" fmla="*/ 16117 w 21600"/>
                  <a:gd name="T29" fmla="*/ 105049 h 21600"/>
                  <a:gd name="T30" fmla="*/ 24177 w 21600"/>
                  <a:gd name="T31" fmla="*/ 115302 h 21600"/>
                  <a:gd name="T32" fmla="*/ 35256 w 21600"/>
                  <a:gd name="T33" fmla="*/ 120432 h 21600"/>
                  <a:gd name="T34" fmla="*/ 47349 w 21600"/>
                  <a:gd name="T35" fmla="*/ 120432 h 21600"/>
                  <a:gd name="T36" fmla="*/ 63470 w 21600"/>
                  <a:gd name="T37" fmla="*/ 115302 h 21600"/>
                  <a:gd name="T38" fmla="*/ 71535 w 21600"/>
                  <a:gd name="T39" fmla="*/ 89683 h 21600"/>
                  <a:gd name="T40" fmla="*/ 67498 w 21600"/>
                  <a:gd name="T41" fmla="*/ 94801 h 21600"/>
                  <a:gd name="T42" fmla="*/ 59442 w 21600"/>
                  <a:gd name="T43" fmla="*/ 94801 h 21600"/>
                  <a:gd name="T44" fmla="*/ 51381 w 21600"/>
                  <a:gd name="T45" fmla="*/ 99925 h 21600"/>
                  <a:gd name="T46" fmla="*/ 47349 w 21600"/>
                  <a:gd name="T47" fmla="*/ 99925 h 21600"/>
                  <a:gd name="T48" fmla="*/ 39288 w 21600"/>
                  <a:gd name="T49" fmla="*/ 99925 h 21600"/>
                  <a:gd name="T50" fmla="*/ 28210 w 21600"/>
                  <a:gd name="T51" fmla="*/ 89683 h 21600"/>
                  <a:gd name="T52" fmla="*/ 24177 w 21600"/>
                  <a:gd name="T53" fmla="*/ 84553 h 21600"/>
                  <a:gd name="T54" fmla="*/ 20149 w 21600"/>
                  <a:gd name="T55" fmla="*/ 80706 h 21600"/>
                  <a:gd name="T56" fmla="*/ 16117 w 21600"/>
                  <a:gd name="T57" fmla="*/ 70464 h 21600"/>
                  <a:gd name="T58" fmla="*/ 16117 w 21600"/>
                  <a:gd name="T59" fmla="*/ 60216 h 21600"/>
                  <a:gd name="T60" fmla="*/ 16117 w 21600"/>
                  <a:gd name="T61" fmla="*/ 49957 h 21600"/>
                  <a:gd name="T62" fmla="*/ 20149 w 21600"/>
                  <a:gd name="T63" fmla="*/ 39709 h 21600"/>
                  <a:gd name="T64" fmla="*/ 28210 w 21600"/>
                  <a:gd name="T65" fmla="*/ 30738 h 21600"/>
                  <a:gd name="T66" fmla="*/ 35256 w 21600"/>
                  <a:gd name="T67" fmla="*/ 25614 h 21600"/>
                  <a:gd name="T68" fmla="*/ 47349 w 21600"/>
                  <a:gd name="T69" fmla="*/ 20490 h 21600"/>
                  <a:gd name="T70" fmla="*/ 55410 w 21600"/>
                  <a:gd name="T71" fmla="*/ 20490 h 21600"/>
                  <a:gd name="T72" fmla="*/ 67498 w 21600"/>
                  <a:gd name="T73" fmla="*/ 25614 h 21600"/>
                  <a:gd name="T74" fmla="*/ 75559 w 21600"/>
                  <a:gd name="T75" fmla="*/ 39709 h 21600"/>
                  <a:gd name="T76" fmla="*/ 79591 w 21600"/>
                  <a:gd name="T77" fmla="*/ 49957 h 21600"/>
                  <a:gd name="T78" fmla="*/ 79591 w 21600"/>
                  <a:gd name="T79" fmla="*/ 60216 h 21600"/>
                  <a:gd name="T80" fmla="*/ 79591 w 21600"/>
                  <a:gd name="T81" fmla="*/ 70464 h 21600"/>
                  <a:gd name="T82" fmla="*/ 75559 w 21600"/>
                  <a:gd name="T83" fmla="*/ 80706 h 21600"/>
                  <a:gd name="T84" fmla="*/ 95717 w 21600"/>
                  <a:gd name="T85" fmla="*/ 70464 h 21600"/>
                  <a:gd name="T86" fmla="*/ 95717 w 21600"/>
                  <a:gd name="T87" fmla="*/ 39709 h 21600"/>
                  <a:gd name="T88" fmla="*/ 71535 w 21600"/>
                  <a:gd name="T89" fmla="*/ 15372 h 21600"/>
                  <a:gd name="T90" fmla="*/ 59442 w 21600"/>
                  <a:gd name="T91" fmla="*/ 0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600"/>
                  <a:gd name="T139" fmla="*/ 0 h 21600"/>
                  <a:gd name="T140" fmla="*/ 21600 w 21600"/>
                  <a:gd name="T141" fmla="*/ 21600 h 216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600" h="21600">
                    <a:moveTo>
                      <a:pt x="13414" y="0"/>
                    </a:moveTo>
                    <a:lnTo>
                      <a:pt x="10685" y="0"/>
                    </a:lnTo>
                    <a:lnTo>
                      <a:pt x="8866" y="0"/>
                    </a:lnTo>
                    <a:lnTo>
                      <a:pt x="6366" y="919"/>
                    </a:lnTo>
                    <a:lnTo>
                      <a:pt x="4547" y="1838"/>
                    </a:lnTo>
                    <a:lnTo>
                      <a:pt x="2727" y="3675"/>
                    </a:lnTo>
                    <a:lnTo>
                      <a:pt x="1818" y="5513"/>
                    </a:lnTo>
                    <a:lnTo>
                      <a:pt x="909" y="7122"/>
                    </a:lnTo>
                    <a:lnTo>
                      <a:pt x="0" y="8960"/>
                    </a:lnTo>
                    <a:lnTo>
                      <a:pt x="0" y="10800"/>
                    </a:lnTo>
                    <a:lnTo>
                      <a:pt x="0" y="13557"/>
                    </a:lnTo>
                    <a:lnTo>
                      <a:pt x="0" y="14475"/>
                    </a:lnTo>
                    <a:lnTo>
                      <a:pt x="1818" y="17003"/>
                    </a:lnTo>
                    <a:lnTo>
                      <a:pt x="1818" y="17922"/>
                    </a:lnTo>
                    <a:lnTo>
                      <a:pt x="3637" y="18841"/>
                    </a:lnTo>
                    <a:lnTo>
                      <a:pt x="5456" y="20680"/>
                    </a:lnTo>
                    <a:lnTo>
                      <a:pt x="7956" y="21600"/>
                    </a:lnTo>
                    <a:lnTo>
                      <a:pt x="10685" y="21600"/>
                    </a:lnTo>
                    <a:lnTo>
                      <a:pt x="14323" y="20680"/>
                    </a:lnTo>
                    <a:lnTo>
                      <a:pt x="16143" y="16085"/>
                    </a:lnTo>
                    <a:lnTo>
                      <a:pt x="15232" y="17003"/>
                    </a:lnTo>
                    <a:lnTo>
                      <a:pt x="13414" y="17003"/>
                    </a:lnTo>
                    <a:lnTo>
                      <a:pt x="11595" y="17922"/>
                    </a:lnTo>
                    <a:lnTo>
                      <a:pt x="10685" y="17922"/>
                    </a:lnTo>
                    <a:lnTo>
                      <a:pt x="8866" y="17922"/>
                    </a:lnTo>
                    <a:lnTo>
                      <a:pt x="6366" y="16085"/>
                    </a:lnTo>
                    <a:lnTo>
                      <a:pt x="5456" y="15165"/>
                    </a:lnTo>
                    <a:lnTo>
                      <a:pt x="4547" y="14475"/>
                    </a:lnTo>
                    <a:lnTo>
                      <a:pt x="3637" y="12638"/>
                    </a:lnTo>
                    <a:lnTo>
                      <a:pt x="3637" y="10800"/>
                    </a:lnTo>
                    <a:lnTo>
                      <a:pt x="3637" y="8960"/>
                    </a:lnTo>
                    <a:lnTo>
                      <a:pt x="4547" y="7122"/>
                    </a:lnTo>
                    <a:lnTo>
                      <a:pt x="6366" y="5513"/>
                    </a:lnTo>
                    <a:lnTo>
                      <a:pt x="7956" y="4594"/>
                    </a:lnTo>
                    <a:lnTo>
                      <a:pt x="10685" y="3675"/>
                    </a:lnTo>
                    <a:lnTo>
                      <a:pt x="12504" y="3675"/>
                    </a:lnTo>
                    <a:lnTo>
                      <a:pt x="15232" y="4594"/>
                    </a:lnTo>
                    <a:lnTo>
                      <a:pt x="17051" y="7122"/>
                    </a:lnTo>
                    <a:lnTo>
                      <a:pt x="17961" y="8960"/>
                    </a:lnTo>
                    <a:lnTo>
                      <a:pt x="17961" y="10800"/>
                    </a:lnTo>
                    <a:lnTo>
                      <a:pt x="17961" y="12638"/>
                    </a:lnTo>
                    <a:lnTo>
                      <a:pt x="17051" y="14475"/>
                    </a:lnTo>
                    <a:lnTo>
                      <a:pt x="21600" y="12638"/>
                    </a:lnTo>
                    <a:lnTo>
                      <a:pt x="21600" y="7122"/>
                    </a:lnTo>
                    <a:lnTo>
                      <a:pt x="16143" y="2757"/>
                    </a:lnTo>
                    <a:lnTo>
                      <a:pt x="13414" y="0"/>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17" name="曲线"/>
              <p:cNvSpPr>
                <a:spLocks/>
              </p:cNvSpPr>
              <p:nvPr/>
            </p:nvSpPr>
            <p:spPr bwMode="auto">
              <a:xfrm>
                <a:off x="4030" y="108901"/>
                <a:ext cx="95717" cy="120432"/>
              </a:xfrm>
              <a:custGeom>
                <a:avLst/>
                <a:gdLst>
                  <a:gd name="T0" fmla="*/ 59442 w 21600"/>
                  <a:gd name="T1" fmla="*/ 0 h 21600"/>
                  <a:gd name="T2" fmla="*/ 47349 w 21600"/>
                  <a:gd name="T3" fmla="*/ 0 h 21600"/>
                  <a:gd name="T4" fmla="*/ 39288 w 21600"/>
                  <a:gd name="T5" fmla="*/ 0 h 21600"/>
                  <a:gd name="T6" fmla="*/ 28210 w 21600"/>
                  <a:gd name="T7" fmla="*/ 5124 h 21600"/>
                  <a:gd name="T8" fmla="*/ 20149 w 21600"/>
                  <a:gd name="T9" fmla="*/ 10248 h 21600"/>
                  <a:gd name="T10" fmla="*/ 12084 w 21600"/>
                  <a:gd name="T11" fmla="*/ 20490 h 21600"/>
                  <a:gd name="T12" fmla="*/ 8056 w 21600"/>
                  <a:gd name="T13" fmla="*/ 30738 h 21600"/>
                  <a:gd name="T14" fmla="*/ 4028 w 21600"/>
                  <a:gd name="T15" fmla="*/ 39709 h 21600"/>
                  <a:gd name="T16" fmla="*/ 0 w 21600"/>
                  <a:gd name="T17" fmla="*/ 49957 h 21600"/>
                  <a:gd name="T18" fmla="*/ 0 w 21600"/>
                  <a:gd name="T19" fmla="*/ 60216 h 21600"/>
                  <a:gd name="T20" fmla="*/ 0 w 21600"/>
                  <a:gd name="T21" fmla="*/ 75588 h 21600"/>
                  <a:gd name="T22" fmla="*/ 0 w 21600"/>
                  <a:gd name="T23" fmla="*/ 80706 h 21600"/>
                  <a:gd name="T24" fmla="*/ 8056 w 21600"/>
                  <a:gd name="T25" fmla="*/ 94801 h 21600"/>
                  <a:gd name="T26" fmla="*/ 8056 w 21600"/>
                  <a:gd name="T27" fmla="*/ 99925 h 21600"/>
                  <a:gd name="T28" fmla="*/ 16117 w 21600"/>
                  <a:gd name="T29" fmla="*/ 105049 h 21600"/>
                  <a:gd name="T30" fmla="*/ 24177 w 21600"/>
                  <a:gd name="T31" fmla="*/ 115302 h 21600"/>
                  <a:gd name="T32" fmla="*/ 35256 w 21600"/>
                  <a:gd name="T33" fmla="*/ 120432 h 21600"/>
                  <a:gd name="T34" fmla="*/ 47349 w 21600"/>
                  <a:gd name="T35" fmla="*/ 120432 h 21600"/>
                  <a:gd name="T36" fmla="*/ 63470 w 21600"/>
                  <a:gd name="T37" fmla="*/ 115302 h 21600"/>
                  <a:gd name="T38" fmla="*/ 71535 w 21600"/>
                  <a:gd name="T39" fmla="*/ 89683 h 21600"/>
                  <a:gd name="T40" fmla="*/ 67498 w 21600"/>
                  <a:gd name="T41" fmla="*/ 94801 h 21600"/>
                  <a:gd name="T42" fmla="*/ 59442 w 21600"/>
                  <a:gd name="T43" fmla="*/ 94801 h 21600"/>
                  <a:gd name="T44" fmla="*/ 51381 w 21600"/>
                  <a:gd name="T45" fmla="*/ 99925 h 21600"/>
                  <a:gd name="T46" fmla="*/ 47349 w 21600"/>
                  <a:gd name="T47" fmla="*/ 99925 h 21600"/>
                  <a:gd name="T48" fmla="*/ 39288 w 21600"/>
                  <a:gd name="T49" fmla="*/ 99925 h 21600"/>
                  <a:gd name="T50" fmla="*/ 28210 w 21600"/>
                  <a:gd name="T51" fmla="*/ 89683 h 21600"/>
                  <a:gd name="T52" fmla="*/ 24177 w 21600"/>
                  <a:gd name="T53" fmla="*/ 84553 h 21600"/>
                  <a:gd name="T54" fmla="*/ 20149 w 21600"/>
                  <a:gd name="T55" fmla="*/ 80706 h 21600"/>
                  <a:gd name="T56" fmla="*/ 16117 w 21600"/>
                  <a:gd name="T57" fmla="*/ 70464 h 21600"/>
                  <a:gd name="T58" fmla="*/ 16117 w 21600"/>
                  <a:gd name="T59" fmla="*/ 60216 h 21600"/>
                  <a:gd name="T60" fmla="*/ 16117 w 21600"/>
                  <a:gd name="T61" fmla="*/ 49957 h 21600"/>
                  <a:gd name="T62" fmla="*/ 20149 w 21600"/>
                  <a:gd name="T63" fmla="*/ 39709 h 21600"/>
                  <a:gd name="T64" fmla="*/ 28210 w 21600"/>
                  <a:gd name="T65" fmla="*/ 30738 h 21600"/>
                  <a:gd name="T66" fmla="*/ 35256 w 21600"/>
                  <a:gd name="T67" fmla="*/ 25614 h 21600"/>
                  <a:gd name="T68" fmla="*/ 47349 w 21600"/>
                  <a:gd name="T69" fmla="*/ 20490 h 21600"/>
                  <a:gd name="T70" fmla="*/ 55410 w 21600"/>
                  <a:gd name="T71" fmla="*/ 20490 h 21600"/>
                  <a:gd name="T72" fmla="*/ 67498 w 21600"/>
                  <a:gd name="T73" fmla="*/ 25614 h 21600"/>
                  <a:gd name="T74" fmla="*/ 75559 w 21600"/>
                  <a:gd name="T75" fmla="*/ 39709 h 21600"/>
                  <a:gd name="T76" fmla="*/ 79591 w 21600"/>
                  <a:gd name="T77" fmla="*/ 49957 h 21600"/>
                  <a:gd name="T78" fmla="*/ 79591 w 21600"/>
                  <a:gd name="T79" fmla="*/ 60216 h 21600"/>
                  <a:gd name="T80" fmla="*/ 79591 w 21600"/>
                  <a:gd name="T81" fmla="*/ 70464 h 21600"/>
                  <a:gd name="T82" fmla="*/ 75559 w 21600"/>
                  <a:gd name="T83" fmla="*/ 80706 h 21600"/>
                  <a:gd name="T84" fmla="*/ 95717 w 21600"/>
                  <a:gd name="T85" fmla="*/ 70464 h 21600"/>
                  <a:gd name="T86" fmla="*/ 95717 w 21600"/>
                  <a:gd name="T87" fmla="*/ 39709 h 21600"/>
                  <a:gd name="T88" fmla="*/ 71535 w 21600"/>
                  <a:gd name="T89" fmla="*/ 15372 h 21600"/>
                  <a:gd name="T90" fmla="*/ 59442 w 21600"/>
                  <a:gd name="T91" fmla="*/ 0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600"/>
                  <a:gd name="T139" fmla="*/ 0 h 21600"/>
                  <a:gd name="T140" fmla="*/ 21600 w 21600"/>
                  <a:gd name="T141" fmla="*/ 21600 h 216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600" h="21600">
                    <a:moveTo>
                      <a:pt x="13414" y="0"/>
                    </a:moveTo>
                    <a:lnTo>
                      <a:pt x="10685" y="0"/>
                    </a:lnTo>
                    <a:lnTo>
                      <a:pt x="8866" y="0"/>
                    </a:lnTo>
                    <a:lnTo>
                      <a:pt x="6366" y="919"/>
                    </a:lnTo>
                    <a:lnTo>
                      <a:pt x="4547" y="1838"/>
                    </a:lnTo>
                    <a:lnTo>
                      <a:pt x="2727" y="3675"/>
                    </a:lnTo>
                    <a:lnTo>
                      <a:pt x="1818" y="5513"/>
                    </a:lnTo>
                    <a:lnTo>
                      <a:pt x="909" y="7122"/>
                    </a:lnTo>
                    <a:lnTo>
                      <a:pt x="0" y="8960"/>
                    </a:lnTo>
                    <a:lnTo>
                      <a:pt x="0" y="10800"/>
                    </a:lnTo>
                    <a:lnTo>
                      <a:pt x="0" y="13557"/>
                    </a:lnTo>
                    <a:lnTo>
                      <a:pt x="0" y="14475"/>
                    </a:lnTo>
                    <a:lnTo>
                      <a:pt x="1818" y="17003"/>
                    </a:lnTo>
                    <a:lnTo>
                      <a:pt x="1818" y="17922"/>
                    </a:lnTo>
                    <a:lnTo>
                      <a:pt x="3637" y="18841"/>
                    </a:lnTo>
                    <a:lnTo>
                      <a:pt x="5456" y="20680"/>
                    </a:lnTo>
                    <a:lnTo>
                      <a:pt x="7956" y="21600"/>
                    </a:lnTo>
                    <a:lnTo>
                      <a:pt x="10685" y="21600"/>
                    </a:lnTo>
                    <a:lnTo>
                      <a:pt x="14323" y="20680"/>
                    </a:lnTo>
                    <a:lnTo>
                      <a:pt x="16143" y="16085"/>
                    </a:lnTo>
                    <a:lnTo>
                      <a:pt x="15232" y="17003"/>
                    </a:lnTo>
                    <a:lnTo>
                      <a:pt x="13414" y="17003"/>
                    </a:lnTo>
                    <a:lnTo>
                      <a:pt x="11595" y="17922"/>
                    </a:lnTo>
                    <a:lnTo>
                      <a:pt x="10685" y="17922"/>
                    </a:lnTo>
                    <a:lnTo>
                      <a:pt x="8866" y="17922"/>
                    </a:lnTo>
                    <a:lnTo>
                      <a:pt x="6366" y="16085"/>
                    </a:lnTo>
                    <a:lnTo>
                      <a:pt x="5456" y="15165"/>
                    </a:lnTo>
                    <a:lnTo>
                      <a:pt x="4547" y="14475"/>
                    </a:lnTo>
                    <a:lnTo>
                      <a:pt x="3637" y="12638"/>
                    </a:lnTo>
                    <a:lnTo>
                      <a:pt x="3637" y="10800"/>
                    </a:lnTo>
                    <a:lnTo>
                      <a:pt x="3637" y="8960"/>
                    </a:lnTo>
                    <a:lnTo>
                      <a:pt x="4547" y="7122"/>
                    </a:lnTo>
                    <a:lnTo>
                      <a:pt x="6366" y="5513"/>
                    </a:lnTo>
                    <a:lnTo>
                      <a:pt x="7956" y="4594"/>
                    </a:lnTo>
                    <a:lnTo>
                      <a:pt x="10685" y="3675"/>
                    </a:lnTo>
                    <a:lnTo>
                      <a:pt x="12504" y="3675"/>
                    </a:lnTo>
                    <a:lnTo>
                      <a:pt x="15232" y="4594"/>
                    </a:lnTo>
                    <a:lnTo>
                      <a:pt x="17051" y="7122"/>
                    </a:lnTo>
                    <a:lnTo>
                      <a:pt x="17961" y="8960"/>
                    </a:lnTo>
                    <a:lnTo>
                      <a:pt x="17961" y="10800"/>
                    </a:lnTo>
                    <a:lnTo>
                      <a:pt x="17961" y="12638"/>
                    </a:lnTo>
                    <a:lnTo>
                      <a:pt x="17051" y="14475"/>
                    </a:lnTo>
                    <a:lnTo>
                      <a:pt x="21600" y="12638"/>
                    </a:lnTo>
                    <a:lnTo>
                      <a:pt x="21600" y="7122"/>
                    </a:lnTo>
                    <a:lnTo>
                      <a:pt x="16143" y="2757"/>
                    </a:lnTo>
                    <a:lnTo>
                      <a:pt x="13414" y="0"/>
                    </a:lnTo>
                    <a:close/>
                  </a:path>
                </a:pathLst>
              </a:custGeom>
              <a:solidFill>
                <a:srgbClr val="93936C"/>
              </a:solidFill>
              <a:ln w="6350" cap="flat" cmpd="sng">
                <a:solidFill>
                  <a:srgbClr val="93936C"/>
                </a:solidFill>
                <a:miter lim="800000"/>
                <a:headEnd/>
                <a:tailEnd/>
              </a:ln>
            </p:spPr>
            <p:txBody>
              <a:bodyPr/>
              <a:lstStyle/>
              <a:p>
                <a:endParaRPr lang="zh-CN" altLang="en-US"/>
              </a:p>
            </p:txBody>
          </p:sp>
          <p:sp>
            <p:nvSpPr>
              <p:cNvPr id="126018" name="Rectangle 24"/>
              <p:cNvSpPr>
                <a:spLocks noChangeArrowheads="1"/>
              </p:cNvSpPr>
              <p:nvPr/>
            </p:nvSpPr>
            <p:spPr bwMode="auto">
              <a:xfrm>
                <a:off x="91689" y="144774"/>
                <a:ext cx="83627" cy="53810"/>
              </a:xfrm>
              <a:prstGeom prst="rect">
                <a:avLst/>
              </a:prstGeom>
              <a:solidFill>
                <a:srgbClr val="9393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6019" name="Rectangle 25"/>
              <p:cNvSpPr>
                <a:spLocks noChangeArrowheads="1"/>
              </p:cNvSpPr>
              <p:nvPr/>
            </p:nvSpPr>
            <p:spPr bwMode="auto">
              <a:xfrm>
                <a:off x="91689" y="144774"/>
                <a:ext cx="83627" cy="53810"/>
              </a:xfrm>
              <a:prstGeom prst="rect">
                <a:avLst/>
              </a:prstGeom>
              <a:solidFill>
                <a:srgbClr val="9393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6020" name="曲线"/>
              <p:cNvSpPr>
                <a:spLocks/>
              </p:cNvSpPr>
              <p:nvPr/>
            </p:nvSpPr>
            <p:spPr bwMode="auto">
              <a:xfrm>
                <a:off x="99748" y="184491"/>
                <a:ext cx="39294" cy="29466"/>
              </a:xfrm>
              <a:custGeom>
                <a:avLst/>
                <a:gdLst>
                  <a:gd name="T0" fmla="*/ 0 w 21600"/>
                  <a:gd name="T1" fmla="*/ 29466 h 21600"/>
                  <a:gd name="T2" fmla="*/ 15112 w 21600"/>
                  <a:gd name="T3" fmla="*/ 19216 h 21600"/>
                  <a:gd name="T4" fmla="*/ 27200 w 21600"/>
                  <a:gd name="T5" fmla="*/ 14092 h 21600"/>
                  <a:gd name="T6" fmla="*/ 39294 w 21600"/>
                  <a:gd name="T7" fmla="*/ 19216 h 21600"/>
                  <a:gd name="T8" fmla="*/ 23173 w 21600"/>
                  <a:gd name="T9" fmla="*/ 0 h 21600"/>
                  <a:gd name="T10" fmla="*/ 0 w 21600"/>
                  <a:gd name="T11" fmla="*/ 5124 h 21600"/>
                  <a:gd name="T12" fmla="*/ 0 w 21600"/>
                  <a:gd name="T13" fmla="*/ 29466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21600"/>
                    </a:moveTo>
                    <a:lnTo>
                      <a:pt x="8307" y="14086"/>
                    </a:lnTo>
                    <a:lnTo>
                      <a:pt x="14952" y="10330"/>
                    </a:lnTo>
                    <a:lnTo>
                      <a:pt x="21600" y="14086"/>
                    </a:lnTo>
                    <a:lnTo>
                      <a:pt x="12738" y="0"/>
                    </a:lnTo>
                    <a:lnTo>
                      <a:pt x="0" y="3756"/>
                    </a:lnTo>
                    <a:lnTo>
                      <a:pt x="0" y="21600"/>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21" name="曲线"/>
              <p:cNvSpPr>
                <a:spLocks/>
              </p:cNvSpPr>
              <p:nvPr/>
            </p:nvSpPr>
            <p:spPr bwMode="auto">
              <a:xfrm>
                <a:off x="99748" y="184491"/>
                <a:ext cx="39294" cy="29466"/>
              </a:xfrm>
              <a:custGeom>
                <a:avLst/>
                <a:gdLst>
                  <a:gd name="T0" fmla="*/ 0 w 21600"/>
                  <a:gd name="T1" fmla="*/ 29466 h 21600"/>
                  <a:gd name="T2" fmla="*/ 15112 w 21600"/>
                  <a:gd name="T3" fmla="*/ 19216 h 21600"/>
                  <a:gd name="T4" fmla="*/ 27200 w 21600"/>
                  <a:gd name="T5" fmla="*/ 14092 h 21600"/>
                  <a:gd name="T6" fmla="*/ 39294 w 21600"/>
                  <a:gd name="T7" fmla="*/ 19216 h 21600"/>
                  <a:gd name="T8" fmla="*/ 23173 w 21600"/>
                  <a:gd name="T9" fmla="*/ 0 h 21600"/>
                  <a:gd name="T10" fmla="*/ 0 w 21600"/>
                  <a:gd name="T11" fmla="*/ 5124 h 21600"/>
                  <a:gd name="T12" fmla="*/ 0 w 21600"/>
                  <a:gd name="T13" fmla="*/ 29466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21600"/>
                    </a:moveTo>
                    <a:lnTo>
                      <a:pt x="8307" y="14086"/>
                    </a:lnTo>
                    <a:lnTo>
                      <a:pt x="14952" y="10330"/>
                    </a:lnTo>
                    <a:lnTo>
                      <a:pt x="21600" y="14086"/>
                    </a:lnTo>
                    <a:lnTo>
                      <a:pt x="12738" y="0"/>
                    </a:lnTo>
                    <a:lnTo>
                      <a:pt x="0" y="3756"/>
                    </a:lnTo>
                    <a:lnTo>
                      <a:pt x="0" y="21600"/>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22" name="曲线"/>
              <p:cNvSpPr>
                <a:spLocks/>
              </p:cNvSpPr>
              <p:nvPr/>
            </p:nvSpPr>
            <p:spPr bwMode="auto">
              <a:xfrm>
                <a:off x="99748" y="129400"/>
                <a:ext cx="39294" cy="29466"/>
              </a:xfrm>
              <a:custGeom>
                <a:avLst/>
                <a:gdLst>
                  <a:gd name="T0" fmla="*/ 0 w 21600"/>
                  <a:gd name="T1" fmla="*/ 0 h 21600"/>
                  <a:gd name="T2" fmla="*/ 15112 w 21600"/>
                  <a:gd name="T3" fmla="*/ 10249 h 21600"/>
                  <a:gd name="T4" fmla="*/ 27200 w 21600"/>
                  <a:gd name="T5" fmla="*/ 10249 h 21600"/>
                  <a:gd name="T6" fmla="*/ 39294 w 21600"/>
                  <a:gd name="T7" fmla="*/ 10249 h 21600"/>
                  <a:gd name="T8" fmla="*/ 23173 w 21600"/>
                  <a:gd name="T9" fmla="*/ 29466 h 21600"/>
                  <a:gd name="T10" fmla="*/ 0 w 21600"/>
                  <a:gd name="T11" fmla="*/ 19216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8307" y="7513"/>
                    </a:lnTo>
                    <a:lnTo>
                      <a:pt x="14952" y="7513"/>
                    </a:lnTo>
                    <a:lnTo>
                      <a:pt x="21600" y="7513"/>
                    </a:lnTo>
                    <a:lnTo>
                      <a:pt x="12738" y="21600"/>
                    </a:lnTo>
                    <a:lnTo>
                      <a:pt x="0" y="14086"/>
                    </a:lnTo>
                    <a:lnTo>
                      <a:pt x="0" y="0"/>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23" name="曲线"/>
              <p:cNvSpPr>
                <a:spLocks/>
              </p:cNvSpPr>
              <p:nvPr/>
            </p:nvSpPr>
            <p:spPr bwMode="auto">
              <a:xfrm>
                <a:off x="99748" y="129400"/>
                <a:ext cx="39294" cy="29466"/>
              </a:xfrm>
              <a:custGeom>
                <a:avLst/>
                <a:gdLst>
                  <a:gd name="T0" fmla="*/ 0 w 21600"/>
                  <a:gd name="T1" fmla="*/ 0 h 21600"/>
                  <a:gd name="T2" fmla="*/ 15112 w 21600"/>
                  <a:gd name="T3" fmla="*/ 10249 h 21600"/>
                  <a:gd name="T4" fmla="*/ 27200 w 21600"/>
                  <a:gd name="T5" fmla="*/ 10249 h 21600"/>
                  <a:gd name="T6" fmla="*/ 39294 w 21600"/>
                  <a:gd name="T7" fmla="*/ 10249 h 21600"/>
                  <a:gd name="T8" fmla="*/ 23173 w 21600"/>
                  <a:gd name="T9" fmla="*/ 29466 h 21600"/>
                  <a:gd name="T10" fmla="*/ 0 w 21600"/>
                  <a:gd name="T11" fmla="*/ 19216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8307" y="7513"/>
                    </a:lnTo>
                    <a:lnTo>
                      <a:pt x="14952" y="7513"/>
                    </a:lnTo>
                    <a:lnTo>
                      <a:pt x="21600" y="7513"/>
                    </a:lnTo>
                    <a:lnTo>
                      <a:pt x="12738" y="21600"/>
                    </a:lnTo>
                    <a:lnTo>
                      <a:pt x="0" y="14086"/>
                    </a:lnTo>
                    <a:lnTo>
                      <a:pt x="0" y="0"/>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24" name="曲线"/>
              <p:cNvSpPr>
                <a:spLocks/>
              </p:cNvSpPr>
              <p:nvPr/>
            </p:nvSpPr>
            <p:spPr bwMode="auto">
              <a:xfrm>
                <a:off x="175317" y="108901"/>
                <a:ext cx="405040" cy="194739"/>
              </a:xfrm>
              <a:custGeom>
                <a:avLst/>
                <a:gdLst>
                  <a:gd name="T0" fmla="*/ 0 w 21600"/>
                  <a:gd name="T1" fmla="*/ 30735 h 21600"/>
                  <a:gd name="T2" fmla="*/ 35235 w 21600"/>
                  <a:gd name="T3" fmla="*/ 30735 h 21600"/>
                  <a:gd name="T4" fmla="*/ 35235 w 21600"/>
                  <a:gd name="T5" fmla="*/ 0 h 21600"/>
                  <a:gd name="T6" fmla="*/ 67469 w 21600"/>
                  <a:gd name="T7" fmla="*/ 0 h 21600"/>
                  <a:gd name="T8" fmla="*/ 67469 w 21600"/>
                  <a:gd name="T9" fmla="*/ 30735 h 21600"/>
                  <a:gd name="T10" fmla="*/ 79564 w 21600"/>
                  <a:gd name="T11" fmla="*/ 30735 h 21600"/>
                  <a:gd name="T12" fmla="*/ 79564 w 21600"/>
                  <a:gd name="T13" fmla="*/ 0 h 21600"/>
                  <a:gd name="T14" fmla="*/ 106773 w 21600"/>
                  <a:gd name="T15" fmla="*/ 0 h 21600"/>
                  <a:gd name="T16" fmla="*/ 106773 w 21600"/>
                  <a:gd name="T17" fmla="*/ 30735 h 21600"/>
                  <a:gd name="T18" fmla="*/ 405040 w 21600"/>
                  <a:gd name="T19" fmla="*/ 30735 h 21600"/>
                  <a:gd name="T20" fmla="*/ 405040 w 21600"/>
                  <a:gd name="T21" fmla="*/ 84540 h 21600"/>
                  <a:gd name="T22" fmla="*/ 353622 w 21600"/>
                  <a:gd name="T23" fmla="*/ 84540 h 21600"/>
                  <a:gd name="T24" fmla="*/ 353622 w 21600"/>
                  <a:gd name="T25" fmla="*/ 99930 h 21600"/>
                  <a:gd name="T26" fmla="*/ 384863 w 21600"/>
                  <a:gd name="T27" fmla="*/ 99930 h 21600"/>
                  <a:gd name="T28" fmla="*/ 384863 w 21600"/>
                  <a:gd name="T29" fmla="*/ 129384 h 21600"/>
                  <a:gd name="T30" fmla="*/ 353622 w 21600"/>
                  <a:gd name="T31" fmla="*/ 129384 h 21600"/>
                  <a:gd name="T32" fmla="*/ 353622 w 21600"/>
                  <a:gd name="T33" fmla="*/ 149895 h 21600"/>
                  <a:gd name="T34" fmla="*/ 384863 w 21600"/>
                  <a:gd name="T35" fmla="*/ 149895 h 21600"/>
                  <a:gd name="T36" fmla="*/ 384863 w 21600"/>
                  <a:gd name="T37" fmla="*/ 194739 h 21600"/>
                  <a:gd name="T38" fmla="*/ 317375 w 21600"/>
                  <a:gd name="T39" fmla="*/ 194739 h 21600"/>
                  <a:gd name="T40" fmla="*/ 317375 w 21600"/>
                  <a:gd name="T41" fmla="*/ 84540 h 21600"/>
                  <a:gd name="T42" fmla="*/ 106773 w 21600"/>
                  <a:gd name="T43" fmla="*/ 84540 h 21600"/>
                  <a:gd name="T44" fmla="*/ 106773 w 21600"/>
                  <a:gd name="T45" fmla="*/ 120414 h 21600"/>
                  <a:gd name="T46" fmla="*/ 79564 w 21600"/>
                  <a:gd name="T47" fmla="*/ 120414 h 21600"/>
                  <a:gd name="T48" fmla="*/ 79564 w 21600"/>
                  <a:gd name="T49" fmla="*/ 84540 h 21600"/>
                  <a:gd name="T50" fmla="*/ 67469 w 21600"/>
                  <a:gd name="T51" fmla="*/ 84540 h 21600"/>
                  <a:gd name="T52" fmla="*/ 67469 w 21600"/>
                  <a:gd name="T53" fmla="*/ 120414 h 21600"/>
                  <a:gd name="T54" fmla="*/ 35235 w 21600"/>
                  <a:gd name="T55" fmla="*/ 120414 h 21600"/>
                  <a:gd name="T56" fmla="*/ 35235 w 21600"/>
                  <a:gd name="T57" fmla="*/ 84540 h 21600"/>
                  <a:gd name="T58" fmla="*/ 0 w 21600"/>
                  <a:gd name="T59" fmla="*/ 84540 h 21600"/>
                  <a:gd name="T60" fmla="*/ 0 w 21600"/>
                  <a:gd name="T61" fmla="*/ 30735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1600"/>
                  <a:gd name="T94" fmla="*/ 0 h 21600"/>
                  <a:gd name="T95" fmla="*/ 21600 w 21600"/>
                  <a:gd name="T96" fmla="*/ 21600 h 216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1600" h="21600">
                    <a:moveTo>
                      <a:pt x="0" y="3409"/>
                    </a:moveTo>
                    <a:lnTo>
                      <a:pt x="1879" y="3409"/>
                    </a:lnTo>
                    <a:lnTo>
                      <a:pt x="1879" y="0"/>
                    </a:lnTo>
                    <a:lnTo>
                      <a:pt x="3598" y="0"/>
                    </a:lnTo>
                    <a:lnTo>
                      <a:pt x="3598" y="3409"/>
                    </a:lnTo>
                    <a:lnTo>
                      <a:pt x="4243" y="3409"/>
                    </a:lnTo>
                    <a:lnTo>
                      <a:pt x="4243" y="0"/>
                    </a:lnTo>
                    <a:lnTo>
                      <a:pt x="5694" y="0"/>
                    </a:lnTo>
                    <a:lnTo>
                      <a:pt x="5694" y="3409"/>
                    </a:lnTo>
                    <a:lnTo>
                      <a:pt x="21600" y="3409"/>
                    </a:lnTo>
                    <a:lnTo>
                      <a:pt x="21600" y="9377"/>
                    </a:lnTo>
                    <a:lnTo>
                      <a:pt x="18858" y="9377"/>
                    </a:lnTo>
                    <a:lnTo>
                      <a:pt x="18858" y="11084"/>
                    </a:lnTo>
                    <a:lnTo>
                      <a:pt x="20524" y="11084"/>
                    </a:lnTo>
                    <a:lnTo>
                      <a:pt x="20524" y="14351"/>
                    </a:lnTo>
                    <a:lnTo>
                      <a:pt x="18858" y="14351"/>
                    </a:lnTo>
                    <a:lnTo>
                      <a:pt x="18858" y="16626"/>
                    </a:lnTo>
                    <a:lnTo>
                      <a:pt x="20524" y="16626"/>
                    </a:lnTo>
                    <a:lnTo>
                      <a:pt x="20524" y="21600"/>
                    </a:lnTo>
                    <a:lnTo>
                      <a:pt x="16925" y="21600"/>
                    </a:lnTo>
                    <a:lnTo>
                      <a:pt x="16925" y="9377"/>
                    </a:lnTo>
                    <a:lnTo>
                      <a:pt x="5694" y="9377"/>
                    </a:lnTo>
                    <a:lnTo>
                      <a:pt x="5694" y="13356"/>
                    </a:lnTo>
                    <a:lnTo>
                      <a:pt x="4243" y="13356"/>
                    </a:lnTo>
                    <a:lnTo>
                      <a:pt x="4243" y="9377"/>
                    </a:lnTo>
                    <a:lnTo>
                      <a:pt x="3598" y="9377"/>
                    </a:lnTo>
                    <a:lnTo>
                      <a:pt x="3598" y="13356"/>
                    </a:lnTo>
                    <a:lnTo>
                      <a:pt x="1879" y="13356"/>
                    </a:lnTo>
                    <a:lnTo>
                      <a:pt x="1879" y="9377"/>
                    </a:lnTo>
                    <a:lnTo>
                      <a:pt x="0" y="9377"/>
                    </a:lnTo>
                    <a:lnTo>
                      <a:pt x="0" y="3409"/>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25" name="曲线"/>
              <p:cNvSpPr>
                <a:spLocks/>
              </p:cNvSpPr>
              <p:nvPr/>
            </p:nvSpPr>
            <p:spPr bwMode="auto">
              <a:xfrm>
                <a:off x="175317" y="108901"/>
                <a:ext cx="405040" cy="194739"/>
              </a:xfrm>
              <a:custGeom>
                <a:avLst/>
                <a:gdLst>
                  <a:gd name="T0" fmla="*/ 0 w 21600"/>
                  <a:gd name="T1" fmla="*/ 30735 h 21600"/>
                  <a:gd name="T2" fmla="*/ 35235 w 21600"/>
                  <a:gd name="T3" fmla="*/ 30735 h 21600"/>
                  <a:gd name="T4" fmla="*/ 35235 w 21600"/>
                  <a:gd name="T5" fmla="*/ 0 h 21600"/>
                  <a:gd name="T6" fmla="*/ 67469 w 21600"/>
                  <a:gd name="T7" fmla="*/ 0 h 21600"/>
                  <a:gd name="T8" fmla="*/ 67469 w 21600"/>
                  <a:gd name="T9" fmla="*/ 30735 h 21600"/>
                  <a:gd name="T10" fmla="*/ 79564 w 21600"/>
                  <a:gd name="T11" fmla="*/ 30735 h 21600"/>
                  <a:gd name="T12" fmla="*/ 79564 w 21600"/>
                  <a:gd name="T13" fmla="*/ 0 h 21600"/>
                  <a:gd name="T14" fmla="*/ 106773 w 21600"/>
                  <a:gd name="T15" fmla="*/ 0 h 21600"/>
                  <a:gd name="T16" fmla="*/ 106773 w 21600"/>
                  <a:gd name="T17" fmla="*/ 30735 h 21600"/>
                  <a:gd name="T18" fmla="*/ 405040 w 21600"/>
                  <a:gd name="T19" fmla="*/ 30735 h 21600"/>
                  <a:gd name="T20" fmla="*/ 405040 w 21600"/>
                  <a:gd name="T21" fmla="*/ 84540 h 21600"/>
                  <a:gd name="T22" fmla="*/ 353622 w 21600"/>
                  <a:gd name="T23" fmla="*/ 84540 h 21600"/>
                  <a:gd name="T24" fmla="*/ 353622 w 21600"/>
                  <a:gd name="T25" fmla="*/ 99930 h 21600"/>
                  <a:gd name="T26" fmla="*/ 384863 w 21600"/>
                  <a:gd name="T27" fmla="*/ 99930 h 21600"/>
                  <a:gd name="T28" fmla="*/ 384863 w 21600"/>
                  <a:gd name="T29" fmla="*/ 129384 h 21600"/>
                  <a:gd name="T30" fmla="*/ 353622 w 21600"/>
                  <a:gd name="T31" fmla="*/ 129384 h 21600"/>
                  <a:gd name="T32" fmla="*/ 353622 w 21600"/>
                  <a:gd name="T33" fmla="*/ 149895 h 21600"/>
                  <a:gd name="T34" fmla="*/ 384863 w 21600"/>
                  <a:gd name="T35" fmla="*/ 149895 h 21600"/>
                  <a:gd name="T36" fmla="*/ 384863 w 21600"/>
                  <a:gd name="T37" fmla="*/ 194739 h 21600"/>
                  <a:gd name="T38" fmla="*/ 317375 w 21600"/>
                  <a:gd name="T39" fmla="*/ 194739 h 21600"/>
                  <a:gd name="T40" fmla="*/ 317375 w 21600"/>
                  <a:gd name="T41" fmla="*/ 84540 h 21600"/>
                  <a:gd name="T42" fmla="*/ 106773 w 21600"/>
                  <a:gd name="T43" fmla="*/ 84540 h 21600"/>
                  <a:gd name="T44" fmla="*/ 106773 w 21600"/>
                  <a:gd name="T45" fmla="*/ 120414 h 21600"/>
                  <a:gd name="T46" fmla="*/ 79564 w 21600"/>
                  <a:gd name="T47" fmla="*/ 120414 h 21600"/>
                  <a:gd name="T48" fmla="*/ 79564 w 21600"/>
                  <a:gd name="T49" fmla="*/ 84540 h 21600"/>
                  <a:gd name="T50" fmla="*/ 67469 w 21600"/>
                  <a:gd name="T51" fmla="*/ 84540 h 21600"/>
                  <a:gd name="T52" fmla="*/ 67469 w 21600"/>
                  <a:gd name="T53" fmla="*/ 120414 h 21600"/>
                  <a:gd name="T54" fmla="*/ 35235 w 21600"/>
                  <a:gd name="T55" fmla="*/ 120414 h 21600"/>
                  <a:gd name="T56" fmla="*/ 35235 w 21600"/>
                  <a:gd name="T57" fmla="*/ 84540 h 21600"/>
                  <a:gd name="T58" fmla="*/ 0 w 21600"/>
                  <a:gd name="T59" fmla="*/ 84540 h 21600"/>
                  <a:gd name="T60" fmla="*/ 0 w 21600"/>
                  <a:gd name="T61" fmla="*/ 30735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1600"/>
                  <a:gd name="T94" fmla="*/ 0 h 21600"/>
                  <a:gd name="T95" fmla="*/ 21600 w 21600"/>
                  <a:gd name="T96" fmla="*/ 21600 h 216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1600" h="21600">
                    <a:moveTo>
                      <a:pt x="0" y="3409"/>
                    </a:moveTo>
                    <a:lnTo>
                      <a:pt x="1879" y="3409"/>
                    </a:lnTo>
                    <a:lnTo>
                      <a:pt x="1879" y="0"/>
                    </a:lnTo>
                    <a:lnTo>
                      <a:pt x="3598" y="0"/>
                    </a:lnTo>
                    <a:lnTo>
                      <a:pt x="3598" y="3409"/>
                    </a:lnTo>
                    <a:lnTo>
                      <a:pt x="4243" y="3409"/>
                    </a:lnTo>
                    <a:lnTo>
                      <a:pt x="4243" y="0"/>
                    </a:lnTo>
                    <a:lnTo>
                      <a:pt x="5694" y="0"/>
                    </a:lnTo>
                    <a:lnTo>
                      <a:pt x="5694" y="3409"/>
                    </a:lnTo>
                    <a:lnTo>
                      <a:pt x="21600" y="3409"/>
                    </a:lnTo>
                    <a:lnTo>
                      <a:pt x="21600" y="9377"/>
                    </a:lnTo>
                    <a:lnTo>
                      <a:pt x="18858" y="9377"/>
                    </a:lnTo>
                    <a:lnTo>
                      <a:pt x="18858" y="11084"/>
                    </a:lnTo>
                    <a:lnTo>
                      <a:pt x="20524" y="11084"/>
                    </a:lnTo>
                    <a:lnTo>
                      <a:pt x="20524" y="14351"/>
                    </a:lnTo>
                    <a:lnTo>
                      <a:pt x="18858" y="14351"/>
                    </a:lnTo>
                    <a:lnTo>
                      <a:pt x="18858" y="16626"/>
                    </a:lnTo>
                    <a:lnTo>
                      <a:pt x="20524" y="16626"/>
                    </a:lnTo>
                    <a:lnTo>
                      <a:pt x="20524" y="21600"/>
                    </a:lnTo>
                    <a:lnTo>
                      <a:pt x="16925" y="21600"/>
                    </a:lnTo>
                    <a:lnTo>
                      <a:pt x="16925" y="9377"/>
                    </a:lnTo>
                    <a:lnTo>
                      <a:pt x="5694" y="9377"/>
                    </a:lnTo>
                    <a:lnTo>
                      <a:pt x="5694" y="13356"/>
                    </a:lnTo>
                    <a:lnTo>
                      <a:pt x="4243" y="13356"/>
                    </a:lnTo>
                    <a:lnTo>
                      <a:pt x="4243" y="9377"/>
                    </a:lnTo>
                    <a:lnTo>
                      <a:pt x="3598" y="9377"/>
                    </a:lnTo>
                    <a:lnTo>
                      <a:pt x="3598" y="13356"/>
                    </a:lnTo>
                    <a:lnTo>
                      <a:pt x="1879" y="13356"/>
                    </a:lnTo>
                    <a:lnTo>
                      <a:pt x="1879" y="9377"/>
                    </a:lnTo>
                    <a:lnTo>
                      <a:pt x="0" y="9377"/>
                    </a:lnTo>
                    <a:lnTo>
                      <a:pt x="0" y="3409"/>
                    </a:lnTo>
                    <a:close/>
                  </a:path>
                </a:pathLst>
              </a:custGeom>
              <a:solidFill>
                <a:srgbClr val="93936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026" name="曲线"/>
              <p:cNvSpPr>
                <a:spLocks/>
              </p:cNvSpPr>
              <p:nvPr/>
            </p:nvSpPr>
            <p:spPr bwMode="auto">
              <a:xfrm>
                <a:off x="175317" y="108901"/>
                <a:ext cx="405040" cy="194739"/>
              </a:xfrm>
              <a:custGeom>
                <a:avLst/>
                <a:gdLst>
                  <a:gd name="T0" fmla="*/ 0 w 21600"/>
                  <a:gd name="T1" fmla="*/ 30735 h 21600"/>
                  <a:gd name="T2" fmla="*/ 35235 w 21600"/>
                  <a:gd name="T3" fmla="*/ 30735 h 21600"/>
                  <a:gd name="T4" fmla="*/ 35235 w 21600"/>
                  <a:gd name="T5" fmla="*/ 0 h 21600"/>
                  <a:gd name="T6" fmla="*/ 67469 w 21600"/>
                  <a:gd name="T7" fmla="*/ 0 h 21600"/>
                  <a:gd name="T8" fmla="*/ 67469 w 21600"/>
                  <a:gd name="T9" fmla="*/ 30735 h 21600"/>
                  <a:gd name="T10" fmla="*/ 79564 w 21600"/>
                  <a:gd name="T11" fmla="*/ 30735 h 21600"/>
                  <a:gd name="T12" fmla="*/ 79564 w 21600"/>
                  <a:gd name="T13" fmla="*/ 0 h 21600"/>
                  <a:gd name="T14" fmla="*/ 106773 w 21600"/>
                  <a:gd name="T15" fmla="*/ 0 h 21600"/>
                  <a:gd name="T16" fmla="*/ 106773 w 21600"/>
                  <a:gd name="T17" fmla="*/ 30735 h 21600"/>
                  <a:gd name="T18" fmla="*/ 405040 w 21600"/>
                  <a:gd name="T19" fmla="*/ 30735 h 21600"/>
                  <a:gd name="T20" fmla="*/ 405040 w 21600"/>
                  <a:gd name="T21" fmla="*/ 84540 h 21600"/>
                  <a:gd name="T22" fmla="*/ 353622 w 21600"/>
                  <a:gd name="T23" fmla="*/ 84540 h 21600"/>
                  <a:gd name="T24" fmla="*/ 353622 w 21600"/>
                  <a:gd name="T25" fmla="*/ 99930 h 21600"/>
                  <a:gd name="T26" fmla="*/ 384863 w 21600"/>
                  <a:gd name="T27" fmla="*/ 99930 h 21600"/>
                  <a:gd name="T28" fmla="*/ 384863 w 21600"/>
                  <a:gd name="T29" fmla="*/ 129384 h 21600"/>
                  <a:gd name="T30" fmla="*/ 353622 w 21600"/>
                  <a:gd name="T31" fmla="*/ 129384 h 21600"/>
                  <a:gd name="T32" fmla="*/ 353622 w 21600"/>
                  <a:gd name="T33" fmla="*/ 149895 h 21600"/>
                  <a:gd name="T34" fmla="*/ 384863 w 21600"/>
                  <a:gd name="T35" fmla="*/ 149895 h 21600"/>
                  <a:gd name="T36" fmla="*/ 384863 w 21600"/>
                  <a:gd name="T37" fmla="*/ 194739 h 21600"/>
                  <a:gd name="T38" fmla="*/ 317375 w 21600"/>
                  <a:gd name="T39" fmla="*/ 194739 h 21600"/>
                  <a:gd name="T40" fmla="*/ 317375 w 21600"/>
                  <a:gd name="T41" fmla="*/ 84540 h 21600"/>
                  <a:gd name="T42" fmla="*/ 106773 w 21600"/>
                  <a:gd name="T43" fmla="*/ 84540 h 21600"/>
                  <a:gd name="T44" fmla="*/ 106773 w 21600"/>
                  <a:gd name="T45" fmla="*/ 120414 h 21600"/>
                  <a:gd name="T46" fmla="*/ 79564 w 21600"/>
                  <a:gd name="T47" fmla="*/ 120414 h 21600"/>
                  <a:gd name="T48" fmla="*/ 79564 w 21600"/>
                  <a:gd name="T49" fmla="*/ 84540 h 21600"/>
                  <a:gd name="T50" fmla="*/ 67469 w 21600"/>
                  <a:gd name="T51" fmla="*/ 84540 h 21600"/>
                  <a:gd name="T52" fmla="*/ 67469 w 21600"/>
                  <a:gd name="T53" fmla="*/ 120414 h 21600"/>
                  <a:gd name="T54" fmla="*/ 35235 w 21600"/>
                  <a:gd name="T55" fmla="*/ 120414 h 21600"/>
                  <a:gd name="T56" fmla="*/ 35235 w 21600"/>
                  <a:gd name="T57" fmla="*/ 84540 h 21600"/>
                  <a:gd name="T58" fmla="*/ 0 w 21600"/>
                  <a:gd name="T59" fmla="*/ 8454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600"/>
                  <a:gd name="T91" fmla="*/ 0 h 21600"/>
                  <a:gd name="T92" fmla="*/ 21600 w 21600"/>
                  <a:gd name="T93" fmla="*/ 21600 h 216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600" h="21600">
                    <a:moveTo>
                      <a:pt x="0" y="3409"/>
                    </a:moveTo>
                    <a:lnTo>
                      <a:pt x="1879" y="3409"/>
                    </a:lnTo>
                    <a:lnTo>
                      <a:pt x="1879" y="0"/>
                    </a:lnTo>
                    <a:lnTo>
                      <a:pt x="3598" y="0"/>
                    </a:lnTo>
                    <a:lnTo>
                      <a:pt x="3598" y="3409"/>
                    </a:lnTo>
                    <a:lnTo>
                      <a:pt x="4243" y="3409"/>
                    </a:lnTo>
                    <a:lnTo>
                      <a:pt x="4243" y="0"/>
                    </a:lnTo>
                    <a:lnTo>
                      <a:pt x="5694" y="0"/>
                    </a:lnTo>
                    <a:lnTo>
                      <a:pt x="5694" y="3409"/>
                    </a:lnTo>
                    <a:lnTo>
                      <a:pt x="21600" y="3409"/>
                    </a:lnTo>
                    <a:lnTo>
                      <a:pt x="21600" y="9377"/>
                    </a:lnTo>
                    <a:lnTo>
                      <a:pt x="18858" y="9377"/>
                    </a:lnTo>
                    <a:lnTo>
                      <a:pt x="18858" y="11084"/>
                    </a:lnTo>
                    <a:lnTo>
                      <a:pt x="20524" y="11084"/>
                    </a:lnTo>
                    <a:lnTo>
                      <a:pt x="20524" y="14351"/>
                    </a:lnTo>
                    <a:lnTo>
                      <a:pt x="18858" y="14351"/>
                    </a:lnTo>
                    <a:lnTo>
                      <a:pt x="18858" y="16626"/>
                    </a:lnTo>
                    <a:lnTo>
                      <a:pt x="20524" y="16626"/>
                    </a:lnTo>
                    <a:lnTo>
                      <a:pt x="20524" y="21600"/>
                    </a:lnTo>
                    <a:lnTo>
                      <a:pt x="16925" y="21600"/>
                    </a:lnTo>
                    <a:lnTo>
                      <a:pt x="16925" y="9377"/>
                    </a:lnTo>
                    <a:lnTo>
                      <a:pt x="5694" y="9377"/>
                    </a:lnTo>
                    <a:lnTo>
                      <a:pt x="5694" y="13356"/>
                    </a:lnTo>
                    <a:lnTo>
                      <a:pt x="4243" y="13356"/>
                    </a:lnTo>
                    <a:lnTo>
                      <a:pt x="4243" y="9377"/>
                    </a:lnTo>
                    <a:lnTo>
                      <a:pt x="3598" y="9377"/>
                    </a:lnTo>
                    <a:lnTo>
                      <a:pt x="3598" y="13356"/>
                    </a:lnTo>
                    <a:lnTo>
                      <a:pt x="1879" y="13356"/>
                    </a:lnTo>
                    <a:lnTo>
                      <a:pt x="1879" y="9377"/>
                    </a:lnTo>
                    <a:lnTo>
                      <a:pt x="0" y="9377"/>
                    </a:lnTo>
                  </a:path>
                </a:pathLst>
              </a:custGeom>
              <a:noFill/>
              <a:ln w="6350" cap="flat" cmpd="sng">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27" name="Oval 33"/>
              <p:cNvSpPr>
                <a:spLocks noChangeArrowheads="1"/>
              </p:cNvSpPr>
              <p:nvPr/>
            </p:nvSpPr>
            <p:spPr bwMode="auto">
              <a:xfrm>
                <a:off x="85643" y="37154"/>
                <a:ext cx="79597" cy="105057"/>
              </a:xfrm>
              <a:prstGeom prst="ellipse">
                <a:avLst/>
              </a:prstGeom>
              <a:noFill/>
              <a:ln w="6350">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6028" name="Oval 34"/>
              <p:cNvSpPr>
                <a:spLocks noChangeArrowheads="1"/>
              </p:cNvSpPr>
              <p:nvPr/>
            </p:nvSpPr>
            <p:spPr bwMode="auto">
              <a:xfrm>
                <a:off x="85643" y="201146"/>
                <a:ext cx="79597" cy="99931"/>
              </a:xfrm>
              <a:prstGeom prst="ellipse">
                <a:avLst/>
              </a:prstGeom>
              <a:noFill/>
              <a:ln w="6350">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6029" name="Oval 35"/>
              <p:cNvSpPr>
                <a:spLocks noChangeArrowheads="1"/>
              </p:cNvSpPr>
              <p:nvPr/>
            </p:nvSpPr>
            <p:spPr bwMode="auto">
              <a:xfrm>
                <a:off x="22167" y="131962"/>
                <a:ext cx="63475" cy="79434"/>
              </a:xfrm>
              <a:prstGeom prst="ellipse">
                <a:avLst/>
              </a:prstGeom>
              <a:noFill/>
              <a:ln w="6350">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6030" name="曲线"/>
              <p:cNvSpPr>
                <a:spLocks/>
              </p:cNvSpPr>
              <p:nvPr/>
            </p:nvSpPr>
            <p:spPr bwMode="auto">
              <a:xfrm>
                <a:off x="2016" y="107620"/>
                <a:ext cx="61461" cy="122993"/>
              </a:xfrm>
              <a:custGeom>
                <a:avLst/>
                <a:gdLst>
                  <a:gd name="T0" fmla="*/ 61461 w 21600"/>
                  <a:gd name="T1" fmla="*/ 120465 h 21600"/>
                  <a:gd name="T2" fmla="*/ 47877 w 21600"/>
                  <a:gd name="T3" fmla="*/ 122993 h 21600"/>
                  <a:gd name="T4" fmla="*/ 0 w 21600"/>
                  <a:gd name="T5" fmla="*/ 61497 h 21600"/>
                  <a:gd name="T6" fmla="*/ 47877 w 21600"/>
                  <a:gd name="T7" fmla="*/ 0 h 21600"/>
                  <a:gd name="T8" fmla="*/ 61461 w 21600"/>
                  <a:gd name="T9" fmla="*/ 2517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21600" y="21156"/>
                    </a:moveTo>
                    <a:cubicBezTo>
                      <a:pt x="20049" y="21450"/>
                      <a:pt x="18442" y="21599"/>
                      <a:pt x="16826" y="21600"/>
                    </a:cubicBezTo>
                    <a:cubicBezTo>
                      <a:pt x="7532" y="21600"/>
                      <a:pt x="0" y="16764"/>
                      <a:pt x="0" y="10800"/>
                    </a:cubicBezTo>
                    <a:cubicBezTo>
                      <a:pt x="0" y="4833"/>
                      <a:pt x="7532" y="0"/>
                      <a:pt x="16826" y="0"/>
                    </a:cubicBezTo>
                    <a:cubicBezTo>
                      <a:pt x="18442" y="0"/>
                      <a:pt x="20049" y="147"/>
                      <a:pt x="21600" y="442"/>
                    </a:cubicBezTo>
                  </a:path>
                </a:pathLst>
              </a:custGeom>
              <a:noFill/>
              <a:ln w="6350" cap="flat" cmpd="sng">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31" name="曲线"/>
              <p:cNvSpPr>
                <a:spLocks/>
              </p:cNvSpPr>
              <p:nvPr/>
            </p:nvSpPr>
            <p:spPr bwMode="auto">
              <a:xfrm>
                <a:off x="61462" y="7687"/>
                <a:ext cx="130983" cy="135805"/>
              </a:xfrm>
              <a:custGeom>
                <a:avLst/>
                <a:gdLst>
                  <a:gd name="T0" fmla="*/ 2098 w 21600"/>
                  <a:gd name="T1" fmla="*/ 102753 h 21600"/>
                  <a:gd name="T2" fmla="*/ 0 w 21600"/>
                  <a:gd name="T3" fmla="*/ 82093 h 21600"/>
                  <a:gd name="T4" fmla="*/ 65479 w 21600"/>
                  <a:gd name="T5" fmla="*/ 0 h 21600"/>
                  <a:gd name="T6" fmla="*/ 130983 w 21600"/>
                  <a:gd name="T7" fmla="*/ 82093 h 21600"/>
                  <a:gd name="T8" fmla="*/ 115022 w 21600"/>
                  <a:gd name="T9" fmla="*/ 135792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346" y="16343"/>
                    </a:moveTo>
                    <a:cubicBezTo>
                      <a:pt x="116" y="15270"/>
                      <a:pt x="0" y="14166"/>
                      <a:pt x="0" y="13057"/>
                    </a:cubicBezTo>
                    <a:cubicBezTo>
                      <a:pt x="0" y="5846"/>
                      <a:pt x="4834" y="0"/>
                      <a:pt x="10798" y="0"/>
                    </a:cubicBezTo>
                    <a:cubicBezTo>
                      <a:pt x="16763" y="0"/>
                      <a:pt x="21600" y="5846"/>
                      <a:pt x="21600" y="13057"/>
                    </a:cubicBezTo>
                    <a:cubicBezTo>
                      <a:pt x="21600" y="16195"/>
                      <a:pt x="20666" y="19227"/>
                      <a:pt x="18968" y="21598"/>
                    </a:cubicBezTo>
                  </a:path>
                </a:pathLst>
              </a:custGeom>
              <a:noFill/>
              <a:ln w="6350" cap="flat" cmpd="sng">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32" name="曲线"/>
              <p:cNvSpPr>
                <a:spLocks/>
              </p:cNvSpPr>
              <p:nvPr/>
            </p:nvSpPr>
            <p:spPr bwMode="auto">
              <a:xfrm>
                <a:off x="61462" y="196022"/>
                <a:ext cx="130983" cy="134524"/>
              </a:xfrm>
              <a:custGeom>
                <a:avLst/>
                <a:gdLst>
                  <a:gd name="T0" fmla="*/ 115635 w 21600"/>
                  <a:gd name="T1" fmla="*/ 0 h 21600"/>
                  <a:gd name="T2" fmla="*/ 130983 w 21600"/>
                  <a:gd name="T3" fmla="*/ 52639 h 21600"/>
                  <a:gd name="T4" fmla="*/ 65479 w 21600"/>
                  <a:gd name="T5" fmla="*/ 134524 h 21600"/>
                  <a:gd name="T6" fmla="*/ 0 w 21600"/>
                  <a:gd name="T7" fmla="*/ 52639 h 21600"/>
                  <a:gd name="T8" fmla="*/ 2098 w 21600"/>
                  <a:gd name="T9" fmla="*/ 32043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9069" y="0"/>
                    </a:moveTo>
                    <a:cubicBezTo>
                      <a:pt x="20704" y="2368"/>
                      <a:pt x="21600" y="5359"/>
                      <a:pt x="21600" y="8452"/>
                    </a:cubicBezTo>
                    <a:cubicBezTo>
                      <a:pt x="21600" y="15712"/>
                      <a:pt x="16763" y="21600"/>
                      <a:pt x="10798" y="21600"/>
                    </a:cubicBezTo>
                    <a:cubicBezTo>
                      <a:pt x="4834" y="21600"/>
                      <a:pt x="0" y="15712"/>
                      <a:pt x="0" y="8452"/>
                    </a:cubicBezTo>
                    <a:cubicBezTo>
                      <a:pt x="0" y="7337"/>
                      <a:pt x="116" y="6225"/>
                      <a:pt x="346" y="5145"/>
                    </a:cubicBezTo>
                  </a:path>
                </a:pathLst>
              </a:custGeom>
              <a:noFill/>
              <a:ln w="6350" cap="flat" cmpd="sng">
                <a:solidFill>
                  <a:srgbClr val="49493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33" name="曲线"/>
              <p:cNvSpPr>
                <a:spLocks/>
              </p:cNvSpPr>
              <p:nvPr/>
            </p:nvSpPr>
            <p:spPr bwMode="auto">
              <a:xfrm>
                <a:off x="69522" y="17936"/>
                <a:ext cx="57431" cy="71745"/>
              </a:xfrm>
              <a:custGeom>
                <a:avLst/>
                <a:gdLst>
                  <a:gd name="T0" fmla="*/ 0 w 21600"/>
                  <a:gd name="T1" fmla="*/ 71745 h 21600"/>
                  <a:gd name="T2" fmla="*/ 57428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21600"/>
                    </a:moveTo>
                    <a:cubicBezTo>
                      <a:pt x="0" y="9669"/>
                      <a:pt x="9670" y="0"/>
                      <a:pt x="21599" y="0"/>
                    </a:cubicBezTo>
                  </a:path>
                </a:pathLst>
              </a:custGeom>
              <a:noFill/>
              <a:ln w="6350" cap="flat" cmpd="sng">
                <a:solidFill>
                  <a:srgbClr val="EDEDE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34" name="曲线"/>
              <p:cNvSpPr>
                <a:spLocks/>
              </p:cNvSpPr>
              <p:nvPr/>
            </p:nvSpPr>
            <p:spPr bwMode="auto">
              <a:xfrm>
                <a:off x="69522" y="197303"/>
                <a:ext cx="55416" cy="58934"/>
              </a:xfrm>
              <a:custGeom>
                <a:avLst/>
                <a:gdLst>
                  <a:gd name="T0" fmla="*/ 0 w 21600"/>
                  <a:gd name="T1" fmla="*/ 58574 h 21600"/>
                  <a:gd name="T2" fmla="*/ 26887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21468"/>
                    </a:moveTo>
                    <a:cubicBezTo>
                      <a:pt x="37" y="12666"/>
                      <a:pt x="4012" y="4528"/>
                      <a:pt x="10480" y="0"/>
                    </a:cubicBezTo>
                  </a:path>
                </a:pathLst>
              </a:custGeom>
              <a:noFill/>
              <a:ln w="6350" cap="flat" cmpd="sng">
                <a:solidFill>
                  <a:srgbClr val="EDEDE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35" name="曲线"/>
              <p:cNvSpPr>
                <a:spLocks/>
              </p:cNvSpPr>
              <p:nvPr/>
            </p:nvSpPr>
            <p:spPr bwMode="auto">
              <a:xfrm>
                <a:off x="12091" y="117869"/>
                <a:ext cx="38286" cy="53810"/>
              </a:xfrm>
              <a:custGeom>
                <a:avLst/>
                <a:gdLst>
                  <a:gd name="T0" fmla="*/ 0 w 21600"/>
                  <a:gd name="T1" fmla="*/ 40584 h 21600"/>
                  <a:gd name="T2" fmla="*/ 31419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16291"/>
                    </a:moveTo>
                    <a:cubicBezTo>
                      <a:pt x="2126" y="7889"/>
                      <a:pt x="9070" y="1506"/>
                      <a:pt x="17726" y="0"/>
                    </a:cubicBezTo>
                  </a:path>
                </a:pathLst>
              </a:custGeom>
              <a:noFill/>
              <a:ln w="6350" cap="flat" cmpd="sng">
                <a:solidFill>
                  <a:srgbClr val="EDEDE7"/>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036" name="Line 42"/>
              <p:cNvSpPr>
                <a:spLocks noChangeShapeType="1"/>
              </p:cNvSpPr>
              <p:nvPr/>
            </p:nvSpPr>
            <p:spPr bwMode="auto">
              <a:xfrm flipH="1">
                <a:off x="179347" y="148618"/>
                <a:ext cx="388920" cy="1281"/>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37" name="Line 43"/>
              <p:cNvSpPr>
                <a:spLocks noChangeShapeType="1"/>
              </p:cNvSpPr>
              <p:nvPr/>
            </p:nvSpPr>
            <p:spPr bwMode="auto">
              <a:xfrm>
                <a:off x="218642" y="119150"/>
                <a:ext cx="1006" cy="29466"/>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38" name="Line 44"/>
              <p:cNvSpPr>
                <a:spLocks noChangeShapeType="1"/>
              </p:cNvSpPr>
              <p:nvPr/>
            </p:nvSpPr>
            <p:spPr bwMode="auto">
              <a:xfrm>
                <a:off x="261966" y="119150"/>
                <a:ext cx="1006" cy="29466"/>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39" name="Line 45"/>
              <p:cNvSpPr>
                <a:spLocks noChangeShapeType="1"/>
              </p:cNvSpPr>
              <p:nvPr/>
            </p:nvSpPr>
            <p:spPr bwMode="auto">
              <a:xfrm>
                <a:off x="218642" y="193459"/>
                <a:ext cx="1006" cy="30748"/>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40" name="Line 46"/>
              <p:cNvSpPr>
                <a:spLocks noChangeShapeType="1"/>
              </p:cNvSpPr>
              <p:nvPr/>
            </p:nvSpPr>
            <p:spPr bwMode="auto">
              <a:xfrm>
                <a:off x="261966" y="193459"/>
                <a:ext cx="1006" cy="30748"/>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41" name="Line 47"/>
              <p:cNvSpPr>
                <a:spLocks noChangeShapeType="1"/>
              </p:cNvSpPr>
              <p:nvPr/>
            </p:nvSpPr>
            <p:spPr bwMode="auto">
              <a:xfrm flipH="1">
                <a:off x="175317" y="184491"/>
                <a:ext cx="388920" cy="1281"/>
              </a:xfrm>
              <a:prstGeom prst="line">
                <a:avLst/>
              </a:prstGeom>
              <a:noFill/>
              <a:ln w="6350">
                <a:solidFill>
                  <a:srgbClr val="62624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42" name="Line 48"/>
              <p:cNvSpPr>
                <a:spLocks noChangeShapeType="1"/>
              </p:cNvSpPr>
              <p:nvPr/>
            </p:nvSpPr>
            <p:spPr bwMode="auto">
              <a:xfrm flipH="1">
                <a:off x="528972" y="219083"/>
                <a:ext cx="27204" cy="1280"/>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43" name="Line 49"/>
              <p:cNvSpPr>
                <a:spLocks noChangeShapeType="1"/>
              </p:cNvSpPr>
              <p:nvPr/>
            </p:nvSpPr>
            <p:spPr bwMode="auto">
              <a:xfrm flipH="1">
                <a:off x="528972" y="269049"/>
                <a:ext cx="27204" cy="1280"/>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44" name="Line 50"/>
              <p:cNvSpPr>
                <a:spLocks noChangeShapeType="1"/>
              </p:cNvSpPr>
              <p:nvPr/>
            </p:nvSpPr>
            <p:spPr bwMode="auto">
              <a:xfrm>
                <a:off x="500761" y="193459"/>
                <a:ext cx="1006" cy="105057"/>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25969" name="Group 51"/>
            <p:cNvGrpSpPr>
              <a:grpSpLocks/>
            </p:cNvGrpSpPr>
            <p:nvPr/>
          </p:nvGrpSpPr>
          <p:grpSpPr bwMode="auto">
            <a:xfrm rot="5400000">
              <a:off x="3628246" y="655070"/>
              <a:ext cx="584388" cy="338233"/>
              <a:chOff x="0" y="0"/>
              <a:chExt cx="584388" cy="338233"/>
            </a:xfrm>
          </p:grpSpPr>
          <p:sp>
            <p:nvSpPr>
              <p:cNvPr id="125977" name="Rectangle 52"/>
              <p:cNvSpPr>
                <a:spLocks noChangeArrowheads="1"/>
              </p:cNvSpPr>
              <p:nvPr/>
            </p:nvSpPr>
            <p:spPr bwMode="auto">
              <a:xfrm>
                <a:off x="0" y="0"/>
                <a:ext cx="584388" cy="33823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78" name="曲线"/>
              <p:cNvSpPr>
                <a:spLocks/>
              </p:cNvSpPr>
              <p:nvPr/>
            </p:nvSpPr>
            <p:spPr bwMode="auto">
              <a:xfrm>
                <a:off x="59446" y="174241"/>
                <a:ext cx="130983" cy="158866"/>
              </a:xfrm>
              <a:custGeom>
                <a:avLst/>
                <a:gdLst>
                  <a:gd name="T0" fmla="*/ 4020 w 21600"/>
                  <a:gd name="T1" fmla="*/ 49955 h 21600"/>
                  <a:gd name="T2" fmla="*/ 0 w 21600"/>
                  <a:gd name="T3" fmla="*/ 74307 h 21600"/>
                  <a:gd name="T4" fmla="*/ 4020 w 21600"/>
                  <a:gd name="T5" fmla="*/ 99931 h 21600"/>
                  <a:gd name="T6" fmla="*/ 12086 w 21600"/>
                  <a:gd name="T7" fmla="*/ 119150 h 21600"/>
                  <a:gd name="T8" fmla="*/ 20151 w 21600"/>
                  <a:gd name="T9" fmla="*/ 134514 h 21600"/>
                  <a:gd name="T10" fmla="*/ 32236 w 21600"/>
                  <a:gd name="T11" fmla="*/ 143487 h 21600"/>
                  <a:gd name="T12" fmla="*/ 44322 w 21600"/>
                  <a:gd name="T13" fmla="*/ 153740 h 21600"/>
                  <a:gd name="T14" fmla="*/ 55413 w 21600"/>
                  <a:gd name="T15" fmla="*/ 158866 h 21600"/>
                  <a:gd name="T16" fmla="*/ 67499 w 21600"/>
                  <a:gd name="T17" fmla="*/ 158866 h 21600"/>
                  <a:gd name="T18" fmla="*/ 75564 w 21600"/>
                  <a:gd name="T19" fmla="*/ 158866 h 21600"/>
                  <a:gd name="T20" fmla="*/ 91676 w 21600"/>
                  <a:gd name="T21" fmla="*/ 148613 h 21600"/>
                  <a:gd name="T22" fmla="*/ 103768 w 21600"/>
                  <a:gd name="T23" fmla="*/ 143487 h 21600"/>
                  <a:gd name="T24" fmla="*/ 111839 w 21600"/>
                  <a:gd name="T25" fmla="*/ 134514 h 21600"/>
                  <a:gd name="T26" fmla="*/ 115865 w 21600"/>
                  <a:gd name="T27" fmla="*/ 129388 h 21600"/>
                  <a:gd name="T28" fmla="*/ 122918 w 21600"/>
                  <a:gd name="T29" fmla="*/ 119150 h 21600"/>
                  <a:gd name="T30" fmla="*/ 126950 w 21600"/>
                  <a:gd name="T31" fmla="*/ 103770 h 21600"/>
                  <a:gd name="T32" fmla="*/ 130977 w 21600"/>
                  <a:gd name="T33" fmla="*/ 84545 h 21600"/>
                  <a:gd name="T34" fmla="*/ 130977 w 21600"/>
                  <a:gd name="T35" fmla="*/ 74307 h 21600"/>
                  <a:gd name="T36" fmla="*/ 130977 w 21600"/>
                  <a:gd name="T37" fmla="*/ 55081 h 21600"/>
                  <a:gd name="T38" fmla="*/ 126950 w 21600"/>
                  <a:gd name="T39" fmla="*/ 39717 h 21600"/>
                  <a:gd name="T40" fmla="*/ 119892 w 21600"/>
                  <a:gd name="T41" fmla="*/ 29464 h 21600"/>
                  <a:gd name="T42" fmla="*/ 115865 w 21600"/>
                  <a:gd name="T43" fmla="*/ 19204 h 21600"/>
                  <a:gd name="T44" fmla="*/ 79590 w 21600"/>
                  <a:gd name="T45" fmla="*/ 10238 h 21600"/>
                  <a:gd name="T46" fmla="*/ 67499 w 21600"/>
                  <a:gd name="T47" fmla="*/ 24330 h 21600"/>
                  <a:gd name="T48" fmla="*/ 79590 w 21600"/>
                  <a:gd name="T49" fmla="*/ 29464 h 21600"/>
                  <a:gd name="T50" fmla="*/ 87649 w 21600"/>
                  <a:gd name="T51" fmla="*/ 29464 h 21600"/>
                  <a:gd name="T52" fmla="*/ 91676 w 21600"/>
                  <a:gd name="T53" fmla="*/ 39717 h 21600"/>
                  <a:gd name="T54" fmla="*/ 99741 w 21600"/>
                  <a:gd name="T55" fmla="*/ 49955 h 21600"/>
                  <a:gd name="T56" fmla="*/ 103768 w 21600"/>
                  <a:gd name="T57" fmla="*/ 58928 h 21600"/>
                  <a:gd name="T58" fmla="*/ 107806 w 21600"/>
                  <a:gd name="T59" fmla="*/ 74307 h 21600"/>
                  <a:gd name="T60" fmla="*/ 107806 w 21600"/>
                  <a:gd name="T61" fmla="*/ 84545 h 21600"/>
                  <a:gd name="T62" fmla="*/ 103768 w 21600"/>
                  <a:gd name="T63" fmla="*/ 99931 h 21600"/>
                  <a:gd name="T64" fmla="*/ 99741 w 21600"/>
                  <a:gd name="T65" fmla="*/ 108897 h 21600"/>
                  <a:gd name="T66" fmla="*/ 91676 w 21600"/>
                  <a:gd name="T67" fmla="*/ 114023 h 21600"/>
                  <a:gd name="T68" fmla="*/ 83623 w 21600"/>
                  <a:gd name="T69" fmla="*/ 124269 h 21600"/>
                  <a:gd name="T70" fmla="*/ 75564 w 21600"/>
                  <a:gd name="T71" fmla="*/ 124269 h 21600"/>
                  <a:gd name="T72" fmla="*/ 63466 w 21600"/>
                  <a:gd name="T73" fmla="*/ 124269 h 21600"/>
                  <a:gd name="T74" fmla="*/ 48355 w 21600"/>
                  <a:gd name="T75" fmla="*/ 119150 h 21600"/>
                  <a:gd name="T76" fmla="*/ 40302 w 21600"/>
                  <a:gd name="T77" fmla="*/ 114023 h 21600"/>
                  <a:gd name="T78" fmla="*/ 32236 w 21600"/>
                  <a:gd name="T79" fmla="*/ 103770 h 21600"/>
                  <a:gd name="T80" fmla="*/ 28210 w 21600"/>
                  <a:gd name="T81" fmla="*/ 89678 h 21600"/>
                  <a:gd name="T82" fmla="*/ 24171 w 21600"/>
                  <a:gd name="T83" fmla="*/ 79433 h 21600"/>
                  <a:gd name="T84" fmla="*/ 28210 w 21600"/>
                  <a:gd name="T85" fmla="*/ 58928 h 21600"/>
                  <a:gd name="T86" fmla="*/ 36263 w 21600"/>
                  <a:gd name="T87" fmla="*/ 44836 h 21600"/>
                  <a:gd name="T88" fmla="*/ 44322 w 21600"/>
                  <a:gd name="T89" fmla="*/ 34590 h 21600"/>
                  <a:gd name="T90" fmla="*/ 51374 w 21600"/>
                  <a:gd name="T91" fmla="*/ 29464 h 21600"/>
                  <a:gd name="T92" fmla="*/ 55413 w 21600"/>
                  <a:gd name="T93" fmla="*/ 15372 h 21600"/>
                  <a:gd name="T94" fmla="*/ 44322 w 21600"/>
                  <a:gd name="T95" fmla="*/ 0 h 21600"/>
                  <a:gd name="T96" fmla="*/ 24171 w 21600"/>
                  <a:gd name="T97" fmla="*/ 10238 h 21600"/>
                  <a:gd name="T98" fmla="*/ 8059 w 21600"/>
                  <a:gd name="T99" fmla="*/ 34590 h 21600"/>
                  <a:gd name="T100" fmla="*/ 4020 w 21600"/>
                  <a:gd name="T101" fmla="*/ 49955 h 21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600"/>
                  <a:gd name="T154" fmla="*/ 0 h 21600"/>
                  <a:gd name="T155" fmla="*/ 21600 w 21600"/>
                  <a:gd name="T156" fmla="*/ 21600 h 216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600" h="21600">
                    <a:moveTo>
                      <a:pt x="663" y="6792"/>
                    </a:moveTo>
                    <a:lnTo>
                      <a:pt x="0" y="10103"/>
                    </a:lnTo>
                    <a:lnTo>
                      <a:pt x="663" y="13587"/>
                    </a:lnTo>
                    <a:lnTo>
                      <a:pt x="1993" y="16200"/>
                    </a:lnTo>
                    <a:lnTo>
                      <a:pt x="3323" y="18289"/>
                    </a:lnTo>
                    <a:lnTo>
                      <a:pt x="5316" y="19509"/>
                    </a:lnTo>
                    <a:lnTo>
                      <a:pt x="7309" y="20903"/>
                    </a:lnTo>
                    <a:lnTo>
                      <a:pt x="9138" y="21600"/>
                    </a:lnTo>
                    <a:lnTo>
                      <a:pt x="11131" y="21600"/>
                    </a:lnTo>
                    <a:lnTo>
                      <a:pt x="12461" y="21600"/>
                    </a:lnTo>
                    <a:lnTo>
                      <a:pt x="15118" y="20206"/>
                    </a:lnTo>
                    <a:lnTo>
                      <a:pt x="17112" y="19509"/>
                    </a:lnTo>
                    <a:lnTo>
                      <a:pt x="18443" y="18289"/>
                    </a:lnTo>
                    <a:lnTo>
                      <a:pt x="19107" y="17592"/>
                    </a:lnTo>
                    <a:lnTo>
                      <a:pt x="20270" y="16200"/>
                    </a:lnTo>
                    <a:lnTo>
                      <a:pt x="20935" y="14109"/>
                    </a:lnTo>
                    <a:lnTo>
                      <a:pt x="21599" y="11495"/>
                    </a:lnTo>
                    <a:lnTo>
                      <a:pt x="21599" y="10103"/>
                    </a:lnTo>
                    <a:lnTo>
                      <a:pt x="21599" y="7489"/>
                    </a:lnTo>
                    <a:lnTo>
                      <a:pt x="20935" y="5400"/>
                    </a:lnTo>
                    <a:lnTo>
                      <a:pt x="19771" y="4006"/>
                    </a:lnTo>
                    <a:lnTo>
                      <a:pt x="19107" y="2611"/>
                    </a:lnTo>
                    <a:lnTo>
                      <a:pt x="13125" y="1392"/>
                    </a:lnTo>
                    <a:lnTo>
                      <a:pt x="11131" y="3308"/>
                    </a:lnTo>
                    <a:lnTo>
                      <a:pt x="13125" y="4006"/>
                    </a:lnTo>
                    <a:lnTo>
                      <a:pt x="14454" y="4006"/>
                    </a:lnTo>
                    <a:lnTo>
                      <a:pt x="15118" y="5400"/>
                    </a:lnTo>
                    <a:lnTo>
                      <a:pt x="16448" y="6792"/>
                    </a:lnTo>
                    <a:lnTo>
                      <a:pt x="17112" y="8012"/>
                    </a:lnTo>
                    <a:lnTo>
                      <a:pt x="17778" y="10103"/>
                    </a:lnTo>
                    <a:lnTo>
                      <a:pt x="17778" y="11495"/>
                    </a:lnTo>
                    <a:lnTo>
                      <a:pt x="17112" y="13587"/>
                    </a:lnTo>
                    <a:lnTo>
                      <a:pt x="16448" y="14806"/>
                    </a:lnTo>
                    <a:lnTo>
                      <a:pt x="15118" y="15503"/>
                    </a:lnTo>
                    <a:lnTo>
                      <a:pt x="13790" y="16896"/>
                    </a:lnTo>
                    <a:lnTo>
                      <a:pt x="12461" y="16896"/>
                    </a:lnTo>
                    <a:lnTo>
                      <a:pt x="10466" y="16896"/>
                    </a:lnTo>
                    <a:lnTo>
                      <a:pt x="7974" y="16200"/>
                    </a:lnTo>
                    <a:lnTo>
                      <a:pt x="6646" y="15503"/>
                    </a:lnTo>
                    <a:lnTo>
                      <a:pt x="5316" y="14109"/>
                    </a:lnTo>
                    <a:lnTo>
                      <a:pt x="4652" y="12193"/>
                    </a:lnTo>
                    <a:lnTo>
                      <a:pt x="3986" y="10800"/>
                    </a:lnTo>
                    <a:lnTo>
                      <a:pt x="4652" y="8012"/>
                    </a:lnTo>
                    <a:lnTo>
                      <a:pt x="5980" y="6096"/>
                    </a:lnTo>
                    <a:lnTo>
                      <a:pt x="7309" y="4703"/>
                    </a:lnTo>
                    <a:lnTo>
                      <a:pt x="8472" y="4006"/>
                    </a:lnTo>
                    <a:lnTo>
                      <a:pt x="9138" y="2090"/>
                    </a:lnTo>
                    <a:lnTo>
                      <a:pt x="7309" y="0"/>
                    </a:lnTo>
                    <a:lnTo>
                      <a:pt x="3986" y="1392"/>
                    </a:lnTo>
                    <a:lnTo>
                      <a:pt x="1329" y="4703"/>
                    </a:lnTo>
                    <a:lnTo>
                      <a:pt x="663" y="679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79" name="曲线"/>
              <p:cNvSpPr>
                <a:spLocks/>
              </p:cNvSpPr>
              <p:nvPr/>
            </p:nvSpPr>
            <p:spPr bwMode="auto">
              <a:xfrm>
                <a:off x="59446" y="174241"/>
                <a:ext cx="130983" cy="158866"/>
              </a:xfrm>
              <a:custGeom>
                <a:avLst/>
                <a:gdLst>
                  <a:gd name="T0" fmla="*/ 4020 w 21600"/>
                  <a:gd name="T1" fmla="*/ 49955 h 21600"/>
                  <a:gd name="T2" fmla="*/ 0 w 21600"/>
                  <a:gd name="T3" fmla="*/ 74307 h 21600"/>
                  <a:gd name="T4" fmla="*/ 4020 w 21600"/>
                  <a:gd name="T5" fmla="*/ 99931 h 21600"/>
                  <a:gd name="T6" fmla="*/ 12086 w 21600"/>
                  <a:gd name="T7" fmla="*/ 119150 h 21600"/>
                  <a:gd name="T8" fmla="*/ 20151 w 21600"/>
                  <a:gd name="T9" fmla="*/ 134514 h 21600"/>
                  <a:gd name="T10" fmla="*/ 32236 w 21600"/>
                  <a:gd name="T11" fmla="*/ 143487 h 21600"/>
                  <a:gd name="T12" fmla="*/ 44322 w 21600"/>
                  <a:gd name="T13" fmla="*/ 153740 h 21600"/>
                  <a:gd name="T14" fmla="*/ 55413 w 21600"/>
                  <a:gd name="T15" fmla="*/ 158866 h 21600"/>
                  <a:gd name="T16" fmla="*/ 67499 w 21600"/>
                  <a:gd name="T17" fmla="*/ 158866 h 21600"/>
                  <a:gd name="T18" fmla="*/ 75564 w 21600"/>
                  <a:gd name="T19" fmla="*/ 158866 h 21600"/>
                  <a:gd name="T20" fmla="*/ 91676 w 21600"/>
                  <a:gd name="T21" fmla="*/ 148613 h 21600"/>
                  <a:gd name="T22" fmla="*/ 103768 w 21600"/>
                  <a:gd name="T23" fmla="*/ 143487 h 21600"/>
                  <a:gd name="T24" fmla="*/ 111839 w 21600"/>
                  <a:gd name="T25" fmla="*/ 134514 h 21600"/>
                  <a:gd name="T26" fmla="*/ 115865 w 21600"/>
                  <a:gd name="T27" fmla="*/ 129388 h 21600"/>
                  <a:gd name="T28" fmla="*/ 122918 w 21600"/>
                  <a:gd name="T29" fmla="*/ 119150 h 21600"/>
                  <a:gd name="T30" fmla="*/ 126950 w 21600"/>
                  <a:gd name="T31" fmla="*/ 103770 h 21600"/>
                  <a:gd name="T32" fmla="*/ 130977 w 21600"/>
                  <a:gd name="T33" fmla="*/ 84545 h 21600"/>
                  <a:gd name="T34" fmla="*/ 130977 w 21600"/>
                  <a:gd name="T35" fmla="*/ 74307 h 21600"/>
                  <a:gd name="T36" fmla="*/ 130977 w 21600"/>
                  <a:gd name="T37" fmla="*/ 55081 h 21600"/>
                  <a:gd name="T38" fmla="*/ 126950 w 21600"/>
                  <a:gd name="T39" fmla="*/ 39717 h 21600"/>
                  <a:gd name="T40" fmla="*/ 119892 w 21600"/>
                  <a:gd name="T41" fmla="*/ 29464 h 21600"/>
                  <a:gd name="T42" fmla="*/ 115865 w 21600"/>
                  <a:gd name="T43" fmla="*/ 19204 h 21600"/>
                  <a:gd name="T44" fmla="*/ 79590 w 21600"/>
                  <a:gd name="T45" fmla="*/ 10238 h 21600"/>
                  <a:gd name="T46" fmla="*/ 67499 w 21600"/>
                  <a:gd name="T47" fmla="*/ 24330 h 21600"/>
                  <a:gd name="T48" fmla="*/ 79590 w 21600"/>
                  <a:gd name="T49" fmla="*/ 29464 h 21600"/>
                  <a:gd name="T50" fmla="*/ 87649 w 21600"/>
                  <a:gd name="T51" fmla="*/ 29464 h 21600"/>
                  <a:gd name="T52" fmla="*/ 91676 w 21600"/>
                  <a:gd name="T53" fmla="*/ 39717 h 21600"/>
                  <a:gd name="T54" fmla="*/ 99741 w 21600"/>
                  <a:gd name="T55" fmla="*/ 49955 h 21600"/>
                  <a:gd name="T56" fmla="*/ 103768 w 21600"/>
                  <a:gd name="T57" fmla="*/ 58928 h 21600"/>
                  <a:gd name="T58" fmla="*/ 107806 w 21600"/>
                  <a:gd name="T59" fmla="*/ 74307 h 21600"/>
                  <a:gd name="T60" fmla="*/ 107806 w 21600"/>
                  <a:gd name="T61" fmla="*/ 84545 h 21600"/>
                  <a:gd name="T62" fmla="*/ 103768 w 21600"/>
                  <a:gd name="T63" fmla="*/ 99931 h 21600"/>
                  <a:gd name="T64" fmla="*/ 99741 w 21600"/>
                  <a:gd name="T65" fmla="*/ 108897 h 21600"/>
                  <a:gd name="T66" fmla="*/ 91676 w 21600"/>
                  <a:gd name="T67" fmla="*/ 114023 h 21600"/>
                  <a:gd name="T68" fmla="*/ 83623 w 21600"/>
                  <a:gd name="T69" fmla="*/ 124269 h 21600"/>
                  <a:gd name="T70" fmla="*/ 75564 w 21600"/>
                  <a:gd name="T71" fmla="*/ 124269 h 21600"/>
                  <a:gd name="T72" fmla="*/ 63466 w 21600"/>
                  <a:gd name="T73" fmla="*/ 124269 h 21600"/>
                  <a:gd name="T74" fmla="*/ 48355 w 21600"/>
                  <a:gd name="T75" fmla="*/ 119150 h 21600"/>
                  <a:gd name="T76" fmla="*/ 40302 w 21600"/>
                  <a:gd name="T77" fmla="*/ 114023 h 21600"/>
                  <a:gd name="T78" fmla="*/ 32236 w 21600"/>
                  <a:gd name="T79" fmla="*/ 103770 h 21600"/>
                  <a:gd name="T80" fmla="*/ 28210 w 21600"/>
                  <a:gd name="T81" fmla="*/ 89678 h 21600"/>
                  <a:gd name="T82" fmla="*/ 24171 w 21600"/>
                  <a:gd name="T83" fmla="*/ 79433 h 21600"/>
                  <a:gd name="T84" fmla="*/ 28210 w 21600"/>
                  <a:gd name="T85" fmla="*/ 58928 h 21600"/>
                  <a:gd name="T86" fmla="*/ 36263 w 21600"/>
                  <a:gd name="T87" fmla="*/ 44836 h 21600"/>
                  <a:gd name="T88" fmla="*/ 44322 w 21600"/>
                  <a:gd name="T89" fmla="*/ 34590 h 21600"/>
                  <a:gd name="T90" fmla="*/ 51374 w 21600"/>
                  <a:gd name="T91" fmla="*/ 29464 h 21600"/>
                  <a:gd name="T92" fmla="*/ 55413 w 21600"/>
                  <a:gd name="T93" fmla="*/ 15372 h 21600"/>
                  <a:gd name="T94" fmla="*/ 44322 w 21600"/>
                  <a:gd name="T95" fmla="*/ 0 h 21600"/>
                  <a:gd name="T96" fmla="*/ 24171 w 21600"/>
                  <a:gd name="T97" fmla="*/ 10238 h 21600"/>
                  <a:gd name="T98" fmla="*/ 8059 w 21600"/>
                  <a:gd name="T99" fmla="*/ 34590 h 21600"/>
                  <a:gd name="T100" fmla="*/ 4020 w 21600"/>
                  <a:gd name="T101" fmla="*/ 49955 h 21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600"/>
                  <a:gd name="T154" fmla="*/ 0 h 21600"/>
                  <a:gd name="T155" fmla="*/ 21600 w 21600"/>
                  <a:gd name="T156" fmla="*/ 21600 h 216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600" h="21600">
                    <a:moveTo>
                      <a:pt x="663" y="6792"/>
                    </a:moveTo>
                    <a:lnTo>
                      <a:pt x="0" y="10103"/>
                    </a:lnTo>
                    <a:lnTo>
                      <a:pt x="663" y="13587"/>
                    </a:lnTo>
                    <a:lnTo>
                      <a:pt x="1993" y="16200"/>
                    </a:lnTo>
                    <a:lnTo>
                      <a:pt x="3323" y="18289"/>
                    </a:lnTo>
                    <a:lnTo>
                      <a:pt x="5316" y="19509"/>
                    </a:lnTo>
                    <a:lnTo>
                      <a:pt x="7309" y="20903"/>
                    </a:lnTo>
                    <a:lnTo>
                      <a:pt x="9138" y="21600"/>
                    </a:lnTo>
                    <a:lnTo>
                      <a:pt x="11131" y="21600"/>
                    </a:lnTo>
                    <a:lnTo>
                      <a:pt x="12461" y="21600"/>
                    </a:lnTo>
                    <a:lnTo>
                      <a:pt x="15118" y="20206"/>
                    </a:lnTo>
                    <a:lnTo>
                      <a:pt x="17112" y="19509"/>
                    </a:lnTo>
                    <a:lnTo>
                      <a:pt x="18443" y="18289"/>
                    </a:lnTo>
                    <a:lnTo>
                      <a:pt x="19107" y="17592"/>
                    </a:lnTo>
                    <a:lnTo>
                      <a:pt x="20270" y="16200"/>
                    </a:lnTo>
                    <a:lnTo>
                      <a:pt x="20935" y="14109"/>
                    </a:lnTo>
                    <a:lnTo>
                      <a:pt x="21599" y="11495"/>
                    </a:lnTo>
                    <a:lnTo>
                      <a:pt x="21599" y="10103"/>
                    </a:lnTo>
                    <a:lnTo>
                      <a:pt x="21599" y="7489"/>
                    </a:lnTo>
                    <a:lnTo>
                      <a:pt x="20935" y="5400"/>
                    </a:lnTo>
                    <a:lnTo>
                      <a:pt x="19771" y="4006"/>
                    </a:lnTo>
                    <a:lnTo>
                      <a:pt x="19107" y="2611"/>
                    </a:lnTo>
                    <a:lnTo>
                      <a:pt x="13125" y="1392"/>
                    </a:lnTo>
                    <a:lnTo>
                      <a:pt x="11131" y="3308"/>
                    </a:lnTo>
                    <a:lnTo>
                      <a:pt x="13125" y="4006"/>
                    </a:lnTo>
                    <a:lnTo>
                      <a:pt x="14454" y="4006"/>
                    </a:lnTo>
                    <a:lnTo>
                      <a:pt x="15118" y="5400"/>
                    </a:lnTo>
                    <a:lnTo>
                      <a:pt x="16448" y="6792"/>
                    </a:lnTo>
                    <a:lnTo>
                      <a:pt x="17112" y="8012"/>
                    </a:lnTo>
                    <a:lnTo>
                      <a:pt x="17778" y="10103"/>
                    </a:lnTo>
                    <a:lnTo>
                      <a:pt x="17778" y="11495"/>
                    </a:lnTo>
                    <a:lnTo>
                      <a:pt x="17112" y="13587"/>
                    </a:lnTo>
                    <a:lnTo>
                      <a:pt x="16448" y="14806"/>
                    </a:lnTo>
                    <a:lnTo>
                      <a:pt x="15118" y="15503"/>
                    </a:lnTo>
                    <a:lnTo>
                      <a:pt x="13790" y="16896"/>
                    </a:lnTo>
                    <a:lnTo>
                      <a:pt x="12461" y="16896"/>
                    </a:lnTo>
                    <a:lnTo>
                      <a:pt x="10466" y="16896"/>
                    </a:lnTo>
                    <a:lnTo>
                      <a:pt x="7974" y="16200"/>
                    </a:lnTo>
                    <a:lnTo>
                      <a:pt x="6646" y="15503"/>
                    </a:lnTo>
                    <a:lnTo>
                      <a:pt x="5316" y="14109"/>
                    </a:lnTo>
                    <a:lnTo>
                      <a:pt x="4652" y="12193"/>
                    </a:lnTo>
                    <a:lnTo>
                      <a:pt x="3986" y="10800"/>
                    </a:lnTo>
                    <a:lnTo>
                      <a:pt x="4652" y="8012"/>
                    </a:lnTo>
                    <a:lnTo>
                      <a:pt x="5980" y="6096"/>
                    </a:lnTo>
                    <a:lnTo>
                      <a:pt x="7309" y="4703"/>
                    </a:lnTo>
                    <a:lnTo>
                      <a:pt x="8472" y="4006"/>
                    </a:lnTo>
                    <a:lnTo>
                      <a:pt x="9138" y="2090"/>
                    </a:lnTo>
                    <a:lnTo>
                      <a:pt x="7309" y="0"/>
                    </a:lnTo>
                    <a:lnTo>
                      <a:pt x="3986" y="1392"/>
                    </a:lnTo>
                    <a:lnTo>
                      <a:pt x="1329" y="4703"/>
                    </a:lnTo>
                    <a:lnTo>
                      <a:pt x="663" y="6792"/>
                    </a:lnTo>
                    <a:close/>
                  </a:path>
                </a:pathLst>
              </a:custGeom>
              <a:solidFill>
                <a:schemeClr val="accent2"/>
              </a:solidFill>
              <a:ln w="6350" cap="flat" cmpd="sng">
                <a:solidFill>
                  <a:srgbClr val="93936C"/>
                </a:solidFill>
                <a:miter lim="800000"/>
                <a:headEnd/>
                <a:tailEnd/>
              </a:ln>
            </p:spPr>
            <p:txBody>
              <a:bodyPr/>
              <a:lstStyle/>
              <a:p>
                <a:endParaRPr lang="zh-CN" altLang="en-US"/>
              </a:p>
            </p:txBody>
          </p:sp>
          <p:sp>
            <p:nvSpPr>
              <p:cNvPr id="125980" name="曲线"/>
              <p:cNvSpPr>
                <a:spLocks/>
              </p:cNvSpPr>
              <p:nvPr/>
            </p:nvSpPr>
            <p:spPr bwMode="auto">
              <a:xfrm>
                <a:off x="59446" y="5124"/>
                <a:ext cx="130983" cy="153742"/>
              </a:xfrm>
              <a:custGeom>
                <a:avLst/>
                <a:gdLst>
                  <a:gd name="T0" fmla="*/ 4020 w 21600"/>
                  <a:gd name="T1" fmla="*/ 108886 h 21600"/>
                  <a:gd name="T2" fmla="*/ 0 w 21600"/>
                  <a:gd name="T3" fmla="*/ 94800 h 21600"/>
                  <a:gd name="T4" fmla="*/ 0 w 21600"/>
                  <a:gd name="T5" fmla="*/ 84551 h 21600"/>
                  <a:gd name="T6" fmla="*/ 0 w 21600"/>
                  <a:gd name="T7" fmla="*/ 69184 h 21600"/>
                  <a:gd name="T8" fmla="*/ 4020 w 21600"/>
                  <a:gd name="T9" fmla="*/ 58934 h 21600"/>
                  <a:gd name="T10" fmla="*/ 8059 w 21600"/>
                  <a:gd name="T11" fmla="*/ 49959 h 21600"/>
                  <a:gd name="T12" fmla="*/ 12086 w 21600"/>
                  <a:gd name="T13" fmla="*/ 39702 h 21600"/>
                  <a:gd name="T14" fmla="*/ 16112 w 21600"/>
                  <a:gd name="T15" fmla="*/ 29453 h 21600"/>
                  <a:gd name="T16" fmla="*/ 24171 w 21600"/>
                  <a:gd name="T17" fmla="*/ 19204 h 21600"/>
                  <a:gd name="T18" fmla="*/ 32236 w 21600"/>
                  <a:gd name="T19" fmla="*/ 15367 h 21600"/>
                  <a:gd name="T20" fmla="*/ 44322 w 21600"/>
                  <a:gd name="T21" fmla="*/ 5118 h 21600"/>
                  <a:gd name="T22" fmla="*/ 55413 w 21600"/>
                  <a:gd name="T23" fmla="*/ 5118 h 21600"/>
                  <a:gd name="T24" fmla="*/ 67499 w 21600"/>
                  <a:gd name="T25" fmla="*/ 0 h 21600"/>
                  <a:gd name="T26" fmla="*/ 75564 w 21600"/>
                  <a:gd name="T27" fmla="*/ 5118 h 21600"/>
                  <a:gd name="T28" fmla="*/ 83623 w 21600"/>
                  <a:gd name="T29" fmla="*/ 5118 h 21600"/>
                  <a:gd name="T30" fmla="*/ 91676 w 21600"/>
                  <a:gd name="T31" fmla="*/ 5118 h 21600"/>
                  <a:gd name="T32" fmla="*/ 103768 w 21600"/>
                  <a:gd name="T33" fmla="*/ 15367 h 21600"/>
                  <a:gd name="T34" fmla="*/ 115865 w 21600"/>
                  <a:gd name="T35" fmla="*/ 29453 h 21600"/>
                  <a:gd name="T36" fmla="*/ 122918 w 21600"/>
                  <a:gd name="T37" fmla="*/ 39702 h 21600"/>
                  <a:gd name="T38" fmla="*/ 126950 w 21600"/>
                  <a:gd name="T39" fmla="*/ 55091 h 21600"/>
                  <a:gd name="T40" fmla="*/ 130977 w 21600"/>
                  <a:gd name="T41" fmla="*/ 74302 h 21600"/>
                  <a:gd name="T42" fmla="*/ 130977 w 21600"/>
                  <a:gd name="T43" fmla="*/ 84551 h 21600"/>
                  <a:gd name="T44" fmla="*/ 130977 w 21600"/>
                  <a:gd name="T45" fmla="*/ 103762 h 21600"/>
                  <a:gd name="T46" fmla="*/ 126950 w 21600"/>
                  <a:gd name="T47" fmla="*/ 119136 h 21600"/>
                  <a:gd name="T48" fmla="*/ 119892 w 21600"/>
                  <a:gd name="T49" fmla="*/ 129392 h 21600"/>
                  <a:gd name="T50" fmla="*/ 115865 w 21600"/>
                  <a:gd name="T51" fmla="*/ 139642 h 21600"/>
                  <a:gd name="T52" fmla="*/ 79590 w 21600"/>
                  <a:gd name="T53" fmla="*/ 153742 h 21600"/>
                  <a:gd name="T54" fmla="*/ 67499 w 21600"/>
                  <a:gd name="T55" fmla="*/ 134524 h 21600"/>
                  <a:gd name="T56" fmla="*/ 79590 w 21600"/>
                  <a:gd name="T57" fmla="*/ 134524 h 21600"/>
                  <a:gd name="T58" fmla="*/ 91676 w 21600"/>
                  <a:gd name="T59" fmla="*/ 124275 h 21600"/>
                  <a:gd name="T60" fmla="*/ 99741 w 21600"/>
                  <a:gd name="T61" fmla="*/ 114025 h 21600"/>
                  <a:gd name="T62" fmla="*/ 103768 w 21600"/>
                  <a:gd name="T63" fmla="*/ 99932 h 21600"/>
                  <a:gd name="T64" fmla="*/ 107806 w 21600"/>
                  <a:gd name="T65" fmla="*/ 79433 h 21600"/>
                  <a:gd name="T66" fmla="*/ 103768 w 21600"/>
                  <a:gd name="T67" fmla="*/ 64052 h 21600"/>
                  <a:gd name="T68" fmla="*/ 95715 w 21600"/>
                  <a:gd name="T69" fmla="*/ 49959 h 21600"/>
                  <a:gd name="T70" fmla="*/ 87649 w 21600"/>
                  <a:gd name="T71" fmla="*/ 39702 h 21600"/>
                  <a:gd name="T72" fmla="*/ 75564 w 21600"/>
                  <a:gd name="T73" fmla="*/ 34592 h 21600"/>
                  <a:gd name="T74" fmla="*/ 63466 w 21600"/>
                  <a:gd name="T75" fmla="*/ 34592 h 21600"/>
                  <a:gd name="T76" fmla="*/ 51374 w 21600"/>
                  <a:gd name="T77" fmla="*/ 34592 h 21600"/>
                  <a:gd name="T78" fmla="*/ 44322 w 21600"/>
                  <a:gd name="T79" fmla="*/ 39702 h 21600"/>
                  <a:gd name="T80" fmla="*/ 40302 w 21600"/>
                  <a:gd name="T81" fmla="*/ 44841 h 21600"/>
                  <a:gd name="T82" fmla="*/ 32236 w 21600"/>
                  <a:gd name="T83" fmla="*/ 55091 h 21600"/>
                  <a:gd name="T84" fmla="*/ 28210 w 21600"/>
                  <a:gd name="T85" fmla="*/ 69184 h 21600"/>
                  <a:gd name="T86" fmla="*/ 24171 w 21600"/>
                  <a:gd name="T87" fmla="*/ 84551 h 21600"/>
                  <a:gd name="T88" fmla="*/ 28210 w 21600"/>
                  <a:gd name="T89" fmla="*/ 103762 h 21600"/>
                  <a:gd name="T90" fmla="*/ 36263 w 21600"/>
                  <a:gd name="T91" fmla="*/ 114025 h 21600"/>
                  <a:gd name="T92" fmla="*/ 44322 w 21600"/>
                  <a:gd name="T93" fmla="*/ 124275 h 21600"/>
                  <a:gd name="T94" fmla="*/ 51374 w 21600"/>
                  <a:gd name="T95" fmla="*/ 129392 h 21600"/>
                  <a:gd name="T96" fmla="*/ 55413 w 21600"/>
                  <a:gd name="T97" fmla="*/ 143485 h 21600"/>
                  <a:gd name="T98" fmla="*/ 24171 w 21600"/>
                  <a:gd name="T99" fmla="*/ 139642 h 21600"/>
                  <a:gd name="T100" fmla="*/ 4020 w 21600"/>
                  <a:gd name="T101" fmla="*/ 114025 h 21600"/>
                  <a:gd name="T102" fmla="*/ 4020 w 21600"/>
                  <a:gd name="T103" fmla="*/ 108886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00"/>
                  <a:gd name="T157" fmla="*/ 0 h 21600"/>
                  <a:gd name="T158" fmla="*/ 21600 w 21600"/>
                  <a:gd name="T159" fmla="*/ 21600 h 216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00" h="21600">
                    <a:moveTo>
                      <a:pt x="663" y="15298"/>
                    </a:moveTo>
                    <a:lnTo>
                      <a:pt x="0" y="13319"/>
                    </a:lnTo>
                    <a:lnTo>
                      <a:pt x="0" y="11879"/>
                    </a:lnTo>
                    <a:lnTo>
                      <a:pt x="0" y="9720"/>
                    </a:lnTo>
                    <a:lnTo>
                      <a:pt x="663" y="8280"/>
                    </a:lnTo>
                    <a:lnTo>
                      <a:pt x="1329" y="7019"/>
                    </a:lnTo>
                    <a:lnTo>
                      <a:pt x="1993" y="5578"/>
                    </a:lnTo>
                    <a:lnTo>
                      <a:pt x="2657" y="4138"/>
                    </a:lnTo>
                    <a:lnTo>
                      <a:pt x="3986" y="2698"/>
                    </a:lnTo>
                    <a:lnTo>
                      <a:pt x="5316" y="2159"/>
                    </a:lnTo>
                    <a:lnTo>
                      <a:pt x="7309" y="719"/>
                    </a:lnTo>
                    <a:lnTo>
                      <a:pt x="9138" y="719"/>
                    </a:lnTo>
                    <a:lnTo>
                      <a:pt x="11131" y="0"/>
                    </a:lnTo>
                    <a:lnTo>
                      <a:pt x="12461" y="719"/>
                    </a:lnTo>
                    <a:lnTo>
                      <a:pt x="13790" y="719"/>
                    </a:lnTo>
                    <a:lnTo>
                      <a:pt x="15118" y="719"/>
                    </a:lnTo>
                    <a:lnTo>
                      <a:pt x="17112" y="2159"/>
                    </a:lnTo>
                    <a:lnTo>
                      <a:pt x="19107" y="4138"/>
                    </a:lnTo>
                    <a:lnTo>
                      <a:pt x="20270" y="5578"/>
                    </a:lnTo>
                    <a:lnTo>
                      <a:pt x="20935" y="7740"/>
                    </a:lnTo>
                    <a:lnTo>
                      <a:pt x="21599" y="10439"/>
                    </a:lnTo>
                    <a:lnTo>
                      <a:pt x="21599" y="11879"/>
                    </a:lnTo>
                    <a:lnTo>
                      <a:pt x="21599" y="14578"/>
                    </a:lnTo>
                    <a:lnTo>
                      <a:pt x="20935" y="16738"/>
                    </a:lnTo>
                    <a:lnTo>
                      <a:pt x="19771" y="18179"/>
                    </a:lnTo>
                    <a:lnTo>
                      <a:pt x="19107" y="19619"/>
                    </a:lnTo>
                    <a:lnTo>
                      <a:pt x="13125" y="21600"/>
                    </a:lnTo>
                    <a:lnTo>
                      <a:pt x="11131" y="18900"/>
                    </a:lnTo>
                    <a:lnTo>
                      <a:pt x="13125" y="18900"/>
                    </a:lnTo>
                    <a:lnTo>
                      <a:pt x="15118" y="17460"/>
                    </a:lnTo>
                    <a:lnTo>
                      <a:pt x="16448" y="16020"/>
                    </a:lnTo>
                    <a:lnTo>
                      <a:pt x="17112" y="14040"/>
                    </a:lnTo>
                    <a:lnTo>
                      <a:pt x="17778" y="11160"/>
                    </a:lnTo>
                    <a:lnTo>
                      <a:pt x="17112" y="8999"/>
                    </a:lnTo>
                    <a:lnTo>
                      <a:pt x="15784" y="7019"/>
                    </a:lnTo>
                    <a:lnTo>
                      <a:pt x="14454" y="5578"/>
                    </a:lnTo>
                    <a:lnTo>
                      <a:pt x="12461" y="4860"/>
                    </a:lnTo>
                    <a:lnTo>
                      <a:pt x="10466" y="4860"/>
                    </a:lnTo>
                    <a:lnTo>
                      <a:pt x="8472" y="4860"/>
                    </a:lnTo>
                    <a:lnTo>
                      <a:pt x="7309" y="5578"/>
                    </a:lnTo>
                    <a:lnTo>
                      <a:pt x="6646" y="6300"/>
                    </a:lnTo>
                    <a:lnTo>
                      <a:pt x="5316" y="7740"/>
                    </a:lnTo>
                    <a:lnTo>
                      <a:pt x="4652" y="9720"/>
                    </a:lnTo>
                    <a:lnTo>
                      <a:pt x="3986" y="11879"/>
                    </a:lnTo>
                    <a:lnTo>
                      <a:pt x="4652" y="14578"/>
                    </a:lnTo>
                    <a:lnTo>
                      <a:pt x="5980" y="16020"/>
                    </a:lnTo>
                    <a:lnTo>
                      <a:pt x="7309" y="17460"/>
                    </a:lnTo>
                    <a:lnTo>
                      <a:pt x="8472" y="18179"/>
                    </a:lnTo>
                    <a:lnTo>
                      <a:pt x="9138" y="20159"/>
                    </a:lnTo>
                    <a:lnTo>
                      <a:pt x="3986" y="19619"/>
                    </a:lnTo>
                    <a:lnTo>
                      <a:pt x="663" y="16020"/>
                    </a:lnTo>
                    <a:lnTo>
                      <a:pt x="663" y="1529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81" name="曲线"/>
              <p:cNvSpPr>
                <a:spLocks/>
              </p:cNvSpPr>
              <p:nvPr/>
            </p:nvSpPr>
            <p:spPr bwMode="auto">
              <a:xfrm>
                <a:off x="59446" y="5124"/>
                <a:ext cx="130983" cy="153742"/>
              </a:xfrm>
              <a:custGeom>
                <a:avLst/>
                <a:gdLst>
                  <a:gd name="T0" fmla="*/ 4020 w 21600"/>
                  <a:gd name="T1" fmla="*/ 108886 h 21600"/>
                  <a:gd name="T2" fmla="*/ 0 w 21600"/>
                  <a:gd name="T3" fmla="*/ 94800 h 21600"/>
                  <a:gd name="T4" fmla="*/ 0 w 21600"/>
                  <a:gd name="T5" fmla="*/ 84551 h 21600"/>
                  <a:gd name="T6" fmla="*/ 0 w 21600"/>
                  <a:gd name="T7" fmla="*/ 69184 h 21600"/>
                  <a:gd name="T8" fmla="*/ 4020 w 21600"/>
                  <a:gd name="T9" fmla="*/ 58934 h 21600"/>
                  <a:gd name="T10" fmla="*/ 8059 w 21600"/>
                  <a:gd name="T11" fmla="*/ 49959 h 21600"/>
                  <a:gd name="T12" fmla="*/ 12086 w 21600"/>
                  <a:gd name="T13" fmla="*/ 39702 h 21600"/>
                  <a:gd name="T14" fmla="*/ 16112 w 21600"/>
                  <a:gd name="T15" fmla="*/ 29453 h 21600"/>
                  <a:gd name="T16" fmla="*/ 24171 w 21600"/>
                  <a:gd name="T17" fmla="*/ 19204 h 21600"/>
                  <a:gd name="T18" fmla="*/ 32236 w 21600"/>
                  <a:gd name="T19" fmla="*/ 15367 h 21600"/>
                  <a:gd name="T20" fmla="*/ 44322 w 21600"/>
                  <a:gd name="T21" fmla="*/ 5118 h 21600"/>
                  <a:gd name="T22" fmla="*/ 55413 w 21600"/>
                  <a:gd name="T23" fmla="*/ 5118 h 21600"/>
                  <a:gd name="T24" fmla="*/ 67499 w 21600"/>
                  <a:gd name="T25" fmla="*/ 0 h 21600"/>
                  <a:gd name="T26" fmla="*/ 75564 w 21600"/>
                  <a:gd name="T27" fmla="*/ 5118 h 21600"/>
                  <a:gd name="T28" fmla="*/ 83623 w 21600"/>
                  <a:gd name="T29" fmla="*/ 5118 h 21600"/>
                  <a:gd name="T30" fmla="*/ 91676 w 21600"/>
                  <a:gd name="T31" fmla="*/ 5118 h 21600"/>
                  <a:gd name="T32" fmla="*/ 103768 w 21600"/>
                  <a:gd name="T33" fmla="*/ 15367 h 21600"/>
                  <a:gd name="T34" fmla="*/ 115865 w 21600"/>
                  <a:gd name="T35" fmla="*/ 29453 h 21600"/>
                  <a:gd name="T36" fmla="*/ 122918 w 21600"/>
                  <a:gd name="T37" fmla="*/ 39702 h 21600"/>
                  <a:gd name="T38" fmla="*/ 126950 w 21600"/>
                  <a:gd name="T39" fmla="*/ 55091 h 21600"/>
                  <a:gd name="T40" fmla="*/ 130977 w 21600"/>
                  <a:gd name="T41" fmla="*/ 74302 h 21600"/>
                  <a:gd name="T42" fmla="*/ 130977 w 21600"/>
                  <a:gd name="T43" fmla="*/ 84551 h 21600"/>
                  <a:gd name="T44" fmla="*/ 130977 w 21600"/>
                  <a:gd name="T45" fmla="*/ 103762 h 21600"/>
                  <a:gd name="T46" fmla="*/ 126950 w 21600"/>
                  <a:gd name="T47" fmla="*/ 119136 h 21600"/>
                  <a:gd name="T48" fmla="*/ 119892 w 21600"/>
                  <a:gd name="T49" fmla="*/ 129392 h 21600"/>
                  <a:gd name="T50" fmla="*/ 115865 w 21600"/>
                  <a:gd name="T51" fmla="*/ 139642 h 21600"/>
                  <a:gd name="T52" fmla="*/ 79590 w 21600"/>
                  <a:gd name="T53" fmla="*/ 153742 h 21600"/>
                  <a:gd name="T54" fmla="*/ 67499 w 21600"/>
                  <a:gd name="T55" fmla="*/ 134524 h 21600"/>
                  <a:gd name="T56" fmla="*/ 79590 w 21600"/>
                  <a:gd name="T57" fmla="*/ 134524 h 21600"/>
                  <a:gd name="T58" fmla="*/ 91676 w 21600"/>
                  <a:gd name="T59" fmla="*/ 124275 h 21600"/>
                  <a:gd name="T60" fmla="*/ 99741 w 21600"/>
                  <a:gd name="T61" fmla="*/ 114025 h 21600"/>
                  <a:gd name="T62" fmla="*/ 103768 w 21600"/>
                  <a:gd name="T63" fmla="*/ 99932 h 21600"/>
                  <a:gd name="T64" fmla="*/ 107806 w 21600"/>
                  <a:gd name="T65" fmla="*/ 79433 h 21600"/>
                  <a:gd name="T66" fmla="*/ 103768 w 21600"/>
                  <a:gd name="T67" fmla="*/ 64052 h 21600"/>
                  <a:gd name="T68" fmla="*/ 95715 w 21600"/>
                  <a:gd name="T69" fmla="*/ 49959 h 21600"/>
                  <a:gd name="T70" fmla="*/ 87649 w 21600"/>
                  <a:gd name="T71" fmla="*/ 39702 h 21600"/>
                  <a:gd name="T72" fmla="*/ 75564 w 21600"/>
                  <a:gd name="T73" fmla="*/ 34592 h 21600"/>
                  <a:gd name="T74" fmla="*/ 63466 w 21600"/>
                  <a:gd name="T75" fmla="*/ 34592 h 21600"/>
                  <a:gd name="T76" fmla="*/ 51374 w 21600"/>
                  <a:gd name="T77" fmla="*/ 34592 h 21600"/>
                  <a:gd name="T78" fmla="*/ 44322 w 21600"/>
                  <a:gd name="T79" fmla="*/ 39702 h 21600"/>
                  <a:gd name="T80" fmla="*/ 40302 w 21600"/>
                  <a:gd name="T81" fmla="*/ 44841 h 21600"/>
                  <a:gd name="T82" fmla="*/ 32236 w 21600"/>
                  <a:gd name="T83" fmla="*/ 55091 h 21600"/>
                  <a:gd name="T84" fmla="*/ 28210 w 21600"/>
                  <a:gd name="T85" fmla="*/ 69184 h 21600"/>
                  <a:gd name="T86" fmla="*/ 24171 w 21600"/>
                  <a:gd name="T87" fmla="*/ 84551 h 21600"/>
                  <a:gd name="T88" fmla="*/ 28210 w 21600"/>
                  <a:gd name="T89" fmla="*/ 103762 h 21600"/>
                  <a:gd name="T90" fmla="*/ 36263 w 21600"/>
                  <a:gd name="T91" fmla="*/ 114025 h 21600"/>
                  <a:gd name="T92" fmla="*/ 44322 w 21600"/>
                  <a:gd name="T93" fmla="*/ 124275 h 21600"/>
                  <a:gd name="T94" fmla="*/ 51374 w 21600"/>
                  <a:gd name="T95" fmla="*/ 129392 h 21600"/>
                  <a:gd name="T96" fmla="*/ 55413 w 21600"/>
                  <a:gd name="T97" fmla="*/ 143485 h 21600"/>
                  <a:gd name="T98" fmla="*/ 24171 w 21600"/>
                  <a:gd name="T99" fmla="*/ 139642 h 21600"/>
                  <a:gd name="T100" fmla="*/ 4020 w 21600"/>
                  <a:gd name="T101" fmla="*/ 114025 h 21600"/>
                  <a:gd name="T102" fmla="*/ 4020 w 21600"/>
                  <a:gd name="T103" fmla="*/ 108886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1600"/>
                  <a:gd name="T157" fmla="*/ 0 h 21600"/>
                  <a:gd name="T158" fmla="*/ 21600 w 21600"/>
                  <a:gd name="T159" fmla="*/ 21600 h 2160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1600" h="21600">
                    <a:moveTo>
                      <a:pt x="663" y="15298"/>
                    </a:moveTo>
                    <a:lnTo>
                      <a:pt x="0" y="13319"/>
                    </a:lnTo>
                    <a:lnTo>
                      <a:pt x="0" y="11879"/>
                    </a:lnTo>
                    <a:lnTo>
                      <a:pt x="0" y="9720"/>
                    </a:lnTo>
                    <a:lnTo>
                      <a:pt x="663" y="8280"/>
                    </a:lnTo>
                    <a:lnTo>
                      <a:pt x="1329" y="7019"/>
                    </a:lnTo>
                    <a:lnTo>
                      <a:pt x="1993" y="5578"/>
                    </a:lnTo>
                    <a:lnTo>
                      <a:pt x="2657" y="4138"/>
                    </a:lnTo>
                    <a:lnTo>
                      <a:pt x="3986" y="2698"/>
                    </a:lnTo>
                    <a:lnTo>
                      <a:pt x="5316" y="2159"/>
                    </a:lnTo>
                    <a:lnTo>
                      <a:pt x="7309" y="719"/>
                    </a:lnTo>
                    <a:lnTo>
                      <a:pt x="9138" y="719"/>
                    </a:lnTo>
                    <a:lnTo>
                      <a:pt x="11131" y="0"/>
                    </a:lnTo>
                    <a:lnTo>
                      <a:pt x="12461" y="719"/>
                    </a:lnTo>
                    <a:lnTo>
                      <a:pt x="13790" y="719"/>
                    </a:lnTo>
                    <a:lnTo>
                      <a:pt x="15118" y="719"/>
                    </a:lnTo>
                    <a:lnTo>
                      <a:pt x="17112" y="2159"/>
                    </a:lnTo>
                    <a:lnTo>
                      <a:pt x="19107" y="4138"/>
                    </a:lnTo>
                    <a:lnTo>
                      <a:pt x="20270" y="5578"/>
                    </a:lnTo>
                    <a:lnTo>
                      <a:pt x="20935" y="7740"/>
                    </a:lnTo>
                    <a:lnTo>
                      <a:pt x="21599" y="10439"/>
                    </a:lnTo>
                    <a:lnTo>
                      <a:pt x="21599" y="11879"/>
                    </a:lnTo>
                    <a:lnTo>
                      <a:pt x="21599" y="14578"/>
                    </a:lnTo>
                    <a:lnTo>
                      <a:pt x="20935" y="16738"/>
                    </a:lnTo>
                    <a:lnTo>
                      <a:pt x="19771" y="18179"/>
                    </a:lnTo>
                    <a:lnTo>
                      <a:pt x="19107" y="19619"/>
                    </a:lnTo>
                    <a:lnTo>
                      <a:pt x="13125" y="21600"/>
                    </a:lnTo>
                    <a:lnTo>
                      <a:pt x="11131" y="18900"/>
                    </a:lnTo>
                    <a:lnTo>
                      <a:pt x="13125" y="18900"/>
                    </a:lnTo>
                    <a:lnTo>
                      <a:pt x="15118" y="17460"/>
                    </a:lnTo>
                    <a:lnTo>
                      <a:pt x="16448" y="16020"/>
                    </a:lnTo>
                    <a:lnTo>
                      <a:pt x="17112" y="14040"/>
                    </a:lnTo>
                    <a:lnTo>
                      <a:pt x="17778" y="11160"/>
                    </a:lnTo>
                    <a:lnTo>
                      <a:pt x="17112" y="8999"/>
                    </a:lnTo>
                    <a:lnTo>
                      <a:pt x="15784" y="7019"/>
                    </a:lnTo>
                    <a:lnTo>
                      <a:pt x="14454" y="5578"/>
                    </a:lnTo>
                    <a:lnTo>
                      <a:pt x="12461" y="4860"/>
                    </a:lnTo>
                    <a:lnTo>
                      <a:pt x="10466" y="4860"/>
                    </a:lnTo>
                    <a:lnTo>
                      <a:pt x="8472" y="4860"/>
                    </a:lnTo>
                    <a:lnTo>
                      <a:pt x="7309" y="5578"/>
                    </a:lnTo>
                    <a:lnTo>
                      <a:pt x="6646" y="6300"/>
                    </a:lnTo>
                    <a:lnTo>
                      <a:pt x="5316" y="7740"/>
                    </a:lnTo>
                    <a:lnTo>
                      <a:pt x="4652" y="9720"/>
                    </a:lnTo>
                    <a:lnTo>
                      <a:pt x="3986" y="11879"/>
                    </a:lnTo>
                    <a:lnTo>
                      <a:pt x="4652" y="14578"/>
                    </a:lnTo>
                    <a:lnTo>
                      <a:pt x="5980" y="16020"/>
                    </a:lnTo>
                    <a:lnTo>
                      <a:pt x="7309" y="17460"/>
                    </a:lnTo>
                    <a:lnTo>
                      <a:pt x="8472" y="18179"/>
                    </a:lnTo>
                    <a:lnTo>
                      <a:pt x="9138" y="20159"/>
                    </a:lnTo>
                    <a:lnTo>
                      <a:pt x="3986" y="19619"/>
                    </a:lnTo>
                    <a:lnTo>
                      <a:pt x="663" y="16020"/>
                    </a:lnTo>
                    <a:lnTo>
                      <a:pt x="663" y="15298"/>
                    </a:lnTo>
                    <a:close/>
                  </a:path>
                </a:pathLst>
              </a:custGeom>
              <a:solidFill>
                <a:schemeClr val="accent2"/>
              </a:solidFill>
              <a:ln w="6350" cap="flat" cmpd="sng">
                <a:solidFill>
                  <a:srgbClr val="93936C"/>
                </a:solidFill>
                <a:miter lim="800000"/>
                <a:headEnd/>
                <a:tailEnd/>
              </a:ln>
            </p:spPr>
            <p:txBody>
              <a:bodyPr/>
              <a:lstStyle/>
              <a:p>
                <a:endParaRPr lang="zh-CN" altLang="en-US"/>
              </a:p>
            </p:txBody>
          </p:sp>
          <p:sp>
            <p:nvSpPr>
              <p:cNvPr id="125982" name="曲线"/>
              <p:cNvSpPr>
                <a:spLocks/>
              </p:cNvSpPr>
              <p:nvPr/>
            </p:nvSpPr>
            <p:spPr bwMode="auto">
              <a:xfrm>
                <a:off x="4031" y="108901"/>
                <a:ext cx="95718" cy="120431"/>
              </a:xfrm>
              <a:custGeom>
                <a:avLst/>
                <a:gdLst>
                  <a:gd name="T0" fmla="*/ 59438 w 21600"/>
                  <a:gd name="T1" fmla="*/ 0 h 21600"/>
                  <a:gd name="T2" fmla="*/ 47349 w 21600"/>
                  <a:gd name="T3" fmla="*/ 0 h 21600"/>
                  <a:gd name="T4" fmla="*/ 39289 w 21600"/>
                  <a:gd name="T5" fmla="*/ 0 h 21600"/>
                  <a:gd name="T6" fmla="*/ 28206 w 21600"/>
                  <a:gd name="T7" fmla="*/ 5124 h 21600"/>
                  <a:gd name="T8" fmla="*/ 20150 w 21600"/>
                  <a:gd name="T9" fmla="*/ 10248 h 21600"/>
                  <a:gd name="T10" fmla="*/ 12089 w 21600"/>
                  <a:gd name="T11" fmla="*/ 20490 h 21600"/>
                  <a:gd name="T12" fmla="*/ 8056 w 21600"/>
                  <a:gd name="T13" fmla="*/ 30743 h 21600"/>
                  <a:gd name="T14" fmla="*/ 4028 w 21600"/>
                  <a:gd name="T15" fmla="*/ 39709 h 21600"/>
                  <a:gd name="T16" fmla="*/ 0 w 21600"/>
                  <a:gd name="T17" fmla="*/ 49957 h 21600"/>
                  <a:gd name="T18" fmla="*/ 0 w 21600"/>
                  <a:gd name="T19" fmla="*/ 60216 h 21600"/>
                  <a:gd name="T20" fmla="*/ 0 w 21600"/>
                  <a:gd name="T21" fmla="*/ 75587 h 21600"/>
                  <a:gd name="T22" fmla="*/ 0 w 21600"/>
                  <a:gd name="T23" fmla="*/ 80705 h 21600"/>
                  <a:gd name="T24" fmla="*/ 8056 w 21600"/>
                  <a:gd name="T25" fmla="*/ 94800 h 21600"/>
                  <a:gd name="T26" fmla="*/ 8056 w 21600"/>
                  <a:gd name="T27" fmla="*/ 99924 h 21600"/>
                  <a:gd name="T28" fmla="*/ 16113 w 21600"/>
                  <a:gd name="T29" fmla="*/ 105054 h 21600"/>
                  <a:gd name="T30" fmla="*/ 24178 w 21600"/>
                  <a:gd name="T31" fmla="*/ 115302 h 21600"/>
                  <a:gd name="T32" fmla="*/ 35261 w 21600"/>
                  <a:gd name="T33" fmla="*/ 120431 h 21600"/>
                  <a:gd name="T34" fmla="*/ 47349 w 21600"/>
                  <a:gd name="T35" fmla="*/ 120431 h 21600"/>
                  <a:gd name="T36" fmla="*/ 63471 w 21600"/>
                  <a:gd name="T37" fmla="*/ 115302 h 21600"/>
                  <a:gd name="T38" fmla="*/ 71536 w 21600"/>
                  <a:gd name="T39" fmla="*/ 89682 h 21600"/>
                  <a:gd name="T40" fmla="*/ 67503 w 21600"/>
                  <a:gd name="T41" fmla="*/ 94800 h 21600"/>
                  <a:gd name="T42" fmla="*/ 59438 w 21600"/>
                  <a:gd name="T43" fmla="*/ 94800 h 21600"/>
                  <a:gd name="T44" fmla="*/ 51382 w 21600"/>
                  <a:gd name="T45" fmla="*/ 99924 h 21600"/>
                  <a:gd name="T46" fmla="*/ 47349 w 21600"/>
                  <a:gd name="T47" fmla="*/ 99924 h 21600"/>
                  <a:gd name="T48" fmla="*/ 39289 w 21600"/>
                  <a:gd name="T49" fmla="*/ 99924 h 21600"/>
                  <a:gd name="T50" fmla="*/ 28206 w 21600"/>
                  <a:gd name="T51" fmla="*/ 89682 h 21600"/>
                  <a:gd name="T52" fmla="*/ 24178 w 21600"/>
                  <a:gd name="T53" fmla="*/ 84553 h 21600"/>
                  <a:gd name="T54" fmla="*/ 20150 w 21600"/>
                  <a:gd name="T55" fmla="*/ 80705 h 21600"/>
                  <a:gd name="T56" fmla="*/ 16113 w 21600"/>
                  <a:gd name="T57" fmla="*/ 70463 h 21600"/>
                  <a:gd name="T58" fmla="*/ 16113 w 21600"/>
                  <a:gd name="T59" fmla="*/ 60216 h 21600"/>
                  <a:gd name="T60" fmla="*/ 16113 w 21600"/>
                  <a:gd name="T61" fmla="*/ 49957 h 21600"/>
                  <a:gd name="T62" fmla="*/ 20150 w 21600"/>
                  <a:gd name="T63" fmla="*/ 39709 h 21600"/>
                  <a:gd name="T64" fmla="*/ 28206 w 21600"/>
                  <a:gd name="T65" fmla="*/ 30743 h 21600"/>
                  <a:gd name="T66" fmla="*/ 35261 w 21600"/>
                  <a:gd name="T67" fmla="*/ 25614 h 21600"/>
                  <a:gd name="T68" fmla="*/ 47349 w 21600"/>
                  <a:gd name="T69" fmla="*/ 20490 h 21600"/>
                  <a:gd name="T70" fmla="*/ 55410 w 21600"/>
                  <a:gd name="T71" fmla="*/ 20490 h 21600"/>
                  <a:gd name="T72" fmla="*/ 67503 w 21600"/>
                  <a:gd name="T73" fmla="*/ 25614 h 21600"/>
                  <a:gd name="T74" fmla="*/ 75560 w 21600"/>
                  <a:gd name="T75" fmla="*/ 39709 h 21600"/>
                  <a:gd name="T76" fmla="*/ 79597 w 21600"/>
                  <a:gd name="T77" fmla="*/ 49957 h 21600"/>
                  <a:gd name="T78" fmla="*/ 79597 w 21600"/>
                  <a:gd name="T79" fmla="*/ 60216 h 21600"/>
                  <a:gd name="T80" fmla="*/ 79597 w 21600"/>
                  <a:gd name="T81" fmla="*/ 70463 h 21600"/>
                  <a:gd name="T82" fmla="*/ 75560 w 21600"/>
                  <a:gd name="T83" fmla="*/ 80705 h 21600"/>
                  <a:gd name="T84" fmla="*/ 95718 w 21600"/>
                  <a:gd name="T85" fmla="*/ 70463 h 21600"/>
                  <a:gd name="T86" fmla="*/ 95718 w 21600"/>
                  <a:gd name="T87" fmla="*/ 39709 h 21600"/>
                  <a:gd name="T88" fmla="*/ 71536 w 21600"/>
                  <a:gd name="T89" fmla="*/ 15372 h 21600"/>
                  <a:gd name="T90" fmla="*/ 59438 w 21600"/>
                  <a:gd name="T91" fmla="*/ 0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600"/>
                  <a:gd name="T139" fmla="*/ 0 h 21600"/>
                  <a:gd name="T140" fmla="*/ 21600 w 21600"/>
                  <a:gd name="T141" fmla="*/ 21600 h 216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600" h="21600">
                    <a:moveTo>
                      <a:pt x="13413" y="0"/>
                    </a:moveTo>
                    <a:lnTo>
                      <a:pt x="10685" y="0"/>
                    </a:lnTo>
                    <a:lnTo>
                      <a:pt x="8866" y="0"/>
                    </a:lnTo>
                    <a:lnTo>
                      <a:pt x="6365" y="919"/>
                    </a:lnTo>
                    <a:lnTo>
                      <a:pt x="4547" y="1838"/>
                    </a:lnTo>
                    <a:lnTo>
                      <a:pt x="2728" y="3675"/>
                    </a:lnTo>
                    <a:lnTo>
                      <a:pt x="1818" y="5514"/>
                    </a:lnTo>
                    <a:lnTo>
                      <a:pt x="909" y="7122"/>
                    </a:lnTo>
                    <a:lnTo>
                      <a:pt x="0" y="8960"/>
                    </a:lnTo>
                    <a:lnTo>
                      <a:pt x="0" y="10800"/>
                    </a:lnTo>
                    <a:lnTo>
                      <a:pt x="0" y="13557"/>
                    </a:lnTo>
                    <a:lnTo>
                      <a:pt x="0" y="14475"/>
                    </a:lnTo>
                    <a:lnTo>
                      <a:pt x="1818" y="17003"/>
                    </a:lnTo>
                    <a:lnTo>
                      <a:pt x="1818" y="17922"/>
                    </a:lnTo>
                    <a:lnTo>
                      <a:pt x="3636" y="18842"/>
                    </a:lnTo>
                    <a:lnTo>
                      <a:pt x="5456" y="20680"/>
                    </a:lnTo>
                    <a:lnTo>
                      <a:pt x="7957" y="21600"/>
                    </a:lnTo>
                    <a:lnTo>
                      <a:pt x="10685" y="21600"/>
                    </a:lnTo>
                    <a:lnTo>
                      <a:pt x="14323" y="20680"/>
                    </a:lnTo>
                    <a:lnTo>
                      <a:pt x="16143" y="16085"/>
                    </a:lnTo>
                    <a:lnTo>
                      <a:pt x="15233" y="17003"/>
                    </a:lnTo>
                    <a:lnTo>
                      <a:pt x="13413" y="17003"/>
                    </a:lnTo>
                    <a:lnTo>
                      <a:pt x="11595" y="17922"/>
                    </a:lnTo>
                    <a:lnTo>
                      <a:pt x="10685" y="17922"/>
                    </a:lnTo>
                    <a:lnTo>
                      <a:pt x="8866" y="17922"/>
                    </a:lnTo>
                    <a:lnTo>
                      <a:pt x="6365" y="16085"/>
                    </a:lnTo>
                    <a:lnTo>
                      <a:pt x="5456" y="15165"/>
                    </a:lnTo>
                    <a:lnTo>
                      <a:pt x="4547" y="14475"/>
                    </a:lnTo>
                    <a:lnTo>
                      <a:pt x="3636" y="12638"/>
                    </a:lnTo>
                    <a:lnTo>
                      <a:pt x="3636" y="10800"/>
                    </a:lnTo>
                    <a:lnTo>
                      <a:pt x="3636" y="8960"/>
                    </a:lnTo>
                    <a:lnTo>
                      <a:pt x="4547" y="7122"/>
                    </a:lnTo>
                    <a:lnTo>
                      <a:pt x="6365" y="5514"/>
                    </a:lnTo>
                    <a:lnTo>
                      <a:pt x="7957" y="4594"/>
                    </a:lnTo>
                    <a:lnTo>
                      <a:pt x="10685" y="3675"/>
                    </a:lnTo>
                    <a:lnTo>
                      <a:pt x="12504" y="3675"/>
                    </a:lnTo>
                    <a:lnTo>
                      <a:pt x="15233" y="4594"/>
                    </a:lnTo>
                    <a:lnTo>
                      <a:pt x="17051" y="7122"/>
                    </a:lnTo>
                    <a:lnTo>
                      <a:pt x="17962" y="8960"/>
                    </a:lnTo>
                    <a:lnTo>
                      <a:pt x="17962" y="10800"/>
                    </a:lnTo>
                    <a:lnTo>
                      <a:pt x="17962" y="12638"/>
                    </a:lnTo>
                    <a:lnTo>
                      <a:pt x="17051" y="14475"/>
                    </a:lnTo>
                    <a:lnTo>
                      <a:pt x="21600" y="12638"/>
                    </a:lnTo>
                    <a:lnTo>
                      <a:pt x="21600" y="7122"/>
                    </a:lnTo>
                    <a:lnTo>
                      <a:pt x="16143" y="2757"/>
                    </a:lnTo>
                    <a:lnTo>
                      <a:pt x="13413"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83" name="曲线"/>
              <p:cNvSpPr>
                <a:spLocks/>
              </p:cNvSpPr>
              <p:nvPr/>
            </p:nvSpPr>
            <p:spPr bwMode="auto">
              <a:xfrm>
                <a:off x="4031" y="108901"/>
                <a:ext cx="95718" cy="120431"/>
              </a:xfrm>
              <a:custGeom>
                <a:avLst/>
                <a:gdLst>
                  <a:gd name="T0" fmla="*/ 59438 w 21600"/>
                  <a:gd name="T1" fmla="*/ 0 h 21600"/>
                  <a:gd name="T2" fmla="*/ 47349 w 21600"/>
                  <a:gd name="T3" fmla="*/ 0 h 21600"/>
                  <a:gd name="T4" fmla="*/ 39289 w 21600"/>
                  <a:gd name="T5" fmla="*/ 0 h 21600"/>
                  <a:gd name="T6" fmla="*/ 28206 w 21600"/>
                  <a:gd name="T7" fmla="*/ 5124 h 21600"/>
                  <a:gd name="T8" fmla="*/ 20150 w 21600"/>
                  <a:gd name="T9" fmla="*/ 10248 h 21600"/>
                  <a:gd name="T10" fmla="*/ 12089 w 21600"/>
                  <a:gd name="T11" fmla="*/ 20490 h 21600"/>
                  <a:gd name="T12" fmla="*/ 8056 w 21600"/>
                  <a:gd name="T13" fmla="*/ 30743 h 21600"/>
                  <a:gd name="T14" fmla="*/ 4028 w 21600"/>
                  <a:gd name="T15" fmla="*/ 39709 h 21600"/>
                  <a:gd name="T16" fmla="*/ 0 w 21600"/>
                  <a:gd name="T17" fmla="*/ 49957 h 21600"/>
                  <a:gd name="T18" fmla="*/ 0 w 21600"/>
                  <a:gd name="T19" fmla="*/ 60216 h 21600"/>
                  <a:gd name="T20" fmla="*/ 0 w 21600"/>
                  <a:gd name="T21" fmla="*/ 75587 h 21600"/>
                  <a:gd name="T22" fmla="*/ 0 w 21600"/>
                  <a:gd name="T23" fmla="*/ 80705 h 21600"/>
                  <a:gd name="T24" fmla="*/ 8056 w 21600"/>
                  <a:gd name="T25" fmla="*/ 94800 h 21600"/>
                  <a:gd name="T26" fmla="*/ 8056 w 21600"/>
                  <a:gd name="T27" fmla="*/ 99924 h 21600"/>
                  <a:gd name="T28" fmla="*/ 16113 w 21600"/>
                  <a:gd name="T29" fmla="*/ 105054 h 21600"/>
                  <a:gd name="T30" fmla="*/ 24178 w 21600"/>
                  <a:gd name="T31" fmla="*/ 115302 h 21600"/>
                  <a:gd name="T32" fmla="*/ 35261 w 21600"/>
                  <a:gd name="T33" fmla="*/ 120431 h 21600"/>
                  <a:gd name="T34" fmla="*/ 47349 w 21600"/>
                  <a:gd name="T35" fmla="*/ 120431 h 21600"/>
                  <a:gd name="T36" fmla="*/ 63471 w 21600"/>
                  <a:gd name="T37" fmla="*/ 115302 h 21600"/>
                  <a:gd name="T38" fmla="*/ 71536 w 21600"/>
                  <a:gd name="T39" fmla="*/ 89682 h 21600"/>
                  <a:gd name="T40" fmla="*/ 67503 w 21600"/>
                  <a:gd name="T41" fmla="*/ 94800 h 21600"/>
                  <a:gd name="T42" fmla="*/ 59438 w 21600"/>
                  <a:gd name="T43" fmla="*/ 94800 h 21600"/>
                  <a:gd name="T44" fmla="*/ 51382 w 21600"/>
                  <a:gd name="T45" fmla="*/ 99924 h 21600"/>
                  <a:gd name="T46" fmla="*/ 47349 w 21600"/>
                  <a:gd name="T47" fmla="*/ 99924 h 21600"/>
                  <a:gd name="T48" fmla="*/ 39289 w 21600"/>
                  <a:gd name="T49" fmla="*/ 99924 h 21600"/>
                  <a:gd name="T50" fmla="*/ 28206 w 21600"/>
                  <a:gd name="T51" fmla="*/ 89682 h 21600"/>
                  <a:gd name="T52" fmla="*/ 24178 w 21600"/>
                  <a:gd name="T53" fmla="*/ 84553 h 21600"/>
                  <a:gd name="T54" fmla="*/ 20150 w 21600"/>
                  <a:gd name="T55" fmla="*/ 80705 h 21600"/>
                  <a:gd name="T56" fmla="*/ 16113 w 21600"/>
                  <a:gd name="T57" fmla="*/ 70463 h 21600"/>
                  <a:gd name="T58" fmla="*/ 16113 w 21600"/>
                  <a:gd name="T59" fmla="*/ 60216 h 21600"/>
                  <a:gd name="T60" fmla="*/ 16113 w 21600"/>
                  <a:gd name="T61" fmla="*/ 49957 h 21600"/>
                  <a:gd name="T62" fmla="*/ 20150 w 21600"/>
                  <a:gd name="T63" fmla="*/ 39709 h 21600"/>
                  <a:gd name="T64" fmla="*/ 28206 w 21600"/>
                  <a:gd name="T65" fmla="*/ 30743 h 21600"/>
                  <a:gd name="T66" fmla="*/ 35261 w 21600"/>
                  <a:gd name="T67" fmla="*/ 25614 h 21600"/>
                  <a:gd name="T68" fmla="*/ 47349 w 21600"/>
                  <a:gd name="T69" fmla="*/ 20490 h 21600"/>
                  <a:gd name="T70" fmla="*/ 55410 w 21600"/>
                  <a:gd name="T71" fmla="*/ 20490 h 21600"/>
                  <a:gd name="T72" fmla="*/ 67503 w 21600"/>
                  <a:gd name="T73" fmla="*/ 25614 h 21600"/>
                  <a:gd name="T74" fmla="*/ 75560 w 21600"/>
                  <a:gd name="T75" fmla="*/ 39709 h 21600"/>
                  <a:gd name="T76" fmla="*/ 79597 w 21600"/>
                  <a:gd name="T77" fmla="*/ 49957 h 21600"/>
                  <a:gd name="T78" fmla="*/ 79597 w 21600"/>
                  <a:gd name="T79" fmla="*/ 60216 h 21600"/>
                  <a:gd name="T80" fmla="*/ 79597 w 21600"/>
                  <a:gd name="T81" fmla="*/ 70463 h 21600"/>
                  <a:gd name="T82" fmla="*/ 75560 w 21600"/>
                  <a:gd name="T83" fmla="*/ 80705 h 21600"/>
                  <a:gd name="T84" fmla="*/ 95718 w 21600"/>
                  <a:gd name="T85" fmla="*/ 70463 h 21600"/>
                  <a:gd name="T86" fmla="*/ 95718 w 21600"/>
                  <a:gd name="T87" fmla="*/ 39709 h 21600"/>
                  <a:gd name="T88" fmla="*/ 71536 w 21600"/>
                  <a:gd name="T89" fmla="*/ 15372 h 21600"/>
                  <a:gd name="T90" fmla="*/ 59438 w 21600"/>
                  <a:gd name="T91" fmla="*/ 0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600"/>
                  <a:gd name="T139" fmla="*/ 0 h 21600"/>
                  <a:gd name="T140" fmla="*/ 21600 w 21600"/>
                  <a:gd name="T141" fmla="*/ 21600 h 216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600" h="21600">
                    <a:moveTo>
                      <a:pt x="13413" y="0"/>
                    </a:moveTo>
                    <a:lnTo>
                      <a:pt x="10685" y="0"/>
                    </a:lnTo>
                    <a:lnTo>
                      <a:pt x="8866" y="0"/>
                    </a:lnTo>
                    <a:lnTo>
                      <a:pt x="6365" y="919"/>
                    </a:lnTo>
                    <a:lnTo>
                      <a:pt x="4547" y="1838"/>
                    </a:lnTo>
                    <a:lnTo>
                      <a:pt x="2728" y="3675"/>
                    </a:lnTo>
                    <a:lnTo>
                      <a:pt x="1818" y="5514"/>
                    </a:lnTo>
                    <a:lnTo>
                      <a:pt x="909" y="7122"/>
                    </a:lnTo>
                    <a:lnTo>
                      <a:pt x="0" y="8960"/>
                    </a:lnTo>
                    <a:lnTo>
                      <a:pt x="0" y="10800"/>
                    </a:lnTo>
                    <a:lnTo>
                      <a:pt x="0" y="13557"/>
                    </a:lnTo>
                    <a:lnTo>
                      <a:pt x="0" y="14475"/>
                    </a:lnTo>
                    <a:lnTo>
                      <a:pt x="1818" y="17003"/>
                    </a:lnTo>
                    <a:lnTo>
                      <a:pt x="1818" y="17922"/>
                    </a:lnTo>
                    <a:lnTo>
                      <a:pt x="3636" y="18842"/>
                    </a:lnTo>
                    <a:lnTo>
                      <a:pt x="5456" y="20680"/>
                    </a:lnTo>
                    <a:lnTo>
                      <a:pt x="7957" y="21600"/>
                    </a:lnTo>
                    <a:lnTo>
                      <a:pt x="10685" y="21600"/>
                    </a:lnTo>
                    <a:lnTo>
                      <a:pt x="14323" y="20680"/>
                    </a:lnTo>
                    <a:lnTo>
                      <a:pt x="16143" y="16085"/>
                    </a:lnTo>
                    <a:lnTo>
                      <a:pt x="15233" y="17003"/>
                    </a:lnTo>
                    <a:lnTo>
                      <a:pt x="13413" y="17003"/>
                    </a:lnTo>
                    <a:lnTo>
                      <a:pt x="11595" y="17922"/>
                    </a:lnTo>
                    <a:lnTo>
                      <a:pt x="10685" y="17922"/>
                    </a:lnTo>
                    <a:lnTo>
                      <a:pt x="8866" y="17922"/>
                    </a:lnTo>
                    <a:lnTo>
                      <a:pt x="6365" y="16085"/>
                    </a:lnTo>
                    <a:lnTo>
                      <a:pt x="5456" y="15165"/>
                    </a:lnTo>
                    <a:lnTo>
                      <a:pt x="4547" y="14475"/>
                    </a:lnTo>
                    <a:lnTo>
                      <a:pt x="3636" y="12638"/>
                    </a:lnTo>
                    <a:lnTo>
                      <a:pt x="3636" y="10800"/>
                    </a:lnTo>
                    <a:lnTo>
                      <a:pt x="3636" y="8960"/>
                    </a:lnTo>
                    <a:lnTo>
                      <a:pt x="4547" y="7122"/>
                    </a:lnTo>
                    <a:lnTo>
                      <a:pt x="6365" y="5514"/>
                    </a:lnTo>
                    <a:lnTo>
                      <a:pt x="7957" y="4594"/>
                    </a:lnTo>
                    <a:lnTo>
                      <a:pt x="10685" y="3675"/>
                    </a:lnTo>
                    <a:lnTo>
                      <a:pt x="12504" y="3675"/>
                    </a:lnTo>
                    <a:lnTo>
                      <a:pt x="15233" y="4594"/>
                    </a:lnTo>
                    <a:lnTo>
                      <a:pt x="17051" y="7122"/>
                    </a:lnTo>
                    <a:lnTo>
                      <a:pt x="17962" y="8960"/>
                    </a:lnTo>
                    <a:lnTo>
                      <a:pt x="17962" y="10800"/>
                    </a:lnTo>
                    <a:lnTo>
                      <a:pt x="17962" y="12638"/>
                    </a:lnTo>
                    <a:lnTo>
                      <a:pt x="17051" y="14475"/>
                    </a:lnTo>
                    <a:lnTo>
                      <a:pt x="21600" y="12638"/>
                    </a:lnTo>
                    <a:lnTo>
                      <a:pt x="21600" y="7122"/>
                    </a:lnTo>
                    <a:lnTo>
                      <a:pt x="16143" y="2757"/>
                    </a:lnTo>
                    <a:lnTo>
                      <a:pt x="13413" y="0"/>
                    </a:lnTo>
                    <a:close/>
                  </a:path>
                </a:pathLst>
              </a:custGeom>
              <a:solidFill>
                <a:schemeClr val="accent2"/>
              </a:solidFill>
              <a:ln w="6350" cap="flat" cmpd="sng">
                <a:solidFill>
                  <a:srgbClr val="93936C"/>
                </a:solidFill>
                <a:miter lim="800000"/>
                <a:headEnd/>
                <a:tailEnd/>
              </a:ln>
            </p:spPr>
            <p:txBody>
              <a:bodyPr/>
              <a:lstStyle/>
              <a:p>
                <a:endParaRPr lang="zh-CN" altLang="en-US"/>
              </a:p>
            </p:txBody>
          </p:sp>
          <p:sp>
            <p:nvSpPr>
              <p:cNvPr id="125984" name="Rectangle 59"/>
              <p:cNvSpPr>
                <a:spLocks noChangeArrowheads="1"/>
              </p:cNvSpPr>
              <p:nvPr/>
            </p:nvSpPr>
            <p:spPr bwMode="auto">
              <a:xfrm>
                <a:off x="91690" y="144774"/>
                <a:ext cx="83626" cy="5381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85" name="Rectangle 60"/>
              <p:cNvSpPr>
                <a:spLocks noChangeArrowheads="1"/>
              </p:cNvSpPr>
              <p:nvPr/>
            </p:nvSpPr>
            <p:spPr bwMode="auto">
              <a:xfrm>
                <a:off x="91690" y="144774"/>
                <a:ext cx="83626" cy="5381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86" name="曲线"/>
              <p:cNvSpPr>
                <a:spLocks/>
              </p:cNvSpPr>
              <p:nvPr/>
            </p:nvSpPr>
            <p:spPr bwMode="auto">
              <a:xfrm>
                <a:off x="99750" y="184491"/>
                <a:ext cx="39295" cy="29467"/>
              </a:xfrm>
              <a:custGeom>
                <a:avLst/>
                <a:gdLst>
                  <a:gd name="T0" fmla="*/ 0 w 21600"/>
                  <a:gd name="T1" fmla="*/ 29467 h 21600"/>
                  <a:gd name="T2" fmla="*/ 15110 w 21600"/>
                  <a:gd name="T3" fmla="*/ 19216 h 21600"/>
                  <a:gd name="T4" fmla="*/ 27201 w 21600"/>
                  <a:gd name="T5" fmla="*/ 14092 h 21600"/>
                  <a:gd name="T6" fmla="*/ 39295 w 21600"/>
                  <a:gd name="T7" fmla="*/ 19216 h 21600"/>
                  <a:gd name="T8" fmla="*/ 23171 w 21600"/>
                  <a:gd name="T9" fmla="*/ 0 h 21600"/>
                  <a:gd name="T10" fmla="*/ 0 w 21600"/>
                  <a:gd name="T11" fmla="*/ 5124 h 21600"/>
                  <a:gd name="T12" fmla="*/ 0 w 21600"/>
                  <a:gd name="T13" fmla="*/ 2946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21600"/>
                    </a:moveTo>
                    <a:lnTo>
                      <a:pt x="8306" y="14086"/>
                    </a:lnTo>
                    <a:lnTo>
                      <a:pt x="14952" y="10330"/>
                    </a:lnTo>
                    <a:lnTo>
                      <a:pt x="21600" y="14086"/>
                    </a:lnTo>
                    <a:lnTo>
                      <a:pt x="12737" y="0"/>
                    </a:lnTo>
                    <a:lnTo>
                      <a:pt x="0" y="3756"/>
                    </a:lnTo>
                    <a:lnTo>
                      <a:pt x="0" y="2160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87" name="曲线"/>
              <p:cNvSpPr>
                <a:spLocks/>
              </p:cNvSpPr>
              <p:nvPr/>
            </p:nvSpPr>
            <p:spPr bwMode="auto">
              <a:xfrm>
                <a:off x="99750" y="184491"/>
                <a:ext cx="39295" cy="29467"/>
              </a:xfrm>
              <a:custGeom>
                <a:avLst/>
                <a:gdLst>
                  <a:gd name="T0" fmla="*/ 0 w 21600"/>
                  <a:gd name="T1" fmla="*/ 29467 h 21600"/>
                  <a:gd name="T2" fmla="*/ 15110 w 21600"/>
                  <a:gd name="T3" fmla="*/ 19216 h 21600"/>
                  <a:gd name="T4" fmla="*/ 27201 w 21600"/>
                  <a:gd name="T5" fmla="*/ 14092 h 21600"/>
                  <a:gd name="T6" fmla="*/ 39295 w 21600"/>
                  <a:gd name="T7" fmla="*/ 19216 h 21600"/>
                  <a:gd name="T8" fmla="*/ 23171 w 21600"/>
                  <a:gd name="T9" fmla="*/ 0 h 21600"/>
                  <a:gd name="T10" fmla="*/ 0 w 21600"/>
                  <a:gd name="T11" fmla="*/ 5124 h 21600"/>
                  <a:gd name="T12" fmla="*/ 0 w 21600"/>
                  <a:gd name="T13" fmla="*/ 29467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21600"/>
                    </a:moveTo>
                    <a:lnTo>
                      <a:pt x="8306" y="14086"/>
                    </a:lnTo>
                    <a:lnTo>
                      <a:pt x="14952" y="10330"/>
                    </a:lnTo>
                    <a:lnTo>
                      <a:pt x="21600" y="14086"/>
                    </a:lnTo>
                    <a:lnTo>
                      <a:pt x="12737" y="0"/>
                    </a:lnTo>
                    <a:lnTo>
                      <a:pt x="0" y="3756"/>
                    </a:lnTo>
                    <a:lnTo>
                      <a:pt x="0" y="2160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88" name="曲线"/>
              <p:cNvSpPr>
                <a:spLocks/>
              </p:cNvSpPr>
              <p:nvPr/>
            </p:nvSpPr>
            <p:spPr bwMode="auto">
              <a:xfrm>
                <a:off x="99750" y="129400"/>
                <a:ext cx="39295" cy="29466"/>
              </a:xfrm>
              <a:custGeom>
                <a:avLst/>
                <a:gdLst>
                  <a:gd name="T0" fmla="*/ 0 w 21600"/>
                  <a:gd name="T1" fmla="*/ 0 h 21600"/>
                  <a:gd name="T2" fmla="*/ 15110 w 21600"/>
                  <a:gd name="T3" fmla="*/ 10249 h 21600"/>
                  <a:gd name="T4" fmla="*/ 27201 w 21600"/>
                  <a:gd name="T5" fmla="*/ 10249 h 21600"/>
                  <a:gd name="T6" fmla="*/ 39295 w 21600"/>
                  <a:gd name="T7" fmla="*/ 10249 h 21600"/>
                  <a:gd name="T8" fmla="*/ 23171 w 21600"/>
                  <a:gd name="T9" fmla="*/ 29466 h 21600"/>
                  <a:gd name="T10" fmla="*/ 0 w 21600"/>
                  <a:gd name="T11" fmla="*/ 19216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8306" y="7513"/>
                    </a:lnTo>
                    <a:lnTo>
                      <a:pt x="14952" y="7513"/>
                    </a:lnTo>
                    <a:lnTo>
                      <a:pt x="21600" y="7513"/>
                    </a:lnTo>
                    <a:lnTo>
                      <a:pt x="12737" y="21600"/>
                    </a:lnTo>
                    <a:lnTo>
                      <a:pt x="0" y="14086"/>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89" name="曲线"/>
              <p:cNvSpPr>
                <a:spLocks/>
              </p:cNvSpPr>
              <p:nvPr/>
            </p:nvSpPr>
            <p:spPr bwMode="auto">
              <a:xfrm>
                <a:off x="99750" y="129400"/>
                <a:ext cx="39295" cy="29466"/>
              </a:xfrm>
              <a:custGeom>
                <a:avLst/>
                <a:gdLst>
                  <a:gd name="T0" fmla="*/ 0 w 21600"/>
                  <a:gd name="T1" fmla="*/ 0 h 21600"/>
                  <a:gd name="T2" fmla="*/ 15110 w 21600"/>
                  <a:gd name="T3" fmla="*/ 10249 h 21600"/>
                  <a:gd name="T4" fmla="*/ 27201 w 21600"/>
                  <a:gd name="T5" fmla="*/ 10249 h 21600"/>
                  <a:gd name="T6" fmla="*/ 39295 w 21600"/>
                  <a:gd name="T7" fmla="*/ 10249 h 21600"/>
                  <a:gd name="T8" fmla="*/ 23171 w 21600"/>
                  <a:gd name="T9" fmla="*/ 29466 h 21600"/>
                  <a:gd name="T10" fmla="*/ 0 w 21600"/>
                  <a:gd name="T11" fmla="*/ 19216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 name="T21" fmla="*/ 0 w 21600"/>
                  <a:gd name="T22" fmla="*/ 0 h 21600"/>
                  <a:gd name="T23" fmla="*/ 21600 w 21600"/>
                  <a:gd name="T24" fmla="*/ 2160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0"/>
                    </a:moveTo>
                    <a:lnTo>
                      <a:pt x="8306" y="7513"/>
                    </a:lnTo>
                    <a:lnTo>
                      <a:pt x="14952" y="7513"/>
                    </a:lnTo>
                    <a:lnTo>
                      <a:pt x="21600" y="7513"/>
                    </a:lnTo>
                    <a:lnTo>
                      <a:pt x="12737" y="21600"/>
                    </a:lnTo>
                    <a:lnTo>
                      <a:pt x="0" y="14086"/>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90" name="曲线"/>
              <p:cNvSpPr>
                <a:spLocks/>
              </p:cNvSpPr>
              <p:nvPr/>
            </p:nvSpPr>
            <p:spPr bwMode="auto">
              <a:xfrm>
                <a:off x="175317" y="108901"/>
                <a:ext cx="405041" cy="194740"/>
              </a:xfrm>
              <a:custGeom>
                <a:avLst/>
                <a:gdLst>
                  <a:gd name="T0" fmla="*/ 0 w 21600"/>
                  <a:gd name="T1" fmla="*/ 30735 h 21600"/>
                  <a:gd name="T2" fmla="*/ 35254 w 21600"/>
                  <a:gd name="T3" fmla="*/ 30735 h 21600"/>
                  <a:gd name="T4" fmla="*/ 35254 w 21600"/>
                  <a:gd name="T5" fmla="*/ 0 h 21600"/>
                  <a:gd name="T6" fmla="*/ 67507 w 21600"/>
                  <a:gd name="T7" fmla="*/ 0 h 21600"/>
                  <a:gd name="T8" fmla="*/ 67507 w 21600"/>
                  <a:gd name="T9" fmla="*/ 30735 h 21600"/>
                  <a:gd name="T10" fmla="*/ 79564 w 21600"/>
                  <a:gd name="T11" fmla="*/ 30735 h 21600"/>
                  <a:gd name="T12" fmla="*/ 79564 w 21600"/>
                  <a:gd name="T13" fmla="*/ 0 h 21600"/>
                  <a:gd name="T14" fmla="*/ 106773 w 21600"/>
                  <a:gd name="T15" fmla="*/ 0 h 21600"/>
                  <a:gd name="T16" fmla="*/ 106773 w 21600"/>
                  <a:gd name="T17" fmla="*/ 30735 h 21600"/>
                  <a:gd name="T18" fmla="*/ 405041 w 21600"/>
                  <a:gd name="T19" fmla="*/ 30735 h 21600"/>
                  <a:gd name="T20" fmla="*/ 405041 w 21600"/>
                  <a:gd name="T21" fmla="*/ 84550 h 21600"/>
                  <a:gd name="T22" fmla="*/ 353642 w 21600"/>
                  <a:gd name="T23" fmla="*/ 84550 h 21600"/>
                  <a:gd name="T24" fmla="*/ 353642 w 21600"/>
                  <a:gd name="T25" fmla="*/ 99921 h 21600"/>
                  <a:gd name="T26" fmla="*/ 384864 w 21600"/>
                  <a:gd name="T27" fmla="*/ 99921 h 21600"/>
                  <a:gd name="T28" fmla="*/ 384864 w 21600"/>
                  <a:gd name="T29" fmla="*/ 129385 h 21600"/>
                  <a:gd name="T30" fmla="*/ 353642 w 21600"/>
                  <a:gd name="T31" fmla="*/ 129385 h 21600"/>
                  <a:gd name="T32" fmla="*/ 353642 w 21600"/>
                  <a:gd name="T33" fmla="*/ 149896 h 21600"/>
                  <a:gd name="T34" fmla="*/ 384864 w 21600"/>
                  <a:gd name="T35" fmla="*/ 149896 h 21600"/>
                  <a:gd name="T36" fmla="*/ 384864 w 21600"/>
                  <a:gd name="T37" fmla="*/ 194740 h 21600"/>
                  <a:gd name="T38" fmla="*/ 317376 w 21600"/>
                  <a:gd name="T39" fmla="*/ 194740 h 21600"/>
                  <a:gd name="T40" fmla="*/ 317376 w 21600"/>
                  <a:gd name="T41" fmla="*/ 84550 h 21600"/>
                  <a:gd name="T42" fmla="*/ 106773 w 21600"/>
                  <a:gd name="T43" fmla="*/ 84550 h 21600"/>
                  <a:gd name="T44" fmla="*/ 106773 w 21600"/>
                  <a:gd name="T45" fmla="*/ 120414 h 21600"/>
                  <a:gd name="T46" fmla="*/ 79564 w 21600"/>
                  <a:gd name="T47" fmla="*/ 120414 h 21600"/>
                  <a:gd name="T48" fmla="*/ 79564 w 21600"/>
                  <a:gd name="T49" fmla="*/ 84550 h 21600"/>
                  <a:gd name="T50" fmla="*/ 67507 w 21600"/>
                  <a:gd name="T51" fmla="*/ 84550 h 21600"/>
                  <a:gd name="T52" fmla="*/ 67507 w 21600"/>
                  <a:gd name="T53" fmla="*/ 120414 h 21600"/>
                  <a:gd name="T54" fmla="*/ 35254 w 21600"/>
                  <a:gd name="T55" fmla="*/ 120414 h 21600"/>
                  <a:gd name="T56" fmla="*/ 35254 w 21600"/>
                  <a:gd name="T57" fmla="*/ 84550 h 21600"/>
                  <a:gd name="T58" fmla="*/ 0 w 21600"/>
                  <a:gd name="T59" fmla="*/ 84550 h 21600"/>
                  <a:gd name="T60" fmla="*/ 0 w 21600"/>
                  <a:gd name="T61" fmla="*/ 30735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1600"/>
                  <a:gd name="T94" fmla="*/ 0 h 21600"/>
                  <a:gd name="T95" fmla="*/ 21600 w 21600"/>
                  <a:gd name="T96" fmla="*/ 21600 h 216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1600" h="21600">
                    <a:moveTo>
                      <a:pt x="0" y="3409"/>
                    </a:moveTo>
                    <a:lnTo>
                      <a:pt x="1880" y="3409"/>
                    </a:lnTo>
                    <a:lnTo>
                      <a:pt x="1880" y="0"/>
                    </a:lnTo>
                    <a:lnTo>
                      <a:pt x="3600" y="0"/>
                    </a:lnTo>
                    <a:lnTo>
                      <a:pt x="3600" y="3409"/>
                    </a:lnTo>
                    <a:lnTo>
                      <a:pt x="4243" y="3409"/>
                    </a:lnTo>
                    <a:lnTo>
                      <a:pt x="4243" y="0"/>
                    </a:lnTo>
                    <a:lnTo>
                      <a:pt x="5694" y="0"/>
                    </a:lnTo>
                    <a:lnTo>
                      <a:pt x="5694" y="3409"/>
                    </a:lnTo>
                    <a:lnTo>
                      <a:pt x="21600" y="3409"/>
                    </a:lnTo>
                    <a:lnTo>
                      <a:pt x="21600" y="9378"/>
                    </a:lnTo>
                    <a:lnTo>
                      <a:pt x="18859" y="9378"/>
                    </a:lnTo>
                    <a:lnTo>
                      <a:pt x="18859" y="11083"/>
                    </a:lnTo>
                    <a:lnTo>
                      <a:pt x="20524" y="11083"/>
                    </a:lnTo>
                    <a:lnTo>
                      <a:pt x="20524" y="14351"/>
                    </a:lnTo>
                    <a:lnTo>
                      <a:pt x="18859" y="14351"/>
                    </a:lnTo>
                    <a:lnTo>
                      <a:pt x="18859" y="16626"/>
                    </a:lnTo>
                    <a:lnTo>
                      <a:pt x="20524" y="16626"/>
                    </a:lnTo>
                    <a:lnTo>
                      <a:pt x="20524" y="21600"/>
                    </a:lnTo>
                    <a:lnTo>
                      <a:pt x="16925" y="21600"/>
                    </a:lnTo>
                    <a:lnTo>
                      <a:pt x="16925" y="9378"/>
                    </a:lnTo>
                    <a:lnTo>
                      <a:pt x="5694" y="9378"/>
                    </a:lnTo>
                    <a:lnTo>
                      <a:pt x="5694" y="13356"/>
                    </a:lnTo>
                    <a:lnTo>
                      <a:pt x="4243" y="13356"/>
                    </a:lnTo>
                    <a:lnTo>
                      <a:pt x="4243" y="9378"/>
                    </a:lnTo>
                    <a:lnTo>
                      <a:pt x="3600" y="9378"/>
                    </a:lnTo>
                    <a:lnTo>
                      <a:pt x="3600" y="13356"/>
                    </a:lnTo>
                    <a:lnTo>
                      <a:pt x="1880" y="13356"/>
                    </a:lnTo>
                    <a:lnTo>
                      <a:pt x="1880" y="9378"/>
                    </a:lnTo>
                    <a:lnTo>
                      <a:pt x="0" y="9378"/>
                    </a:lnTo>
                    <a:lnTo>
                      <a:pt x="0" y="340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91" name="曲线"/>
              <p:cNvSpPr>
                <a:spLocks/>
              </p:cNvSpPr>
              <p:nvPr/>
            </p:nvSpPr>
            <p:spPr bwMode="auto">
              <a:xfrm>
                <a:off x="175317" y="108901"/>
                <a:ext cx="405041" cy="194740"/>
              </a:xfrm>
              <a:custGeom>
                <a:avLst/>
                <a:gdLst>
                  <a:gd name="T0" fmla="*/ 0 w 21600"/>
                  <a:gd name="T1" fmla="*/ 30735 h 21600"/>
                  <a:gd name="T2" fmla="*/ 35254 w 21600"/>
                  <a:gd name="T3" fmla="*/ 30735 h 21600"/>
                  <a:gd name="T4" fmla="*/ 35254 w 21600"/>
                  <a:gd name="T5" fmla="*/ 0 h 21600"/>
                  <a:gd name="T6" fmla="*/ 67507 w 21600"/>
                  <a:gd name="T7" fmla="*/ 0 h 21600"/>
                  <a:gd name="T8" fmla="*/ 67507 w 21600"/>
                  <a:gd name="T9" fmla="*/ 30735 h 21600"/>
                  <a:gd name="T10" fmla="*/ 79564 w 21600"/>
                  <a:gd name="T11" fmla="*/ 30735 h 21600"/>
                  <a:gd name="T12" fmla="*/ 79564 w 21600"/>
                  <a:gd name="T13" fmla="*/ 0 h 21600"/>
                  <a:gd name="T14" fmla="*/ 106773 w 21600"/>
                  <a:gd name="T15" fmla="*/ 0 h 21600"/>
                  <a:gd name="T16" fmla="*/ 106773 w 21600"/>
                  <a:gd name="T17" fmla="*/ 30735 h 21600"/>
                  <a:gd name="T18" fmla="*/ 405041 w 21600"/>
                  <a:gd name="T19" fmla="*/ 30735 h 21600"/>
                  <a:gd name="T20" fmla="*/ 405041 w 21600"/>
                  <a:gd name="T21" fmla="*/ 84550 h 21600"/>
                  <a:gd name="T22" fmla="*/ 353642 w 21600"/>
                  <a:gd name="T23" fmla="*/ 84550 h 21600"/>
                  <a:gd name="T24" fmla="*/ 353642 w 21600"/>
                  <a:gd name="T25" fmla="*/ 99921 h 21600"/>
                  <a:gd name="T26" fmla="*/ 384864 w 21600"/>
                  <a:gd name="T27" fmla="*/ 99921 h 21600"/>
                  <a:gd name="T28" fmla="*/ 384864 w 21600"/>
                  <a:gd name="T29" fmla="*/ 129385 h 21600"/>
                  <a:gd name="T30" fmla="*/ 353642 w 21600"/>
                  <a:gd name="T31" fmla="*/ 129385 h 21600"/>
                  <a:gd name="T32" fmla="*/ 353642 w 21600"/>
                  <a:gd name="T33" fmla="*/ 149896 h 21600"/>
                  <a:gd name="T34" fmla="*/ 384864 w 21600"/>
                  <a:gd name="T35" fmla="*/ 149896 h 21600"/>
                  <a:gd name="T36" fmla="*/ 384864 w 21600"/>
                  <a:gd name="T37" fmla="*/ 194740 h 21600"/>
                  <a:gd name="T38" fmla="*/ 317376 w 21600"/>
                  <a:gd name="T39" fmla="*/ 194740 h 21600"/>
                  <a:gd name="T40" fmla="*/ 317376 w 21600"/>
                  <a:gd name="T41" fmla="*/ 84550 h 21600"/>
                  <a:gd name="T42" fmla="*/ 106773 w 21600"/>
                  <a:gd name="T43" fmla="*/ 84550 h 21600"/>
                  <a:gd name="T44" fmla="*/ 106773 w 21600"/>
                  <a:gd name="T45" fmla="*/ 120414 h 21600"/>
                  <a:gd name="T46" fmla="*/ 79564 w 21600"/>
                  <a:gd name="T47" fmla="*/ 120414 h 21600"/>
                  <a:gd name="T48" fmla="*/ 79564 w 21600"/>
                  <a:gd name="T49" fmla="*/ 84550 h 21600"/>
                  <a:gd name="T50" fmla="*/ 67507 w 21600"/>
                  <a:gd name="T51" fmla="*/ 84550 h 21600"/>
                  <a:gd name="T52" fmla="*/ 67507 w 21600"/>
                  <a:gd name="T53" fmla="*/ 120414 h 21600"/>
                  <a:gd name="T54" fmla="*/ 35254 w 21600"/>
                  <a:gd name="T55" fmla="*/ 120414 h 21600"/>
                  <a:gd name="T56" fmla="*/ 35254 w 21600"/>
                  <a:gd name="T57" fmla="*/ 84550 h 21600"/>
                  <a:gd name="T58" fmla="*/ 0 w 21600"/>
                  <a:gd name="T59" fmla="*/ 84550 h 21600"/>
                  <a:gd name="T60" fmla="*/ 0 w 21600"/>
                  <a:gd name="T61" fmla="*/ 30735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1600"/>
                  <a:gd name="T94" fmla="*/ 0 h 21600"/>
                  <a:gd name="T95" fmla="*/ 21600 w 21600"/>
                  <a:gd name="T96" fmla="*/ 21600 h 216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1600" h="21600">
                    <a:moveTo>
                      <a:pt x="0" y="3409"/>
                    </a:moveTo>
                    <a:lnTo>
                      <a:pt x="1880" y="3409"/>
                    </a:lnTo>
                    <a:lnTo>
                      <a:pt x="1880" y="0"/>
                    </a:lnTo>
                    <a:lnTo>
                      <a:pt x="3600" y="0"/>
                    </a:lnTo>
                    <a:lnTo>
                      <a:pt x="3600" y="3409"/>
                    </a:lnTo>
                    <a:lnTo>
                      <a:pt x="4243" y="3409"/>
                    </a:lnTo>
                    <a:lnTo>
                      <a:pt x="4243" y="0"/>
                    </a:lnTo>
                    <a:lnTo>
                      <a:pt x="5694" y="0"/>
                    </a:lnTo>
                    <a:lnTo>
                      <a:pt x="5694" y="3409"/>
                    </a:lnTo>
                    <a:lnTo>
                      <a:pt x="21600" y="3409"/>
                    </a:lnTo>
                    <a:lnTo>
                      <a:pt x="21600" y="9378"/>
                    </a:lnTo>
                    <a:lnTo>
                      <a:pt x="18859" y="9378"/>
                    </a:lnTo>
                    <a:lnTo>
                      <a:pt x="18859" y="11083"/>
                    </a:lnTo>
                    <a:lnTo>
                      <a:pt x="20524" y="11083"/>
                    </a:lnTo>
                    <a:lnTo>
                      <a:pt x="20524" y="14351"/>
                    </a:lnTo>
                    <a:lnTo>
                      <a:pt x="18859" y="14351"/>
                    </a:lnTo>
                    <a:lnTo>
                      <a:pt x="18859" y="16626"/>
                    </a:lnTo>
                    <a:lnTo>
                      <a:pt x="20524" y="16626"/>
                    </a:lnTo>
                    <a:lnTo>
                      <a:pt x="20524" y="21600"/>
                    </a:lnTo>
                    <a:lnTo>
                      <a:pt x="16925" y="21600"/>
                    </a:lnTo>
                    <a:lnTo>
                      <a:pt x="16925" y="9378"/>
                    </a:lnTo>
                    <a:lnTo>
                      <a:pt x="5694" y="9378"/>
                    </a:lnTo>
                    <a:lnTo>
                      <a:pt x="5694" y="13356"/>
                    </a:lnTo>
                    <a:lnTo>
                      <a:pt x="4243" y="13356"/>
                    </a:lnTo>
                    <a:lnTo>
                      <a:pt x="4243" y="9378"/>
                    </a:lnTo>
                    <a:lnTo>
                      <a:pt x="3600" y="9378"/>
                    </a:lnTo>
                    <a:lnTo>
                      <a:pt x="3600" y="13356"/>
                    </a:lnTo>
                    <a:lnTo>
                      <a:pt x="1880" y="13356"/>
                    </a:lnTo>
                    <a:lnTo>
                      <a:pt x="1880" y="9378"/>
                    </a:lnTo>
                    <a:lnTo>
                      <a:pt x="0" y="9378"/>
                    </a:lnTo>
                    <a:lnTo>
                      <a:pt x="0" y="340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5992" name="曲线"/>
              <p:cNvSpPr>
                <a:spLocks/>
              </p:cNvSpPr>
              <p:nvPr/>
            </p:nvSpPr>
            <p:spPr bwMode="auto">
              <a:xfrm>
                <a:off x="175317" y="108901"/>
                <a:ext cx="405041" cy="194740"/>
              </a:xfrm>
              <a:custGeom>
                <a:avLst/>
                <a:gdLst>
                  <a:gd name="T0" fmla="*/ 0 w 21600"/>
                  <a:gd name="T1" fmla="*/ 30735 h 21600"/>
                  <a:gd name="T2" fmla="*/ 35254 w 21600"/>
                  <a:gd name="T3" fmla="*/ 30735 h 21600"/>
                  <a:gd name="T4" fmla="*/ 35254 w 21600"/>
                  <a:gd name="T5" fmla="*/ 0 h 21600"/>
                  <a:gd name="T6" fmla="*/ 67507 w 21600"/>
                  <a:gd name="T7" fmla="*/ 0 h 21600"/>
                  <a:gd name="T8" fmla="*/ 67507 w 21600"/>
                  <a:gd name="T9" fmla="*/ 30735 h 21600"/>
                  <a:gd name="T10" fmla="*/ 79564 w 21600"/>
                  <a:gd name="T11" fmla="*/ 30735 h 21600"/>
                  <a:gd name="T12" fmla="*/ 79564 w 21600"/>
                  <a:gd name="T13" fmla="*/ 0 h 21600"/>
                  <a:gd name="T14" fmla="*/ 106773 w 21600"/>
                  <a:gd name="T15" fmla="*/ 0 h 21600"/>
                  <a:gd name="T16" fmla="*/ 106773 w 21600"/>
                  <a:gd name="T17" fmla="*/ 30735 h 21600"/>
                  <a:gd name="T18" fmla="*/ 405041 w 21600"/>
                  <a:gd name="T19" fmla="*/ 30735 h 21600"/>
                  <a:gd name="T20" fmla="*/ 405041 w 21600"/>
                  <a:gd name="T21" fmla="*/ 84550 h 21600"/>
                  <a:gd name="T22" fmla="*/ 353642 w 21600"/>
                  <a:gd name="T23" fmla="*/ 84550 h 21600"/>
                  <a:gd name="T24" fmla="*/ 353642 w 21600"/>
                  <a:gd name="T25" fmla="*/ 99921 h 21600"/>
                  <a:gd name="T26" fmla="*/ 384864 w 21600"/>
                  <a:gd name="T27" fmla="*/ 99921 h 21600"/>
                  <a:gd name="T28" fmla="*/ 384864 w 21600"/>
                  <a:gd name="T29" fmla="*/ 129385 h 21600"/>
                  <a:gd name="T30" fmla="*/ 353642 w 21600"/>
                  <a:gd name="T31" fmla="*/ 129385 h 21600"/>
                  <a:gd name="T32" fmla="*/ 353642 w 21600"/>
                  <a:gd name="T33" fmla="*/ 149896 h 21600"/>
                  <a:gd name="T34" fmla="*/ 384864 w 21600"/>
                  <a:gd name="T35" fmla="*/ 149896 h 21600"/>
                  <a:gd name="T36" fmla="*/ 384864 w 21600"/>
                  <a:gd name="T37" fmla="*/ 194740 h 21600"/>
                  <a:gd name="T38" fmla="*/ 317376 w 21600"/>
                  <a:gd name="T39" fmla="*/ 194740 h 21600"/>
                  <a:gd name="T40" fmla="*/ 317376 w 21600"/>
                  <a:gd name="T41" fmla="*/ 84550 h 21600"/>
                  <a:gd name="T42" fmla="*/ 106773 w 21600"/>
                  <a:gd name="T43" fmla="*/ 84550 h 21600"/>
                  <a:gd name="T44" fmla="*/ 106773 w 21600"/>
                  <a:gd name="T45" fmla="*/ 120414 h 21600"/>
                  <a:gd name="T46" fmla="*/ 79564 w 21600"/>
                  <a:gd name="T47" fmla="*/ 120414 h 21600"/>
                  <a:gd name="T48" fmla="*/ 79564 w 21600"/>
                  <a:gd name="T49" fmla="*/ 84550 h 21600"/>
                  <a:gd name="T50" fmla="*/ 67507 w 21600"/>
                  <a:gd name="T51" fmla="*/ 84550 h 21600"/>
                  <a:gd name="T52" fmla="*/ 67507 w 21600"/>
                  <a:gd name="T53" fmla="*/ 120414 h 21600"/>
                  <a:gd name="T54" fmla="*/ 35254 w 21600"/>
                  <a:gd name="T55" fmla="*/ 120414 h 21600"/>
                  <a:gd name="T56" fmla="*/ 35254 w 21600"/>
                  <a:gd name="T57" fmla="*/ 84550 h 21600"/>
                  <a:gd name="T58" fmla="*/ 0 w 21600"/>
                  <a:gd name="T59" fmla="*/ 8455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600"/>
                  <a:gd name="T91" fmla="*/ 0 h 21600"/>
                  <a:gd name="T92" fmla="*/ 21600 w 21600"/>
                  <a:gd name="T93" fmla="*/ 21600 h 216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600" h="21600">
                    <a:moveTo>
                      <a:pt x="0" y="3409"/>
                    </a:moveTo>
                    <a:lnTo>
                      <a:pt x="1880" y="3409"/>
                    </a:lnTo>
                    <a:lnTo>
                      <a:pt x="1880" y="0"/>
                    </a:lnTo>
                    <a:lnTo>
                      <a:pt x="3600" y="0"/>
                    </a:lnTo>
                    <a:lnTo>
                      <a:pt x="3600" y="3409"/>
                    </a:lnTo>
                    <a:lnTo>
                      <a:pt x="4243" y="3409"/>
                    </a:lnTo>
                    <a:lnTo>
                      <a:pt x="4243" y="0"/>
                    </a:lnTo>
                    <a:lnTo>
                      <a:pt x="5694" y="0"/>
                    </a:lnTo>
                    <a:lnTo>
                      <a:pt x="5694" y="3409"/>
                    </a:lnTo>
                    <a:lnTo>
                      <a:pt x="21600" y="3409"/>
                    </a:lnTo>
                    <a:lnTo>
                      <a:pt x="21600" y="9378"/>
                    </a:lnTo>
                    <a:lnTo>
                      <a:pt x="18859" y="9378"/>
                    </a:lnTo>
                    <a:lnTo>
                      <a:pt x="18859" y="11083"/>
                    </a:lnTo>
                    <a:lnTo>
                      <a:pt x="20524" y="11083"/>
                    </a:lnTo>
                    <a:lnTo>
                      <a:pt x="20524" y="14351"/>
                    </a:lnTo>
                    <a:lnTo>
                      <a:pt x="18859" y="14351"/>
                    </a:lnTo>
                    <a:lnTo>
                      <a:pt x="18859" y="16626"/>
                    </a:lnTo>
                    <a:lnTo>
                      <a:pt x="20524" y="16626"/>
                    </a:lnTo>
                    <a:lnTo>
                      <a:pt x="20524" y="21600"/>
                    </a:lnTo>
                    <a:lnTo>
                      <a:pt x="16925" y="21600"/>
                    </a:lnTo>
                    <a:lnTo>
                      <a:pt x="16925" y="9378"/>
                    </a:lnTo>
                    <a:lnTo>
                      <a:pt x="5694" y="9378"/>
                    </a:lnTo>
                    <a:lnTo>
                      <a:pt x="5694" y="13356"/>
                    </a:lnTo>
                    <a:lnTo>
                      <a:pt x="4243" y="13356"/>
                    </a:lnTo>
                    <a:lnTo>
                      <a:pt x="4243" y="9378"/>
                    </a:lnTo>
                    <a:lnTo>
                      <a:pt x="3600" y="9378"/>
                    </a:lnTo>
                    <a:lnTo>
                      <a:pt x="3600" y="13356"/>
                    </a:lnTo>
                    <a:lnTo>
                      <a:pt x="1880" y="13356"/>
                    </a:lnTo>
                    <a:lnTo>
                      <a:pt x="1880" y="9378"/>
                    </a:lnTo>
                    <a:lnTo>
                      <a:pt x="0" y="9378"/>
                    </a:lnTo>
                  </a:path>
                </a:pathLst>
              </a:custGeom>
              <a:solidFill>
                <a:schemeClr val="accent2"/>
              </a:solidFill>
              <a:ln w="6350" cap="flat" cmpd="sng">
                <a:solidFill>
                  <a:srgbClr val="494936"/>
                </a:solidFill>
                <a:miter lim="800000"/>
                <a:headEnd/>
                <a:tailEnd/>
              </a:ln>
            </p:spPr>
            <p:txBody>
              <a:bodyPr/>
              <a:lstStyle/>
              <a:p>
                <a:endParaRPr lang="zh-CN" altLang="en-US"/>
              </a:p>
            </p:txBody>
          </p:sp>
          <p:sp>
            <p:nvSpPr>
              <p:cNvPr id="125993" name="Oval 68"/>
              <p:cNvSpPr>
                <a:spLocks noChangeArrowheads="1"/>
              </p:cNvSpPr>
              <p:nvPr/>
            </p:nvSpPr>
            <p:spPr bwMode="auto">
              <a:xfrm>
                <a:off x="85644" y="37154"/>
                <a:ext cx="79596" cy="105057"/>
              </a:xfrm>
              <a:prstGeom prst="ellipse">
                <a:avLst/>
              </a:prstGeom>
              <a:solidFill>
                <a:schemeClr val="accent2"/>
              </a:solidFill>
              <a:ln w="6350">
                <a:solidFill>
                  <a:srgbClr val="494936"/>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94" name="Oval 69"/>
              <p:cNvSpPr>
                <a:spLocks noChangeArrowheads="1"/>
              </p:cNvSpPr>
              <p:nvPr/>
            </p:nvSpPr>
            <p:spPr bwMode="auto">
              <a:xfrm>
                <a:off x="85644" y="201146"/>
                <a:ext cx="79596" cy="99931"/>
              </a:xfrm>
              <a:prstGeom prst="ellipse">
                <a:avLst/>
              </a:prstGeom>
              <a:solidFill>
                <a:schemeClr val="accent2"/>
              </a:solidFill>
              <a:ln w="6350">
                <a:solidFill>
                  <a:srgbClr val="494936"/>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95" name="Oval 70"/>
              <p:cNvSpPr>
                <a:spLocks noChangeArrowheads="1"/>
              </p:cNvSpPr>
              <p:nvPr/>
            </p:nvSpPr>
            <p:spPr bwMode="auto">
              <a:xfrm>
                <a:off x="22167" y="131962"/>
                <a:ext cx="63475" cy="79434"/>
              </a:xfrm>
              <a:prstGeom prst="ellipse">
                <a:avLst/>
              </a:prstGeom>
              <a:solidFill>
                <a:schemeClr val="accent2"/>
              </a:solidFill>
              <a:ln w="6350">
                <a:solidFill>
                  <a:srgbClr val="494936"/>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25996" name="曲线"/>
              <p:cNvSpPr>
                <a:spLocks/>
              </p:cNvSpPr>
              <p:nvPr/>
            </p:nvSpPr>
            <p:spPr bwMode="auto">
              <a:xfrm>
                <a:off x="2016" y="107620"/>
                <a:ext cx="61461" cy="122994"/>
              </a:xfrm>
              <a:custGeom>
                <a:avLst/>
                <a:gdLst>
                  <a:gd name="T0" fmla="*/ 61461 w 21600"/>
                  <a:gd name="T1" fmla="*/ 120466 h 21600"/>
                  <a:gd name="T2" fmla="*/ 47880 w 21600"/>
                  <a:gd name="T3" fmla="*/ 122994 h 21600"/>
                  <a:gd name="T4" fmla="*/ 0 w 21600"/>
                  <a:gd name="T5" fmla="*/ 61497 h 21600"/>
                  <a:gd name="T6" fmla="*/ 47880 w 21600"/>
                  <a:gd name="T7" fmla="*/ 0 h 21600"/>
                  <a:gd name="T8" fmla="*/ 61461 w 21600"/>
                  <a:gd name="T9" fmla="*/ 2517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21600" y="21156"/>
                    </a:moveTo>
                    <a:cubicBezTo>
                      <a:pt x="20049" y="21450"/>
                      <a:pt x="18441" y="21599"/>
                      <a:pt x="16827" y="21600"/>
                    </a:cubicBezTo>
                    <a:cubicBezTo>
                      <a:pt x="7532" y="21600"/>
                      <a:pt x="0" y="16763"/>
                      <a:pt x="0" y="10800"/>
                    </a:cubicBezTo>
                    <a:cubicBezTo>
                      <a:pt x="0" y="4833"/>
                      <a:pt x="7532" y="0"/>
                      <a:pt x="16827" y="0"/>
                    </a:cubicBezTo>
                    <a:cubicBezTo>
                      <a:pt x="18441" y="0"/>
                      <a:pt x="20049" y="147"/>
                      <a:pt x="21600" y="442"/>
                    </a:cubicBezTo>
                  </a:path>
                </a:pathLst>
              </a:custGeom>
              <a:solidFill>
                <a:schemeClr val="accent2"/>
              </a:solidFill>
              <a:ln w="6350" cap="flat" cmpd="sng">
                <a:solidFill>
                  <a:srgbClr val="494936"/>
                </a:solidFill>
                <a:miter lim="800000"/>
                <a:headEnd/>
                <a:tailEnd/>
              </a:ln>
            </p:spPr>
            <p:txBody>
              <a:bodyPr/>
              <a:lstStyle/>
              <a:p>
                <a:endParaRPr lang="zh-CN" altLang="en-US"/>
              </a:p>
            </p:txBody>
          </p:sp>
          <p:sp>
            <p:nvSpPr>
              <p:cNvPr id="125997" name="曲线"/>
              <p:cNvSpPr>
                <a:spLocks/>
              </p:cNvSpPr>
              <p:nvPr/>
            </p:nvSpPr>
            <p:spPr bwMode="auto">
              <a:xfrm>
                <a:off x="61462" y="7687"/>
                <a:ext cx="130983" cy="135805"/>
              </a:xfrm>
              <a:custGeom>
                <a:avLst/>
                <a:gdLst>
                  <a:gd name="T0" fmla="*/ 2092 w 21600"/>
                  <a:gd name="T1" fmla="*/ 102753 h 21600"/>
                  <a:gd name="T2" fmla="*/ 0 w 21600"/>
                  <a:gd name="T3" fmla="*/ 82093 h 21600"/>
                  <a:gd name="T4" fmla="*/ 65485 w 21600"/>
                  <a:gd name="T5" fmla="*/ 0 h 21600"/>
                  <a:gd name="T6" fmla="*/ 130977 w 21600"/>
                  <a:gd name="T7" fmla="*/ 82093 h 21600"/>
                  <a:gd name="T8" fmla="*/ 115022 w 21600"/>
                  <a:gd name="T9" fmla="*/ 135792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345" y="16343"/>
                    </a:moveTo>
                    <a:cubicBezTo>
                      <a:pt x="116" y="15270"/>
                      <a:pt x="0" y="14166"/>
                      <a:pt x="0" y="13057"/>
                    </a:cubicBezTo>
                    <a:cubicBezTo>
                      <a:pt x="0" y="5846"/>
                      <a:pt x="4834" y="0"/>
                      <a:pt x="10799" y="0"/>
                    </a:cubicBezTo>
                    <a:cubicBezTo>
                      <a:pt x="16763" y="0"/>
                      <a:pt x="21599" y="5846"/>
                      <a:pt x="21599" y="13057"/>
                    </a:cubicBezTo>
                    <a:cubicBezTo>
                      <a:pt x="21599" y="16195"/>
                      <a:pt x="20664" y="19227"/>
                      <a:pt x="18968" y="21598"/>
                    </a:cubicBezTo>
                  </a:path>
                </a:pathLst>
              </a:custGeom>
              <a:solidFill>
                <a:schemeClr val="accent2"/>
              </a:solidFill>
              <a:ln w="6350" cap="flat" cmpd="sng">
                <a:solidFill>
                  <a:srgbClr val="494936"/>
                </a:solidFill>
                <a:miter lim="800000"/>
                <a:headEnd/>
                <a:tailEnd/>
              </a:ln>
            </p:spPr>
            <p:txBody>
              <a:bodyPr/>
              <a:lstStyle/>
              <a:p>
                <a:endParaRPr lang="zh-CN" altLang="en-US"/>
              </a:p>
            </p:txBody>
          </p:sp>
          <p:sp>
            <p:nvSpPr>
              <p:cNvPr id="125998" name="曲线"/>
              <p:cNvSpPr>
                <a:spLocks/>
              </p:cNvSpPr>
              <p:nvPr/>
            </p:nvSpPr>
            <p:spPr bwMode="auto">
              <a:xfrm>
                <a:off x="61462" y="196022"/>
                <a:ext cx="130983" cy="134523"/>
              </a:xfrm>
              <a:custGeom>
                <a:avLst/>
                <a:gdLst>
                  <a:gd name="T0" fmla="*/ 115641 w 21600"/>
                  <a:gd name="T1" fmla="*/ 0 h 21600"/>
                  <a:gd name="T2" fmla="*/ 130977 w 21600"/>
                  <a:gd name="T3" fmla="*/ 52645 h 21600"/>
                  <a:gd name="T4" fmla="*/ 65485 w 21600"/>
                  <a:gd name="T5" fmla="*/ 134523 h 21600"/>
                  <a:gd name="T6" fmla="*/ 0 w 21600"/>
                  <a:gd name="T7" fmla="*/ 52645 h 21600"/>
                  <a:gd name="T8" fmla="*/ 2092 w 21600"/>
                  <a:gd name="T9" fmla="*/ 32043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9070" y="0"/>
                    </a:moveTo>
                    <a:cubicBezTo>
                      <a:pt x="20704" y="2368"/>
                      <a:pt x="21599" y="5360"/>
                      <a:pt x="21599" y="8453"/>
                    </a:cubicBezTo>
                    <a:cubicBezTo>
                      <a:pt x="21599" y="15712"/>
                      <a:pt x="16763" y="21600"/>
                      <a:pt x="10799" y="21600"/>
                    </a:cubicBezTo>
                    <a:cubicBezTo>
                      <a:pt x="4834" y="21600"/>
                      <a:pt x="0" y="15712"/>
                      <a:pt x="0" y="8453"/>
                    </a:cubicBezTo>
                    <a:cubicBezTo>
                      <a:pt x="0" y="7337"/>
                      <a:pt x="116" y="6224"/>
                      <a:pt x="345" y="5145"/>
                    </a:cubicBezTo>
                  </a:path>
                </a:pathLst>
              </a:custGeom>
              <a:solidFill>
                <a:schemeClr val="accent2"/>
              </a:solidFill>
              <a:ln w="6350" cap="flat" cmpd="sng">
                <a:solidFill>
                  <a:srgbClr val="494936"/>
                </a:solidFill>
                <a:miter lim="800000"/>
                <a:headEnd/>
                <a:tailEnd/>
              </a:ln>
            </p:spPr>
            <p:txBody>
              <a:bodyPr/>
              <a:lstStyle/>
              <a:p>
                <a:endParaRPr lang="zh-CN" altLang="en-US"/>
              </a:p>
            </p:txBody>
          </p:sp>
          <p:sp>
            <p:nvSpPr>
              <p:cNvPr id="125999" name="曲线"/>
              <p:cNvSpPr>
                <a:spLocks/>
              </p:cNvSpPr>
              <p:nvPr/>
            </p:nvSpPr>
            <p:spPr bwMode="auto">
              <a:xfrm>
                <a:off x="69523" y="17936"/>
                <a:ext cx="57431" cy="71745"/>
              </a:xfrm>
              <a:custGeom>
                <a:avLst/>
                <a:gdLst>
                  <a:gd name="T0" fmla="*/ 0 w 21600"/>
                  <a:gd name="T1" fmla="*/ 71745 h 21600"/>
                  <a:gd name="T2" fmla="*/ 57426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21600"/>
                    </a:moveTo>
                    <a:cubicBezTo>
                      <a:pt x="0" y="9669"/>
                      <a:pt x="9669" y="0"/>
                      <a:pt x="21598" y="0"/>
                    </a:cubicBezTo>
                  </a:path>
                </a:pathLst>
              </a:custGeom>
              <a:solidFill>
                <a:schemeClr val="accent2"/>
              </a:solidFill>
              <a:ln w="6350" cap="flat" cmpd="sng">
                <a:solidFill>
                  <a:srgbClr val="EDEDE7"/>
                </a:solidFill>
                <a:miter lim="800000"/>
                <a:headEnd/>
                <a:tailEnd/>
              </a:ln>
            </p:spPr>
            <p:txBody>
              <a:bodyPr/>
              <a:lstStyle/>
              <a:p>
                <a:endParaRPr lang="zh-CN" altLang="en-US"/>
              </a:p>
            </p:txBody>
          </p:sp>
          <p:sp>
            <p:nvSpPr>
              <p:cNvPr id="126000" name="曲线"/>
              <p:cNvSpPr>
                <a:spLocks/>
              </p:cNvSpPr>
              <p:nvPr/>
            </p:nvSpPr>
            <p:spPr bwMode="auto">
              <a:xfrm>
                <a:off x="69523" y="197303"/>
                <a:ext cx="55414" cy="58933"/>
              </a:xfrm>
              <a:custGeom>
                <a:avLst/>
                <a:gdLst>
                  <a:gd name="T0" fmla="*/ 0 w 21600"/>
                  <a:gd name="T1" fmla="*/ 58573 h 21600"/>
                  <a:gd name="T2" fmla="*/ 26889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21468"/>
                    </a:moveTo>
                    <a:cubicBezTo>
                      <a:pt x="38" y="12666"/>
                      <a:pt x="4011" y="4528"/>
                      <a:pt x="10481" y="0"/>
                    </a:cubicBezTo>
                  </a:path>
                </a:pathLst>
              </a:custGeom>
              <a:solidFill>
                <a:schemeClr val="accent2"/>
              </a:solidFill>
              <a:ln w="6350" cap="flat" cmpd="sng">
                <a:solidFill>
                  <a:srgbClr val="EDEDE7"/>
                </a:solidFill>
                <a:miter lim="800000"/>
                <a:headEnd/>
                <a:tailEnd/>
              </a:ln>
            </p:spPr>
            <p:txBody>
              <a:bodyPr/>
              <a:lstStyle/>
              <a:p>
                <a:endParaRPr lang="zh-CN" altLang="en-US"/>
              </a:p>
            </p:txBody>
          </p:sp>
          <p:sp>
            <p:nvSpPr>
              <p:cNvPr id="126001" name="曲线"/>
              <p:cNvSpPr>
                <a:spLocks/>
              </p:cNvSpPr>
              <p:nvPr/>
            </p:nvSpPr>
            <p:spPr bwMode="auto">
              <a:xfrm>
                <a:off x="12091" y="117869"/>
                <a:ext cx="38287" cy="53810"/>
              </a:xfrm>
              <a:custGeom>
                <a:avLst/>
                <a:gdLst>
                  <a:gd name="T0" fmla="*/ 0 w 21600"/>
                  <a:gd name="T1" fmla="*/ 40584 h 21600"/>
                  <a:gd name="T2" fmla="*/ 31420 w 21600"/>
                  <a:gd name="T3" fmla="*/ 0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0" y="16291"/>
                    </a:moveTo>
                    <a:cubicBezTo>
                      <a:pt x="2125" y="7889"/>
                      <a:pt x="9071" y="1506"/>
                      <a:pt x="17726" y="0"/>
                    </a:cubicBezTo>
                  </a:path>
                </a:pathLst>
              </a:custGeom>
              <a:solidFill>
                <a:schemeClr val="accent2"/>
              </a:solidFill>
              <a:ln w="6350" cap="flat" cmpd="sng">
                <a:solidFill>
                  <a:srgbClr val="EDEDE7"/>
                </a:solidFill>
                <a:miter lim="800000"/>
                <a:headEnd/>
                <a:tailEnd/>
              </a:ln>
            </p:spPr>
            <p:txBody>
              <a:bodyPr/>
              <a:lstStyle/>
              <a:p>
                <a:endParaRPr lang="zh-CN" altLang="en-US"/>
              </a:p>
            </p:txBody>
          </p:sp>
          <p:sp>
            <p:nvSpPr>
              <p:cNvPr id="126002" name="Line 77"/>
              <p:cNvSpPr>
                <a:spLocks noChangeShapeType="1"/>
              </p:cNvSpPr>
              <p:nvPr/>
            </p:nvSpPr>
            <p:spPr bwMode="auto">
              <a:xfrm flipH="1">
                <a:off x="179347" y="148617"/>
                <a:ext cx="388919" cy="1281"/>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3" name="Line 78"/>
              <p:cNvSpPr>
                <a:spLocks noChangeShapeType="1"/>
              </p:cNvSpPr>
              <p:nvPr/>
            </p:nvSpPr>
            <p:spPr bwMode="auto">
              <a:xfrm>
                <a:off x="218643" y="119150"/>
                <a:ext cx="1006" cy="29466"/>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4" name="Line 79"/>
              <p:cNvSpPr>
                <a:spLocks noChangeShapeType="1"/>
              </p:cNvSpPr>
              <p:nvPr/>
            </p:nvSpPr>
            <p:spPr bwMode="auto">
              <a:xfrm>
                <a:off x="261968" y="119150"/>
                <a:ext cx="1008" cy="29466"/>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5" name="Line 80"/>
              <p:cNvSpPr>
                <a:spLocks noChangeShapeType="1"/>
              </p:cNvSpPr>
              <p:nvPr/>
            </p:nvSpPr>
            <p:spPr bwMode="auto">
              <a:xfrm>
                <a:off x="218643" y="193459"/>
                <a:ext cx="1006" cy="30747"/>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6" name="Line 81"/>
              <p:cNvSpPr>
                <a:spLocks noChangeShapeType="1"/>
              </p:cNvSpPr>
              <p:nvPr/>
            </p:nvSpPr>
            <p:spPr bwMode="auto">
              <a:xfrm>
                <a:off x="261968" y="193459"/>
                <a:ext cx="1008" cy="30747"/>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7" name="Line 82"/>
              <p:cNvSpPr>
                <a:spLocks noChangeShapeType="1"/>
              </p:cNvSpPr>
              <p:nvPr/>
            </p:nvSpPr>
            <p:spPr bwMode="auto">
              <a:xfrm flipH="1">
                <a:off x="175317" y="184491"/>
                <a:ext cx="388919" cy="1281"/>
              </a:xfrm>
              <a:prstGeom prst="line">
                <a:avLst/>
              </a:prstGeom>
              <a:noFill/>
              <a:ln w="6350">
                <a:solidFill>
                  <a:srgbClr val="626248"/>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8" name="Line 83"/>
              <p:cNvSpPr>
                <a:spLocks noChangeShapeType="1"/>
              </p:cNvSpPr>
              <p:nvPr/>
            </p:nvSpPr>
            <p:spPr bwMode="auto">
              <a:xfrm flipH="1">
                <a:off x="528972" y="219083"/>
                <a:ext cx="27203" cy="1280"/>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09" name="Line 84"/>
              <p:cNvSpPr>
                <a:spLocks noChangeShapeType="1"/>
              </p:cNvSpPr>
              <p:nvPr/>
            </p:nvSpPr>
            <p:spPr bwMode="auto">
              <a:xfrm flipH="1">
                <a:off x="528972" y="269049"/>
                <a:ext cx="27203" cy="1280"/>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010" name="Line 85"/>
              <p:cNvSpPr>
                <a:spLocks noChangeShapeType="1"/>
              </p:cNvSpPr>
              <p:nvPr/>
            </p:nvSpPr>
            <p:spPr bwMode="auto">
              <a:xfrm>
                <a:off x="500761" y="193459"/>
                <a:ext cx="1006" cy="105056"/>
              </a:xfrm>
              <a:prstGeom prst="line">
                <a:avLst/>
              </a:prstGeom>
              <a:noFill/>
              <a:ln w="6350">
                <a:solidFill>
                  <a:srgbClr val="DBDBCE"/>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25970" name="AutoShape 86"/>
            <p:cNvSpPr>
              <a:spLocks noChangeArrowheads="1"/>
            </p:cNvSpPr>
            <p:nvPr/>
          </p:nvSpPr>
          <p:spPr bwMode="auto">
            <a:xfrm>
              <a:off x="1291440" y="2079616"/>
              <a:ext cx="1475931" cy="290179"/>
            </a:xfrm>
            <a:prstGeom prst="wedgeRoundRectCallout">
              <a:avLst>
                <a:gd name="adj1" fmla="val -22926"/>
                <a:gd name="adj2" fmla="val -117694"/>
                <a:gd name="adj3" fmla="val 166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a:latin typeface="Times New Roman" panose="02020603050405020304" pitchFamily="18" charset="0"/>
                  <a:ea typeface="隶书" panose="02010509060101010101" pitchFamily="49" charset="-122"/>
                  <a:sym typeface="黑体" panose="02010609060101010101" pitchFamily="49" charset="-122"/>
                </a:rPr>
                <a:t>加密操作</a:t>
              </a:r>
            </a:p>
          </p:txBody>
        </p:sp>
        <p:sp>
          <p:nvSpPr>
            <p:cNvPr id="125971" name="AutoShape 87"/>
            <p:cNvSpPr>
              <a:spLocks noChangeArrowheads="1"/>
            </p:cNvSpPr>
            <p:nvPr/>
          </p:nvSpPr>
          <p:spPr bwMode="auto">
            <a:xfrm>
              <a:off x="3165821" y="2079616"/>
              <a:ext cx="1475931" cy="290179"/>
            </a:xfrm>
            <a:prstGeom prst="wedgeRoundRectCallout">
              <a:avLst>
                <a:gd name="adj1" fmla="val -22926"/>
                <a:gd name="adj2" fmla="val -117694"/>
                <a:gd name="adj3" fmla="val 166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a:latin typeface="Times New Roman" panose="02020603050405020304" pitchFamily="18" charset="0"/>
                  <a:ea typeface="隶书" panose="02010509060101010101" pitchFamily="49" charset="-122"/>
                  <a:sym typeface="黑体" panose="02010609060101010101" pitchFamily="49" charset="-122"/>
                </a:rPr>
                <a:t>解密操作</a:t>
              </a:r>
            </a:p>
          </p:txBody>
        </p:sp>
        <p:pic>
          <p:nvPicPr>
            <p:cNvPr id="125972" name="Picture 88"/>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65759" y="886658"/>
              <a:ext cx="653997" cy="739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73" name="Picture 89"/>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485" y="894719"/>
              <a:ext cx="578309" cy="72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74" name="Line 90"/>
            <p:cNvSpPr>
              <a:spLocks noChangeShapeType="1"/>
            </p:cNvSpPr>
            <p:nvPr/>
          </p:nvSpPr>
          <p:spPr bwMode="auto">
            <a:xfrm>
              <a:off x="799463" y="1789437"/>
              <a:ext cx="4489291" cy="1"/>
            </a:xfrm>
            <a:prstGeom prst="line">
              <a:avLst/>
            </a:prstGeom>
            <a:noFill/>
            <a:ln w="7620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25975" name="AutoShape 91"/>
            <p:cNvSpPr>
              <a:spLocks noChangeArrowheads="1"/>
            </p:cNvSpPr>
            <p:nvPr/>
          </p:nvSpPr>
          <p:spPr bwMode="auto">
            <a:xfrm>
              <a:off x="1418277" y="0"/>
              <a:ext cx="1475931" cy="290179"/>
            </a:xfrm>
            <a:prstGeom prst="wedgeRoundRectCallout">
              <a:avLst>
                <a:gd name="adj1" fmla="val -51736"/>
                <a:gd name="adj2" fmla="val 72625"/>
                <a:gd name="adj3" fmla="val 16667"/>
              </a:avLst>
            </a:prstGeom>
            <a:solidFill>
              <a:schemeClr val="bg1"/>
            </a:solidFill>
            <a:ln w="9525">
              <a:solidFill>
                <a:srgbClr val="FF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a:solidFill>
                    <a:srgbClr val="FF0000"/>
                  </a:solidFill>
                  <a:latin typeface="Times New Roman" panose="02020603050405020304" pitchFamily="18" charset="0"/>
                  <a:ea typeface="隶书" panose="02010509060101010101" pitchFamily="49" charset="-122"/>
                  <a:sym typeface="黑体" panose="02010609060101010101" pitchFamily="49" charset="-122"/>
                </a:rPr>
                <a:t>公钥</a:t>
              </a:r>
            </a:p>
          </p:txBody>
        </p:sp>
        <p:sp>
          <p:nvSpPr>
            <p:cNvPr id="125976" name="AutoShape 92"/>
            <p:cNvSpPr>
              <a:spLocks noChangeArrowheads="1"/>
            </p:cNvSpPr>
            <p:nvPr/>
          </p:nvSpPr>
          <p:spPr bwMode="auto">
            <a:xfrm flipH="1">
              <a:off x="3222194" y="0"/>
              <a:ext cx="1475931" cy="290179"/>
            </a:xfrm>
            <a:prstGeom prst="wedgeRoundRectCallout">
              <a:avLst>
                <a:gd name="adj1" fmla="val -48806"/>
                <a:gd name="adj2" fmla="val 72130"/>
                <a:gd name="adj3" fmla="val 16667"/>
              </a:avLst>
            </a:prstGeom>
            <a:solidFill>
              <a:schemeClr val="bg1"/>
            </a:solidFill>
            <a:ln w="9525">
              <a:solidFill>
                <a:srgbClr val="FF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a:solidFill>
                    <a:srgbClr val="FF0000"/>
                  </a:solidFill>
                  <a:latin typeface="Times New Roman" panose="02020603050405020304" pitchFamily="18" charset="0"/>
                  <a:ea typeface="隶书" panose="02010509060101010101" pitchFamily="49" charset="-122"/>
                  <a:sym typeface="黑体" panose="02010609060101010101" pitchFamily="49" charset="-122"/>
                </a:rPr>
                <a:t>私钥</a:t>
              </a:r>
            </a:p>
          </p:txBody>
        </p:sp>
      </p:grpSp>
    </p:spTree>
    <p:extLst>
      <p:ext uri="{BB962C8B-B14F-4D97-AF65-F5344CB8AC3E}">
        <p14:creationId xmlns:p14="http://schemas.microsoft.com/office/powerpoint/2010/main" val="2638691339"/>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物联网基本概念</a:t>
            </a:r>
            <a:endParaRPr lang="zh-CN" altLang="en-US" dirty="0"/>
          </a:p>
        </p:txBody>
      </p:sp>
      <p:sp>
        <p:nvSpPr>
          <p:cNvPr id="3" name="内容占位符 2"/>
          <p:cNvSpPr>
            <a:spLocks noGrp="1"/>
          </p:cNvSpPr>
          <p:nvPr>
            <p:ph idx="1"/>
          </p:nvPr>
        </p:nvSpPr>
        <p:spPr/>
        <p:txBody>
          <a:bodyPr/>
          <a:lstStyle/>
          <a:p>
            <a:r>
              <a:rPr lang="zh-CN" altLang="en-US" dirty="0" smtClean="0"/>
              <a:t>什么是物联网</a:t>
            </a:r>
            <a:endParaRPr lang="en-US" altLang="zh-CN" dirty="0" smtClean="0"/>
          </a:p>
          <a:p>
            <a:pPr lvl="1"/>
            <a:r>
              <a:rPr lang="zh-CN" altLang="zh-CN" dirty="0" smtClean="0"/>
              <a:t>“</a:t>
            </a:r>
            <a:r>
              <a:rPr lang="zh-CN" altLang="zh-CN" dirty="0"/>
              <a:t>信息社会的基础设施</a:t>
            </a:r>
            <a:r>
              <a:rPr lang="zh-CN" altLang="zh-CN" dirty="0" smtClean="0"/>
              <a:t>”</a:t>
            </a:r>
            <a:endParaRPr lang="en-US" altLang="zh-CN" dirty="0" smtClean="0"/>
          </a:p>
          <a:p>
            <a:pPr lvl="1"/>
            <a:r>
              <a:rPr lang="zh-CN" altLang="zh-CN" dirty="0"/>
              <a:t>物联网的核心和基础仍然是</a:t>
            </a:r>
            <a:r>
              <a:rPr lang="zh-CN" altLang="zh-CN" dirty="0" smtClean="0"/>
              <a:t>互联网</a:t>
            </a:r>
            <a:endParaRPr lang="en-US" altLang="zh-CN" dirty="0" smtClean="0"/>
          </a:p>
          <a:p>
            <a:pPr lvl="1"/>
            <a:r>
              <a:rPr lang="zh-CN" altLang="zh-CN" dirty="0"/>
              <a:t>其用户端延伸和扩展到了任何物品与物品</a:t>
            </a:r>
            <a:r>
              <a:rPr lang="zh-CN" altLang="zh-CN" dirty="0" smtClean="0"/>
              <a:t>之间</a:t>
            </a:r>
            <a:endParaRPr lang="en-US" altLang="zh-CN" dirty="0" smtClean="0"/>
          </a:p>
          <a:p>
            <a:r>
              <a:rPr lang="zh-CN" altLang="en-US" dirty="0" smtClean="0"/>
              <a:t>物联网技术架构</a:t>
            </a:r>
            <a:endParaRPr lang="en-US" altLang="zh-CN" dirty="0" smtClean="0"/>
          </a:p>
          <a:p>
            <a:pPr lvl="1"/>
            <a:r>
              <a:rPr lang="zh-CN" altLang="en-US" dirty="0" smtClean="0"/>
              <a:t>感知</a:t>
            </a:r>
            <a:endParaRPr lang="en-US" altLang="zh-CN" dirty="0" smtClean="0"/>
          </a:p>
          <a:p>
            <a:pPr lvl="1"/>
            <a:r>
              <a:rPr lang="zh-CN" altLang="en-US" dirty="0" smtClean="0"/>
              <a:t>传输</a:t>
            </a:r>
            <a:endParaRPr lang="en-US" altLang="zh-CN" dirty="0" smtClean="0"/>
          </a:p>
          <a:p>
            <a:pPr lvl="1"/>
            <a:r>
              <a:rPr lang="zh-CN" altLang="en-US" dirty="0" smtClean="0"/>
              <a:t>支撑</a:t>
            </a:r>
            <a:endParaRPr lang="en-US" altLang="zh-CN" dirty="0" smtClean="0"/>
          </a:p>
          <a:p>
            <a:pPr lvl="1"/>
            <a:r>
              <a:rPr lang="zh-CN" altLang="en-US" dirty="0" smtClean="0"/>
              <a:t>应用</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80</a:t>
            </a:fld>
            <a:endParaRPr lang="en-US" altLang="zh-CN"/>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nvPr>
        </p:nvGraphicFramePr>
        <p:xfrm>
          <a:off x="3635896" y="3501008"/>
          <a:ext cx="4657725" cy="2681288"/>
        </p:xfrm>
        <a:graphic>
          <a:graphicData uri="http://schemas.openxmlformats.org/presentationml/2006/ole">
            <mc:AlternateContent xmlns:mc="http://schemas.openxmlformats.org/markup-compatibility/2006">
              <mc:Choice xmlns:v="urn:schemas-microsoft-com:vml" Requires="v">
                <p:oleObj spid="_x0000_s6149" name="Visio" r:id="rId3" imgW="5291091" imgH="3023398" progId="Visio.Drawing.11">
                  <p:embed/>
                </p:oleObj>
              </mc:Choice>
              <mc:Fallback>
                <p:oleObj name="Visio" r:id="rId3" imgW="5291091" imgH="3023398" progId="Visio.Drawing.11">
                  <p:embed/>
                  <p:pic>
                    <p:nvPicPr>
                      <p:cNvPr id="6" name="对象 5"/>
                      <p:cNvPicPr>
                        <a:picLocks noChangeAspect="1" noChangeArrowheads="1"/>
                      </p:cNvPicPr>
                      <p:nvPr/>
                    </p:nvPicPr>
                    <p:blipFill>
                      <a:blip r:embed="rId4">
                        <a:extLst>
                          <a:ext uri="{28A0092B-C50C-407E-A947-70E740481C1C}">
                            <a14:useLocalDpi xmlns:a14="http://schemas.microsoft.com/office/drawing/2010/main" val="0"/>
                          </a:ext>
                        </a:extLst>
                      </a:blip>
                      <a:srcRect l="859"/>
                      <a:stretch>
                        <a:fillRect/>
                      </a:stretch>
                    </p:blipFill>
                    <p:spPr bwMode="auto">
                      <a:xfrm>
                        <a:off x="3635896" y="3501008"/>
                        <a:ext cx="4657725" cy="2681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3539503"/>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物联网安全</a:t>
            </a:r>
            <a:r>
              <a:rPr lang="zh-CN" altLang="en-US" dirty="0" smtClean="0"/>
              <a:t>威胁及安全架构</a:t>
            </a:r>
            <a:endParaRPr lang="zh-CN" altLang="en-US" dirty="0"/>
          </a:p>
        </p:txBody>
      </p:sp>
      <p:sp>
        <p:nvSpPr>
          <p:cNvPr id="3" name="内容占位符 2"/>
          <p:cNvSpPr>
            <a:spLocks noGrp="1"/>
          </p:cNvSpPr>
          <p:nvPr>
            <p:ph idx="1"/>
          </p:nvPr>
        </p:nvSpPr>
        <p:spPr/>
        <p:txBody>
          <a:bodyPr/>
          <a:lstStyle/>
          <a:p>
            <a:r>
              <a:rPr lang="zh-CN" altLang="en-US" dirty="0" smtClean="0"/>
              <a:t>感知层</a:t>
            </a:r>
            <a:r>
              <a:rPr lang="zh-CN" altLang="en-US" dirty="0" smtClean="0"/>
              <a:t>安全</a:t>
            </a:r>
            <a:endParaRPr lang="en-US" altLang="zh-CN" dirty="0" smtClean="0"/>
          </a:p>
          <a:p>
            <a:r>
              <a:rPr lang="zh-CN" altLang="en-US" dirty="0" smtClean="0"/>
              <a:t>传输层</a:t>
            </a:r>
            <a:r>
              <a:rPr lang="zh-CN" altLang="en-US" dirty="0" smtClean="0"/>
              <a:t>安全</a:t>
            </a:r>
            <a:endParaRPr lang="en-US" altLang="zh-CN" dirty="0" smtClean="0"/>
          </a:p>
          <a:p>
            <a:r>
              <a:rPr lang="zh-CN" altLang="en-US" dirty="0" smtClean="0"/>
              <a:t>支撑层</a:t>
            </a:r>
            <a:r>
              <a:rPr lang="zh-CN" altLang="en-US" dirty="0" smtClean="0"/>
              <a:t>安全</a:t>
            </a:r>
            <a:endParaRPr lang="en-US" altLang="zh-CN" dirty="0" smtClean="0"/>
          </a:p>
          <a:p>
            <a:r>
              <a:rPr lang="zh-CN" altLang="en-US" dirty="0" smtClean="0"/>
              <a:t>应用层</a:t>
            </a:r>
            <a:r>
              <a:rPr lang="zh-CN" altLang="en-US" dirty="0" smtClean="0"/>
              <a:t>安全</a:t>
            </a:r>
            <a:endParaRPr lang="zh-CN"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81</a:t>
            </a:fld>
            <a:endParaRPr lang="en-US" altLang="zh-CN"/>
          </a:p>
        </p:txBody>
      </p:sp>
      <p:sp>
        <p:nvSpPr>
          <p:cNvPr id="5" name="圆角矩形 4"/>
          <p:cNvSpPr/>
          <p:nvPr/>
        </p:nvSpPr>
        <p:spPr>
          <a:xfrm>
            <a:off x="863588" y="4185084"/>
            <a:ext cx="7704856" cy="1829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800" dirty="0"/>
              <a:t>物联网作为一个应用整体，各层独立的安全措施简单相加不足以提供可靠的安全保障</a:t>
            </a:r>
            <a:endParaRPr lang="zh-CN" altLang="en-US" sz="2800" dirty="0"/>
          </a:p>
        </p:txBody>
      </p:sp>
    </p:spTree>
    <p:extLst>
      <p:ext uri="{BB962C8B-B14F-4D97-AF65-F5344CB8AC3E}">
        <p14:creationId xmlns:p14="http://schemas.microsoft.com/office/powerpoint/2010/main" val="1111705549"/>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物联网安全架构</a:t>
            </a:r>
            <a:endParaRPr lang="zh-CN" altLang="en-US" dirty="0"/>
          </a:p>
        </p:txBody>
      </p:sp>
      <p:sp>
        <p:nvSpPr>
          <p:cNvPr id="3" name="内容占位符 2"/>
          <p:cNvSpPr>
            <a:spLocks noGrp="1"/>
          </p:cNvSpPr>
          <p:nvPr>
            <p:ph idx="1"/>
          </p:nvPr>
        </p:nvSpPr>
        <p:spPr/>
        <p:txBody>
          <a:bodyPr/>
          <a:lstStyle/>
          <a:p>
            <a:r>
              <a:rPr lang="zh-CN" altLang="en-US" dirty="0" smtClean="0"/>
              <a:t>感知层安全</a:t>
            </a:r>
            <a:endParaRPr lang="en-US" altLang="zh-CN" dirty="0" smtClean="0"/>
          </a:p>
          <a:p>
            <a:r>
              <a:rPr lang="zh-CN" altLang="en-US" dirty="0" smtClean="0"/>
              <a:t>传输层安全</a:t>
            </a:r>
            <a:endParaRPr lang="en-US" altLang="zh-CN" dirty="0" smtClean="0"/>
          </a:p>
          <a:p>
            <a:r>
              <a:rPr lang="zh-CN" altLang="en-US" dirty="0" smtClean="0"/>
              <a:t>支撑层安全</a:t>
            </a:r>
            <a:endParaRPr lang="en-US" altLang="zh-CN" dirty="0" smtClean="0"/>
          </a:p>
          <a:p>
            <a:r>
              <a:rPr lang="zh-CN" altLang="en-US" dirty="0" smtClean="0"/>
              <a:t>应用层安全</a:t>
            </a:r>
            <a:endParaRPr lang="zh-CN"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82</a:t>
            </a:fld>
            <a:endParaRPr lang="en-US" altLang="zh-CN"/>
          </a:p>
        </p:txBody>
      </p:sp>
      <p:sp>
        <p:nvSpPr>
          <p:cNvPr id="5" name="圆角矩形 4"/>
          <p:cNvSpPr/>
          <p:nvPr/>
        </p:nvSpPr>
        <p:spPr>
          <a:xfrm>
            <a:off x="827584" y="4300256"/>
            <a:ext cx="7704856" cy="1829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800" dirty="0"/>
              <a:t>物联网作为一个应用整体，各层独立的安全措施简单相加不足以提供可靠的安全保障</a:t>
            </a:r>
            <a:endParaRPr lang="zh-CN" altLang="en-US" sz="2800" dirty="0"/>
          </a:p>
        </p:txBody>
      </p:sp>
    </p:spTree>
    <p:extLst>
      <p:ext uri="{BB962C8B-B14F-4D97-AF65-F5344CB8AC3E}">
        <p14:creationId xmlns:p14="http://schemas.microsoft.com/office/powerpoint/2010/main" val="435909881"/>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移动互联网安全</a:t>
            </a:r>
            <a:r>
              <a:rPr lang="zh-CN" altLang="en-US" dirty="0" smtClean="0"/>
              <a:t>问题及策略</a:t>
            </a:r>
            <a:endParaRPr lang="zh-CN" altLang="en-US" dirty="0"/>
          </a:p>
        </p:txBody>
      </p:sp>
      <p:sp>
        <p:nvSpPr>
          <p:cNvPr id="3" name="内容占位符 2"/>
          <p:cNvSpPr>
            <a:spLocks noGrp="1"/>
          </p:cNvSpPr>
          <p:nvPr>
            <p:ph idx="1"/>
          </p:nvPr>
        </p:nvSpPr>
        <p:spPr/>
        <p:txBody>
          <a:bodyPr/>
          <a:lstStyle/>
          <a:p>
            <a:r>
              <a:rPr lang="zh-CN" altLang="en-US" dirty="0" smtClean="0"/>
              <a:t>系统安全问题</a:t>
            </a:r>
            <a:endParaRPr lang="en-US" altLang="zh-CN" dirty="0" smtClean="0"/>
          </a:p>
          <a:p>
            <a:r>
              <a:rPr lang="zh-CN" altLang="en-US" dirty="0" smtClean="0"/>
              <a:t>移动应用安全问题</a:t>
            </a:r>
            <a:endParaRPr lang="en-US" altLang="zh-CN" dirty="0" smtClean="0"/>
          </a:p>
          <a:p>
            <a:r>
              <a:rPr lang="zh-CN" altLang="en-US" dirty="0" smtClean="0"/>
              <a:t>个人隐私保护问题</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83</a:t>
            </a:fld>
            <a:endParaRPr lang="en-US" altLang="zh-CN"/>
          </a:p>
        </p:txBody>
      </p:sp>
    </p:spTree>
    <p:extLst>
      <p:ext uri="{BB962C8B-B14F-4D97-AF65-F5344CB8AC3E}">
        <p14:creationId xmlns:p14="http://schemas.microsoft.com/office/powerpoint/2010/main" val="3654948417"/>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密码学</a:t>
            </a:r>
            <a:endParaRPr lang="en-US" altLang="zh-CN" dirty="0" smtClean="0"/>
          </a:p>
          <a:p>
            <a:pPr lvl="1"/>
            <a:r>
              <a:rPr lang="zh-CN" altLang="en-US" dirty="0" smtClean="0"/>
              <a:t>密码学基本概念及对信息安全的作用、对称密码算法与非对称密码算法、</a:t>
            </a:r>
            <a:r>
              <a:rPr lang="zh-CN" altLang="en-US" dirty="0" smtClean="0"/>
              <a:t>哈希、消息鉴别、数字签名及</a:t>
            </a:r>
            <a:r>
              <a:rPr lang="en-US" altLang="zh-CN" dirty="0" smtClean="0"/>
              <a:t>PKI</a:t>
            </a:r>
            <a:r>
              <a:rPr lang="zh-CN" altLang="en-US" dirty="0" smtClean="0"/>
              <a:t>、区块链</a:t>
            </a:r>
            <a:endParaRPr lang="en-US" altLang="zh-CN" dirty="0" smtClean="0"/>
          </a:p>
          <a:p>
            <a:r>
              <a:rPr lang="zh-CN" altLang="en-US" dirty="0" smtClean="0"/>
              <a:t>身份鉴别</a:t>
            </a:r>
            <a:endParaRPr lang="zh-CN" altLang="en-US" dirty="0"/>
          </a:p>
          <a:p>
            <a:pPr lvl="1"/>
            <a:r>
              <a:rPr lang="zh-CN" altLang="en-US" dirty="0" smtClean="0"/>
              <a:t>鉴别</a:t>
            </a:r>
            <a:r>
              <a:rPr lang="zh-CN" altLang="en-US" dirty="0"/>
              <a:t>的三种方式：所知、所有、</a:t>
            </a:r>
            <a:r>
              <a:rPr lang="zh-CN" altLang="en-US" dirty="0" smtClean="0"/>
              <a:t>特征及</a:t>
            </a:r>
            <a:r>
              <a:rPr lang="en-US" altLang="zh-CN" dirty="0" smtClean="0"/>
              <a:t>Kerberos</a:t>
            </a:r>
            <a:endParaRPr lang="en-US" altLang="zh-CN" dirty="0"/>
          </a:p>
          <a:p>
            <a:r>
              <a:rPr lang="zh-CN" altLang="en-US" dirty="0" smtClean="0"/>
              <a:t>访问</a:t>
            </a:r>
            <a:r>
              <a:rPr lang="zh-CN" altLang="en-US" dirty="0"/>
              <a:t>控制模型</a:t>
            </a:r>
          </a:p>
          <a:p>
            <a:pPr lvl="1"/>
            <a:r>
              <a:rPr lang="en-US" altLang="zh-CN" dirty="0" smtClean="0"/>
              <a:t>DAC</a:t>
            </a:r>
            <a:r>
              <a:rPr lang="zh-CN" altLang="en-US" dirty="0" smtClean="0"/>
              <a:t>、</a:t>
            </a:r>
            <a:r>
              <a:rPr lang="en-US" altLang="zh-CN" dirty="0" smtClean="0"/>
              <a:t>MAC(</a:t>
            </a:r>
            <a:r>
              <a:rPr lang="zh-CN" altLang="en-US" dirty="0"/>
              <a:t>BLP、Biba、Clark-Wilson、Chinese-</a:t>
            </a:r>
            <a:r>
              <a:rPr lang="zh-CN" altLang="en-US" dirty="0" smtClean="0"/>
              <a:t>wall</a:t>
            </a:r>
            <a:r>
              <a:rPr lang="en-US" altLang="zh-CN" dirty="0" smtClean="0"/>
              <a:t>)</a:t>
            </a:r>
            <a:r>
              <a:rPr lang="zh-CN" altLang="en-US" dirty="0" smtClean="0"/>
              <a:t>、</a:t>
            </a:r>
            <a:r>
              <a:rPr lang="en-US" altLang="zh-CN" dirty="0" smtClean="0"/>
              <a:t>RBAC</a:t>
            </a:r>
          </a:p>
          <a:p>
            <a:r>
              <a:rPr lang="zh-CN" altLang="en-US" dirty="0" smtClean="0"/>
              <a:t>信息安全保障新领域</a:t>
            </a:r>
            <a:endParaRPr lang="en-US" altLang="zh-CN" dirty="0" smtClean="0"/>
          </a:p>
          <a:p>
            <a:pPr lvl="1"/>
            <a:r>
              <a:rPr lang="zh-CN" altLang="en-US" dirty="0" smtClean="0"/>
              <a:t>工控、云计算、</a:t>
            </a:r>
            <a:r>
              <a:rPr lang="zh-CN" altLang="en-US" smtClean="0"/>
              <a:t>物联网、移动互联网</a:t>
            </a:r>
            <a:endParaRPr lang="en-US" altLang="zh-CN"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84</a:t>
            </a:fld>
            <a:endParaRPr lang="en-US" altLang="zh-CN"/>
          </a:p>
        </p:txBody>
      </p:sp>
    </p:spTree>
    <p:extLst>
      <p:ext uri="{BB962C8B-B14F-4D97-AF65-F5344CB8AC3E}">
        <p14:creationId xmlns:p14="http://schemas.microsoft.com/office/powerpoint/2010/main" val="2382590998"/>
      </p:ext>
    </p:extLst>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文本框"/>
          <p:cNvSpPr>
            <a:spLocks noGrp="1" noChangeArrowheads="1"/>
          </p:cNvSpPr>
          <p:nvPr>
            <p:ph type="title"/>
          </p:nvPr>
        </p:nvSpPr>
        <p:spPr/>
        <p:txBody>
          <a:bodyPr/>
          <a:lstStyle/>
          <a:p>
            <a:pPr marL="0" indent="0"/>
            <a:r>
              <a:rPr lang="zh-CN" altLang="en-US" smtClean="0">
                <a:sym typeface="Times New Roman" panose="02020603050405020304" pitchFamily="18" charset="0"/>
              </a:rPr>
              <a:t>哈希函数</a:t>
            </a:r>
          </a:p>
        </p:txBody>
      </p:sp>
      <p:sp>
        <p:nvSpPr>
          <p:cNvPr id="126979" name="文本框"/>
          <p:cNvSpPr>
            <a:spLocks noGrp="1" noChangeArrowheads="1"/>
          </p:cNvSpPr>
          <p:nvPr>
            <p:ph idx="1"/>
          </p:nvPr>
        </p:nvSpPr>
        <p:spPr/>
        <p:txBody>
          <a:bodyPr/>
          <a:lstStyle/>
          <a:p>
            <a:pPr marL="342900" indent="-342900" algn="l">
              <a:buFont typeface="Wingdings" panose="05000000000000000000" pitchFamily="2" charset="2"/>
              <a:buChar char="v"/>
            </a:pPr>
            <a:r>
              <a:rPr lang="zh-CN" altLang="en-US" sz="2800" smtClean="0">
                <a:latin typeface="Times New Roman" panose="02020603050405020304" pitchFamily="18" charset="0"/>
                <a:sym typeface="Times New Roman" panose="02020603050405020304" pitchFamily="18" charset="0"/>
              </a:rPr>
              <a:t>将任意长度的消息映射成一个较短的定长输出报文的函数</a:t>
            </a:r>
            <a:endParaRPr lang="en-US" sz="2800" smtClean="0">
              <a:latin typeface="Times New Roman" panose="02020603050405020304" pitchFamily="18" charset="0"/>
              <a:sym typeface="Times New Roman" panose="02020603050405020304" pitchFamily="18" charset="0"/>
            </a:endParaRPr>
          </a:p>
          <a:p>
            <a:pPr marL="342900" indent="-342900" algn="l">
              <a:buFont typeface="Wingdings" panose="05000000000000000000" pitchFamily="2" charset="2"/>
              <a:buChar char="v"/>
            </a:pPr>
            <a:r>
              <a:rPr lang="zh-CN" altLang="en-US" sz="2800" smtClean="0">
                <a:latin typeface="Times New Roman" panose="02020603050405020304" pitchFamily="18" charset="0"/>
                <a:sym typeface="Times New Roman" panose="02020603050405020304" pitchFamily="18" charset="0"/>
              </a:rPr>
              <a:t>作用：完整性校验</a:t>
            </a:r>
            <a:endParaRPr lang="en-US" sz="2800" smtClean="0">
              <a:latin typeface="Times New Roman" panose="02020603050405020304" pitchFamily="18" charset="0"/>
              <a:sym typeface="Times New Roman" panose="02020603050405020304" pitchFamily="18" charset="0"/>
            </a:endParaRPr>
          </a:p>
          <a:p>
            <a:pPr marL="342900" indent="-342900" algn="l">
              <a:buFont typeface="Wingdings" panose="05000000000000000000" pitchFamily="2" charset="2"/>
              <a:buChar char="v"/>
            </a:pPr>
            <a:r>
              <a:rPr lang="zh-CN" altLang="en-US" sz="2800" smtClean="0">
                <a:latin typeface="Times New Roman" panose="02020603050405020304" pitchFamily="18" charset="0"/>
                <a:sym typeface="Times New Roman" panose="02020603050405020304" pitchFamily="18" charset="0"/>
              </a:rPr>
              <a:t>主要算法： </a:t>
            </a:r>
            <a:r>
              <a:rPr lang="en-US" altLang="zh-CN" sz="2800" smtClean="0">
                <a:latin typeface="Times New Roman" panose="02020603050405020304" pitchFamily="18" charset="0"/>
                <a:sym typeface="Times New Roman" panose="02020603050405020304" pitchFamily="18" charset="0"/>
              </a:rPr>
              <a:t>MD5</a:t>
            </a:r>
            <a:r>
              <a:rPr lang="zh-CN" altLang="en-US" sz="2800" smtClean="0">
                <a:latin typeface="Times New Roman" panose="02020603050405020304" pitchFamily="18" charset="0"/>
                <a:sym typeface="Times New Roman" panose="02020603050405020304" pitchFamily="18" charset="0"/>
              </a:rPr>
              <a:t>、</a:t>
            </a:r>
            <a:r>
              <a:rPr lang="en-US" altLang="zh-CN" sz="2800" smtClean="0">
                <a:latin typeface="Times New Roman" panose="02020603050405020304" pitchFamily="18" charset="0"/>
                <a:sym typeface="Times New Roman" panose="02020603050405020304" pitchFamily="18" charset="0"/>
              </a:rPr>
              <a:t>SHA-1</a:t>
            </a:r>
          </a:p>
          <a:p>
            <a:pPr marL="342900" indent="-342900" algn="l">
              <a:buFont typeface="Wingdings" panose="05000000000000000000" pitchFamily="2" charset="2"/>
              <a:buChar char="v"/>
            </a:pPr>
            <a:r>
              <a:rPr lang="zh-CN" altLang="en-US" sz="2800" smtClean="0">
                <a:latin typeface="Times New Roman" panose="02020603050405020304" pitchFamily="18" charset="0"/>
                <a:sym typeface="Times New Roman" panose="02020603050405020304" pitchFamily="18" charset="0"/>
              </a:rPr>
              <a:t>数学性质</a:t>
            </a:r>
            <a:endParaRPr lang="en-US" sz="2800" smtClean="0">
              <a:latin typeface="Times New Roman" panose="02020603050405020304" pitchFamily="18" charset="0"/>
              <a:sym typeface="Times New Roman" panose="02020603050405020304" pitchFamily="18" charset="0"/>
            </a:endParaRPr>
          </a:p>
          <a:p>
            <a:pPr marL="742950" lvl="1" indent="-285750" algn="l">
              <a:buFont typeface="Wingdings" panose="05000000000000000000" pitchFamily="2" charset="2"/>
              <a:buChar char="§"/>
            </a:pPr>
            <a:r>
              <a:rPr lang="zh-CN" altLang="en-US" sz="2600" smtClean="0">
                <a:latin typeface="Times New Roman" panose="02020603050405020304" pitchFamily="18" charset="0"/>
                <a:sym typeface="Times New Roman" panose="02020603050405020304" pitchFamily="18" charset="0"/>
              </a:rPr>
              <a:t>单向性</a:t>
            </a:r>
            <a:endParaRPr lang="en-US" sz="2600" smtClean="0">
              <a:latin typeface="Times New Roman" panose="02020603050405020304" pitchFamily="18" charset="0"/>
              <a:sym typeface="Times New Roman" panose="02020603050405020304" pitchFamily="18" charset="0"/>
            </a:endParaRPr>
          </a:p>
          <a:p>
            <a:pPr marL="742950" lvl="1" indent="-285750" algn="l">
              <a:buFont typeface="Wingdings" panose="05000000000000000000" pitchFamily="2" charset="2"/>
              <a:buChar char="§"/>
            </a:pPr>
            <a:r>
              <a:rPr lang="zh-CN" altLang="en-US" sz="2600" smtClean="0">
                <a:latin typeface="Times New Roman" panose="02020603050405020304" pitchFamily="18" charset="0"/>
                <a:sym typeface="Times New Roman" panose="02020603050405020304" pitchFamily="18" charset="0"/>
              </a:rPr>
              <a:t>弱抗碰撞性</a:t>
            </a:r>
            <a:endParaRPr lang="en-US" sz="2600" smtClean="0">
              <a:latin typeface="Times New Roman" panose="02020603050405020304" pitchFamily="18" charset="0"/>
              <a:sym typeface="Times New Roman" panose="02020603050405020304" pitchFamily="18" charset="0"/>
            </a:endParaRPr>
          </a:p>
          <a:p>
            <a:pPr marL="742950" lvl="1" indent="-285750" algn="l">
              <a:buFont typeface="Wingdings" panose="05000000000000000000" pitchFamily="2" charset="2"/>
              <a:buChar char="§"/>
            </a:pPr>
            <a:r>
              <a:rPr lang="zh-CN" altLang="en-US" sz="2600" smtClean="0">
                <a:latin typeface="Times New Roman" panose="02020603050405020304" pitchFamily="18" charset="0"/>
                <a:sym typeface="Times New Roman" panose="02020603050405020304" pitchFamily="18" charset="0"/>
              </a:rPr>
              <a:t>强抗碰撞性</a:t>
            </a:r>
          </a:p>
        </p:txBody>
      </p:sp>
      <p:sp>
        <p:nvSpPr>
          <p:cNvPr id="126980"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815991D6-FB7F-40C2-A003-23329A9F8381}" type="slidenum">
              <a:rPr lang="en-US" altLang="zh-CN" sz="1000">
                <a:sym typeface="黑体" panose="02010609060101010101" pitchFamily="49" charset="-122"/>
              </a:rPr>
              <a:pPr algn="ctr" hangingPunct="1"/>
              <a:t>9</a:t>
            </a:fld>
            <a:endParaRPr lang="zh-CN" altLang="en-US" sz="1000">
              <a:sym typeface="黑体" panose="02010609060101010101" pitchFamily="49" charset="-122"/>
            </a:endParaRPr>
          </a:p>
        </p:txBody>
      </p:sp>
      <p:grpSp>
        <p:nvGrpSpPr>
          <p:cNvPr id="126981" name="Group 5"/>
          <p:cNvGrpSpPr>
            <a:grpSpLocks/>
          </p:cNvGrpSpPr>
          <p:nvPr/>
        </p:nvGrpSpPr>
        <p:grpSpPr bwMode="auto">
          <a:xfrm>
            <a:off x="5435600" y="2025650"/>
            <a:ext cx="3492500" cy="3446463"/>
            <a:chOff x="0" y="0"/>
            <a:chExt cx="3492388" cy="3446523"/>
          </a:xfrm>
        </p:grpSpPr>
        <p:sp>
          <p:nvSpPr>
            <p:cNvPr id="126982" name="Rectangle 6"/>
            <p:cNvSpPr>
              <a:spLocks noChangeArrowheads="1"/>
            </p:cNvSpPr>
            <p:nvPr/>
          </p:nvSpPr>
          <p:spPr bwMode="auto">
            <a:xfrm>
              <a:off x="0" y="4373"/>
              <a:ext cx="1610311" cy="2934955"/>
            </a:xfrm>
            <a:prstGeom prst="rect">
              <a:avLst/>
            </a:prstGeom>
            <a:solidFill>
              <a:srgbClr val="FFFFFF">
                <a:alpha val="54117"/>
              </a:srgbClr>
            </a:solidFill>
            <a:ln w="28575">
              <a:solidFill>
                <a:srgbClr val="FFCC00"/>
              </a:solidFill>
              <a:miter lim="800000"/>
              <a:headEnd/>
              <a:tailEnd/>
            </a:ln>
          </p:spPr>
          <p:txBody>
            <a:bodyPr wrap="none" tIns="0" bIns="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用户</a:t>
              </a:r>
              <a:r>
                <a:rPr lang="en-US" altLang="zh-CN" sz="1200">
                  <a:sym typeface="黑体" panose="02010609060101010101" pitchFamily="49" charset="-122"/>
                </a:rPr>
                <a:t>A</a:t>
              </a:r>
              <a:endParaRPr lang="zh-CN" altLang="en-US" sz="1200">
                <a:sym typeface="黑体" panose="02010609060101010101" pitchFamily="49" charset="-122"/>
              </a:endParaRPr>
            </a:p>
          </p:txBody>
        </p:sp>
        <p:sp>
          <p:nvSpPr>
            <p:cNvPr id="126983" name="Rectangle 7"/>
            <p:cNvSpPr>
              <a:spLocks noChangeArrowheads="1"/>
            </p:cNvSpPr>
            <p:nvPr/>
          </p:nvSpPr>
          <p:spPr bwMode="auto">
            <a:xfrm>
              <a:off x="1703800" y="0"/>
              <a:ext cx="1610310" cy="2945887"/>
            </a:xfrm>
            <a:prstGeom prst="rect">
              <a:avLst/>
            </a:prstGeom>
            <a:solidFill>
              <a:srgbClr val="855ADA">
                <a:alpha val="50195"/>
              </a:srgbClr>
            </a:solidFill>
            <a:ln w="28575">
              <a:solidFill>
                <a:srgbClr val="FFCC00"/>
              </a:solidFill>
              <a:miter lim="800000"/>
              <a:headEnd/>
              <a:tailEnd/>
            </a:ln>
          </p:spPr>
          <p:txBody>
            <a:bodyPr wrap="none" tIns="0" bIns="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r" hangingPunct="1"/>
              <a:r>
                <a:rPr lang="zh-CN" altLang="en-US" sz="1200">
                  <a:sym typeface="黑体" panose="02010609060101010101" pitchFamily="49" charset="-122"/>
                </a:rPr>
                <a:t>用户</a:t>
              </a:r>
              <a:r>
                <a:rPr lang="en-US" altLang="zh-CN" sz="1200">
                  <a:sym typeface="黑体" panose="02010609060101010101" pitchFamily="49" charset="-122"/>
                </a:rPr>
                <a:t>B</a:t>
              </a:r>
              <a:endParaRPr lang="zh-CN" altLang="en-US" sz="1200">
                <a:sym typeface="黑体" panose="02010609060101010101" pitchFamily="49" charset="-122"/>
              </a:endParaRPr>
            </a:p>
          </p:txBody>
        </p:sp>
        <p:pic>
          <p:nvPicPr>
            <p:cNvPr id="126984" name="Picture 8" descr="User_UserHalfD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05" y="230644"/>
              <a:ext cx="234807" cy="55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5" name="Picture 9" descr="User_UserHalfE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979" y="230644"/>
              <a:ext cx="234805" cy="55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6986" name="Group 10"/>
            <p:cNvGrpSpPr>
              <a:grpSpLocks/>
            </p:cNvGrpSpPr>
            <p:nvPr/>
          </p:nvGrpSpPr>
          <p:grpSpPr bwMode="auto">
            <a:xfrm>
              <a:off x="465267" y="213154"/>
              <a:ext cx="355832" cy="867916"/>
              <a:chOff x="0" y="0"/>
              <a:chExt cx="355832" cy="867916"/>
            </a:xfrm>
          </p:grpSpPr>
          <p:pic>
            <p:nvPicPr>
              <p:cNvPr id="127011" name="Picture 11" descr="Document_Writing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55832" cy="8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012" name="Oval 12"/>
              <p:cNvSpPr>
                <a:spLocks noChangeArrowheads="1"/>
              </p:cNvSpPr>
              <p:nvPr/>
            </p:nvSpPr>
            <p:spPr bwMode="auto">
              <a:xfrm>
                <a:off x="26477" y="374052"/>
                <a:ext cx="287379" cy="219171"/>
              </a:xfrm>
              <a:prstGeom prst="ellipse">
                <a:avLst/>
              </a:prstGeom>
              <a:solidFill>
                <a:srgbClr val="FFFFF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olidFill>
                      <a:srgbClr val="000000"/>
                    </a:solidFill>
                    <a:sym typeface="黑体" panose="02010609060101010101" pitchFamily="49" charset="-122"/>
                  </a:rPr>
                  <a:t>数据</a:t>
                </a:r>
              </a:p>
            </p:txBody>
          </p:sp>
        </p:grpSp>
        <p:grpSp>
          <p:nvGrpSpPr>
            <p:cNvPr id="126987" name="Group 13"/>
            <p:cNvGrpSpPr>
              <a:grpSpLocks/>
            </p:cNvGrpSpPr>
            <p:nvPr/>
          </p:nvGrpSpPr>
          <p:grpSpPr bwMode="auto">
            <a:xfrm>
              <a:off x="195674" y="1757695"/>
              <a:ext cx="355832" cy="867916"/>
              <a:chOff x="0" y="0"/>
              <a:chExt cx="355832" cy="867916"/>
            </a:xfrm>
          </p:grpSpPr>
          <p:pic>
            <p:nvPicPr>
              <p:cNvPr id="127009" name="Picture 14" descr="Document_Writing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55832" cy="8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010" name="Oval 15"/>
              <p:cNvSpPr>
                <a:spLocks noChangeArrowheads="1"/>
              </p:cNvSpPr>
              <p:nvPr/>
            </p:nvSpPr>
            <p:spPr bwMode="auto">
              <a:xfrm>
                <a:off x="26477" y="374052"/>
                <a:ext cx="287379" cy="219169"/>
              </a:xfrm>
              <a:prstGeom prst="ellipse">
                <a:avLst/>
              </a:prstGeom>
              <a:solidFill>
                <a:srgbClr val="FFFFF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olidFill>
                      <a:srgbClr val="000000"/>
                    </a:solidFill>
                    <a:sym typeface="黑体" panose="02010609060101010101" pitchFamily="49" charset="-122"/>
                  </a:rPr>
                  <a:t>数据</a:t>
                </a:r>
              </a:p>
            </p:txBody>
          </p:sp>
        </p:grpSp>
        <p:pic>
          <p:nvPicPr>
            <p:cNvPr id="126988" name="Picture 16" descr="Policy_Writing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598" y="2316267"/>
              <a:ext cx="382648" cy="42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89" name="AutoShape 17"/>
            <p:cNvSpPr>
              <a:spLocks noChangeArrowheads="1"/>
            </p:cNvSpPr>
            <p:nvPr/>
          </p:nvSpPr>
          <p:spPr bwMode="auto">
            <a:xfrm>
              <a:off x="768196" y="2467113"/>
              <a:ext cx="542084" cy="233921"/>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哈希值</a:t>
              </a:r>
            </a:p>
          </p:txBody>
        </p:sp>
        <p:sp>
          <p:nvSpPr>
            <p:cNvPr id="126990" name="曲线"/>
            <p:cNvSpPr>
              <a:spLocks/>
            </p:cNvSpPr>
            <p:nvPr/>
          </p:nvSpPr>
          <p:spPr bwMode="auto">
            <a:xfrm rot="4294563">
              <a:off x="130455" y="1358473"/>
              <a:ext cx="1509561" cy="373225"/>
            </a:xfrm>
            <a:custGeom>
              <a:avLst/>
              <a:gdLst>
                <a:gd name="T0" fmla="*/ 1428911 w 21600"/>
                <a:gd name="T1" fmla="*/ 219373 h 21600"/>
                <a:gd name="T2" fmla="*/ 1416891 w 21600"/>
                <a:gd name="T3" fmla="*/ 207123 h 21600"/>
                <a:gd name="T4" fmla="*/ 1388307 w 21600"/>
                <a:gd name="T5" fmla="*/ 183209 h 21600"/>
                <a:gd name="T6" fmla="*/ 1356788 w 21600"/>
                <a:gd name="T7" fmla="*/ 161161 h 21600"/>
                <a:gd name="T8" fmla="*/ 1318769 w 21600"/>
                <a:gd name="T9" fmla="*/ 139717 h 21600"/>
                <a:gd name="T10" fmla="*/ 1279073 w 21600"/>
                <a:gd name="T11" fmla="*/ 119484 h 21600"/>
                <a:gd name="T12" fmla="*/ 1232738 w 21600"/>
                <a:gd name="T13" fmla="*/ 99890 h 21600"/>
                <a:gd name="T14" fmla="*/ 1184656 w 21600"/>
                <a:gd name="T15" fmla="*/ 82110 h 21600"/>
                <a:gd name="T16" fmla="*/ 1133708 w 21600"/>
                <a:gd name="T17" fmla="*/ 66161 h 21600"/>
                <a:gd name="T18" fmla="*/ 1077309 w 21600"/>
                <a:gd name="T19" fmla="*/ 52079 h 21600"/>
                <a:gd name="T20" fmla="*/ 1019862 w 21600"/>
                <a:gd name="T21" fmla="*/ 38584 h 21600"/>
                <a:gd name="T22" fmla="*/ 959759 w 21600"/>
                <a:gd name="T23" fmla="*/ 26955 h 21600"/>
                <a:gd name="T24" fmla="*/ 894974 w 21600"/>
                <a:gd name="T25" fmla="*/ 17763 h 21600"/>
                <a:gd name="T26" fmla="*/ 829210 w 21600"/>
                <a:gd name="T27" fmla="*/ 11007 h 21600"/>
                <a:gd name="T28" fmla="*/ 762608 w 21600"/>
                <a:gd name="T29" fmla="*/ 4890 h 21600"/>
                <a:gd name="T30" fmla="*/ 709773 w 21600"/>
                <a:gd name="T31" fmla="*/ 1814 h 21600"/>
                <a:gd name="T32" fmla="*/ 656100 w 21600"/>
                <a:gd name="T33" fmla="*/ 1192 h 21600"/>
                <a:gd name="T34" fmla="*/ 575660 w 21600"/>
                <a:gd name="T35" fmla="*/ 1192 h 21600"/>
                <a:gd name="T36" fmla="*/ 530233 w 21600"/>
                <a:gd name="T37" fmla="*/ 1814 h 21600"/>
                <a:gd name="T38" fmla="*/ 443294 w 21600"/>
                <a:gd name="T39" fmla="*/ 7344 h 21600"/>
                <a:gd name="T40" fmla="*/ 399824 w 21600"/>
                <a:gd name="T41" fmla="*/ 11629 h 21600"/>
                <a:gd name="T42" fmla="*/ 318266 w 21600"/>
                <a:gd name="T43" fmla="*/ 21426 h 21600"/>
                <a:gd name="T44" fmla="*/ 238734 w 21600"/>
                <a:gd name="T45" fmla="*/ 34921 h 21600"/>
                <a:gd name="T46" fmla="*/ 163815 w 21600"/>
                <a:gd name="T47" fmla="*/ 52079 h 21600"/>
                <a:gd name="T48" fmla="*/ 94278 w 21600"/>
                <a:gd name="T49" fmla="*/ 70463 h 21600"/>
                <a:gd name="T50" fmla="*/ 29562 w 21600"/>
                <a:gd name="T51" fmla="*/ 91907 h 21600"/>
                <a:gd name="T52" fmla="*/ 28584 w 21600"/>
                <a:gd name="T53" fmla="*/ 94360 h 21600"/>
                <a:gd name="T54" fmla="*/ 87848 w 21600"/>
                <a:gd name="T55" fmla="*/ 79034 h 21600"/>
                <a:gd name="T56" fmla="*/ 150816 w 21600"/>
                <a:gd name="T57" fmla="*/ 64952 h 21600"/>
                <a:gd name="T58" fmla="*/ 182266 w 21600"/>
                <a:gd name="T59" fmla="*/ 58800 h 21600"/>
                <a:gd name="T60" fmla="*/ 249846 w 21600"/>
                <a:gd name="T61" fmla="*/ 49003 h 21600"/>
                <a:gd name="T62" fmla="*/ 319244 w 21600"/>
                <a:gd name="T63" fmla="*/ 40415 h 21600"/>
                <a:gd name="T64" fmla="*/ 390459 w 21600"/>
                <a:gd name="T65" fmla="*/ 34299 h 21600"/>
                <a:gd name="T66" fmla="*/ 465518 w 21600"/>
                <a:gd name="T67" fmla="*/ 30636 h 21600"/>
                <a:gd name="T68" fmla="*/ 540437 w 21600"/>
                <a:gd name="T69" fmla="*/ 28787 h 21600"/>
                <a:gd name="T70" fmla="*/ 611652 w 21600"/>
                <a:gd name="T71" fmla="*/ 30636 h 21600"/>
                <a:gd name="T72" fmla="*/ 680141 w 21600"/>
                <a:gd name="T73" fmla="*/ 33089 h 21600"/>
                <a:gd name="T74" fmla="*/ 747792 w 21600"/>
                <a:gd name="T75" fmla="*/ 38584 h 21600"/>
                <a:gd name="T76" fmla="*/ 813416 w 21600"/>
                <a:gd name="T77" fmla="*/ 45323 h 21600"/>
                <a:gd name="T78" fmla="*/ 876454 w 21600"/>
                <a:gd name="T79" fmla="*/ 55154 h 21600"/>
                <a:gd name="T80" fmla="*/ 936557 w 21600"/>
                <a:gd name="T81" fmla="*/ 66161 h 21600"/>
                <a:gd name="T82" fmla="*/ 993934 w 21600"/>
                <a:gd name="T83" fmla="*/ 78412 h 21600"/>
                <a:gd name="T84" fmla="*/ 1049494 w 21600"/>
                <a:gd name="T85" fmla="*/ 93738 h 21600"/>
                <a:gd name="T86" fmla="*/ 1100442 w 21600"/>
                <a:gd name="T87" fmla="*/ 108460 h 21600"/>
                <a:gd name="T88" fmla="*/ 1148524 w 21600"/>
                <a:gd name="T89" fmla="*/ 126223 h 21600"/>
                <a:gd name="T90" fmla="*/ 1193881 w 21600"/>
                <a:gd name="T91" fmla="*/ 145212 h 21600"/>
                <a:gd name="T92" fmla="*/ 1234555 w 21600"/>
                <a:gd name="T93" fmla="*/ 164841 h 21600"/>
                <a:gd name="T94" fmla="*/ 1271595 w 21600"/>
                <a:gd name="T95" fmla="*/ 185679 h 21600"/>
                <a:gd name="T96" fmla="*/ 1304023 w 21600"/>
                <a:gd name="T97" fmla="*/ 208367 h 21600"/>
                <a:gd name="T98" fmla="*/ 1332677 w 21600"/>
                <a:gd name="T99" fmla="*/ 232246 h 21600"/>
                <a:gd name="T100" fmla="*/ 1356788 w 21600"/>
                <a:gd name="T101" fmla="*/ 256160 h 21600"/>
                <a:gd name="T102" fmla="*/ 1304023 w 21600"/>
                <a:gd name="T103" fmla="*/ 261672 h 21600"/>
                <a:gd name="T104" fmla="*/ 1479929 w 21600"/>
                <a:gd name="T105" fmla="*/ 207123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20606" y="13441"/>
                  </a:moveTo>
                  <a:lnTo>
                    <a:pt x="20446" y="12696"/>
                  </a:lnTo>
                  <a:lnTo>
                    <a:pt x="20354" y="12342"/>
                  </a:lnTo>
                  <a:lnTo>
                    <a:pt x="20274" y="11987"/>
                  </a:lnTo>
                  <a:lnTo>
                    <a:pt x="20077" y="11314"/>
                  </a:lnTo>
                  <a:lnTo>
                    <a:pt x="19865" y="10603"/>
                  </a:lnTo>
                  <a:lnTo>
                    <a:pt x="19639" y="10000"/>
                  </a:lnTo>
                  <a:lnTo>
                    <a:pt x="19414" y="9327"/>
                  </a:lnTo>
                  <a:lnTo>
                    <a:pt x="19136" y="8689"/>
                  </a:lnTo>
                  <a:lnTo>
                    <a:pt x="18870" y="8086"/>
                  </a:lnTo>
                  <a:lnTo>
                    <a:pt x="18580" y="7482"/>
                  </a:lnTo>
                  <a:lnTo>
                    <a:pt x="18302" y="6915"/>
                  </a:lnTo>
                  <a:lnTo>
                    <a:pt x="17971" y="6348"/>
                  </a:lnTo>
                  <a:lnTo>
                    <a:pt x="17639" y="5781"/>
                  </a:lnTo>
                  <a:lnTo>
                    <a:pt x="17321" y="5249"/>
                  </a:lnTo>
                  <a:lnTo>
                    <a:pt x="16951" y="4752"/>
                  </a:lnTo>
                  <a:lnTo>
                    <a:pt x="16593" y="4290"/>
                  </a:lnTo>
                  <a:lnTo>
                    <a:pt x="16222" y="3829"/>
                  </a:lnTo>
                  <a:lnTo>
                    <a:pt x="15824" y="3403"/>
                  </a:lnTo>
                  <a:lnTo>
                    <a:pt x="15415" y="3014"/>
                  </a:lnTo>
                  <a:lnTo>
                    <a:pt x="15017" y="2588"/>
                  </a:lnTo>
                  <a:lnTo>
                    <a:pt x="14593" y="2233"/>
                  </a:lnTo>
                  <a:lnTo>
                    <a:pt x="14170" y="1915"/>
                  </a:lnTo>
                  <a:lnTo>
                    <a:pt x="13733" y="1560"/>
                  </a:lnTo>
                  <a:lnTo>
                    <a:pt x="13268" y="1312"/>
                  </a:lnTo>
                  <a:lnTo>
                    <a:pt x="12806" y="1028"/>
                  </a:lnTo>
                  <a:lnTo>
                    <a:pt x="12342" y="779"/>
                  </a:lnTo>
                  <a:lnTo>
                    <a:pt x="11865" y="637"/>
                  </a:lnTo>
                  <a:lnTo>
                    <a:pt x="11388" y="425"/>
                  </a:lnTo>
                  <a:lnTo>
                    <a:pt x="10912" y="283"/>
                  </a:lnTo>
                  <a:lnTo>
                    <a:pt x="10408" y="177"/>
                  </a:lnTo>
                  <a:lnTo>
                    <a:pt x="10156" y="105"/>
                  </a:lnTo>
                  <a:lnTo>
                    <a:pt x="9905" y="105"/>
                  </a:lnTo>
                  <a:lnTo>
                    <a:pt x="9388" y="69"/>
                  </a:lnTo>
                  <a:lnTo>
                    <a:pt x="8885" y="0"/>
                  </a:lnTo>
                  <a:lnTo>
                    <a:pt x="8237" y="69"/>
                  </a:lnTo>
                  <a:lnTo>
                    <a:pt x="7906" y="105"/>
                  </a:lnTo>
                  <a:lnTo>
                    <a:pt x="7587" y="105"/>
                  </a:lnTo>
                  <a:lnTo>
                    <a:pt x="6951" y="283"/>
                  </a:lnTo>
                  <a:lnTo>
                    <a:pt x="6343" y="425"/>
                  </a:lnTo>
                  <a:lnTo>
                    <a:pt x="6024" y="567"/>
                  </a:lnTo>
                  <a:lnTo>
                    <a:pt x="5721" y="673"/>
                  </a:lnTo>
                  <a:lnTo>
                    <a:pt x="5125" y="956"/>
                  </a:lnTo>
                  <a:lnTo>
                    <a:pt x="4554" y="1240"/>
                  </a:lnTo>
                  <a:lnTo>
                    <a:pt x="3972" y="1596"/>
                  </a:lnTo>
                  <a:lnTo>
                    <a:pt x="3416" y="2021"/>
                  </a:lnTo>
                  <a:lnTo>
                    <a:pt x="2887" y="2482"/>
                  </a:lnTo>
                  <a:lnTo>
                    <a:pt x="2344" y="3014"/>
                  </a:lnTo>
                  <a:lnTo>
                    <a:pt x="1839" y="3511"/>
                  </a:lnTo>
                  <a:lnTo>
                    <a:pt x="1349" y="4078"/>
                  </a:lnTo>
                  <a:lnTo>
                    <a:pt x="887" y="4646"/>
                  </a:lnTo>
                  <a:lnTo>
                    <a:pt x="423" y="5319"/>
                  </a:lnTo>
                  <a:lnTo>
                    <a:pt x="0" y="5994"/>
                  </a:lnTo>
                  <a:lnTo>
                    <a:pt x="409" y="5461"/>
                  </a:lnTo>
                  <a:lnTo>
                    <a:pt x="834" y="4999"/>
                  </a:lnTo>
                  <a:lnTo>
                    <a:pt x="1257" y="4574"/>
                  </a:lnTo>
                  <a:lnTo>
                    <a:pt x="1694" y="4184"/>
                  </a:lnTo>
                  <a:lnTo>
                    <a:pt x="2158" y="3759"/>
                  </a:lnTo>
                  <a:lnTo>
                    <a:pt x="2382" y="3616"/>
                  </a:lnTo>
                  <a:lnTo>
                    <a:pt x="2608" y="3403"/>
                  </a:lnTo>
                  <a:lnTo>
                    <a:pt x="3071" y="3085"/>
                  </a:lnTo>
                  <a:lnTo>
                    <a:pt x="3575" y="2836"/>
                  </a:lnTo>
                  <a:lnTo>
                    <a:pt x="4052" y="2518"/>
                  </a:lnTo>
                  <a:lnTo>
                    <a:pt x="4568" y="2339"/>
                  </a:lnTo>
                  <a:lnTo>
                    <a:pt x="5072" y="2128"/>
                  </a:lnTo>
                  <a:lnTo>
                    <a:pt x="5587" y="1985"/>
                  </a:lnTo>
                  <a:lnTo>
                    <a:pt x="6130" y="1879"/>
                  </a:lnTo>
                  <a:lnTo>
                    <a:pt x="6661" y="1773"/>
                  </a:lnTo>
                  <a:lnTo>
                    <a:pt x="7203" y="1701"/>
                  </a:lnTo>
                  <a:lnTo>
                    <a:pt x="7733" y="1666"/>
                  </a:lnTo>
                  <a:lnTo>
                    <a:pt x="8262" y="1701"/>
                  </a:lnTo>
                  <a:lnTo>
                    <a:pt x="8752" y="1773"/>
                  </a:lnTo>
                  <a:lnTo>
                    <a:pt x="9256" y="1807"/>
                  </a:lnTo>
                  <a:lnTo>
                    <a:pt x="9732" y="1915"/>
                  </a:lnTo>
                  <a:lnTo>
                    <a:pt x="10236" y="2056"/>
                  </a:lnTo>
                  <a:lnTo>
                    <a:pt x="10700" y="2233"/>
                  </a:lnTo>
                  <a:lnTo>
                    <a:pt x="11177" y="2447"/>
                  </a:lnTo>
                  <a:lnTo>
                    <a:pt x="11639" y="2623"/>
                  </a:lnTo>
                  <a:lnTo>
                    <a:pt x="12091" y="2908"/>
                  </a:lnTo>
                  <a:lnTo>
                    <a:pt x="12541" y="3192"/>
                  </a:lnTo>
                  <a:lnTo>
                    <a:pt x="12978" y="3511"/>
                  </a:lnTo>
                  <a:lnTo>
                    <a:pt x="13401" y="3829"/>
                  </a:lnTo>
                  <a:lnTo>
                    <a:pt x="13826" y="4184"/>
                  </a:lnTo>
                  <a:lnTo>
                    <a:pt x="14222" y="4538"/>
                  </a:lnTo>
                  <a:lnTo>
                    <a:pt x="14632" y="4965"/>
                  </a:lnTo>
                  <a:lnTo>
                    <a:pt x="15017" y="5425"/>
                  </a:lnTo>
                  <a:lnTo>
                    <a:pt x="15375" y="5815"/>
                  </a:lnTo>
                  <a:lnTo>
                    <a:pt x="15746" y="6277"/>
                  </a:lnTo>
                  <a:lnTo>
                    <a:pt x="16102" y="6808"/>
                  </a:lnTo>
                  <a:lnTo>
                    <a:pt x="16434" y="7305"/>
                  </a:lnTo>
                  <a:lnTo>
                    <a:pt x="16766" y="7838"/>
                  </a:lnTo>
                  <a:lnTo>
                    <a:pt x="17083" y="8404"/>
                  </a:lnTo>
                  <a:lnTo>
                    <a:pt x="17375" y="8973"/>
                  </a:lnTo>
                  <a:lnTo>
                    <a:pt x="17665" y="9540"/>
                  </a:lnTo>
                  <a:lnTo>
                    <a:pt x="17931" y="10143"/>
                  </a:lnTo>
                  <a:lnTo>
                    <a:pt x="18195" y="10746"/>
                  </a:lnTo>
                  <a:lnTo>
                    <a:pt x="18433" y="11420"/>
                  </a:lnTo>
                  <a:lnTo>
                    <a:pt x="18659" y="12059"/>
                  </a:lnTo>
                  <a:lnTo>
                    <a:pt x="18870" y="12696"/>
                  </a:lnTo>
                  <a:lnTo>
                    <a:pt x="19069" y="13441"/>
                  </a:lnTo>
                  <a:lnTo>
                    <a:pt x="19241" y="14115"/>
                  </a:lnTo>
                  <a:lnTo>
                    <a:pt x="19414" y="14825"/>
                  </a:lnTo>
                  <a:lnTo>
                    <a:pt x="19029" y="14966"/>
                  </a:lnTo>
                  <a:lnTo>
                    <a:pt x="18659" y="15144"/>
                  </a:lnTo>
                  <a:lnTo>
                    <a:pt x="21600" y="21600"/>
                  </a:lnTo>
                  <a:lnTo>
                    <a:pt x="21176" y="11987"/>
                  </a:lnTo>
                  <a:lnTo>
                    <a:pt x="20606" y="13441"/>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26991" name="Picture 19" descr="ServerProcess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6466" y="1037347"/>
              <a:ext cx="434101" cy="502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92" name="AutoShape 20"/>
            <p:cNvSpPr>
              <a:spLocks noChangeArrowheads="1"/>
            </p:cNvSpPr>
            <p:nvPr/>
          </p:nvSpPr>
          <p:spPr bwMode="auto">
            <a:xfrm>
              <a:off x="858111" y="813587"/>
              <a:ext cx="874728" cy="248347"/>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哈希算法</a:t>
              </a:r>
            </a:p>
          </p:txBody>
        </p:sp>
        <p:grpSp>
          <p:nvGrpSpPr>
            <p:cNvPr id="126993" name="Group 21"/>
            <p:cNvGrpSpPr>
              <a:grpSpLocks/>
            </p:cNvGrpSpPr>
            <p:nvPr/>
          </p:nvGrpSpPr>
          <p:grpSpPr bwMode="auto">
            <a:xfrm>
              <a:off x="1910325" y="1934776"/>
              <a:ext cx="557320" cy="867916"/>
              <a:chOff x="0" y="0"/>
              <a:chExt cx="557320" cy="867916"/>
            </a:xfrm>
          </p:grpSpPr>
          <p:pic>
            <p:nvPicPr>
              <p:cNvPr id="127007" name="Picture 22" descr="Document_Writing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1488" y="0"/>
                <a:ext cx="355832" cy="867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008" name="Oval 23"/>
              <p:cNvSpPr>
                <a:spLocks noChangeArrowheads="1"/>
              </p:cNvSpPr>
              <p:nvPr/>
            </p:nvSpPr>
            <p:spPr bwMode="auto">
              <a:xfrm>
                <a:off x="0" y="398404"/>
                <a:ext cx="515345" cy="194818"/>
              </a:xfrm>
              <a:prstGeom prst="ellipse">
                <a:avLst/>
              </a:prstGeom>
              <a:solidFill>
                <a:srgbClr val="FFFFFF">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olidFill>
                      <a:srgbClr val="000000"/>
                    </a:solidFill>
                    <a:sym typeface="黑体" panose="02010609060101010101" pitchFamily="49" charset="-122"/>
                  </a:rPr>
                  <a:t>数据</a:t>
                </a:r>
              </a:p>
            </p:txBody>
          </p:sp>
        </p:grpSp>
        <p:pic>
          <p:nvPicPr>
            <p:cNvPr id="126994" name="Picture 24" descr="Policy_Writing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845" y="2290032"/>
              <a:ext cx="382647" cy="428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95" name="AutoShape 25"/>
            <p:cNvSpPr>
              <a:spLocks noChangeArrowheads="1"/>
            </p:cNvSpPr>
            <p:nvPr/>
          </p:nvSpPr>
          <p:spPr bwMode="auto">
            <a:xfrm>
              <a:off x="2514754" y="2634356"/>
              <a:ext cx="542084" cy="233921"/>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哈希值</a:t>
              </a:r>
            </a:p>
          </p:txBody>
        </p:sp>
        <p:pic>
          <p:nvPicPr>
            <p:cNvPr id="126996" name="Picture 26" descr="Policy_Writing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4153" y="408818"/>
              <a:ext cx="382648" cy="428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97" name="AutoShape 27"/>
            <p:cNvSpPr>
              <a:spLocks noChangeArrowheads="1"/>
            </p:cNvSpPr>
            <p:nvPr/>
          </p:nvSpPr>
          <p:spPr bwMode="auto">
            <a:xfrm>
              <a:off x="2226318" y="835124"/>
              <a:ext cx="542084" cy="233921"/>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哈希值</a:t>
              </a:r>
            </a:p>
          </p:txBody>
        </p:sp>
        <p:sp>
          <p:nvSpPr>
            <p:cNvPr id="126998" name="曲线"/>
            <p:cNvSpPr>
              <a:spLocks/>
            </p:cNvSpPr>
            <p:nvPr/>
          </p:nvSpPr>
          <p:spPr bwMode="auto">
            <a:xfrm rot="18046630" flipH="1">
              <a:off x="-183072" y="977488"/>
              <a:ext cx="1082162" cy="358007"/>
            </a:xfrm>
            <a:custGeom>
              <a:avLst/>
              <a:gdLst>
                <a:gd name="T0" fmla="*/ 1024397 w 21600"/>
                <a:gd name="T1" fmla="*/ 210445 h 21600"/>
                <a:gd name="T2" fmla="*/ 1015729 w 21600"/>
                <a:gd name="T3" fmla="*/ 198677 h 21600"/>
                <a:gd name="T4" fmla="*/ 995238 w 21600"/>
                <a:gd name="T5" fmla="*/ 175738 h 21600"/>
                <a:gd name="T6" fmla="*/ 972593 w 21600"/>
                <a:gd name="T7" fmla="*/ 154589 h 21600"/>
                <a:gd name="T8" fmla="*/ 945389 w 21600"/>
                <a:gd name="T9" fmla="*/ 134021 h 21600"/>
                <a:gd name="T10" fmla="*/ 916932 w 21600"/>
                <a:gd name="T11" fmla="*/ 114612 h 21600"/>
                <a:gd name="T12" fmla="*/ 883716 w 21600"/>
                <a:gd name="T13" fmla="*/ 95800 h 21600"/>
                <a:gd name="T14" fmla="*/ 849247 w 21600"/>
                <a:gd name="T15" fmla="*/ 78745 h 21600"/>
                <a:gd name="T16" fmla="*/ 812774 w 21600"/>
                <a:gd name="T17" fmla="*/ 63480 h 21600"/>
                <a:gd name="T18" fmla="*/ 772293 w 21600"/>
                <a:gd name="T19" fmla="*/ 49939 h 21600"/>
                <a:gd name="T20" fmla="*/ 731161 w 21600"/>
                <a:gd name="T21" fmla="*/ 37011 h 21600"/>
                <a:gd name="T22" fmla="*/ 688025 w 21600"/>
                <a:gd name="T23" fmla="*/ 25839 h 21600"/>
                <a:gd name="T24" fmla="*/ 641532 w 21600"/>
                <a:gd name="T25" fmla="*/ 17038 h 21600"/>
                <a:gd name="T26" fmla="*/ 594488 w 21600"/>
                <a:gd name="T27" fmla="*/ 10574 h 21600"/>
                <a:gd name="T28" fmla="*/ 546642 w 21600"/>
                <a:gd name="T29" fmla="*/ 4691 h 21600"/>
                <a:gd name="T30" fmla="*/ 508817 w 21600"/>
                <a:gd name="T31" fmla="*/ 1757 h 21600"/>
                <a:gd name="T32" fmla="*/ 470390 w 21600"/>
                <a:gd name="T33" fmla="*/ 1160 h 21600"/>
                <a:gd name="T34" fmla="*/ 412624 w 21600"/>
                <a:gd name="T35" fmla="*/ 1160 h 21600"/>
                <a:gd name="T36" fmla="*/ 380109 w 21600"/>
                <a:gd name="T37" fmla="*/ 1757 h 21600"/>
                <a:gd name="T38" fmla="*/ 317785 w 21600"/>
                <a:gd name="T39" fmla="*/ 7028 h 21600"/>
                <a:gd name="T40" fmla="*/ 286573 w 21600"/>
                <a:gd name="T41" fmla="*/ 11138 h 21600"/>
                <a:gd name="T42" fmla="*/ 228156 w 21600"/>
                <a:gd name="T43" fmla="*/ 20552 h 21600"/>
                <a:gd name="T44" fmla="*/ 171142 w 21600"/>
                <a:gd name="T45" fmla="*/ 33497 h 21600"/>
                <a:gd name="T46" fmla="*/ 117435 w 21600"/>
                <a:gd name="T47" fmla="*/ 49939 h 21600"/>
                <a:gd name="T48" fmla="*/ 67585 w 21600"/>
                <a:gd name="T49" fmla="*/ 67590 h 21600"/>
                <a:gd name="T50" fmla="*/ 21192 w 21600"/>
                <a:gd name="T51" fmla="*/ 88176 h 21600"/>
                <a:gd name="T52" fmla="*/ 20491 w 21600"/>
                <a:gd name="T53" fmla="*/ 90513 h 21600"/>
                <a:gd name="T54" fmla="*/ 63026 w 21600"/>
                <a:gd name="T55" fmla="*/ 75811 h 21600"/>
                <a:gd name="T56" fmla="*/ 108116 w 21600"/>
                <a:gd name="T57" fmla="*/ 62303 h 21600"/>
                <a:gd name="T58" fmla="*/ 130611 w 21600"/>
                <a:gd name="T59" fmla="*/ 56403 h 21600"/>
                <a:gd name="T60" fmla="*/ 179058 w 21600"/>
                <a:gd name="T61" fmla="*/ 47005 h 21600"/>
                <a:gd name="T62" fmla="*/ 228807 w 21600"/>
                <a:gd name="T63" fmla="*/ 38768 h 21600"/>
                <a:gd name="T64" fmla="*/ 279959 w 21600"/>
                <a:gd name="T65" fmla="*/ 32900 h 21600"/>
                <a:gd name="T66" fmla="*/ 333667 w 21600"/>
                <a:gd name="T67" fmla="*/ 29386 h 21600"/>
                <a:gd name="T68" fmla="*/ 387424 w 21600"/>
                <a:gd name="T69" fmla="*/ 27613 h 21600"/>
                <a:gd name="T70" fmla="*/ 438476 w 21600"/>
                <a:gd name="T71" fmla="*/ 29386 h 21600"/>
                <a:gd name="T72" fmla="*/ 487574 w 21600"/>
                <a:gd name="T73" fmla="*/ 31740 h 21600"/>
                <a:gd name="T74" fmla="*/ 536071 w 21600"/>
                <a:gd name="T75" fmla="*/ 37011 h 21600"/>
                <a:gd name="T76" fmla="*/ 583115 w 21600"/>
                <a:gd name="T77" fmla="*/ 43475 h 21600"/>
                <a:gd name="T78" fmla="*/ 628305 w 21600"/>
                <a:gd name="T79" fmla="*/ 52905 h 21600"/>
                <a:gd name="T80" fmla="*/ 671441 w 21600"/>
                <a:gd name="T81" fmla="*/ 63480 h 21600"/>
                <a:gd name="T82" fmla="*/ 712524 w 21600"/>
                <a:gd name="T83" fmla="*/ 75215 h 21600"/>
                <a:gd name="T84" fmla="*/ 752353 w 21600"/>
                <a:gd name="T85" fmla="*/ 89916 h 21600"/>
                <a:gd name="T86" fmla="*/ 788826 w 21600"/>
                <a:gd name="T87" fmla="*/ 104021 h 21600"/>
                <a:gd name="T88" fmla="*/ 823395 w 21600"/>
                <a:gd name="T89" fmla="*/ 121076 h 21600"/>
                <a:gd name="T90" fmla="*/ 855910 w 21600"/>
                <a:gd name="T91" fmla="*/ 139291 h 21600"/>
                <a:gd name="T92" fmla="*/ 885068 w 21600"/>
                <a:gd name="T93" fmla="*/ 158103 h 21600"/>
                <a:gd name="T94" fmla="*/ 911621 w 21600"/>
                <a:gd name="T95" fmla="*/ 178108 h 21600"/>
                <a:gd name="T96" fmla="*/ 934768 w 21600"/>
                <a:gd name="T97" fmla="*/ 199871 h 21600"/>
                <a:gd name="T98" fmla="*/ 955409 w 21600"/>
                <a:gd name="T99" fmla="*/ 222776 h 21600"/>
                <a:gd name="T100" fmla="*/ 972593 w 21600"/>
                <a:gd name="T101" fmla="*/ 245715 h 21600"/>
                <a:gd name="T102" fmla="*/ 934768 w 21600"/>
                <a:gd name="T103" fmla="*/ 250986 h 21600"/>
                <a:gd name="T104" fmla="*/ 1060869 w 21600"/>
                <a:gd name="T105" fmla="*/ 19867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20605" y="13441"/>
                  </a:moveTo>
                  <a:lnTo>
                    <a:pt x="20447" y="12697"/>
                  </a:lnTo>
                  <a:lnTo>
                    <a:pt x="20355" y="12341"/>
                  </a:lnTo>
                  <a:lnTo>
                    <a:pt x="20274" y="11987"/>
                  </a:lnTo>
                  <a:lnTo>
                    <a:pt x="20077" y="11313"/>
                  </a:lnTo>
                  <a:lnTo>
                    <a:pt x="19865" y="10603"/>
                  </a:lnTo>
                  <a:lnTo>
                    <a:pt x="19638" y="10001"/>
                  </a:lnTo>
                  <a:lnTo>
                    <a:pt x="19413" y="9327"/>
                  </a:lnTo>
                  <a:lnTo>
                    <a:pt x="19136" y="8688"/>
                  </a:lnTo>
                  <a:lnTo>
                    <a:pt x="18870" y="8086"/>
                  </a:lnTo>
                  <a:lnTo>
                    <a:pt x="18579" y="7483"/>
                  </a:lnTo>
                  <a:lnTo>
                    <a:pt x="18302" y="6915"/>
                  </a:lnTo>
                  <a:lnTo>
                    <a:pt x="17971" y="6348"/>
                  </a:lnTo>
                  <a:lnTo>
                    <a:pt x="17639" y="5780"/>
                  </a:lnTo>
                  <a:lnTo>
                    <a:pt x="17322" y="5248"/>
                  </a:lnTo>
                  <a:lnTo>
                    <a:pt x="16951" y="4751"/>
                  </a:lnTo>
                  <a:lnTo>
                    <a:pt x="16593" y="4290"/>
                  </a:lnTo>
                  <a:lnTo>
                    <a:pt x="16223" y="3830"/>
                  </a:lnTo>
                  <a:lnTo>
                    <a:pt x="15825" y="3403"/>
                  </a:lnTo>
                  <a:lnTo>
                    <a:pt x="15415" y="3013"/>
                  </a:lnTo>
                  <a:lnTo>
                    <a:pt x="15017" y="2588"/>
                  </a:lnTo>
                  <a:lnTo>
                    <a:pt x="14594" y="2233"/>
                  </a:lnTo>
                  <a:lnTo>
                    <a:pt x="14170" y="1915"/>
                  </a:lnTo>
                  <a:lnTo>
                    <a:pt x="13733" y="1559"/>
                  </a:lnTo>
                  <a:lnTo>
                    <a:pt x="13269" y="1311"/>
                  </a:lnTo>
                  <a:lnTo>
                    <a:pt x="12805" y="1028"/>
                  </a:lnTo>
                  <a:lnTo>
                    <a:pt x="12341" y="780"/>
                  </a:lnTo>
                  <a:lnTo>
                    <a:pt x="11866" y="638"/>
                  </a:lnTo>
                  <a:lnTo>
                    <a:pt x="11389" y="424"/>
                  </a:lnTo>
                  <a:lnTo>
                    <a:pt x="10911" y="283"/>
                  </a:lnTo>
                  <a:lnTo>
                    <a:pt x="10409" y="177"/>
                  </a:lnTo>
                  <a:lnTo>
                    <a:pt x="10156" y="106"/>
                  </a:lnTo>
                  <a:lnTo>
                    <a:pt x="9906" y="106"/>
                  </a:lnTo>
                  <a:lnTo>
                    <a:pt x="9389" y="70"/>
                  </a:lnTo>
                  <a:lnTo>
                    <a:pt x="8885" y="0"/>
                  </a:lnTo>
                  <a:lnTo>
                    <a:pt x="8236" y="70"/>
                  </a:lnTo>
                  <a:lnTo>
                    <a:pt x="7905" y="106"/>
                  </a:lnTo>
                  <a:lnTo>
                    <a:pt x="7587" y="106"/>
                  </a:lnTo>
                  <a:lnTo>
                    <a:pt x="6952" y="283"/>
                  </a:lnTo>
                  <a:lnTo>
                    <a:pt x="6343" y="424"/>
                  </a:lnTo>
                  <a:lnTo>
                    <a:pt x="6025" y="567"/>
                  </a:lnTo>
                  <a:lnTo>
                    <a:pt x="5720" y="672"/>
                  </a:lnTo>
                  <a:lnTo>
                    <a:pt x="5124" y="957"/>
                  </a:lnTo>
                  <a:lnTo>
                    <a:pt x="4554" y="1240"/>
                  </a:lnTo>
                  <a:lnTo>
                    <a:pt x="3972" y="1595"/>
                  </a:lnTo>
                  <a:lnTo>
                    <a:pt x="3416" y="2021"/>
                  </a:lnTo>
                  <a:lnTo>
                    <a:pt x="2886" y="2482"/>
                  </a:lnTo>
                  <a:lnTo>
                    <a:pt x="2344" y="3013"/>
                  </a:lnTo>
                  <a:lnTo>
                    <a:pt x="1840" y="3510"/>
                  </a:lnTo>
                  <a:lnTo>
                    <a:pt x="1349" y="4078"/>
                  </a:lnTo>
                  <a:lnTo>
                    <a:pt x="887" y="4646"/>
                  </a:lnTo>
                  <a:lnTo>
                    <a:pt x="423" y="5320"/>
                  </a:lnTo>
                  <a:lnTo>
                    <a:pt x="0" y="5994"/>
                  </a:lnTo>
                  <a:lnTo>
                    <a:pt x="409" y="5461"/>
                  </a:lnTo>
                  <a:lnTo>
                    <a:pt x="833" y="4999"/>
                  </a:lnTo>
                  <a:lnTo>
                    <a:pt x="1258" y="4574"/>
                  </a:lnTo>
                  <a:lnTo>
                    <a:pt x="1695" y="4184"/>
                  </a:lnTo>
                  <a:lnTo>
                    <a:pt x="2158" y="3759"/>
                  </a:lnTo>
                  <a:lnTo>
                    <a:pt x="2383" y="3616"/>
                  </a:lnTo>
                  <a:lnTo>
                    <a:pt x="2607" y="3403"/>
                  </a:lnTo>
                  <a:lnTo>
                    <a:pt x="3071" y="3084"/>
                  </a:lnTo>
                  <a:lnTo>
                    <a:pt x="3574" y="2836"/>
                  </a:lnTo>
                  <a:lnTo>
                    <a:pt x="4051" y="2517"/>
                  </a:lnTo>
                  <a:lnTo>
                    <a:pt x="4567" y="2339"/>
                  </a:lnTo>
                  <a:lnTo>
                    <a:pt x="5071" y="2127"/>
                  </a:lnTo>
                  <a:lnTo>
                    <a:pt x="5588" y="1985"/>
                  </a:lnTo>
                  <a:lnTo>
                    <a:pt x="6131" y="1878"/>
                  </a:lnTo>
                  <a:lnTo>
                    <a:pt x="6660" y="1773"/>
                  </a:lnTo>
                  <a:lnTo>
                    <a:pt x="7204" y="1702"/>
                  </a:lnTo>
                  <a:lnTo>
                    <a:pt x="7733" y="1666"/>
                  </a:lnTo>
                  <a:lnTo>
                    <a:pt x="8263" y="1702"/>
                  </a:lnTo>
                  <a:lnTo>
                    <a:pt x="8752" y="1773"/>
                  </a:lnTo>
                  <a:lnTo>
                    <a:pt x="9257" y="1808"/>
                  </a:lnTo>
                  <a:lnTo>
                    <a:pt x="9732" y="1915"/>
                  </a:lnTo>
                  <a:lnTo>
                    <a:pt x="10237" y="2057"/>
                  </a:lnTo>
                  <a:lnTo>
                    <a:pt x="10700" y="2233"/>
                  </a:lnTo>
                  <a:lnTo>
                    <a:pt x="11176" y="2446"/>
                  </a:lnTo>
                  <a:lnTo>
                    <a:pt x="11639" y="2623"/>
                  </a:lnTo>
                  <a:lnTo>
                    <a:pt x="12090" y="2908"/>
                  </a:lnTo>
                  <a:lnTo>
                    <a:pt x="12541" y="3192"/>
                  </a:lnTo>
                  <a:lnTo>
                    <a:pt x="12978" y="3510"/>
                  </a:lnTo>
                  <a:lnTo>
                    <a:pt x="13402" y="3830"/>
                  </a:lnTo>
                  <a:lnTo>
                    <a:pt x="13826" y="4184"/>
                  </a:lnTo>
                  <a:lnTo>
                    <a:pt x="14222" y="4538"/>
                  </a:lnTo>
                  <a:lnTo>
                    <a:pt x="14632" y="4965"/>
                  </a:lnTo>
                  <a:lnTo>
                    <a:pt x="15017" y="5425"/>
                  </a:lnTo>
                  <a:lnTo>
                    <a:pt x="15374" y="5816"/>
                  </a:lnTo>
                  <a:lnTo>
                    <a:pt x="15745" y="6276"/>
                  </a:lnTo>
                  <a:lnTo>
                    <a:pt x="16103" y="6808"/>
                  </a:lnTo>
                  <a:lnTo>
                    <a:pt x="16435" y="7305"/>
                  </a:lnTo>
                  <a:lnTo>
                    <a:pt x="16766" y="7838"/>
                  </a:lnTo>
                  <a:lnTo>
                    <a:pt x="17084" y="8404"/>
                  </a:lnTo>
                  <a:lnTo>
                    <a:pt x="17375" y="8973"/>
                  </a:lnTo>
                  <a:lnTo>
                    <a:pt x="17666" y="9539"/>
                  </a:lnTo>
                  <a:lnTo>
                    <a:pt x="17931" y="10142"/>
                  </a:lnTo>
                  <a:lnTo>
                    <a:pt x="18196" y="10746"/>
                  </a:lnTo>
                  <a:lnTo>
                    <a:pt x="18434" y="11420"/>
                  </a:lnTo>
                  <a:lnTo>
                    <a:pt x="18658" y="12059"/>
                  </a:lnTo>
                  <a:lnTo>
                    <a:pt x="18870" y="12697"/>
                  </a:lnTo>
                  <a:lnTo>
                    <a:pt x="19070" y="13441"/>
                  </a:lnTo>
                  <a:lnTo>
                    <a:pt x="19242" y="14115"/>
                  </a:lnTo>
                  <a:lnTo>
                    <a:pt x="19413" y="14825"/>
                  </a:lnTo>
                  <a:lnTo>
                    <a:pt x="19030" y="14966"/>
                  </a:lnTo>
                  <a:lnTo>
                    <a:pt x="18658" y="15143"/>
                  </a:lnTo>
                  <a:lnTo>
                    <a:pt x="21600" y="21600"/>
                  </a:lnTo>
                  <a:lnTo>
                    <a:pt x="21175" y="11987"/>
                  </a:lnTo>
                  <a:lnTo>
                    <a:pt x="20605" y="13441"/>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6999" name="曲线"/>
            <p:cNvSpPr>
              <a:spLocks/>
            </p:cNvSpPr>
            <p:nvPr/>
          </p:nvSpPr>
          <p:spPr bwMode="auto">
            <a:xfrm rot="4838631" flipH="1" flipV="1">
              <a:off x="1347247" y="1262281"/>
              <a:ext cx="1509561" cy="373227"/>
            </a:xfrm>
            <a:custGeom>
              <a:avLst/>
              <a:gdLst>
                <a:gd name="T0" fmla="*/ 1428911 w 21600"/>
                <a:gd name="T1" fmla="*/ 219375 h 21600"/>
                <a:gd name="T2" fmla="*/ 1416891 w 21600"/>
                <a:gd name="T3" fmla="*/ 207124 h 21600"/>
                <a:gd name="T4" fmla="*/ 1388307 w 21600"/>
                <a:gd name="T5" fmla="*/ 183210 h 21600"/>
                <a:gd name="T6" fmla="*/ 1356788 w 21600"/>
                <a:gd name="T7" fmla="*/ 161161 h 21600"/>
                <a:gd name="T8" fmla="*/ 1318769 w 21600"/>
                <a:gd name="T9" fmla="*/ 139701 h 21600"/>
                <a:gd name="T10" fmla="*/ 1279073 w 21600"/>
                <a:gd name="T11" fmla="*/ 119484 h 21600"/>
                <a:gd name="T12" fmla="*/ 1232738 w 21600"/>
                <a:gd name="T13" fmla="*/ 99873 h 21600"/>
                <a:gd name="T14" fmla="*/ 1184656 w 21600"/>
                <a:gd name="T15" fmla="*/ 82110 h 21600"/>
                <a:gd name="T16" fmla="*/ 1133708 w 21600"/>
                <a:gd name="T17" fmla="*/ 66161 h 21600"/>
                <a:gd name="T18" fmla="*/ 1077309 w 21600"/>
                <a:gd name="T19" fmla="*/ 52062 h 21600"/>
                <a:gd name="T20" fmla="*/ 1019862 w 21600"/>
                <a:gd name="T21" fmla="*/ 38584 h 21600"/>
                <a:gd name="T22" fmla="*/ 959759 w 21600"/>
                <a:gd name="T23" fmla="*/ 26938 h 21600"/>
                <a:gd name="T24" fmla="*/ 894974 w 21600"/>
                <a:gd name="T25" fmla="*/ 17763 h 21600"/>
                <a:gd name="T26" fmla="*/ 829210 w 21600"/>
                <a:gd name="T27" fmla="*/ 11007 h 21600"/>
                <a:gd name="T28" fmla="*/ 762608 w 21600"/>
                <a:gd name="T29" fmla="*/ 4890 h 21600"/>
                <a:gd name="T30" fmla="*/ 709773 w 21600"/>
                <a:gd name="T31" fmla="*/ 1814 h 21600"/>
                <a:gd name="T32" fmla="*/ 656100 w 21600"/>
                <a:gd name="T33" fmla="*/ 1192 h 21600"/>
                <a:gd name="T34" fmla="*/ 575660 w 21600"/>
                <a:gd name="T35" fmla="*/ 1192 h 21600"/>
                <a:gd name="T36" fmla="*/ 530233 w 21600"/>
                <a:gd name="T37" fmla="*/ 1814 h 21600"/>
                <a:gd name="T38" fmla="*/ 443294 w 21600"/>
                <a:gd name="T39" fmla="*/ 7344 h 21600"/>
                <a:gd name="T40" fmla="*/ 399824 w 21600"/>
                <a:gd name="T41" fmla="*/ 11612 h 21600"/>
                <a:gd name="T42" fmla="*/ 318266 w 21600"/>
                <a:gd name="T43" fmla="*/ 21426 h 21600"/>
                <a:gd name="T44" fmla="*/ 238734 w 21600"/>
                <a:gd name="T45" fmla="*/ 34904 h 21600"/>
                <a:gd name="T46" fmla="*/ 163815 w 21600"/>
                <a:gd name="T47" fmla="*/ 52062 h 21600"/>
                <a:gd name="T48" fmla="*/ 94278 w 21600"/>
                <a:gd name="T49" fmla="*/ 70464 h 21600"/>
                <a:gd name="T50" fmla="*/ 29562 w 21600"/>
                <a:gd name="T51" fmla="*/ 91907 h 21600"/>
                <a:gd name="T52" fmla="*/ 28584 w 21600"/>
                <a:gd name="T53" fmla="*/ 94361 h 21600"/>
                <a:gd name="T54" fmla="*/ 87848 w 21600"/>
                <a:gd name="T55" fmla="*/ 79034 h 21600"/>
                <a:gd name="T56" fmla="*/ 150816 w 21600"/>
                <a:gd name="T57" fmla="*/ 64935 h 21600"/>
                <a:gd name="T58" fmla="*/ 182266 w 21600"/>
                <a:gd name="T59" fmla="*/ 58818 h 21600"/>
                <a:gd name="T60" fmla="*/ 249846 w 21600"/>
                <a:gd name="T61" fmla="*/ 49003 h 21600"/>
                <a:gd name="T62" fmla="*/ 319244 w 21600"/>
                <a:gd name="T63" fmla="*/ 40433 h 21600"/>
                <a:gd name="T64" fmla="*/ 390459 w 21600"/>
                <a:gd name="T65" fmla="*/ 34316 h 21600"/>
                <a:gd name="T66" fmla="*/ 465518 w 21600"/>
                <a:gd name="T67" fmla="*/ 30636 h 21600"/>
                <a:gd name="T68" fmla="*/ 540437 w 21600"/>
                <a:gd name="T69" fmla="*/ 28804 h 21600"/>
                <a:gd name="T70" fmla="*/ 611652 w 21600"/>
                <a:gd name="T71" fmla="*/ 30636 h 21600"/>
                <a:gd name="T72" fmla="*/ 680141 w 21600"/>
                <a:gd name="T73" fmla="*/ 33072 h 21600"/>
                <a:gd name="T74" fmla="*/ 747792 w 21600"/>
                <a:gd name="T75" fmla="*/ 38584 h 21600"/>
                <a:gd name="T76" fmla="*/ 813416 w 21600"/>
                <a:gd name="T77" fmla="*/ 45323 h 21600"/>
                <a:gd name="T78" fmla="*/ 876454 w 21600"/>
                <a:gd name="T79" fmla="*/ 55155 h 21600"/>
                <a:gd name="T80" fmla="*/ 936557 w 21600"/>
                <a:gd name="T81" fmla="*/ 66161 h 21600"/>
                <a:gd name="T82" fmla="*/ 993934 w 21600"/>
                <a:gd name="T83" fmla="*/ 78412 h 21600"/>
                <a:gd name="T84" fmla="*/ 1049494 w 21600"/>
                <a:gd name="T85" fmla="*/ 93739 h 21600"/>
                <a:gd name="T86" fmla="*/ 1100442 w 21600"/>
                <a:gd name="T87" fmla="*/ 108460 h 21600"/>
                <a:gd name="T88" fmla="*/ 1148524 w 21600"/>
                <a:gd name="T89" fmla="*/ 126223 h 21600"/>
                <a:gd name="T90" fmla="*/ 1193881 w 21600"/>
                <a:gd name="T91" fmla="*/ 145213 h 21600"/>
                <a:gd name="T92" fmla="*/ 1234555 w 21600"/>
                <a:gd name="T93" fmla="*/ 164842 h 21600"/>
                <a:gd name="T94" fmla="*/ 1271595 w 21600"/>
                <a:gd name="T95" fmla="*/ 185680 h 21600"/>
                <a:gd name="T96" fmla="*/ 1304023 w 21600"/>
                <a:gd name="T97" fmla="*/ 208368 h 21600"/>
                <a:gd name="T98" fmla="*/ 1332677 w 21600"/>
                <a:gd name="T99" fmla="*/ 232265 h 21600"/>
                <a:gd name="T100" fmla="*/ 1356788 w 21600"/>
                <a:gd name="T101" fmla="*/ 256144 h 21600"/>
                <a:gd name="T102" fmla="*/ 1304023 w 21600"/>
                <a:gd name="T103" fmla="*/ 261674 h 21600"/>
                <a:gd name="T104" fmla="*/ 1479929 w 21600"/>
                <a:gd name="T105" fmla="*/ 207124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600"/>
                <a:gd name="T160" fmla="*/ 0 h 21600"/>
                <a:gd name="T161" fmla="*/ 21600 w 21600"/>
                <a:gd name="T162" fmla="*/ 21600 h 216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600" h="21600">
                  <a:moveTo>
                    <a:pt x="20606" y="13442"/>
                  </a:moveTo>
                  <a:lnTo>
                    <a:pt x="20446" y="12696"/>
                  </a:lnTo>
                  <a:lnTo>
                    <a:pt x="20354" y="12342"/>
                  </a:lnTo>
                  <a:lnTo>
                    <a:pt x="20274" y="11987"/>
                  </a:lnTo>
                  <a:lnTo>
                    <a:pt x="20077" y="11314"/>
                  </a:lnTo>
                  <a:lnTo>
                    <a:pt x="19865" y="10603"/>
                  </a:lnTo>
                  <a:lnTo>
                    <a:pt x="19639" y="10000"/>
                  </a:lnTo>
                  <a:lnTo>
                    <a:pt x="19414" y="9327"/>
                  </a:lnTo>
                  <a:lnTo>
                    <a:pt x="19136" y="8688"/>
                  </a:lnTo>
                  <a:lnTo>
                    <a:pt x="18870" y="8085"/>
                  </a:lnTo>
                  <a:lnTo>
                    <a:pt x="18580" y="7483"/>
                  </a:lnTo>
                  <a:lnTo>
                    <a:pt x="18302" y="6915"/>
                  </a:lnTo>
                  <a:lnTo>
                    <a:pt x="17971" y="6347"/>
                  </a:lnTo>
                  <a:lnTo>
                    <a:pt x="17639" y="5780"/>
                  </a:lnTo>
                  <a:lnTo>
                    <a:pt x="17321" y="5248"/>
                  </a:lnTo>
                  <a:lnTo>
                    <a:pt x="16951" y="4752"/>
                  </a:lnTo>
                  <a:lnTo>
                    <a:pt x="16593" y="4291"/>
                  </a:lnTo>
                  <a:lnTo>
                    <a:pt x="16222" y="3829"/>
                  </a:lnTo>
                  <a:lnTo>
                    <a:pt x="15824" y="3404"/>
                  </a:lnTo>
                  <a:lnTo>
                    <a:pt x="15415" y="3013"/>
                  </a:lnTo>
                  <a:lnTo>
                    <a:pt x="15017" y="2589"/>
                  </a:lnTo>
                  <a:lnTo>
                    <a:pt x="14593" y="2233"/>
                  </a:lnTo>
                  <a:lnTo>
                    <a:pt x="14170" y="1914"/>
                  </a:lnTo>
                  <a:lnTo>
                    <a:pt x="13733" y="1559"/>
                  </a:lnTo>
                  <a:lnTo>
                    <a:pt x="13268" y="1311"/>
                  </a:lnTo>
                  <a:lnTo>
                    <a:pt x="12806" y="1028"/>
                  </a:lnTo>
                  <a:lnTo>
                    <a:pt x="12342" y="780"/>
                  </a:lnTo>
                  <a:lnTo>
                    <a:pt x="11865" y="637"/>
                  </a:lnTo>
                  <a:lnTo>
                    <a:pt x="11388" y="425"/>
                  </a:lnTo>
                  <a:lnTo>
                    <a:pt x="10912" y="283"/>
                  </a:lnTo>
                  <a:lnTo>
                    <a:pt x="10408" y="177"/>
                  </a:lnTo>
                  <a:lnTo>
                    <a:pt x="10156" y="105"/>
                  </a:lnTo>
                  <a:lnTo>
                    <a:pt x="9905" y="105"/>
                  </a:lnTo>
                  <a:lnTo>
                    <a:pt x="9388" y="69"/>
                  </a:lnTo>
                  <a:lnTo>
                    <a:pt x="8885" y="0"/>
                  </a:lnTo>
                  <a:lnTo>
                    <a:pt x="8237" y="69"/>
                  </a:lnTo>
                  <a:lnTo>
                    <a:pt x="7906" y="105"/>
                  </a:lnTo>
                  <a:lnTo>
                    <a:pt x="7587" y="105"/>
                  </a:lnTo>
                  <a:lnTo>
                    <a:pt x="6951" y="283"/>
                  </a:lnTo>
                  <a:lnTo>
                    <a:pt x="6343" y="425"/>
                  </a:lnTo>
                  <a:lnTo>
                    <a:pt x="6024" y="567"/>
                  </a:lnTo>
                  <a:lnTo>
                    <a:pt x="5721" y="672"/>
                  </a:lnTo>
                  <a:lnTo>
                    <a:pt x="5125" y="956"/>
                  </a:lnTo>
                  <a:lnTo>
                    <a:pt x="4554" y="1240"/>
                  </a:lnTo>
                  <a:lnTo>
                    <a:pt x="3972" y="1595"/>
                  </a:lnTo>
                  <a:lnTo>
                    <a:pt x="3416" y="2020"/>
                  </a:lnTo>
                  <a:lnTo>
                    <a:pt x="2887" y="2482"/>
                  </a:lnTo>
                  <a:lnTo>
                    <a:pt x="2344" y="3013"/>
                  </a:lnTo>
                  <a:lnTo>
                    <a:pt x="1839" y="3511"/>
                  </a:lnTo>
                  <a:lnTo>
                    <a:pt x="1349" y="4078"/>
                  </a:lnTo>
                  <a:lnTo>
                    <a:pt x="887" y="4645"/>
                  </a:lnTo>
                  <a:lnTo>
                    <a:pt x="423" y="5319"/>
                  </a:lnTo>
                  <a:lnTo>
                    <a:pt x="0" y="5994"/>
                  </a:lnTo>
                  <a:lnTo>
                    <a:pt x="409" y="5461"/>
                  </a:lnTo>
                  <a:lnTo>
                    <a:pt x="834" y="5000"/>
                  </a:lnTo>
                  <a:lnTo>
                    <a:pt x="1257" y="4574"/>
                  </a:lnTo>
                  <a:lnTo>
                    <a:pt x="1694" y="4185"/>
                  </a:lnTo>
                  <a:lnTo>
                    <a:pt x="2158" y="3758"/>
                  </a:lnTo>
                  <a:lnTo>
                    <a:pt x="2382" y="3616"/>
                  </a:lnTo>
                  <a:lnTo>
                    <a:pt x="2608" y="3404"/>
                  </a:lnTo>
                  <a:lnTo>
                    <a:pt x="3071" y="3085"/>
                  </a:lnTo>
                  <a:lnTo>
                    <a:pt x="3575" y="2836"/>
                  </a:lnTo>
                  <a:lnTo>
                    <a:pt x="4052" y="2518"/>
                  </a:lnTo>
                  <a:lnTo>
                    <a:pt x="4568" y="2340"/>
                  </a:lnTo>
                  <a:lnTo>
                    <a:pt x="5072" y="2128"/>
                  </a:lnTo>
                  <a:lnTo>
                    <a:pt x="5587" y="1986"/>
                  </a:lnTo>
                  <a:lnTo>
                    <a:pt x="6130" y="1878"/>
                  </a:lnTo>
                  <a:lnTo>
                    <a:pt x="6661" y="1773"/>
                  </a:lnTo>
                  <a:lnTo>
                    <a:pt x="7203" y="1702"/>
                  </a:lnTo>
                  <a:lnTo>
                    <a:pt x="7733" y="1667"/>
                  </a:lnTo>
                  <a:lnTo>
                    <a:pt x="8262" y="1702"/>
                  </a:lnTo>
                  <a:lnTo>
                    <a:pt x="8752" y="1773"/>
                  </a:lnTo>
                  <a:lnTo>
                    <a:pt x="9256" y="1808"/>
                  </a:lnTo>
                  <a:lnTo>
                    <a:pt x="9732" y="1914"/>
                  </a:lnTo>
                  <a:lnTo>
                    <a:pt x="10236" y="2056"/>
                  </a:lnTo>
                  <a:lnTo>
                    <a:pt x="10700" y="2233"/>
                  </a:lnTo>
                  <a:lnTo>
                    <a:pt x="11177" y="2446"/>
                  </a:lnTo>
                  <a:lnTo>
                    <a:pt x="11639" y="2623"/>
                  </a:lnTo>
                  <a:lnTo>
                    <a:pt x="12091" y="2908"/>
                  </a:lnTo>
                  <a:lnTo>
                    <a:pt x="12541" y="3192"/>
                  </a:lnTo>
                  <a:lnTo>
                    <a:pt x="12978" y="3511"/>
                  </a:lnTo>
                  <a:lnTo>
                    <a:pt x="13401" y="3829"/>
                  </a:lnTo>
                  <a:lnTo>
                    <a:pt x="13826" y="4185"/>
                  </a:lnTo>
                  <a:lnTo>
                    <a:pt x="14222" y="4538"/>
                  </a:lnTo>
                  <a:lnTo>
                    <a:pt x="14632" y="4964"/>
                  </a:lnTo>
                  <a:lnTo>
                    <a:pt x="15017" y="5425"/>
                  </a:lnTo>
                  <a:lnTo>
                    <a:pt x="15375" y="5815"/>
                  </a:lnTo>
                  <a:lnTo>
                    <a:pt x="15746" y="6277"/>
                  </a:lnTo>
                  <a:lnTo>
                    <a:pt x="16102" y="6809"/>
                  </a:lnTo>
                  <a:lnTo>
                    <a:pt x="16434" y="7305"/>
                  </a:lnTo>
                  <a:lnTo>
                    <a:pt x="16766" y="7837"/>
                  </a:lnTo>
                  <a:lnTo>
                    <a:pt x="17083" y="8404"/>
                  </a:lnTo>
                  <a:lnTo>
                    <a:pt x="17375" y="8973"/>
                  </a:lnTo>
                  <a:lnTo>
                    <a:pt x="17665" y="9540"/>
                  </a:lnTo>
                  <a:lnTo>
                    <a:pt x="17931" y="10143"/>
                  </a:lnTo>
                  <a:lnTo>
                    <a:pt x="18195" y="10746"/>
                  </a:lnTo>
                  <a:lnTo>
                    <a:pt x="18433" y="11420"/>
                  </a:lnTo>
                  <a:lnTo>
                    <a:pt x="18659" y="12059"/>
                  </a:lnTo>
                  <a:lnTo>
                    <a:pt x="18870" y="12696"/>
                  </a:lnTo>
                  <a:lnTo>
                    <a:pt x="19069" y="13442"/>
                  </a:lnTo>
                  <a:lnTo>
                    <a:pt x="19241" y="14115"/>
                  </a:lnTo>
                  <a:lnTo>
                    <a:pt x="19414" y="14824"/>
                  </a:lnTo>
                  <a:lnTo>
                    <a:pt x="19029" y="14966"/>
                  </a:lnTo>
                  <a:lnTo>
                    <a:pt x="18659" y="15144"/>
                  </a:lnTo>
                  <a:lnTo>
                    <a:pt x="21600" y="21600"/>
                  </a:lnTo>
                  <a:lnTo>
                    <a:pt x="21176" y="11987"/>
                  </a:lnTo>
                  <a:lnTo>
                    <a:pt x="20606" y="13442"/>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27000" name="Picture 30" descr="ServerProcess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81344" y="931316"/>
              <a:ext cx="434101" cy="502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001" name="AutoShape 31"/>
            <p:cNvSpPr>
              <a:spLocks noChangeArrowheads="1"/>
            </p:cNvSpPr>
            <p:nvPr/>
          </p:nvSpPr>
          <p:spPr bwMode="auto">
            <a:xfrm>
              <a:off x="1668104" y="1448896"/>
              <a:ext cx="671083" cy="233921"/>
            </a:xfrm>
            <a:prstGeom prst="roundRect">
              <a:avLst>
                <a:gd name="adj" fmla="val 416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哈希算法</a:t>
              </a:r>
            </a:p>
          </p:txBody>
        </p:sp>
        <p:sp>
          <p:nvSpPr>
            <p:cNvPr id="127002" name="曲线"/>
            <p:cNvSpPr>
              <a:spLocks/>
            </p:cNvSpPr>
            <p:nvPr/>
          </p:nvSpPr>
          <p:spPr bwMode="auto">
            <a:xfrm flipV="1">
              <a:off x="2048039" y="822007"/>
              <a:ext cx="987782" cy="570595"/>
            </a:xfrm>
            <a:custGeom>
              <a:avLst/>
              <a:gdLst>
                <a:gd name="T0" fmla="*/ 987782 w 21600"/>
                <a:gd name="T1" fmla="*/ 25598 h 21600"/>
                <a:gd name="T2" fmla="*/ 762879 w 21600"/>
                <a:gd name="T3" fmla="*/ 570595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21600" y="969"/>
                  </a:moveTo>
                  <a:cubicBezTo>
                    <a:pt x="21461" y="8514"/>
                    <a:pt x="19733" y="15770"/>
                    <a:pt x="16682" y="21600"/>
                  </a:cubicBezTo>
                </a:path>
              </a:pathLst>
            </a:custGeom>
            <a:noFill/>
            <a:ln w="44450" cap="flat" cmpd="sng">
              <a:solidFill>
                <a:srgbClr val="CC0000"/>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7003" name="曲线"/>
            <p:cNvSpPr>
              <a:spLocks/>
            </p:cNvSpPr>
            <p:nvPr/>
          </p:nvSpPr>
          <p:spPr bwMode="auto">
            <a:xfrm>
              <a:off x="2048039" y="1732554"/>
              <a:ext cx="987782" cy="570594"/>
            </a:xfrm>
            <a:custGeom>
              <a:avLst/>
              <a:gdLst>
                <a:gd name="T0" fmla="*/ 987782 w 21600"/>
                <a:gd name="T1" fmla="*/ 25597 h 21600"/>
                <a:gd name="T2" fmla="*/ 762879 w 21600"/>
                <a:gd name="T3" fmla="*/ 570594 h 21600"/>
                <a:gd name="T4" fmla="*/ 0 60000 65536"/>
                <a:gd name="T5" fmla="*/ 0 60000 65536"/>
                <a:gd name="T6" fmla="*/ 0 w 21600"/>
                <a:gd name="T7" fmla="*/ 0 h 21600"/>
                <a:gd name="T8" fmla="*/ 21600 w 21600"/>
                <a:gd name="T9" fmla="*/ 21600 h 21600"/>
              </a:gdLst>
              <a:ahLst/>
              <a:cxnLst>
                <a:cxn ang="T4">
                  <a:pos x="T0" y="T1"/>
                </a:cxn>
                <a:cxn ang="T5">
                  <a:pos x="T2" y="T3"/>
                </a:cxn>
              </a:cxnLst>
              <a:rect l="T6" t="T7" r="T8" b="T9"/>
              <a:pathLst>
                <a:path w="21600" h="21600">
                  <a:moveTo>
                    <a:pt x="21600" y="969"/>
                  </a:moveTo>
                  <a:cubicBezTo>
                    <a:pt x="21461" y="8513"/>
                    <a:pt x="19733" y="15770"/>
                    <a:pt x="16682" y="21600"/>
                  </a:cubicBezTo>
                </a:path>
              </a:pathLst>
            </a:custGeom>
            <a:noFill/>
            <a:ln w="44450" cap="flat" cmpd="sng">
              <a:solidFill>
                <a:srgbClr val="CC0000"/>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7004" name="AutoShape 34"/>
            <p:cNvSpPr>
              <a:spLocks noChangeArrowheads="1"/>
            </p:cNvSpPr>
            <p:nvPr/>
          </p:nvSpPr>
          <p:spPr bwMode="auto">
            <a:xfrm>
              <a:off x="2603168" y="1296410"/>
              <a:ext cx="889221" cy="501730"/>
            </a:xfrm>
            <a:prstGeom prst="roundRect">
              <a:avLst>
                <a:gd name="adj" fmla="val 4162"/>
              </a:avLst>
            </a:prstGeom>
            <a:gradFill rotWithShape="1">
              <a:gsLst>
                <a:gs pos="0">
                  <a:srgbClr val="ADE2A1"/>
                </a:gs>
                <a:gs pos="100000">
                  <a:srgbClr val="E8F6E4"/>
                </a:gs>
              </a:gsLst>
              <a:lin ang="18900000" scaled="1"/>
            </a:gradFill>
            <a:ln w="9525">
              <a:solidFill>
                <a:srgbClr val="4D4D4D"/>
              </a:solidFill>
              <a:miter lim="800000"/>
              <a:headEnd/>
              <a:tailEnd/>
            </a:ln>
          </p:spPr>
          <p:txBody>
            <a:bodyPr lIns="18000" rIns="1800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如果哈希值匹配，说明数据有效</a:t>
              </a:r>
              <a:r>
                <a:rPr lang="en-US" sz="1200">
                  <a:solidFill>
                    <a:schemeClr val="bg2"/>
                  </a:solidFill>
                  <a:sym typeface="黑体" panose="02010609060101010101" pitchFamily="49" charset="-122"/>
                </a:rPr>
                <a:t> </a:t>
              </a:r>
              <a:endParaRPr lang="zh-CN" altLang="en-US" sz="1200">
                <a:solidFill>
                  <a:schemeClr val="bg2"/>
                </a:solidFill>
                <a:sym typeface="黑体" panose="02010609060101010101" pitchFamily="49" charset="-122"/>
              </a:endParaRPr>
            </a:p>
          </p:txBody>
        </p:sp>
        <p:sp>
          <p:nvSpPr>
            <p:cNvPr id="127005" name="曲线"/>
            <p:cNvSpPr>
              <a:spLocks/>
            </p:cNvSpPr>
            <p:nvPr/>
          </p:nvSpPr>
          <p:spPr bwMode="auto">
            <a:xfrm>
              <a:off x="534839" y="2842044"/>
              <a:ext cx="1963970" cy="471122"/>
            </a:xfrm>
            <a:custGeom>
              <a:avLst/>
              <a:gdLst>
                <a:gd name="T0" fmla="*/ 0 w 21600"/>
                <a:gd name="T1" fmla="*/ 0 h 21600"/>
                <a:gd name="T2" fmla="*/ 0 w 21600"/>
                <a:gd name="T3" fmla="*/ 471122 h 21600"/>
                <a:gd name="T4" fmla="*/ 1909415 w 21600"/>
                <a:gd name="T5" fmla="*/ 471122 h 21600"/>
                <a:gd name="T6" fmla="*/ 1909415 w 21600"/>
                <a:gd name="T7" fmla="*/ 196257 h 21600"/>
                <a:gd name="T8" fmla="*/ 1963970 w 21600"/>
                <a:gd name="T9" fmla="*/ 196257 h 21600"/>
                <a:gd name="T10" fmla="*/ 1882047 w 21600"/>
                <a:gd name="T11" fmla="*/ 39260 h 21600"/>
                <a:gd name="T12" fmla="*/ 1800306 w 21600"/>
                <a:gd name="T13" fmla="*/ 196257 h 21600"/>
                <a:gd name="T14" fmla="*/ 1854679 w 21600"/>
                <a:gd name="T15" fmla="*/ 196257 h 21600"/>
                <a:gd name="T16" fmla="*/ 1854679 w 21600"/>
                <a:gd name="T17" fmla="*/ 392580 h 21600"/>
                <a:gd name="T18" fmla="*/ 54464 w 21600"/>
                <a:gd name="T19" fmla="*/ 392580 h 21600"/>
                <a:gd name="T20" fmla="*/ 54464 w 21600"/>
                <a:gd name="T21" fmla="*/ 0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600"/>
                <a:gd name="T37" fmla="*/ 0 h 21600"/>
                <a:gd name="T38" fmla="*/ 21600 w 21600"/>
                <a:gd name="T39" fmla="*/ 21600 h 216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600" h="21600">
                  <a:moveTo>
                    <a:pt x="0" y="0"/>
                  </a:moveTo>
                  <a:lnTo>
                    <a:pt x="0" y="21600"/>
                  </a:lnTo>
                  <a:lnTo>
                    <a:pt x="21000" y="21600"/>
                  </a:lnTo>
                  <a:lnTo>
                    <a:pt x="21000" y="8998"/>
                  </a:lnTo>
                  <a:lnTo>
                    <a:pt x="21600" y="8998"/>
                  </a:lnTo>
                  <a:lnTo>
                    <a:pt x="20699" y="1800"/>
                  </a:lnTo>
                  <a:lnTo>
                    <a:pt x="19800" y="8998"/>
                  </a:lnTo>
                  <a:lnTo>
                    <a:pt x="20398" y="8998"/>
                  </a:lnTo>
                  <a:lnTo>
                    <a:pt x="20398" y="17999"/>
                  </a:lnTo>
                  <a:lnTo>
                    <a:pt x="599" y="17999"/>
                  </a:lnTo>
                  <a:lnTo>
                    <a:pt x="599" y="0"/>
                  </a:lnTo>
                  <a:lnTo>
                    <a:pt x="0" y="0"/>
                  </a:lnTo>
                  <a:close/>
                </a:path>
              </a:pathLst>
            </a:custGeom>
            <a:solidFill>
              <a:srgbClr val="FF000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7006" name="AutoShape 36"/>
            <p:cNvSpPr>
              <a:spLocks noChangeArrowheads="1"/>
            </p:cNvSpPr>
            <p:nvPr/>
          </p:nvSpPr>
          <p:spPr bwMode="auto">
            <a:xfrm>
              <a:off x="847190" y="3033336"/>
              <a:ext cx="1368256" cy="413188"/>
            </a:xfrm>
            <a:prstGeom prst="roundRect">
              <a:avLst>
                <a:gd name="adj" fmla="val 4162"/>
              </a:avLst>
            </a:prstGeom>
            <a:gradFill rotWithShape="1">
              <a:gsLst>
                <a:gs pos="0">
                  <a:srgbClr val="ADE2A1"/>
                </a:gs>
                <a:gs pos="100000">
                  <a:srgbClr val="E8F6E4"/>
                </a:gs>
              </a:gsLst>
              <a:lin ang="18900000" scaled="1"/>
            </a:gradFill>
            <a:ln w="9525">
              <a:solidFill>
                <a:srgbClr val="4D4D4D"/>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r>
                <a:rPr lang="zh-CN" altLang="en-US" sz="1200">
                  <a:sym typeface="黑体" panose="02010609060101010101" pitchFamily="49" charset="-122"/>
                </a:rPr>
                <a:t>用户</a:t>
              </a:r>
              <a:r>
                <a:rPr lang="en-US" altLang="zh-CN" sz="1200">
                  <a:sym typeface="黑体" panose="02010609060101010101" pitchFamily="49" charset="-122"/>
                </a:rPr>
                <a:t>A</a:t>
              </a:r>
              <a:r>
                <a:rPr lang="zh-CN" altLang="en-US" sz="1200">
                  <a:sym typeface="黑体" panose="02010609060101010101" pitchFamily="49" charset="-122"/>
                </a:rPr>
                <a:t>发送数据和哈希值给用户 </a:t>
              </a:r>
              <a:r>
                <a:rPr lang="en-US" altLang="zh-CN" sz="1200">
                  <a:sym typeface="黑体" panose="02010609060101010101" pitchFamily="49" charset="-122"/>
                </a:rPr>
                <a:t>B</a:t>
              </a:r>
              <a:endParaRPr lang="zh-CN" altLang="en-US" sz="1200">
                <a:sym typeface="黑体" panose="02010609060101010101" pitchFamily="49" charset="-122"/>
              </a:endParaRPr>
            </a:p>
          </p:txBody>
        </p:sp>
      </p:grpSp>
    </p:spTree>
    <p:extLst>
      <p:ext uri="{BB962C8B-B14F-4D97-AF65-F5344CB8AC3E}">
        <p14:creationId xmlns:p14="http://schemas.microsoft.com/office/powerpoint/2010/main" val="322997547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themeOverride>
</file>

<file path=docProps/app.xml><?xml version="1.0" encoding="utf-8"?>
<Properties xmlns="http://schemas.openxmlformats.org/officeDocument/2006/extended-properties" xmlns:vt="http://schemas.openxmlformats.org/officeDocument/2006/docPropsVTypes">
  <Template/>
  <TotalTime>14522</TotalTime>
  <Words>4743</Words>
  <Application>Microsoft Office PowerPoint</Application>
  <PresentationFormat>全屏显示(4:3)</PresentationFormat>
  <Paragraphs>860</Paragraphs>
  <Slides>85</Slides>
  <Notes>3</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2</vt:i4>
      </vt:variant>
      <vt:variant>
        <vt:lpstr>幻灯片标题</vt:lpstr>
      </vt:variant>
      <vt:variant>
        <vt:i4>85</vt:i4>
      </vt:variant>
    </vt:vector>
  </HeadingPairs>
  <TitlesOfParts>
    <vt:vector size="99" baseType="lpstr">
      <vt:lpstr>Monotype Sorts</vt:lpstr>
      <vt:lpstr>黑体</vt:lpstr>
      <vt:lpstr>隶书</vt:lpstr>
      <vt:lpstr>宋体</vt:lpstr>
      <vt:lpstr>微软雅黑</vt:lpstr>
      <vt:lpstr>Arial</vt:lpstr>
      <vt:lpstr>Calibri</vt:lpstr>
      <vt:lpstr>Garamond</vt:lpstr>
      <vt:lpstr>Times New Roman</vt:lpstr>
      <vt:lpstr>Wingdings</vt:lpstr>
      <vt:lpstr>Wingdings 3</vt:lpstr>
      <vt:lpstr>sx272TGp_report_light</vt:lpstr>
      <vt:lpstr>Microsoft Visio 2003-2010 绘图</vt:lpstr>
      <vt:lpstr>Visio</vt:lpstr>
      <vt:lpstr>安全支撑技术与保障新领域</vt:lpstr>
      <vt:lpstr>课程内容</vt:lpstr>
      <vt:lpstr>知识子域：密码学</vt:lpstr>
      <vt:lpstr>密码学发展</vt:lpstr>
      <vt:lpstr>基本保密通信模型</vt:lpstr>
      <vt:lpstr>密码学技术在信息安全中的应用</vt:lpstr>
      <vt:lpstr>对称密码算法</vt:lpstr>
      <vt:lpstr>非对称密码算法</vt:lpstr>
      <vt:lpstr>哈希函数</vt:lpstr>
      <vt:lpstr>消息鉴别</vt:lpstr>
      <vt:lpstr>数字签名</vt:lpstr>
      <vt:lpstr>知识子域：密码学</vt:lpstr>
      <vt:lpstr>PKI体系</vt:lpstr>
      <vt:lpstr>数字证书</vt:lpstr>
      <vt:lpstr>CA：认证权威机构</vt:lpstr>
      <vt:lpstr>RA、LDAP与CRL</vt:lpstr>
      <vt:lpstr>PKI/CA技术的典型应用</vt:lpstr>
      <vt:lpstr>区块链</vt:lpstr>
      <vt:lpstr>区块链技术特点</vt:lpstr>
      <vt:lpstr>知识子域：身份鉴别</vt:lpstr>
      <vt:lpstr>标识与鉴别</vt:lpstr>
      <vt:lpstr>鉴别的基本概念</vt:lpstr>
      <vt:lpstr>基于实体所知的鉴别</vt:lpstr>
      <vt:lpstr>密码暴力破解安全防护</vt:lpstr>
      <vt:lpstr>木马窃取密码安全防护</vt:lpstr>
      <vt:lpstr>密码嗅探攻击安全防护</vt:lpstr>
      <vt:lpstr>密码嗅探攻击安全防护</vt:lpstr>
      <vt:lpstr>密码嗅探及重放攻击防护</vt:lpstr>
      <vt:lpstr>知识子域：身份鉴别</vt:lpstr>
      <vt:lpstr>基于实体所有的鉴别方法</vt:lpstr>
      <vt:lpstr>基于实体所有的鉴别方法</vt:lpstr>
      <vt:lpstr>基于实体特征的鉴别方法</vt:lpstr>
      <vt:lpstr>基于实体特征的鉴别-指纹、掌纹、静脉</vt:lpstr>
      <vt:lpstr>基于实体特征的鉴别-虹膜，视网膜</vt:lpstr>
      <vt:lpstr>基于实体特征的鉴别-语音、面部</vt:lpstr>
      <vt:lpstr>基于实体特征的鉴别</vt:lpstr>
      <vt:lpstr>知识子域：身份鉴别</vt:lpstr>
      <vt:lpstr>单点登录基本概念</vt:lpstr>
      <vt:lpstr>Kerberos协议</vt:lpstr>
      <vt:lpstr>Kerberos体系构成</vt:lpstr>
      <vt:lpstr>Kerberos认证过程-三次通信</vt:lpstr>
      <vt:lpstr>Kerberos工作过程-获得TGT</vt:lpstr>
      <vt:lpstr>Kerberos工作过程-获得SGT</vt:lpstr>
      <vt:lpstr>Kerberos工作过程-获得服务</vt:lpstr>
      <vt:lpstr>AAA协议</vt:lpstr>
      <vt:lpstr>知识子域：访问控制</vt:lpstr>
      <vt:lpstr>访问控制基本概念</vt:lpstr>
      <vt:lpstr>访问控制基本概念-访问控制模型</vt:lpstr>
      <vt:lpstr>访问控制模型的分类</vt:lpstr>
      <vt:lpstr>自主访问控制模型</vt:lpstr>
      <vt:lpstr>自主访问控制模型实现方式</vt:lpstr>
      <vt:lpstr>自主访问控制的特点 </vt:lpstr>
      <vt:lpstr>知识子域：访问控制</vt:lpstr>
      <vt:lpstr>强制访问控制模型</vt:lpstr>
      <vt:lpstr>强制访问控制模型-BLP</vt:lpstr>
      <vt:lpstr>BLP模型的构成</vt:lpstr>
      <vt:lpstr>BLP模型的关键知识点</vt:lpstr>
      <vt:lpstr>强制访问控制模型-Biba</vt:lpstr>
      <vt:lpstr>Biba模型的构成</vt:lpstr>
      <vt:lpstr>Biba模型关键知识点</vt:lpstr>
      <vt:lpstr>强制访问控制模型-Clark-Wilson</vt:lpstr>
      <vt:lpstr>Chinese Wall模型示例</vt:lpstr>
      <vt:lpstr>知识子域：访问控制</vt:lpstr>
      <vt:lpstr>基于角色的访问控制</vt:lpstr>
      <vt:lpstr>RBAC模型构成</vt:lpstr>
      <vt:lpstr>基于规则的访问控制</vt:lpstr>
      <vt:lpstr>特权管理基础设施</vt:lpstr>
      <vt:lpstr>PMI的体系架构</vt:lpstr>
      <vt:lpstr>PKI和PMI对比</vt:lpstr>
      <vt:lpstr>知识子域：信息安全保障新领域</vt:lpstr>
      <vt:lpstr>工业控制系统基本架构</vt:lpstr>
      <vt:lpstr>工业控制系统安全威胁</vt:lpstr>
      <vt:lpstr>工业控制系统安全架构</vt:lpstr>
      <vt:lpstr>知识子域：信息安全保障新领域</vt:lpstr>
      <vt:lpstr>云计算的基本概念</vt:lpstr>
      <vt:lpstr>云计算安全风险</vt:lpstr>
      <vt:lpstr>云计算安全架构</vt:lpstr>
      <vt:lpstr>云计算安全关键技术及虚拟化安全</vt:lpstr>
      <vt:lpstr>知识子域：信息安全保障新领域</vt:lpstr>
      <vt:lpstr>物联网基本概念</vt:lpstr>
      <vt:lpstr>物联网安全威胁及安全架构</vt:lpstr>
      <vt:lpstr>物联网安全架构</vt:lpstr>
      <vt:lpstr>移动互联网安全问题及策略</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廖勇; 张水宁; 沈传宁</dc:creator>
  <cp:lastModifiedBy>shencn</cp:lastModifiedBy>
  <cp:revision>813</cp:revision>
  <dcterms:created xsi:type="dcterms:W3CDTF">2009-02-11T06:13:22Z</dcterms:created>
  <dcterms:modified xsi:type="dcterms:W3CDTF">2017-11-06T07:39:28Z</dcterms:modified>
</cp:coreProperties>
</file>