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977" r:id="rId2"/>
    <p:sldId id="1198" r:id="rId3"/>
    <p:sldId id="1199" r:id="rId4"/>
    <p:sldId id="1200" r:id="rId5"/>
    <p:sldId id="1201" r:id="rId6"/>
    <p:sldId id="1202" r:id="rId7"/>
    <p:sldId id="1204" r:id="rId8"/>
    <p:sldId id="1206" r:id="rId9"/>
    <p:sldId id="1205" r:id="rId10"/>
    <p:sldId id="1208" r:id="rId11"/>
    <p:sldId id="1203" r:id="rId12"/>
    <p:sldId id="1209" r:id="rId13"/>
    <p:sldId id="1104" r:id="rId14"/>
    <p:sldId id="1211" r:id="rId15"/>
    <p:sldId id="1105" r:id="rId16"/>
    <p:sldId id="1106" r:id="rId17"/>
    <p:sldId id="1107" r:id="rId18"/>
    <p:sldId id="1109" r:id="rId19"/>
    <p:sldId id="1110" r:id="rId20"/>
    <p:sldId id="1108" r:id="rId21"/>
    <p:sldId id="1111" r:id="rId22"/>
    <p:sldId id="1112" r:id="rId23"/>
    <p:sldId id="1113" r:id="rId24"/>
    <p:sldId id="1114" r:id="rId25"/>
    <p:sldId id="1212" r:id="rId26"/>
    <p:sldId id="1115" r:id="rId27"/>
    <p:sldId id="1116" r:id="rId28"/>
    <p:sldId id="1117" r:id="rId29"/>
    <p:sldId id="1213" r:id="rId30"/>
    <p:sldId id="1119" r:id="rId31"/>
    <p:sldId id="1120" r:id="rId32"/>
    <p:sldId id="1121" r:id="rId33"/>
    <p:sldId id="1122" r:id="rId34"/>
    <p:sldId id="1123" r:id="rId35"/>
    <p:sldId id="1124" r:id="rId36"/>
    <p:sldId id="1125" r:id="rId37"/>
    <p:sldId id="1126" r:id="rId38"/>
    <p:sldId id="1214" r:id="rId39"/>
    <p:sldId id="1127" r:id="rId40"/>
    <p:sldId id="1215" r:id="rId41"/>
    <p:sldId id="1129" r:id="rId42"/>
    <p:sldId id="1130" r:id="rId43"/>
    <p:sldId id="1216" r:id="rId44"/>
    <p:sldId id="1133" r:id="rId45"/>
    <p:sldId id="1134" r:id="rId46"/>
    <p:sldId id="1217" r:id="rId47"/>
    <p:sldId id="1135" r:id="rId48"/>
    <p:sldId id="1218" r:id="rId49"/>
    <p:sldId id="1137" r:id="rId50"/>
    <p:sldId id="1138" r:id="rId51"/>
    <p:sldId id="1219" r:id="rId52"/>
    <p:sldId id="1220" r:id="rId53"/>
    <p:sldId id="1140" r:id="rId54"/>
    <p:sldId id="1141" r:id="rId55"/>
    <p:sldId id="1142" r:id="rId56"/>
    <p:sldId id="1221" r:id="rId57"/>
    <p:sldId id="1143" r:id="rId58"/>
    <p:sldId id="1144" r:id="rId59"/>
    <p:sldId id="1222" r:id="rId60"/>
    <p:sldId id="1223" r:id="rId61"/>
    <p:sldId id="1147" r:id="rId62"/>
    <p:sldId id="1224" r:id="rId63"/>
    <p:sldId id="1149" r:id="rId64"/>
    <p:sldId id="1150" r:id="rId65"/>
    <p:sldId id="1151" r:id="rId66"/>
    <p:sldId id="1225" r:id="rId67"/>
    <p:sldId id="1169" r:id="rId68"/>
    <p:sldId id="1226" r:id="rId69"/>
    <p:sldId id="1227" r:id="rId70"/>
    <p:sldId id="1228" r:id="rId71"/>
    <p:sldId id="1229" r:id="rId72"/>
    <p:sldId id="1231" r:id="rId73"/>
    <p:sldId id="1232" r:id="rId74"/>
    <p:sldId id="1233" r:id="rId75"/>
    <p:sldId id="1234" r:id="rId76"/>
    <p:sldId id="1235" r:id="rId77"/>
    <p:sldId id="1190" r:id="rId78"/>
    <p:sldId id="1236" r:id="rId79"/>
    <p:sldId id="1089" r:id="rId8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3569" autoAdjust="0"/>
  </p:normalViewPr>
  <p:slideViewPr>
    <p:cSldViewPr>
      <p:cViewPr varScale="1">
        <p:scale>
          <a:sx n="52" d="100"/>
          <a:sy n="52" d="100"/>
        </p:scale>
        <p:origin x="1668" y="30"/>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947085-DF17-4453-9773-8804382B8696}"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zh-CN" altLang="en-US"/>
        </a:p>
      </dgm:t>
    </dgm:pt>
    <dgm:pt modelId="{F2696AF0-893E-4BBA-B2F6-C0827786F47A}">
      <dgm:prSet phldrT="[文本]" custT="1"/>
      <dgm:spPr/>
      <dgm:t>
        <a:bodyPr/>
        <a:lstStyle/>
        <a:p>
          <a:r>
            <a:rPr lang="zh-CN" altLang="en-US" sz="1800" dirty="0"/>
            <a:t>准备阶段</a:t>
          </a:r>
        </a:p>
      </dgm:t>
    </dgm:pt>
    <dgm:pt modelId="{FCDC7F93-4F29-40C1-9C85-B282B516C139}" type="parTrans" cxnId="{A71E2749-EB9E-46C0-BD41-81760DB1E6F0}">
      <dgm:prSet/>
      <dgm:spPr/>
      <dgm:t>
        <a:bodyPr/>
        <a:lstStyle/>
        <a:p>
          <a:endParaRPr lang="zh-CN" altLang="en-US" sz="1800"/>
        </a:p>
      </dgm:t>
    </dgm:pt>
    <dgm:pt modelId="{04F649CC-60CC-4469-A3FB-BA920EE109D2}" type="sibTrans" cxnId="{A71E2749-EB9E-46C0-BD41-81760DB1E6F0}">
      <dgm:prSet/>
      <dgm:spPr/>
      <dgm:t>
        <a:bodyPr/>
        <a:lstStyle/>
        <a:p>
          <a:endParaRPr lang="zh-CN" altLang="en-US" sz="1800"/>
        </a:p>
      </dgm:t>
    </dgm:pt>
    <dgm:pt modelId="{7FE7E2DC-93D6-4998-A813-315AB26ABFBE}">
      <dgm:prSet phldrT="[文本]" custT="1"/>
      <dgm:spPr/>
      <dgm:t>
        <a:bodyPr/>
        <a:lstStyle/>
        <a:p>
          <a:pPr>
            <a:buFont typeface="Wingdings" panose="05000000000000000000" pitchFamily="2" charset="2"/>
            <a:buChar char="l"/>
          </a:pPr>
          <a:r>
            <a:rPr lang="zh-CN" altLang="en-US" sz="1800" dirty="0"/>
            <a:t>风险评估计划书</a:t>
          </a:r>
        </a:p>
      </dgm:t>
    </dgm:pt>
    <dgm:pt modelId="{C07A1420-960B-4BCE-B8D6-442815B68B37}" type="parTrans" cxnId="{3F37555D-2C7C-4311-A565-91C00FFACDD1}">
      <dgm:prSet/>
      <dgm:spPr/>
      <dgm:t>
        <a:bodyPr/>
        <a:lstStyle/>
        <a:p>
          <a:endParaRPr lang="zh-CN" altLang="en-US" sz="1800"/>
        </a:p>
      </dgm:t>
    </dgm:pt>
    <dgm:pt modelId="{B7A062D3-B732-4E1E-94C0-702E6876968B}" type="sibTrans" cxnId="{3F37555D-2C7C-4311-A565-91C00FFACDD1}">
      <dgm:prSet/>
      <dgm:spPr/>
      <dgm:t>
        <a:bodyPr/>
        <a:lstStyle/>
        <a:p>
          <a:endParaRPr lang="zh-CN" altLang="en-US" sz="1800"/>
        </a:p>
      </dgm:t>
    </dgm:pt>
    <dgm:pt modelId="{64529022-A779-4108-8E88-4CE61BFDF70C}">
      <dgm:prSet phldrT="[文本]" custT="1"/>
      <dgm:spPr/>
      <dgm:t>
        <a:bodyPr/>
        <a:lstStyle/>
        <a:p>
          <a:r>
            <a:rPr lang="zh-CN" altLang="en-US" sz="1800" dirty="0"/>
            <a:t>风险要素识别</a:t>
          </a:r>
        </a:p>
      </dgm:t>
    </dgm:pt>
    <dgm:pt modelId="{35EDB0B8-6EBF-48C7-A786-F5274D12841B}" type="parTrans" cxnId="{BDE5CC1F-D805-4856-B343-5C42AA432EE3}">
      <dgm:prSet/>
      <dgm:spPr/>
      <dgm:t>
        <a:bodyPr/>
        <a:lstStyle/>
        <a:p>
          <a:endParaRPr lang="zh-CN" altLang="en-US" sz="1800"/>
        </a:p>
      </dgm:t>
    </dgm:pt>
    <dgm:pt modelId="{4FB98E79-4EC8-4F9E-9E88-89C6A6198310}" type="sibTrans" cxnId="{BDE5CC1F-D805-4856-B343-5C42AA432EE3}">
      <dgm:prSet/>
      <dgm:spPr/>
      <dgm:t>
        <a:bodyPr/>
        <a:lstStyle/>
        <a:p>
          <a:endParaRPr lang="zh-CN" altLang="en-US" sz="1800"/>
        </a:p>
      </dgm:t>
    </dgm:pt>
    <dgm:pt modelId="{730FCECD-3D87-4307-8ADE-9DF76C771B18}">
      <dgm:prSet phldrT="[文本]" custT="1"/>
      <dgm:spPr/>
      <dgm:t>
        <a:bodyPr/>
        <a:lstStyle/>
        <a:p>
          <a:r>
            <a:rPr lang="zh-CN" altLang="en-US" sz="1800" dirty="0"/>
            <a:t>资产清单</a:t>
          </a:r>
        </a:p>
      </dgm:t>
    </dgm:pt>
    <dgm:pt modelId="{67B42140-368C-4AD6-BAC3-375E188F0DD6}" type="parTrans" cxnId="{995F3E01-0124-4F56-A48A-7E33CA0CE1F3}">
      <dgm:prSet/>
      <dgm:spPr/>
      <dgm:t>
        <a:bodyPr/>
        <a:lstStyle/>
        <a:p>
          <a:endParaRPr lang="zh-CN" altLang="en-US" sz="1800"/>
        </a:p>
      </dgm:t>
    </dgm:pt>
    <dgm:pt modelId="{0D545B64-F2B8-4947-A109-9AFDD2279B0B}" type="sibTrans" cxnId="{995F3E01-0124-4F56-A48A-7E33CA0CE1F3}">
      <dgm:prSet/>
      <dgm:spPr/>
      <dgm:t>
        <a:bodyPr/>
        <a:lstStyle/>
        <a:p>
          <a:endParaRPr lang="zh-CN" altLang="en-US" sz="1800"/>
        </a:p>
      </dgm:t>
    </dgm:pt>
    <dgm:pt modelId="{0DF10892-582C-4F5F-B0BD-10A7A971364E}">
      <dgm:prSet phldrT="[文本]" custT="1"/>
      <dgm:spPr/>
      <dgm:t>
        <a:bodyPr/>
        <a:lstStyle/>
        <a:p>
          <a:r>
            <a:rPr lang="zh-CN" altLang="en-US" sz="1800" dirty="0"/>
            <a:t>风险分析</a:t>
          </a:r>
        </a:p>
      </dgm:t>
    </dgm:pt>
    <dgm:pt modelId="{DC205582-C173-42B4-8066-95B9C9D297DC}" type="parTrans" cxnId="{535EA497-3F86-4BA4-98A7-D776526561B6}">
      <dgm:prSet/>
      <dgm:spPr/>
      <dgm:t>
        <a:bodyPr/>
        <a:lstStyle/>
        <a:p>
          <a:endParaRPr lang="zh-CN" altLang="en-US" sz="1800"/>
        </a:p>
      </dgm:t>
    </dgm:pt>
    <dgm:pt modelId="{A1116CB2-930C-41A0-A168-5E7750157400}" type="sibTrans" cxnId="{535EA497-3F86-4BA4-98A7-D776526561B6}">
      <dgm:prSet/>
      <dgm:spPr/>
      <dgm:t>
        <a:bodyPr/>
        <a:lstStyle/>
        <a:p>
          <a:endParaRPr lang="zh-CN" altLang="en-US" sz="1800"/>
        </a:p>
      </dgm:t>
    </dgm:pt>
    <dgm:pt modelId="{6F207AEE-F8BA-4C3D-A87A-BE4D238F9DC7}">
      <dgm:prSet phldrT="[文本]" custT="1"/>
      <dgm:spPr/>
      <dgm:t>
        <a:bodyPr/>
        <a:lstStyle/>
        <a:p>
          <a:r>
            <a:rPr lang="zh-CN" altLang="en-US" sz="1800" dirty="0"/>
            <a:t>风险程度等级列表</a:t>
          </a:r>
        </a:p>
      </dgm:t>
    </dgm:pt>
    <dgm:pt modelId="{9556A759-B5F5-4B8B-961A-12E86A433DDB}" type="parTrans" cxnId="{FBFBBFD0-14C4-4238-B0E6-27DB765BE5E6}">
      <dgm:prSet/>
      <dgm:spPr/>
      <dgm:t>
        <a:bodyPr/>
        <a:lstStyle/>
        <a:p>
          <a:endParaRPr lang="zh-CN" altLang="en-US" sz="1800"/>
        </a:p>
      </dgm:t>
    </dgm:pt>
    <dgm:pt modelId="{9101571B-BA72-401C-922C-1DCC51868CCE}" type="sibTrans" cxnId="{FBFBBFD0-14C4-4238-B0E6-27DB765BE5E6}">
      <dgm:prSet/>
      <dgm:spPr/>
      <dgm:t>
        <a:bodyPr/>
        <a:lstStyle/>
        <a:p>
          <a:endParaRPr lang="zh-CN" altLang="en-US" sz="1800"/>
        </a:p>
      </dgm:t>
    </dgm:pt>
    <dgm:pt modelId="{E268F007-16D1-4426-A71E-6EDD0FC46467}">
      <dgm:prSet phldrT="[文本]" custT="1">
        <dgm:style>
          <a:lnRef idx="1">
            <a:schemeClr val="accent2"/>
          </a:lnRef>
          <a:fillRef idx="3">
            <a:schemeClr val="accent2"/>
          </a:fillRef>
          <a:effectRef idx="2">
            <a:schemeClr val="accent2"/>
          </a:effectRef>
          <a:fontRef idx="minor">
            <a:schemeClr val="lt1"/>
          </a:fontRef>
        </dgm:style>
      </dgm:prSet>
      <dgm:spPr/>
      <dgm:t>
        <a:bodyPr/>
        <a:lstStyle/>
        <a:p>
          <a:pPr>
            <a:buFont typeface="Wingdings" panose="05000000000000000000" pitchFamily="2" charset="2"/>
            <a:buChar char="l"/>
          </a:pPr>
          <a:r>
            <a:rPr lang="zh-CN" altLang="en-US" sz="1800" dirty="0"/>
            <a:t>风险评估方案</a:t>
          </a:r>
        </a:p>
      </dgm:t>
    </dgm:pt>
    <dgm:pt modelId="{D63F2DA7-7102-4F95-9917-F5F9372DEC8D}" type="parTrans" cxnId="{B12DA11E-086E-47BA-8759-F162ABAB0F4E}">
      <dgm:prSet/>
      <dgm:spPr/>
      <dgm:t>
        <a:bodyPr/>
        <a:lstStyle/>
        <a:p>
          <a:endParaRPr lang="zh-CN" altLang="en-US" sz="1800"/>
        </a:p>
      </dgm:t>
    </dgm:pt>
    <dgm:pt modelId="{FDD1D439-39CD-4A3E-8FC8-6833C0A904AE}" type="sibTrans" cxnId="{B12DA11E-086E-47BA-8759-F162ABAB0F4E}">
      <dgm:prSet/>
      <dgm:spPr/>
      <dgm:t>
        <a:bodyPr/>
        <a:lstStyle/>
        <a:p>
          <a:endParaRPr lang="zh-CN" altLang="en-US" sz="1800"/>
        </a:p>
      </dgm:t>
    </dgm:pt>
    <dgm:pt modelId="{0E011BC3-918B-4D2D-B3E5-A0994A89A175}">
      <dgm:prSet phldrT="[文本]" custT="1"/>
      <dgm:spPr/>
      <dgm:t>
        <a:bodyPr/>
        <a:lstStyle/>
        <a:p>
          <a:pPr>
            <a:buFont typeface="Wingdings" panose="05000000000000000000" pitchFamily="2" charset="2"/>
            <a:buChar char="l"/>
          </a:pPr>
          <a:r>
            <a:rPr lang="zh-CN" altLang="en-US" sz="1800" dirty="0"/>
            <a:t>风险评估方法和工具列表</a:t>
          </a:r>
        </a:p>
      </dgm:t>
    </dgm:pt>
    <dgm:pt modelId="{6797AB73-8DCC-4F9D-AAA2-00CC91FD8D1C}" type="parTrans" cxnId="{6BD5C319-C0A1-4A9A-943F-3897A63E9BFA}">
      <dgm:prSet/>
      <dgm:spPr/>
      <dgm:t>
        <a:bodyPr/>
        <a:lstStyle/>
        <a:p>
          <a:endParaRPr lang="zh-CN" altLang="en-US" sz="1800"/>
        </a:p>
      </dgm:t>
    </dgm:pt>
    <dgm:pt modelId="{E8EA611D-0171-4939-A2EE-9B9B20B2BC39}" type="sibTrans" cxnId="{6BD5C319-C0A1-4A9A-943F-3897A63E9BFA}">
      <dgm:prSet/>
      <dgm:spPr/>
      <dgm:t>
        <a:bodyPr/>
        <a:lstStyle/>
        <a:p>
          <a:endParaRPr lang="zh-CN" altLang="en-US" sz="1800"/>
        </a:p>
      </dgm:t>
    </dgm:pt>
    <dgm:pt modelId="{6CD6FFD4-BF51-4FAF-BF9B-1DD0AA27D7A9}">
      <dgm:prSet phldrT="[文本]" custT="1"/>
      <dgm:spPr/>
      <dgm:t>
        <a:bodyPr/>
        <a:lstStyle/>
        <a:p>
          <a:r>
            <a:rPr lang="zh-CN" altLang="en-US" sz="1800" dirty="0"/>
            <a:t>风险结果判定</a:t>
          </a:r>
        </a:p>
      </dgm:t>
    </dgm:pt>
    <dgm:pt modelId="{DB08B069-8A6D-4F39-A518-5983BE55FEDF}" type="parTrans" cxnId="{35F18983-ED99-494B-9EDF-1DD95433C392}">
      <dgm:prSet/>
      <dgm:spPr/>
      <dgm:t>
        <a:bodyPr/>
        <a:lstStyle/>
        <a:p>
          <a:endParaRPr lang="zh-CN" altLang="en-US" sz="1800"/>
        </a:p>
      </dgm:t>
    </dgm:pt>
    <dgm:pt modelId="{66422281-2147-4534-9031-B0EB83C3BF6C}" type="sibTrans" cxnId="{35F18983-ED99-494B-9EDF-1DD95433C392}">
      <dgm:prSet/>
      <dgm:spPr/>
      <dgm:t>
        <a:bodyPr/>
        <a:lstStyle/>
        <a:p>
          <a:endParaRPr lang="zh-CN" altLang="en-US" sz="1800"/>
        </a:p>
      </dgm:t>
    </dgm:pt>
    <dgm:pt modelId="{C1E48826-5383-436A-89A3-69DB5C18F9FC}">
      <dgm:prSet phldrT="[文本]" custT="1"/>
      <dgm:spPr/>
      <dgm:t>
        <a:bodyPr/>
        <a:lstStyle/>
        <a:p>
          <a:r>
            <a:rPr lang="zh-CN" altLang="en-US" sz="1800" dirty="0"/>
            <a:t>威胁列表</a:t>
          </a:r>
        </a:p>
      </dgm:t>
    </dgm:pt>
    <dgm:pt modelId="{22883E1F-DDD8-4A38-A065-D89E0A3CDEC2}" type="parTrans" cxnId="{2B6E73A6-B7DC-4E75-ADF0-E39099E02EE0}">
      <dgm:prSet/>
      <dgm:spPr/>
      <dgm:t>
        <a:bodyPr/>
        <a:lstStyle/>
        <a:p>
          <a:endParaRPr lang="zh-CN" altLang="en-US" sz="1800"/>
        </a:p>
      </dgm:t>
    </dgm:pt>
    <dgm:pt modelId="{0E2374D7-72EC-46E1-8B75-1DD8F5AA9166}" type="sibTrans" cxnId="{2B6E73A6-B7DC-4E75-ADF0-E39099E02EE0}">
      <dgm:prSet/>
      <dgm:spPr/>
      <dgm:t>
        <a:bodyPr/>
        <a:lstStyle/>
        <a:p>
          <a:endParaRPr lang="zh-CN" altLang="en-US" sz="1800"/>
        </a:p>
      </dgm:t>
    </dgm:pt>
    <dgm:pt modelId="{6F379A04-DE27-4878-94DC-4E0C1D4B386A}">
      <dgm:prSet phldrT="[文本]" custT="1"/>
      <dgm:spPr/>
      <dgm:t>
        <a:bodyPr/>
        <a:lstStyle/>
        <a:p>
          <a:r>
            <a:rPr lang="zh-CN" altLang="en-US" sz="1800" dirty="0"/>
            <a:t>脆弱性列表</a:t>
          </a:r>
        </a:p>
      </dgm:t>
    </dgm:pt>
    <dgm:pt modelId="{D6715DB4-DA26-4AAA-ADA0-7FDECCE52B61}" type="parTrans" cxnId="{126E10B2-01CE-440B-9AC4-0C7B1E22635D}">
      <dgm:prSet/>
      <dgm:spPr/>
      <dgm:t>
        <a:bodyPr/>
        <a:lstStyle/>
        <a:p>
          <a:endParaRPr lang="zh-CN" altLang="en-US" sz="1800"/>
        </a:p>
      </dgm:t>
    </dgm:pt>
    <dgm:pt modelId="{F4E6257D-E5E2-4F8F-86F5-D7FEE5BB4593}" type="sibTrans" cxnId="{126E10B2-01CE-440B-9AC4-0C7B1E22635D}">
      <dgm:prSet/>
      <dgm:spPr/>
      <dgm:t>
        <a:bodyPr/>
        <a:lstStyle/>
        <a:p>
          <a:endParaRPr lang="zh-CN" altLang="en-US" sz="1800"/>
        </a:p>
      </dgm:t>
    </dgm:pt>
    <dgm:pt modelId="{385E940F-CA97-4C20-8E30-F150690FE326}">
      <dgm:prSet phldrT="[文本]" custT="1"/>
      <dgm:spPr/>
      <dgm:t>
        <a:bodyPr/>
        <a:lstStyle/>
        <a:p>
          <a:r>
            <a:rPr lang="zh-CN" altLang="en-US" sz="1800" dirty="0"/>
            <a:t>已有安全措施列表</a:t>
          </a:r>
        </a:p>
      </dgm:t>
    </dgm:pt>
    <dgm:pt modelId="{65AC7CC4-5A49-4719-A0A8-D6C06A72E078}" type="parTrans" cxnId="{81201E2A-DB1E-4140-8358-CC58CE559230}">
      <dgm:prSet/>
      <dgm:spPr/>
      <dgm:t>
        <a:bodyPr/>
        <a:lstStyle/>
        <a:p>
          <a:endParaRPr lang="zh-CN" altLang="en-US" sz="1800"/>
        </a:p>
      </dgm:t>
    </dgm:pt>
    <dgm:pt modelId="{54EAFB0B-3BE9-4F83-8E17-20B3419B89E4}" type="sibTrans" cxnId="{81201E2A-DB1E-4140-8358-CC58CE559230}">
      <dgm:prSet/>
      <dgm:spPr/>
      <dgm:t>
        <a:bodyPr/>
        <a:lstStyle/>
        <a:p>
          <a:endParaRPr lang="zh-CN" altLang="en-US" sz="1800"/>
        </a:p>
      </dgm:t>
    </dgm:pt>
    <dgm:pt modelId="{05755C6B-737C-4319-BCE9-1F08D07E3C10}">
      <dgm:prSet phldrT="[文本]" custT="1"/>
      <dgm:spPr/>
      <dgm:t>
        <a:bodyPr/>
        <a:lstStyle/>
        <a:p>
          <a:r>
            <a:rPr lang="zh-CN" altLang="en-US" sz="1800" dirty="0"/>
            <a:t>风险计算报告</a:t>
          </a:r>
        </a:p>
      </dgm:t>
    </dgm:pt>
    <dgm:pt modelId="{538CAC03-01E2-4B92-A17F-79E8376A19F3}" type="parTrans" cxnId="{BDE90C1C-5162-46C6-BB29-5E715E6C87E7}">
      <dgm:prSet/>
      <dgm:spPr/>
      <dgm:t>
        <a:bodyPr/>
        <a:lstStyle/>
        <a:p>
          <a:endParaRPr lang="zh-CN" altLang="en-US" sz="1800"/>
        </a:p>
      </dgm:t>
    </dgm:pt>
    <dgm:pt modelId="{AE6798A1-F547-43E6-9527-D05E3ADA724E}" type="sibTrans" cxnId="{BDE90C1C-5162-46C6-BB29-5E715E6C87E7}">
      <dgm:prSet/>
      <dgm:spPr/>
      <dgm:t>
        <a:bodyPr/>
        <a:lstStyle/>
        <a:p>
          <a:endParaRPr lang="zh-CN" altLang="en-US" sz="1800"/>
        </a:p>
      </dgm:t>
    </dgm:pt>
    <dgm:pt modelId="{2F1540CE-56AF-47B4-9A9A-FE8D203DE49D}">
      <dgm:prSet phldrT="[文本]" custT="1">
        <dgm:style>
          <a:lnRef idx="1">
            <a:schemeClr val="accent2"/>
          </a:lnRef>
          <a:fillRef idx="3">
            <a:schemeClr val="accent2"/>
          </a:fillRef>
          <a:effectRef idx="2">
            <a:schemeClr val="accent2"/>
          </a:effectRef>
          <a:fontRef idx="minor">
            <a:schemeClr val="lt1"/>
          </a:fontRef>
        </dgm:style>
      </dgm:prSet>
      <dgm:spPr/>
      <dgm:t>
        <a:bodyPr/>
        <a:lstStyle/>
        <a:p>
          <a:r>
            <a:rPr lang="zh-CN" altLang="en-US" sz="1800" dirty="0"/>
            <a:t>风险评估报告</a:t>
          </a:r>
        </a:p>
      </dgm:t>
    </dgm:pt>
    <dgm:pt modelId="{C2C3CD08-A8CE-411F-A925-5E490AB847E4}" type="parTrans" cxnId="{C110AEBC-4EE0-46F3-BDB2-87DA95E43BBF}">
      <dgm:prSet/>
      <dgm:spPr/>
      <dgm:t>
        <a:bodyPr/>
        <a:lstStyle/>
        <a:p>
          <a:endParaRPr lang="zh-CN" altLang="en-US" sz="1800"/>
        </a:p>
      </dgm:t>
    </dgm:pt>
    <dgm:pt modelId="{566BC6AE-22C3-4BE1-905D-78FDCCF723AD}" type="sibTrans" cxnId="{C110AEBC-4EE0-46F3-BDB2-87DA95E43BBF}">
      <dgm:prSet/>
      <dgm:spPr/>
      <dgm:t>
        <a:bodyPr/>
        <a:lstStyle/>
        <a:p>
          <a:endParaRPr lang="zh-CN" altLang="en-US" sz="1800"/>
        </a:p>
      </dgm:t>
    </dgm:pt>
    <dgm:pt modelId="{1282BAD7-5A62-4700-91C7-9200645B45F3}" type="pres">
      <dgm:prSet presAssocID="{29947085-DF17-4453-9773-8804382B8696}" presName="list" presStyleCnt="0">
        <dgm:presLayoutVars>
          <dgm:dir/>
          <dgm:animLvl val="lvl"/>
        </dgm:presLayoutVars>
      </dgm:prSet>
      <dgm:spPr/>
      <dgm:t>
        <a:bodyPr/>
        <a:lstStyle/>
        <a:p>
          <a:endParaRPr lang="zh-CN" altLang="en-US"/>
        </a:p>
      </dgm:t>
    </dgm:pt>
    <dgm:pt modelId="{4A22322D-FDC2-41DD-8ECA-95824829231C}" type="pres">
      <dgm:prSet presAssocID="{F2696AF0-893E-4BBA-B2F6-C0827786F47A}" presName="posSpace" presStyleCnt="0"/>
      <dgm:spPr/>
    </dgm:pt>
    <dgm:pt modelId="{0AF03B08-71D0-4623-BA13-FA1EEC905529}" type="pres">
      <dgm:prSet presAssocID="{F2696AF0-893E-4BBA-B2F6-C0827786F47A}" presName="vertFlow" presStyleCnt="0"/>
      <dgm:spPr/>
    </dgm:pt>
    <dgm:pt modelId="{5DB6DD13-35B8-496B-9FE2-63FCA3538D96}" type="pres">
      <dgm:prSet presAssocID="{F2696AF0-893E-4BBA-B2F6-C0827786F47A}" presName="topSpace" presStyleCnt="0"/>
      <dgm:spPr/>
    </dgm:pt>
    <dgm:pt modelId="{68FE2397-D5F4-4CC7-A302-8370FD067121}" type="pres">
      <dgm:prSet presAssocID="{F2696AF0-893E-4BBA-B2F6-C0827786F47A}" presName="firstComp" presStyleCnt="0"/>
      <dgm:spPr/>
    </dgm:pt>
    <dgm:pt modelId="{634F6CE9-F244-4C70-B918-BD39EAEF4074}" type="pres">
      <dgm:prSet presAssocID="{F2696AF0-893E-4BBA-B2F6-C0827786F47A}" presName="firstChild" presStyleLbl="bgAccFollowNode1" presStyleIdx="0" presStyleCnt="10"/>
      <dgm:spPr/>
      <dgm:t>
        <a:bodyPr/>
        <a:lstStyle/>
        <a:p>
          <a:endParaRPr lang="zh-CN" altLang="en-US"/>
        </a:p>
      </dgm:t>
    </dgm:pt>
    <dgm:pt modelId="{C0F4C223-66BC-495F-AFC2-4A5E558A5BA3}" type="pres">
      <dgm:prSet presAssocID="{F2696AF0-893E-4BBA-B2F6-C0827786F47A}" presName="firstChildTx" presStyleLbl="bgAccFollowNode1" presStyleIdx="0" presStyleCnt="10">
        <dgm:presLayoutVars>
          <dgm:bulletEnabled val="1"/>
        </dgm:presLayoutVars>
      </dgm:prSet>
      <dgm:spPr/>
      <dgm:t>
        <a:bodyPr/>
        <a:lstStyle/>
        <a:p>
          <a:endParaRPr lang="zh-CN" altLang="en-US"/>
        </a:p>
      </dgm:t>
    </dgm:pt>
    <dgm:pt modelId="{49E6D6DB-528A-4F29-B05A-9B591E4267EB}" type="pres">
      <dgm:prSet presAssocID="{E268F007-16D1-4426-A71E-6EDD0FC46467}" presName="comp" presStyleCnt="0"/>
      <dgm:spPr/>
    </dgm:pt>
    <dgm:pt modelId="{0300F63E-427A-4C11-87C0-A1DC7DE54F94}" type="pres">
      <dgm:prSet presAssocID="{E268F007-16D1-4426-A71E-6EDD0FC46467}" presName="child" presStyleLbl="bgAccFollowNode1" presStyleIdx="1" presStyleCnt="10"/>
      <dgm:spPr/>
      <dgm:t>
        <a:bodyPr/>
        <a:lstStyle/>
        <a:p>
          <a:endParaRPr lang="zh-CN" altLang="en-US"/>
        </a:p>
      </dgm:t>
    </dgm:pt>
    <dgm:pt modelId="{3CF61806-4F13-4B20-A90E-A2362D80B796}" type="pres">
      <dgm:prSet presAssocID="{E268F007-16D1-4426-A71E-6EDD0FC46467}" presName="childTx" presStyleLbl="bgAccFollowNode1" presStyleIdx="1" presStyleCnt="10">
        <dgm:presLayoutVars>
          <dgm:bulletEnabled val="1"/>
        </dgm:presLayoutVars>
      </dgm:prSet>
      <dgm:spPr/>
      <dgm:t>
        <a:bodyPr/>
        <a:lstStyle/>
        <a:p>
          <a:endParaRPr lang="zh-CN" altLang="en-US"/>
        </a:p>
      </dgm:t>
    </dgm:pt>
    <dgm:pt modelId="{27D93245-3BDD-4DA1-A351-D48FAE72D094}" type="pres">
      <dgm:prSet presAssocID="{0E011BC3-918B-4D2D-B3E5-A0994A89A175}" presName="comp" presStyleCnt="0"/>
      <dgm:spPr/>
    </dgm:pt>
    <dgm:pt modelId="{DEE96869-8B6E-45E1-AAB0-2A4214D89143}" type="pres">
      <dgm:prSet presAssocID="{0E011BC3-918B-4D2D-B3E5-A0994A89A175}" presName="child" presStyleLbl="bgAccFollowNode1" presStyleIdx="2" presStyleCnt="10"/>
      <dgm:spPr/>
      <dgm:t>
        <a:bodyPr/>
        <a:lstStyle/>
        <a:p>
          <a:endParaRPr lang="zh-CN" altLang="en-US"/>
        </a:p>
      </dgm:t>
    </dgm:pt>
    <dgm:pt modelId="{403CA28C-2BF9-4B98-A2D7-783D6558B7E2}" type="pres">
      <dgm:prSet presAssocID="{0E011BC3-918B-4D2D-B3E5-A0994A89A175}" presName="childTx" presStyleLbl="bgAccFollowNode1" presStyleIdx="2" presStyleCnt="10">
        <dgm:presLayoutVars>
          <dgm:bulletEnabled val="1"/>
        </dgm:presLayoutVars>
      </dgm:prSet>
      <dgm:spPr/>
      <dgm:t>
        <a:bodyPr/>
        <a:lstStyle/>
        <a:p>
          <a:endParaRPr lang="zh-CN" altLang="en-US"/>
        </a:p>
      </dgm:t>
    </dgm:pt>
    <dgm:pt modelId="{24A4BFA4-CB8F-4981-8D4A-C9E26A1B1FE7}" type="pres">
      <dgm:prSet presAssocID="{F2696AF0-893E-4BBA-B2F6-C0827786F47A}" presName="negSpace" presStyleCnt="0"/>
      <dgm:spPr/>
    </dgm:pt>
    <dgm:pt modelId="{49828855-194E-42F1-BE02-F8C04FC5FB63}" type="pres">
      <dgm:prSet presAssocID="{F2696AF0-893E-4BBA-B2F6-C0827786F47A}" presName="circle" presStyleLbl="node1" presStyleIdx="0" presStyleCnt="4"/>
      <dgm:spPr/>
      <dgm:t>
        <a:bodyPr/>
        <a:lstStyle/>
        <a:p>
          <a:endParaRPr lang="zh-CN" altLang="en-US"/>
        </a:p>
      </dgm:t>
    </dgm:pt>
    <dgm:pt modelId="{F8716E9D-6926-4B82-A55E-C92078EE13C9}" type="pres">
      <dgm:prSet presAssocID="{04F649CC-60CC-4469-A3FB-BA920EE109D2}" presName="transSpace" presStyleCnt="0"/>
      <dgm:spPr/>
    </dgm:pt>
    <dgm:pt modelId="{A08964D4-51E5-4079-8CCF-B9C3A1C341E4}" type="pres">
      <dgm:prSet presAssocID="{64529022-A779-4108-8E88-4CE61BFDF70C}" presName="posSpace" presStyleCnt="0"/>
      <dgm:spPr/>
    </dgm:pt>
    <dgm:pt modelId="{C0E7D586-74ED-45BF-9353-517238224326}" type="pres">
      <dgm:prSet presAssocID="{64529022-A779-4108-8E88-4CE61BFDF70C}" presName="vertFlow" presStyleCnt="0"/>
      <dgm:spPr/>
    </dgm:pt>
    <dgm:pt modelId="{0752CF83-1B92-4FBB-AAAB-E5058EC27151}" type="pres">
      <dgm:prSet presAssocID="{64529022-A779-4108-8E88-4CE61BFDF70C}" presName="topSpace" presStyleCnt="0"/>
      <dgm:spPr/>
    </dgm:pt>
    <dgm:pt modelId="{3FB139DB-DC7F-4DBD-A431-4F6C12B66935}" type="pres">
      <dgm:prSet presAssocID="{64529022-A779-4108-8E88-4CE61BFDF70C}" presName="firstComp" presStyleCnt="0"/>
      <dgm:spPr/>
    </dgm:pt>
    <dgm:pt modelId="{1CB4F8C3-BDE1-444C-8845-B069073DA0FE}" type="pres">
      <dgm:prSet presAssocID="{64529022-A779-4108-8E88-4CE61BFDF70C}" presName="firstChild" presStyleLbl="bgAccFollowNode1" presStyleIdx="3" presStyleCnt="10"/>
      <dgm:spPr/>
      <dgm:t>
        <a:bodyPr/>
        <a:lstStyle/>
        <a:p>
          <a:endParaRPr lang="zh-CN" altLang="en-US"/>
        </a:p>
      </dgm:t>
    </dgm:pt>
    <dgm:pt modelId="{3F1B1C3F-2B93-450D-AC45-2A0E2524AF01}" type="pres">
      <dgm:prSet presAssocID="{64529022-A779-4108-8E88-4CE61BFDF70C}" presName="firstChildTx" presStyleLbl="bgAccFollowNode1" presStyleIdx="3" presStyleCnt="10">
        <dgm:presLayoutVars>
          <dgm:bulletEnabled val="1"/>
        </dgm:presLayoutVars>
      </dgm:prSet>
      <dgm:spPr/>
      <dgm:t>
        <a:bodyPr/>
        <a:lstStyle/>
        <a:p>
          <a:endParaRPr lang="zh-CN" altLang="en-US"/>
        </a:p>
      </dgm:t>
    </dgm:pt>
    <dgm:pt modelId="{28D43387-67BD-4575-85EF-200A6649D941}" type="pres">
      <dgm:prSet presAssocID="{C1E48826-5383-436A-89A3-69DB5C18F9FC}" presName="comp" presStyleCnt="0"/>
      <dgm:spPr/>
    </dgm:pt>
    <dgm:pt modelId="{675C6FE2-CC0A-4B9D-A806-8DD774A296A5}" type="pres">
      <dgm:prSet presAssocID="{C1E48826-5383-436A-89A3-69DB5C18F9FC}" presName="child" presStyleLbl="bgAccFollowNode1" presStyleIdx="4" presStyleCnt="10"/>
      <dgm:spPr/>
      <dgm:t>
        <a:bodyPr/>
        <a:lstStyle/>
        <a:p>
          <a:endParaRPr lang="zh-CN" altLang="en-US"/>
        </a:p>
      </dgm:t>
    </dgm:pt>
    <dgm:pt modelId="{028D7348-2374-447B-A6C5-17D099CD67E5}" type="pres">
      <dgm:prSet presAssocID="{C1E48826-5383-436A-89A3-69DB5C18F9FC}" presName="childTx" presStyleLbl="bgAccFollowNode1" presStyleIdx="4" presStyleCnt="10">
        <dgm:presLayoutVars>
          <dgm:bulletEnabled val="1"/>
        </dgm:presLayoutVars>
      </dgm:prSet>
      <dgm:spPr/>
      <dgm:t>
        <a:bodyPr/>
        <a:lstStyle/>
        <a:p>
          <a:endParaRPr lang="zh-CN" altLang="en-US"/>
        </a:p>
      </dgm:t>
    </dgm:pt>
    <dgm:pt modelId="{3DA530FF-FCE6-4FA8-932E-7E5B0956FFA7}" type="pres">
      <dgm:prSet presAssocID="{6F379A04-DE27-4878-94DC-4E0C1D4B386A}" presName="comp" presStyleCnt="0"/>
      <dgm:spPr/>
    </dgm:pt>
    <dgm:pt modelId="{B385A201-3A5B-4C2A-8D95-C9EF623E6524}" type="pres">
      <dgm:prSet presAssocID="{6F379A04-DE27-4878-94DC-4E0C1D4B386A}" presName="child" presStyleLbl="bgAccFollowNode1" presStyleIdx="5" presStyleCnt="10"/>
      <dgm:spPr/>
      <dgm:t>
        <a:bodyPr/>
        <a:lstStyle/>
        <a:p>
          <a:endParaRPr lang="zh-CN" altLang="en-US"/>
        </a:p>
      </dgm:t>
    </dgm:pt>
    <dgm:pt modelId="{4D9543EE-B346-446F-AC08-C72A455069BA}" type="pres">
      <dgm:prSet presAssocID="{6F379A04-DE27-4878-94DC-4E0C1D4B386A}" presName="childTx" presStyleLbl="bgAccFollowNode1" presStyleIdx="5" presStyleCnt="10">
        <dgm:presLayoutVars>
          <dgm:bulletEnabled val="1"/>
        </dgm:presLayoutVars>
      </dgm:prSet>
      <dgm:spPr/>
      <dgm:t>
        <a:bodyPr/>
        <a:lstStyle/>
        <a:p>
          <a:endParaRPr lang="zh-CN" altLang="en-US"/>
        </a:p>
      </dgm:t>
    </dgm:pt>
    <dgm:pt modelId="{794A2A2F-B966-4C6D-8B08-81B8FFD17D51}" type="pres">
      <dgm:prSet presAssocID="{385E940F-CA97-4C20-8E30-F150690FE326}" presName="comp" presStyleCnt="0"/>
      <dgm:spPr/>
    </dgm:pt>
    <dgm:pt modelId="{E36B023B-C7BB-4B7C-BB74-0A1688CCBD8A}" type="pres">
      <dgm:prSet presAssocID="{385E940F-CA97-4C20-8E30-F150690FE326}" presName="child" presStyleLbl="bgAccFollowNode1" presStyleIdx="6" presStyleCnt="10"/>
      <dgm:spPr/>
      <dgm:t>
        <a:bodyPr/>
        <a:lstStyle/>
        <a:p>
          <a:endParaRPr lang="zh-CN" altLang="en-US"/>
        </a:p>
      </dgm:t>
    </dgm:pt>
    <dgm:pt modelId="{433BDD7A-5102-4BB5-B1DF-05510B79EA29}" type="pres">
      <dgm:prSet presAssocID="{385E940F-CA97-4C20-8E30-F150690FE326}" presName="childTx" presStyleLbl="bgAccFollowNode1" presStyleIdx="6" presStyleCnt="10">
        <dgm:presLayoutVars>
          <dgm:bulletEnabled val="1"/>
        </dgm:presLayoutVars>
      </dgm:prSet>
      <dgm:spPr/>
      <dgm:t>
        <a:bodyPr/>
        <a:lstStyle/>
        <a:p>
          <a:endParaRPr lang="zh-CN" altLang="en-US"/>
        </a:p>
      </dgm:t>
    </dgm:pt>
    <dgm:pt modelId="{0F2B22EF-03F2-4B9D-8650-94D107338BE5}" type="pres">
      <dgm:prSet presAssocID="{64529022-A779-4108-8E88-4CE61BFDF70C}" presName="negSpace" presStyleCnt="0"/>
      <dgm:spPr/>
    </dgm:pt>
    <dgm:pt modelId="{DD1A5C6A-F1B3-4A26-8C12-2312C7DFFC32}" type="pres">
      <dgm:prSet presAssocID="{64529022-A779-4108-8E88-4CE61BFDF70C}" presName="circle" presStyleLbl="node1" presStyleIdx="1" presStyleCnt="4"/>
      <dgm:spPr/>
      <dgm:t>
        <a:bodyPr/>
        <a:lstStyle/>
        <a:p>
          <a:endParaRPr lang="zh-CN" altLang="en-US"/>
        </a:p>
      </dgm:t>
    </dgm:pt>
    <dgm:pt modelId="{9EC09EBD-E39F-41DC-BCA4-307913F021AB}" type="pres">
      <dgm:prSet presAssocID="{4FB98E79-4EC8-4F9E-9E88-89C6A6198310}" presName="transSpace" presStyleCnt="0"/>
      <dgm:spPr/>
    </dgm:pt>
    <dgm:pt modelId="{F6A21074-7D9C-4845-8394-DBBB97C40CE1}" type="pres">
      <dgm:prSet presAssocID="{0DF10892-582C-4F5F-B0BD-10A7A971364E}" presName="posSpace" presStyleCnt="0"/>
      <dgm:spPr/>
    </dgm:pt>
    <dgm:pt modelId="{5428DBF3-0679-47FA-BAD9-67344531FC69}" type="pres">
      <dgm:prSet presAssocID="{0DF10892-582C-4F5F-B0BD-10A7A971364E}" presName="vertFlow" presStyleCnt="0"/>
      <dgm:spPr/>
    </dgm:pt>
    <dgm:pt modelId="{70FE90FE-4CEC-443C-99B1-414570A4E566}" type="pres">
      <dgm:prSet presAssocID="{0DF10892-582C-4F5F-B0BD-10A7A971364E}" presName="topSpace" presStyleCnt="0"/>
      <dgm:spPr/>
    </dgm:pt>
    <dgm:pt modelId="{68399D0A-5FA6-40FC-A9EB-70A0BE9A7A77}" type="pres">
      <dgm:prSet presAssocID="{0DF10892-582C-4F5F-B0BD-10A7A971364E}" presName="firstComp" presStyleCnt="0"/>
      <dgm:spPr/>
    </dgm:pt>
    <dgm:pt modelId="{67FCC84F-155C-4A20-90CB-7EF2FCF2FF84}" type="pres">
      <dgm:prSet presAssocID="{0DF10892-582C-4F5F-B0BD-10A7A971364E}" presName="firstChild" presStyleLbl="bgAccFollowNode1" presStyleIdx="7" presStyleCnt="10"/>
      <dgm:spPr/>
      <dgm:t>
        <a:bodyPr/>
        <a:lstStyle/>
        <a:p>
          <a:endParaRPr lang="zh-CN" altLang="en-US"/>
        </a:p>
      </dgm:t>
    </dgm:pt>
    <dgm:pt modelId="{A2A9C214-1416-4E48-BD3F-145A49A8BFEA}" type="pres">
      <dgm:prSet presAssocID="{0DF10892-582C-4F5F-B0BD-10A7A971364E}" presName="firstChildTx" presStyleLbl="bgAccFollowNode1" presStyleIdx="7" presStyleCnt="10">
        <dgm:presLayoutVars>
          <dgm:bulletEnabled val="1"/>
        </dgm:presLayoutVars>
      </dgm:prSet>
      <dgm:spPr/>
      <dgm:t>
        <a:bodyPr/>
        <a:lstStyle/>
        <a:p>
          <a:endParaRPr lang="zh-CN" altLang="en-US"/>
        </a:p>
      </dgm:t>
    </dgm:pt>
    <dgm:pt modelId="{B39DE2D3-9DF9-49C0-91BA-DADD3344CEC2}" type="pres">
      <dgm:prSet presAssocID="{0DF10892-582C-4F5F-B0BD-10A7A971364E}" presName="negSpace" presStyleCnt="0"/>
      <dgm:spPr/>
    </dgm:pt>
    <dgm:pt modelId="{CDE9E7EB-DABA-4470-B5C6-00A43748BF8F}" type="pres">
      <dgm:prSet presAssocID="{0DF10892-582C-4F5F-B0BD-10A7A971364E}" presName="circle" presStyleLbl="node1" presStyleIdx="2" presStyleCnt="4"/>
      <dgm:spPr/>
      <dgm:t>
        <a:bodyPr/>
        <a:lstStyle/>
        <a:p>
          <a:endParaRPr lang="zh-CN" altLang="en-US"/>
        </a:p>
      </dgm:t>
    </dgm:pt>
    <dgm:pt modelId="{ECA964E0-1579-414A-80BD-C18E3255731B}" type="pres">
      <dgm:prSet presAssocID="{A1116CB2-930C-41A0-A168-5E7750157400}" presName="transSpace" presStyleCnt="0"/>
      <dgm:spPr/>
    </dgm:pt>
    <dgm:pt modelId="{59F6695C-0316-4541-BF88-0CC6B0454DC7}" type="pres">
      <dgm:prSet presAssocID="{6CD6FFD4-BF51-4FAF-BF9B-1DD0AA27D7A9}" presName="posSpace" presStyleCnt="0"/>
      <dgm:spPr/>
    </dgm:pt>
    <dgm:pt modelId="{9B6F5845-BAE9-4B93-849B-80E2A0AD3BE9}" type="pres">
      <dgm:prSet presAssocID="{6CD6FFD4-BF51-4FAF-BF9B-1DD0AA27D7A9}" presName="vertFlow" presStyleCnt="0"/>
      <dgm:spPr/>
    </dgm:pt>
    <dgm:pt modelId="{C628B2D3-5AA9-40FF-BB49-34174AE4D76A}" type="pres">
      <dgm:prSet presAssocID="{6CD6FFD4-BF51-4FAF-BF9B-1DD0AA27D7A9}" presName="topSpace" presStyleCnt="0"/>
      <dgm:spPr/>
    </dgm:pt>
    <dgm:pt modelId="{0F9985B3-A54A-4FAA-827C-8841F3694785}" type="pres">
      <dgm:prSet presAssocID="{6CD6FFD4-BF51-4FAF-BF9B-1DD0AA27D7A9}" presName="firstComp" presStyleCnt="0"/>
      <dgm:spPr/>
    </dgm:pt>
    <dgm:pt modelId="{69DA789F-3071-4B03-9B2E-71F6BAABCF94}" type="pres">
      <dgm:prSet presAssocID="{6CD6FFD4-BF51-4FAF-BF9B-1DD0AA27D7A9}" presName="firstChild" presStyleLbl="bgAccFollowNode1" presStyleIdx="8" presStyleCnt="10"/>
      <dgm:spPr/>
      <dgm:t>
        <a:bodyPr/>
        <a:lstStyle/>
        <a:p>
          <a:endParaRPr lang="zh-CN" altLang="en-US"/>
        </a:p>
      </dgm:t>
    </dgm:pt>
    <dgm:pt modelId="{00C7652D-188E-4F44-9608-37B5DFC44273}" type="pres">
      <dgm:prSet presAssocID="{6CD6FFD4-BF51-4FAF-BF9B-1DD0AA27D7A9}" presName="firstChildTx" presStyleLbl="bgAccFollowNode1" presStyleIdx="8" presStyleCnt="10">
        <dgm:presLayoutVars>
          <dgm:bulletEnabled val="1"/>
        </dgm:presLayoutVars>
      </dgm:prSet>
      <dgm:spPr/>
      <dgm:t>
        <a:bodyPr/>
        <a:lstStyle/>
        <a:p>
          <a:endParaRPr lang="zh-CN" altLang="en-US"/>
        </a:p>
      </dgm:t>
    </dgm:pt>
    <dgm:pt modelId="{E209A2FE-939F-4B34-9240-6CA557CCC495}" type="pres">
      <dgm:prSet presAssocID="{2F1540CE-56AF-47B4-9A9A-FE8D203DE49D}" presName="comp" presStyleCnt="0"/>
      <dgm:spPr/>
    </dgm:pt>
    <dgm:pt modelId="{12E43D55-5B52-48D0-A980-562ECF847BB1}" type="pres">
      <dgm:prSet presAssocID="{2F1540CE-56AF-47B4-9A9A-FE8D203DE49D}" presName="child" presStyleLbl="bgAccFollowNode1" presStyleIdx="9" presStyleCnt="10"/>
      <dgm:spPr/>
      <dgm:t>
        <a:bodyPr/>
        <a:lstStyle/>
        <a:p>
          <a:endParaRPr lang="zh-CN" altLang="en-US"/>
        </a:p>
      </dgm:t>
    </dgm:pt>
    <dgm:pt modelId="{8590C21E-A3FE-4A23-A2E1-A7B4541028DA}" type="pres">
      <dgm:prSet presAssocID="{2F1540CE-56AF-47B4-9A9A-FE8D203DE49D}" presName="childTx" presStyleLbl="bgAccFollowNode1" presStyleIdx="9" presStyleCnt="10">
        <dgm:presLayoutVars>
          <dgm:bulletEnabled val="1"/>
        </dgm:presLayoutVars>
      </dgm:prSet>
      <dgm:spPr/>
      <dgm:t>
        <a:bodyPr/>
        <a:lstStyle/>
        <a:p>
          <a:endParaRPr lang="zh-CN" altLang="en-US"/>
        </a:p>
      </dgm:t>
    </dgm:pt>
    <dgm:pt modelId="{82C4FDC8-68E5-400D-A677-216DE7103B29}" type="pres">
      <dgm:prSet presAssocID="{6CD6FFD4-BF51-4FAF-BF9B-1DD0AA27D7A9}" presName="negSpace" presStyleCnt="0"/>
      <dgm:spPr/>
    </dgm:pt>
    <dgm:pt modelId="{8632C9C6-09E7-4B60-AB54-70638B34D2CF}" type="pres">
      <dgm:prSet presAssocID="{6CD6FFD4-BF51-4FAF-BF9B-1DD0AA27D7A9}" presName="circle" presStyleLbl="node1" presStyleIdx="3" presStyleCnt="4"/>
      <dgm:spPr/>
      <dgm:t>
        <a:bodyPr/>
        <a:lstStyle/>
        <a:p>
          <a:endParaRPr lang="zh-CN" altLang="en-US"/>
        </a:p>
      </dgm:t>
    </dgm:pt>
  </dgm:ptLst>
  <dgm:cxnLst>
    <dgm:cxn modelId="{FC5C57A4-534A-4E16-9A83-AB6392DFC88D}" type="presOf" srcId="{6F379A04-DE27-4878-94DC-4E0C1D4B386A}" destId="{B385A201-3A5B-4C2A-8D95-C9EF623E6524}" srcOrd="0" destOrd="0" presId="urn:microsoft.com/office/officeart/2005/8/layout/hList9"/>
    <dgm:cxn modelId="{2E3EAA23-8081-43FF-B9D9-70B0BF4015AA}" type="presOf" srcId="{64529022-A779-4108-8E88-4CE61BFDF70C}" destId="{DD1A5C6A-F1B3-4A26-8C12-2312C7DFFC32}" srcOrd="0" destOrd="0" presId="urn:microsoft.com/office/officeart/2005/8/layout/hList9"/>
    <dgm:cxn modelId="{FBFBBFD0-14C4-4238-B0E6-27DB765BE5E6}" srcId="{6CD6FFD4-BF51-4FAF-BF9B-1DD0AA27D7A9}" destId="{6F207AEE-F8BA-4C3D-A87A-BE4D238F9DC7}" srcOrd="0" destOrd="0" parTransId="{9556A759-B5F5-4B8B-961A-12E86A433DDB}" sibTransId="{9101571B-BA72-401C-922C-1DCC51868CCE}"/>
    <dgm:cxn modelId="{C674D4E2-DD3A-4FD4-AE21-66A72B927A37}" type="presOf" srcId="{29947085-DF17-4453-9773-8804382B8696}" destId="{1282BAD7-5A62-4700-91C7-9200645B45F3}" srcOrd="0" destOrd="0" presId="urn:microsoft.com/office/officeart/2005/8/layout/hList9"/>
    <dgm:cxn modelId="{A554578C-1D0F-444D-BFAE-726CA738F14A}" type="presOf" srcId="{730FCECD-3D87-4307-8ADE-9DF76C771B18}" destId="{3F1B1C3F-2B93-450D-AC45-2A0E2524AF01}" srcOrd="1" destOrd="0" presId="urn:microsoft.com/office/officeart/2005/8/layout/hList9"/>
    <dgm:cxn modelId="{B12DA11E-086E-47BA-8759-F162ABAB0F4E}" srcId="{F2696AF0-893E-4BBA-B2F6-C0827786F47A}" destId="{E268F007-16D1-4426-A71E-6EDD0FC46467}" srcOrd="1" destOrd="0" parTransId="{D63F2DA7-7102-4F95-9917-F5F9372DEC8D}" sibTransId="{FDD1D439-39CD-4A3E-8FC8-6833C0A904AE}"/>
    <dgm:cxn modelId="{144CDE5D-BBE8-45E7-B78D-4078F9AA5223}" type="presOf" srcId="{C1E48826-5383-436A-89A3-69DB5C18F9FC}" destId="{028D7348-2374-447B-A6C5-17D099CD67E5}" srcOrd="1" destOrd="0" presId="urn:microsoft.com/office/officeart/2005/8/layout/hList9"/>
    <dgm:cxn modelId="{C110AEBC-4EE0-46F3-BDB2-87DA95E43BBF}" srcId="{6CD6FFD4-BF51-4FAF-BF9B-1DD0AA27D7A9}" destId="{2F1540CE-56AF-47B4-9A9A-FE8D203DE49D}" srcOrd="1" destOrd="0" parTransId="{C2C3CD08-A8CE-411F-A925-5E490AB847E4}" sibTransId="{566BC6AE-22C3-4BE1-905D-78FDCCF723AD}"/>
    <dgm:cxn modelId="{ACB46021-D017-4465-8C33-344710ADFB8B}" type="presOf" srcId="{F2696AF0-893E-4BBA-B2F6-C0827786F47A}" destId="{49828855-194E-42F1-BE02-F8C04FC5FB63}" srcOrd="0" destOrd="0" presId="urn:microsoft.com/office/officeart/2005/8/layout/hList9"/>
    <dgm:cxn modelId="{65F5D641-02A7-43B7-9FD3-4F944F6EBC9D}" type="presOf" srcId="{385E940F-CA97-4C20-8E30-F150690FE326}" destId="{433BDD7A-5102-4BB5-B1DF-05510B79EA29}" srcOrd="1" destOrd="0" presId="urn:microsoft.com/office/officeart/2005/8/layout/hList9"/>
    <dgm:cxn modelId="{A71E2749-EB9E-46C0-BD41-81760DB1E6F0}" srcId="{29947085-DF17-4453-9773-8804382B8696}" destId="{F2696AF0-893E-4BBA-B2F6-C0827786F47A}" srcOrd="0" destOrd="0" parTransId="{FCDC7F93-4F29-40C1-9C85-B282B516C139}" sibTransId="{04F649CC-60CC-4469-A3FB-BA920EE109D2}"/>
    <dgm:cxn modelId="{0A25D324-9E3D-4464-81E2-CAEF0838A417}" type="presOf" srcId="{7FE7E2DC-93D6-4998-A813-315AB26ABFBE}" destId="{C0F4C223-66BC-495F-AFC2-4A5E558A5BA3}" srcOrd="1" destOrd="0" presId="urn:microsoft.com/office/officeart/2005/8/layout/hList9"/>
    <dgm:cxn modelId="{74B21B9C-6177-47F8-B1E4-20AE41366C69}" type="presOf" srcId="{05755C6B-737C-4319-BCE9-1F08D07E3C10}" destId="{A2A9C214-1416-4E48-BD3F-145A49A8BFEA}" srcOrd="1" destOrd="0" presId="urn:microsoft.com/office/officeart/2005/8/layout/hList9"/>
    <dgm:cxn modelId="{6BD5C319-C0A1-4A9A-943F-3897A63E9BFA}" srcId="{F2696AF0-893E-4BBA-B2F6-C0827786F47A}" destId="{0E011BC3-918B-4D2D-B3E5-A0994A89A175}" srcOrd="2" destOrd="0" parTransId="{6797AB73-8DCC-4F9D-AAA2-00CC91FD8D1C}" sibTransId="{E8EA611D-0171-4939-A2EE-9B9B20B2BC39}"/>
    <dgm:cxn modelId="{0636B325-2F32-4EEB-81FA-6018EBBFE78A}" type="presOf" srcId="{6F207AEE-F8BA-4C3D-A87A-BE4D238F9DC7}" destId="{00C7652D-188E-4F44-9608-37B5DFC44273}" srcOrd="1" destOrd="0" presId="urn:microsoft.com/office/officeart/2005/8/layout/hList9"/>
    <dgm:cxn modelId="{65173053-D4A6-490E-8E68-A89E34F927C9}" type="presOf" srcId="{2F1540CE-56AF-47B4-9A9A-FE8D203DE49D}" destId="{8590C21E-A3FE-4A23-A2E1-A7B4541028DA}" srcOrd="1" destOrd="0" presId="urn:microsoft.com/office/officeart/2005/8/layout/hList9"/>
    <dgm:cxn modelId="{BDE5CC1F-D805-4856-B343-5C42AA432EE3}" srcId="{29947085-DF17-4453-9773-8804382B8696}" destId="{64529022-A779-4108-8E88-4CE61BFDF70C}" srcOrd="1" destOrd="0" parTransId="{35EDB0B8-6EBF-48C7-A786-F5274D12841B}" sibTransId="{4FB98E79-4EC8-4F9E-9E88-89C6A6198310}"/>
    <dgm:cxn modelId="{995F3E01-0124-4F56-A48A-7E33CA0CE1F3}" srcId="{64529022-A779-4108-8E88-4CE61BFDF70C}" destId="{730FCECD-3D87-4307-8ADE-9DF76C771B18}" srcOrd="0" destOrd="0" parTransId="{67B42140-368C-4AD6-BAC3-375E188F0DD6}" sibTransId="{0D545B64-F2B8-4947-A109-9AFDD2279B0B}"/>
    <dgm:cxn modelId="{3F6024C7-9CBD-4095-9CCA-B29B7E287D5C}" type="presOf" srcId="{0E011BC3-918B-4D2D-B3E5-A0994A89A175}" destId="{403CA28C-2BF9-4B98-A2D7-783D6558B7E2}" srcOrd="1" destOrd="0" presId="urn:microsoft.com/office/officeart/2005/8/layout/hList9"/>
    <dgm:cxn modelId="{2B4037EB-0998-42C9-A53B-8146C9120F58}" type="presOf" srcId="{6F379A04-DE27-4878-94DC-4E0C1D4B386A}" destId="{4D9543EE-B346-446F-AC08-C72A455069BA}" srcOrd="1" destOrd="0" presId="urn:microsoft.com/office/officeart/2005/8/layout/hList9"/>
    <dgm:cxn modelId="{17549C07-4100-43FB-A098-B632FDAFADB4}" type="presOf" srcId="{E268F007-16D1-4426-A71E-6EDD0FC46467}" destId="{3CF61806-4F13-4B20-A90E-A2362D80B796}" srcOrd="1" destOrd="0" presId="urn:microsoft.com/office/officeart/2005/8/layout/hList9"/>
    <dgm:cxn modelId="{535EA497-3F86-4BA4-98A7-D776526561B6}" srcId="{29947085-DF17-4453-9773-8804382B8696}" destId="{0DF10892-582C-4F5F-B0BD-10A7A971364E}" srcOrd="2" destOrd="0" parTransId="{DC205582-C173-42B4-8066-95B9C9D297DC}" sibTransId="{A1116CB2-930C-41A0-A168-5E7750157400}"/>
    <dgm:cxn modelId="{6E82FC1E-B072-4DFB-B083-B40919F82EED}" type="presOf" srcId="{6CD6FFD4-BF51-4FAF-BF9B-1DD0AA27D7A9}" destId="{8632C9C6-09E7-4B60-AB54-70638B34D2CF}" srcOrd="0" destOrd="0" presId="urn:microsoft.com/office/officeart/2005/8/layout/hList9"/>
    <dgm:cxn modelId="{84AB4EB6-5295-49F7-AA68-04FD2EED4772}" type="presOf" srcId="{C1E48826-5383-436A-89A3-69DB5C18F9FC}" destId="{675C6FE2-CC0A-4B9D-A806-8DD774A296A5}" srcOrd="0" destOrd="0" presId="urn:microsoft.com/office/officeart/2005/8/layout/hList9"/>
    <dgm:cxn modelId="{01182F13-4510-4553-8738-60803650B5A4}" type="presOf" srcId="{730FCECD-3D87-4307-8ADE-9DF76C771B18}" destId="{1CB4F8C3-BDE1-444C-8845-B069073DA0FE}" srcOrd="0" destOrd="0" presId="urn:microsoft.com/office/officeart/2005/8/layout/hList9"/>
    <dgm:cxn modelId="{62608465-DDCA-4F34-9C4C-AD9FBF2D5783}" type="presOf" srcId="{2F1540CE-56AF-47B4-9A9A-FE8D203DE49D}" destId="{12E43D55-5B52-48D0-A980-562ECF847BB1}" srcOrd="0" destOrd="0" presId="urn:microsoft.com/office/officeart/2005/8/layout/hList9"/>
    <dgm:cxn modelId="{81201E2A-DB1E-4140-8358-CC58CE559230}" srcId="{64529022-A779-4108-8E88-4CE61BFDF70C}" destId="{385E940F-CA97-4C20-8E30-F150690FE326}" srcOrd="3" destOrd="0" parTransId="{65AC7CC4-5A49-4719-A0A8-D6C06A72E078}" sibTransId="{54EAFB0B-3BE9-4F83-8E17-20B3419B89E4}"/>
    <dgm:cxn modelId="{306F3F28-CB5C-4A2B-9293-1021D064F928}" type="presOf" srcId="{0DF10892-582C-4F5F-B0BD-10A7A971364E}" destId="{CDE9E7EB-DABA-4470-B5C6-00A43748BF8F}" srcOrd="0" destOrd="0" presId="urn:microsoft.com/office/officeart/2005/8/layout/hList9"/>
    <dgm:cxn modelId="{5E1931BC-EB61-44E2-9BFC-40CA6D0F3CD5}" type="presOf" srcId="{385E940F-CA97-4C20-8E30-F150690FE326}" destId="{E36B023B-C7BB-4B7C-BB74-0A1688CCBD8A}" srcOrd="0" destOrd="0" presId="urn:microsoft.com/office/officeart/2005/8/layout/hList9"/>
    <dgm:cxn modelId="{126E10B2-01CE-440B-9AC4-0C7B1E22635D}" srcId="{64529022-A779-4108-8E88-4CE61BFDF70C}" destId="{6F379A04-DE27-4878-94DC-4E0C1D4B386A}" srcOrd="2" destOrd="0" parTransId="{D6715DB4-DA26-4AAA-ADA0-7FDECCE52B61}" sibTransId="{F4E6257D-E5E2-4F8F-86F5-D7FEE5BB4593}"/>
    <dgm:cxn modelId="{CE29569A-CF51-48A5-8DE4-B21664805FE8}" type="presOf" srcId="{0E011BC3-918B-4D2D-B3E5-A0994A89A175}" destId="{DEE96869-8B6E-45E1-AAB0-2A4214D89143}" srcOrd="0" destOrd="0" presId="urn:microsoft.com/office/officeart/2005/8/layout/hList9"/>
    <dgm:cxn modelId="{2B6E73A6-B7DC-4E75-ADF0-E39099E02EE0}" srcId="{64529022-A779-4108-8E88-4CE61BFDF70C}" destId="{C1E48826-5383-436A-89A3-69DB5C18F9FC}" srcOrd="1" destOrd="0" parTransId="{22883E1F-DDD8-4A38-A065-D89E0A3CDEC2}" sibTransId="{0E2374D7-72EC-46E1-8B75-1DD8F5AA9166}"/>
    <dgm:cxn modelId="{359F581A-43D8-4D5A-A690-0CC0D03A53A9}" type="presOf" srcId="{E268F007-16D1-4426-A71E-6EDD0FC46467}" destId="{0300F63E-427A-4C11-87C0-A1DC7DE54F94}" srcOrd="0" destOrd="0" presId="urn:microsoft.com/office/officeart/2005/8/layout/hList9"/>
    <dgm:cxn modelId="{6D8EC9E5-124D-4317-8593-8D4D6C7B8594}" type="presOf" srcId="{05755C6B-737C-4319-BCE9-1F08D07E3C10}" destId="{67FCC84F-155C-4A20-90CB-7EF2FCF2FF84}" srcOrd="0" destOrd="0" presId="urn:microsoft.com/office/officeart/2005/8/layout/hList9"/>
    <dgm:cxn modelId="{3F37555D-2C7C-4311-A565-91C00FFACDD1}" srcId="{F2696AF0-893E-4BBA-B2F6-C0827786F47A}" destId="{7FE7E2DC-93D6-4998-A813-315AB26ABFBE}" srcOrd="0" destOrd="0" parTransId="{C07A1420-960B-4BCE-B8D6-442815B68B37}" sibTransId="{B7A062D3-B732-4E1E-94C0-702E6876968B}"/>
    <dgm:cxn modelId="{BFF9E88A-A2F3-4A22-BB7F-5E7AA8597A20}" type="presOf" srcId="{6F207AEE-F8BA-4C3D-A87A-BE4D238F9DC7}" destId="{69DA789F-3071-4B03-9B2E-71F6BAABCF94}" srcOrd="0" destOrd="0" presId="urn:microsoft.com/office/officeart/2005/8/layout/hList9"/>
    <dgm:cxn modelId="{35F18983-ED99-494B-9EDF-1DD95433C392}" srcId="{29947085-DF17-4453-9773-8804382B8696}" destId="{6CD6FFD4-BF51-4FAF-BF9B-1DD0AA27D7A9}" srcOrd="3" destOrd="0" parTransId="{DB08B069-8A6D-4F39-A518-5983BE55FEDF}" sibTransId="{66422281-2147-4534-9031-B0EB83C3BF6C}"/>
    <dgm:cxn modelId="{BDE90C1C-5162-46C6-BB29-5E715E6C87E7}" srcId="{0DF10892-582C-4F5F-B0BD-10A7A971364E}" destId="{05755C6B-737C-4319-BCE9-1F08D07E3C10}" srcOrd="0" destOrd="0" parTransId="{538CAC03-01E2-4B92-A17F-79E8376A19F3}" sibTransId="{AE6798A1-F547-43E6-9527-D05E3ADA724E}"/>
    <dgm:cxn modelId="{C829AE38-D352-425C-AD0F-5CFE359E07B9}" type="presOf" srcId="{7FE7E2DC-93D6-4998-A813-315AB26ABFBE}" destId="{634F6CE9-F244-4C70-B918-BD39EAEF4074}" srcOrd="0" destOrd="0" presId="urn:microsoft.com/office/officeart/2005/8/layout/hList9"/>
    <dgm:cxn modelId="{EDA15389-053E-41DB-B28F-5FA35D9CCABE}" type="presParOf" srcId="{1282BAD7-5A62-4700-91C7-9200645B45F3}" destId="{4A22322D-FDC2-41DD-8ECA-95824829231C}" srcOrd="0" destOrd="0" presId="urn:microsoft.com/office/officeart/2005/8/layout/hList9"/>
    <dgm:cxn modelId="{E5222FF1-9AFE-49C2-AFE6-A3EBCAF6A694}" type="presParOf" srcId="{1282BAD7-5A62-4700-91C7-9200645B45F3}" destId="{0AF03B08-71D0-4623-BA13-FA1EEC905529}" srcOrd="1" destOrd="0" presId="urn:microsoft.com/office/officeart/2005/8/layout/hList9"/>
    <dgm:cxn modelId="{CA05ECA8-1BE1-45EB-A3B4-6071E8A26CBF}" type="presParOf" srcId="{0AF03B08-71D0-4623-BA13-FA1EEC905529}" destId="{5DB6DD13-35B8-496B-9FE2-63FCA3538D96}" srcOrd="0" destOrd="0" presId="urn:microsoft.com/office/officeart/2005/8/layout/hList9"/>
    <dgm:cxn modelId="{BEB5815B-2DC5-4D45-9B46-FEF91E59DB47}" type="presParOf" srcId="{0AF03B08-71D0-4623-BA13-FA1EEC905529}" destId="{68FE2397-D5F4-4CC7-A302-8370FD067121}" srcOrd="1" destOrd="0" presId="urn:microsoft.com/office/officeart/2005/8/layout/hList9"/>
    <dgm:cxn modelId="{59D138E6-14E6-4A82-A1CA-75328E7FCE07}" type="presParOf" srcId="{68FE2397-D5F4-4CC7-A302-8370FD067121}" destId="{634F6CE9-F244-4C70-B918-BD39EAEF4074}" srcOrd="0" destOrd="0" presId="urn:microsoft.com/office/officeart/2005/8/layout/hList9"/>
    <dgm:cxn modelId="{339B568B-B542-4F66-958D-3377FDFE3CC5}" type="presParOf" srcId="{68FE2397-D5F4-4CC7-A302-8370FD067121}" destId="{C0F4C223-66BC-495F-AFC2-4A5E558A5BA3}" srcOrd="1" destOrd="0" presId="urn:microsoft.com/office/officeart/2005/8/layout/hList9"/>
    <dgm:cxn modelId="{A6BDFD03-63CC-4E13-AE8E-A5094F78B826}" type="presParOf" srcId="{0AF03B08-71D0-4623-BA13-FA1EEC905529}" destId="{49E6D6DB-528A-4F29-B05A-9B591E4267EB}" srcOrd="2" destOrd="0" presId="urn:microsoft.com/office/officeart/2005/8/layout/hList9"/>
    <dgm:cxn modelId="{4F3BABBB-9E56-49E8-B0F3-1548D74281BF}" type="presParOf" srcId="{49E6D6DB-528A-4F29-B05A-9B591E4267EB}" destId="{0300F63E-427A-4C11-87C0-A1DC7DE54F94}" srcOrd="0" destOrd="0" presId="urn:microsoft.com/office/officeart/2005/8/layout/hList9"/>
    <dgm:cxn modelId="{FC7CA7A7-0469-415C-A018-CF1112A6C6B8}" type="presParOf" srcId="{49E6D6DB-528A-4F29-B05A-9B591E4267EB}" destId="{3CF61806-4F13-4B20-A90E-A2362D80B796}" srcOrd="1" destOrd="0" presId="urn:microsoft.com/office/officeart/2005/8/layout/hList9"/>
    <dgm:cxn modelId="{0B41BFD0-0504-465C-A3D8-18462C32A6F8}" type="presParOf" srcId="{0AF03B08-71D0-4623-BA13-FA1EEC905529}" destId="{27D93245-3BDD-4DA1-A351-D48FAE72D094}" srcOrd="3" destOrd="0" presId="urn:microsoft.com/office/officeart/2005/8/layout/hList9"/>
    <dgm:cxn modelId="{051B2E28-5000-4A57-B7EB-343B07EFAE15}" type="presParOf" srcId="{27D93245-3BDD-4DA1-A351-D48FAE72D094}" destId="{DEE96869-8B6E-45E1-AAB0-2A4214D89143}" srcOrd="0" destOrd="0" presId="urn:microsoft.com/office/officeart/2005/8/layout/hList9"/>
    <dgm:cxn modelId="{726A51BF-7931-46ED-9F2B-FF78C35C6FCD}" type="presParOf" srcId="{27D93245-3BDD-4DA1-A351-D48FAE72D094}" destId="{403CA28C-2BF9-4B98-A2D7-783D6558B7E2}" srcOrd="1" destOrd="0" presId="urn:microsoft.com/office/officeart/2005/8/layout/hList9"/>
    <dgm:cxn modelId="{560EE8F7-E4D9-4DA9-BC99-DDC2E3091CA8}" type="presParOf" srcId="{1282BAD7-5A62-4700-91C7-9200645B45F3}" destId="{24A4BFA4-CB8F-4981-8D4A-C9E26A1B1FE7}" srcOrd="2" destOrd="0" presId="urn:microsoft.com/office/officeart/2005/8/layout/hList9"/>
    <dgm:cxn modelId="{35FDACEF-0475-408D-919A-9AD656A3DBD7}" type="presParOf" srcId="{1282BAD7-5A62-4700-91C7-9200645B45F3}" destId="{49828855-194E-42F1-BE02-F8C04FC5FB63}" srcOrd="3" destOrd="0" presId="urn:microsoft.com/office/officeart/2005/8/layout/hList9"/>
    <dgm:cxn modelId="{220327A3-1BAE-4D79-B482-9765CE7A6B0A}" type="presParOf" srcId="{1282BAD7-5A62-4700-91C7-9200645B45F3}" destId="{F8716E9D-6926-4B82-A55E-C92078EE13C9}" srcOrd="4" destOrd="0" presId="urn:microsoft.com/office/officeart/2005/8/layout/hList9"/>
    <dgm:cxn modelId="{89256795-CD20-4707-8ACC-CF212CBD615F}" type="presParOf" srcId="{1282BAD7-5A62-4700-91C7-9200645B45F3}" destId="{A08964D4-51E5-4079-8CCF-B9C3A1C341E4}" srcOrd="5" destOrd="0" presId="urn:microsoft.com/office/officeart/2005/8/layout/hList9"/>
    <dgm:cxn modelId="{8541549F-EACF-4F77-9082-2C21E4C7474D}" type="presParOf" srcId="{1282BAD7-5A62-4700-91C7-9200645B45F3}" destId="{C0E7D586-74ED-45BF-9353-517238224326}" srcOrd="6" destOrd="0" presId="urn:microsoft.com/office/officeart/2005/8/layout/hList9"/>
    <dgm:cxn modelId="{D08545F9-44C9-4EB0-B709-B0CB2AC946C6}" type="presParOf" srcId="{C0E7D586-74ED-45BF-9353-517238224326}" destId="{0752CF83-1B92-4FBB-AAAB-E5058EC27151}" srcOrd="0" destOrd="0" presId="urn:microsoft.com/office/officeart/2005/8/layout/hList9"/>
    <dgm:cxn modelId="{2D411E85-0BC0-416D-9804-2E57A7192C79}" type="presParOf" srcId="{C0E7D586-74ED-45BF-9353-517238224326}" destId="{3FB139DB-DC7F-4DBD-A431-4F6C12B66935}" srcOrd="1" destOrd="0" presId="urn:microsoft.com/office/officeart/2005/8/layout/hList9"/>
    <dgm:cxn modelId="{A541125D-D593-4A8E-9EDC-3D5F6DB9C95E}" type="presParOf" srcId="{3FB139DB-DC7F-4DBD-A431-4F6C12B66935}" destId="{1CB4F8C3-BDE1-444C-8845-B069073DA0FE}" srcOrd="0" destOrd="0" presId="urn:microsoft.com/office/officeart/2005/8/layout/hList9"/>
    <dgm:cxn modelId="{FCA47896-04C9-4509-AF28-35871B9EC167}" type="presParOf" srcId="{3FB139DB-DC7F-4DBD-A431-4F6C12B66935}" destId="{3F1B1C3F-2B93-450D-AC45-2A0E2524AF01}" srcOrd="1" destOrd="0" presId="urn:microsoft.com/office/officeart/2005/8/layout/hList9"/>
    <dgm:cxn modelId="{72ECD9E4-3025-475A-BF46-C7C355EB41DF}" type="presParOf" srcId="{C0E7D586-74ED-45BF-9353-517238224326}" destId="{28D43387-67BD-4575-85EF-200A6649D941}" srcOrd="2" destOrd="0" presId="urn:microsoft.com/office/officeart/2005/8/layout/hList9"/>
    <dgm:cxn modelId="{B5D8FAE1-7A66-4691-A323-4DE37E00D0ED}" type="presParOf" srcId="{28D43387-67BD-4575-85EF-200A6649D941}" destId="{675C6FE2-CC0A-4B9D-A806-8DD774A296A5}" srcOrd="0" destOrd="0" presId="urn:microsoft.com/office/officeart/2005/8/layout/hList9"/>
    <dgm:cxn modelId="{385D251D-B756-4C4B-8518-C6CB689090DD}" type="presParOf" srcId="{28D43387-67BD-4575-85EF-200A6649D941}" destId="{028D7348-2374-447B-A6C5-17D099CD67E5}" srcOrd="1" destOrd="0" presId="urn:microsoft.com/office/officeart/2005/8/layout/hList9"/>
    <dgm:cxn modelId="{5ABFA432-E410-4A00-BADE-34C2552E1033}" type="presParOf" srcId="{C0E7D586-74ED-45BF-9353-517238224326}" destId="{3DA530FF-FCE6-4FA8-932E-7E5B0956FFA7}" srcOrd="3" destOrd="0" presId="urn:microsoft.com/office/officeart/2005/8/layout/hList9"/>
    <dgm:cxn modelId="{E2B6313D-EBCB-49A7-AB35-1214F1B6449F}" type="presParOf" srcId="{3DA530FF-FCE6-4FA8-932E-7E5B0956FFA7}" destId="{B385A201-3A5B-4C2A-8D95-C9EF623E6524}" srcOrd="0" destOrd="0" presId="urn:microsoft.com/office/officeart/2005/8/layout/hList9"/>
    <dgm:cxn modelId="{1F5E2F38-512F-4849-90F5-DEE979982F89}" type="presParOf" srcId="{3DA530FF-FCE6-4FA8-932E-7E5B0956FFA7}" destId="{4D9543EE-B346-446F-AC08-C72A455069BA}" srcOrd="1" destOrd="0" presId="urn:microsoft.com/office/officeart/2005/8/layout/hList9"/>
    <dgm:cxn modelId="{F554EDFB-1B8D-431B-9D02-CDFB9C5B0E5E}" type="presParOf" srcId="{C0E7D586-74ED-45BF-9353-517238224326}" destId="{794A2A2F-B966-4C6D-8B08-81B8FFD17D51}" srcOrd="4" destOrd="0" presId="urn:microsoft.com/office/officeart/2005/8/layout/hList9"/>
    <dgm:cxn modelId="{9A2B6A68-DB05-483F-B10E-72F153C3A05A}" type="presParOf" srcId="{794A2A2F-B966-4C6D-8B08-81B8FFD17D51}" destId="{E36B023B-C7BB-4B7C-BB74-0A1688CCBD8A}" srcOrd="0" destOrd="0" presId="urn:microsoft.com/office/officeart/2005/8/layout/hList9"/>
    <dgm:cxn modelId="{73829D1A-27CB-4F16-B7EC-E1A613635BB4}" type="presParOf" srcId="{794A2A2F-B966-4C6D-8B08-81B8FFD17D51}" destId="{433BDD7A-5102-4BB5-B1DF-05510B79EA29}" srcOrd="1" destOrd="0" presId="urn:microsoft.com/office/officeart/2005/8/layout/hList9"/>
    <dgm:cxn modelId="{CA5C94A5-3DAD-44CB-9CB2-58EAD953C34F}" type="presParOf" srcId="{1282BAD7-5A62-4700-91C7-9200645B45F3}" destId="{0F2B22EF-03F2-4B9D-8650-94D107338BE5}" srcOrd="7" destOrd="0" presId="urn:microsoft.com/office/officeart/2005/8/layout/hList9"/>
    <dgm:cxn modelId="{F438815F-357F-4ABD-8745-8B19A6D3F273}" type="presParOf" srcId="{1282BAD7-5A62-4700-91C7-9200645B45F3}" destId="{DD1A5C6A-F1B3-4A26-8C12-2312C7DFFC32}" srcOrd="8" destOrd="0" presId="urn:microsoft.com/office/officeart/2005/8/layout/hList9"/>
    <dgm:cxn modelId="{71A4D38D-BC88-44E1-B2E1-A0258DB7200F}" type="presParOf" srcId="{1282BAD7-5A62-4700-91C7-9200645B45F3}" destId="{9EC09EBD-E39F-41DC-BCA4-307913F021AB}" srcOrd="9" destOrd="0" presId="urn:microsoft.com/office/officeart/2005/8/layout/hList9"/>
    <dgm:cxn modelId="{B4E731AF-5613-4AFE-96DB-EB048C80FB97}" type="presParOf" srcId="{1282BAD7-5A62-4700-91C7-9200645B45F3}" destId="{F6A21074-7D9C-4845-8394-DBBB97C40CE1}" srcOrd="10" destOrd="0" presId="urn:microsoft.com/office/officeart/2005/8/layout/hList9"/>
    <dgm:cxn modelId="{8FFAFAF5-5FEE-4707-9191-6CA8BFE08940}" type="presParOf" srcId="{1282BAD7-5A62-4700-91C7-9200645B45F3}" destId="{5428DBF3-0679-47FA-BAD9-67344531FC69}" srcOrd="11" destOrd="0" presId="urn:microsoft.com/office/officeart/2005/8/layout/hList9"/>
    <dgm:cxn modelId="{BDB6D2D7-5CA1-483E-98F1-B47563041421}" type="presParOf" srcId="{5428DBF3-0679-47FA-BAD9-67344531FC69}" destId="{70FE90FE-4CEC-443C-99B1-414570A4E566}" srcOrd="0" destOrd="0" presId="urn:microsoft.com/office/officeart/2005/8/layout/hList9"/>
    <dgm:cxn modelId="{04A647B1-7A52-4CFB-9911-1646BDB0987E}" type="presParOf" srcId="{5428DBF3-0679-47FA-BAD9-67344531FC69}" destId="{68399D0A-5FA6-40FC-A9EB-70A0BE9A7A77}" srcOrd="1" destOrd="0" presId="urn:microsoft.com/office/officeart/2005/8/layout/hList9"/>
    <dgm:cxn modelId="{383E0B2C-9A98-46C6-86C6-70337691829C}" type="presParOf" srcId="{68399D0A-5FA6-40FC-A9EB-70A0BE9A7A77}" destId="{67FCC84F-155C-4A20-90CB-7EF2FCF2FF84}" srcOrd="0" destOrd="0" presId="urn:microsoft.com/office/officeart/2005/8/layout/hList9"/>
    <dgm:cxn modelId="{FFBB5868-59A9-434C-B8D6-338454F9405A}" type="presParOf" srcId="{68399D0A-5FA6-40FC-A9EB-70A0BE9A7A77}" destId="{A2A9C214-1416-4E48-BD3F-145A49A8BFEA}" srcOrd="1" destOrd="0" presId="urn:microsoft.com/office/officeart/2005/8/layout/hList9"/>
    <dgm:cxn modelId="{836A59D7-D40F-4668-8290-E9E773D1E0B9}" type="presParOf" srcId="{1282BAD7-5A62-4700-91C7-9200645B45F3}" destId="{B39DE2D3-9DF9-49C0-91BA-DADD3344CEC2}" srcOrd="12" destOrd="0" presId="urn:microsoft.com/office/officeart/2005/8/layout/hList9"/>
    <dgm:cxn modelId="{52A987FE-6E5F-4DAD-B3EE-ED13DC17469F}" type="presParOf" srcId="{1282BAD7-5A62-4700-91C7-9200645B45F3}" destId="{CDE9E7EB-DABA-4470-B5C6-00A43748BF8F}" srcOrd="13" destOrd="0" presId="urn:microsoft.com/office/officeart/2005/8/layout/hList9"/>
    <dgm:cxn modelId="{2AB6739B-6571-4F1D-A09A-2F0AB97A500A}" type="presParOf" srcId="{1282BAD7-5A62-4700-91C7-9200645B45F3}" destId="{ECA964E0-1579-414A-80BD-C18E3255731B}" srcOrd="14" destOrd="0" presId="urn:microsoft.com/office/officeart/2005/8/layout/hList9"/>
    <dgm:cxn modelId="{16798884-3D7C-4761-BF60-0D6610228B5F}" type="presParOf" srcId="{1282BAD7-5A62-4700-91C7-9200645B45F3}" destId="{59F6695C-0316-4541-BF88-0CC6B0454DC7}" srcOrd="15" destOrd="0" presId="urn:microsoft.com/office/officeart/2005/8/layout/hList9"/>
    <dgm:cxn modelId="{B121F2B2-6A67-4A8E-BFC6-0D0D775867DA}" type="presParOf" srcId="{1282BAD7-5A62-4700-91C7-9200645B45F3}" destId="{9B6F5845-BAE9-4B93-849B-80E2A0AD3BE9}" srcOrd="16" destOrd="0" presId="urn:microsoft.com/office/officeart/2005/8/layout/hList9"/>
    <dgm:cxn modelId="{87A0A314-1283-437A-B931-7973A066ECE9}" type="presParOf" srcId="{9B6F5845-BAE9-4B93-849B-80E2A0AD3BE9}" destId="{C628B2D3-5AA9-40FF-BB49-34174AE4D76A}" srcOrd="0" destOrd="0" presId="urn:microsoft.com/office/officeart/2005/8/layout/hList9"/>
    <dgm:cxn modelId="{96C04219-2ADE-4ED5-9E97-7A57AAEAFC44}" type="presParOf" srcId="{9B6F5845-BAE9-4B93-849B-80E2A0AD3BE9}" destId="{0F9985B3-A54A-4FAA-827C-8841F3694785}" srcOrd="1" destOrd="0" presId="urn:microsoft.com/office/officeart/2005/8/layout/hList9"/>
    <dgm:cxn modelId="{7525296A-68DA-4FEE-8C82-9A713786C1AC}" type="presParOf" srcId="{0F9985B3-A54A-4FAA-827C-8841F3694785}" destId="{69DA789F-3071-4B03-9B2E-71F6BAABCF94}" srcOrd="0" destOrd="0" presId="urn:microsoft.com/office/officeart/2005/8/layout/hList9"/>
    <dgm:cxn modelId="{912D0CA9-9F9F-49BE-9F56-EFA0872AD610}" type="presParOf" srcId="{0F9985B3-A54A-4FAA-827C-8841F3694785}" destId="{00C7652D-188E-4F44-9608-37B5DFC44273}" srcOrd="1" destOrd="0" presId="urn:microsoft.com/office/officeart/2005/8/layout/hList9"/>
    <dgm:cxn modelId="{CC237B92-BF10-4D01-A197-89756F513873}" type="presParOf" srcId="{9B6F5845-BAE9-4B93-849B-80E2A0AD3BE9}" destId="{E209A2FE-939F-4B34-9240-6CA557CCC495}" srcOrd="2" destOrd="0" presId="urn:microsoft.com/office/officeart/2005/8/layout/hList9"/>
    <dgm:cxn modelId="{3CCCD9F7-20A1-45E5-92B1-85162AE66960}" type="presParOf" srcId="{E209A2FE-939F-4B34-9240-6CA557CCC495}" destId="{12E43D55-5B52-48D0-A980-562ECF847BB1}" srcOrd="0" destOrd="0" presId="urn:microsoft.com/office/officeart/2005/8/layout/hList9"/>
    <dgm:cxn modelId="{F9C1E1AB-053A-4514-B5B6-C0F2896EDD9C}" type="presParOf" srcId="{E209A2FE-939F-4B34-9240-6CA557CCC495}" destId="{8590C21E-A3FE-4A23-A2E1-A7B4541028DA}" srcOrd="1" destOrd="0" presId="urn:microsoft.com/office/officeart/2005/8/layout/hList9"/>
    <dgm:cxn modelId="{9E985D7A-1BE1-48B4-81C2-9E82FE65E272}" type="presParOf" srcId="{1282BAD7-5A62-4700-91C7-9200645B45F3}" destId="{82C4FDC8-68E5-400D-A677-216DE7103B29}" srcOrd="17" destOrd="0" presId="urn:microsoft.com/office/officeart/2005/8/layout/hList9"/>
    <dgm:cxn modelId="{3562B7D1-BE76-4899-B31F-3D206354C29A}" type="presParOf" srcId="{1282BAD7-5A62-4700-91C7-9200645B45F3}" destId="{8632C9C6-09E7-4B60-AB54-70638B34D2CF}" srcOrd="1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4F6CE9-F244-4C70-B918-BD39EAEF4074}">
      <dsp:nvSpPr>
        <dsp:cNvPr id="0" name=""/>
        <dsp:cNvSpPr/>
      </dsp:nvSpPr>
      <dsp:spPr>
        <a:xfrm>
          <a:off x="709356" y="577852"/>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buFont typeface="Wingdings" panose="05000000000000000000" pitchFamily="2" charset="2"/>
            <a:buChar char="l"/>
          </a:pPr>
          <a:r>
            <a:rPr lang="zh-CN" altLang="en-US" sz="1800" kern="1200" dirty="0"/>
            <a:t>风险评估计划书</a:t>
          </a:r>
        </a:p>
      </dsp:txBody>
      <dsp:txXfrm>
        <a:off x="920739" y="577852"/>
        <a:ext cx="1109760" cy="881202"/>
      </dsp:txXfrm>
    </dsp:sp>
    <dsp:sp modelId="{0300F63E-427A-4C11-87C0-A1DC7DE54F94}">
      <dsp:nvSpPr>
        <dsp:cNvPr id="0" name=""/>
        <dsp:cNvSpPr/>
      </dsp:nvSpPr>
      <dsp:spPr>
        <a:xfrm>
          <a:off x="709356" y="1459054"/>
          <a:ext cx="1321142" cy="881202"/>
        </a:xfrm>
        <a:prstGeom prst="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buFont typeface="Wingdings" panose="05000000000000000000" pitchFamily="2" charset="2"/>
            <a:buChar char="l"/>
          </a:pPr>
          <a:r>
            <a:rPr lang="zh-CN" altLang="en-US" sz="1800" kern="1200" dirty="0"/>
            <a:t>风险评估方案</a:t>
          </a:r>
        </a:p>
      </dsp:txBody>
      <dsp:txXfrm>
        <a:off x="920739" y="1459054"/>
        <a:ext cx="1109760" cy="881202"/>
      </dsp:txXfrm>
    </dsp:sp>
    <dsp:sp modelId="{DEE96869-8B6E-45E1-AAB0-2A4214D89143}">
      <dsp:nvSpPr>
        <dsp:cNvPr id="0" name=""/>
        <dsp:cNvSpPr/>
      </dsp:nvSpPr>
      <dsp:spPr>
        <a:xfrm>
          <a:off x="709356" y="2340256"/>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buFont typeface="Wingdings" panose="05000000000000000000" pitchFamily="2" charset="2"/>
            <a:buChar char="l"/>
          </a:pPr>
          <a:r>
            <a:rPr lang="zh-CN" altLang="en-US" sz="1800" kern="1200" dirty="0"/>
            <a:t>风险评估方法和工具列表</a:t>
          </a:r>
        </a:p>
      </dsp:txBody>
      <dsp:txXfrm>
        <a:off x="920739" y="2340256"/>
        <a:ext cx="1109760" cy="881202"/>
      </dsp:txXfrm>
    </dsp:sp>
    <dsp:sp modelId="{49828855-194E-42F1-BE02-F8C04FC5FB63}">
      <dsp:nvSpPr>
        <dsp:cNvPr id="0" name=""/>
        <dsp:cNvSpPr/>
      </dsp:nvSpPr>
      <dsp:spPr>
        <a:xfrm>
          <a:off x="4746" y="225547"/>
          <a:ext cx="880761" cy="88076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zh-CN" altLang="en-US" sz="1800" kern="1200" dirty="0"/>
            <a:t>准备阶段</a:t>
          </a:r>
        </a:p>
      </dsp:txBody>
      <dsp:txXfrm>
        <a:off x="133730" y="354531"/>
        <a:ext cx="622793" cy="622793"/>
      </dsp:txXfrm>
    </dsp:sp>
    <dsp:sp modelId="{1CB4F8C3-BDE1-444C-8845-B069073DA0FE}">
      <dsp:nvSpPr>
        <dsp:cNvPr id="0" name=""/>
        <dsp:cNvSpPr/>
      </dsp:nvSpPr>
      <dsp:spPr>
        <a:xfrm>
          <a:off x="2911260" y="577852"/>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zh-CN" altLang="en-US" sz="1800" kern="1200" dirty="0"/>
            <a:t>资产清单</a:t>
          </a:r>
        </a:p>
      </dsp:txBody>
      <dsp:txXfrm>
        <a:off x="3122643" y="577852"/>
        <a:ext cx="1109760" cy="881202"/>
      </dsp:txXfrm>
    </dsp:sp>
    <dsp:sp modelId="{675C6FE2-CC0A-4B9D-A806-8DD774A296A5}">
      <dsp:nvSpPr>
        <dsp:cNvPr id="0" name=""/>
        <dsp:cNvSpPr/>
      </dsp:nvSpPr>
      <dsp:spPr>
        <a:xfrm>
          <a:off x="2911260" y="1459054"/>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zh-CN" altLang="en-US" sz="1800" kern="1200" dirty="0"/>
            <a:t>威胁列表</a:t>
          </a:r>
        </a:p>
      </dsp:txBody>
      <dsp:txXfrm>
        <a:off x="3122643" y="1459054"/>
        <a:ext cx="1109760" cy="881202"/>
      </dsp:txXfrm>
    </dsp:sp>
    <dsp:sp modelId="{B385A201-3A5B-4C2A-8D95-C9EF623E6524}">
      <dsp:nvSpPr>
        <dsp:cNvPr id="0" name=""/>
        <dsp:cNvSpPr/>
      </dsp:nvSpPr>
      <dsp:spPr>
        <a:xfrm>
          <a:off x="2911260" y="2340256"/>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zh-CN" altLang="en-US" sz="1800" kern="1200" dirty="0"/>
            <a:t>脆弱性列表</a:t>
          </a:r>
        </a:p>
      </dsp:txBody>
      <dsp:txXfrm>
        <a:off x="3122643" y="2340256"/>
        <a:ext cx="1109760" cy="881202"/>
      </dsp:txXfrm>
    </dsp:sp>
    <dsp:sp modelId="{E36B023B-C7BB-4B7C-BB74-0A1688CCBD8A}">
      <dsp:nvSpPr>
        <dsp:cNvPr id="0" name=""/>
        <dsp:cNvSpPr/>
      </dsp:nvSpPr>
      <dsp:spPr>
        <a:xfrm>
          <a:off x="2911260" y="3221459"/>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zh-CN" altLang="en-US" sz="1800" kern="1200" dirty="0"/>
            <a:t>已有安全措施列表</a:t>
          </a:r>
        </a:p>
      </dsp:txBody>
      <dsp:txXfrm>
        <a:off x="3122643" y="3221459"/>
        <a:ext cx="1109760" cy="881202"/>
      </dsp:txXfrm>
    </dsp:sp>
    <dsp:sp modelId="{DD1A5C6A-F1B3-4A26-8C12-2312C7DFFC32}">
      <dsp:nvSpPr>
        <dsp:cNvPr id="0" name=""/>
        <dsp:cNvSpPr/>
      </dsp:nvSpPr>
      <dsp:spPr>
        <a:xfrm>
          <a:off x="2206651" y="225547"/>
          <a:ext cx="880761" cy="88076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zh-CN" altLang="en-US" sz="1800" kern="1200" dirty="0"/>
            <a:t>风险要素识别</a:t>
          </a:r>
        </a:p>
      </dsp:txBody>
      <dsp:txXfrm>
        <a:off x="2335635" y="354531"/>
        <a:ext cx="622793" cy="622793"/>
      </dsp:txXfrm>
    </dsp:sp>
    <dsp:sp modelId="{67FCC84F-155C-4A20-90CB-7EF2FCF2FF84}">
      <dsp:nvSpPr>
        <dsp:cNvPr id="0" name=""/>
        <dsp:cNvSpPr/>
      </dsp:nvSpPr>
      <dsp:spPr>
        <a:xfrm>
          <a:off x="5113165" y="577852"/>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zh-CN" altLang="en-US" sz="1800" kern="1200" dirty="0"/>
            <a:t>风险计算报告</a:t>
          </a:r>
        </a:p>
      </dsp:txBody>
      <dsp:txXfrm>
        <a:off x="5324548" y="577852"/>
        <a:ext cx="1109760" cy="881202"/>
      </dsp:txXfrm>
    </dsp:sp>
    <dsp:sp modelId="{CDE9E7EB-DABA-4470-B5C6-00A43748BF8F}">
      <dsp:nvSpPr>
        <dsp:cNvPr id="0" name=""/>
        <dsp:cNvSpPr/>
      </dsp:nvSpPr>
      <dsp:spPr>
        <a:xfrm>
          <a:off x="4408556" y="225547"/>
          <a:ext cx="880761" cy="88076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zh-CN" altLang="en-US" sz="1800" kern="1200" dirty="0"/>
            <a:t>风险分析</a:t>
          </a:r>
        </a:p>
      </dsp:txBody>
      <dsp:txXfrm>
        <a:off x="4537540" y="354531"/>
        <a:ext cx="622793" cy="622793"/>
      </dsp:txXfrm>
    </dsp:sp>
    <dsp:sp modelId="{69DA789F-3071-4B03-9B2E-71F6BAABCF94}">
      <dsp:nvSpPr>
        <dsp:cNvPr id="0" name=""/>
        <dsp:cNvSpPr/>
      </dsp:nvSpPr>
      <dsp:spPr>
        <a:xfrm>
          <a:off x="7315070" y="577852"/>
          <a:ext cx="1321142" cy="881202"/>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zh-CN" altLang="en-US" sz="1800" kern="1200" dirty="0"/>
            <a:t>风险程度等级列表</a:t>
          </a:r>
        </a:p>
      </dsp:txBody>
      <dsp:txXfrm>
        <a:off x="7526453" y="577852"/>
        <a:ext cx="1109760" cy="881202"/>
      </dsp:txXfrm>
    </dsp:sp>
    <dsp:sp modelId="{12E43D55-5B52-48D0-A980-562ECF847BB1}">
      <dsp:nvSpPr>
        <dsp:cNvPr id="0" name=""/>
        <dsp:cNvSpPr/>
      </dsp:nvSpPr>
      <dsp:spPr>
        <a:xfrm>
          <a:off x="7315070" y="1459054"/>
          <a:ext cx="1321142" cy="881202"/>
        </a:xfrm>
        <a:prstGeom prst="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0" tIns="128016" rIns="128016" bIns="128016" numCol="1" spcCol="1270" anchor="ctr" anchorCtr="0">
          <a:noAutofit/>
        </a:bodyPr>
        <a:lstStyle/>
        <a:p>
          <a:pPr lvl="0" algn="l" defTabSz="800100">
            <a:lnSpc>
              <a:spcPct val="90000"/>
            </a:lnSpc>
            <a:spcBef>
              <a:spcPct val="0"/>
            </a:spcBef>
            <a:spcAft>
              <a:spcPct val="35000"/>
            </a:spcAft>
          </a:pPr>
          <a:r>
            <a:rPr lang="zh-CN" altLang="en-US" sz="1800" kern="1200" dirty="0"/>
            <a:t>风险评估报告</a:t>
          </a:r>
        </a:p>
      </dsp:txBody>
      <dsp:txXfrm>
        <a:off x="7526453" y="1459054"/>
        <a:ext cx="1109760" cy="881202"/>
      </dsp:txXfrm>
    </dsp:sp>
    <dsp:sp modelId="{8632C9C6-09E7-4B60-AB54-70638B34D2CF}">
      <dsp:nvSpPr>
        <dsp:cNvPr id="0" name=""/>
        <dsp:cNvSpPr/>
      </dsp:nvSpPr>
      <dsp:spPr>
        <a:xfrm>
          <a:off x="6610460" y="225547"/>
          <a:ext cx="880761" cy="88076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zh-CN" altLang="en-US" sz="1800" kern="1200" dirty="0"/>
            <a:t>风险结果判定</a:t>
          </a:r>
        </a:p>
      </dsp:txBody>
      <dsp:txXfrm>
        <a:off x="6739444" y="354531"/>
        <a:ext cx="622793" cy="622793"/>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22</a:t>
            </a:fld>
            <a:endParaRPr lang="en-US" altLang="zh-CN"/>
          </a:p>
        </p:txBody>
      </p:sp>
    </p:spTree>
    <p:extLst>
      <p:ext uri="{BB962C8B-B14F-4D97-AF65-F5344CB8AC3E}">
        <p14:creationId xmlns:p14="http://schemas.microsoft.com/office/powerpoint/2010/main" val="2150913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a:extLst>
              <a:ext uri="{FF2B5EF4-FFF2-40B4-BE49-F238E27FC236}">
                <a16:creationId xmlns:a16="http://schemas.microsoft.com/office/drawing/2014/main" id="{BDED15D8-4191-463B-9525-76B55F74CF9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18439D64-CB3E-4C4F-97E5-FCFAC0F0ED05}" type="slidenum">
              <a:rPr lang="en-US" altLang="zh-CN"/>
              <a:pPr eaLnBrk="1" hangingPunct="1"/>
              <a:t>61</a:t>
            </a:fld>
            <a:endParaRPr lang="en-US" altLang="zh-CN"/>
          </a:p>
        </p:txBody>
      </p:sp>
      <p:sp>
        <p:nvSpPr>
          <p:cNvPr id="269315" name="Rectangle 2">
            <a:extLst>
              <a:ext uri="{FF2B5EF4-FFF2-40B4-BE49-F238E27FC236}">
                <a16:creationId xmlns:a16="http://schemas.microsoft.com/office/drawing/2014/main" id="{399DB21A-5D8E-4A15-A6B4-5868A8E26B63}"/>
              </a:ext>
            </a:extLst>
          </p:cNvPr>
          <p:cNvSpPr>
            <a:spLocks noGrp="1" noRot="1" noChangeAspect="1" noChangeArrowheads="1" noTextEdit="1"/>
          </p:cNvSpPr>
          <p:nvPr>
            <p:ph type="sldImg"/>
          </p:nvPr>
        </p:nvSpPr>
        <p:spPr>
          <a:xfrm>
            <a:off x="1144588" y="685800"/>
            <a:ext cx="4572000" cy="3429000"/>
          </a:xfrm>
          <a:ln/>
        </p:spPr>
      </p:sp>
      <p:sp>
        <p:nvSpPr>
          <p:cNvPr id="269316" name="Rectangle 3">
            <a:extLst>
              <a:ext uri="{FF2B5EF4-FFF2-40B4-BE49-F238E27FC236}">
                <a16:creationId xmlns:a16="http://schemas.microsoft.com/office/drawing/2014/main" id="{2DF241BE-6FED-4E2C-AAD8-0C4C4376FD7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2599857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a:extLst>
              <a:ext uri="{FF2B5EF4-FFF2-40B4-BE49-F238E27FC236}">
                <a16:creationId xmlns:a16="http://schemas.microsoft.com/office/drawing/2014/main" id="{70B2030A-A541-47E7-91A5-D41F94087A5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378551B-635A-4C49-928E-FDC7B5D1811B}" type="slidenum">
              <a:rPr lang="en-US" altLang="zh-CN"/>
              <a:pPr eaLnBrk="1" hangingPunct="1"/>
              <a:t>63</a:t>
            </a:fld>
            <a:endParaRPr lang="en-US" altLang="zh-CN"/>
          </a:p>
        </p:txBody>
      </p:sp>
      <p:sp>
        <p:nvSpPr>
          <p:cNvPr id="273411" name="Rectangle 2">
            <a:extLst>
              <a:ext uri="{FF2B5EF4-FFF2-40B4-BE49-F238E27FC236}">
                <a16:creationId xmlns:a16="http://schemas.microsoft.com/office/drawing/2014/main" id="{D85EDF3B-5A60-47D2-8F71-B41980FDEE8A}"/>
              </a:ext>
            </a:extLst>
          </p:cNvPr>
          <p:cNvSpPr>
            <a:spLocks noGrp="1" noRot="1" noChangeAspect="1" noChangeArrowheads="1" noTextEdit="1"/>
          </p:cNvSpPr>
          <p:nvPr>
            <p:ph type="sldImg"/>
          </p:nvPr>
        </p:nvSpPr>
        <p:spPr>
          <a:xfrm>
            <a:off x="1144588" y="685800"/>
            <a:ext cx="4572000" cy="3429000"/>
          </a:xfrm>
          <a:ln/>
        </p:spPr>
      </p:sp>
      <p:sp>
        <p:nvSpPr>
          <p:cNvPr id="273412" name="Rectangle 3">
            <a:extLst>
              <a:ext uri="{FF2B5EF4-FFF2-40B4-BE49-F238E27FC236}">
                <a16:creationId xmlns:a16="http://schemas.microsoft.com/office/drawing/2014/main" id="{B0C4F424-D79F-429E-9AD6-471A0F3733B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4270981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7">
            <a:extLst>
              <a:ext uri="{FF2B5EF4-FFF2-40B4-BE49-F238E27FC236}">
                <a16:creationId xmlns:a16="http://schemas.microsoft.com/office/drawing/2014/main" id="{E462E1BB-B29F-4C62-A96F-4DEC91BA533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77BBA15-9663-42E2-944A-9361E7386FBC}" type="slidenum">
              <a:rPr lang="en-US" altLang="zh-CN"/>
              <a:pPr eaLnBrk="1" hangingPunct="1"/>
              <a:t>64</a:t>
            </a:fld>
            <a:endParaRPr lang="en-US" altLang="zh-CN"/>
          </a:p>
        </p:txBody>
      </p:sp>
      <p:sp>
        <p:nvSpPr>
          <p:cNvPr id="277507" name="Rectangle 2">
            <a:extLst>
              <a:ext uri="{FF2B5EF4-FFF2-40B4-BE49-F238E27FC236}">
                <a16:creationId xmlns:a16="http://schemas.microsoft.com/office/drawing/2014/main" id="{266A4437-E301-4E4C-906D-59C1611C4A35}"/>
              </a:ext>
            </a:extLst>
          </p:cNvPr>
          <p:cNvSpPr>
            <a:spLocks noGrp="1" noRot="1" noChangeAspect="1" noChangeArrowheads="1" noTextEdit="1"/>
          </p:cNvSpPr>
          <p:nvPr>
            <p:ph type="sldImg"/>
          </p:nvPr>
        </p:nvSpPr>
        <p:spPr>
          <a:ln/>
        </p:spPr>
      </p:sp>
      <p:sp>
        <p:nvSpPr>
          <p:cNvPr id="277508" name="Rectangle 3">
            <a:extLst>
              <a:ext uri="{FF2B5EF4-FFF2-40B4-BE49-F238E27FC236}">
                <a16:creationId xmlns:a16="http://schemas.microsoft.com/office/drawing/2014/main" id="{13577C4D-97BA-4C79-9BD9-114C0A491F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9448916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7">
            <a:extLst>
              <a:ext uri="{FF2B5EF4-FFF2-40B4-BE49-F238E27FC236}">
                <a16:creationId xmlns:a16="http://schemas.microsoft.com/office/drawing/2014/main" id="{3B65AD92-6DD7-4136-9E3B-08AE7E596A7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24752DA1-6AB3-4A1D-96C6-99131124ABF3}" type="slidenum">
              <a:rPr lang="en-US" altLang="zh-CN"/>
              <a:pPr eaLnBrk="1" hangingPunct="1"/>
              <a:t>65</a:t>
            </a:fld>
            <a:endParaRPr lang="en-US" altLang="zh-CN"/>
          </a:p>
        </p:txBody>
      </p:sp>
      <p:sp>
        <p:nvSpPr>
          <p:cNvPr id="279555" name="Rectangle 2">
            <a:extLst>
              <a:ext uri="{FF2B5EF4-FFF2-40B4-BE49-F238E27FC236}">
                <a16:creationId xmlns:a16="http://schemas.microsoft.com/office/drawing/2014/main" id="{50A2B8BE-CF2E-4693-99E5-F3A078FE00E8}"/>
              </a:ext>
            </a:extLst>
          </p:cNvPr>
          <p:cNvSpPr>
            <a:spLocks noGrp="1" noRot="1" noChangeAspect="1" noChangeArrowheads="1" noTextEdit="1"/>
          </p:cNvSpPr>
          <p:nvPr>
            <p:ph type="sldImg"/>
          </p:nvPr>
        </p:nvSpPr>
        <p:spPr>
          <a:xfrm>
            <a:off x="1144588" y="685800"/>
            <a:ext cx="4572000" cy="3429000"/>
          </a:xfrm>
          <a:ln/>
        </p:spPr>
      </p:sp>
      <p:sp>
        <p:nvSpPr>
          <p:cNvPr id="279556" name="Rectangle 3">
            <a:extLst>
              <a:ext uri="{FF2B5EF4-FFF2-40B4-BE49-F238E27FC236}">
                <a16:creationId xmlns:a16="http://schemas.microsoft.com/office/drawing/2014/main" id="{182BE64E-481C-4097-95DE-2D2DBE83B53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a:t>评估过程应能产生出能引为证据的客观的和可重复的结果，甚至当没有绝对客观的尺度</a:t>
            </a:r>
          </a:p>
          <a:p>
            <a:pPr eaLnBrk="1" hangingPunct="1"/>
            <a:r>
              <a:rPr lang="zh-CN" altLang="en-US"/>
              <a:t>描述</a:t>
            </a:r>
            <a:r>
              <a:rPr lang="en-US" altLang="zh-CN"/>
              <a:t>IT </a:t>
            </a:r>
            <a:r>
              <a:rPr lang="zh-CN" altLang="en-US"/>
              <a:t>安全评估结果时也应如此。存在一套评估标准是评估的必须前提，这样的评估才可</a:t>
            </a:r>
          </a:p>
          <a:p>
            <a:pPr eaLnBrk="1" hangingPunct="1"/>
            <a:r>
              <a:rPr lang="zh-CN" altLang="en-US"/>
              <a:t>以得到有意义的结果，并且也提供了评估机构之间的对评估结果互认的基础。但标准的应用</a:t>
            </a:r>
          </a:p>
          <a:p>
            <a:pPr eaLnBrk="1" hangingPunct="1"/>
            <a:r>
              <a:rPr lang="zh-CN" altLang="en-US"/>
              <a:t>中包含了主观的和客观的因素，这也是对</a:t>
            </a:r>
            <a:r>
              <a:rPr lang="en-US" altLang="zh-CN"/>
              <a:t>IT</a:t>
            </a:r>
            <a:r>
              <a:rPr lang="zh-CN" altLang="en-US"/>
              <a:t>安全不可能进行精确的和通用评定的原因。</a:t>
            </a:r>
          </a:p>
          <a:p>
            <a:pPr eaLnBrk="1" hangingPunct="1"/>
            <a:r>
              <a:rPr lang="zh-CN" altLang="en-US"/>
              <a:t>与 </a:t>
            </a:r>
            <a:r>
              <a:rPr lang="en-US" altLang="zh-CN"/>
              <a:t>CC </a:t>
            </a:r>
            <a:r>
              <a:rPr lang="zh-CN" altLang="en-US"/>
              <a:t>有关的评定代表了对</a:t>
            </a:r>
            <a:r>
              <a:rPr lang="en-US" altLang="zh-CN"/>
              <a:t>TOE </a:t>
            </a:r>
            <a:r>
              <a:rPr lang="zh-CN" altLang="en-US"/>
              <a:t>的安全特性进行专门考察时的裁决，这种评定并不保证</a:t>
            </a:r>
          </a:p>
          <a:p>
            <a:pPr eaLnBrk="1" hangingPunct="1"/>
            <a:r>
              <a:rPr lang="zh-CN" altLang="en-US"/>
              <a:t>在任何特殊的应用环境下</a:t>
            </a:r>
            <a:r>
              <a:rPr lang="en-US" altLang="zh-CN"/>
              <a:t>TOE</a:t>
            </a:r>
            <a:r>
              <a:rPr lang="zh-CN" altLang="en-US"/>
              <a:t>的适用性。在特定应用环境下，使用一个</a:t>
            </a:r>
            <a:r>
              <a:rPr lang="en-US" altLang="zh-CN"/>
              <a:t>TOE</a:t>
            </a:r>
            <a:r>
              <a:rPr lang="zh-CN" altLang="en-US"/>
              <a:t>的决策应基于对</a:t>
            </a:r>
          </a:p>
          <a:p>
            <a:pPr eaLnBrk="1" hangingPunct="1"/>
            <a:r>
              <a:rPr lang="zh-CN" altLang="en-US"/>
              <a:t>多个安全因素的考虑，包括评估裁决。</a:t>
            </a:r>
          </a:p>
        </p:txBody>
      </p:sp>
    </p:spTree>
    <p:extLst>
      <p:ext uri="{BB962C8B-B14F-4D97-AF65-F5344CB8AC3E}">
        <p14:creationId xmlns:p14="http://schemas.microsoft.com/office/powerpoint/2010/main" val="2451490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是我国信息安全等级保护过程中的必不可缺的环节，是验证信息系统是否满足相应安全保护等级的评估过程。</a:t>
            </a:r>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66</a:t>
            </a:fld>
            <a:endParaRPr lang="en-US" altLang="zh-CN"/>
          </a:p>
        </p:txBody>
      </p:sp>
    </p:spTree>
    <p:extLst>
      <p:ext uri="{BB962C8B-B14F-4D97-AF65-F5344CB8AC3E}">
        <p14:creationId xmlns:p14="http://schemas.microsoft.com/office/powerpoint/2010/main" val="241013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国家审计署定义</a:t>
            </a:r>
            <a:endParaRPr lang="en-US" altLang="zh-CN" dirty="0" smtClean="0"/>
          </a:p>
          <a:p>
            <a:pPr lvl="1"/>
            <a:r>
              <a:rPr lang="zh-CN" altLang="zh-CN" dirty="0" smtClean="0"/>
              <a:t>“信息系统审计是指国家审计机关依法对被审计单位信息系统的真实性、合法性、效益性和安全性进行检查监督的活动。信息系统审计的主要目标是通过检查和评价被审计单位信息系统的安全性、可靠性和经济性，揭示信息系统存在的问题，提出完善信息系统控制的审计意见和建议，促进被审计单位信息系统实现组织目标；同时，通过检查和评价信息系统产生数据的真实性、完整性和正确性，防范和控制审计风险。”</a:t>
            </a:r>
            <a:endParaRPr lang="en-US" altLang="zh-CN" dirty="0" smtClean="0"/>
          </a:p>
          <a:p>
            <a:r>
              <a:rPr lang="zh-CN" altLang="zh-CN" dirty="0" smtClean="0"/>
              <a:t>国际信息系统和控制协会（</a:t>
            </a:r>
            <a:r>
              <a:rPr lang="en-US" altLang="zh-CN" dirty="0" smtClean="0"/>
              <a:t>ISACA</a:t>
            </a:r>
            <a:r>
              <a:rPr lang="zh-CN" altLang="zh-CN" dirty="0" smtClean="0"/>
              <a:t>）</a:t>
            </a:r>
            <a:r>
              <a:rPr lang="zh-CN" altLang="en-US" dirty="0" smtClean="0"/>
              <a:t>定义</a:t>
            </a:r>
            <a:endParaRPr lang="en-US" altLang="zh-CN" dirty="0" smtClean="0"/>
          </a:p>
          <a:p>
            <a:pPr lvl="1"/>
            <a:r>
              <a:rPr lang="zh-CN" altLang="zh-CN" dirty="0" smtClean="0"/>
              <a:t>“是一个获取并评价证据，以判断计算机系统是否能够保证资产的安全、数据的完整以及有效率的利用组织的资源并有效果的实现组织目标的过程。”</a:t>
            </a:r>
            <a:r>
              <a:rPr lang="en-US" altLang="zh-CN" dirty="0" smtClean="0"/>
              <a:t>--</a:t>
            </a:r>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68</a:t>
            </a:fld>
            <a:endParaRPr lang="en-US" altLang="zh-CN"/>
          </a:p>
        </p:txBody>
      </p:sp>
    </p:spTree>
    <p:extLst>
      <p:ext uri="{BB962C8B-B14F-4D97-AF65-F5344CB8AC3E}">
        <p14:creationId xmlns:p14="http://schemas.microsoft.com/office/powerpoint/2010/main" val="770526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a:extLst>
              <a:ext uri="{FF2B5EF4-FFF2-40B4-BE49-F238E27FC236}">
                <a16:creationId xmlns:a16="http://schemas.microsoft.com/office/drawing/2014/main" id="{E2F15614-C4FF-42E1-93C0-C04FB67BB80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7E75F8C-BB65-43DC-BA5E-9E2BB31FD632}" type="slidenum">
              <a:rPr lang="en-US" altLang="zh-CN"/>
              <a:pPr eaLnBrk="1" hangingPunct="1"/>
              <a:t>49</a:t>
            </a:fld>
            <a:endParaRPr lang="en-US" altLang="zh-CN"/>
          </a:p>
        </p:txBody>
      </p:sp>
      <p:sp>
        <p:nvSpPr>
          <p:cNvPr id="247811" name="Rectangle 2">
            <a:extLst>
              <a:ext uri="{FF2B5EF4-FFF2-40B4-BE49-F238E27FC236}">
                <a16:creationId xmlns:a16="http://schemas.microsoft.com/office/drawing/2014/main" id="{183DBEE0-FA21-49C1-A294-59954E04B124}"/>
              </a:ext>
            </a:extLst>
          </p:cNvPr>
          <p:cNvSpPr>
            <a:spLocks noGrp="1" noRot="1" noChangeAspect="1" noChangeArrowheads="1" noTextEdit="1"/>
          </p:cNvSpPr>
          <p:nvPr>
            <p:ph type="sldImg"/>
          </p:nvPr>
        </p:nvSpPr>
        <p:spPr>
          <a:xfrm>
            <a:off x="1144588" y="685800"/>
            <a:ext cx="4572000" cy="3429000"/>
          </a:xfrm>
          <a:ln/>
        </p:spPr>
      </p:sp>
      <p:sp>
        <p:nvSpPr>
          <p:cNvPr id="247812" name="Rectangle 3">
            <a:extLst>
              <a:ext uri="{FF2B5EF4-FFF2-40B4-BE49-F238E27FC236}">
                <a16:creationId xmlns:a16="http://schemas.microsoft.com/office/drawing/2014/main" id="{56F0D1D0-9309-40EC-9573-E0075B40031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1278961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a:extLst>
              <a:ext uri="{FF2B5EF4-FFF2-40B4-BE49-F238E27FC236}">
                <a16:creationId xmlns:a16="http://schemas.microsoft.com/office/drawing/2014/main" id="{8EC470D5-F99C-405C-AD62-5C08C5341DF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B1B70E8-EEE9-4A43-AABF-997397567A56}" type="slidenum">
              <a:rPr lang="en-US" altLang="zh-CN"/>
              <a:pPr eaLnBrk="1" hangingPunct="1"/>
              <a:t>50</a:t>
            </a:fld>
            <a:endParaRPr lang="en-US" altLang="zh-CN"/>
          </a:p>
        </p:txBody>
      </p:sp>
      <p:sp>
        <p:nvSpPr>
          <p:cNvPr id="248835" name="Rectangle 2">
            <a:extLst>
              <a:ext uri="{FF2B5EF4-FFF2-40B4-BE49-F238E27FC236}">
                <a16:creationId xmlns:a16="http://schemas.microsoft.com/office/drawing/2014/main" id="{595C30C3-5F21-461F-8588-36D624292756}"/>
              </a:ext>
            </a:extLst>
          </p:cNvPr>
          <p:cNvSpPr>
            <a:spLocks noGrp="1" noRot="1" noChangeAspect="1" noChangeArrowheads="1" noTextEdit="1"/>
          </p:cNvSpPr>
          <p:nvPr>
            <p:ph type="sldImg"/>
          </p:nvPr>
        </p:nvSpPr>
        <p:spPr>
          <a:ln/>
        </p:spPr>
      </p:sp>
      <p:sp>
        <p:nvSpPr>
          <p:cNvPr id="248836" name="Rectangle 3">
            <a:extLst>
              <a:ext uri="{FF2B5EF4-FFF2-40B4-BE49-F238E27FC236}">
                <a16:creationId xmlns:a16="http://schemas.microsoft.com/office/drawing/2014/main" id="{B99952A9-269A-43CE-9945-4675A970300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341837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eaLnBrk="1" hangingPunct="1"/>
            <a:r>
              <a:rPr lang="en-US" altLang="zh-CN" dirty="0" smtClean="0"/>
              <a:t>1</a:t>
            </a:r>
            <a:r>
              <a:rPr lang="zh-CN" altLang="en-US" dirty="0" smtClean="0"/>
              <a:t>：简介和一般模型，是</a:t>
            </a:r>
            <a:r>
              <a:rPr lang="en-US" altLang="zh-CN" dirty="0" smtClean="0"/>
              <a:t>GB/T 18336</a:t>
            </a:r>
            <a:r>
              <a:rPr lang="zh-CN" altLang="en-US" dirty="0" smtClean="0"/>
              <a:t>的介绍。它定义了</a:t>
            </a:r>
            <a:r>
              <a:rPr lang="en-US" altLang="zh-CN" dirty="0" smtClean="0"/>
              <a:t>IT</a:t>
            </a:r>
            <a:r>
              <a:rPr lang="zh-CN" altLang="en-US" dirty="0" smtClean="0"/>
              <a:t>安全性评估的一般概念和原理，并提出了评估的一般模型。第</a:t>
            </a:r>
            <a:r>
              <a:rPr lang="en-US" altLang="zh-CN" dirty="0" smtClean="0"/>
              <a:t>1</a:t>
            </a:r>
            <a:r>
              <a:rPr lang="zh-CN" altLang="en-US" dirty="0" smtClean="0"/>
              <a:t>部分也提出了若干结构，这些结构可用于表达</a:t>
            </a:r>
            <a:r>
              <a:rPr lang="en-US" altLang="zh-CN" dirty="0" smtClean="0"/>
              <a:t>IT</a:t>
            </a:r>
            <a:r>
              <a:rPr lang="zh-CN" altLang="en-US" dirty="0" smtClean="0"/>
              <a:t>安全目的，用于选择和定义</a:t>
            </a:r>
            <a:r>
              <a:rPr lang="en-US" altLang="zh-CN" dirty="0" smtClean="0"/>
              <a:t>IT</a:t>
            </a:r>
            <a:r>
              <a:rPr lang="zh-CN" altLang="en-US" dirty="0" smtClean="0"/>
              <a:t>安全要求，以及用于书写产品和系统的高层规范。另外，针对各种目标杜泽，描述标准的每一部分的有效性。</a:t>
            </a:r>
          </a:p>
          <a:p>
            <a:pPr eaLnBrk="1" hangingPunct="1"/>
            <a:r>
              <a:rPr lang="en-US" altLang="zh-CN" dirty="0" smtClean="0"/>
              <a:t>2</a:t>
            </a:r>
            <a:r>
              <a:rPr lang="zh-CN" altLang="en-US" dirty="0" smtClean="0"/>
              <a:t>：安全功能要求，规定了一系列功能组件，作为表达</a:t>
            </a:r>
            <a:r>
              <a:rPr lang="en-US" altLang="zh-CN" dirty="0" smtClean="0"/>
              <a:t>TOE</a:t>
            </a:r>
            <a:r>
              <a:rPr lang="zh-CN" altLang="en-US" dirty="0" smtClean="0"/>
              <a:t>功能要求的标准方法。第</a:t>
            </a:r>
            <a:r>
              <a:rPr lang="en-US" altLang="zh-CN" dirty="0" smtClean="0"/>
              <a:t>2</a:t>
            </a:r>
            <a:r>
              <a:rPr lang="zh-CN" altLang="en-US" dirty="0" smtClean="0"/>
              <a:t>部分列出了一系列功能组件、族和类。</a:t>
            </a:r>
          </a:p>
          <a:p>
            <a:pPr eaLnBrk="1" hangingPunct="1"/>
            <a:r>
              <a:rPr lang="en-US" altLang="zh-CN" dirty="0" smtClean="0"/>
              <a:t>3</a:t>
            </a:r>
            <a:r>
              <a:rPr lang="zh-CN" altLang="en-US" dirty="0" smtClean="0"/>
              <a:t>：安全保证要求，规定了一系列保证组件，作为表达</a:t>
            </a:r>
            <a:r>
              <a:rPr lang="en-US" altLang="zh-CN" dirty="0" smtClean="0"/>
              <a:t>TOE</a:t>
            </a:r>
            <a:r>
              <a:rPr lang="zh-CN" altLang="en-US" dirty="0" smtClean="0"/>
              <a:t>保证要求的标准方法。第</a:t>
            </a:r>
            <a:r>
              <a:rPr lang="en-US" altLang="zh-CN" dirty="0" smtClean="0"/>
              <a:t>3</a:t>
            </a:r>
            <a:r>
              <a:rPr lang="zh-CN" altLang="en-US" dirty="0" smtClean="0"/>
              <a:t>部分列出了一系列保证组件、族和类。第</a:t>
            </a:r>
            <a:r>
              <a:rPr lang="en-US" altLang="zh-CN" dirty="0" smtClean="0"/>
              <a:t>3</a:t>
            </a:r>
            <a:r>
              <a:rPr lang="zh-CN" altLang="en-US" dirty="0" smtClean="0"/>
              <a:t>部分也定义了</a:t>
            </a:r>
            <a:r>
              <a:rPr lang="en-US" altLang="zh-CN" dirty="0" smtClean="0"/>
              <a:t>PP</a:t>
            </a:r>
            <a:r>
              <a:rPr lang="zh-CN" altLang="en-US" dirty="0" smtClean="0"/>
              <a:t>和</a:t>
            </a:r>
            <a:r>
              <a:rPr lang="en-US" altLang="zh-CN" dirty="0" smtClean="0"/>
              <a:t>ST</a:t>
            </a:r>
            <a:r>
              <a:rPr lang="zh-CN" altLang="en-US" dirty="0" smtClean="0"/>
              <a:t>的评估准则，并提出了一些评估保证级别，这些级别定义了划分</a:t>
            </a:r>
            <a:r>
              <a:rPr lang="en-US" altLang="zh-CN" dirty="0" smtClean="0"/>
              <a:t>TOE</a:t>
            </a:r>
            <a:r>
              <a:rPr lang="zh-CN" altLang="en-US" dirty="0" smtClean="0"/>
              <a:t>保证等级的预定义的</a:t>
            </a:r>
            <a:r>
              <a:rPr lang="en-US" altLang="zh-CN" dirty="0" smtClean="0"/>
              <a:t>GB/T 18336</a:t>
            </a:r>
            <a:r>
              <a:rPr lang="zh-CN" altLang="en-US" dirty="0" smtClean="0"/>
              <a:t>尺度，通常称为评估保证级（</a:t>
            </a:r>
            <a:r>
              <a:rPr lang="en-US" altLang="zh-CN" dirty="0" smtClean="0"/>
              <a:t>EAL</a:t>
            </a:r>
            <a:r>
              <a:rPr lang="zh-CN" altLang="en-US" dirty="0" smtClean="0"/>
              <a:t>）。</a:t>
            </a:r>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52</a:t>
            </a:fld>
            <a:endParaRPr lang="en-US" altLang="zh-CN"/>
          </a:p>
        </p:txBody>
      </p:sp>
    </p:spTree>
    <p:extLst>
      <p:ext uri="{BB962C8B-B14F-4D97-AF65-F5344CB8AC3E}">
        <p14:creationId xmlns:p14="http://schemas.microsoft.com/office/powerpoint/2010/main" val="3553768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a:extLst>
              <a:ext uri="{FF2B5EF4-FFF2-40B4-BE49-F238E27FC236}">
                <a16:creationId xmlns:a16="http://schemas.microsoft.com/office/drawing/2014/main" id="{CA749AB3-E87D-4A12-8484-9D43F53F965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BB734460-E37E-4279-BF1D-6119DD028652}" type="slidenum">
              <a:rPr lang="en-US" altLang="zh-CN"/>
              <a:pPr eaLnBrk="1" hangingPunct="1"/>
              <a:t>53</a:t>
            </a:fld>
            <a:endParaRPr lang="en-US" altLang="zh-CN"/>
          </a:p>
        </p:txBody>
      </p:sp>
      <p:sp>
        <p:nvSpPr>
          <p:cNvPr id="250883" name="Rectangle 2">
            <a:extLst>
              <a:ext uri="{FF2B5EF4-FFF2-40B4-BE49-F238E27FC236}">
                <a16:creationId xmlns:a16="http://schemas.microsoft.com/office/drawing/2014/main" id="{BE94184D-D4E2-4110-9D60-4C54B1593711}"/>
              </a:ext>
            </a:extLst>
          </p:cNvPr>
          <p:cNvSpPr>
            <a:spLocks noGrp="1" noRot="1" noChangeAspect="1" noChangeArrowheads="1" noTextEdit="1"/>
          </p:cNvSpPr>
          <p:nvPr>
            <p:ph type="sldImg"/>
          </p:nvPr>
        </p:nvSpPr>
        <p:spPr>
          <a:xfrm>
            <a:off x="1144588" y="685800"/>
            <a:ext cx="4572000" cy="3429000"/>
          </a:xfrm>
          <a:ln/>
        </p:spPr>
      </p:sp>
      <p:sp>
        <p:nvSpPr>
          <p:cNvPr id="250884" name="Rectangle 3">
            <a:extLst>
              <a:ext uri="{FF2B5EF4-FFF2-40B4-BE49-F238E27FC236}">
                <a16:creationId xmlns:a16="http://schemas.microsoft.com/office/drawing/2014/main" id="{8C4BF236-997A-44AD-88BE-222010C146D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3359973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7">
            <a:extLst>
              <a:ext uri="{FF2B5EF4-FFF2-40B4-BE49-F238E27FC236}">
                <a16:creationId xmlns:a16="http://schemas.microsoft.com/office/drawing/2014/main" id="{0BAE3A29-CDE3-43F1-99E7-8804AEAEA06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D12233DE-333E-4261-BBDB-20A3CF44C4F4}" type="slidenum">
              <a:rPr lang="en-US" altLang="zh-CN"/>
              <a:pPr eaLnBrk="1" hangingPunct="1"/>
              <a:t>54</a:t>
            </a:fld>
            <a:endParaRPr lang="en-US" altLang="zh-CN"/>
          </a:p>
        </p:txBody>
      </p:sp>
      <p:sp>
        <p:nvSpPr>
          <p:cNvPr id="252931" name="Rectangle 2">
            <a:extLst>
              <a:ext uri="{FF2B5EF4-FFF2-40B4-BE49-F238E27FC236}">
                <a16:creationId xmlns:a16="http://schemas.microsoft.com/office/drawing/2014/main" id="{7C851608-B97B-421B-BDF7-A8D34559F5A4}"/>
              </a:ext>
            </a:extLst>
          </p:cNvPr>
          <p:cNvSpPr>
            <a:spLocks noGrp="1" noRot="1" noChangeAspect="1" noChangeArrowheads="1" noTextEdit="1"/>
          </p:cNvSpPr>
          <p:nvPr>
            <p:ph type="sldImg"/>
          </p:nvPr>
        </p:nvSpPr>
        <p:spPr>
          <a:ln/>
        </p:spPr>
      </p:sp>
      <p:sp>
        <p:nvSpPr>
          <p:cNvPr id="252932" name="Rectangle 3">
            <a:extLst>
              <a:ext uri="{FF2B5EF4-FFF2-40B4-BE49-F238E27FC236}">
                <a16:creationId xmlns:a16="http://schemas.microsoft.com/office/drawing/2014/main" id="{581BC70E-3DAE-431F-8139-2D10021FC8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2309311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a:extLst>
              <a:ext uri="{FF2B5EF4-FFF2-40B4-BE49-F238E27FC236}">
                <a16:creationId xmlns:a16="http://schemas.microsoft.com/office/drawing/2014/main" id="{FF38757D-C064-484E-9D82-A3BEF5A8404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9F54C9E-A423-4E0F-8A49-75A5CF7F0BE2}" type="slidenum">
              <a:rPr lang="en-US" altLang="zh-CN"/>
              <a:pPr eaLnBrk="1" hangingPunct="1"/>
              <a:t>55</a:t>
            </a:fld>
            <a:endParaRPr lang="en-US" altLang="zh-CN"/>
          </a:p>
        </p:txBody>
      </p:sp>
      <p:sp>
        <p:nvSpPr>
          <p:cNvPr id="254979" name="Rectangle 2">
            <a:extLst>
              <a:ext uri="{FF2B5EF4-FFF2-40B4-BE49-F238E27FC236}">
                <a16:creationId xmlns:a16="http://schemas.microsoft.com/office/drawing/2014/main" id="{B4CF9B07-1177-428E-833D-980B27341DC6}"/>
              </a:ext>
            </a:extLst>
          </p:cNvPr>
          <p:cNvSpPr>
            <a:spLocks noGrp="1" noRot="1" noChangeAspect="1" noChangeArrowheads="1" noTextEdit="1"/>
          </p:cNvSpPr>
          <p:nvPr>
            <p:ph type="sldImg"/>
          </p:nvPr>
        </p:nvSpPr>
        <p:spPr>
          <a:xfrm>
            <a:off x="1144588" y="685800"/>
            <a:ext cx="4572000" cy="3429000"/>
          </a:xfrm>
          <a:ln/>
        </p:spPr>
      </p:sp>
      <p:sp>
        <p:nvSpPr>
          <p:cNvPr id="254980" name="Rectangle 3">
            <a:extLst>
              <a:ext uri="{FF2B5EF4-FFF2-40B4-BE49-F238E27FC236}">
                <a16:creationId xmlns:a16="http://schemas.microsoft.com/office/drawing/2014/main" id="{93CDDCC6-9671-448A-A613-F89265B4192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3739329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7">
            <a:extLst>
              <a:ext uri="{FF2B5EF4-FFF2-40B4-BE49-F238E27FC236}">
                <a16:creationId xmlns:a16="http://schemas.microsoft.com/office/drawing/2014/main" id="{6EFC8B20-E423-4FA7-8D49-BC365CA5398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3BC7EBA7-3304-4C33-BE5D-DE515C2C079B}" type="slidenum">
              <a:rPr lang="en-US" altLang="zh-CN"/>
              <a:pPr eaLnBrk="1" hangingPunct="1"/>
              <a:t>57</a:t>
            </a:fld>
            <a:endParaRPr lang="en-US" altLang="zh-CN"/>
          </a:p>
        </p:txBody>
      </p:sp>
      <p:sp>
        <p:nvSpPr>
          <p:cNvPr id="257027" name="Rectangle 2">
            <a:extLst>
              <a:ext uri="{FF2B5EF4-FFF2-40B4-BE49-F238E27FC236}">
                <a16:creationId xmlns:a16="http://schemas.microsoft.com/office/drawing/2014/main" id="{7D479177-DEA1-4D99-87DB-21750F879B8A}"/>
              </a:ext>
            </a:extLst>
          </p:cNvPr>
          <p:cNvSpPr>
            <a:spLocks noGrp="1" noRot="1" noChangeAspect="1" noChangeArrowheads="1" noTextEdit="1"/>
          </p:cNvSpPr>
          <p:nvPr>
            <p:ph type="sldImg"/>
          </p:nvPr>
        </p:nvSpPr>
        <p:spPr>
          <a:ln/>
        </p:spPr>
      </p:sp>
      <p:sp>
        <p:nvSpPr>
          <p:cNvPr id="257028" name="Rectangle 3">
            <a:extLst>
              <a:ext uri="{FF2B5EF4-FFF2-40B4-BE49-F238E27FC236}">
                <a16:creationId xmlns:a16="http://schemas.microsoft.com/office/drawing/2014/main" id="{9018E3EE-09AD-4A51-A42A-7D19F400D18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234631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a:extLst>
              <a:ext uri="{FF2B5EF4-FFF2-40B4-BE49-F238E27FC236}">
                <a16:creationId xmlns:a16="http://schemas.microsoft.com/office/drawing/2014/main" id="{CD460A3F-AA03-468A-A763-4310ECBCAAC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2A0A28CE-67D1-42ED-AF5D-28DB714BC93F}" type="slidenum">
              <a:rPr lang="en-US" altLang="zh-CN"/>
              <a:pPr eaLnBrk="1" hangingPunct="1"/>
              <a:t>58</a:t>
            </a:fld>
            <a:endParaRPr lang="en-US" altLang="zh-CN"/>
          </a:p>
        </p:txBody>
      </p:sp>
      <p:sp>
        <p:nvSpPr>
          <p:cNvPr id="260099" name="Rectangle 2">
            <a:extLst>
              <a:ext uri="{FF2B5EF4-FFF2-40B4-BE49-F238E27FC236}">
                <a16:creationId xmlns:a16="http://schemas.microsoft.com/office/drawing/2014/main" id="{5FDC2B11-614F-4956-88E6-7B2265D543F6}"/>
              </a:ext>
            </a:extLst>
          </p:cNvPr>
          <p:cNvSpPr>
            <a:spLocks noGrp="1" noRot="1" noChangeAspect="1" noChangeArrowheads="1" noTextEdit="1"/>
          </p:cNvSpPr>
          <p:nvPr>
            <p:ph type="sldImg"/>
          </p:nvPr>
        </p:nvSpPr>
        <p:spPr>
          <a:xfrm>
            <a:off x="1144588" y="685800"/>
            <a:ext cx="4572000" cy="3429000"/>
          </a:xfrm>
          <a:ln/>
        </p:spPr>
      </p:sp>
      <p:sp>
        <p:nvSpPr>
          <p:cNvPr id="260100" name="Rectangle 3">
            <a:extLst>
              <a:ext uri="{FF2B5EF4-FFF2-40B4-BE49-F238E27FC236}">
                <a16:creationId xmlns:a16="http://schemas.microsoft.com/office/drawing/2014/main" id="{728575FD-BE06-40EB-9715-5E562C3B4C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p>
        </p:txBody>
      </p:sp>
    </p:spTree>
    <p:extLst>
      <p:ext uri="{BB962C8B-B14F-4D97-AF65-F5344CB8AC3E}">
        <p14:creationId xmlns:p14="http://schemas.microsoft.com/office/powerpoint/2010/main" val="40661907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smtClean="0"/>
              <a:t>安全评估</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smtClean="0"/>
              <a:t>讲师姓名   机构名称</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8323076" cy="487363"/>
          </a:xfrm>
        </p:spPr>
        <p:txBody>
          <a:bodyPr/>
          <a:lstStyle/>
          <a:p>
            <a:r>
              <a:rPr lang="zh-CN" altLang="en-US" dirty="0" smtClean="0"/>
              <a:t>风险评估相关要素</a:t>
            </a:r>
            <a:r>
              <a:rPr lang="en-US" altLang="zh-CN" dirty="0" smtClean="0"/>
              <a:t>-</a:t>
            </a:r>
            <a:r>
              <a:rPr lang="zh-CN" altLang="en-US" dirty="0" smtClean="0"/>
              <a:t>信息安全风险、安全措施</a:t>
            </a:r>
            <a:endParaRPr lang="zh-CN" altLang="en-US" dirty="0"/>
          </a:p>
        </p:txBody>
      </p:sp>
      <p:sp>
        <p:nvSpPr>
          <p:cNvPr id="3" name="内容占位符 2"/>
          <p:cNvSpPr>
            <a:spLocks noGrp="1"/>
          </p:cNvSpPr>
          <p:nvPr>
            <p:ph idx="1"/>
          </p:nvPr>
        </p:nvSpPr>
        <p:spPr/>
        <p:txBody>
          <a:bodyPr/>
          <a:lstStyle/>
          <a:p>
            <a:r>
              <a:rPr lang="zh-CN" altLang="en-US" dirty="0" smtClean="0"/>
              <a:t>信息安全风险</a:t>
            </a:r>
            <a:endParaRPr lang="en-US" altLang="zh-CN" dirty="0" smtClean="0"/>
          </a:p>
          <a:p>
            <a:pPr lvl="1"/>
            <a:r>
              <a:rPr lang="zh-CN" altLang="zh-CN" dirty="0"/>
              <a:t>人为或自然的威胁利用信息系统及其管理体系中存在的脆弱性导致安全事件的发生及其对组织造成的影响。</a:t>
            </a:r>
            <a:endParaRPr lang="en-US" altLang="zh-CN" dirty="0"/>
          </a:p>
          <a:p>
            <a:pPr lvl="1"/>
            <a:r>
              <a:rPr lang="zh-CN" altLang="en-US" dirty="0"/>
              <a:t>信息安全风险只考虑那些对组织有负面影响的事件</a:t>
            </a:r>
          </a:p>
          <a:p>
            <a:r>
              <a:rPr lang="zh-CN" altLang="en-US" dirty="0" smtClean="0"/>
              <a:t>安全措施</a:t>
            </a:r>
            <a:endParaRPr lang="en-US" altLang="zh-CN" dirty="0" smtClean="0"/>
          </a:p>
          <a:p>
            <a:pPr lvl="1"/>
            <a:r>
              <a:rPr lang="zh-CN" altLang="en-US" dirty="0"/>
              <a:t>保护资产、抵御威胁、减少脆弱性、降低安全事件的影响，以及打击信息犯罪而实施的各种实践、规程和机制</a:t>
            </a:r>
            <a:r>
              <a:rPr lang="zh-CN" altLang="en-US" dirty="0" smtClean="0"/>
              <a:t>。</a:t>
            </a:r>
            <a:endParaRPr lang="en-US" altLang="zh-CN" dirty="0"/>
          </a:p>
          <a:p>
            <a:pPr lvl="0"/>
            <a:r>
              <a:rPr lang="zh-CN" altLang="zh-CN" dirty="0"/>
              <a:t>残余风险</a:t>
            </a:r>
          </a:p>
          <a:p>
            <a:pPr lvl="1"/>
            <a:r>
              <a:rPr lang="zh-CN" altLang="zh-CN" dirty="0"/>
              <a:t>采取了安全措施后，信息系统仍然可能存在的风险</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a:t>
            </a:fld>
            <a:endParaRPr lang="en-US" altLang="zh-CN"/>
          </a:p>
        </p:txBody>
      </p:sp>
    </p:spTree>
    <p:extLst>
      <p:ext uri="{BB962C8B-B14F-4D97-AF65-F5344CB8AC3E}">
        <p14:creationId xmlns:p14="http://schemas.microsoft.com/office/powerpoint/2010/main" val="217906083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风险评估要素之间关系</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11</a:t>
            </a:fld>
            <a:endParaRPr lang="en-US" altLang="zh-CN"/>
          </a:p>
        </p:txBody>
      </p:sp>
      <p:pic>
        <p:nvPicPr>
          <p:cNvPr id="5" name="图片 4"/>
          <p:cNvPicPr/>
          <p:nvPr/>
        </p:nvPicPr>
        <p:blipFill>
          <a:blip r:embed="rId2"/>
          <a:stretch>
            <a:fillRect/>
          </a:stretch>
        </p:blipFill>
        <p:spPr>
          <a:xfrm>
            <a:off x="1619672" y="1195352"/>
            <a:ext cx="6192688" cy="5205448"/>
          </a:xfrm>
          <a:prstGeom prst="rect">
            <a:avLst/>
          </a:prstGeom>
        </p:spPr>
      </p:pic>
    </p:spTree>
    <p:extLst>
      <p:ext uri="{BB962C8B-B14F-4D97-AF65-F5344CB8AC3E}">
        <p14:creationId xmlns:p14="http://schemas.microsoft.com/office/powerpoint/2010/main" val="368091851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风险评估途径与方式</a:t>
            </a:r>
            <a:endParaRPr lang="zh-CN" altLang="en-US" dirty="0"/>
          </a:p>
        </p:txBody>
      </p:sp>
      <p:sp>
        <p:nvSpPr>
          <p:cNvPr id="3" name="内容占位符 2"/>
          <p:cNvSpPr>
            <a:spLocks noGrp="1"/>
          </p:cNvSpPr>
          <p:nvPr>
            <p:ph idx="1"/>
          </p:nvPr>
        </p:nvSpPr>
        <p:spPr/>
        <p:txBody>
          <a:bodyPr/>
          <a:lstStyle/>
          <a:p>
            <a:r>
              <a:rPr lang="zh-CN" altLang="en-US" dirty="0" smtClean="0"/>
              <a:t>风险评估途径</a:t>
            </a:r>
            <a:endParaRPr lang="en-US" altLang="zh-CN" dirty="0" smtClean="0"/>
          </a:p>
          <a:p>
            <a:pPr lvl="1"/>
            <a:r>
              <a:rPr lang="zh-CN" altLang="en-US" dirty="0" smtClean="0"/>
              <a:t>基线评估</a:t>
            </a:r>
            <a:endParaRPr lang="en-US" altLang="zh-CN" dirty="0" smtClean="0"/>
          </a:p>
          <a:p>
            <a:pPr lvl="1"/>
            <a:r>
              <a:rPr lang="zh-CN" altLang="en-US" dirty="0" smtClean="0"/>
              <a:t>详细评估</a:t>
            </a:r>
            <a:endParaRPr lang="en-US" altLang="zh-CN" dirty="0" smtClean="0"/>
          </a:p>
          <a:p>
            <a:pPr lvl="1"/>
            <a:r>
              <a:rPr lang="zh-CN" altLang="en-US" dirty="0" smtClean="0"/>
              <a:t>组合评估</a:t>
            </a:r>
            <a:endParaRPr lang="en-US" altLang="zh-CN" dirty="0" smtClean="0"/>
          </a:p>
          <a:p>
            <a:r>
              <a:rPr lang="zh-CN" altLang="en-US" dirty="0" smtClean="0"/>
              <a:t>风险评估方式</a:t>
            </a:r>
            <a:endParaRPr lang="en-US" altLang="zh-CN" dirty="0" smtClean="0"/>
          </a:p>
          <a:p>
            <a:pPr lvl="1"/>
            <a:r>
              <a:rPr lang="zh-CN" altLang="en-US" dirty="0" smtClean="0"/>
              <a:t>自评估与检查评估</a:t>
            </a:r>
            <a:endParaRPr lang="en-US" altLang="zh-CN" dirty="0" smtClean="0"/>
          </a:p>
          <a:p>
            <a:pPr lvl="1">
              <a:spcBef>
                <a:spcPts val="1500"/>
              </a:spcBef>
              <a:defRPr/>
            </a:pPr>
            <a:r>
              <a:rPr lang="zh-CN" altLang="en-US" kern="1200" dirty="0">
                <a:latin typeface="Arial" charset="0"/>
              </a:rPr>
              <a:t>自评估为主，自评估和检查评估相互结合、互为补充</a:t>
            </a:r>
            <a:endParaRPr lang="en-US" altLang="zh-CN" kern="1200" dirty="0">
              <a:latin typeface="Arial" charset="0"/>
            </a:endParaRPr>
          </a:p>
          <a:p>
            <a:pPr lvl="1">
              <a:spcBef>
                <a:spcPts val="1500"/>
              </a:spcBef>
              <a:defRPr/>
            </a:pPr>
            <a:r>
              <a:rPr lang="zh-CN" altLang="en-US" kern="1200" dirty="0">
                <a:latin typeface="Arial" charset="0"/>
              </a:rPr>
              <a:t>自评估和检查评估可依托自身技术力量进行，也可委托第三方机构提供技术支持</a:t>
            </a:r>
          </a:p>
          <a:p>
            <a:pPr lvl="1"/>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12</a:t>
            </a:fld>
            <a:endParaRPr lang="en-US" altLang="zh-CN"/>
          </a:p>
        </p:txBody>
      </p:sp>
    </p:spTree>
    <p:extLst>
      <p:ext uri="{BB962C8B-B14F-4D97-AF65-F5344CB8AC3E}">
        <p14:creationId xmlns:p14="http://schemas.microsoft.com/office/powerpoint/2010/main" val="202954881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75965A-86EB-479D-BCF5-32D4BC1B90F0}"/>
              </a:ext>
            </a:extLst>
          </p:cNvPr>
          <p:cNvSpPr>
            <a:spLocks noGrp="1"/>
          </p:cNvSpPr>
          <p:nvPr>
            <p:ph type="title"/>
          </p:nvPr>
        </p:nvSpPr>
        <p:spPr/>
        <p:txBody>
          <a:bodyPr/>
          <a:lstStyle/>
          <a:p>
            <a:r>
              <a:rPr lang="zh-CN" altLang="zh-CN" dirty="0"/>
              <a:t>风险评估的常用方法</a:t>
            </a:r>
            <a:endParaRPr lang="zh-CN" altLang="en-US" dirty="0"/>
          </a:p>
        </p:txBody>
      </p:sp>
      <p:sp>
        <p:nvSpPr>
          <p:cNvPr id="3" name="内容占位符 2">
            <a:extLst>
              <a:ext uri="{FF2B5EF4-FFF2-40B4-BE49-F238E27FC236}">
                <a16:creationId xmlns:a16="http://schemas.microsoft.com/office/drawing/2014/main" id="{118416C6-DC52-45D5-9E66-C331245E5A36}"/>
              </a:ext>
            </a:extLst>
          </p:cNvPr>
          <p:cNvSpPr>
            <a:spLocks noGrp="1"/>
          </p:cNvSpPr>
          <p:nvPr>
            <p:ph idx="1"/>
          </p:nvPr>
        </p:nvSpPr>
        <p:spPr/>
        <p:txBody>
          <a:bodyPr>
            <a:normAutofit/>
          </a:bodyPr>
          <a:lstStyle/>
          <a:p>
            <a:pPr lvl="0"/>
            <a:r>
              <a:rPr lang="zh-CN" altLang="en-US" dirty="0" smtClean="0"/>
              <a:t>基于知识分析</a:t>
            </a:r>
            <a:endParaRPr lang="en-US" altLang="zh-CN" dirty="0" smtClean="0"/>
          </a:p>
          <a:p>
            <a:pPr lvl="0"/>
            <a:r>
              <a:rPr lang="zh-CN" altLang="en-US" dirty="0" smtClean="0"/>
              <a:t>基于模型分析</a:t>
            </a:r>
            <a:endParaRPr lang="en-US" altLang="zh-CN" dirty="0" smtClean="0"/>
          </a:p>
          <a:p>
            <a:r>
              <a:rPr lang="zh-CN" altLang="zh-CN" dirty="0" smtClean="0"/>
              <a:t>定量分析</a:t>
            </a:r>
            <a:endParaRPr lang="zh-CN" altLang="zh-CN" dirty="0"/>
          </a:p>
          <a:p>
            <a:r>
              <a:rPr lang="zh-CN" altLang="en-US" sz="3000" dirty="0" smtClean="0"/>
              <a:t>定性分析</a:t>
            </a:r>
            <a:endParaRPr lang="zh-CN" altLang="zh-CN" sz="3000" dirty="0"/>
          </a:p>
          <a:p>
            <a:pPr lvl="0"/>
            <a:endParaRPr lang="zh-CN" altLang="en-US" dirty="0"/>
          </a:p>
        </p:txBody>
      </p:sp>
      <p:sp>
        <p:nvSpPr>
          <p:cNvPr id="4" name="灯片编号占位符 3">
            <a:extLst>
              <a:ext uri="{FF2B5EF4-FFF2-40B4-BE49-F238E27FC236}">
                <a16:creationId xmlns:a16="http://schemas.microsoft.com/office/drawing/2014/main" id="{72AE3082-E883-434F-87C8-031CE676B9BD}"/>
              </a:ext>
            </a:extLst>
          </p:cNvPr>
          <p:cNvSpPr>
            <a:spLocks noGrp="1"/>
          </p:cNvSpPr>
          <p:nvPr>
            <p:ph type="sldNum" sz="quarter" idx="10"/>
          </p:nvPr>
        </p:nvSpPr>
        <p:spPr/>
        <p:txBody>
          <a:bodyPr/>
          <a:lstStyle/>
          <a:p>
            <a:pPr>
              <a:defRPr/>
            </a:pPr>
            <a:fld id="{F5E0E65E-9137-4309-8D78-B392A1917D52}" type="slidenum">
              <a:rPr lang="zh-CN" altLang="en-US" smtClean="0"/>
              <a:pPr>
                <a:defRPr/>
              </a:pPr>
              <a:t>13</a:t>
            </a:fld>
            <a:endParaRPr lang="en-US" altLang="zh-CN"/>
          </a:p>
        </p:txBody>
      </p:sp>
    </p:spTree>
    <p:extLst>
      <p:ext uri="{BB962C8B-B14F-4D97-AF65-F5344CB8AC3E}">
        <p14:creationId xmlns:p14="http://schemas.microsoft.com/office/powerpoint/2010/main" val="108798405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风险评估常用方法</a:t>
            </a:r>
            <a:r>
              <a:rPr lang="en-US" altLang="zh-CN" dirty="0" smtClean="0"/>
              <a:t>-</a:t>
            </a:r>
            <a:r>
              <a:rPr lang="zh-CN" altLang="en-US" dirty="0" smtClean="0"/>
              <a:t>定量分析</a:t>
            </a:r>
            <a:endParaRPr lang="zh-CN" altLang="en-US" dirty="0"/>
          </a:p>
        </p:txBody>
      </p:sp>
      <p:sp>
        <p:nvSpPr>
          <p:cNvPr id="3" name="内容占位符 2"/>
          <p:cNvSpPr>
            <a:spLocks noGrp="1"/>
          </p:cNvSpPr>
          <p:nvPr>
            <p:ph idx="1"/>
          </p:nvPr>
        </p:nvSpPr>
        <p:spPr/>
        <p:txBody>
          <a:bodyPr/>
          <a:lstStyle/>
          <a:p>
            <a:r>
              <a:rPr lang="zh-CN" altLang="en-US" dirty="0" smtClean="0"/>
              <a:t>基本概念</a:t>
            </a:r>
            <a:endParaRPr lang="en-US" altLang="zh-CN" dirty="0" smtClean="0"/>
          </a:p>
          <a:p>
            <a:pPr lvl="1"/>
            <a:r>
              <a:rPr lang="zh-CN" altLang="zh-CN" dirty="0" smtClean="0"/>
              <a:t>暴露</a:t>
            </a:r>
            <a:r>
              <a:rPr lang="zh-CN" altLang="zh-CN" dirty="0"/>
              <a:t>因子（</a:t>
            </a:r>
            <a:r>
              <a:rPr lang="en-US" altLang="zh-CN" dirty="0"/>
              <a:t>Exposure Factor, EF</a:t>
            </a:r>
            <a:r>
              <a:rPr lang="zh-CN" altLang="zh-CN" dirty="0"/>
              <a:t>）</a:t>
            </a:r>
            <a:r>
              <a:rPr lang="en-US" altLang="zh-CN" dirty="0"/>
              <a:t>:</a:t>
            </a:r>
            <a:r>
              <a:rPr lang="zh-CN" altLang="zh-CN" dirty="0"/>
              <a:t>特定威胁对特定资产靠损失的百分比，或者说损失的程度。</a:t>
            </a:r>
          </a:p>
          <a:p>
            <a:pPr lvl="1"/>
            <a:r>
              <a:rPr lang="zh-CN" altLang="zh-CN" dirty="0" smtClean="0"/>
              <a:t>单一</a:t>
            </a:r>
            <a:r>
              <a:rPr lang="zh-CN" altLang="en-US" dirty="0" smtClean="0"/>
              <a:t>预期损失</a:t>
            </a:r>
            <a:r>
              <a:rPr lang="zh-CN" altLang="zh-CN" dirty="0" smtClean="0"/>
              <a:t>（</a:t>
            </a:r>
            <a:r>
              <a:rPr lang="en-US" altLang="zh-CN" dirty="0"/>
              <a:t>single Loss Expectancy, SLE</a:t>
            </a:r>
            <a:r>
              <a:rPr lang="zh-CN" altLang="zh-CN" dirty="0"/>
              <a:t>）</a:t>
            </a:r>
            <a:r>
              <a:rPr lang="en-US" altLang="zh-CN" dirty="0"/>
              <a:t>:</a:t>
            </a:r>
            <a:r>
              <a:rPr lang="zh-CN" altLang="zh-CN" dirty="0"/>
              <a:t>也称作</a:t>
            </a:r>
            <a:r>
              <a:rPr lang="en-US" altLang="zh-CN" dirty="0"/>
              <a:t>SOC</a:t>
            </a:r>
            <a:r>
              <a:rPr lang="zh-CN" altLang="zh-CN" dirty="0"/>
              <a:t>（</a:t>
            </a:r>
            <a:r>
              <a:rPr lang="en-US" altLang="zh-CN" dirty="0"/>
              <a:t>Single Occurrence Costs</a:t>
            </a:r>
            <a:r>
              <a:rPr lang="zh-CN" altLang="zh-CN" dirty="0"/>
              <a:t>）</a:t>
            </a:r>
            <a:r>
              <a:rPr lang="en-US" altLang="zh-CN" dirty="0"/>
              <a:t>,</a:t>
            </a:r>
            <a:r>
              <a:rPr lang="zh-CN" altLang="zh-CN" dirty="0"/>
              <a:t>即特定威胁可能造成的潜在损失</a:t>
            </a:r>
            <a:r>
              <a:rPr lang="zh-CN" altLang="zh-CN" dirty="0" smtClean="0"/>
              <a:t>总量</a:t>
            </a:r>
            <a:endParaRPr lang="zh-CN" altLang="zh-CN" dirty="0"/>
          </a:p>
          <a:p>
            <a:pPr lvl="1"/>
            <a:r>
              <a:rPr lang="zh-CN" altLang="zh-CN" dirty="0" smtClean="0"/>
              <a:t>年度</a:t>
            </a:r>
            <a:r>
              <a:rPr lang="zh-CN" altLang="en-US" dirty="0" smtClean="0"/>
              <a:t>预期损失</a:t>
            </a:r>
            <a:r>
              <a:rPr lang="zh-CN" altLang="zh-CN" dirty="0" smtClean="0"/>
              <a:t>（</a:t>
            </a:r>
            <a:r>
              <a:rPr lang="en-US" altLang="zh-CN" dirty="0"/>
              <a:t>Annualized Loss Expectancy,  ALE</a:t>
            </a:r>
            <a:r>
              <a:rPr lang="zh-CN" altLang="zh-CN" dirty="0"/>
              <a:t>）：或者称作</a:t>
            </a:r>
            <a:r>
              <a:rPr lang="en-US" altLang="zh-CN" dirty="0"/>
              <a:t>EAC</a:t>
            </a:r>
            <a:r>
              <a:rPr lang="zh-CN" altLang="zh-CN" dirty="0"/>
              <a:t>（</a:t>
            </a:r>
            <a:r>
              <a:rPr lang="en-US" altLang="zh-CN" dirty="0"/>
              <a:t>Estimated Annual Cost</a:t>
            </a:r>
            <a:r>
              <a:rPr lang="zh-CN" altLang="zh-CN" dirty="0"/>
              <a:t>），表示特定资产在一年内遭受损失的预期</a:t>
            </a:r>
            <a:r>
              <a:rPr lang="zh-CN" altLang="zh-CN" dirty="0" smtClean="0"/>
              <a:t>值</a:t>
            </a:r>
            <a:endParaRPr lang="zh-CN"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14</a:t>
            </a:fld>
            <a:endParaRPr lang="en-US" altLang="zh-CN"/>
          </a:p>
        </p:txBody>
      </p:sp>
    </p:spTree>
    <p:extLst>
      <p:ext uri="{BB962C8B-B14F-4D97-AF65-F5344CB8AC3E}">
        <p14:creationId xmlns:p14="http://schemas.microsoft.com/office/powerpoint/2010/main" val="278324530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75965A-86EB-479D-BCF5-32D4BC1B90F0}"/>
              </a:ext>
            </a:extLst>
          </p:cNvPr>
          <p:cNvSpPr>
            <a:spLocks noGrp="1"/>
          </p:cNvSpPr>
          <p:nvPr>
            <p:ph type="title"/>
          </p:nvPr>
        </p:nvSpPr>
        <p:spPr/>
        <p:txBody>
          <a:bodyPr/>
          <a:lstStyle/>
          <a:p>
            <a:r>
              <a:rPr lang="zh-CN" altLang="en-US" dirty="0"/>
              <a:t>风险评估常用方法</a:t>
            </a:r>
            <a:r>
              <a:rPr lang="en-US" altLang="zh-CN" dirty="0"/>
              <a:t>-</a:t>
            </a:r>
            <a:r>
              <a:rPr lang="zh-CN" altLang="en-US" dirty="0"/>
              <a:t>定量分析</a:t>
            </a:r>
          </a:p>
        </p:txBody>
      </p:sp>
      <p:sp>
        <p:nvSpPr>
          <p:cNvPr id="3" name="内容占位符 2">
            <a:extLst>
              <a:ext uri="{FF2B5EF4-FFF2-40B4-BE49-F238E27FC236}">
                <a16:creationId xmlns:a16="http://schemas.microsoft.com/office/drawing/2014/main" id="{118416C6-DC52-45D5-9E66-C331245E5A36}"/>
              </a:ext>
            </a:extLst>
          </p:cNvPr>
          <p:cNvSpPr>
            <a:spLocks noGrp="1"/>
          </p:cNvSpPr>
          <p:nvPr>
            <p:ph idx="1"/>
          </p:nvPr>
        </p:nvSpPr>
        <p:spPr/>
        <p:txBody>
          <a:bodyPr>
            <a:normAutofit/>
          </a:bodyPr>
          <a:lstStyle/>
          <a:p>
            <a:r>
              <a:rPr lang="zh-CN" altLang="zh-CN" sz="3000" dirty="0"/>
              <a:t>概念的关系</a:t>
            </a:r>
          </a:p>
          <a:p>
            <a:pPr lvl="1"/>
            <a:r>
              <a:rPr lang="zh-CN" altLang="zh-CN" dirty="0"/>
              <a:t>首先，识别资产并为资产赋值</a:t>
            </a:r>
          </a:p>
          <a:p>
            <a:pPr lvl="1"/>
            <a:r>
              <a:rPr lang="zh-CN" altLang="zh-CN" dirty="0"/>
              <a:t>通过威胁和弱点评估，评价特定威胁作用于特定资产所造成的影响，即</a:t>
            </a:r>
            <a:r>
              <a:rPr lang="en-US" altLang="zh-CN" dirty="0"/>
              <a:t>EF</a:t>
            </a:r>
            <a:r>
              <a:rPr lang="zh-CN" altLang="zh-CN" dirty="0"/>
              <a:t>（取值在</a:t>
            </a:r>
            <a:r>
              <a:rPr lang="en-US" altLang="zh-CN" dirty="0"/>
              <a:t>0%~100%</a:t>
            </a:r>
            <a:r>
              <a:rPr lang="zh-CN" altLang="zh-CN" dirty="0"/>
              <a:t>之间）</a:t>
            </a:r>
          </a:p>
          <a:p>
            <a:pPr lvl="1"/>
            <a:r>
              <a:rPr lang="zh-CN" altLang="zh-CN" dirty="0"/>
              <a:t>计算特定威胁发生的频率，即</a:t>
            </a:r>
            <a:r>
              <a:rPr lang="en-US" altLang="zh-CN" dirty="0"/>
              <a:t>ARO</a:t>
            </a:r>
            <a:endParaRPr lang="zh-CN" altLang="zh-CN" dirty="0"/>
          </a:p>
          <a:p>
            <a:pPr lvl="1"/>
            <a:r>
              <a:rPr lang="zh-CN" altLang="zh-CN" dirty="0"/>
              <a:t>计算资产的</a:t>
            </a:r>
            <a:r>
              <a:rPr lang="en-US" altLang="zh-CN" dirty="0"/>
              <a:t>SLE</a:t>
            </a:r>
            <a:r>
              <a:rPr lang="zh-CN" altLang="en-US" dirty="0"/>
              <a:t>；</a:t>
            </a:r>
            <a:endParaRPr lang="zh-CN" altLang="zh-CN" dirty="0"/>
          </a:p>
          <a:p>
            <a:pPr lvl="1"/>
            <a:r>
              <a:rPr lang="zh-CN" altLang="zh-CN" dirty="0"/>
              <a:t>计算资产的</a:t>
            </a:r>
            <a:r>
              <a:rPr lang="en-US" altLang="zh-CN" dirty="0"/>
              <a:t>ALE</a:t>
            </a:r>
            <a:r>
              <a:rPr lang="zh-CN" altLang="en-US" dirty="0"/>
              <a:t>；</a:t>
            </a:r>
            <a:endParaRPr lang="en-US" altLang="zh-CN" dirty="0"/>
          </a:p>
          <a:p>
            <a:r>
              <a:rPr lang="de-DE" altLang="zh-CN" dirty="0"/>
              <a:t>定量风险分析的一种方法就是计算年度损失预期值（</a:t>
            </a:r>
            <a:r>
              <a:rPr lang="en-US" altLang="zh-CN" dirty="0"/>
              <a:t>ALE</a:t>
            </a:r>
            <a:r>
              <a:rPr lang="de-DE" altLang="zh-CN" dirty="0"/>
              <a:t>）。计算公式如下：</a:t>
            </a:r>
            <a:endParaRPr lang="zh-CN" altLang="zh-CN" dirty="0"/>
          </a:p>
          <a:p>
            <a:pPr lvl="1"/>
            <a:r>
              <a:rPr lang="de-DE" altLang="zh-CN" sz="2000" b="1" dirty="0"/>
              <a:t>年度损失预期值（</a:t>
            </a:r>
            <a:r>
              <a:rPr lang="en-US" altLang="zh-CN" sz="2000" b="1" dirty="0"/>
              <a:t>ALE</a:t>
            </a:r>
            <a:r>
              <a:rPr lang="de-DE" altLang="zh-CN" sz="2000" b="1" dirty="0"/>
              <a:t>）</a:t>
            </a:r>
            <a:r>
              <a:rPr lang="en-US" altLang="zh-CN" sz="2000" b="1" dirty="0"/>
              <a:t> =  SLE  x </a:t>
            </a:r>
            <a:r>
              <a:rPr lang="de-DE" altLang="zh-CN" sz="2000" b="1" dirty="0"/>
              <a:t>年度发生率（</a:t>
            </a:r>
            <a:r>
              <a:rPr lang="en-US" altLang="zh-CN" sz="2000" b="1" dirty="0"/>
              <a:t>ARO</a:t>
            </a:r>
            <a:r>
              <a:rPr lang="de-DE" altLang="zh-CN" sz="2000" b="1" dirty="0"/>
              <a:t>）</a:t>
            </a:r>
            <a:endParaRPr lang="zh-CN" altLang="zh-CN" sz="2000" dirty="0"/>
          </a:p>
          <a:p>
            <a:pPr lvl="1"/>
            <a:r>
              <a:rPr lang="de-DE" altLang="zh-CN" sz="2000" b="1" dirty="0"/>
              <a:t>单次损失预期值（</a:t>
            </a:r>
            <a:r>
              <a:rPr lang="en-US" altLang="zh-CN" sz="2000" b="1" dirty="0"/>
              <a:t>SLE</a:t>
            </a:r>
            <a:r>
              <a:rPr lang="de-DE" altLang="zh-CN" sz="2000" b="1" dirty="0"/>
              <a:t>）</a:t>
            </a:r>
            <a:r>
              <a:rPr lang="en-US" altLang="zh-CN" sz="2000" b="1" dirty="0"/>
              <a:t> =  </a:t>
            </a:r>
            <a:r>
              <a:rPr lang="de-DE" altLang="zh-CN" sz="2000" b="1" dirty="0"/>
              <a:t>暴露因素（</a:t>
            </a:r>
            <a:r>
              <a:rPr lang="en-US" altLang="zh-CN" sz="2000" b="1" dirty="0"/>
              <a:t>EF</a:t>
            </a:r>
            <a:r>
              <a:rPr lang="de-DE" altLang="zh-CN" sz="2000" b="1" dirty="0"/>
              <a:t>）</a:t>
            </a:r>
            <a:r>
              <a:rPr lang="en-US" altLang="zh-CN" sz="2000" b="1" dirty="0"/>
              <a:t>x  </a:t>
            </a:r>
            <a:r>
              <a:rPr lang="de-DE" altLang="zh-CN" sz="2000" b="1" dirty="0"/>
              <a:t>资产价值</a:t>
            </a:r>
            <a:r>
              <a:rPr lang="zh-CN" altLang="en-US" sz="2000" b="1" dirty="0"/>
              <a:t>（</a:t>
            </a:r>
            <a:r>
              <a:rPr lang="en-US" altLang="zh-CN" sz="2000" b="1" dirty="0"/>
              <a:t>AV</a:t>
            </a:r>
            <a:r>
              <a:rPr lang="zh-CN" altLang="en-US" sz="2000" b="1" dirty="0"/>
              <a:t>）</a:t>
            </a:r>
            <a:endParaRPr lang="zh-CN" altLang="en-US" sz="2000" dirty="0"/>
          </a:p>
        </p:txBody>
      </p:sp>
      <p:sp>
        <p:nvSpPr>
          <p:cNvPr id="4" name="灯片编号占位符 3">
            <a:extLst>
              <a:ext uri="{FF2B5EF4-FFF2-40B4-BE49-F238E27FC236}">
                <a16:creationId xmlns:a16="http://schemas.microsoft.com/office/drawing/2014/main" id="{72AE3082-E883-434F-87C8-031CE676B9BD}"/>
              </a:ext>
            </a:extLst>
          </p:cNvPr>
          <p:cNvSpPr>
            <a:spLocks noGrp="1"/>
          </p:cNvSpPr>
          <p:nvPr>
            <p:ph type="sldNum" sz="quarter" idx="10"/>
          </p:nvPr>
        </p:nvSpPr>
        <p:spPr/>
        <p:txBody>
          <a:bodyPr/>
          <a:lstStyle/>
          <a:p>
            <a:pPr>
              <a:defRPr/>
            </a:pPr>
            <a:fld id="{F5E0E65E-9137-4309-8D78-B392A1917D52}" type="slidenum">
              <a:rPr lang="zh-CN" altLang="en-US" smtClean="0"/>
              <a:pPr>
                <a:defRPr/>
              </a:pPr>
              <a:t>15</a:t>
            </a:fld>
            <a:endParaRPr lang="en-US" altLang="zh-CN"/>
          </a:p>
        </p:txBody>
      </p:sp>
    </p:spTree>
    <p:extLst>
      <p:ext uri="{BB962C8B-B14F-4D97-AF65-F5344CB8AC3E}">
        <p14:creationId xmlns:p14="http://schemas.microsoft.com/office/powerpoint/2010/main" val="18845098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75965A-86EB-479D-BCF5-32D4BC1B90F0}"/>
              </a:ext>
            </a:extLst>
          </p:cNvPr>
          <p:cNvSpPr>
            <a:spLocks noGrp="1"/>
          </p:cNvSpPr>
          <p:nvPr>
            <p:ph type="title"/>
          </p:nvPr>
        </p:nvSpPr>
        <p:spPr/>
        <p:txBody>
          <a:bodyPr/>
          <a:lstStyle/>
          <a:p>
            <a:r>
              <a:rPr lang="zh-CN" altLang="en-US" dirty="0"/>
              <a:t>风险评估常用方法</a:t>
            </a:r>
            <a:r>
              <a:rPr lang="en-US" altLang="zh-CN" dirty="0"/>
              <a:t>-</a:t>
            </a:r>
            <a:r>
              <a:rPr lang="zh-CN" altLang="en-US" dirty="0"/>
              <a:t>定量分析</a:t>
            </a:r>
          </a:p>
        </p:txBody>
      </p:sp>
      <p:sp>
        <p:nvSpPr>
          <p:cNvPr id="3" name="内容占位符 2">
            <a:extLst>
              <a:ext uri="{FF2B5EF4-FFF2-40B4-BE49-F238E27FC236}">
                <a16:creationId xmlns:a16="http://schemas.microsoft.com/office/drawing/2014/main" id="{118416C6-DC52-45D5-9E66-C331245E5A36}"/>
              </a:ext>
            </a:extLst>
          </p:cNvPr>
          <p:cNvSpPr>
            <a:spLocks noGrp="1"/>
          </p:cNvSpPr>
          <p:nvPr>
            <p:ph idx="1"/>
          </p:nvPr>
        </p:nvSpPr>
        <p:spPr/>
        <p:txBody>
          <a:bodyPr>
            <a:normAutofit lnSpcReduction="10000"/>
          </a:bodyPr>
          <a:lstStyle/>
          <a:p>
            <a:pPr lvl="0"/>
            <a:r>
              <a:rPr lang="zh-CN" altLang="en-US" dirty="0"/>
              <a:t>定量评估计算案例</a:t>
            </a:r>
            <a:endParaRPr lang="en-US" altLang="zh-CN" dirty="0"/>
          </a:p>
          <a:p>
            <a:pPr lvl="1"/>
            <a:r>
              <a:rPr lang="de-DE" altLang="zh-CN" dirty="0"/>
              <a:t>计算由于人员疏忽或设备老化对一个计算机机房所造成火灾的风险。</a:t>
            </a:r>
          </a:p>
          <a:p>
            <a:pPr lvl="1"/>
            <a:r>
              <a:rPr lang="zh-CN" altLang="en-US" dirty="0"/>
              <a:t>假设：</a:t>
            </a:r>
            <a:endParaRPr lang="en-US" altLang="zh-CN" dirty="0"/>
          </a:p>
          <a:p>
            <a:pPr lvl="2"/>
            <a:r>
              <a:rPr lang="zh-CN" altLang="en-US" dirty="0"/>
              <a:t>组织在</a:t>
            </a:r>
            <a:r>
              <a:rPr lang="en-US" altLang="zh-CN" dirty="0"/>
              <a:t>3</a:t>
            </a:r>
            <a:r>
              <a:rPr lang="zh-CN" altLang="en-US" dirty="0"/>
              <a:t>年前计算机机房资产价值</a:t>
            </a:r>
            <a:r>
              <a:rPr lang="en-US" altLang="zh-CN" dirty="0"/>
              <a:t>100</a:t>
            </a:r>
            <a:r>
              <a:rPr lang="zh-CN" altLang="en-US" dirty="0"/>
              <a:t>万，当年曾经发生过一次火灾导致损失</a:t>
            </a:r>
            <a:r>
              <a:rPr lang="en-US" altLang="zh-CN" dirty="0"/>
              <a:t>10</a:t>
            </a:r>
            <a:r>
              <a:rPr lang="zh-CN" altLang="en-US" dirty="0"/>
              <a:t>万；</a:t>
            </a:r>
            <a:endParaRPr lang="en-US" altLang="zh-CN" dirty="0"/>
          </a:p>
          <a:p>
            <a:pPr lvl="2"/>
            <a:r>
              <a:rPr lang="zh-CN" altLang="en-US" dirty="0"/>
              <a:t>组织目前计算机机房资产价值为</a:t>
            </a:r>
            <a:r>
              <a:rPr lang="en-US" altLang="zh-CN" dirty="0"/>
              <a:t>1000</a:t>
            </a:r>
            <a:r>
              <a:rPr lang="zh-CN" altLang="en-US" dirty="0"/>
              <a:t>万；</a:t>
            </a:r>
            <a:endParaRPr lang="en-US" altLang="zh-CN" dirty="0"/>
          </a:p>
          <a:p>
            <a:pPr lvl="2"/>
            <a:r>
              <a:rPr lang="zh-CN" altLang="en-US" dirty="0"/>
              <a:t>经过和当地消防部门沟通以及组织历史安全事件记录发现，组织所在地及周边在</a:t>
            </a:r>
            <a:r>
              <a:rPr lang="en-US" altLang="zh-CN" dirty="0"/>
              <a:t>5</a:t>
            </a:r>
            <a:r>
              <a:rPr lang="zh-CN" altLang="en-US" dirty="0"/>
              <a:t>年来发生过</a:t>
            </a:r>
            <a:r>
              <a:rPr lang="en-US" altLang="zh-CN" dirty="0"/>
              <a:t>3</a:t>
            </a:r>
            <a:r>
              <a:rPr lang="zh-CN" altLang="en-US" dirty="0"/>
              <a:t>次火灾；</a:t>
            </a:r>
            <a:endParaRPr lang="en-US" altLang="zh-CN" dirty="0"/>
          </a:p>
          <a:p>
            <a:pPr lvl="2"/>
            <a:r>
              <a:rPr lang="zh-CN" altLang="en-US" dirty="0"/>
              <a:t>该组织额定的财务投资收益比是</a:t>
            </a:r>
            <a:r>
              <a:rPr lang="en-US" altLang="zh-CN" dirty="0"/>
              <a:t>30%</a:t>
            </a:r>
          </a:p>
          <a:p>
            <a:pPr lvl="1"/>
            <a:r>
              <a:rPr lang="zh-CN" altLang="en-US" dirty="0"/>
              <a:t>由上述条件可计算风险组织的年度预期损失及</a:t>
            </a:r>
            <a:r>
              <a:rPr lang="en-US" altLang="zh-CN" dirty="0"/>
              <a:t>ROSI</a:t>
            </a:r>
            <a:r>
              <a:rPr lang="zh-CN" altLang="en-US" dirty="0"/>
              <a:t>，为组织提供一个良好的风险管理财务清单</a:t>
            </a:r>
          </a:p>
        </p:txBody>
      </p:sp>
      <p:sp>
        <p:nvSpPr>
          <p:cNvPr id="4" name="灯片编号占位符 3">
            <a:extLst>
              <a:ext uri="{FF2B5EF4-FFF2-40B4-BE49-F238E27FC236}">
                <a16:creationId xmlns:a16="http://schemas.microsoft.com/office/drawing/2014/main" id="{72AE3082-E883-434F-87C8-031CE676B9BD}"/>
              </a:ext>
            </a:extLst>
          </p:cNvPr>
          <p:cNvSpPr>
            <a:spLocks noGrp="1"/>
          </p:cNvSpPr>
          <p:nvPr>
            <p:ph type="sldNum" sz="quarter" idx="10"/>
          </p:nvPr>
        </p:nvSpPr>
        <p:spPr/>
        <p:txBody>
          <a:bodyPr/>
          <a:lstStyle/>
          <a:p>
            <a:pPr>
              <a:defRPr/>
            </a:pPr>
            <a:fld id="{F5E0E65E-9137-4309-8D78-B392A1917D52}" type="slidenum">
              <a:rPr lang="zh-CN" altLang="en-US" smtClean="0"/>
              <a:pPr>
                <a:defRPr/>
              </a:pPr>
              <a:t>16</a:t>
            </a:fld>
            <a:endParaRPr lang="en-US" altLang="zh-CN"/>
          </a:p>
        </p:txBody>
      </p:sp>
    </p:spTree>
    <p:extLst>
      <p:ext uri="{BB962C8B-B14F-4D97-AF65-F5344CB8AC3E}">
        <p14:creationId xmlns:p14="http://schemas.microsoft.com/office/powerpoint/2010/main" val="204060254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D4FA82-2748-4F0F-B567-9DB54F6181FD}"/>
              </a:ext>
            </a:extLst>
          </p:cNvPr>
          <p:cNvSpPr>
            <a:spLocks noGrp="1"/>
          </p:cNvSpPr>
          <p:nvPr>
            <p:ph type="title"/>
          </p:nvPr>
        </p:nvSpPr>
        <p:spPr/>
        <p:txBody>
          <a:bodyPr/>
          <a:lstStyle/>
          <a:p>
            <a:r>
              <a:rPr lang="zh-CN" altLang="en-US" dirty="0"/>
              <a:t>风险评估常用方法</a:t>
            </a:r>
            <a:r>
              <a:rPr lang="en-US" altLang="zh-CN" dirty="0"/>
              <a:t>-</a:t>
            </a:r>
            <a:r>
              <a:rPr lang="zh-CN" altLang="en-US" dirty="0"/>
              <a:t>定量分析</a:t>
            </a:r>
          </a:p>
        </p:txBody>
      </p:sp>
      <p:sp>
        <p:nvSpPr>
          <p:cNvPr id="3" name="内容占位符 2">
            <a:extLst>
              <a:ext uri="{FF2B5EF4-FFF2-40B4-BE49-F238E27FC236}">
                <a16:creationId xmlns:a16="http://schemas.microsoft.com/office/drawing/2014/main" id="{E30F8611-0A28-44C3-8399-F18942D264F6}"/>
              </a:ext>
            </a:extLst>
          </p:cNvPr>
          <p:cNvSpPr>
            <a:spLocks noGrp="1"/>
          </p:cNvSpPr>
          <p:nvPr>
            <p:ph idx="1"/>
          </p:nvPr>
        </p:nvSpPr>
        <p:spPr/>
        <p:txBody>
          <a:bodyPr>
            <a:normAutofit fontScale="62500" lnSpcReduction="20000"/>
          </a:bodyPr>
          <a:lstStyle/>
          <a:p>
            <a:r>
              <a:rPr lang="zh-CN" altLang="en-US" dirty="0"/>
              <a:t>根据历史数据获得</a:t>
            </a:r>
            <a:r>
              <a:rPr lang="en-US" altLang="zh-CN" dirty="0"/>
              <a:t>EF</a:t>
            </a:r>
            <a:r>
              <a:rPr lang="zh-CN" altLang="en-US" dirty="0"/>
              <a:t>：</a:t>
            </a:r>
            <a:endParaRPr lang="en-US" altLang="zh-CN" dirty="0"/>
          </a:p>
          <a:p>
            <a:pPr lvl="1"/>
            <a:r>
              <a:rPr lang="en-US" altLang="zh-CN" dirty="0"/>
              <a:t>10</a:t>
            </a:r>
            <a:r>
              <a:rPr lang="zh-CN" altLang="en-US" dirty="0"/>
              <a:t>万</a:t>
            </a:r>
            <a:r>
              <a:rPr lang="en-US" altLang="zh-CN" dirty="0"/>
              <a:t>÷100</a:t>
            </a:r>
            <a:r>
              <a:rPr lang="zh-CN" altLang="en-US" dirty="0"/>
              <a:t>万</a:t>
            </a:r>
            <a:r>
              <a:rPr lang="en-US" altLang="zh-CN" dirty="0"/>
              <a:t>×100%=10%</a:t>
            </a:r>
          </a:p>
          <a:p>
            <a:r>
              <a:rPr lang="zh-CN" altLang="en-US" dirty="0"/>
              <a:t>根据</a:t>
            </a:r>
            <a:r>
              <a:rPr lang="en-US" altLang="zh-CN" dirty="0"/>
              <a:t>EF</a:t>
            </a:r>
            <a:r>
              <a:rPr lang="zh-CN" altLang="en-US" dirty="0"/>
              <a:t>计算目前组织的</a:t>
            </a:r>
            <a:r>
              <a:rPr lang="en-US" altLang="zh-CN" dirty="0"/>
              <a:t>SLE</a:t>
            </a:r>
          </a:p>
          <a:p>
            <a:pPr lvl="1"/>
            <a:r>
              <a:rPr lang="en-US" altLang="zh-CN" dirty="0"/>
              <a:t>1000</a:t>
            </a:r>
            <a:r>
              <a:rPr lang="zh-CN" altLang="en-US" dirty="0"/>
              <a:t>万</a:t>
            </a:r>
            <a:r>
              <a:rPr lang="en-US" altLang="zh-CN" dirty="0"/>
              <a:t>×10%=100</a:t>
            </a:r>
            <a:r>
              <a:rPr lang="zh-CN" altLang="en-US" dirty="0"/>
              <a:t>万</a:t>
            </a:r>
            <a:endParaRPr lang="en-US" altLang="zh-CN" dirty="0"/>
          </a:p>
          <a:p>
            <a:r>
              <a:rPr lang="zh-CN" altLang="en-US" dirty="0"/>
              <a:t>根据历史数据中</a:t>
            </a:r>
            <a:r>
              <a:rPr lang="en-US" altLang="zh-CN" dirty="0"/>
              <a:t>ARO</a:t>
            </a:r>
            <a:r>
              <a:rPr lang="zh-CN" altLang="en-US" dirty="0"/>
              <a:t>计算</a:t>
            </a:r>
            <a:r>
              <a:rPr lang="en-US" altLang="zh-CN" dirty="0"/>
              <a:t>ALE</a:t>
            </a:r>
          </a:p>
          <a:p>
            <a:pPr lvl="1"/>
            <a:r>
              <a:rPr lang="en-US" altLang="zh-CN" dirty="0"/>
              <a:t>100</a:t>
            </a:r>
            <a:r>
              <a:rPr lang="zh-CN" altLang="en-US" dirty="0"/>
              <a:t>万</a:t>
            </a:r>
            <a:r>
              <a:rPr lang="en-US" altLang="zh-CN" dirty="0"/>
              <a:t>×</a:t>
            </a:r>
            <a:r>
              <a:rPr lang="zh-CN" altLang="en-US" dirty="0"/>
              <a:t>（</a:t>
            </a:r>
            <a:r>
              <a:rPr lang="en-US" altLang="zh-CN" dirty="0"/>
              <a:t>3÷5</a:t>
            </a:r>
            <a:r>
              <a:rPr lang="zh-CN" altLang="en-US" dirty="0"/>
              <a:t>）</a:t>
            </a:r>
            <a:r>
              <a:rPr lang="en-US" altLang="zh-CN" dirty="0"/>
              <a:t>=60</a:t>
            </a:r>
            <a:r>
              <a:rPr lang="zh-CN" altLang="en-US" dirty="0"/>
              <a:t>万</a:t>
            </a:r>
            <a:endParaRPr lang="en-US" altLang="zh-CN" dirty="0"/>
          </a:p>
          <a:p>
            <a:r>
              <a:rPr lang="zh-CN" altLang="en-US" dirty="0"/>
              <a:t>此时获得年度预期损失值，组织需根据该损失衡量风险可接受度，如果风险不可接受则需进一步计算风险的处置成本及安全收益；</a:t>
            </a:r>
            <a:endParaRPr lang="en-US" altLang="zh-CN" dirty="0"/>
          </a:p>
          <a:p>
            <a:pPr lvl="1">
              <a:spcBef>
                <a:spcPts val="1200"/>
              </a:spcBef>
              <a:defRPr/>
            </a:pPr>
            <a:r>
              <a:rPr lang="en-US" altLang="zh-CN" sz="2800" dirty="0"/>
              <a:t>ROSI = (</a:t>
            </a:r>
            <a:r>
              <a:rPr lang="zh-CN" altLang="en-US" sz="2800" dirty="0"/>
              <a:t>实施控制前的</a:t>
            </a:r>
            <a:r>
              <a:rPr lang="en-US" altLang="zh-CN" sz="2800" dirty="0"/>
              <a:t>ALE</a:t>
            </a:r>
            <a:r>
              <a:rPr lang="zh-CN" altLang="en-US" sz="2800" dirty="0"/>
              <a:t>）</a:t>
            </a:r>
            <a:r>
              <a:rPr lang="en-US" altLang="zh-CN" sz="2800" dirty="0"/>
              <a:t>–</a:t>
            </a:r>
            <a:r>
              <a:rPr lang="zh-CN" altLang="en-US" sz="2800" dirty="0"/>
              <a:t>（实施控制后的</a:t>
            </a:r>
            <a:r>
              <a:rPr lang="en-US" altLang="zh-CN" sz="2800" dirty="0"/>
              <a:t>ALE</a:t>
            </a:r>
            <a:r>
              <a:rPr lang="zh-CN" altLang="en-US" sz="2800" dirty="0"/>
              <a:t>）</a:t>
            </a:r>
            <a:r>
              <a:rPr lang="en-US" altLang="zh-CN" sz="2800" dirty="0"/>
              <a:t>–</a:t>
            </a:r>
            <a:r>
              <a:rPr lang="zh-CN" altLang="en-US" sz="2800" dirty="0"/>
              <a:t>（年控制成本）</a:t>
            </a:r>
            <a:endParaRPr lang="en-US" altLang="zh-CN" sz="2800" dirty="0"/>
          </a:p>
          <a:p>
            <a:pPr>
              <a:spcBef>
                <a:spcPts val="1200"/>
              </a:spcBef>
              <a:defRPr/>
            </a:pPr>
            <a:r>
              <a:rPr lang="zh-CN" altLang="en-US" sz="3000" dirty="0"/>
              <a:t>组织定义安全目标，假如组织希望火灾发生后对组织的损失降低</a:t>
            </a:r>
            <a:r>
              <a:rPr lang="en-US" altLang="zh-CN" sz="3000" dirty="0"/>
              <a:t>70%</a:t>
            </a:r>
            <a:r>
              <a:rPr lang="zh-CN" altLang="en-US" sz="3000" dirty="0"/>
              <a:t>，则，实施控制后的</a:t>
            </a:r>
            <a:r>
              <a:rPr lang="en-US" altLang="zh-CN" sz="3000" dirty="0"/>
              <a:t>ALE</a:t>
            </a:r>
            <a:r>
              <a:rPr lang="zh-CN" altLang="en-US" sz="3000" dirty="0"/>
              <a:t>应为：</a:t>
            </a:r>
            <a:endParaRPr lang="en-US" altLang="zh-CN" sz="3000" dirty="0"/>
          </a:p>
          <a:p>
            <a:pPr lvl="1">
              <a:spcBef>
                <a:spcPts val="1200"/>
              </a:spcBef>
              <a:defRPr/>
            </a:pPr>
            <a:r>
              <a:rPr lang="en-US" altLang="zh-CN" sz="2800" dirty="0"/>
              <a:t>60</a:t>
            </a:r>
            <a:r>
              <a:rPr lang="zh-CN" altLang="en-US" sz="2800" dirty="0"/>
              <a:t>万</a:t>
            </a:r>
            <a:r>
              <a:rPr lang="en-US" altLang="zh-CN" sz="2800" dirty="0"/>
              <a:t>×</a:t>
            </a:r>
            <a:r>
              <a:rPr lang="zh-CN" altLang="en-US" sz="2800" dirty="0"/>
              <a:t>（</a:t>
            </a:r>
            <a:r>
              <a:rPr lang="en-US" altLang="zh-CN" sz="2800" dirty="0"/>
              <a:t>1-70%</a:t>
            </a:r>
            <a:r>
              <a:rPr lang="zh-CN" altLang="en-US" sz="2800" dirty="0"/>
              <a:t>）</a:t>
            </a:r>
            <a:r>
              <a:rPr lang="en-US" altLang="zh-CN" sz="2800" dirty="0"/>
              <a:t>=18</a:t>
            </a:r>
            <a:r>
              <a:rPr lang="zh-CN" altLang="en-US" sz="2800" dirty="0"/>
              <a:t>万</a:t>
            </a:r>
            <a:endParaRPr lang="en-US" altLang="zh-CN" sz="2800" dirty="0"/>
          </a:p>
          <a:p>
            <a:pPr lvl="1">
              <a:spcBef>
                <a:spcPts val="1200"/>
              </a:spcBef>
              <a:defRPr/>
            </a:pPr>
            <a:r>
              <a:rPr lang="zh-CN" altLang="en-US" sz="2800" dirty="0"/>
              <a:t>年控制成本</a:t>
            </a:r>
            <a:r>
              <a:rPr lang="en-US" altLang="zh-CN" sz="2800" dirty="0"/>
              <a:t>=</a:t>
            </a:r>
            <a:r>
              <a:rPr lang="zh-CN" altLang="en-US" sz="2800" dirty="0"/>
              <a:t>（</a:t>
            </a:r>
            <a:r>
              <a:rPr lang="en-US" altLang="zh-CN" sz="2800" dirty="0"/>
              <a:t>60-18</a:t>
            </a:r>
            <a:r>
              <a:rPr lang="zh-CN" altLang="en-US" sz="2800" dirty="0"/>
              <a:t>）</a:t>
            </a:r>
            <a:r>
              <a:rPr lang="en-US" altLang="zh-CN" sz="2800" dirty="0"/>
              <a:t>×30%=12.6</a:t>
            </a:r>
            <a:r>
              <a:rPr lang="zh-CN" altLang="en-US" sz="2800" dirty="0"/>
              <a:t>万</a:t>
            </a:r>
            <a:endParaRPr lang="en-US" altLang="zh-CN" sz="2800" dirty="0"/>
          </a:p>
          <a:p>
            <a:pPr lvl="1">
              <a:spcBef>
                <a:spcPts val="1200"/>
              </a:spcBef>
              <a:defRPr/>
            </a:pPr>
            <a:r>
              <a:rPr lang="zh-CN" altLang="en-US" sz="2800" dirty="0"/>
              <a:t>则：</a:t>
            </a:r>
            <a:r>
              <a:rPr lang="en-US" altLang="zh-CN" sz="2800" dirty="0"/>
              <a:t>ROSI=60-18-12.8=29.4</a:t>
            </a:r>
            <a:r>
              <a:rPr lang="zh-CN" altLang="en-US" sz="2800" dirty="0"/>
              <a:t>万</a:t>
            </a:r>
            <a:endParaRPr lang="en-US" altLang="zh-CN" sz="2800" dirty="0"/>
          </a:p>
          <a:p>
            <a:pPr>
              <a:spcBef>
                <a:spcPts val="1200"/>
              </a:spcBef>
              <a:defRPr/>
            </a:pPr>
            <a:r>
              <a:rPr lang="zh-CN" altLang="en-US" sz="3000" dirty="0"/>
              <a:t>至此，组织通过年投入</a:t>
            </a:r>
            <a:r>
              <a:rPr lang="en-US" altLang="zh-CN" sz="3000" dirty="0"/>
              <a:t>12.6</a:t>
            </a:r>
            <a:r>
              <a:rPr lang="zh-CN" altLang="en-US" sz="3000" dirty="0"/>
              <a:t>万获得每年</a:t>
            </a:r>
            <a:r>
              <a:rPr lang="en-US" altLang="zh-CN" sz="3000" dirty="0"/>
              <a:t>29.4</a:t>
            </a:r>
            <a:r>
              <a:rPr lang="zh-CN" altLang="en-US" sz="3000" dirty="0"/>
              <a:t>万的安全投资收益</a:t>
            </a:r>
            <a:endParaRPr lang="en-US" altLang="zh-CN" sz="3000" dirty="0"/>
          </a:p>
          <a:p>
            <a:pPr lvl="1">
              <a:spcBef>
                <a:spcPts val="1200"/>
              </a:spcBef>
              <a:defRPr/>
            </a:pPr>
            <a:endParaRPr lang="zh-CN" altLang="en-US" sz="2800" dirty="0"/>
          </a:p>
          <a:p>
            <a:endParaRPr lang="en-US" altLang="zh-CN" dirty="0"/>
          </a:p>
          <a:p>
            <a:pPr lvl="1"/>
            <a:endParaRPr lang="zh-CN" altLang="en-US" dirty="0"/>
          </a:p>
        </p:txBody>
      </p:sp>
      <p:sp>
        <p:nvSpPr>
          <p:cNvPr id="4" name="灯片编号占位符 3">
            <a:extLst>
              <a:ext uri="{FF2B5EF4-FFF2-40B4-BE49-F238E27FC236}">
                <a16:creationId xmlns:a16="http://schemas.microsoft.com/office/drawing/2014/main" id="{44032411-258F-4374-BD2B-663BFAAABF79}"/>
              </a:ext>
            </a:extLst>
          </p:cNvPr>
          <p:cNvSpPr>
            <a:spLocks noGrp="1"/>
          </p:cNvSpPr>
          <p:nvPr>
            <p:ph type="sldNum" sz="quarter" idx="10"/>
          </p:nvPr>
        </p:nvSpPr>
        <p:spPr/>
        <p:txBody>
          <a:bodyPr/>
          <a:lstStyle/>
          <a:p>
            <a:pPr>
              <a:defRPr/>
            </a:pPr>
            <a:fld id="{F5E0E65E-9137-4309-8D78-B392A1917D52}" type="slidenum">
              <a:rPr lang="zh-CN" altLang="en-US" smtClean="0"/>
              <a:pPr>
                <a:defRPr/>
              </a:pPr>
              <a:t>17</a:t>
            </a:fld>
            <a:endParaRPr lang="en-US" altLang="zh-CN"/>
          </a:p>
        </p:txBody>
      </p:sp>
    </p:spTree>
    <p:extLst>
      <p:ext uri="{BB962C8B-B14F-4D97-AF65-F5344CB8AC3E}">
        <p14:creationId xmlns:p14="http://schemas.microsoft.com/office/powerpoint/2010/main" val="331856853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78233A-94E2-4475-8C61-FDC43B970BDB}"/>
              </a:ext>
            </a:extLst>
          </p:cNvPr>
          <p:cNvSpPr>
            <a:spLocks noGrp="1"/>
          </p:cNvSpPr>
          <p:nvPr>
            <p:ph type="title"/>
          </p:nvPr>
        </p:nvSpPr>
        <p:spPr/>
        <p:txBody>
          <a:bodyPr/>
          <a:lstStyle/>
          <a:p>
            <a:r>
              <a:rPr lang="zh-CN" altLang="en-US" dirty="0"/>
              <a:t>风险评估常用方法</a:t>
            </a:r>
            <a:r>
              <a:rPr lang="en-US" altLang="zh-CN" dirty="0"/>
              <a:t>-</a:t>
            </a:r>
            <a:r>
              <a:rPr lang="zh-CN" altLang="en-US" dirty="0"/>
              <a:t>定量分析</a:t>
            </a:r>
          </a:p>
        </p:txBody>
      </p:sp>
      <p:sp>
        <p:nvSpPr>
          <p:cNvPr id="3" name="内容占位符 2">
            <a:extLst>
              <a:ext uri="{FF2B5EF4-FFF2-40B4-BE49-F238E27FC236}">
                <a16:creationId xmlns:a16="http://schemas.microsoft.com/office/drawing/2014/main" id="{C071E428-172C-4015-89B5-CA60B0160AFB}"/>
              </a:ext>
            </a:extLst>
          </p:cNvPr>
          <p:cNvSpPr>
            <a:spLocks noGrp="1"/>
          </p:cNvSpPr>
          <p:nvPr>
            <p:ph idx="1"/>
          </p:nvPr>
        </p:nvSpPr>
        <p:spPr/>
        <p:txBody>
          <a:bodyPr>
            <a:normAutofit/>
          </a:bodyPr>
          <a:lstStyle/>
          <a:p>
            <a:r>
              <a:rPr lang="zh-CN" altLang="en-US" dirty="0"/>
              <a:t>案例</a:t>
            </a:r>
            <a:endParaRPr lang="en-US" altLang="zh-CN" dirty="0"/>
          </a:p>
          <a:p>
            <a:pPr lvl="1"/>
            <a:r>
              <a:rPr lang="zh-CN" altLang="en-US" dirty="0"/>
              <a:t>假设</a:t>
            </a:r>
            <a:r>
              <a:rPr lang="en-US" altLang="zh-CN" dirty="0"/>
              <a:t>1</a:t>
            </a:r>
            <a:r>
              <a:rPr lang="zh-CN" altLang="en-US" dirty="0"/>
              <a:t>：</a:t>
            </a:r>
            <a:endParaRPr lang="en-US" altLang="zh-CN" dirty="0"/>
          </a:p>
          <a:p>
            <a:pPr lvl="2"/>
            <a:r>
              <a:rPr lang="zh-CN" altLang="en-US" dirty="0"/>
              <a:t>某人在某城市可能遭受陨石袭击，一旦被陨石击中可能导致身亡，根据当地天文数据，该城市</a:t>
            </a:r>
            <a:r>
              <a:rPr lang="en-US" altLang="zh-CN" dirty="0"/>
              <a:t>100</a:t>
            </a:r>
            <a:r>
              <a:rPr lang="zh-CN" altLang="en-US" dirty="0"/>
              <a:t>年内为曾遭受过陨石袭击，通过风险评估矩阵可以获得如下结果</a:t>
            </a:r>
            <a:endParaRPr lang="en-US" altLang="zh-CN" dirty="0"/>
          </a:p>
          <a:p>
            <a:pPr lvl="1"/>
            <a:r>
              <a:rPr lang="zh-CN" altLang="en-US" dirty="0"/>
              <a:t>假设</a:t>
            </a:r>
            <a:r>
              <a:rPr lang="en-US" altLang="zh-CN" dirty="0"/>
              <a:t>2</a:t>
            </a:r>
            <a:r>
              <a:rPr lang="zh-CN" altLang="en-US" dirty="0"/>
              <a:t>：</a:t>
            </a:r>
            <a:endParaRPr lang="en-US" altLang="zh-CN" dirty="0"/>
          </a:p>
          <a:p>
            <a:pPr lvl="2"/>
            <a:r>
              <a:rPr lang="zh-CN" altLang="en-US" dirty="0"/>
              <a:t>某人在某城市可能在马路上被电动车碰撞导致受伤，根据当地交通机构统计，平均每</a:t>
            </a:r>
            <a:r>
              <a:rPr lang="en-US" altLang="zh-CN" dirty="0"/>
              <a:t>100</a:t>
            </a:r>
            <a:r>
              <a:rPr lang="zh-CN" altLang="en-US" dirty="0"/>
              <a:t>人就有一人曾经被电动车擦伤，通过风险评估矩阵可以获得如下结果</a:t>
            </a:r>
          </a:p>
        </p:txBody>
      </p:sp>
      <p:sp>
        <p:nvSpPr>
          <p:cNvPr id="4" name="灯片编号占位符 3">
            <a:extLst>
              <a:ext uri="{FF2B5EF4-FFF2-40B4-BE49-F238E27FC236}">
                <a16:creationId xmlns:a16="http://schemas.microsoft.com/office/drawing/2014/main" id="{844EA038-9845-482F-AF8E-215082D8A702}"/>
              </a:ext>
            </a:extLst>
          </p:cNvPr>
          <p:cNvSpPr>
            <a:spLocks noGrp="1"/>
          </p:cNvSpPr>
          <p:nvPr>
            <p:ph type="sldNum" sz="quarter" idx="10"/>
          </p:nvPr>
        </p:nvSpPr>
        <p:spPr/>
        <p:txBody>
          <a:bodyPr/>
          <a:lstStyle/>
          <a:p>
            <a:pPr>
              <a:defRPr/>
            </a:pPr>
            <a:fld id="{F5E0E65E-9137-4309-8D78-B392A1917D52}" type="slidenum">
              <a:rPr lang="zh-CN" altLang="en-US" smtClean="0"/>
              <a:pPr>
                <a:defRPr/>
              </a:pPr>
              <a:t>18</a:t>
            </a:fld>
            <a:endParaRPr lang="en-US" altLang="zh-CN"/>
          </a:p>
        </p:txBody>
      </p:sp>
      <p:graphicFrame>
        <p:nvGraphicFramePr>
          <p:cNvPr id="5" name="表格 4">
            <a:extLst>
              <a:ext uri="{FF2B5EF4-FFF2-40B4-BE49-F238E27FC236}">
                <a16:creationId xmlns:a16="http://schemas.microsoft.com/office/drawing/2014/main" id="{CEED3059-EF86-4575-A419-46D3033DE6CC}"/>
              </a:ext>
            </a:extLst>
          </p:cNvPr>
          <p:cNvGraphicFramePr>
            <a:graphicFrameLocks noGrp="1"/>
          </p:cNvGraphicFramePr>
          <p:nvPr>
            <p:extLst/>
          </p:nvPr>
        </p:nvGraphicFramePr>
        <p:xfrm>
          <a:off x="4499992" y="1088740"/>
          <a:ext cx="4572508" cy="2526134"/>
        </p:xfrm>
        <a:graphic>
          <a:graphicData uri="http://schemas.openxmlformats.org/drawingml/2006/table">
            <a:tbl>
              <a:tblPr firstRow="1" bandRow="1">
                <a:tableStyleId>{5C22544A-7EE6-4342-B048-85BDC9FD1C3A}</a:tableStyleId>
              </a:tblPr>
              <a:tblGrid>
                <a:gridCol w="1075055">
                  <a:extLst>
                    <a:ext uri="{9D8B030D-6E8A-4147-A177-3AD203B41FA5}">
                      <a16:colId xmlns:a16="http://schemas.microsoft.com/office/drawing/2014/main" val="448045837"/>
                    </a:ext>
                  </a:extLst>
                </a:gridCol>
                <a:gridCol w="617133">
                  <a:extLst>
                    <a:ext uri="{9D8B030D-6E8A-4147-A177-3AD203B41FA5}">
                      <a16:colId xmlns:a16="http://schemas.microsoft.com/office/drawing/2014/main" val="1150350868"/>
                    </a:ext>
                  </a:extLst>
                </a:gridCol>
                <a:gridCol w="756084">
                  <a:extLst>
                    <a:ext uri="{9D8B030D-6E8A-4147-A177-3AD203B41FA5}">
                      <a16:colId xmlns:a16="http://schemas.microsoft.com/office/drawing/2014/main" val="160066560"/>
                    </a:ext>
                  </a:extLst>
                </a:gridCol>
                <a:gridCol w="684076">
                  <a:extLst>
                    <a:ext uri="{9D8B030D-6E8A-4147-A177-3AD203B41FA5}">
                      <a16:colId xmlns:a16="http://schemas.microsoft.com/office/drawing/2014/main" val="468346076"/>
                    </a:ext>
                  </a:extLst>
                </a:gridCol>
                <a:gridCol w="684076">
                  <a:extLst>
                    <a:ext uri="{9D8B030D-6E8A-4147-A177-3AD203B41FA5}">
                      <a16:colId xmlns:a16="http://schemas.microsoft.com/office/drawing/2014/main" val="2880555259"/>
                    </a:ext>
                  </a:extLst>
                </a:gridCol>
                <a:gridCol w="756084">
                  <a:extLst>
                    <a:ext uri="{9D8B030D-6E8A-4147-A177-3AD203B41FA5}">
                      <a16:colId xmlns:a16="http://schemas.microsoft.com/office/drawing/2014/main" val="1463917542"/>
                    </a:ext>
                  </a:extLst>
                </a:gridCol>
              </a:tblGrid>
              <a:tr h="252161">
                <a:tc rowSpan="2">
                  <a:txBody>
                    <a:bodyPr/>
                    <a:lstStyle/>
                    <a:p>
                      <a:pPr algn="ctr">
                        <a:lnSpc>
                          <a:spcPct val="100000"/>
                        </a:lnSpc>
                        <a:spcAft>
                          <a:spcPts val="0"/>
                        </a:spcAft>
                      </a:pPr>
                      <a:r>
                        <a:rPr lang="zh-CN" sz="1200" kern="150" dirty="0">
                          <a:effectLst/>
                        </a:rPr>
                        <a:t>可能性</a:t>
                      </a:r>
                      <a:endParaRPr lang="zh-CN" sz="1200" kern="150" dirty="0">
                        <a:effectLst/>
                        <a:latin typeface="DejaVu Sans"/>
                        <a:ea typeface="宋体" panose="02010600030101010101" pitchFamily="2" charset="-122"/>
                        <a:cs typeface="DejaVu Sans"/>
                      </a:endParaRPr>
                    </a:p>
                  </a:txBody>
                  <a:tcPr anchor="ctr"/>
                </a:tc>
                <a:tc gridSpan="5">
                  <a:txBody>
                    <a:bodyPr/>
                    <a:lstStyle/>
                    <a:p>
                      <a:pPr algn="ctr">
                        <a:lnSpc>
                          <a:spcPct val="100000"/>
                        </a:lnSpc>
                        <a:spcAft>
                          <a:spcPts val="0"/>
                        </a:spcAft>
                      </a:pPr>
                      <a:r>
                        <a:rPr lang="zh-CN" sz="1200" kern="150" dirty="0">
                          <a:effectLst/>
                        </a:rPr>
                        <a:t>影响</a:t>
                      </a:r>
                      <a:endParaRPr lang="zh-CN" sz="1200" kern="150" dirty="0">
                        <a:effectLst/>
                        <a:latin typeface="DejaVu Sans"/>
                        <a:ea typeface="宋体" panose="02010600030101010101" pitchFamily="2" charset="-122"/>
                        <a:cs typeface="DejaVu Sans"/>
                      </a:endParaRPr>
                    </a:p>
                  </a:txBody>
                  <a:tcPr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643658056"/>
                  </a:ext>
                </a:extLst>
              </a:tr>
              <a:tr h="668869">
                <a:tc vMerge="1">
                  <a:txBody>
                    <a:bodyPr/>
                    <a:lstStyle/>
                    <a:p>
                      <a:endParaRPr lang="zh-CN" altLang="en-US"/>
                    </a:p>
                  </a:txBody>
                  <a:tcPr/>
                </a:tc>
                <a:tc>
                  <a:txBody>
                    <a:bodyPr/>
                    <a:lstStyle/>
                    <a:p>
                      <a:pPr algn="ctr">
                        <a:lnSpc>
                          <a:spcPct val="100000"/>
                        </a:lnSpc>
                        <a:spcAft>
                          <a:spcPts val="0"/>
                        </a:spcAft>
                      </a:pPr>
                      <a:r>
                        <a:rPr lang="zh-CN" sz="1200" kern="150" dirty="0">
                          <a:effectLst/>
                        </a:rPr>
                        <a:t>可忽略</a:t>
                      </a:r>
                    </a:p>
                    <a:p>
                      <a:pPr algn="ctr">
                        <a:lnSpc>
                          <a:spcPct val="100000"/>
                        </a:lnSpc>
                        <a:spcAft>
                          <a:spcPts val="0"/>
                        </a:spcAft>
                      </a:pPr>
                      <a:r>
                        <a:rPr lang="en-US" sz="1200" kern="150" dirty="0">
                          <a:effectLst/>
                        </a:rPr>
                        <a:t>1</a:t>
                      </a:r>
                      <a:endParaRPr lang="zh-CN" sz="1200" kern="150" dirty="0">
                        <a:effectLst/>
                        <a:latin typeface="DejaVu Sans"/>
                        <a:ea typeface="宋体" panose="02010600030101010101" pitchFamily="2" charset="-122"/>
                        <a:cs typeface="DejaVu Sans"/>
                      </a:endParaRPr>
                    </a:p>
                  </a:txBody>
                  <a:tcPr anchor="ctr"/>
                </a:tc>
                <a:tc>
                  <a:txBody>
                    <a:bodyPr/>
                    <a:lstStyle/>
                    <a:p>
                      <a:pPr algn="ctr">
                        <a:lnSpc>
                          <a:spcPct val="100000"/>
                        </a:lnSpc>
                        <a:spcAft>
                          <a:spcPts val="0"/>
                        </a:spcAft>
                      </a:pPr>
                      <a:r>
                        <a:rPr lang="zh-CN" sz="1200" kern="150" dirty="0">
                          <a:effectLst/>
                        </a:rPr>
                        <a:t>较小</a:t>
                      </a:r>
                    </a:p>
                    <a:p>
                      <a:pPr algn="ctr">
                        <a:lnSpc>
                          <a:spcPct val="100000"/>
                        </a:lnSpc>
                        <a:spcAft>
                          <a:spcPts val="0"/>
                        </a:spcAft>
                      </a:pPr>
                      <a:r>
                        <a:rPr lang="en-US" sz="1200" kern="150" dirty="0">
                          <a:effectLst/>
                        </a:rPr>
                        <a:t>2</a:t>
                      </a:r>
                      <a:endParaRPr lang="zh-CN" sz="1200" kern="150" dirty="0">
                        <a:effectLst/>
                        <a:latin typeface="DejaVu Sans"/>
                        <a:ea typeface="宋体" panose="02010600030101010101" pitchFamily="2" charset="-122"/>
                        <a:cs typeface="DejaVu Sans"/>
                      </a:endParaRPr>
                    </a:p>
                  </a:txBody>
                  <a:tcPr anchor="ctr"/>
                </a:tc>
                <a:tc>
                  <a:txBody>
                    <a:bodyPr/>
                    <a:lstStyle/>
                    <a:p>
                      <a:pPr algn="ctr">
                        <a:lnSpc>
                          <a:spcPct val="100000"/>
                        </a:lnSpc>
                        <a:spcAft>
                          <a:spcPts val="0"/>
                        </a:spcAft>
                      </a:pPr>
                      <a:r>
                        <a:rPr lang="zh-CN" sz="1200" kern="150">
                          <a:effectLst/>
                        </a:rPr>
                        <a:t>中等</a:t>
                      </a:r>
                    </a:p>
                    <a:p>
                      <a:pPr algn="ctr">
                        <a:lnSpc>
                          <a:spcPct val="100000"/>
                        </a:lnSpc>
                        <a:spcAft>
                          <a:spcPts val="0"/>
                        </a:spcAft>
                      </a:pPr>
                      <a:r>
                        <a:rPr lang="en-US" sz="1200" kern="150">
                          <a:effectLst/>
                        </a:rPr>
                        <a:t>3</a:t>
                      </a:r>
                      <a:endParaRPr lang="zh-CN" sz="1200" kern="150">
                        <a:effectLst/>
                        <a:latin typeface="DejaVu Sans"/>
                        <a:ea typeface="宋体" panose="02010600030101010101" pitchFamily="2" charset="-122"/>
                        <a:cs typeface="DejaVu Sans"/>
                      </a:endParaRPr>
                    </a:p>
                  </a:txBody>
                  <a:tcPr anchor="ctr"/>
                </a:tc>
                <a:tc>
                  <a:txBody>
                    <a:bodyPr/>
                    <a:lstStyle/>
                    <a:p>
                      <a:pPr algn="ctr">
                        <a:lnSpc>
                          <a:spcPct val="100000"/>
                        </a:lnSpc>
                        <a:spcAft>
                          <a:spcPts val="0"/>
                        </a:spcAft>
                      </a:pPr>
                      <a:r>
                        <a:rPr lang="zh-CN" sz="1200" kern="150" dirty="0">
                          <a:effectLst/>
                        </a:rPr>
                        <a:t>较大</a:t>
                      </a:r>
                    </a:p>
                    <a:p>
                      <a:pPr algn="ctr">
                        <a:lnSpc>
                          <a:spcPct val="100000"/>
                        </a:lnSpc>
                        <a:spcAft>
                          <a:spcPts val="0"/>
                        </a:spcAft>
                      </a:pPr>
                      <a:r>
                        <a:rPr lang="en-US" sz="1200" kern="150" dirty="0">
                          <a:effectLst/>
                        </a:rPr>
                        <a:t>4</a:t>
                      </a:r>
                      <a:endParaRPr lang="zh-CN" sz="1200" kern="150" dirty="0">
                        <a:effectLst/>
                        <a:latin typeface="DejaVu Sans"/>
                        <a:ea typeface="宋体" panose="02010600030101010101" pitchFamily="2" charset="-122"/>
                        <a:cs typeface="DejaVu Sans"/>
                      </a:endParaRPr>
                    </a:p>
                  </a:txBody>
                  <a:tcPr anchor="ctr"/>
                </a:tc>
                <a:tc>
                  <a:txBody>
                    <a:bodyPr/>
                    <a:lstStyle/>
                    <a:p>
                      <a:pPr algn="ctr">
                        <a:lnSpc>
                          <a:spcPct val="100000"/>
                        </a:lnSpc>
                        <a:spcAft>
                          <a:spcPts val="0"/>
                        </a:spcAft>
                      </a:pPr>
                      <a:r>
                        <a:rPr lang="zh-CN" sz="1200" kern="150" dirty="0">
                          <a:effectLst/>
                        </a:rPr>
                        <a:t>灾难性</a:t>
                      </a:r>
                    </a:p>
                    <a:p>
                      <a:pPr algn="ctr">
                        <a:lnSpc>
                          <a:spcPct val="100000"/>
                        </a:lnSpc>
                        <a:spcAft>
                          <a:spcPts val="0"/>
                        </a:spcAft>
                      </a:pPr>
                      <a:r>
                        <a:rPr lang="en-US" sz="1200" kern="150" dirty="0">
                          <a:effectLst/>
                        </a:rPr>
                        <a:t>5</a:t>
                      </a:r>
                      <a:endParaRPr lang="zh-CN" sz="1200" kern="150" dirty="0">
                        <a:effectLst/>
                        <a:latin typeface="DejaVu Sans"/>
                        <a:ea typeface="宋体" panose="02010600030101010101" pitchFamily="2" charset="-122"/>
                        <a:cs typeface="DejaVu Sans"/>
                      </a:endParaRPr>
                    </a:p>
                  </a:txBody>
                  <a:tcPr anchor="ctr">
                    <a:solidFill>
                      <a:srgbClr val="FF0000"/>
                    </a:solidFill>
                  </a:tcPr>
                </a:tc>
                <a:extLst>
                  <a:ext uri="{0D108BD9-81ED-4DB2-BD59-A6C34878D82A}">
                    <a16:rowId xmlns:a16="http://schemas.microsoft.com/office/drawing/2014/main" val="2445756519"/>
                  </a:ext>
                </a:extLst>
              </a:tr>
              <a:tr h="286605">
                <a:tc>
                  <a:txBody>
                    <a:bodyPr/>
                    <a:lstStyle/>
                    <a:p>
                      <a:pPr algn="just">
                        <a:lnSpc>
                          <a:spcPct val="100000"/>
                        </a:lnSpc>
                        <a:spcAft>
                          <a:spcPts val="0"/>
                        </a:spcAft>
                      </a:pPr>
                      <a:r>
                        <a:rPr lang="en-US" sz="1200" kern="150">
                          <a:effectLst/>
                        </a:rPr>
                        <a:t>5</a:t>
                      </a:r>
                      <a:r>
                        <a:rPr lang="zh-CN" sz="1200" kern="150">
                          <a:effectLst/>
                        </a:rPr>
                        <a:t>，几乎肯定</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5</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10</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15</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20</a:t>
                      </a:r>
                      <a:r>
                        <a:rPr lang="zh-CN" sz="1200" kern="150">
                          <a:effectLst/>
                        </a:rPr>
                        <a:t>（</a:t>
                      </a:r>
                      <a:r>
                        <a:rPr lang="en-US" sz="1200" kern="150">
                          <a:effectLst/>
                        </a:rPr>
                        <a:t>H</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25</a:t>
                      </a:r>
                      <a:r>
                        <a:rPr lang="zh-CN" sz="1200" kern="150" dirty="0">
                          <a:effectLst/>
                        </a:rPr>
                        <a:t>（</a:t>
                      </a:r>
                      <a:r>
                        <a:rPr lang="en-US" sz="1200" kern="150" dirty="0">
                          <a:effectLst/>
                        </a:rPr>
                        <a:t>H</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extLst>
                  <a:ext uri="{0D108BD9-81ED-4DB2-BD59-A6C34878D82A}">
                    <a16:rowId xmlns:a16="http://schemas.microsoft.com/office/drawing/2014/main" val="845425587"/>
                  </a:ext>
                </a:extLst>
              </a:tr>
              <a:tr h="324036">
                <a:tc>
                  <a:txBody>
                    <a:bodyPr/>
                    <a:lstStyle/>
                    <a:p>
                      <a:pPr algn="just">
                        <a:lnSpc>
                          <a:spcPct val="100000"/>
                        </a:lnSpc>
                        <a:spcAft>
                          <a:spcPts val="0"/>
                        </a:spcAft>
                      </a:pPr>
                      <a:r>
                        <a:rPr lang="en-US" sz="1200" kern="150">
                          <a:effectLst/>
                        </a:rPr>
                        <a:t>4</a:t>
                      </a:r>
                      <a:r>
                        <a:rPr lang="zh-CN" sz="1200" kern="150">
                          <a:effectLst/>
                        </a:rPr>
                        <a:t>，很可能</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4</a:t>
                      </a:r>
                      <a:r>
                        <a:rPr lang="zh-CN" sz="1200" kern="150">
                          <a:effectLst/>
                        </a:rPr>
                        <a:t>（</a:t>
                      </a:r>
                      <a:r>
                        <a:rPr lang="en-US" sz="1200" kern="150">
                          <a:effectLst/>
                        </a:rPr>
                        <a:t>L</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8</a:t>
                      </a:r>
                      <a:r>
                        <a:rPr lang="zh-CN" sz="1200" kern="150">
                          <a:effectLst/>
                        </a:rPr>
                        <a:t>（</a:t>
                      </a:r>
                      <a:r>
                        <a:rPr lang="en-US" sz="1200" kern="150">
                          <a:effectLst/>
                        </a:rPr>
                        <a:t>M</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12</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16</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20</a:t>
                      </a:r>
                      <a:r>
                        <a:rPr lang="zh-CN" sz="1200" kern="150" dirty="0">
                          <a:effectLst/>
                        </a:rPr>
                        <a:t>（</a:t>
                      </a:r>
                      <a:r>
                        <a:rPr lang="en-US" sz="1200" kern="150" dirty="0">
                          <a:effectLst/>
                        </a:rPr>
                        <a:t>H</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extLst>
                  <a:ext uri="{0D108BD9-81ED-4DB2-BD59-A6C34878D82A}">
                    <a16:rowId xmlns:a16="http://schemas.microsoft.com/office/drawing/2014/main" val="40401507"/>
                  </a:ext>
                </a:extLst>
              </a:tr>
              <a:tr h="288032">
                <a:tc>
                  <a:txBody>
                    <a:bodyPr/>
                    <a:lstStyle/>
                    <a:p>
                      <a:pPr algn="just">
                        <a:lnSpc>
                          <a:spcPct val="100000"/>
                        </a:lnSpc>
                        <a:spcAft>
                          <a:spcPts val="0"/>
                        </a:spcAft>
                      </a:pPr>
                      <a:r>
                        <a:rPr lang="en-US" sz="1200" kern="150">
                          <a:effectLst/>
                        </a:rPr>
                        <a:t>3</a:t>
                      </a:r>
                      <a:r>
                        <a:rPr lang="zh-CN" sz="1200" kern="150">
                          <a:effectLst/>
                        </a:rPr>
                        <a:t>，有可能</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3</a:t>
                      </a:r>
                      <a:r>
                        <a:rPr lang="zh-CN" sz="1200" kern="150">
                          <a:effectLst/>
                        </a:rPr>
                        <a:t>（</a:t>
                      </a:r>
                      <a:r>
                        <a:rPr lang="en-US" sz="1200" kern="150">
                          <a:effectLst/>
                        </a:rPr>
                        <a:t>L</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6</a:t>
                      </a:r>
                      <a:r>
                        <a:rPr lang="zh-CN" sz="1200" kern="150">
                          <a:effectLst/>
                        </a:rPr>
                        <a:t>（</a:t>
                      </a:r>
                      <a:r>
                        <a:rPr lang="en-US" sz="1200" kern="150">
                          <a:effectLst/>
                        </a:rPr>
                        <a:t>M</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9</a:t>
                      </a:r>
                      <a:r>
                        <a:rPr lang="zh-CN" sz="1200" kern="150">
                          <a:effectLst/>
                        </a:rPr>
                        <a:t>（</a:t>
                      </a:r>
                      <a:r>
                        <a:rPr lang="en-US" sz="1200" kern="150">
                          <a:effectLst/>
                        </a:rPr>
                        <a:t>M</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12</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15</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extLst>
                  <a:ext uri="{0D108BD9-81ED-4DB2-BD59-A6C34878D82A}">
                    <a16:rowId xmlns:a16="http://schemas.microsoft.com/office/drawing/2014/main" val="3922581709"/>
                  </a:ext>
                </a:extLst>
              </a:tr>
              <a:tr h="288032">
                <a:tc>
                  <a:txBody>
                    <a:bodyPr/>
                    <a:lstStyle/>
                    <a:p>
                      <a:pPr algn="just">
                        <a:lnSpc>
                          <a:spcPct val="100000"/>
                        </a:lnSpc>
                        <a:spcAft>
                          <a:spcPts val="0"/>
                        </a:spcAft>
                      </a:pPr>
                      <a:r>
                        <a:rPr lang="en-US" sz="1200" kern="150">
                          <a:effectLst/>
                        </a:rPr>
                        <a:t>2</a:t>
                      </a:r>
                      <a:r>
                        <a:rPr lang="zh-CN" sz="1200" kern="150">
                          <a:effectLst/>
                        </a:rPr>
                        <a:t>，不太可能</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2</a:t>
                      </a:r>
                      <a:r>
                        <a:rPr lang="zh-CN" sz="1200" kern="150">
                          <a:effectLst/>
                        </a:rPr>
                        <a:t>（</a:t>
                      </a:r>
                      <a:r>
                        <a:rPr lang="en-US" sz="1200" kern="150">
                          <a:effectLst/>
                        </a:rPr>
                        <a:t>L</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4</a:t>
                      </a:r>
                      <a:r>
                        <a:rPr lang="zh-CN" sz="1200" kern="150">
                          <a:effectLst/>
                        </a:rPr>
                        <a:t>（</a:t>
                      </a:r>
                      <a:r>
                        <a:rPr lang="en-US" sz="1200" kern="150">
                          <a:effectLst/>
                        </a:rPr>
                        <a:t>L</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6</a:t>
                      </a:r>
                      <a:r>
                        <a:rPr lang="zh-CN" sz="1200" kern="150">
                          <a:effectLst/>
                        </a:rPr>
                        <a:t>（</a:t>
                      </a:r>
                      <a:r>
                        <a:rPr lang="en-US" sz="1200" kern="150">
                          <a:effectLst/>
                        </a:rPr>
                        <a:t>M</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8</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10</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extLst>
                  <a:ext uri="{0D108BD9-81ED-4DB2-BD59-A6C34878D82A}">
                    <a16:rowId xmlns:a16="http://schemas.microsoft.com/office/drawing/2014/main" val="2880537595"/>
                  </a:ext>
                </a:extLst>
              </a:tr>
              <a:tr h="364132">
                <a:tc>
                  <a:txBody>
                    <a:bodyPr/>
                    <a:lstStyle/>
                    <a:p>
                      <a:pPr algn="just">
                        <a:lnSpc>
                          <a:spcPct val="100000"/>
                        </a:lnSpc>
                        <a:spcAft>
                          <a:spcPts val="0"/>
                        </a:spcAft>
                      </a:pPr>
                      <a:r>
                        <a:rPr lang="en-US" sz="1200" kern="150" dirty="0">
                          <a:effectLst/>
                        </a:rPr>
                        <a:t>1</a:t>
                      </a:r>
                      <a:r>
                        <a:rPr lang="zh-CN" sz="1200" kern="150" dirty="0">
                          <a:effectLst/>
                        </a:rPr>
                        <a:t>，很罕见</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1</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2</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3</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4</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2000" b="1" kern="150" dirty="0">
                          <a:solidFill>
                            <a:schemeClr val="bg1"/>
                          </a:solidFill>
                          <a:effectLst/>
                        </a:rPr>
                        <a:t>5</a:t>
                      </a:r>
                      <a:r>
                        <a:rPr lang="zh-CN" sz="2000" b="1" kern="150" dirty="0">
                          <a:solidFill>
                            <a:schemeClr val="bg1"/>
                          </a:solidFill>
                          <a:effectLst/>
                        </a:rPr>
                        <a:t>（</a:t>
                      </a:r>
                      <a:r>
                        <a:rPr lang="en-US" sz="2000" b="1" kern="150" dirty="0">
                          <a:solidFill>
                            <a:schemeClr val="bg1"/>
                          </a:solidFill>
                          <a:effectLst/>
                        </a:rPr>
                        <a:t>L</a:t>
                      </a:r>
                      <a:r>
                        <a:rPr lang="zh-CN" sz="2000" b="1" kern="150" dirty="0">
                          <a:solidFill>
                            <a:schemeClr val="bg1"/>
                          </a:solidFill>
                          <a:effectLst/>
                        </a:rPr>
                        <a:t>）</a:t>
                      </a:r>
                      <a:endParaRPr lang="zh-CN" sz="2000" b="1" kern="150" dirty="0">
                        <a:solidFill>
                          <a:schemeClr val="bg1"/>
                        </a:solidFill>
                        <a:effectLst/>
                        <a:latin typeface="DejaVu Sans"/>
                        <a:ea typeface="宋体" panose="02010600030101010101" pitchFamily="2" charset="-122"/>
                        <a:cs typeface="DejaVu Sans"/>
                      </a:endParaRPr>
                    </a:p>
                  </a:txBody>
                  <a:tcPr anchor="ctr">
                    <a:solidFill>
                      <a:srgbClr val="0033CC"/>
                    </a:solidFill>
                  </a:tcPr>
                </a:tc>
                <a:extLst>
                  <a:ext uri="{0D108BD9-81ED-4DB2-BD59-A6C34878D82A}">
                    <a16:rowId xmlns:a16="http://schemas.microsoft.com/office/drawing/2014/main" val="3012998513"/>
                  </a:ext>
                </a:extLst>
              </a:tr>
            </a:tbl>
          </a:graphicData>
        </a:graphic>
      </p:graphicFrame>
      <p:graphicFrame>
        <p:nvGraphicFramePr>
          <p:cNvPr id="6" name="表格 5">
            <a:extLst>
              <a:ext uri="{FF2B5EF4-FFF2-40B4-BE49-F238E27FC236}">
                <a16:creationId xmlns:a16="http://schemas.microsoft.com/office/drawing/2014/main" id="{83BFA070-C5E6-4D08-94F9-294C2A4964F1}"/>
              </a:ext>
            </a:extLst>
          </p:cNvPr>
          <p:cNvGraphicFramePr>
            <a:graphicFrameLocks noGrp="1"/>
          </p:cNvGraphicFramePr>
          <p:nvPr>
            <p:extLst/>
          </p:nvPr>
        </p:nvGraphicFramePr>
        <p:xfrm>
          <a:off x="4499992" y="3793527"/>
          <a:ext cx="4572508" cy="2494026"/>
        </p:xfrm>
        <a:graphic>
          <a:graphicData uri="http://schemas.openxmlformats.org/drawingml/2006/table">
            <a:tbl>
              <a:tblPr firstRow="1" bandRow="1">
                <a:tableStyleId>{5C22544A-7EE6-4342-B048-85BDC9FD1C3A}</a:tableStyleId>
              </a:tblPr>
              <a:tblGrid>
                <a:gridCol w="1075055">
                  <a:extLst>
                    <a:ext uri="{9D8B030D-6E8A-4147-A177-3AD203B41FA5}">
                      <a16:colId xmlns:a16="http://schemas.microsoft.com/office/drawing/2014/main" val="448045837"/>
                    </a:ext>
                  </a:extLst>
                </a:gridCol>
                <a:gridCol w="617133">
                  <a:extLst>
                    <a:ext uri="{9D8B030D-6E8A-4147-A177-3AD203B41FA5}">
                      <a16:colId xmlns:a16="http://schemas.microsoft.com/office/drawing/2014/main" val="1150350868"/>
                    </a:ext>
                  </a:extLst>
                </a:gridCol>
                <a:gridCol w="756084">
                  <a:extLst>
                    <a:ext uri="{9D8B030D-6E8A-4147-A177-3AD203B41FA5}">
                      <a16:colId xmlns:a16="http://schemas.microsoft.com/office/drawing/2014/main" val="160066560"/>
                    </a:ext>
                  </a:extLst>
                </a:gridCol>
                <a:gridCol w="684076">
                  <a:extLst>
                    <a:ext uri="{9D8B030D-6E8A-4147-A177-3AD203B41FA5}">
                      <a16:colId xmlns:a16="http://schemas.microsoft.com/office/drawing/2014/main" val="468346076"/>
                    </a:ext>
                  </a:extLst>
                </a:gridCol>
                <a:gridCol w="684076">
                  <a:extLst>
                    <a:ext uri="{9D8B030D-6E8A-4147-A177-3AD203B41FA5}">
                      <a16:colId xmlns:a16="http://schemas.microsoft.com/office/drawing/2014/main" val="2880555259"/>
                    </a:ext>
                  </a:extLst>
                </a:gridCol>
                <a:gridCol w="756084">
                  <a:extLst>
                    <a:ext uri="{9D8B030D-6E8A-4147-A177-3AD203B41FA5}">
                      <a16:colId xmlns:a16="http://schemas.microsoft.com/office/drawing/2014/main" val="1463917542"/>
                    </a:ext>
                  </a:extLst>
                </a:gridCol>
              </a:tblGrid>
              <a:tr h="252161">
                <a:tc rowSpan="2">
                  <a:txBody>
                    <a:bodyPr/>
                    <a:lstStyle/>
                    <a:p>
                      <a:pPr algn="ctr">
                        <a:lnSpc>
                          <a:spcPct val="100000"/>
                        </a:lnSpc>
                        <a:spcAft>
                          <a:spcPts val="0"/>
                        </a:spcAft>
                      </a:pPr>
                      <a:r>
                        <a:rPr lang="zh-CN" sz="1200" kern="150" dirty="0">
                          <a:effectLst/>
                        </a:rPr>
                        <a:t>可能性</a:t>
                      </a:r>
                      <a:endParaRPr lang="zh-CN" sz="1200" kern="150" dirty="0">
                        <a:effectLst/>
                        <a:latin typeface="DejaVu Sans"/>
                        <a:ea typeface="宋体" panose="02010600030101010101" pitchFamily="2" charset="-122"/>
                        <a:cs typeface="DejaVu Sans"/>
                      </a:endParaRPr>
                    </a:p>
                  </a:txBody>
                  <a:tcPr anchor="ctr"/>
                </a:tc>
                <a:tc gridSpan="5">
                  <a:txBody>
                    <a:bodyPr/>
                    <a:lstStyle/>
                    <a:p>
                      <a:pPr algn="ctr">
                        <a:lnSpc>
                          <a:spcPct val="100000"/>
                        </a:lnSpc>
                        <a:spcAft>
                          <a:spcPts val="0"/>
                        </a:spcAft>
                      </a:pPr>
                      <a:r>
                        <a:rPr lang="zh-CN" sz="1200" kern="150" dirty="0">
                          <a:effectLst/>
                        </a:rPr>
                        <a:t>影响</a:t>
                      </a:r>
                      <a:endParaRPr lang="zh-CN" sz="1200" kern="150" dirty="0">
                        <a:effectLst/>
                        <a:latin typeface="DejaVu Sans"/>
                        <a:ea typeface="宋体" panose="02010600030101010101" pitchFamily="2" charset="-122"/>
                        <a:cs typeface="DejaVu Sans"/>
                      </a:endParaRPr>
                    </a:p>
                  </a:txBody>
                  <a:tcPr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643658056"/>
                  </a:ext>
                </a:extLst>
              </a:tr>
              <a:tr h="668869">
                <a:tc vMerge="1">
                  <a:txBody>
                    <a:bodyPr/>
                    <a:lstStyle/>
                    <a:p>
                      <a:endParaRPr lang="zh-CN" altLang="en-US"/>
                    </a:p>
                  </a:txBody>
                  <a:tcPr/>
                </a:tc>
                <a:tc>
                  <a:txBody>
                    <a:bodyPr/>
                    <a:lstStyle/>
                    <a:p>
                      <a:pPr algn="ctr">
                        <a:lnSpc>
                          <a:spcPct val="100000"/>
                        </a:lnSpc>
                        <a:spcAft>
                          <a:spcPts val="0"/>
                        </a:spcAft>
                      </a:pPr>
                      <a:r>
                        <a:rPr lang="zh-CN" sz="1200" kern="150" dirty="0">
                          <a:effectLst/>
                        </a:rPr>
                        <a:t>可忽略</a:t>
                      </a:r>
                    </a:p>
                    <a:p>
                      <a:pPr algn="ctr">
                        <a:lnSpc>
                          <a:spcPct val="100000"/>
                        </a:lnSpc>
                        <a:spcAft>
                          <a:spcPts val="0"/>
                        </a:spcAft>
                      </a:pPr>
                      <a:r>
                        <a:rPr lang="en-US" sz="1200" kern="150" dirty="0">
                          <a:effectLst/>
                        </a:rPr>
                        <a:t>1</a:t>
                      </a:r>
                      <a:endParaRPr lang="zh-CN" sz="1200" kern="150" dirty="0">
                        <a:effectLst/>
                        <a:latin typeface="DejaVu Sans"/>
                        <a:ea typeface="宋体" panose="02010600030101010101" pitchFamily="2" charset="-122"/>
                        <a:cs typeface="DejaVu Sans"/>
                      </a:endParaRPr>
                    </a:p>
                  </a:txBody>
                  <a:tcPr anchor="ctr"/>
                </a:tc>
                <a:tc>
                  <a:txBody>
                    <a:bodyPr/>
                    <a:lstStyle/>
                    <a:p>
                      <a:pPr algn="ctr">
                        <a:lnSpc>
                          <a:spcPct val="100000"/>
                        </a:lnSpc>
                        <a:spcAft>
                          <a:spcPts val="0"/>
                        </a:spcAft>
                      </a:pPr>
                      <a:r>
                        <a:rPr lang="zh-CN" sz="1200" kern="150" dirty="0">
                          <a:effectLst/>
                        </a:rPr>
                        <a:t>较小</a:t>
                      </a:r>
                    </a:p>
                    <a:p>
                      <a:pPr algn="ctr">
                        <a:lnSpc>
                          <a:spcPct val="100000"/>
                        </a:lnSpc>
                        <a:spcAft>
                          <a:spcPts val="0"/>
                        </a:spcAft>
                      </a:pPr>
                      <a:r>
                        <a:rPr lang="en-US" sz="1200" kern="150" dirty="0">
                          <a:effectLst/>
                        </a:rPr>
                        <a:t>2</a:t>
                      </a:r>
                      <a:endParaRPr lang="zh-CN" sz="1200" kern="150" dirty="0">
                        <a:effectLst/>
                        <a:latin typeface="DejaVu Sans"/>
                        <a:ea typeface="宋体" panose="02010600030101010101" pitchFamily="2" charset="-122"/>
                        <a:cs typeface="DejaVu Sans"/>
                      </a:endParaRPr>
                    </a:p>
                  </a:txBody>
                  <a:tcPr anchor="ctr"/>
                </a:tc>
                <a:tc>
                  <a:txBody>
                    <a:bodyPr/>
                    <a:lstStyle/>
                    <a:p>
                      <a:pPr algn="ctr">
                        <a:lnSpc>
                          <a:spcPct val="100000"/>
                        </a:lnSpc>
                        <a:spcAft>
                          <a:spcPts val="0"/>
                        </a:spcAft>
                      </a:pPr>
                      <a:r>
                        <a:rPr lang="zh-CN" sz="1200" kern="150" dirty="0">
                          <a:effectLst/>
                        </a:rPr>
                        <a:t>中等</a:t>
                      </a:r>
                    </a:p>
                    <a:p>
                      <a:pPr algn="ctr">
                        <a:lnSpc>
                          <a:spcPct val="100000"/>
                        </a:lnSpc>
                        <a:spcAft>
                          <a:spcPts val="0"/>
                        </a:spcAft>
                      </a:pPr>
                      <a:r>
                        <a:rPr lang="en-US" sz="1200" kern="150" dirty="0">
                          <a:effectLst/>
                        </a:rPr>
                        <a:t>3</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ctr">
                        <a:lnSpc>
                          <a:spcPct val="100000"/>
                        </a:lnSpc>
                        <a:spcAft>
                          <a:spcPts val="0"/>
                        </a:spcAft>
                      </a:pPr>
                      <a:r>
                        <a:rPr lang="zh-CN" sz="1200" kern="150" dirty="0">
                          <a:effectLst/>
                        </a:rPr>
                        <a:t>较大</a:t>
                      </a:r>
                    </a:p>
                    <a:p>
                      <a:pPr algn="ctr">
                        <a:lnSpc>
                          <a:spcPct val="100000"/>
                        </a:lnSpc>
                        <a:spcAft>
                          <a:spcPts val="0"/>
                        </a:spcAft>
                      </a:pPr>
                      <a:r>
                        <a:rPr lang="en-US" sz="1200" kern="150" dirty="0">
                          <a:effectLst/>
                        </a:rPr>
                        <a:t>4</a:t>
                      </a:r>
                      <a:endParaRPr lang="zh-CN" sz="1200" kern="150" dirty="0">
                        <a:effectLst/>
                        <a:latin typeface="DejaVu Sans"/>
                        <a:ea typeface="宋体" panose="02010600030101010101" pitchFamily="2" charset="-122"/>
                        <a:cs typeface="DejaVu Sans"/>
                      </a:endParaRPr>
                    </a:p>
                  </a:txBody>
                  <a:tcPr anchor="ctr"/>
                </a:tc>
                <a:tc>
                  <a:txBody>
                    <a:bodyPr/>
                    <a:lstStyle/>
                    <a:p>
                      <a:pPr algn="ctr">
                        <a:lnSpc>
                          <a:spcPct val="100000"/>
                        </a:lnSpc>
                        <a:spcAft>
                          <a:spcPts val="0"/>
                        </a:spcAft>
                      </a:pPr>
                      <a:r>
                        <a:rPr lang="zh-CN" sz="1200" kern="150" dirty="0">
                          <a:solidFill>
                            <a:schemeClr val="tx1"/>
                          </a:solidFill>
                          <a:effectLst/>
                        </a:rPr>
                        <a:t>灾难性</a:t>
                      </a:r>
                    </a:p>
                    <a:p>
                      <a:pPr algn="ctr">
                        <a:lnSpc>
                          <a:spcPct val="100000"/>
                        </a:lnSpc>
                        <a:spcAft>
                          <a:spcPts val="0"/>
                        </a:spcAft>
                      </a:pPr>
                      <a:r>
                        <a:rPr lang="en-US" sz="1200" kern="150" dirty="0">
                          <a:solidFill>
                            <a:schemeClr val="tx1"/>
                          </a:solidFill>
                          <a:effectLst/>
                        </a:rPr>
                        <a:t>5</a:t>
                      </a:r>
                      <a:endParaRPr lang="zh-CN" sz="1200" kern="150" dirty="0">
                        <a:solidFill>
                          <a:schemeClr val="tx1"/>
                        </a:solidFill>
                        <a:effectLst/>
                        <a:latin typeface="DejaVu Sans"/>
                        <a:ea typeface="宋体" panose="02010600030101010101" pitchFamily="2" charset="-122"/>
                        <a:cs typeface="DejaVu Sans"/>
                      </a:endParaRPr>
                    </a:p>
                  </a:txBody>
                  <a:tcPr anchor="ctr">
                    <a:solidFill>
                      <a:schemeClr val="bg1">
                        <a:lumMod val="95000"/>
                      </a:schemeClr>
                    </a:solidFill>
                  </a:tcPr>
                </a:tc>
                <a:extLst>
                  <a:ext uri="{0D108BD9-81ED-4DB2-BD59-A6C34878D82A}">
                    <a16:rowId xmlns:a16="http://schemas.microsoft.com/office/drawing/2014/main" val="2445756519"/>
                  </a:ext>
                </a:extLst>
              </a:tr>
              <a:tr h="286605">
                <a:tc>
                  <a:txBody>
                    <a:bodyPr/>
                    <a:lstStyle/>
                    <a:p>
                      <a:pPr algn="just">
                        <a:lnSpc>
                          <a:spcPct val="100000"/>
                        </a:lnSpc>
                        <a:spcAft>
                          <a:spcPts val="0"/>
                        </a:spcAft>
                      </a:pPr>
                      <a:r>
                        <a:rPr lang="en-US" sz="1200" kern="150">
                          <a:effectLst/>
                        </a:rPr>
                        <a:t>5</a:t>
                      </a:r>
                      <a:r>
                        <a:rPr lang="zh-CN" sz="1200" kern="150">
                          <a:effectLst/>
                        </a:rPr>
                        <a:t>，几乎肯定</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5</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10</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15</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a:effectLst/>
                        </a:rPr>
                        <a:t>20</a:t>
                      </a:r>
                      <a:r>
                        <a:rPr lang="zh-CN" sz="1200" kern="150">
                          <a:effectLst/>
                        </a:rPr>
                        <a:t>（</a:t>
                      </a:r>
                      <a:r>
                        <a:rPr lang="en-US" sz="1200" kern="150">
                          <a:effectLst/>
                        </a:rPr>
                        <a:t>H</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solidFill>
                            <a:schemeClr val="tx1"/>
                          </a:solidFill>
                          <a:effectLst/>
                        </a:rPr>
                        <a:t>25</a:t>
                      </a:r>
                      <a:r>
                        <a:rPr lang="zh-CN" sz="1200" kern="150" dirty="0">
                          <a:solidFill>
                            <a:schemeClr val="tx1"/>
                          </a:solidFill>
                          <a:effectLst/>
                        </a:rPr>
                        <a:t>（</a:t>
                      </a:r>
                      <a:r>
                        <a:rPr lang="en-US" sz="1200" kern="150" dirty="0">
                          <a:solidFill>
                            <a:schemeClr val="tx1"/>
                          </a:solidFill>
                          <a:effectLst/>
                        </a:rPr>
                        <a:t>H</a:t>
                      </a:r>
                      <a:r>
                        <a:rPr lang="zh-CN" sz="1200" kern="150" dirty="0">
                          <a:solidFill>
                            <a:schemeClr val="tx1"/>
                          </a:solidFill>
                          <a:effectLst/>
                        </a:rPr>
                        <a:t>）</a:t>
                      </a:r>
                      <a:endParaRPr lang="zh-CN" sz="1200" kern="150" dirty="0">
                        <a:solidFill>
                          <a:schemeClr val="tx1"/>
                        </a:solidFill>
                        <a:effectLst/>
                        <a:latin typeface="DejaVu Sans"/>
                        <a:ea typeface="宋体" panose="02010600030101010101" pitchFamily="2" charset="-122"/>
                        <a:cs typeface="DejaVu Sans"/>
                      </a:endParaRPr>
                    </a:p>
                  </a:txBody>
                  <a:tcPr anchor="ctr">
                    <a:solidFill>
                      <a:schemeClr val="bg1">
                        <a:lumMod val="95000"/>
                      </a:schemeClr>
                    </a:solidFill>
                  </a:tcPr>
                </a:tc>
                <a:extLst>
                  <a:ext uri="{0D108BD9-81ED-4DB2-BD59-A6C34878D82A}">
                    <a16:rowId xmlns:a16="http://schemas.microsoft.com/office/drawing/2014/main" val="845425587"/>
                  </a:ext>
                </a:extLst>
              </a:tr>
              <a:tr h="324036">
                <a:tc>
                  <a:txBody>
                    <a:bodyPr/>
                    <a:lstStyle/>
                    <a:p>
                      <a:pPr algn="just">
                        <a:lnSpc>
                          <a:spcPct val="100000"/>
                        </a:lnSpc>
                        <a:spcAft>
                          <a:spcPts val="0"/>
                        </a:spcAft>
                      </a:pPr>
                      <a:r>
                        <a:rPr lang="en-US" sz="1200" kern="150" dirty="0">
                          <a:effectLst/>
                        </a:rPr>
                        <a:t>4</a:t>
                      </a:r>
                      <a:r>
                        <a:rPr lang="zh-CN" sz="1200" kern="150" dirty="0">
                          <a:effectLst/>
                        </a:rPr>
                        <a:t>，很可能</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4</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8</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400" kern="150" dirty="0">
                          <a:solidFill>
                            <a:schemeClr val="bg1"/>
                          </a:solidFill>
                          <a:effectLst/>
                        </a:rPr>
                        <a:t>12</a:t>
                      </a:r>
                      <a:r>
                        <a:rPr lang="zh-CN" sz="1400" kern="150" dirty="0">
                          <a:solidFill>
                            <a:schemeClr val="bg1"/>
                          </a:solidFill>
                          <a:effectLst/>
                        </a:rPr>
                        <a:t>（</a:t>
                      </a:r>
                      <a:r>
                        <a:rPr lang="en-US" sz="1400" kern="150" dirty="0">
                          <a:solidFill>
                            <a:schemeClr val="bg1"/>
                          </a:solidFill>
                          <a:effectLst/>
                        </a:rPr>
                        <a:t>S</a:t>
                      </a:r>
                      <a:r>
                        <a:rPr lang="zh-CN" sz="1400" kern="150" dirty="0">
                          <a:solidFill>
                            <a:schemeClr val="bg1"/>
                          </a:solidFill>
                          <a:effectLst/>
                        </a:rPr>
                        <a:t>）</a:t>
                      </a:r>
                      <a:endParaRPr lang="zh-CN" sz="1400" kern="150" dirty="0">
                        <a:solidFill>
                          <a:schemeClr val="bg1"/>
                        </a:solidFill>
                        <a:effectLst/>
                        <a:latin typeface="DejaVu Sans"/>
                        <a:ea typeface="宋体" panose="02010600030101010101" pitchFamily="2" charset="-122"/>
                        <a:cs typeface="DejaVu Sans"/>
                      </a:endParaRPr>
                    </a:p>
                  </a:txBody>
                  <a:tcPr anchor="ctr">
                    <a:solidFill>
                      <a:srgbClr val="0033CC"/>
                    </a:solidFill>
                  </a:tcPr>
                </a:tc>
                <a:tc>
                  <a:txBody>
                    <a:bodyPr/>
                    <a:lstStyle/>
                    <a:p>
                      <a:pPr algn="just">
                        <a:lnSpc>
                          <a:spcPct val="100000"/>
                        </a:lnSpc>
                        <a:spcAft>
                          <a:spcPts val="0"/>
                        </a:spcAft>
                      </a:pPr>
                      <a:r>
                        <a:rPr lang="en-US" sz="1200" kern="150" dirty="0">
                          <a:effectLst/>
                        </a:rPr>
                        <a:t>16</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solidFill>
                            <a:schemeClr val="tx1"/>
                          </a:solidFill>
                          <a:effectLst/>
                        </a:rPr>
                        <a:t>20</a:t>
                      </a:r>
                      <a:r>
                        <a:rPr lang="zh-CN" sz="1200" kern="150" dirty="0">
                          <a:solidFill>
                            <a:schemeClr val="tx1"/>
                          </a:solidFill>
                          <a:effectLst/>
                        </a:rPr>
                        <a:t>（</a:t>
                      </a:r>
                      <a:r>
                        <a:rPr lang="en-US" sz="1200" kern="150" dirty="0">
                          <a:solidFill>
                            <a:schemeClr val="tx1"/>
                          </a:solidFill>
                          <a:effectLst/>
                        </a:rPr>
                        <a:t>H</a:t>
                      </a:r>
                      <a:r>
                        <a:rPr lang="zh-CN" sz="1200" kern="150" dirty="0">
                          <a:solidFill>
                            <a:schemeClr val="tx1"/>
                          </a:solidFill>
                          <a:effectLst/>
                        </a:rPr>
                        <a:t>）</a:t>
                      </a:r>
                      <a:endParaRPr lang="zh-CN" sz="1200" kern="150" dirty="0">
                        <a:solidFill>
                          <a:schemeClr val="tx1"/>
                        </a:solidFill>
                        <a:effectLst/>
                        <a:latin typeface="DejaVu Sans"/>
                        <a:ea typeface="宋体" panose="02010600030101010101" pitchFamily="2" charset="-122"/>
                        <a:cs typeface="DejaVu Sans"/>
                      </a:endParaRPr>
                    </a:p>
                  </a:txBody>
                  <a:tcPr anchor="ctr">
                    <a:solidFill>
                      <a:srgbClr val="FF0000"/>
                    </a:solidFill>
                  </a:tcPr>
                </a:tc>
                <a:extLst>
                  <a:ext uri="{0D108BD9-81ED-4DB2-BD59-A6C34878D82A}">
                    <a16:rowId xmlns:a16="http://schemas.microsoft.com/office/drawing/2014/main" val="40401507"/>
                  </a:ext>
                </a:extLst>
              </a:tr>
              <a:tr h="288032">
                <a:tc>
                  <a:txBody>
                    <a:bodyPr/>
                    <a:lstStyle/>
                    <a:p>
                      <a:pPr algn="just">
                        <a:lnSpc>
                          <a:spcPct val="100000"/>
                        </a:lnSpc>
                        <a:spcAft>
                          <a:spcPts val="0"/>
                        </a:spcAft>
                      </a:pPr>
                      <a:r>
                        <a:rPr lang="en-US" sz="1200" kern="150">
                          <a:effectLst/>
                        </a:rPr>
                        <a:t>3</a:t>
                      </a:r>
                      <a:r>
                        <a:rPr lang="zh-CN" sz="1200" kern="150">
                          <a:effectLst/>
                        </a:rPr>
                        <a:t>，有可能</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3</a:t>
                      </a:r>
                      <a:r>
                        <a:rPr lang="zh-CN" sz="1200" kern="150">
                          <a:effectLst/>
                        </a:rPr>
                        <a:t>（</a:t>
                      </a:r>
                      <a:r>
                        <a:rPr lang="en-US" sz="1200" kern="150">
                          <a:effectLst/>
                        </a:rPr>
                        <a:t>L</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6</a:t>
                      </a:r>
                      <a:r>
                        <a:rPr lang="zh-CN" sz="1200" kern="150">
                          <a:effectLst/>
                        </a:rPr>
                        <a:t>（</a:t>
                      </a:r>
                      <a:r>
                        <a:rPr lang="en-US" sz="1200" kern="150">
                          <a:effectLst/>
                        </a:rPr>
                        <a:t>M</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9</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12</a:t>
                      </a:r>
                      <a:r>
                        <a:rPr lang="zh-CN" sz="1200" kern="150" dirty="0">
                          <a:effectLst/>
                        </a:rPr>
                        <a:t>（</a:t>
                      </a:r>
                      <a:r>
                        <a:rPr lang="en-US" sz="1200" kern="150" dirty="0">
                          <a:effectLst/>
                        </a:rPr>
                        <a:t>S</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solidFill>
                            <a:schemeClr val="tx1"/>
                          </a:solidFill>
                          <a:effectLst/>
                        </a:rPr>
                        <a:t>15</a:t>
                      </a:r>
                      <a:r>
                        <a:rPr lang="zh-CN" sz="1200" kern="150" dirty="0">
                          <a:solidFill>
                            <a:schemeClr val="tx1"/>
                          </a:solidFill>
                          <a:effectLst/>
                        </a:rPr>
                        <a:t>（</a:t>
                      </a:r>
                      <a:r>
                        <a:rPr lang="en-US" sz="1200" kern="150" dirty="0">
                          <a:solidFill>
                            <a:schemeClr val="tx1"/>
                          </a:solidFill>
                          <a:effectLst/>
                        </a:rPr>
                        <a:t>S</a:t>
                      </a:r>
                      <a:r>
                        <a:rPr lang="zh-CN" sz="1200" kern="150" dirty="0">
                          <a:solidFill>
                            <a:schemeClr val="tx1"/>
                          </a:solidFill>
                          <a:effectLst/>
                        </a:rPr>
                        <a:t>）</a:t>
                      </a:r>
                      <a:endParaRPr lang="zh-CN" sz="1200" kern="150" dirty="0">
                        <a:solidFill>
                          <a:schemeClr val="tx1"/>
                        </a:solidFill>
                        <a:effectLst/>
                        <a:latin typeface="DejaVu Sans"/>
                        <a:ea typeface="宋体" panose="02010600030101010101" pitchFamily="2" charset="-122"/>
                        <a:cs typeface="DejaVu Sans"/>
                      </a:endParaRPr>
                    </a:p>
                  </a:txBody>
                  <a:tcPr anchor="ctr">
                    <a:solidFill>
                      <a:schemeClr val="bg1">
                        <a:lumMod val="95000"/>
                      </a:schemeClr>
                    </a:solidFill>
                  </a:tcPr>
                </a:tc>
                <a:extLst>
                  <a:ext uri="{0D108BD9-81ED-4DB2-BD59-A6C34878D82A}">
                    <a16:rowId xmlns:a16="http://schemas.microsoft.com/office/drawing/2014/main" val="3922581709"/>
                  </a:ext>
                </a:extLst>
              </a:tr>
              <a:tr h="288032">
                <a:tc>
                  <a:txBody>
                    <a:bodyPr/>
                    <a:lstStyle/>
                    <a:p>
                      <a:pPr algn="just">
                        <a:lnSpc>
                          <a:spcPct val="100000"/>
                        </a:lnSpc>
                        <a:spcAft>
                          <a:spcPts val="0"/>
                        </a:spcAft>
                      </a:pPr>
                      <a:r>
                        <a:rPr lang="en-US" sz="1200" kern="150">
                          <a:effectLst/>
                        </a:rPr>
                        <a:t>2</a:t>
                      </a:r>
                      <a:r>
                        <a:rPr lang="zh-CN" sz="1200" kern="150">
                          <a:effectLst/>
                        </a:rPr>
                        <a:t>，不太可能</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2</a:t>
                      </a:r>
                      <a:r>
                        <a:rPr lang="zh-CN" sz="1200" kern="150">
                          <a:effectLst/>
                        </a:rPr>
                        <a:t>（</a:t>
                      </a:r>
                      <a:r>
                        <a:rPr lang="en-US" sz="1200" kern="150">
                          <a:effectLst/>
                        </a:rPr>
                        <a:t>L</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a:effectLst/>
                        </a:rPr>
                        <a:t>4</a:t>
                      </a:r>
                      <a:r>
                        <a:rPr lang="zh-CN" sz="1200" kern="150">
                          <a:effectLst/>
                        </a:rPr>
                        <a:t>（</a:t>
                      </a:r>
                      <a:r>
                        <a:rPr lang="en-US" sz="1200" kern="150">
                          <a:effectLst/>
                        </a:rPr>
                        <a:t>L</a:t>
                      </a:r>
                      <a:r>
                        <a:rPr lang="zh-CN" sz="1200" kern="150">
                          <a:effectLst/>
                        </a:rPr>
                        <a:t>）</a:t>
                      </a:r>
                      <a:endParaRPr lang="zh-CN" sz="1200" kern="15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effectLst/>
                        </a:rPr>
                        <a:t>6</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8</a:t>
                      </a:r>
                      <a:r>
                        <a:rPr lang="zh-CN" sz="1200" kern="150" dirty="0">
                          <a:effectLst/>
                        </a:rPr>
                        <a:t>（</a:t>
                      </a:r>
                      <a:r>
                        <a:rPr lang="en-US" sz="1200" kern="150" dirty="0">
                          <a:effectLst/>
                        </a:rPr>
                        <a:t>M</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tc>
                <a:tc>
                  <a:txBody>
                    <a:bodyPr/>
                    <a:lstStyle/>
                    <a:p>
                      <a:pPr algn="just">
                        <a:lnSpc>
                          <a:spcPct val="100000"/>
                        </a:lnSpc>
                        <a:spcAft>
                          <a:spcPts val="0"/>
                        </a:spcAft>
                      </a:pPr>
                      <a:r>
                        <a:rPr lang="en-US" sz="1200" kern="150" dirty="0">
                          <a:solidFill>
                            <a:schemeClr val="tx1"/>
                          </a:solidFill>
                          <a:effectLst/>
                        </a:rPr>
                        <a:t>10</a:t>
                      </a:r>
                      <a:r>
                        <a:rPr lang="zh-CN" sz="1200" kern="150" dirty="0">
                          <a:solidFill>
                            <a:schemeClr val="tx1"/>
                          </a:solidFill>
                          <a:effectLst/>
                        </a:rPr>
                        <a:t>（</a:t>
                      </a:r>
                      <a:r>
                        <a:rPr lang="en-US" sz="1200" kern="150" dirty="0">
                          <a:solidFill>
                            <a:schemeClr val="tx1"/>
                          </a:solidFill>
                          <a:effectLst/>
                        </a:rPr>
                        <a:t>M</a:t>
                      </a:r>
                      <a:r>
                        <a:rPr lang="zh-CN" sz="1200" kern="150" dirty="0">
                          <a:solidFill>
                            <a:schemeClr val="tx1"/>
                          </a:solidFill>
                          <a:effectLst/>
                        </a:rPr>
                        <a:t>）</a:t>
                      </a:r>
                      <a:endParaRPr lang="zh-CN" sz="1200" kern="150" dirty="0">
                        <a:solidFill>
                          <a:schemeClr val="tx1"/>
                        </a:solidFill>
                        <a:effectLst/>
                        <a:latin typeface="DejaVu Sans"/>
                        <a:ea typeface="宋体" panose="02010600030101010101" pitchFamily="2" charset="-122"/>
                        <a:cs typeface="DejaVu Sans"/>
                      </a:endParaRPr>
                    </a:p>
                  </a:txBody>
                  <a:tcPr anchor="ctr">
                    <a:solidFill>
                      <a:schemeClr val="bg1">
                        <a:lumMod val="95000"/>
                      </a:schemeClr>
                    </a:solidFill>
                  </a:tcPr>
                </a:tc>
                <a:extLst>
                  <a:ext uri="{0D108BD9-81ED-4DB2-BD59-A6C34878D82A}">
                    <a16:rowId xmlns:a16="http://schemas.microsoft.com/office/drawing/2014/main" val="2880537595"/>
                  </a:ext>
                </a:extLst>
              </a:tr>
              <a:tr h="364132">
                <a:tc>
                  <a:txBody>
                    <a:bodyPr/>
                    <a:lstStyle/>
                    <a:p>
                      <a:pPr algn="just">
                        <a:lnSpc>
                          <a:spcPct val="100000"/>
                        </a:lnSpc>
                        <a:spcAft>
                          <a:spcPts val="0"/>
                        </a:spcAft>
                      </a:pPr>
                      <a:r>
                        <a:rPr lang="en-US" sz="1200" kern="150" dirty="0">
                          <a:effectLst/>
                        </a:rPr>
                        <a:t>1</a:t>
                      </a:r>
                      <a:r>
                        <a:rPr lang="zh-CN" sz="1200" kern="150" dirty="0">
                          <a:effectLst/>
                        </a:rPr>
                        <a:t>，很罕见</a:t>
                      </a:r>
                      <a:endParaRPr lang="zh-CN" sz="1200" kern="150" dirty="0">
                        <a:effectLst/>
                        <a:latin typeface="DejaVu Sans"/>
                        <a:ea typeface="宋体" panose="02010600030101010101" pitchFamily="2" charset="-122"/>
                        <a:cs typeface="DejaVu Sans"/>
                      </a:endParaRPr>
                    </a:p>
                  </a:txBody>
                  <a:tcPr anchor="ctr">
                    <a:solidFill>
                      <a:schemeClr val="bg1">
                        <a:lumMod val="95000"/>
                      </a:schemeClr>
                    </a:solidFill>
                  </a:tcPr>
                </a:tc>
                <a:tc>
                  <a:txBody>
                    <a:bodyPr/>
                    <a:lstStyle/>
                    <a:p>
                      <a:pPr algn="just">
                        <a:lnSpc>
                          <a:spcPct val="100000"/>
                        </a:lnSpc>
                        <a:spcAft>
                          <a:spcPts val="0"/>
                        </a:spcAft>
                      </a:pPr>
                      <a:r>
                        <a:rPr lang="en-US" sz="1200" kern="150" dirty="0">
                          <a:effectLst/>
                        </a:rPr>
                        <a:t>1</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chemeClr val="bg1">
                        <a:lumMod val="95000"/>
                      </a:schemeClr>
                    </a:solidFill>
                  </a:tcPr>
                </a:tc>
                <a:tc>
                  <a:txBody>
                    <a:bodyPr/>
                    <a:lstStyle/>
                    <a:p>
                      <a:pPr algn="just">
                        <a:lnSpc>
                          <a:spcPct val="100000"/>
                        </a:lnSpc>
                        <a:spcAft>
                          <a:spcPts val="0"/>
                        </a:spcAft>
                      </a:pPr>
                      <a:r>
                        <a:rPr lang="en-US" sz="1200" kern="150" dirty="0">
                          <a:effectLst/>
                        </a:rPr>
                        <a:t>2</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chemeClr val="bg1">
                        <a:lumMod val="95000"/>
                      </a:schemeClr>
                    </a:solidFill>
                  </a:tcPr>
                </a:tc>
                <a:tc>
                  <a:txBody>
                    <a:bodyPr/>
                    <a:lstStyle/>
                    <a:p>
                      <a:pPr algn="just">
                        <a:lnSpc>
                          <a:spcPct val="100000"/>
                        </a:lnSpc>
                        <a:spcAft>
                          <a:spcPts val="0"/>
                        </a:spcAft>
                      </a:pPr>
                      <a:r>
                        <a:rPr lang="en-US" sz="1200" kern="150" dirty="0">
                          <a:effectLst/>
                        </a:rPr>
                        <a:t>3</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rgbClr val="FF0000"/>
                    </a:solidFill>
                  </a:tcPr>
                </a:tc>
                <a:tc>
                  <a:txBody>
                    <a:bodyPr/>
                    <a:lstStyle/>
                    <a:p>
                      <a:pPr algn="just">
                        <a:lnSpc>
                          <a:spcPct val="100000"/>
                        </a:lnSpc>
                        <a:spcAft>
                          <a:spcPts val="0"/>
                        </a:spcAft>
                      </a:pPr>
                      <a:r>
                        <a:rPr lang="en-US" sz="1200" kern="150" dirty="0">
                          <a:effectLst/>
                        </a:rPr>
                        <a:t>4</a:t>
                      </a:r>
                      <a:r>
                        <a:rPr lang="zh-CN" sz="1200" kern="150" dirty="0">
                          <a:effectLst/>
                        </a:rPr>
                        <a:t>（</a:t>
                      </a:r>
                      <a:r>
                        <a:rPr lang="en-US" sz="1200" kern="150" dirty="0">
                          <a:effectLst/>
                        </a:rPr>
                        <a:t>L</a:t>
                      </a:r>
                      <a:r>
                        <a:rPr lang="zh-CN" sz="1200" kern="150" dirty="0">
                          <a:effectLst/>
                        </a:rPr>
                        <a:t>）</a:t>
                      </a:r>
                      <a:endParaRPr lang="zh-CN" sz="1200" kern="150" dirty="0">
                        <a:effectLst/>
                        <a:latin typeface="DejaVu Sans"/>
                        <a:ea typeface="宋体" panose="02010600030101010101" pitchFamily="2" charset="-122"/>
                        <a:cs typeface="DejaVu Sans"/>
                      </a:endParaRPr>
                    </a:p>
                  </a:txBody>
                  <a:tcPr anchor="ctr">
                    <a:solidFill>
                      <a:schemeClr val="bg1">
                        <a:lumMod val="95000"/>
                      </a:schemeClr>
                    </a:solidFill>
                  </a:tcPr>
                </a:tc>
                <a:tc>
                  <a:txBody>
                    <a:bodyPr/>
                    <a:lstStyle/>
                    <a:p>
                      <a:pPr algn="just">
                        <a:lnSpc>
                          <a:spcPct val="100000"/>
                        </a:lnSpc>
                        <a:spcAft>
                          <a:spcPts val="0"/>
                        </a:spcAft>
                      </a:pPr>
                      <a:r>
                        <a:rPr lang="en-US" sz="1200" b="1" kern="150" dirty="0">
                          <a:solidFill>
                            <a:schemeClr val="tx1"/>
                          </a:solidFill>
                          <a:effectLst/>
                        </a:rPr>
                        <a:t>5</a:t>
                      </a:r>
                      <a:r>
                        <a:rPr lang="zh-CN" sz="1200" b="1" kern="150" dirty="0">
                          <a:solidFill>
                            <a:schemeClr val="tx1"/>
                          </a:solidFill>
                          <a:effectLst/>
                        </a:rPr>
                        <a:t>（</a:t>
                      </a:r>
                      <a:r>
                        <a:rPr lang="en-US" sz="1200" b="1" kern="150" dirty="0">
                          <a:solidFill>
                            <a:schemeClr val="tx1"/>
                          </a:solidFill>
                          <a:effectLst/>
                        </a:rPr>
                        <a:t>L</a:t>
                      </a:r>
                      <a:r>
                        <a:rPr lang="zh-CN" sz="1200" b="1" kern="150" dirty="0">
                          <a:solidFill>
                            <a:schemeClr val="tx1"/>
                          </a:solidFill>
                          <a:effectLst/>
                        </a:rPr>
                        <a:t>）</a:t>
                      </a:r>
                      <a:endParaRPr lang="zh-CN" sz="1200" b="1" kern="150" dirty="0">
                        <a:solidFill>
                          <a:schemeClr val="tx1"/>
                        </a:solidFill>
                        <a:effectLst/>
                        <a:latin typeface="DejaVu Sans"/>
                        <a:ea typeface="宋体" panose="02010600030101010101" pitchFamily="2" charset="-122"/>
                        <a:cs typeface="DejaVu Sans"/>
                      </a:endParaRPr>
                    </a:p>
                  </a:txBody>
                  <a:tcPr anchor="ctr">
                    <a:solidFill>
                      <a:schemeClr val="bg1">
                        <a:lumMod val="95000"/>
                      </a:schemeClr>
                    </a:solidFill>
                  </a:tcPr>
                </a:tc>
                <a:extLst>
                  <a:ext uri="{0D108BD9-81ED-4DB2-BD59-A6C34878D82A}">
                    <a16:rowId xmlns:a16="http://schemas.microsoft.com/office/drawing/2014/main" val="3012998513"/>
                  </a:ext>
                </a:extLst>
              </a:tr>
            </a:tbl>
          </a:graphicData>
        </a:graphic>
      </p:graphicFrame>
    </p:spTree>
    <p:extLst>
      <p:ext uri="{BB962C8B-B14F-4D97-AF65-F5344CB8AC3E}">
        <p14:creationId xmlns:p14="http://schemas.microsoft.com/office/powerpoint/2010/main" val="326279016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DF75B3-789D-4359-8E63-49108A8C46E1}"/>
              </a:ext>
            </a:extLst>
          </p:cNvPr>
          <p:cNvSpPr>
            <a:spLocks noGrp="1"/>
          </p:cNvSpPr>
          <p:nvPr>
            <p:ph type="title"/>
          </p:nvPr>
        </p:nvSpPr>
        <p:spPr/>
        <p:txBody>
          <a:bodyPr/>
          <a:lstStyle/>
          <a:p>
            <a:r>
              <a:rPr lang="zh-CN" altLang="en-US" dirty="0"/>
              <a:t>风险评估常用方法</a:t>
            </a:r>
            <a:r>
              <a:rPr lang="en-US" altLang="zh-CN" dirty="0"/>
              <a:t>-</a:t>
            </a:r>
            <a:r>
              <a:rPr lang="zh-CN" altLang="en-US" dirty="0"/>
              <a:t>定量分析</a:t>
            </a:r>
          </a:p>
        </p:txBody>
      </p:sp>
      <p:sp>
        <p:nvSpPr>
          <p:cNvPr id="3" name="内容占位符 2">
            <a:extLst>
              <a:ext uri="{FF2B5EF4-FFF2-40B4-BE49-F238E27FC236}">
                <a16:creationId xmlns:a16="http://schemas.microsoft.com/office/drawing/2014/main" id="{610DFB81-2B18-44BD-93E6-4828CC097629}"/>
              </a:ext>
            </a:extLst>
          </p:cNvPr>
          <p:cNvSpPr>
            <a:spLocks noGrp="1"/>
          </p:cNvSpPr>
          <p:nvPr>
            <p:ph idx="1"/>
          </p:nvPr>
        </p:nvSpPr>
        <p:spPr/>
        <p:txBody>
          <a:bodyPr/>
          <a:lstStyle/>
          <a:p>
            <a:r>
              <a:rPr lang="zh-CN" altLang="en-US" dirty="0"/>
              <a:t>根据风险评估矩阵图获得风险能力，故：</a:t>
            </a:r>
            <a:endParaRPr lang="en-US" altLang="zh-CN" dirty="0"/>
          </a:p>
          <a:p>
            <a:pPr lvl="1"/>
            <a:r>
              <a:rPr lang="zh-CN" altLang="en-US" dirty="0"/>
              <a:t>陨石袭击虽然损失严重，但由于属于低概率事件，因此可列为低风险，接受风险</a:t>
            </a:r>
            <a:endParaRPr lang="en-US" altLang="zh-CN" dirty="0"/>
          </a:p>
          <a:p>
            <a:pPr lvl="1"/>
            <a:r>
              <a:rPr lang="zh-CN" altLang="en-US" dirty="0"/>
              <a:t>电动车碰撞产生的影响远远低于陨石袭击，但由于属于高概率事件，因此被评价为严重风险，需要资产（受体）关注，不可接受</a:t>
            </a:r>
          </a:p>
        </p:txBody>
      </p:sp>
      <p:sp>
        <p:nvSpPr>
          <p:cNvPr id="4" name="灯片编号占位符 3">
            <a:extLst>
              <a:ext uri="{FF2B5EF4-FFF2-40B4-BE49-F238E27FC236}">
                <a16:creationId xmlns:a16="http://schemas.microsoft.com/office/drawing/2014/main" id="{1ABADEC1-369D-4C58-914A-F593472A4EC3}"/>
              </a:ext>
            </a:extLst>
          </p:cNvPr>
          <p:cNvSpPr>
            <a:spLocks noGrp="1"/>
          </p:cNvSpPr>
          <p:nvPr>
            <p:ph type="sldNum" sz="quarter" idx="10"/>
          </p:nvPr>
        </p:nvSpPr>
        <p:spPr/>
        <p:txBody>
          <a:bodyPr/>
          <a:lstStyle/>
          <a:p>
            <a:pPr>
              <a:defRPr/>
            </a:pPr>
            <a:fld id="{F5E0E65E-9137-4309-8D78-B392A1917D52}" type="slidenum">
              <a:rPr lang="zh-CN" altLang="en-US" smtClean="0"/>
              <a:pPr>
                <a:defRPr/>
              </a:pPr>
              <a:t>19</a:t>
            </a:fld>
            <a:endParaRPr lang="en-US" altLang="zh-CN"/>
          </a:p>
        </p:txBody>
      </p:sp>
      <p:graphicFrame>
        <p:nvGraphicFramePr>
          <p:cNvPr id="5" name="Group 128">
            <a:extLst>
              <a:ext uri="{FF2B5EF4-FFF2-40B4-BE49-F238E27FC236}">
                <a16:creationId xmlns:a16="http://schemas.microsoft.com/office/drawing/2014/main" id="{591F7AE9-25FE-4B43-94BB-6DD25039AA94}"/>
              </a:ext>
            </a:extLst>
          </p:cNvPr>
          <p:cNvGraphicFramePr>
            <a:graphicFrameLocks noGrp="1"/>
          </p:cNvGraphicFramePr>
          <p:nvPr>
            <p:extLst/>
          </p:nvPr>
        </p:nvGraphicFramePr>
        <p:xfrm>
          <a:off x="587996" y="4329100"/>
          <a:ext cx="8136904" cy="1955800"/>
        </p:xfrm>
        <a:graphic>
          <a:graphicData uri="http://schemas.openxmlformats.org/drawingml/2006/table">
            <a:tbl>
              <a:tblPr/>
              <a:tblGrid>
                <a:gridCol w="694697">
                  <a:extLst>
                    <a:ext uri="{9D8B030D-6E8A-4147-A177-3AD203B41FA5}">
                      <a16:colId xmlns:a16="http://schemas.microsoft.com/office/drawing/2014/main" val="20000"/>
                    </a:ext>
                  </a:extLst>
                </a:gridCol>
                <a:gridCol w="1234636">
                  <a:extLst>
                    <a:ext uri="{9D8B030D-6E8A-4147-A177-3AD203B41FA5}">
                      <a16:colId xmlns:a16="http://schemas.microsoft.com/office/drawing/2014/main" val="20001"/>
                    </a:ext>
                  </a:extLst>
                </a:gridCol>
                <a:gridCol w="1559630">
                  <a:extLst>
                    <a:ext uri="{9D8B030D-6E8A-4147-A177-3AD203B41FA5}">
                      <a16:colId xmlns:a16="http://schemas.microsoft.com/office/drawing/2014/main" val="20002"/>
                    </a:ext>
                  </a:extLst>
                </a:gridCol>
                <a:gridCol w="4647941">
                  <a:extLst>
                    <a:ext uri="{9D8B030D-6E8A-4147-A177-3AD203B41FA5}">
                      <a16:colId xmlns:a16="http://schemas.microsoft.com/office/drawing/2014/main" val="20003"/>
                    </a:ext>
                  </a:extLst>
                </a:gridCol>
              </a:tblGrid>
              <a:tr h="304918">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1" i="0" u="none" strike="noStrike" cap="none" normalizeH="0" baseline="0" dirty="0">
                          <a:ln>
                            <a:noFill/>
                          </a:ln>
                          <a:solidFill>
                            <a:schemeClr val="tx1"/>
                          </a:solidFill>
                          <a:effectLst/>
                          <a:latin typeface="Arial" pitchFamily="34" charset="0"/>
                          <a:ea typeface="宋体" pitchFamily="2" charset="-122"/>
                        </a:rPr>
                        <a:t>等级</a:t>
                      </a:r>
                    </a:p>
                  </a:txBody>
                  <a:tcPr marL="121920" marR="121920" marT="45738" marB="457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1" i="0" u="none" strike="noStrike" cap="none" normalizeH="0" baseline="0" dirty="0">
                          <a:ln>
                            <a:noFill/>
                          </a:ln>
                          <a:solidFill>
                            <a:schemeClr val="tx1"/>
                          </a:solidFill>
                          <a:effectLst/>
                          <a:latin typeface="Arial" pitchFamily="34" charset="0"/>
                          <a:ea typeface="宋体" pitchFamily="2" charset="-122"/>
                        </a:rPr>
                        <a:t>取值范围</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1" i="0" u="none" strike="noStrike" cap="none" normalizeH="0" baseline="0">
                          <a:ln>
                            <a:noFill/>
                          </a:ln>
                          <a:solidFill>
                            <a:schemeClr val="tx1"/>
                          </a:solidFill>
                          <a:effectLst/>
                          <a:latin typeface="Arial" pitchFamily="34" charset="0"/>
                          <a:ea typeface="宋体" pitchFamily="2" charset="-122"/>
                        </a:rPr>
                        <a:t>名称</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1" i="0" u="none" strike="noStrike" cap="none" normalizeH="0" baseline="0">
                          <a:ln>
                            <a:noFill/>
                          </a:ln>
                          <a:solidFill>
                            <a:schemeClr val="tx1"/>
                          </a:solidFill>
                          <a:effectLst/>
                          <a:latin typeface="Arial" pitchFamily="34" charset="0"/>
                          <a:ea typeface="宋体" pitchFamily="2" charset="-122"/>
                        </a:rPr>
                        <a:t>描述</a:t>
                      </a:r>
                    </a:p>
                  </a:txBody>
                  <a:tcPr marL="121920" marR="121920" marT="45738" marB="457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66"/>
                    </a:solidFill>
                  </a:tcPr>
                </a:tc>
                <a:extLst>
                  <a:ext uri="{0D108BD9-81ED-4DB2-BD59-A6C34878D82A}">
                    <a16:rowId xmlns:a16="http://schemas.microsoft.com/office/drawing/2014/main" val="10000"/>
                  </a:ext>
                </a:extLst>
              </a:tr>
              <a:tr h="307079">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H</a:t>
                      </a:r>
                    </a:p>
                  </a:txBody>
                  <a:tcPr marL="120000" marR="120000" marT="46818" marB="468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25, 20</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High</a:t>
                      </a:r>
                      <a:r>
                        <a:rPr kumimoji="0" lang="zh-CN" altLang="en-US" sz="1400" b="0" i="0" u="none" strike="noStrike" cap="none" normalizeH="0" baseline="0">
                          <a:ln>
                            <a:noFill/>
                          </a:ln>
                          <a:solidFill>
                            <a:schemeClr val="tx1"/>
                          </a:solidFill>
                          <a:effectLst/>
                          <a:latin typeface="Arial" pitchFamily="34" charset="0"/>
                          <a:ea typeface="宋体" pitchFamily="2" charset="-122"/>
                        </a:rPr>
                        <a:t>，高风险</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0" i="0" u="none" strike="noStrike" cap="none" normalizeH="0" baseline="0">
                          <a:ln>
                            <a:noFill/>
                          </a:ln>
                          <a:solidFill>
                            <a:schemeClr val="tx1"/>
                          </a:solidFill>
                          <a:effectLst/>
                          <a:latin typeface="Arial" pitchFamily="34" charset="0"/>
                          <a:ea typeface="宋体" pitchFamily="2" charset="-122"/>
                        </a:rPr>
                        <a:t>最高等级的风险，需要立即采取应对措施。不可接受。</a:t>
                      </a:r>
                      <a:endParaRPr kumimoji="0" lang="en-US" altLang="zh-CN" sz="1400" b="0" i="0" u="none" strike="noStrike" cap="none" normalizeH="0" baseline="0">
                        <a:ln>
                          <a:noFill/>
                        </a:ln>
                        <a:solidFill>
                          <a:schemeClr val="tx1"/>
                        </a:solidFill>
                        <a:effectLst/>
                        <a:latin typeface="Arial" pitchFamily="34" charset="0"/>
                        <a:ea typeface="宋体" pitchFamily="2" charset="-122"/>
                      </a:endParaRPr>
                    </a:p>
                  </a:txBody>
                  <a:tcPr marL="121920" marR="121920" marT="45738" marB="457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8362">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S</a:t>
                      </a:r>
                    </a:p>
                  </a:txBody>
                  <a:tcPr marL="120000" marR="120000" marT="46818" marB="468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12, 15, 16</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Significant</a:t>
                      </a:r>
                      <a:r>
                        <a:rPr kumimoji="0" lang="zh-CN" altLang="en-US" sz="1400" b="0" i="0" u="none" strike="noStrike" cap="none" normalizeH="0" baseline="0">
                          <a:ln>
                            <a:noFill/>
                          </a:ln>
                          <a:solidFill>
                            <a:schemeClr val="tx1"/>
                          </a:solidFill>
                          <a:effectLst/>
                          <a:latin typeface="Arial" pitchFamily="34" charset="0"/>
                          <a:ea typeface="宋体" pitchFamily="2" charset="-122"/>
                        </a:rPr>
                        <a:t>，严重风险</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0" i="0" u="none" strike="noStrike" cap="none" normalizeH="0" baseline="0" dirty="0">
                          <a:ln>
                            <a:noFill/>
                          </a:ln>
                          <a:solidFill>
                            <a:schemeClr val="tx1"/>
                          </a:solidFill>
                          <a:effectLst/>
                          <a:latin typeface="Arial" pitchFamily="34" charset="0"/>
                          <a:ea typeface="宋体" pitchFamily="2" charset="-122"/>
                        </a:rPr>
                        <a:t>需要高级管理层注意。不可接受。</a:t>
                      </a:r>
                    </a:p>
                  </a:txBody>
                  <a:tcPr marL="121920" marR="121920" marT="45738" marB="457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362">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M</a:t>
                      </a:r>
                    </a:p>
                  </a:txBody>
                  <a:tcPr marL="120000" marR="120000" marT="46818" marB="468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6, 8, 9, 10</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Moderate</a:t>
                      </a:r>
                      <a:r>
                        <a:rPr kumimoji="0" lang="zh-CN" altLang="en-US" sz="1400" b="0" i="0" u="none" strike="noStrike" cap="none" normalizeH="0" baseline="0">
                          <a:ln>
                            <a:noFill/>
                          </a:ln>
                          <a:solidFill>
                            <a:schemeClr val="tx1"/>
                          </a:solidFill>
                          <a:effectLst/>
                          <a:latin typeface="Arial" pitchFamily="34" charset="0"/>
                          <a:ea typeface="宋体" pitchFamily="2" charset="-122"/>
                        </a:rPr>
                        <a:t>，中等风险</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0" i="0" u="none" strike="noStrike" cap="none" normalizeH="0" baseline="0">
                          <a:ln>
                            <a:noFill/>
                          </a:ln>
                          <a:solidFill>
                            <a:schemeClr val="tx1"/>
                          </a:solidFill>
                          <a:effectLst/>
                          <a:latin typeface="Arial" pitchFamily="34" charset="0"/>
                          <a:ea typeface="宋体" pitchFamily="2" charset="-122"/>
                        </a:rPr>
                        <a:t>必须规定管理责任。通常需要综合考虑取舍。</a:t>
                      </a:r>
                    </a:p>
                  </a:txBody>
                  <a:tcPr marL="121920" marR="121920" marT="45738" marB="457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07079">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L</a:t>
                      </a:r>
                    </a:p>
                  </a:txBody>
                  <a:tcPr marL="120000" marR="120000" marT="46818" marB="4681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1, 2, 3, 4, 5</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CN" sz="1400" b="0" i="0" u="none" strike="noStrike" cap="none" normalizeH="0" baseline="0">
                          <a:ln>
                            <a:noFill/>
                          </a:ln>
                          <a:solidFill>
                            <a:schemeClr val="tx1"/>
                          </a:solidFill>
                          <a:effectLst/>
                          <a:latin typeface="Arial" pitchFamily="34" charset="0"/>
                          <a:ea typeface="宋体" pitchFamily="2" charset="-122"/>
                        </a:rPr>
                        <a:t>Low</a:t>
                      </a:r>
                      <a:r>
                        <a:rPr kumimoji="0" lang="zh-CN" altLang="en-US" sz="1400" b="0" i="0" u="none" strike="noStrike" cap="none" normalizeH="0" baseline="0">
                          <a:ln>
                            <a:noFill/>
                          </a:ln>
                          <a:solidFill>
                            <a:schemeClr val="tx1"/>
                          </a:solidFill>
                          <a:effectLst/>
                          <a:latin typeface="Arial" pitchFamily="34" charset="0"/>
                          <a:ea typeface="宋体" pitchFamily="2" charset="-122"/>
                        </a:rPr>
                        <a:t>，低风险</a:t>
                      </a:r>
                    </a:p>
                  </a:txBody>
                  <a:tcPr marL="121920" marR="121920" marT="45738" marB="457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CN" altLang="en-US" sz="1400" b="0" i="0" u="none" strike="noStrike" cap="none" normalizeH="0" baseline="0" dirty="0">
                          <a:ln>
                            <a:noFill/>
                          </a:ln>
                          <a:solidFill>
                            <a:schemeClr val="tx1"/>
                          </a:solidFill>
                          <a:effectLst/>
                          <a:latin typeface="Arial" pitchFamily="34" charset="0"/>
                          <a:ea typeface="宋体" pitchFamily="2" charset="-122"/>
                        </a:rPr>
                        <a:t>可以通过例行程序来处理。可接受。</a:t>
                      </a:r>
                    </a:p>
                  </a:txBody>
                  <a:tcPr marL="121920" marR="121920" marT="45738" marB="457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21373098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44740" y="3924112"/>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673589" y="3501008"/>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安全评估</a:t>
            </a:r>
            <a:endParaRPr lang="zh-CN" altLang="en-US" sz="2000" b="1" dirty="0"/>
          </a:p>
        </p:txBody>
      </p:sp>
      <p:sp>
        <p:nvSpPr>
          <p:cNvPr id="38" name="Line 43"/>
          <p:cNvSpPr>
            <a:spLocks noChangeShapeType="1"/>
          </p:cNvSpPr>
          <p:nvPr/>
        </p:nvSpPr>
        <p:spPr bwMode="auto">
          <a:xfrm flipH="1">
            <a:off x="4323234" y="1958459"/>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676128" y="6048000"/>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5433325" y="1893907"/>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安全评估基础</a:t>
            </a:r>
            <a:endParaRPr lang="zh-CN" altLang="en-US" sz="2000" b="1" dirty="0"/>
          </a:p>
        </p:txBody>
      </p:sp>
      <p:sp>
        <p:nvSpPr>
          <p:cNvPr id="16" name="Rectangle 20"/>
          <p:cNvSpPr>
            <a:spLocks noChangeArrowheads="1"/>
          </p:cNvSpPr>
          <p:nvPr/>
        </p:nvSpPr>
        <p:spPr bwMode="auto">
          <a:xfrm rot="10800000">
            <a:off x="5429925" y="4918242"/>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安全审计</a:t>
            </a:r>
            <a:endParaRPr lang="zh-CN" altLang="en-US" sz="2000" b="1" dirty="0"/>
          </a:p>
        </p:txBody>
      </p:sp>
      <p:sp>
        <p:nvSpPr>
          <p:cNvPr id="18" name="Rectangle 20"/>
          <p:cNvSpPr>
            <a:spLocks noChangeArrowheads="1"/>
          </p:cNvSpPr>
          <p:nvPr/>
        </p:nvSpPr>
        <p:spPr bwMode="auto">
          <a:xfrm rot="10800000">
            <a:off x="5454388" y="3501007"/>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安全评估方法</a:t>
            </a:r>
            <a:endParaRPr lang="zh-CN" altLang="en-US" sz="2000" b="1" dirty="0"/>
          </a:p>
        </p:txBody>
      </p:sp>
      <p:cxnSp>
        <p:nvCxnSpPr>
          <p:cNvPr id="7" name="肘形连接符 6"/>
          <p:cNvCxnSpPr>
            <a:stCxn id="21" idx="1"/>
            <a:endCxn id="15" idx="3"/>
          </p:cNvCxnSpPr>
          <p:nvPr/>
        </p:nvCxnSpPr>
        <p:spPr>
          <a:xfrm flipV="1">
            <a:off x="4057963" y="2211403"/>
            <a:ext cx="1375362" cy="1607101"/>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21" idx="1"/>
            <a:endCxn id="18" idx="3"/>
          </p:cNvCxnSpPr>
          <p:nvPr/>
        </p:nvCxnSpPr>
        <p:spPr>
          <a:xfrm flipV="1">
            <a:off x="4057963" y="3818503"/>
            <a:ext cx="1396425" cy="1"/>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229575" y="1556791"/>
            <a:ext cx="2776201" cy="43864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肘形连接符 25"/>
          <p:cNvCxnSpPr>
            <a:stCxn id="21" idx="1"/>
            <a:endCxn id="16" idx="3"/>
          </p:cNvCxnSpPr>
          <p:nvPr/>
        </p:nvCxnSpPr>
        <p:spPr>
          <a:xfrm>
            <a:off x="4057963" y="3818504"/>
            <a:ext cx="1371962" cy="1417234"/>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275414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986523C-0685-4E78-8F7D-9005D2EE0322}"/>
              </a:ext>
            </a:extLst>
          </p:cNvPr>
          <p:cNvSpPr>
            <a:spLocks noGrp="1"/>
          </p:cNvSpPr>
          <p:nvPr>
            <p:ph type="title"/>
          </p:nvPr>
        </p:nvSpPr>
        <p:spPr/>
        <p:txBody>
          <a:bodyPr/>
          <a:lstStyle/>
          <a:p>
            <a:pPr lvl="0"/>
            <a:r>
              <a:rPr lang="zh-CN" altLang="zh-CN" dirty="0"/>
              <a:t>风险</a:t>
            </a:r>
            <a:r>
              <a:rPr lang="zh-CN" altLang="zh-CN" dirty="0" smtClean="0"/>
              <a:t>评估常用</a:t>
            </a:r>
            <a:r>
              <a:rPr lang="zh-CN" altLang="zh-CN" dirty="0" smtClean="0"/>
              <a:t>方法</a:t>
            </a:r>
            <a:r>
              <a:rPr lang="en-US" altLang="zh-CN" dirty="0" smtClean="0"/>
              <a:t>-</a:t>
            </a:r>
            <a:r>
              <a:rPr lang="zh-CN" altLang="zh-CN" dirty="0" smtClean="0"/>
              <a:t>定性分析</a:t>
            </a:r>
            <a:endParaRPr lang="zh-CN" altLang="en-US" dirty="0"/>
          </a:p>
        </p:txBody>
      </p:sp>
      <p:sp>
        <p:nvSpPr>
          <p:cNvPr id="3" name="内容占位符 2">
            <a:extLst>
              <a:ext uri="{FF2B5EF4-FFF2-40B4-BE49-F238E27FC236}">
                <a16:creationId xmlns:a16="http://schemas.microsoft.com/office/drawing/2014/main" id="{C45719EB-B082-435E-A640-A9EC12634254}"/>
              </a:ext>
            </a:extLst>
          </p:cNvPr>
          <p:cNvSpPr>
            <a:spLocks noGrp="1"/>
          </p:cNvSpPr>
          <p:nvPr>
            <p:ph idx="1"/>
          </p:nvPr>
        </p:nvSpPr>
        <p:spPr/>
        <p:txBody>
          <a:bodyPr>
            <a:normAutofit/>
          </a:bodyPr>
          <a:lstStyle/>
          <a:p>
            <a:r>
              <a:rPr lang="zh-CN" altLang="zh-CN" dirty="0"/>
              <a:t>目前采用最为广泛的一种方法</a:t>
            </a:r>
            <a:endParaRPr lang="en-US" altLang="zh-CN" dirty="0" smtClean="0"/>
          </a:p>
          <a:p>
            <a:r>
              <a:rPr lang="zh-CN" altLang="zh-CN" dirty="0" smtClean="0"/>
              <a:t>带有</a:t>
            </a:r>
            <a:r>
              <a:rPr lang="zh-CN" altLang="zh-CN" dirty="0"/>
              <a:t>很强的主观性，往往凭借分析者的经验和直觉，或者业界的标准和惯例，为风险管理诸</a:t>
            </a:r>
            <a:r>
              <a:rPr lang="zh-CN" altLang="zh-CN" dirty="0" smtClean="0"/>
              <a:t>要素的</a:t>
            </a:r>
            <a:r>
              <a:rPr lang="zh-CN" altLang="zh-CN" dirty="0"/>
              <a:t>大小或高低程度定性</a:t>
            </a:r>
            <a:r>
              <a:rPr lang="zh-CN" altLang="zh-CN" dirty="0" smtClean="0"/>
              <a:t>分级</a:t>
            </a:r>
            <a:endParaRPr lang="zh-CN" altLang="en-US" dirty="0"/>
          </a:p>
        </p:txBody>
      </p:sp>
      <p:sp>
        <p:nvSpPr>
          <p:cNvPr id="4" name="灯片编号占位符 3">
            <a:extLst>
              <a:ext uri="{FF2B5EF4-FFF2-40B4-BE49-F238E27FC236}">
                <a16:creationId xmlns:a16="http://schemas.microsoft.com/office/drawing/2014/main" id="{EC328771-A236-4EA2-8DE4-4E898D44C71F}"/>
              </a:ext>
            </a:extLst>
          </p:cNvPr>
          <p:cNvSpPr>
            <a:spLocks noGrp="1"/>
          </p:cNvSpPr>
          <p:nvPr>
            <p:ph type="sldNum" sz="quarter" idx="10"/>
          </p:nvPr>
        </p:nvSpPr>
        <p:spPr/>
        <p:txBody>
          <a:bodyPr/>
          <a:lstStyle/>
          <a:p>
            <a:pPr>
              <a:defRPr/>
            </a:pPr>
            <a:fld id="{F5E0E65E-9137-4309-8D78-B392A1917D52}" type="slidenum">
              <a:rPr lang="zh-CN" altLang="en-US" smtClean="0"/>
              <a:pPr>
                <a:defRPr/>
              </a:pPr>
              <a:t>20</a:t>
            </a:fld>
            <a:endParaRPr lang="en-US" altLang="zh-CN"/>
          </a:p>
        </p:txBody>
      </p:sp>
      <p:graphicFrame>
        <p:nvGraphicFramePr>
          <p:cNvPr id="5" name="表格 4">
            <a:extLst>
              <a:ext uri="{FF2B5EF4-FFF2-40B4-BE49-F238E27FC236}">
                <a16:creationId xmlns:a16="http://schemas.microsoft.com/office/drawing/2014/main" id="{968DC2FB-D783-4ED1-8C89-5AC6236AC8B3}"/>
              </a:ext>
            </a:extLst>
          </p:cNvPr>
          <p:cNvGraphicFramePr>
            <a:graphicFrameLocks noGrp="1"/>
          </p:cNvGraphicFramePr>
          <p:nvPr>
            <p:extLst>
              <p:ext uri="{D42A27DB-BD31-4B8C-83A1-F6EECF244321}">
                <p14:modId xmlns:p14="http://schemas.microsoft.com/office/powerpoint/2010/main" val="1170492868"/>
              </p:ext>
            </p:extLst>
          </p:nvPr>
        </p:nvGraphicFramePr>
        <p:xfrm>
          <a:off x="719572" y="3248980"/>
          <a:ext cx="7596844" cy="3200400"/>
        </p:xfrm>
        <a:graphic>
          <a:graphicData uri="http://schemas.openxmlformats.org/drawingml/2006/table">
            <a:tbl>
              <a:tblPr firstRow="1" bandRow="1">
                <a:tableStyleId>{5C22544A-7EE6-4342-B048-85BDC9FD1C3A}</a:tableStyleId>
              </a:tblPr>
              <a:tblGrid>
                <a:gridCol w="1434065">
                  <a:extLst>
                    <a:ext uri="{9D8B030D-6E8A-4147-A177-3AD203B41FA5}">
                      <a16:colId xmlns:a16="http://schemas.microsoft.com/office/drawing/2014/main" val="448045837"/>
                    </a:ext>
                  </a:extLst>
                </a:gridCol>
                <a:gridCol w="1311013">
                  <a:extLst>
                    <a:ext uri="{9D8B030D-6E8A-4147-A177-3AD203B41FA5}">
                      <a16:colId xmlns:a16="http://schemas.microsoft.com/office/drawing/2014/main" val="1150350868"/>
                    </a:ext>
                  </a:extLst>
                </a:gridCol>
                <a:gridCol w="1311013">
                  <a:extLst>
                    <a:ext uri="{9D8B030D-6E8A-4147-A177-3AD203B41FA5}">
                      <a16:colId xmlns:a16="http://schemas.microsoft.com/office/drawing/2014/main" val="160066560"/>
                    </a:ext>
                  </a:extLst>
                </a:gridCol>
                <a:gridCol w="1180560">
                  <a:extLst>
                    <a:ext uri="{9D8B030D-6E8A-4147-A177-3AD203B41FA5}">
                      <a16:colId xmlns:a16="http://schemas.microsoft.com/office/drawing/2014/main" val="468346076"/>
                    </a:ext>
                  </a:extLst>
                </a:gridCol>
                <a:gridCol w="1180560">
                  <a:extLst>
                    <a:ext uri="{9D8B030D-6E8A-4147-A177-3AD203B41FA5}">
                      <a16:colId xmlns:a16="http://schemas.microsoft.com/office/drawing/2014/main" val="2880555259"/>
                    </a:ext>
                  </a:extLst>
                </a:gridCol>
                <a:gridCol w="1179633">
                  <a:extLst>
                    <a:ext uri="{9D8B030D-6E8A-4147-A177-3AD203B41FA5}">
                      <a16:colId xmlns:a16="http://schemas.microsoft.com/office/drawing/2014/main" val="1463917542"/>
                    </a:ext>
                  </a:extLst>
                </a:gridCol>
              </a:tblGrid>
              <a:tr h="384336">
                <a:tc rowSpan="2">
                  <a:txBody>
                    <a:bodyPr/>
                    <a:lstStyle/>
                    <a:p>
                      <a:pPr algn="just">
                        <a:lnSpc>
                          <a:spcPct val="150000"/>
                        </a:lnSpc>
                        <a:spcAft>
                          <a:spcPts val="0"/>
                        </a:spcAft>
                      </a:pPr>
                      <a:r>
                        <a:rPr lang="zh-CN" sz="1400" kern="150">
                          <a:effectLst/>
                        </a:rPr>
                        <a:t>可能性</a:t>
                      </a:r>
                      <a:endParaRPr lang="zh-CN" sz="1400" kern="150">
                        <a:effectLst/>
                        <a:latin typeface="DejaVu Sans"/>
                        <a:ea typeface="宋体" panose="02010600030101010101" pitchFamily="2" charset="-122"/>
                        <a:cs typeface="DejaVu Sans"/>
                      </a:endParaRPr>
                    </a:p>
                  </a:txBody>
                  <a:tcPr anchor="ctr"/>
                </a:tc>
                <a:tc gridSpan="5">
                  <a:txBody>
                    <a:bodyPr/>
                    <a:lstStyle/>
                    <a:p>
                      <a:pPr algn="ctr">
                        <a:lnSpc>
                          <a:spcPct val="150000"/>
                        </a:lnSpc>
                        <a:spcAft>
                          <a:spcPts val="0"/>
                        </a:spcAft>
                      </a:pPr>
                      <a:r>
                        <a:rPr lang="zh-CN" sz="1400" kern="150" dirty="0">
                          <a:effectLst/>
                        </a:rPr>
                        <a:t>影响</a:t>
                      </a:r>
                      <a:endParaRPr lang="zh-CN" sz="1400" kern="150" dirty="0">
                        <a:effectLst/>
                        <a:latin typeface="DejaVu Sans"/>
                        <a:ea typeface="宋体" panose="02010600030101010101" pitchFamily="2" charset="-122"/>
                        <a:cs typeface="DejaVu Sans"/>
                      </a:endParaRPr>
                    </a:p>
                  </a:txBody>
                  <a:tcPr anchor="ct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643658056"/>
                  </a:ext>
                </a:extLst>
              </a:tr>
              <a:tr h="724587">
                <a:tc vMerge="1">
                  <a:txBody>
                    <a:bodyPr/>
                    <a:lstStyle/>
                    <a:p>
                      <a:endParaRPr lang="zh-CN" altLang="en-US"/>
                    </a:p>
                  </a:txBody>
                  <a:tcPr/>
                </a:tc>
                <a:tc>
                  <a:txBody>
                    <a:bodyPr/>
                    <a:lstStyle/>
                    <a:p>
                      <a:pPr algn="ctr">
                        <a:lnSpc>
                          <a:spcPct val="150000"/>
                        </a:lnSpc>
                        <a:spcAft>
                          <a:spcPts val="0"/>
                        </a:spcAft>
                      </a:pPr>
                      <a:r>
                        <a:rPr lang="zh-CN" sz="1400" kern="150">
                          <a:effectLst/>
                        </a:rPr>
                        <a:t>可忽略</a:t>
                      </a:r>
                    </a:p>
                    <a:p>
                      <a:pPr algn="ctr">
                        <a:lnSpc>
                          <a:spcPct val="150000"/>
                        </a:lnSpc>
                        <a:spcAft>
                          <a:spcPts val="0"/>
                        </a:spcAft>
                      </a:pPr>
                      <a:r>
                        <a:rPr lang="en-US" sz="1400" kern="150">
                          <a:effectLst/>
                        </a:rPr>
                        <a:t>1</a:t>
                      </a:r>
                      <a:endParaRPr lang="zh-CN" sz="1400" kern="150">
                        <a:effectLst/>
                        <a:latin typeface="DejaVu Sans"/>
                        <a:ea typeface="宋体" panose="02010600030101010101" pitchFamily="2" charset="-122"/>
                        <a:cs typeface="DejaVu Sans"/>
                      </a:endParaRPr>
                    </a:p>
                  </a:txBody>
                  <a:tcPr anchor="ctr"/>
                </a:tc>
                <a:tc>
                  <a:txBody>
                    <a:bodyPr/>
                    <a:lstStyle/>
                    <a:p>
                      <a:pPr algn="ctr">
                        <a:lnSpc>
                          <a:spcPct val="150000"/>
                        </a:lnSpc>
                        <a:spcAft>
                          <a:spcPts val="0"/>
                        </a:spcAft>
                      </a:pPr>
                      <a:r>
                        <a:rPr lang="zh-CN" sz="1400" kern="150">
                          <a:effectLst/>
                        </a:rPr>
                        <a:t>较小</a:t>
                      </a:r>
                    </a:p>
                    <a:p>
                      <a:pPr algn="ctr">
                        <a:lnSpc>
                          <a:spcPct val="150000"/>
                        </a:lnSpc>
                        <a:spcAft>
                          <a:spcPts val="0"/>
                        </a:spcAft>
                      </a:pPr>
                      <a:r>
                        <a:rPr lang="en-US" sz="1400" kern="150">
                          <a:effectLst/>
                        </a:rPr>
                        <a:t>2</a:t>
                      </a:r>
                      <a:endParaRPr lang="zh-CN" sz="1400" kern="150">
                        <a:effectLst/>
                        <a:latin typeface="DejaVu Sans"/>
                        <a:ea typeface="宋体" panose="02010600030101010101" pitchFamily="2" charset="-122"/>
                        <a:cs typeface="DejaVu Sans"/>
                      </a:endParaRPr>
                    </a:p>
                  </a:txBody>
                  <a:tcPr anchor="ctr"/>
                </a:tc>
                <a:tc>
                  <a:txBody>
                    <a:bodyPr/>
                    <a:lstStyle/>
                    <a:p>
                      <a:pPr algn="ctr">
                        <a:lnSpc>
                          <a:spcPct val="150000"/>
                        </a:lnSpc>
                        <a:spcAft>
                          <a:spcPts val="0"/>
                        </a:spcAft>
                      </a:pPr>
                      <a:r>
                        <a:rPr lang="zh-CN" sz="1400" kern="150" dirty="0">
                          <a:effectLst/>
                        </a:rPr>
                        <a:t>中等</a:t>
                      </a:r>
                    </a:p>
                    <a:p>
                      <a:pPr algn="ctr">
                        <a:lnSpc>
                          <a:spcPct val="150000"/>
                        </a:lnSpc>
                        <a:spcAft>
                          <a:spcPts val="0"/>
                        </a:spcAft>
                      </a:pPr>
                      <a:r>
                        <a:rPr lang="en-US" sz="1400" kern="150" dirty="0">
                          <a:effectLst/>
                        </a:rPr>
                        <a:t>3</a:t>
                      </a:r>
                      <a:endParaRPr lang="zh-CN" sz="1400" kern="150" dirty="0">
                        <a:effectLst/>
                        <a:latin typeface="DejaVu Sans"/>
                        <a:ea typeface="宋体" panose="02010600030101010101" pitchFamily="2" charset="-122"/>
                        <a:cs typeface="DejaVu Sans"/>
                      </a:endParaRPr>
                    </a:p>
                  </a:txBody>
                  <a:tcPr anchor="ctr"/>
                </a:tc>
                <a:tc>
                  <a:txBody>
                    <a:bodyPr/>
                    <a:lstStyle/>
                    <a:p>
                      <a:pPr algn="ctr">
                        <a:lnSpc>
                          <a:spcPct val="150000"/>
                        </a:lnSpc>
                        <a:spcAft>
                          <a:spcPts val="0"/>
                        </a:spcAft>
                      </a:pPr>
                      <a:r>
                        <a:rPr lang="zh-CN" sz="1400" kern="150">
                          <a:effectLst/>
                        </a:rPr>
                        <a:t>较大</a:t>
                      </a:r>
                    </a:p>
                    <a:p>
                      <a:pPr algn="ctr">
                        <a:lnSpc>
                          <a:spcPct val="150000"/>
                        </a:lnSpc>
                        <a:spcAft>
                          <a:spcPts val="0"/>
                        </a:spcAft>
                      </a:pPr>
                      <a:r>
                        <a:rPr lang="en-US" sz="1400" kern="150">
                          <a:effectLst/>
                        </a:rPr>
                        <a:t>4</a:t>
                      </a:r>
                      <a:endParaRPr lang="zh-CN" sz="1400" kern="150">
                        <a:effectLst/>
                        <a:latin typeface="DejaVu Sans"/>
                        <a:ea typeface="宋体" panose="02010600030101010101" pitchFamily="2" charset="-122"/>
                        <a:cs typeface="DejaVu Sans"/>
                      </a:endParaRPr>
                    </a:p>
                  </a:txBody>
                  <a:tcPr anchor="ctr"/>
                </a:tc>
                <a:tc>
                  <a:txBody>
                    <a:bodyPr/>
                    <a:lstStyle/>
                    <a:p>
                      <a:pPr algn="ctr">
                        <a:lnSpc>
                          <a:spcPct val="150000"/>
                        </a:lnSpc>
                        <a:spcAft>
                          <a:spcPts val="0"/>
                        </a:spcAft>
                      </a:pPr>
                      <a:r>
                        <a:rPr lang="zh-CN" sz="1400" kern="150">
                          <a:effectLst/>
                        </a:rPr>
                        <a:t>灾难性</a:t>
                      </a:r>
                    </a:p>
                    <a:p>
                      <a:pPr algn="ctr">
                        <a:lnSpc>
                          <a:spcPct val="150000"/>
                        </a:lnSpc>
                        <a:spcAft>
                          <a:spcPts val="0"/>
                        </a:spcAft>
                      </a:pPr>
                      <a:r>
                        <a:rPr lang="en-US" sz="1400" kern="150">
                          <a:effectLst/>
                        </a:rPr>
                        <a:t>5</a:t>
                      </a:r>
                      <a:endParaRPr lang="zh-CN" sz="1400" kern="150">
                        <a:effectLst/>
                        <a:latin typeface="DejaVu Sans"/>
                        <a:ea typeface="宋体" panose="02010600030101010101" pitchFamily="2" charset="-122"/>
                        <a:cs typeface="DejaVu Sans"/>
                      </a:endParaRPr>
                    </a:p>
                  </a:txBody>
                  <a:tcPr anchor="ctr"/>
                </a:tc>
                <a:extLst>
                  <a:ext uri="{0D108BD9-81ED-4DB2-BD59-A6C34878D82A}">
                    <a16:rowId xmlns:a16="http://schemas.microsoft.com/office/drawing/2014/main" val="2445756519"/>
                  </a:ext>
                </a:extLst>
              </a:tr>
              <a:tr h="384336">
                <a:tc>
                  <a:txBody>
                    <a:bodyPr/>
                    <a:lstStyle/>
                    <a:p>
                      <a:pPr algn="just">
                        <a:lnSpc>
                          <a:spcPct val="150000"/>
                        </a:lnSpc>
                        <a:spcAft>
                          <a:spcPts val="0"/>
                        </a:spcAft>
                      </a:pPr>
                      <a:r>
                        <a:rPr lang="en-US" sz="1400" kern="150">
                          <a:effectLst/>
                        </a:rPr>
                        <a:t>5</a:t>
                      </a:r>
                      <a:r>
                        <a:rPr lang="zh-CN" sz="1400" kern="150">
                          <a:effectLst/>
                        </a:rPr>
                        <a:t>，几乎肯定</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5</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10</a:t>
                      </a:r>
                      <a:r>
                        <a:rPr lang="zh-CN" sz="1400" kern="150">
                          <a:effectLst/>
                        </a:rPr>
                        <a:t>（</a:t>
                      </a:r>
                      <a:r>
                        <a:rPr lang="en-US" sz="1400" kern="150">
                          <a:effectLst/>
                        </a:rPr>
                        <a:t>M</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15</a:t>
                      </a:r>
                      <a:r>
                        <a:rPr lang="zh-CN" sz="1400" kern="150">
                          <a:effectLst/>
                        </a:rPr>
                        <a:t>（</a:t>
                      </a:r>
                      <a:r>
                        <a:rPr lang="en-US" sz="1400" kern="150">
                          <a:effectLst/>
                        </a:rPr>
                        <a:t>S</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20</a:t>
                      </a:r>
                      <a:r>
                        <a:rPr lang="zh-CN" sz="1400" kern="150">
                          <a:effectLst/>
                        </a:rPr>
                        <a:t>（</a:t>
                      </a:r>
                      <a:r>
                        <a:rPr lang="en-US" sz="1400" kern="150">
                          <a:effectLst/>
                        </a:rPr>
                        <a:t>H</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25</a:t>
                      </a:r>
                      <a:r>
                        <a:rPr lang="zh-CN" sz="1400" kern="150">
                          <a:effectLst/>
                        </a:rPr>
                        <a:t>（</a:t>
                      </a:r>
                      <a:r>
                        <a:rPr lang="en-US" sz="1400" kern="150">
                          <a:effectLst/>
                        </a:rPr>
                        <a:t>H</a:t>
                      </a:r>
                      <a:r>
                        <a:rPr lang="zh-CN" sz="1400" kern="150">
                          <a:effectLst/>
                        </a:rPr>
                        <a:t>）</a:t>
                      </a:r>
                      <a:endParaRPr lang="zh-CN" sz="1400" kern="15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845425587"/>
                  </a:ext>
                </a:extLst>
              </a:tr>
              <a:tr h="384336">
                <a:tc>
                  <a:txBody>
                    <a:bodyPr/>
                    <a:lstStyle/>
                    <a:p>
                      <a:pPr algn="just">
                        <a:lnSpc>
                          <a:spcPct val="150000"/>
                        </a:lnSpc>
                        <a:spcAft>
                          <a:spcPts val="0"/>
                        </a:spcAft>
                      </a:pPr>
                      <a:r>
                        <a:rPr lang="en-US" sz="1400" kern="150">
                          <a:effectLst/>
                        </a:rPr>
                        <a:t>4</a:t>
                      </a:r>
                      <a:r>
                        <a:rPr lang="zh-CN" sz="1400" kern="150">
                          <a:effectLst/>
                        </a:rPr>
                        <a:t>，很可能</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4</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8</a:t>
                      </a:r>
                      <a:r>
                        <a:rPr lang="zh-CN" sz="1400" kern="150">
                          <a:effectLst/>
                        </a:rPr>
                        <a:t>（</a:t>
                      </a:r>
                      <a:r>
                        <a:rPr lang="en-US" sz="1400" kern="150">
                          <a:effectLst/>
                        </a:rPr>
                        <a:t>M</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12</a:t>
                      </a:r>
                      <a:r>
                        <a:rPr lang="zh-CN" sz="1400" kern="150">
                          <a:effectLst/>
                        </a:rPr>
                        <a:t>（</a:t>
                      </a:r>
                      <a:r>
                        <a:rPr lang="en-US" sz="1400" kern="150">
                          <a:effectLst/>
                        </a:rPr>
                        <a:t>S</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16</a:t>
                      </a:r>
                      <a:r>
                        <a:rPr lang="zh-CN" sz="1400" kern="150">
                          <a:effectLst/>
                        </a:rPr>
                        <a:t>（</a:t>
                      </a:r>
                      <a:r>
                        <a:rPr lang="en-US" sz="1400" kern="150">
                          <a:effectLst/>
                        </a:rPr>
                        <a:t>S</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20</a:t>
                      </a:r>
                      <a:r>
                        <a:rPr lang="zh-CN" sz="1400" kern="150">
                          <a:effectLst/>
                        </a:rPr>
                        <a:t>（</a:t>
                      </a:r>
                      <a:r>
                        <a:rPr lang="en-US" sz="1400" kern="150">
                          <a:effectLst/>
                        </a:rPr>
                        <a:t>H</a:t>
                      </a:r>
                      <a:r>
                        <a:rPr lang="zh-CN" sz="1400" kern="150">
                          <a:effectLst/>
                        </a:rPr>
                        <a:t>）</a:t>
                      </a:r>
                      <a:endParaRPr lang="zh-CN" sz="1400" kern="15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40401507"/>
                  </a:ext>
                </a:extLst>
              </a:tr>
              <a:tr h="384336">
                <a:tc>
                  <a:txBody>
                    <a:bodyPr/>
                    <a:lstStyle/>
                    <a:p>
                      <a:pPr algn="just">
                        <a:lnSpc>
                          <a:spcPct val="150000"/>
                        </a:lnSpc>
                        <a:spcAft>
                          <a:spcPts val="0"/>
                        </a:spcAft>
                      </a:pPr>
                      <a:r>
                        <a:rPr lang="en-US" sz="1400" kern="150">
                          <a:effectLst/>
                        </a:rPr>
                        <a:t>3</a:t>
                      </a:r>
                      <a:r>
                        <a:rPr lang="zh-CN" sz="1400" kern="150">
                          <a:effectLst/>
                        </a:rPr>
                        <a:t>，有可能</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3</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6</a:t>
                      </a:r>
                      <a:r>
                        <a:rPr lang="zh-CN" sz="1400" kern="150">
                          <a:effectLst/>
                        </a:rPr>
                        <a:t>（</a:t>
                      </a:r>
                      <a:r>
                        <a:rPr lang="en-US" sz="1400" kern="150">
                          <a:effectLst/>
                        </a:rPr>
                        <a:t>M</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9</a:t>
                      </a:r>
                      <a:r>
                        <a:rPr lang="zh-CN" sz="1400" kern="150">
                          <a:effectLst/>
                        </a:rPr>
                        <a:t>（</a:t>
                      </a:r>
                      <a:r>
                        <a:rPr lang="en-US" sz="1400" kern="150">
                          <a:effectLst/>
                        </a:rPr>
                        <a:t>M</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12</a:t>
                      </a:r>
                      <a:r>
                        <a:rPr lang="zh-CN" sz="1400" kern="150">
                          <a:effectLst/>
                        </a:rPr>
                        <a:t>（</a:t>
                      </a:r>
                      <a:r>
                        <a:rPr lang="en-US" sz="1400" kern="150">
                          <a:effectLst/>
                        </a:rPr>
                        <a:t>S</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15</a:t>
                      </a:r>
                      <a:r>
                        <a:rPr lang="zh-CN" sz="1400" kern="150">
                          <a:effectLst/>
                        </a:rPr>
                        <a:t>（</a:t>
                      </a:r>
                      <a:r>
                        <a:rPr lang="en-US" sz="1400" kern="150">
                          <a:effectLst/>
                        </a:rPr>
                        <a:t>S</a:t>
                      </a:r>
                      <a:r>
                        <a:rPr lang="zh-CN" sz="1400" kern="150">
                          <a:effectLst/>
                        </a:rPr>
                        <a:t>）</a:t>
                      </a:r>
                      <a:endParaRPr lang="zh-CN" sz="1400" kern="15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3922581709"/>
                  </a:ext>
                </a:extLst>
              </a:tr>
              <a:tr h="384336">
                <a:tc>
                  <a:txBody>
                    <a:bodyPr/>
                    <a:lstStyle/>
                    <a:p>
                      <a:pPr algn="just">
                        <a:lnSpc>
                          <a:spcPct val="150000"/>
                        </a:lnSpc>
                        <a:spcAft>
                          <a:spcPts val="0"/>
                        </a:spcAft>
                      </a:pPr>
                      <a:r>
                        <a:rPr lang="en-US" sz="1400" kern="150">
                          <a:effectLst/>
                        </a:rPr>
                        <a:t>2</a:t>
                      </a:r>
                      <a:r>
                        <a:rPr lang="zh-CN" sz="1400" kern="150">
                          <a:effectLst/>
                        </a:rPr>
                        <a:t>，不太可能</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2</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4</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6</a:t>
                      </a:r>
                      <a:r>
                        <a:rPr lang="zh-CN" sz="1400" kern="150">
                          <a:effectLst/>
                        </a:rPr>
                        <a:t>（</a:t>
                      </a:r>
                      <a:r>
                        <a:rPr lang="en-US" sz="1400" kern="150">
                          <a:effectLst/>
                        </a:rPr>
                        <a:t>M</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8</a:t>
                      </a:r>
                      <a:r>
                        <a:rPr lang="zh-CN" sz="1400" kern="150">
                          <a:effectLst/>
                        </a:rPr>
                        <a:t>（</a:t>
                      </a:r>
                      <a:r>
                        <a:rPr lang="en-US" sz="1400" kern="150">
                          <a:effectLst/>
                        </a:rPr>
                        <a:t>M</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10</a:t>
                      </a:r>
                      <a:r>
                        <a:rPr lang="zh-CN" sz="1400" kern="150">
                          <a:effectLst/>
                        </a:rPr>
                        <a:t>（</a:t>
                      </a:r>
                      <a:r>
                        <a:rPr lang="en-US" sz="1400" kern="150">
                          <a:effectLst/>
                        </a:rPr>
                        <a:t>M</a:t>
                      </a:r>
                      <a:r>
                        <a:rPr lang="zh-CN" sz="1400" kern="150">
                          <a:effectLst/>
                        </a:rPr>
                        <a:t>）</a:t>
                      </a:r>
                      <a:endParaRPr lang="zh-CN" sz="1400" kern="15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2880537595"/>
                  </a:ext>
                </a:extLst>
              </a:tr>
              <a:tr h="384336">
                <a:tc>
                  <a:txBody>
                    <a:bodyPr/>
                    <a:lstStyle/>
                    <a:p>
                      <a:pPr algn="just">
                        <a:lnSpc>
                          <a:spcPct val="150000"/>
                        </a:lnSpc>
                        <a:spcAft>
                          <a:spcPts val="0"/>
                        </a:spcAft>
                      </a:pPr>
                      <a:r>
                        <a:rPr lang="en-US" sz="1400" kern="150">
                          <a:effectLst/>
                        </a:rPr>
                        <a:t>1</a:t>
                      </a:r>
                      <a:r>
                        <a:rPr lang="zh-CN" sz="1400" kern="150">
                          <a:effectLst/>
                        </a:rPr>
                        <a:t>，很罕见</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dirty="0">
                          <a:effectLst/>
                        </a:rPr>
                        <a:t>1</a:t>
                      </a:r>
                      <a:r>
                        <a:rPr lang="zh-CN" sz="1400" kern="150" dirty="0">
                          <a:effectLst/>
                        </a:rPr>
                        <a:t>（</a:t>
                      </a:r>
                      <a:r>
                        <a:rPr lang="en-US" sz="1400" kern="150" dirty="0">
                          <a:effectLst/>
                        </a:rPr>
                        <a:t>L</a:t>
                      </a:r>
                      <a:r>
                        <a:rPr lang="zh-CN" sz="1400" kern="150" dirty="0">
                          <a:effectLst/>
                        </a:rPr>
                        <a:t>）</a:t>
                      </a:r>
                      <a:endParaRPr lang="zh-CN" sz="1400" kern="150" dirty="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2</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3</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a:effectLst/>
                        </a:rPr>
                        <a:t>4</a:t>
                      </a:r>
                      <a:r>
                        <a:rPr lang="zh-CN" sz="1400" kern="150">
                          <a:effectLst/>
                        </a:rPr>
                        <a:t>（</a:t>
                      </a:r>
                      <a:r>
                        <a:rPr lang="en-US" sz="1400" kern="150">
                          <a:effectLst/>
                        </a:rPr>
                        <a:t>L</a:t>
                      </a:r>
                      <a:r>
                        <a:rPr lang="zh-CN" sz="1400" kern="150">
                          <a:effectLst/>
                        </a:rPr>
                        <a:t>）</a:t>
                      </a:r>
                      <a:endParaRPr lang="zh-CN" sz="14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400" kern="150" dirty="0">
                          <a:effectLst/>
                        </a:rPr>
                        <a:t>5</a:t>
                      </a:r>
                      <a:r>
                        <a:rPr lang="zh-CN" sz="1400" kern="150" dirty="0">
                          <a:effectLst/>
                        </a:rPr>
                        <a:t>（</a:t>
                      </a:r>
                      <a:r>
                        <a:rPr lang="en-US" sz="1400" kern="150" dirty="0">
                          <a:effectLst/>
                        </a:rPr>
                        <a:t>L</a:t>
                      </a:r>
                      <a:r>
                        <a:rPr lang="zh-CN" sz="1400" kern="150" dirty="0">
                          <a:effectLst/>
                        </a:rPr>
                        <a:t>）</a:t>
                      </a:r>
                      <a:endParaRPr lang="zh-CN" sz="1400" kern="150" dirty="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3012998513"/>
                  </a:ext>
                </a:extLst>
              </a:tr>
            </a:tbl>
          </a:graphicData>
        </a:graphic>
      </p:graphicFrame>
    </p:spTree>
    <p:extLst>
      <p:ext uri="{BB962C8B-B14F-4D97-AF65-F5344CB8AC3E}">
        <p14:creationId xmlns:p14="http://schemas.microsoft.com/office/powerpoint/2010/main" val="2354111392"/>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192E23-9DB4-42D3-9CAD-D13781AD91E9}"/>
              </a:ext>
            </a:extLst>
          </p:cNvPr>
          <p:cNvSpPr>
            <a:spLocks noGrp="1"/>
          </p:cNvSpPr>
          <p:nvPr>
            <p:ph type="title"/>
          </p:nvPr>
        </p:nvSpPr>
        <p:spPr/>
        <p:txBody>
          <a:bodyPr/>
          <a:lstStyle/>
          <a:p>
            <a:r>
              <a:rPr lang="zh-CN" altLang="zh-CN" dirty="0"/>
              <a:t>风险评估的常用</a:t>
            </a:r>
            <a:r>
              <a:rPr lang="zh-CN" altLang="zh-CN" dirty="0" smtClean="0"/>
              <a:t>方法</a:t>
            </a:r>
            <a:r>
              <a:rPr lang="zh-CN" altLang="en-US" dirty="0" smtClean="0"/>
              <a:t>比较</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a:extLst>
              <a:ext uri="{FF2B5EF4-FFF2-40B4-BE49-F238E27FC236}">
                <a16:creationId xmlns:a16="http://schemas.microsoft.com/office/drawing/2014/main" id="{CBCAFBBA-1477-4BB6-A1E4-D517C3C2418D}"/>
              </a:ext>
            </a:extLst>
          </p:cNvPr>
          <p:cNvSpPr>
            <a:spLocks noGrp="1"/>
          </p:cNvSpPr>
          <p:nvPr>
            <p:ph type="sldNum" sz="quarter" idx="10"/>
          </p:nvPr>
        </p:nvSpPr>
        <p:spPr/>
        <p:txBody>
          <a:bodyPr/>
          <a:lstStyle/>
          <a:p>
            <a:pPr>
              <a:defRPr/>
            </a:pPr>
            <a:fld id="{F5E0E65E-9137-4309-8D78-B392A1917D52}" type="slidenum">
              <a:rPr lang="zh-CN" altLang="en-US" smtClean="0"/>
              <a:pPr>
                <a:defRPr/>
              </a:pPr>
              <a:t>21</a:t>
            </a:fld>
            <a:endParaRPr lang="en-US" altLang="zh-CN"/>
          </a:p>
        </p:txBody>
      </p:sp>
      <p:graphicFrame>
        <p:nvGraphicFramePr>
          <p:cNvPr id="5" name="表格 4">
            <a:extLst>
              <a:ext uri="{FF2B5EF4-FFF2-40B4-BE49-F238E27FC236}">
                <a16:creationId xmlns:a16="http://schemas.microsoft.com/office/drawing/2014/main" id="{614E030E-79CA-4C51-93D6-2B2D67925D37}"/>
              </a:ext>
            </a:extLst>
          </p:cNvPr>
          <p:cNvGraphicFramePr>
            <a:graphicFrameLocks noGrp="1"/>
          </p:cNvGraphicFramePr>
          <p:nvPr>
            <p:extLst/>
          </p:nvPr>
        </p:nvGraphicFramePr>
        <p:xfrm>
          <a:off x="539552" y="1088740"/>
          <a:ext cx="7956884" cy="5390444"/>
        </p:xfrm>
        <a:graphic>
          <a:graphicData uri="http://schemas.openxmlformats.org/drawingml/2006/table">
            <a:tbl>
              <a:tblPr firstRow="1" firstCol="1" bandRow="1">
                <a:tableStyleId>{5C22544A-7EE6-4342-B048-85BDC9FD1C3A}</a:tableStyleId>
              </a:tblPr>
              <a:tblGrid>
                <a:gridCol w="1626673">
                  <a:extLst>
                    <a:ext uri="{9D8B030D-6E8A-4147-A177-3AD203B41FA5}">
                      <a16:colId xmlns:a16="http://schemas.microsoft.com/office/drawing/2014/main" val="4117813655"/>
                    </a:ext>
                  </a:extLst>
                </a:gridCol>
                <a:gridCol w="3127700">
                  <a:extLst>
                    <a:ext uri="{9D8B030D-6E8A-4147-A177-3AD203B41FA5}">
                      <a16:colId xmlns:a16="http://schemas.microsoft.com/office/drawing/2014/main" val="1099133960"/>
                    </a:ext>
                  </a:extLst>
                </a:gridCol>
                <a:gridCol w="3202511">
                  <a:extLst>
                    <a:ext uri="{9D8B030D-6E8A-4147-A177-3AD203B41FA5}">
                      <a16:colId xmlns:a16="http://schemas.microsoft.com/office/drawing/2014/main" val="2247335429"/>
                    </a:ext>
                  </a:extLst>
                </a:gridCol>
              </a:tblGrid>
              <a:tr h="378178">
                <a:tc>
                  <a:txBody>
                    <a:bodyPr/>
                    <a:lstStyle/>
                    <a:p>
                      <a:pPr algn="ctr">
                        <a:lnSpc>
                          <a:spcPct val="150000"/>
                        </a:lnSpc>
                        <a:spcAft>
                          <a:spcPts val="0"/>
                        </a:spcAft>
                      </a:pPr>
                      <a:r>
                        <a:rPr lang="zh-CN" sz="1200" kern="150">
                          <a:effectLst/>
                          <a:latin typeface="+mn-ea"/>
                          <a:ea typeface="+mn-ea"/>
                        </a:rPr>
                        <a:t>风险评估常用方法</a:t>
                      </a:r>
                      <a:endParaRPr lang="zh-CN" sz="1200" kern="150">
                        <a:effectLst/>
                        <a:latin typeface="+mn-ea"/>
                        <a:ea typeface="+mn-ea"/>
                        <a:cs typeface="DejaVu Sans"/>
                      </a:endParaRPr>
                    </a:p>
                  </a:txBody>
                  <a:tcPr marL="47272" marR="47272" marT="0" marB="0" anchor="ctr"/>
                </a:tc>
                <a:tc>
                  <a:txBody>
                    <a:bodyPr/>
                    <a:lstStyle/>
                    <a:p>
                      <a:pPr algn="ctr">
                        <a:lnSpc>
                          <a:spcPct val="150000"/>
                        </a:lnSpc>
                        <a:spcAft>
                          <a:spcPts val="0"/>
                        </a:spcAft>
                      </a:pPr>
                      <a:r>
                        <a:rPr lang="zh-CN" sz="1200" kern="150">
                          <a:effectLst/>
                          <a:latin typeface="+mn-ea"/>
                          <a:ea typeface="+mn-ea"/>
                        </a:rPr>
                        <a:t>优点</a:t>
                      </a:r>
                      <a:endParaRPr lang="zh-CN" sz="1200" kern="150">
                        <a:effectLst/>
                        <a:latin typeface="+mn-ea"/>
                        <a:ea typeface="+mn-ea"/>
                        <a:cs typeface="DejaVu Sans"/>
                      </a:endParaRPr>
                    </a:p>
                  </a:txBody>
                  <a:tcPr marL="47272" marR="47272" marT="0" marB="0" anchor="ctr"/>
                </a:tc>
                <a:tc>
                  <a:txBody>
                    <a:bodyPr/>
                    <a:lstStyle/>
                    <a:p>
                      <a:pPr algn="ctr">
                        <a:lnSpc>
                          <a:spcPct val="150000"/>
                        </a:lnSpc>
                        <a:spcAft>
                          <a:spcPts val="0"/>
                        </a:spcAft>
                      </a:pPr>
                      <a:r>
                        <a:rPr lang="zh-CN" sz="1200" kern="150">
                          <a:effectLst/>
                          <a:latin typeface="+mn-ea"/>
                          <a:ea typeface="+mn-ea"/>
                        </a:rPr>
                        <a:t>缺点</a:t>
                      </a:r>
                      <a:endParaRPr lang="zh-CN" sz="1200" kern="150">
                        <a:effectLst/>
                        <a:latin typeface="+mn-ea"/>
                        <a:ea typeface="+mn-ea"/>
                        <a:cs typeface="DejaVu Sans"/>
                      </a:endParaRPr>
                    </a:p>
                  </a:txBody>
                  <a:tcPr marL="47272" marR="47272" marT="0" marB="0" anchor="ctr"/>
                </a:tc>
                <a:extLst>
                  <a:ext uri="{0D108BD9-81ED-4DB2-BD59-A6C34878D82A}">
                    <a16:rowId xmlns:a16="http://schemas.microsoft.com/office/drawing/2014/main" val="286770832"/>
                  </a:ext>
                </a:extLst>
              </a:tr>
              <a:tr h="1134533">
                <a:tc>
                  <a:txBody>
                    <a:bodyPr/>
                    <a:lstStyle/>
                    <a:p>
                      <a:pPr algn="ctr">
                        <a:lnSpc>
                          <a:spcPct val="150000"/>
                        </a:lnSpc>
                        <a:spcAft>
                          <a:spcPts val="0"/>
                        </a:spcAft>
                      </a:pPr>
                      <a:r>
                        <a:rPr lang="zh-CN" sz="1200" kern="150">
                          <a:effectLst/>
                          <a:latin typeface="+mn-ea"/>
                          <a:ea typeface="+mn-ea"/>
                        </a:rPr>
                        <a:t>基于模型的分析方法</a:t>
                      </a:r>
                      <a:endParaRPr lang="zh-CN" sz="1200" kern="150">
                        <a:effectLst/>
                        <a:latin typeface="+mn-ea"/>
                        <a:ea typeface="+mn-ea"/>
                        <a:cs typeface="DejaVu Sans"/>
                      </a:endParaRPr>
                    </a:p>
                  </a:txBody>
                  <a:tcPr marL="47272" marR="47272" marT="0" marB="0" anchor="ctr"/>
                </a:tc>
                <a:tc>
                  <a:txBody>
                    <a:bodyPr/>
                    <a:lstStyle/>
                    <a:p>
                      <a:pPr algn="just">
                        <a:lnSpc>
                          <a:spcPct val="150000"/>
                        </a:lnSpc>
                        <a:spcAft>
                          <a:spcPts val="0"/>
                        </a:spcAft>
                      </a:pPr>
                      <a:r>
                        <a:rPr lang="zh-CN" sz="1200" kern="150">
                          <a:effectLst/>
                          <a:latin typeface="+mn-ea"/>
                          <a:ea typeface="+mn-ea"/>
                        </a:rPr>
                        <a:t>提高对安全相关描述的精确性，改善了分析结果的质量；</a:t>
                      </a:r>
                    </a:p>
                    <a:p>
                      <a:pPr algn="just">
                        <a:lnSpc>
                          <a:spcPct val="150000"/>
                        </a:lnSpc>
                        <a:spcAft>
                          <a:spcPts val="0"/>
                        </a:spcAft>
                      </a:pPr>
                      <a:r>
                        <a:rPr lang="zh-CN" sz="1200" kern="150">
                          <a:effectLst/>
                          <a:latin typeface="+mn-ea"/>
                          <a:ea typeface="+mn-ea"/>
                        </a:rPr>
                        <a:t>图形化的建模机制便于沟通，减少了理解上的偏差；</a:t>
                      </a:r>
                    </a:p>
                    <a:p>
                      <a:pPr algn="just">
                        <a:lnSpc>
                          <a:spcPct val="150000"/>
                        </a:lnSpc>
                        <a:spcAft>
                          <a:spcPts val="0"/>
                        </a:spcAft>
                      </a:pPr>
                      <a:r>
                        <a:rPr lang="zh-CN" sz="1200" kern="150">
                          <a:effectLst/>
                          <a:latin typeface="+mn-ea"/>
                          <a:ea typeface="+mn-ea"/>
                        </a:rPr>
                        <a:t>加了不同评估方法互操作的效率。</a:t>
                      </a:r>
                      <a:endParaRPr lang="zh-CN" sz="1200" kern="150">
                        <a:effectLst/>
                        <a:latin typeface="+mn-ea"/>
                        <a:ea typeface="+mn-ea"/>
                        <a:cs typeface="DejaVu Sans"/>
                      </a:endParaRPr>
                    </a:p>
                  </a:txBody>
                  <a:tcPr marL="47272" marR="47272" marT="0" marB="0"/>
                </a:tc>
                <a:tc>
                  <a:txBody>
                    <a:bodyPr/>
                    <a:lstStyle/>
                    <a:p>
                      <a:pPr algn="just">
                        <a:lnSpc>
                          <a:spcPct val="150000"/>
                        </a:lnSpc>
                        <a:spcAft>
                          <a:spcPts val="0"/>
                        </a:spcAft>
                      </a:pPr>
                      <a:r>
                        <a:rPr lang="zh-CN" sz="1200" kern="150">
                          <a:effectLst/>
                          <a:latin typeface="+mn-ea"/>
                          <a:ea typeface="+mn-ea"/>
                        </a:rPr>
                        <a:t>实施对人员素质要求高；</a:t>
                      </a:r>
                    </a:p>
                    <a:p>
                      <a:pPr algn="just">
                        <a:lnSpc>
                          <a:spcPct val="150000"/>
                        </a:lnSpc>
                        <a:spcAft>
                          <a:spcPts val="0"/>
                        </a:spcAft>
                      </a:pPr>
                      <a:r>
                        <a:rPr lang="zh-CN" sz="1200" kern="150">
                          <a:effectLst/>
                          <a:latin typeface="+mn-ea"/>
                          <a:ea typeface="+mn-ea"/>
                        </a:rPr>
                        <a:t>需要大量的工具与模板；</a:t>
                      </a:r>
                      <a:endParaRPr lang="zh-CN" sz="1200" kern="150">
                        <a:effectLst/>
                        <a:latin typeface="+mn-ea"/>
                        <a:ea typeface="+mn-ea"/>
                        <a:cs typeface="DejaVu Sans"/>
                      </a:endParaRPr>
                    </a:p>
                  </a:txBody>
                  <a:tcPr marL="47272" marR="47272" marT="0" marB="0"/>
                </a:tc>
                <a:extLst>
                  <a:ext uri="{0D108BD9-81ED-4DB2-BD59-A6C34878D82A}">
                    <a16:rowId xmlns:a16="http://schemas.microsoft.com/office/drawing/2014/main" val="1035538851"/>
                  </a:ext>
                </a:extLst>
              </a:tr>
              <a:tr h="2269066">
                <a:tc>
                  <a:txBody>
                    <a:bodyPr/>
                    <a:lstStyle/>
                    <a:p>
                      <a:pPr algn="ctr">
                        <a:lnSpc>
                          <a:spcPct val="150000"/>
                        </a:lnSpc>
                        <a:spcAft>
                          <a:spcPts val="0"/>
                        </a:spcAft>
                      </a:pPr>
                      <a:r>
                        <a:rPr lang="zh-CN" sz="1200" kern="150">
                          <a:effectLst/>
                          <a:latin typeface="+mn-ea"/>
                          <a:ea typeface="+mn-ea"/>
                        </a:rPr>
                        <a:t>定量分析</a:t>
                      </a:r>
                      <a:endParaRPr lang="zh-CN" sz="1200" kern="150">
                        <a:effectLst/>
                        <a:latin typeface="+mn-ea"/>
                        <a:ea typeface="+mn-ea"/>
                        <a:cs typeface="DejaVu Sans"/>
                      </a:endParaRPr>
                    </a:p>
                  </a:txBody>
                  <a:tcPr marL="47272" marR="47272" marT="0" marB="0" anchor="ctr"/>
                </a:tc>
                <a:tc>
                  <a:txBody>
                    <a:bodyPr/>
                    <a:lstStyle/>
                    <a:p>
                      <a:pPr marL="342900" lvl="0" indent="-342900" algn="just">
                        <a:lnSpc>
                          <a:spcPct val="150000"/>
                        </a:lnSpc>
                        <a:spcAft>
                          <a:spcPts val="0"/>
                        </a:spcAft>
                        <a:buFont typeface="Wingdings" panose="05000000000000000000" pitchFamily="2" charset="2"/>
                        <a:buChar char=""/>
                      </a:pPr>
                      <a:r>
                        <a:rPr lang="zh-CN" sz="1200" kern="100">
                          <a:effectLst/>
                          <a:latin typeface="+mn-ea"/>
                          <a:ea typeface="+mn-ea"/>
                        </a:rPr>
                        <a:t>按财务影响确定风险优先级；按财务价值确定资产优先级。</a:t>
                      </a:r>
                    </a:p>
                    <a:p>
                      <a:pPr marL="342900" lvl="0" indent="-342900" algn="just">
                        <a:lnSpc>
                          <a:spcPct val="150000"/>
                        </a:lnSpc>
                        <a:spcAft>
                          <a:spcPts val="0"/>
                        </a:spcAft>
                        <a:buFont typeface="Wingdings" panose="05000000000000000000" pitchFamily="2" charset="2"/>
                        <a:buChar char=""/>
                      </a:pPr>
                      <a:r>
                        <a:rPr lang="zh-CN" sz="1200" kern="100">
                          <a:effectLst/>
                          <a:latin typeface="+mn-ea"/>
                          <a:ea typeface="+mn-ea"/>
                        </a:rPr>
                        <a:t>结果通过安全投资收益推动风险管理。</a:t>
                      </a:r>
                    </a:p>
                    <a:p>
                      <a:pPr marL="342900" lvl="0" indent="-342900" algn="just">
                        <a:lnSpc>
                          <a:spcPct val="150000"/>
                        </a:lnSpc>
                        <a:spcAft>
                          <a:spcPts val="0"/>
                        </a:spcAft>
                        <a:buFont typeface="Wingdings" panose="05000000000000000000" pitchFamily="2" charset="2"/>
                        <a:buChar char=""/>
                      </a:pPr>
                      <a:r>
                        <a:rPr lang="zh-CN" sz="1200" kern="100">
                          <a:effectLst/>
                          <a:latin typeface="+mn-ea"/>
                          <a:ea typeface="+mn-ea"/>
                        </a:rPr>
                        <a:t>结果可用因管理而异的术语来表达（例如货币值和表达为具体百分比的可能性）。</a:t>
                      </a:r>
                    </a:p>
                    <a:p>
                      <a:pPr algn="just">
                        <a:lnSpc>
                          <a:spcPct val="150000"/>
                        </a:lnSpc>
                        <a:spcAft>
                          <a:spcPts val="0"/>
                        </a:spcAft>
                      </a:pPr>
                      <a:r>
                        <a:rPr lang="de-DE" sz="1200" kern="150">
                          <a:effectLst/>
                          <a:latin typeface="+mn-ea"/>
                          <a:ea typeface="+mn-ea"/>
                        </a:rPr>
                        <a:t>随着组织建立数据的历史记录并获得经验，其精确度将随时间的推移而提高。</a:t>
                      </a:r>
                      <a:endParaRPr lang="zh-CN" sz="1200" kern="150">
                        <a:effectLst/>
                        <a:latin typeface="+mn-ea"/>
                        <a:ea typeface="+mn-ea"/>
                        <a:cs typeface="DejaVu Sans"/>
                      </a:endParaRPr>
                    </a:p>
                  </a:txBody>
                  <a:tcPr marL="47272" marR="47272" marT="0" marB="0"/>
                </a:tc>
                <a:tc>
                  <a:txBody>
                    <a:bodyPr/>
                    <a:lstStyle/>
                    <a:p>
                      <a:pPr algn="just">
                        <a:lnSpc>
                          <a:spcPct val="150000"/>
                        </a:lnSpc>
                        <a:spcAft>
                          <a:spcPts val="0"/>
                        </a:spcAft>
                      </a:pPr>
                      <a:r>
                        <a:rPr lang="de-DE" sz="1200" kern="150">
                          <a:effectLst/>
                          <a:latin typeface="+mn-ea"/>
                          <a:ea typeface="+mn-ea"/>
                        </a:rPr>
                        <a:t>分配给风险的影响值以参与者的主观意见为基础。</a:t>
                      </a:r>
                      <a:endParaRPr lang="zh-CN" sz="1200" kern="150">
                        <a:effectLst/>
                        <a:latin typeface="+mn-ea"/>
                        <a:ea typeface="+mn-ea"/>
                      </a:endParaRPr>
                    </a:p>
                    <a:p>
                      <a:pPr algn="just">
                        <a:lnSpc>
                          <a:spcPct val="150000"/>
                        </a:lnSpc>
                        <a:spcAft>
                          <a:spcPts val="0"/>
                        </a:spcAft>
                      </a:pPr>
                      <a:r>
                        <a:rPr lang="de-DE" sz="1200" kern="150">
                          <a:effectLst/>
                          <a:latin typeface="+mn-ea"/>
                          <a:ea typeface="+mn-ea"/>
                        </a:rPr>
                        <a:t>达成可靠结果和一致意见的流程非常耗时。</a:t>
                      </a:r>
                      <a:endParaRPr lang="zh-CN" sz="1200" kern="150">
                        <a:effectLst/>
                        <a:latin typeface="+mn-ea"/>
                        <a:ea typeface="+mn-ea"/>
                      </a:endParaRPr>
                    </a:p>
                    <a:p>
                      <a:pPr algn="just">
                        <a:lnSpc>
                          <a:spcPct val="150000"/>
                        </a:lnSpc>
                        <a:spcAft>
                          <a:spcPts val="0"/>
                        </a:spcAft>
                      </a:pPr>
                      <a:r>
                        <a:rPr lang="de-DE" sz="1200" kern="150">
                          <a:effectLst/>
                          <a:latin typeface="+mn-ea"/>
                          <a:ea typeface="+mn-ea"/>
                        </a:rPr>
                        <a:t>计算可能会非常复杂且耗时。</a:t>
                      </a:r>
                      <a:endParaRPr lang="zh-CN" sz="1200" kern="150">
                        <a:effectLst/>
                        <a:latin typeface="+mn-ea"/>
                        <a:ea typeface="+mn-ea"/>
                      </a:endParaRPr>
                    </a:p>
                    <a:p>
                      <a:pPr algn="just">
                        <a:lnSpc>
                          <a:spcPct val="150000"/>
                        </a:lnSpc>
                        <a:spcAft>
                          <a:spcPts val="0"/>
                        </a:spcAft>
                      </a:pPr>
                      <a:r>
                        <a:rPr lang="de-DE" sz="1200" kern="150">
                          <a:effectLst/>
                          <a:latin typeface="+mn-ea"/>
                          <a:ea typeface="+mn-ea"/>
                        </a:rPr>
                        <a:t>结果只用财务术语来表达，对非技术性人员而言可能难以解释。</a:t>
                      </a:r>
                      <a:endParaRPr lang="zh-CN" sz="1200" kern="150">
                        <a:effectLst/>
                        <a:latin typeface="+mn-ea"/>
                        <a:ea typeface="+mn-ea"/>
                      </a:endParaRPr>
                    </a:p>
                    <a:p>
                      <a:pPr algn="just">
                        <a:lnSpc>
                          <a:spcPct val="150000"/>
                        </a:lnSpc>
                        <a:spcAft>
                          <a:spcPts val="0"/>
                        </a:spcAft>
                      </a:pPr>
                      <a:r>
                        <a:rPr lang="de-DE" sz="1200" kern="150">
                          <a:effectLst/>
                          <a:latin typeface="+mn-ea"/>
                          <a:ea typeface="+mn-ea"/>
                        </a:rPr>
                        <a:t>流程要求专业技术，因此参与者无法轻松通过流程获得指导。</a:t>
                      </a:r>
                      <a:endParaRPr lang="zh-CN" sz="1200" kern="150">
                        <a:effectLst/>
                        <a:latin typeface="+mn-ea"/>
                        <a:ea typeface="+mn-ea"/>
                        <a:cs typeface="DejaVu Sans"/>
                      </a:endParaRPr>
                    </a:p>
                  </a:txBody>
                  <a:tcPr marL="47272" marR="47272" marT="0" marB="0"/>
                </a:tc>
                <a:extLst>
                  <a:ext uri="{0D108BD9-81ED-4DB2-BD59-A6C34878D82A}">
                    <a16:rowId xmlns:a16="http://schemas.microsoft.com/office/drawing/2014/main" val="1821133775"/>
                  </a:ext>
                </a:extLst>
              </a:tr>
              <a:tr h="1323622">
                <a:tc>
                  <a:txBody>
                    <a:bodyPr/>
                    <a:lstStyle/>
                    <a:p>
                      <a:pPr algn="ctr">
                        <a:lnSpc>
                          <a:spcPct val="150000"/>
                        </a:lnSpc>
                        <a:spcAft>
                          <a:spcPts val="0"/>
                        </a:spcAft>
                      </a:pPr>
                      <a:r>
                        <a:rPr lang="zh-CN" sz="1200" kern="150">
                          <a:effectLst/>
                          <a:latin typeface="+mn-ea"/>
                          <a:ea typeface="+mn-ea"/>
                        </a:rPr>
                        <a:t>定性分析</a:t>
                      </a:r>
                      <a:endParaRPr lang="zh-CN" sz="1200" kern="150">
                        <a:effectLst/>
                        <a:latin typeface="+mn-ea"/>
                        <a:ea typeface="+mn-ea"/>
                        <a:cs typeface="DejaVu Sans"/>
                      </a:endParaRPr>
                    </a:p>
                  </a:txBody>
                  <a:tcPr marL="47272" marR="47272" marT="0" marB="0" anchor="ctr"/>
                </a:tc>
                <a:tc>
                  <a:txBody>
                    <a:bodyPr/>
                    <a:lstStyle/>
                    <a:p>
                      <a:pPr algn="just">
                        <a:lnSpc>
                          <a:spcPct val="150000"/>
                        </a:lnSpc>
                        <a:spcAft>
                          <a:spcPts val="0"/>
                        </a:spcAft>
                      </a:pPr>
                      <a:r>
                        <a:rPr lang="de-DE" sz="1200" kern="150">
                          <a:effectLst/>
                          <a:latin typeface="+mn-ea"/>
                          <a:ea typeface="+mn-ea"/>
                        </a:rPr>
                        <a:t>使可见性和了解风险排列成为可能。</a:t>
                      </a:r>
                      <a:endParaRPr lang="zh-CN" sz="1200" kern="150">
                        <a:effectLst/>
                        <a:latin typeface="+mn-ea"/>
                        <a:ea typeface="+mn-ea"/>
                      </a:endParaRPr>
                    </a:p>
                    <a:p>
                      <a:pPr algn="just">
                        <a:lnSpc>
                          <a:spcPct val="150000"/>
                        </a:lnSpc>
                        <a:spcAft>
                          <a:spcPts val="0"/>
                        </a:spcAft>
                      </a:pPr>
                      <a:r>
                        <a:rPr lang="de-DE" sz="1200" kern="150">
                          <a:effectLst/>
                          <a:latin typeface="+mn-ea"/>
                          <a:ea typeface="+mn-ea"/>
                        </a:rPr>
                        <a:t>更容易达成一致意见。</a:t>
                      </a:r>
                      <a:endParaRPr lang="zh-CN" sz="1200" kern="150">
                        <a:effectLst/>
                        <a:latin typeface="+mn-ea"/>
                        <a:ea typeface="+mn-ea"/>
                      </a:endParaRPr>
                    </a:p>
                    <a:p>
                      <a:pPr algn="just">
                        <a:lnSpc>
                          <a:spcPct val="150000"/>
                        </a:lnSpc>
                        <a:spcAft>
                          <a:spcPts val="0"/>
                        </a:spcAft>
                      </a:pPr>
                      <a:r>
                        <a:rPr lang="de-DE" sz="1200" kern="150">
                          <a:effectLst/>
                          <a:latin typeface="+mn-ea"/>
                          <a:ea typeface="+mn-ea"/>
                        </a:rPr>
                        <a:t>无需量化威胁频率。</a:t>
                      </a:r>
                      <a:endParaRPr lang="zh-CN" sz="1200" kern="150">
                        <a:effectLst/>
                        <a:latin typeface="+mn-ea"/>
                        <a:ea typeface="+mn-ea"/>
                      </a:endParaRPr>
                    </a:p>
                    <a:p>
                      <a:pPr algn="just">
                        <a:lnSpc>
                          <a:spcPct val="150000"/>
                        </a:lnSpc>
                        <a:spcAft>
                          <a:spcPts val="0"/>
                        </a:spcAft>
                      </a:pPr>
                      <a:r>
                        <a:rPr lang="de-DE" sz="1200" kern="150">
                          <a:effectLst/>
                          <a:latin typeface="+mn-ea"/>
                          <a:ea typeface="+mn-ea"/>
                        </a:rPr>
                        <a:t>无需确定资产的财务价值。</a:t>
                      </a:r>
                      <a:endParaRPr lang="zh-CN" sz="1200" kern="150">
                        <a:effectLst/>
                        <a:latin typeface="+mn-ea"/>
                        <a:ea typeface="+mn-ea"/>
                      </a:endParaRPr>
                    </a:p>
                    <a:p>
                      <a:pPr algn="just">
                        <a:lnSpc>
                          <a:spcPct val="150000"/>
                        </a:lnSpc>
                        <a:spcAft>
                          <a:spcPts val="0"/>
                        </a:spcAft>
                      </a:pPr>
                      <a:r>
                        <a:rPr lang="de-DE" sz="1200" kern="150">
                          <a:effectLst/>
                          <a:latin typeface="+mn-ea"/>
                          <a:ea typeface="+mn-ea"/>
                        </a:rPr>
                        <a:t>更便于不是安全或计算机专家的人员参与。</a:t>
                      </a:r>
                      <a:endParaRPr lang="zh-CN" sz="1200" kern="150">
                        <a:effectLst/>
                        <a:latin typeface="+mn-ea"/>
                        <a:ea typeface="+mn-ea"/>
                        <a:cs typeface="DejaVu Sans"/>
                      </a:endParaRPr>
                    </a:p>
                  </a:txBody>
                  <a:tcPr marL="47272" marR="47272" marT="0" marB="0"/>
                </a:tc>
                <a:tc>
                  <a:txBody>
                    <a:bodyPr/>
                    <a:lstStyle/>
                    <a:p>
                      <a:pPr algn="just">
                        <a:lnSpc>
                          <a:spcPct val="150000"/>
                        </a:lnSpc>
                        <a:spcAft>
                          <a:spcPts val="0"/>
                        </a:spcAft>
                      </a:pPr>
                      <a:r>
                        <a:rPr lang="de-DE" sz="1200" kern="150" dirty="0">
                          <a:effectLst/>
                          <a:latin typeface="+mn-ea"/>
                          <a:ea typeface="+mn-ea"/>
                        </a:rPr>
                        <a:t>在重要的风险之间没有足够的区别。</a:t>
                      </a:r>
                      <a:endParaRPr lang="zh-CN" sz="1200" kern="150" dirty="0">
                        <a:effectLst/>
                        <a:latin typeface="+mn-ea"/>
                        <a:ea typeface="+mn-ea"/>
                      </a:endParaRPr>
                    </a:p>
                    <a:p>
                      <a:pPr algn="just">
                        <a:lnSpc>
                          <a:spcPct val="150000"/>
                        </a:lnSpc>
                        <a:spcAft>
                          <a:spcPts val="0"/>
                        </a:spcAft>
                      </a:pPr>
                      <a:r>
                        <a:rPr lang="de-DE" sz="1200" kern="150" dirty="0">
                          <a:effectLst/>
                          <a:latin typeface="+mn-ea"/>
                          <a:ea typeface="+mn-ea"/>
                        </a:rPr>
                        <a:t>难以证明投资控制措施实施是否正确，因为没有为成本效益分析提供基础。</a:t>
                      </a:r>
                      <a:endParaRPr lang="zh-CN" sz="1200" kern="150" dirty="0">
                        <a:effectLst/>
                        <a:latin typeface="+mn-ea"/>
                        <a:ea typeface="+mn-ea"/>
                      </a:endParaRPr>
                    </a:p>
                    <a:p>
                      <a:pPr algn="just">
                        <a:lnSpc>
                          <a:spcPct val="150000"/>
                        </a:lnSpc>
                        <a:spcAft>
                          <a:spcPts val="0"/>
                        </a:spcAft>
                      </a:pPr>
                      <a:r>
                        <a:rPr lang="de-DE" sz="1200" kern="150" dirty="0">
                          <a:effectLst/>
                          <a:latin typeface="+mn-ea"/>
                          <a:ea typeface="+mn-ea"/>
                        </a:rPr>
                        <a:t>结果取决于建立的风险管理小组的素质。</a:t>
                      </a:r>
                      <a:endParaRPr lang="zh-CN" sz="1200" kern="150" dirty="0">
                        <a:effectLst/>
                        <a:latin typeface="+mn-ea"/>
                        <a:ea typeface="+mn-ea"/>
                        <a:cs typeface="DejaVu Sans"/>
                      </a:endParaRPr>
                    </a:p>
                  </a:txBody>
                  <a:tcPr marL="47272" marR="47272" marT="0" marB="0"/>
                </a:tc>
                <a:extLst>
                  <a:ext uri="{0D108BD9-81ED-4DB2-BD59-A6C34878D82A}">
                    <a16:rowId xmlns:a16="http://schemas.microsoft.com/office/drawing/2014/main" val="634391228"/>
                  </a:ext>
                </a:extLst>
              </a:tr>
            </a:tbl>
          </a:graphicData>
        </a:graphic>
      </p:graphicFrame>
    </p:spTree>
    <p:extLst>
      <p:ext uri="{BB962C8B-B14F-4D97-AF65-F5344CB8AC3E}">
        <p14:creationId xmlns:p14="http://schemas.microsoft.com/office/powerpoint/2010/main" val="1844886555"/>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1300DD-A5D6-4F4E-AB6B-DF32B348A188}"/>
              </a:ext>
            </a:extLst>
          </p:cNvPr>
          <p:cNvSpPr>
            <a:spLocks noGrp="1"/>
          </p:cNvSpPr>
          <p:nvPr>
            <p:ph type="title"/>
          </p:nvPr>
        </p:nvSpPr>
        <p:spPr/>
        <p:txBody>
          <a:bodyPr/>
          <a:lstStyle/>
          <a:p>
            <a:r>
              <a:rPr lang="zh-CN" altLang="zh-CN" dirty="0"/>
              <a:t>风险评估工具</a:t>
            </a:r>
            <a:endParaRPr lang="zh-CN" altLang="en-US" dirty="0"/>
          </a:p>
        </p:txBody>
      </p:sp>
      <p:sp>
        <p:nvSpPr>
          <p:cNvPr id="3" name="内容占位符 2">
            <a:extLst>
              <a:ext uri="{FF2B5EF4-FFF2-40B4-BE49-F238E27FC236}">
                <a16:creationId xmlns:a16="http://schemas.microsoft.com/office/drawing/2014/main" id="{DCC9EF5E-B88D-4208-BBF8-40CB649AD4FA}"/>
              </a:ext>
            </a:extLst>
          </p:cNvPr>
          <p:cNvSpPr>
            <a:spLocks noGrp="1"/>
          </p:cNvSpPr>
          <p:nvPr>
            <p:ph idx="1"/>
          </p:nvPr>
        </p:nvSpPr>
        <p:spPr/>
        <p:txBody>
          <a:bodyPr/>
          <a:lstStyle/>
          <a:p>
            <a:r>
              <a:rPr lang="zh-CN" altLang="zh-CN" dirty="0"/>
              <a:t>风险评估与管理工具</a:t>
            </a:r>
            <a:endParaRPr lang="en-US" altLang="zh-CN" dirty="0"/>
          </a:p>
          <a:p>
            <a:pPr lvl="1"/>
            <a:r>
              <a:rPr lang="zh-CN" altLang="zh-CN" sz="2200" dirty="0"/>
              <a:t>一套集成了风险评估各类知识和判据的管理信息系统，以规范风险评估的过程和操作方法；或者是用于收集评估所需要的数据和资料，基于专家经验，对输入输出进行模型分析</a:t>
            </a:r>
            <a:endParaRPr lang="en-US" altLang="zh-CN" sz="2200" dirty="0"/>
          </a:p>
          <a:p>
            <a:r>
              <a:rPr lang="zh-CN" altLang="zh-CN" dirty="0"/>
              <a:t>系统基础平台风险评估工具</a:t>
            </a:r>
            <a:endParaRPr lang="en-US" altLang="zh-CN" dirty="0"/>
          </a:p>
          <a:p>
            <a:pPr lvl="1"/>
            <a:r>
              <a:rPr lang="zh-CN" altLang="zh-CN" sz="2200" dirty="0"/>
              <a:t>主要用于对信息系统的主要部件（如操作系统、数据库系统、网络设备等）的脆弱性进行分析，或实施基于脆弱性的攻击</a:t>
            </a:r>
            <a:endParaRPr lang="en-US" altLang="zh-CN" sz="2200" dirty="0"/>
          </a:p>
          <a:p>
            <a:r>
              <a:rPr lang="zh-CN" altLang="zh-CN" dirty="0"/>
              <a:t>风险评估辅助工具</a:t>
            </a:r>
            <a:endParaRPr lang="en-US" altLang="zh-CN" dirty="0"/>
          </a:p>
          <a:p>
            <a:pPr lvl="1"/>
            <a:r>
              <a:rPr lang="zh-CN" altLang="zh-CN" sz="2200" dirty="0"/>
              <a:t>实现对数据的采集、现状分析和趋势分析等单项功能，为风险评估各要素的赋值、定级提供依据</a:t>
            </a:r>
            <a:endParaRPr lang="zh-CN" altLang="en-US" sz="2200" dirty="0"/>
          </a:p>
        </p:txBody>
      </p:sp>
      <p:sp>
        <p:nvSpPr>
          <p:cNvPr id="4" name="灯片编号占位符 3">
            <a:extLst>
              <a:ext uri="{FF2B5EF4-FFF2-40B4-BE49-F238E27FC236}">
                <a16:creationId xmlns:a16="http://schemas.microsoft.com/office/drawing/2014/main" id="{BDF5BF49-D780-41DF-B2AF-06E3F18EDC72}"/>
              </a:ext>
            </a:extLst>
          </p:cNvPr>
          <p:cNvSpPr>
            <a:spLocks noGrp="1"/>
          </p:cNvSpPr>
          <p:nvPr>
            <p:ph type="sldNum" sz="quarter" idx="10"/>
          </p:nvPr>
        </p:nvSpPr>
        <p:spPr/>
        <p:txBody>
          <a:bodyPr/>
          <a:lstStyle/>
          <a:p>
            <a:pPr>
              <a:defRPr/>
            </a:pPr>
            <a:fld id="{F5E0E65E-9137-4309-8D78-B392A1917D52}" type="slidenum">
              <a:rPr lang="zh-CN" altLang="en-US" smtClean="0"/>
              <a:pPr>
                <a:defRPr/>
              </a:pPr>
              <a:t>22</a:t>
            </a:fld>
            <a:endParaRPr lang="en-US" altLang="zh-CN"/>
          </a:p>
        </p:txBody>
      </p:sp>
    </p:spTree>
    <p:extLst>
      <p:ext uri="{BB962C8B-B14F-4D97-AF65-F5344CB8AC3E}">
        <p14:creationId xmlns:p14="http://schemas.microsoft.com/office/powerpoint/2010/main" val="399518127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85520B-370C-471C-B4B4-68E6FC9FBFDA}"/>
              </a:ext>
            </a:extLst>
          </p:cNvPr>
          <p:cNvSpPr>
            <a:spLocks noGrp="1"/>
          </p:cNvSpPr>
          <p:nvPr>
            <p:ph type="title"/>
          </p:nvPr>
        </p:nvSpPr>
        <p:spPr/>
        <p:txBody>
          <a:bodyPr/>
          <a:lstStyle/>
          <a:p>
            <a:r>
              <a:rPr lang="zh-CN" altLang="zh-CN" dirty="0"/>
              <a:t>风险评估的基本过程</a:t>
            </a:r>
            <a:endParaRPr lang="zh-CN" altLang="en-US" dirty="0"/>
          </a:p>
        </p:txBody>
      </p:sp>
      <p:sp>
        <p:nvSpPr>
          <p:cNvPr id="3" name="内容占位符 2">
            <a:extLst>
              <a:ext uri="{FF2B5EF4-FFF2-40B4-BE49-F238E27FC236}">
                <a16:creationId xmlns:a16="http://schemas.microsoft.com/office/drawing/2014/main" id="{08B81853-FE84-46C7-9C77-267D36213F64}"/>
              </a:ext>
            </a:extLst>
          </p:cNvPr>
          <p:cNvSpPr>
            <a:spLocks noGrp="1"/>
          </p:cNvSpPr>
          <p:nvPr>
            <p:ph idx="1"/>
          </p:nvPr>
        </p:nvSpPr>
        <p:spPr/>
        <p:txBody>
          <a:bodyPr>
            <a:normAutofit/>
          </a:bodyPr>
          <a:lstStyle/>
          <a:p>
            <a:r>
              <a:rPr lang="zh-CN" altLang="zh-CN" dirty="0"/>
              <a:t>风险评估是组织确定信息安全需求的过程，包括资产识别与评价、威胁和弱点评估、控制措施评估、风险认定在内的一系列活动。</a:t>
            </a:r>
            <a:endParaRPr lang="zh-CN" altLang="en-US" dirty="0"/>
          </a:p>
        </p:txBody>
      </p:sp>
      <p:sp>
        <p:nvSpPr>
          <p:cNvPr id="4" name="灯片编号占位符 3">
            <a:extLst>
              <a:ext uri="{FF2B5EF4-FFF2-40B4-BE49-F238E27FC236}">
                <a16:creationId xmlns:a16="http://schemas.microsoft.com/office/drawing/2014/main" id="{4F5B7B69-E2A0-4421-B983-5CD990A9FBBC}"/>
              </a:ext>
            </a:extLst>
          </p:cNvPr>
          <p:cNvSpPr>
            <a:spLocks noGrp="1"/>
          </p:cNvSpPr>
          <p:nvPr>
            <p:ph type="sldNum" sz="quarter" idx="10"/>
          </p:nvPr>
        </p:nvSpPr>
        <p:spPr/>
        <p:txBody>
          <a:bodyPr/>
          <a:lstStyle/>
          <a:p>
            <a:pPr>
              <a:defRPr/>
            </a:pPr>
            <a:fld id="{F5E0E65E-9137-4309-8D78-B392A1917D52}" type="slidenum">
              <a:rPr lang="zh-CN" altLang="en-US" smtClean="0"/>
              <a:pPr>
                <a:defRPr/>
              </a:pPr>
              <a:t>23</a:t>
            </a:fld>
            <a:endParaRPr lang="en-US" altLang="zh-CN"/>
          </a:p>
        </p:txBody>
      </p:sp>
      <p:pic>
        <p:nvPicPr>
          <p:cNvPr id="5" name="图片 4">
            <a:extLst>
              <a:ext uri="{FF2B5EF4-FFF2-40B4-BE49-F238E27FC236}">
                <a16:creationId xmlns:a16="http://schemas.microsoft.com/office/drawing/2014/main" id="{EEFA34C3-4F73-41B9-965B-1610C1D58FED}"/>
              </a:ext>
            </a:extLst>
          </p:cNvPr>
          <p:cNvPicPr/>
          <p:nvPr/>
        </p:nvPicPr>
        <p:blipFill>
          <a:blip r:embed="rId2"/>
          <a:stretch>
            <a:fillRect/>
          </a:stretch>
        </p:blipFill>
        <p:spPr>
          <a:xfrm>
            <a:off x="1331640" y="2672916"/>
            <a:ext cx="6516723" cy="3852279"/>
          </a:xfrm>
          <a:prstGeom prst="rect">
            <a:avLst/>
          </a:prstGeom>
        </p:spPr>
      </p:pic>
    </p:spTree>
    <p:extLst>
      <p:ext uri="{BB962C8B-B14F-4D97-AF65-F5344CB8AC3E}">
        <p14:creationId xmlns:p14="http://schemas.microsoft.com/office/powerpoint/2010/main" val="337834744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C18C81-0F89-4E01-8AF2-659D462B344B}"/>
              </a:ext>
            </a:extLst>
          </p:cNvPr>
          <p:cNvSpPr>
            <a:spLocks noGrp="1"/>
          </p:cNvSpPr>
          <p:nvPr>
            <p:ph type="title"/>
          </p:nvPr>
        </p:nvSpPr>
        <p:spPr/>
        <p:txBody>
          <a:bodyPr/>
          <a:lstStyle/>
          <a:p>
            <a:r>
              <a:rPr lang="zh-CN" altLang="zh-CN" dirty="0"/>
              <a:t>风险评估准备</a:t>
            </a:r>
            <a:endParaRPr lang="zh-CN" altLang="en-US" dirty="0"/>
          </a:p>
        </p:txBody>
      </p:sp>
      <p:sp>
        <p:nvSpPr>
          <p:cNvPr id="3" name="内容占位符 2">
            <a:extLst>
              <a:ext uri="{FF2B5EF4-FFF2-40B4-BE49-F238E27FC236}">
                <a16:creationId xmlns:a16="http://schemas.microsoft.com/office/drawing/2014/main" id="{33A6E38B-C7FA-44E3-9586-4C4BB2027A7B}"/>
              </a:ext>
            </a:extLst>
          </p:cNvPr>
          <p:cNvSpPr>
            <a:spLocks noGrp="1"/>
          </p:cNvSpPr>
          <p:nvPr>
            <p:ph idx="1"/>
          </p:nvPr>
        </p:nvSpPr>
        <p:spPr/>
        <p:txBody>
          <a:bodyPr>
            <a:normAutofit fontScale="92500" lnSpcReduction="10000"/>
          </a:bodyPr>
          <a:lstStyle/>
          <a:p>
            <a:r>
              <a:rPr lang="zh-CN" altLang="zh-CN" dirty="0"/>
              <a:t>风险评估准备是整个风险评估过程有效性的</a:t>
            </a:r>
            <a:r>
              <a:rPr lang="zh-CN" altLang="zh-CN" dirty="0" smtClean="0"/>
              <a:t>保证</a:t>
            </a:r>
            <a:endParaRPr lang="en-US" altLang="zh-CN" dirty="0" smtClean="0"/>
          </a:p>
          <a:p>
            <a:pPr lvl="1"/>
            <a:r>
              <a:rPr lang="zh-CN" altLang="zh-CN" dirty="0" smtClean="0"/>
              <a:t>组织</a:t>
            </a:r>
            <a:r>
              <a:rPr lang="zh-CN" altLang="zh-CN" dirty="0"/>
              <a:t>实施风险评估是一种战略性的考虑，其结果将受到组织的业务战略、业务流程、安全需求、系统规模和结构等方面的影响</a:t>
            </a:r>
            <a:r>
              <a:rPr lang="zh-CN" altLang="zh-CN" dirty="0" smtClean="0"/>
              <a:t>。</a:t>
            </a:r>
            <a:endParaRPr lang="en-US" altLang="zh-CN" dirty="0" smtClean="0"/>
          </a:p>
          <a:p>
            <a:r>
              <a:rPr lang="zh-CN" altLang="en-US" dirty="0" smtClean="0"/>
              <a:t>风险评估准备工作</a:t>
            </a:r>
            <a:endParaRPr lang="en-US" altLang="zh-CN" dirty="0"/>
          </a:p>
          <a:p>
            <a:pPr lvl="1"/>
            <a:r>
              <a:rPr lang="zh-CN" altLang="zh-CN" sz="2800" dirty="0"/>
              <a:t>确定风险评估的</a:t>
            </a:r>
            <a:r>
              <a:rPr lang="zh-CN" altLang="zh-CN" sz="2800" dirty="0" smtClean="0"/>
              <a:t>目标</a:t>
            </a:r>
            <a:endParaRPr lang="zh-CN" altLang="zh-CN" sz="2800" dirty="0"/>
          </a:p>
          <a:p>
            <a:pPr lvl="1"/>
            <a:r>
              <a:rPr lang="zh-CN" altLang="zh-CN" sz="2800" dirty="0" smtClean="0"/>
              <a:t>确定</a:t>
            </a:r>
            <a:r>
              <a:rPr lang="zh-CN" altLang="zh-CN" sz="2800" dirty="0"/>
              <a:t>风险评估的</a:t>
            </a:r>
            <a:r>
              <a:rPr lang="zh-CN" altLang="zh-CN" sz="2800" dirty="0" smtClean="0"/>
              <a:t>范围</a:t>
            </a:r>
            <a:endParaRPr lang="en-US" altLang="zh-CN" sz="2800" dirty="0" smtClean="0"/>
          </a:p>
          <a:p>
            <a:pPr lvl="1"/>
            <a:r>
              <a:rPr lang="zh-CN" altLang="zh-CN" sz="2800" dirty="0"/>
              <a:t>组建适当的评估管理与实施</a:t>
            </a:r>
            <a:r>
              <a:rPr lang="zh-CN" altLang="zh-CN" sz="2800" dirty="0" smtClean="0"/>
              <a:t>团队</a:t>
            </a:r>
            <a:endParaRPr lang="en-US" altLang="zh-CN" sz="2800" dirty="0" smtClean="0"/>
          </a:p>
          <a:p>
            <a:pPr lvl="1"/>
            <a:r>
              <a:rPr lang="zh-CN" altLang="zh-CN" sz="2800" dirty="0"/>
              <a:t>进行系统</a:t>
            </a:r>
            <a:r>
              <a:rPr lang="zh-CN" altLang="zh-CN" sz="2800" dirty="0" smtClean="0"/>
              <a:t>调研</a:t>
            </a:r>
            <a:endParaRPr lang="en-US" altLang="zh-CN" sz="2800" dirty="0" smtClean="0"/>
          </a:p>
          <a:p>
            <a:pPr lvl="1"/>
            <a:r>
              <a:rPr lang="zh-CN" altLang="zh-CN" dirty="0"/>
              <a:t>确定评估依据和</a:t>
            </a:r>
            <a:r>
              <a:rPr lang="zh-CN" altLang="zh-CN" dirty="0" smtClean="0"/>
              <a:t>方法</a:t>
            </a:r>
            <a:endParaRPr lang="en-US" altLang="zh-CN" dirty="0" smtClean="0"/>
          </a:p>
          <a:p>
            <a:pPr lvl="1"/>
            <a:r>
              <a:rPr lang="zh-CN" altLang="zh-CN" dirty="0"/>
              <a:t>制定风险评估</a:t>
            </a:r>
            <a:r>
              <a:rPr lang="zh-CN" altLang="zh-CN" dirty="0" smtClean="0"/>
              <a:t>方案</a:t>
            </a:r>
            <a:endParaRPr lang="en-US" altLang="zh-CN" dirty="0" smtClean="0"/>
          </a:p>
          <a:p>
            <a:pPr lvl="1"/>
            <a:r>
              <a:rPr lang="zh-CN" altLang="zh-CN" dirty="0"/>
              <a:t>获得最高管理者对风险评估工作的支持</a:t>
            </a:r>
            <a:endParaRPr lang="zh-CN" altLang="zh-CN" sz="2800" dirty="0"/>
          </a:p>
          <a:p>
            <a:pPr lvl="1"/>
            <a:endParaRPr lang="zh-CN" altLang="zh-CN" sz="2800" dirty="0"/>
          </a:p>
        </p:txBody>
      </p:sp>
      <p:sp>
        <p:nvSpPr>
          <p:cNvPr id="4" name="灯片编号占位符 3">
            <a:extLst>
              <a:ext uri="{FF2B5EF4-FFF2-40B4-BE49-F238E27FC236}">
                <a16:creationId xmlns:a16="http://schemas.microsoft.com/office/drawing/2014/main" id="{8AC34F80-DB46-4793-934E-16439A222D8C}"/>
              </a:ext>
            </a:extLst>
          </p:cNvPr>
          <p:cNvSpPr>
            <a:spLocks noGrp="1"/>
          </p:cNvSpPr>
          <p:nvPr>
            <p:ph type="sldNum" sz="quarter" idx="10"/>
          </p:nvPr>
        </p:nvSpPr>
        <p:spPr/>
        <p:txBody>
          <a:bodyPr/>
          <a:lstStyle/>
          <a:p>
            <a:pPr>
              <a:defRPr/>
            </a:pPr>
            <a:fld id="{F5E0E65E-9137-4309-8D78-B392A1917D52}" type="slidenum">
              <a:rPr lang="zh-CN" altLang="en-US" smtClean="0"/>
              <a:pPr>
                <a:defRPr/>
              </a:pPr>
              <a:t>24</a:t>
            </a:fld>
            <a:endParaRPr lang="en-US" altLang="zh-CN"/>
          </a:p>
        </p:txBody>
      </p:sp>
    </p:spTree>
    <p:extLst>
      <p:ext uri="{BB962C8B-B14F-4D97-AF65-F5344CB8AC3E}">
        <p14:creationId xmlns:p14="http://schemas.microsoft.com/office/powerpoint/2010/main" val="90715116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C18C81-0F89-4E01-8AF2-659D462B344B}"/>
              </a:ext>
            </a:extLst>
          </p:cNvPr>
          <p:cNvSpPr>
            <a:spLocks noGrp="1"/>
          </p:cNvSpPr>
          <p:nvPr>
            <p:ph type="title"/>
          </p:nvPr>
        </p:nvSpPr>
        <p:spPr/>
        <p:txBody>
          <a:bodyPr/>
          <a:lstStyle/>
          <a:p>
            <a:r>
              <a:rPr lang="zh-CN" altLang="zh-CN" dirty="0"/>
              <a:t>风险评估准备</a:t>
            </a:r>
            <a:endParaRPr lang="zh-CN" altLang="en-US" dirty="0"/>
          </a:p>
        </p:txBody>
      </p:sp>
      <p:sp>
        <p:nvSpPr>
          <p:cNvPr id="3" name="内容占位符 2">
            <a:extLst>
              <a:ext uri="{FF2B5EF4-FFF2-40B4-BE49-F238E27FC236}">
                <a16:creationId xmlns:a16="http://schemas.microsoft.com/office/drawing/2014/main" id="{33A6E38B-C7FA-44E3-9586-4C4BB2027A7B}"/>
              </a:ext>
            </a:extLst>
          </p:cNvPr>
          <p:cNvSpPr>
            <a:spLocks noGrp="1"/>
          </p:cNvSpPr>
          <p:nvPr>
            <p:ph idx="1"/>
          </p:nvPr>
        </p:nvSpPr>
        <p:spPr/>
        <p:txBody>
          <a:bodyPr>
            <a:normAutofit/>
          </a:bodyPr>
          <a:lstStyle/>
          <a:p>
            <a:r>
              <a:rPr lang="zh-CN" altLang="zh-CN" sz="3000" dirty="0" smtClean="0"/>
              <a:t>确定</a:t>
            </a:r>
            <a:r>
              <a:rPr lang="zh-CN" altLang="zh-CN" sz="3000" dirty="0"/>
              <a:t>风险评估的</a:t>
            </a:r>
            <a:r>
              <a:rPr lang="zh-CN" altLang="zh-CN" sz="3000" dirty="0" smtClean="0"/>
              <a:t>目标</a:t>
            </a:r>
            <a:endParaRPr lang="zh-CN" altLang="zh-CN" sz="3000" dirty="0"/>
          </a:p>
          <a:p>
            <a:pPr lvl="1"/>
            <a:r>
              <a:rPr lang="zh-CN" altLang="zh-CN" dirty="0"/>
              <a:t>根据满足组织业务持续发展在安全方面的需要、 法律法规的规定等内容，识别现有信息系统及管理上的不足，以及可能造成的风险大小。</a:t>
            </a:r>
          </a:p>
          <a:p>
            <a:r>
              <a:rPr lang="zh-CN" altLang="zh-CN" sz="3000" dirty="0"/>
              <a:t>确定风险评估的</a:t>
            </a:r>
            <a:r>
              <a:rPr lang="zh-CN" altLang="zh-CN" sz="3000" dirty="0" smtClean="0"/>
              <a:t>范围</a:t>
            </a:r>
            <a:endParaRPr lang="zh-CN" altLang="zh-CN" sz="3000" dirty="0"/>
          </a:p>
          <a:p>
            <a:pPr lvl="1"/>
            <a:r>
              <a:rPr lang="zh-CN" altLang="zh-CN" dirty="0"/>
              <a:t>风险评估范围可能是组织全部的信息及与信息处理相关的各类资产、管理机构，也可能是某个独立的信息系统、关键业务流程、与客户知识产权相关的系统或部门等。</a:t>
            </a:r>
            <a:endParaRPr lang="zh-CN" altLang="en-US" dirty="0"/>
          </a:p>
        </p:txBody>
      </p:sp>
      <p:sp>
        <p:nvSpPr>
          <p:cNvPr id="4" name="灯片编号占位符 3">
            <a:extLst>
              <a:ext uri="{FF2B5EF4-FFF2-40B4-BE49-F238E27FC236}">
                <a16:creationId xmlns:a16="http://schemas.microsoft.com/office/drawing/2014/main" id="{8AC34F80-DB46-4793-934E-16439A222D8C}"/>
              </a:ext>
            </a:extLst>
          </p:cNvPr>
          <p:cNvSpPr>
            <a:spLocks noGrp="1"/>
          </p:cNvSpPr>
          <p:nvPr>
            <p:ph type="sldNum" sz="quarter" idx="10"/>
          </p:nvPr>
        </p:nvSpPr>
        <p:spPr/>
        <p:txBody>
          <a:bodyPr/>
          <a:lstStyle/>
          <a:p>
            <a:pPr>
              <a:defRPr/>
            </a:pPr>
            <a:fld id="{F5E0E65E-9137-4309-8D78-B392A1917D52}" type="slidenum">
              <a:rPr lang="zh-CN" altLang="en-US" smtClean="0"/>
              <a:pPr>
                <a:defRPr/>
              </a:pPr>
              <a:t>25</a:t>
            </a:fld>
            <a:endParaRPr lang="en-US" altLang="zh-CN"/>
          </a:p>
        </p:txBody>
      </p:sp>
    </p:spTree>
    <p:extLst>
      <p:ext uri="{BB962C8B-B14F-4D97-AF65-F5344CB8AC3E}">
        <p14:creationId xmlns:p14="http://schemas.microsoft.com/office/powerpoint/2010/main" val="167825982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C18C81-0F89-4E01-8AF2-659D462B344B}"/>
              </a:ext>
            </a:extLst>
          </p:cNvPr>
          <p:cNvSpPr>
            <a:spLocks noGrp="1"/>
          </p:cNvSpPr>
          <p:nvPr>
            <p:ph type="title"/>
          </p:nvPr>
        </p:nvSpPr>
        <p:spPr/>
        <p:txBody>
          <a:bodyPr/>
          <a:lstStyle/>
          <a:p>
            <a:r>
              <a:rPr lang="zh-CN" altLang="zh-CN" dirty="0"/>
              <a:t>风险评估准备</a:t>
            </a:r>
            <a:endParaRPr lang="zh-CN" altLang="en-US" dirty="0"/>
          </a:p>
        </p:txBody>
      </p:sp>
      <p:sp>
        <p:nvSpPr>
          <p:cNvPr id="3" name="内容占位符 2">
            <a:extLst>
              <a:ext uri="{FF2B5EF4-FFF2-40B4-BE49-F238E27FC236}">
                <a16:creationId xmlns:a16="http://schemas.microsoft.com/office/drawing/2014/main" id="{33A6E38B-C7FA-44E3-9586-4C4BB2027A7B}"/>
              </a:ext>
            </a:extLst>
          </p:cNvPr>
          <p:cNvSpPr>
            <a:spLocks noGrp="1"/>
          </p:cNvSpPr>
          <p:nvPr>
            <p:ph idx="1"/>
          </p:nvPr>
        </p:nvSpPr>
        <p:spPr/>
        <p:txBody>
          <a:bodyPr>
            <a:normAutofit fontScale="85000" lnSpcReduction="20000"/>
          </a:bodyPr>
          <a:lstStyle/>
          <a:p>
            <a:r>
              <a:rPr lang="zh-CN" altLang="zh-CN" sz="3000" dirty="0"/>
              <a:t>组建适当的评估管理与实施</a:t>
            </a:r>
            <a:r>
              <a:rPr lang="zh-CN" altLang="zh-CN" sz="3000" dirty="0" smtClean="0"/>
              <a:t>团队</a:t>
            </a:r>
            <a:endParaRPr lang="zh-CN" altLang="zh-CN" sz="3000" dirty="0"/>
          </a:p>
          <a:p>
            <a:pPr lvl="1"/>
            <a:r>
              <a:rPr lang="zh-CN" altLang="zh-CN" dirty="0"/>
              <a:t>风险评估实施团队，由管理层、相关业务骨干、</a:t>
            </a:r>
            <a:r>
              <a:rPr lang="en-US" altLang="zh-CN" dirty="0"/>
              <a:t>IT</a:t>
            </a:r>
            <a:r>
              <a:rPr lang="zh-CN" altLang="zh-CN" dirty="0"/>
              <a:t>技术等人员组成风险评估小组。</a:t>
            </a:r>
          </a:p>
          <a:p>
            <a:pPr lvl="1"/>
            <a:r>
              <a:rPr lang="zh-CN" altLang="zh-CN" dirty="0"/>
              <a:t>评估实施团队应做好评估前的表格、文档、检测工具等各项准备工作，进行风险评估技术培训和保密教育，制定风险评估过程管理相关规定。</a:t>
            </a:r>
          </a:p>
          <a:p>
            <a:r>
              <a:rPr lang="zh-CN" altLang="zh-CN" sz="3000" dirty="0"/>
              <a:t>进行系统调研；</a:t>
            </a:r>
          </a:p>
          <a:p>
            <a:pPr lvl="1"/>
            <a:r>
              <a:rPr lang="zh-CN" altLang="zh-CN" dirty="0"/>
              <a:t>系统调研是确定被评估对象的过程，风险评估小组应进行充分的系统调研，为风险评估依据和方法的选择、评估内容的实施奠定基础。</a:t>
            </a:r>
            <a:endParaRPr lang="en-US" altLang="zh-CN" dirty="0"/>
          </a:p>
          <a:p>
            <a:pPr lvl="1"/>
            <a:r>
              <a:rPr lang="zh-CN" altLang="zh-CN" dirty="0"/>
              <a:t>调研内容至少应包括：业务战略及管理制度；主要的业务功能和要求；网络结构与网络环境，包括内部连接和外部连接；系统边界；主要的硬件、软件；数据和信息；系统和数据的敏感性；支持和使用系统的人员。</a:t>
            </a:r>
          </a:p>
          <a:p>
            <a:pPr lvl="1"/>
            <a:r>
              <a:rPr lang="zh-CN" altLang="zh-CN" dirty="0"/>
              <a:t>系统调研可以采取问卷调查、 现场面谈相结合的方式进行。</a:t>
            </a:r>
            <a:endParaRPr lang="zh-CN" altLang="en-US" dirty="0"/>
          </a:p>
        </p:txBody>
      </p:sp>
      <p:sp>
        <p:nvSpPr>
          <p:cNvPr id="4" name="灯片编号占位符 3">
            <a:extLst>
              <a:ext uri="{FF2B5EF4-FFF2-40B4-BE49-F238E27FC236}">
                <a16:creationId xmlns:a16="http://schemas.microsoft.com/office/drawing/2014/main" id="{8AC34F80-DB46-4793-934E-16439A222D8C}"/>
              </a:ext>
            </a:extLst>
          </p:cNvPr>
          <p:cNvSpPr>
            <a:spLocks noGrp="1"/>
          </p:cNvSpPr>
          <p:nvPr>
            <p:ph type="sldNum" sz="quarter" idx="10"/>
          </p:nvPr>
        </p:nvSpPr>
        <p:spPr/>
        <p:txBody>
          <a:bodyPr/>
          <a:lstStyle/>
          <a:p>
            <a:pPr>
              <a:defRPr/>
            </a:pPr>
            <a:fld id="{F5E0E65E-9137-4309-8D78-B392A1917D52}" type="slidenum">
              <a:rPr lang="zh-CN" altLang="en-US" smtClean="0"/>
              <a:pPr>
                <a:defRPr/>
              </a:pPr>
              <a:t>26</a:t>
            </a:fld>
            <a:endParaRPr lang="en-US" altLang="zh-CN"/>
          </a:p>
        </p:txBody>
      </p:sp>
    </p:spTree>
    <p:extLst>
      <p:ext uri="{BB962C8B-B14F-4D97-AF65-F5344CB8AC3E}">
        <p14:creationId xmlns:p14="http://schemas.microsoft.com/office/powerpoint/2010/main" val="3745879413"/>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1C18C81-0F89-4E01-8AF2-659D462B344B}"/>
              </a:ext>
            </a:extLst>
          </p:cNvPr>
          <p:cNvSpPr>
            <a:spLocks noGrp="1"/>
          </p:cNvSpPr>
          <p:nvPr>
            <p:ph type="title"/>
          </p:nvPr>
        </p:nvSpPr>
        <p:spPr/>
        <p:txBody>
          <a:bodyPr/>
          <a:lstStyle/>
          <a:p>
            <a:r>
              <a:rPr lang="zh-CN" altLang="zh-CN" dirty="0"/>
              <a:t>风险评估准备</a:t>
            </a:r>
            <a:endParaRPr lang="zh-CN" altLang="en-US" dirty="0"/>
          </a:p>
        </p:txBody>
      </p:sp>
      <p:sp>
        <p:nvSpPr>
          <p:cNvPr id="3" name="内容占位符 2">
            <a:extLst>
              <a:ext uri="{FF2B5EF4-FFF2-40B4-BE49-F238E27FC236}">
                <a16:creationId xmlns:a16="http://schemas.microsoft.com/office/drawing/2014/main" id="{33A6E38B-C7FA-44E3-9586-4C4BB2027A7B}"/>
              </a:ext>
            </a:extLst>
          </p:cNvPr>
          <p:cNvSpPr>
            <a:spLocks noGrp="1"/>
          </p:cNvSpPr>
          <p:nvPr>
            <p:ph idx="1"/>
          </p:nvPr>
        </p:nvSpPr>
        <p:spPr/>
        <p:txBody>
          <a:bodyPr>
            <a:normAutofit fontScale="92500" lnSpcReduction="10000"/>
          </a:bodyPr>
          <a:lstStyle/>
          <a:p>
            <a:r>
              <a:rPr lang="zh-CN" altLang="zh-CN" sz="3000" dirty="0"/>
              <a:t>确定评估依据和</a:t>
            </a:r>
            <a:r>
              <a:rPr lang="zh-CN" altLang="zh-CN" sz="3000" dirty="0" smtClean="0"/>
              <a:t>方法</a:t>
            </a:r>
            <a:endParaRPr lang="zh-CN" altLang="zh-CN" sz="3000" dirty="0"/>
          </a:p>
          <a:p>
            <a:pPr lvl="1"/>
            <a:r>
              <a:rPr lang="zh-CN" altLang="zh-CN" dirty="0"/>
              <a:t>根据系统调研结果，确定评估依据和评估方法。</a:t>
            </a:r>
            <a:endParaRPr lang="en-US" altLang="zh-CN" dirty="0"/>
          </a:p>
          <a:p>
            <a:pPr lvl="1"/>
            <a:r>
              <a:rPr lang="zh-CN" altLang="zh-CN" dirty="0"/>
              <a:t>评估依据包括（但不仅限于）：现有国际标准、国家标准、行业标准；行业主管机关的业务系统的要求和制度；系统安全保护等级要求；系统互联单位的安全要求；系统本身的实时性或性能要求等。</a:t>
            </a:r>
          </a:p>
          <a:p>
            <a:pPr lvl="1"/>
            <a:r>
              <a:rPr lang="de-DE" altLang="zh-CN" dirty="0"/>
              <a:t>据组织机构自身的业务特点、信息系统特点，选择适当的风险分析方法并加以明确，如定性风险分析、定量风险分析，或是半定量风险分析。</a:t>
            </a:r>
            <a:endParaRPr lang="zh-CN" altLang="zh-CN" dirty="0"/>
          </a:p>
          <a:p>
            <a:pPr lvl="1"/>
            <a:r>
              <a:rPr lang="zh-CN" altLang="zh-CN" dirty="0"/>
              <a:t>根据评估依据，应考虑评估的目的、范围、时间、效果、人员素质等因素来选择具体的风险计算方法，并依据业务实施对系统安全运行的需求，确定相关的判断依据，使之能够与组织环境和安全要求相适应。</a:t>
            </a:r>
            <a:endParaRPr lang="zh-CN" altLang="en-US" dirty="0"/>
          </a:p>
        </p:txBody>
      </p:sp>
      <p:sp>
        <p:nvSpPr>
          <p:cNvPr id="4" name="灯片编号占位符 3">
            <a:extLst>
              <a:ext uri="{FF2B5EF4-FFF2-40B4-BE49-F238E27FC236}">
                <a16:creationId xmlns:a16="http://schemas.microsoft.com/office/drawing/2014/main" id="{8AC34F80-DB46-4793-934E-16439A222D8C}"/>
              </a:ext>
            </a:extLst>
          </p:cNvPr>
          <p:cNvSpPr>
            <a:spLocks noGrp="1"/>
          </p:cNvSpPr>
          <p:nvPr>
            <p:ph type="sldNum" sz="quarter" idx="10"/>
          </p:nvPr>
        </p:nvSpPr>
        <p:spPr/>
        <p:txBody>
          <a:bodyPr/>
          <a:lstStyle/>
          <a:p>
            <a:pPr>
              <a:defRPr/>
            </a:pPr>
            <a:fld id="{F5E0E65E-9137-4309-8D78-B392A1917D52}" type="slidenum">
              <a:rPr lang="zh-CN" altLang="en-US" smtClean="0"/>
              <a:pPr>
                <a:defRPr/>
              </a:pPr>
              <a:t>27</a:t>
            </a:fld>
            <a:endParaRPr lang="en-US" altLang="zh-CN"/>
          </a:p>
        </p:txBody>
      </p:sp>
    </p:spTree>
    <p:extLst>
      <p:ext uri="{BB962C8B-B14F-4D97-AF65-F5344CB8AC3E}">
        <p14:creationId xmlns:p14="http://schemas.microsoft.com/office/powerpoint/2010/main" val="2783845623"/>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695668-E3D5-4E61-B06C-F10F0A38DEDA}"/>
              </a:ext>
            </a:extLst>
          </p:cNvPr>
          <p:cNvSpPr>
            <a:spLocks noGrp="1"/>
          </p:cNvSpPr>
          <p:nvPr>
            <p:ph type="title"/>
          </p:nvPr>
        </p:nvSpPr>
        <p:spPr/>
        <p:txBody>
          <a:bodyPr/>
          <a:lstStyle/>
          <a:p>
            <a:r>
              <a:rPr lang="zh-CN" altLang="en-US" dirty="0"/>
              <a:t>风险评估准备</a:t>
            </a:r>
          </a:p>
        </p:txBody>
      </p:sp>
      <p:sp>
        <p:nvSpPr>
          <p:cNvPr id="3" name="内容占位符 2">
            <a:extLst>
              <a:ext uri="{FF2B5EF4-FFF2-40B4-BE49-F238E27FC236}">
                <a16:creationId xmlns:a16="http://schemas.microsoft.com/office/drawing/2014/main" id="{9AF2F25F-8BA8-4188-A054-ADC8588ACB07}"/>
              </a:ext>
            </a:extLst>
          </p:cNvPr>
          <p:cNvSpPr>
            <a:spLocks noGrp="1"/>
          </p:cNvSpPr>
          <p:nvPr>
            <p:ph idx="1"/>
          </p:nvPr>
        </p:nvSpPr>
        <p:spPr/>
        <p:txBody>
          <a:bodyPr>
            <a:normAutofit fontScale="92500" lnSpcReduction="20000"/>
          </a:bodyPr>
          <a:lstStyle/>
          <a:p>
            <a:r>
              <a:rPr lang="zh-CN" altLang="zh-CN" sz="3000" dirty="0"/>
              <a:t>制定风险评估</a:t>
            </a:r>
            <a:r>
              <a:rPr lang="zh-CN" altLang="zh-CN" sz="3000" dirty="0" smtClean="0"/>
              <a:t>方案</a:t>
            </a:r>
            <a:endParaRPr lang="zh-CN" altLang="zh-CN" sz="3000" dirty="0"/>
          </a:p>
          <a:p>
            <a:pPr lvl="1"/>
            <a:r>
              <a:rPr lang="zh-CN" altLang="zh-CN" dirty="0"/>
              <a:t>风险评估方案的目的是为后面的风险评估实施活动提供一个总体计划， 用于指导实施方开展后续工作。</a:t>
            </a:r>
            <a:endParaRPr lang="en-US" altLang="zh-CN" dirty="0"/>
          </a:p>
          <a:p>
            <a:pPr lvl="1"/>
            <a:r>
              <a:rPr lang="zh-CN" altLang="zh-CN" dirty="0"/>
              <a:t>风险评估方案的内容一般包括（但不仅限于）：</a:t>
            </a:r>
            <a:endParaRPr lang="en-US" altLang="zh-CN" dirty="0"/>
          </a:p>
          <a:p>
            <a:pPr lvl="2"/>
            <a:r>
              <a:rPr lang="zh-CN" altLang="zh-CN" dirty="0"/>
              <a:t>团队组织：包括评估团队成员、组织结构、角色、责任等内容；</a:t>
            </a:r>
            <a:endParaRPr lang="en-US" altLang="zh-CN" dirty="0"/>
          </a:p>
          <a:p>
            <a:pPr lvl="2"/>
            <a:r>
              <a:rPr lang="zh-CN" altLang="zh-CN" dirty="0"/>
              <a:t>工作计划：风险评估各阶段的工作计划，包括工作内容、工作形式、工作成果等内容；</a:t>
            </a:r>
            <a:endParaRPr lang="en-US" altLang="zh-CN" dirty="0"/>
          </a:p>
          <a:p>
            <a:pPr lvl="2"/>
            <a:r>
              <a:rPr lang="zh-CN" altLang="zh-CN" dirty="0"/>
              <a:t>时间进度安排：项目实施的时间进度安排。</a:t>
            </a:r>
          </a:p>
          <a:p>
            <a:r>
              <a:rPr lang="zh-CN" altLang="zh-CN" sz="3000" dirty="0"/>
              <a:t>获得最高管理者对风险评估工作的</a:t>
            </a:r>
            <a:r>
              <a:rPr lang="zh-CN" altLang="zh-CN" sz="3000" dirty="0" smtClean="0"/>
              <a:t>支持</a:t>
            </a:r>
            <a:endParaRPr lang="zh-CN" altLang="zh-CN" sz="3000" dirty="0"/>
          </a:p>
          <a:p>
            <a:pPr lvl="1"/>
            <a:r>
              <a:rPr lang="zh-CN" altLang="zh-CN" dirty="0"/>
              <a:t>上述所有内容确定后，应形成较为完整的风险评估实施方案，得到组织最高管理者的支持、批准；</a:t>
            </a:r>
          </a:p>
          <a:p>
            <a:pPr lvl="1"/>
            <a:r>
              <a:rPr lang="zh-CN" altLang="zh-CN" dirty="0"/>
              <a:t>对管理层和技术人员进行传达， 在组织范围就风险评估相关内容进行培训， 以明确有关人员在风险评估中的任务。</a:t>
            </a:r>
            <a:endParaRPr lang="zh-CN" altLang="en-US" dirty="0"/>
          </a:p>
        </p:txBody>
      </p:sp>
      <p:sp>
        <p:nvSpPr>
          <p:cNvPr id="4" name="灯片编号占位符 3">
            <a:extLst>
              <a:ext uri="{FF2B5EF4-FFF2-40B4-BE49-F238E27FC236}">
                <a16:creationId xmlns:a16="http://schemas.microsoft.com/office/drawing/2014/main" id="{E23EE6CB-58D3-4967-B5F0-4B0BD3680F6F}"/>
              </a:ext>
            </a:extLst>
          </p:cNvPr>
          <p:cNvSpPr>
            <a:spLocks noGrp="1"/>
          </p:cNvSpPr>
          <p:nvPr>
            <p:ph type="sldNum" sz="quarter" idx="10"/>
          </p:nvPr>
        </p:nvSpPr>
        <p:spPr/>
        <p:txBody>
          <a:bodyPr/>
          <a:lstStyle/>
          <a:p>
            <a:pPr>
              <a:defRPr/>
            </a:pPr>
            <a:fld id="{F5E0E65E-9137-4309-8D78-B392A1917D52}" type="slidenum">
              <a:rPr lang="zh-CN" altLang="en-US" smtClean="0"/>
              <a:pPr>
                <a:defRPr/>
              </a:pPr>
              <a:t>28</a:t>
            </a:fld>
            <a:endParaRPr lang="en-US" altLang="zh-CN"/>
          </a:p>
        </p:txBody>
      </p:sp>
    </p:spTree>
    <p:extLst>
      <p:ext uri="{BB962C8B-B14F-4D97-AF65-F5344CB8AC3E}">
        <p14:creationId xmlns:p14="http://schemas.microsoft.com/office/powerpoint/2010/main" val="798066262"/>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资产识别</a:t>
            </a:r>
            <a:endParaRPr lang="zh-CN" altLang="en-US" dirty="0"/>
          </a:p>
        </p:txBody>
      </p:sp>
      <p:sp>
        <p:nvSpPr>
          <p:cNvPr id="3" name="内容占位符 2"/>
          <p:cNvSpPr>
            <a:spLocks noGrp="1"/>
          </p:cNvSpPr>
          <p:nvPr>
            <p:ph idx="1"/>
          </p:nvPr>
        </p:nvSpPr>
        <p:spPr/>
        <p:txBody>
          <a:bodyPr/>
          <a:lstStyle/>
          <a:p>
            <a:r>
              <a:rPr lang="zh-CN" altLang="zh-CN" dirty="0"/>
              <a:t>资产分类、分级、形态及资产</a:t>
            </a:r>
            <a:r>
              <a:rPr lang="zh-CN" altLang="zh-CN" dirty="0" smtClean="0"/>
              <a:t>价值</a:t>
            </a:r>
            <a:r>
              <a:rPr lang="zh-CN" altLang="en-US" dirty="0" smtClean="0"/>
              <a:t>评估</a:t>
            </a:r>
            <a:endParaRPr lang="en-US" altLang="zh-CN" dirty="0" smtClean="0"/>
          </a:p>
          <a:p>
            <a:r>
              <a:rPr lang="zh-CN" altLang="en-US" dirty="0" smtClean="0"/>
              <a:t>资产分类</a:t>
            </a:r>
            <a:endParaRPr lang="en-US" altLang="zh-CN" dirty="0" smtClean="0"/>
          </a:p>
          <a:p>
            <a:pPr lvl="1"/>
            <a:r>
              <a:rPr lang="zh-CN" altLang="en-US" dirty="0" smtClean="0"/>
              <a:t>数据、软件、硬件、服务、人员、其他（</a:t>
            </a:r>
            <a:r>
              <a:rPr lang="zh-CN" altLang="en-US" dirty="0"/>
              <a:t> （</a:t>
            </a:r>
            <a:r>
              <a:rPr lang="en-US" altLang="zh-CN" dirty="0"/>
              <a:t> GB/T 20984</a:t>
            </a:r>
            <a:r>
              <a:rPr lang="zh-CN" altLang="zh-CN" dirty="0"/>
              <a:t>《信息安全风险评估规范》 </a:t>
            </a:r>
            <a:r>
              <a:rPr lang="zh-CN" altLang="en-US" dirty="0"/>
              <a:t>） </a:t>
            </a:r>
            <a:r>
              <a:rPr lang="zh-CN" altLang="en-US" dirty="0" smtClean="0"/>
              <a:t>）</a:t>
            </a:r>
            <a:endParaRPr lang="en-US" altLang="zh-CN" dirty="0" smtClean="0"/>
          </a:p>
          <a:p>
            <a:r>
              <a:rPr lang="zh-CN" altLang="en-US" dirty="0" smtClean="0"/>
              <a:t>资产形态</a:t>
            </a:r>
            <a:endParaRPr lang="en-US" altLang="zh-CN" dirty="0" smtClean="0"/>
          </a:p>
          <a:p>
            <a:pPr lvl="1"/>
            <a:r>
              <a:rPr lang="zh-CN" altLang="en-US" dirty="0" smtClean="0"/>
              <a:t>有形资产、无形资产</a:t>
            </a:r>
            <a:endParaRPr lang="en-US" altLang="zh-CN" dirty="0" smtClean="0"/>
          </a:p>
          <a:p>
            <a:r>
              <a:rPr lang="zh-CN" altLang="en-US" dirty="0" smtClean="0"/>
              <a:t>资产分级</a:t>
            </a:r>
            <a:endParaRPr lang="en-US" altLang="zh-CN" dirty="0" smtClean="0"/>
          </a:p>
          <a:p>
            <a:pPr lvl="1"/>
            <a:r>
              <a:rPr lang="zh-CN" altLang="en-US" dirty="0" smtClean="0"/>
              <a:t>保密性分级、完整性分级、可用性分级</a:t>
            </a:r>
            <a:endParaRPr lang="en-US" altLang="zh-CN" dirty="0" smtClean="0"/>
          </a:p>
          <a:p>
            <a:pPr lvl="1"/>
            <a:r>
              <a:rPr lang="zh-CN" altLang="en-US" dirty="0" smtClean="0"/>
              <a:t>资产重要性分级</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29</a:t>
            </a:fld>
            <a:endParaRPr lang="en-US" altLang="zh-CN"/>
          </a:p>
        </p:txBody>
      </p:sp>
    </p:spTree>
    <p:extLst>
      <p:ext uri="{BB962C8B-B14F-4D97-AF65-F5344CB8AC3E}">
        <p14:creationId xmlns:p14="http://schemas.microsoft.com/office/powerpoint/2010/main" val="10022506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知识子域：安全评估基础</a:t>
            </a:r>
            <a:endParaRPr lang="zh-CN" altLang="en-US" dirty="0"/>
          </a:p>
        </p:txBody>
      </p:sp>
      <p:sp>
        <p:nvSpPr>
          <p:cNvPr id="3" name="内容占位符 2"/>
          <p:cNvSpPr>
            <a:spLocks noGrp="1"/>
          </p:cNvSpPr>
          <p:nvPr>
            <p:ph idx="1"/>
          </p:nvPr>
        </p:nvSpPr>
        <p:spPr/>
        <p:txBody>
          <a:bodyPr/>
          <a:lstStyle/>
          <a:p>
            <a:r>
              <a:rPr lang="zh-CN" altLang="en-US" dirty="0" smtClean="0"/>
              <a:t>安全评估基本概念</a:t>
            </a:r>
            <a:endParaRPr lang="en-US" altLang="zh-CN" dirty="0" smtClean="0"/>
          </a:p>
          <a:p>
            <a:pPr lvl="1"/>
            <a:r>
              <a:rPr lang="zh-CN" altLang="zh-CN" dirty="0"/>
              <a:t>了解安全评估的定义、意义和价值</a:t>
            </a:r>
            <a:r>
              <a:rPr lang="zh-CN" altLang="zh-CN" dirty="0" smtClean="0"/>
              <a:t>；</a:t>
            </a:r>
            <a:endParaRPr lang="en-US" altLang="zh-CN" dirty="0" smtClean="0"/>
          </a:p>
          <a:p>
            <a:pPr lvl="1"/>
            <a:r>
              <a:rPr lang="zh-CN" altLang="zh-CN" dirty="0"/>
              <a:t>了解风险</a:t>
            </a:r>
            <a:r>
              <a:rPr lang="zh-CN" altLang="zh-CN" dirty="0" smtClean="0"/>
              <a:t>评估</a:t>
            </a:r>
            <a:r>
              <a:rPr lang="zh-CN" altLang="en-US" dirty="0" smtClean="0"/>
              <a:t>相关</a:t>
            </a:r>
            <a:r>
              <a:rPr lang="zh-CN" altLang="zh-CN" dirty="0" smtClean="0"/>
              <a:t>要素</a:t>
            </a:r>
            <a:r>
              <a:rPr lang="zh-CN" altLang="en-US" dirty="0" smtClean="0"/>
              <a:t>及要素之间的关系；</a:t>
            </a:r>
            <a:endParaRPr lang="en-US" altLang="zh-CN" dirty="0" smtClean="0"/>
          </a:p>
          <a:p>
            <a:pPr lvl="1"/>
            <a:r>
              <a:rPr lang="zh-CN" altLang="en-US" dirty="0" smtClean="0"/>
              <a:t>理解风险评估的途径、方法和相关工具等概念；</a:t>
            </a:r>
            <a:endParaRPr lang="en-US" altLang="zh-CN" dirty="0" smtClean="0"/>
          </a:p>
          <a:p>
            <a:r>
              <a:rPr lang="zh-CN" altLang="en-US" dirty="0" smtClean="0"/>
              <a:t>风险评估的基本过程</a:t>
            </a:r>
            <a:endParaRPr lang="en-US" altLang="zh-CN" dirty="0" smtClean="0"/>
          </a:p>
          <a:p>
            <a:pPr lvl="1"/>
            <a:r>
              <a:rPr lang="zh-CN" altLang="en-US" dirty="0" smtClean="0"/>
              <a:t>理解风险评估过程包括的环节，并掌握每个环节的工作内容；</a:t>
            </a:r>
            <a:endParaRPr lang="en-US" altLang="zh-CN" dirty="0" smtClean="0"/>
          </a:p>
          <a:p>
            <a:r>
              <a:rPr lang="zh-CN" altLang="en-US" dirty="0" smtClean="0"/>
              <a:t>风险评估文档</a:t>
            </a:r>
            <a:endParaRPr lang="en-US" altLang="zh-CN" dirty="0" smtClean="0"/>
          </a:p>
          <a:p>
            <a:pPr lvl="1"/>
            <a:r>
              <a:rPr lang="zh-CN" altLang="en-US" dirty="0" smtClean="0"/>
              <a:t>了解</a:t>
            </a:r>
            <a:r>
              <a:rPr lang="zh-CN" altLang="en-US" dirty="0"/>
              <a:t>风险评估文档记录的要求</a:t>
            </a:r>
            <a:endParaRPr lang="en-US" altLang="zh-CN" dirty="0"/>
          </a:p>
          <a:p>
            <a:pPr lvl="1"/>
            <a:endParaRPr lang="en-US" altLang="zh-CN" dirty="0" smtClean="0"/>
          </a:p>
          <a:p>
            <a:pPr lvl="1"/>
            <a:endParaRPr lang="zh-CN"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a:t>
            </a:fld>
            <a:endParaRPr lang="en-US" altLang="zh-CN"/>
          </a:p>
        </p:txBody>
      </p:sp>
    </p:spTree>
    <p:extLst>
      <p:ext uri="{BB962C8B-B14F-4D97-AF65-F5344CB8AC3E}">
        <p14:creationId xmlns:p14="http://schemas.microsoft.com/office/powerpoint/2010/main" val="151681116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378530-9DD4-486F-A9AB-D8B19C90DA75}"/>
              </a:ext>
            </a:extLst>
          </p:cNvPr>
          <p:cNvSpPr>
            <a:spLocks noGrp="1"/>
          </p:cNvSpPr>
          <p:nvPr>
            <p:ph type="title"/>
          </p:nvPr>
        </p:nvSpPr>
        <p:spPr/>
        <p:txBody>
          <a:bodyPr/>
          <a:lstStyle/>
          <a:p>
            <a:r>
              <a:rPr lang="zh-CN" altLang="en-US" dirty="0"/>
              <a:t>资产识别</a:t>
            </a:r>
          </a:p>
        </p:txBody>
      </p:sp>
      <p:sp>
        <p:nvSpPr>
          <p:cNvPr id="3" name="内容占位符 2">
            <a:extLst>
              <a:ext uri="{FF2B5EF4-FFF2-40B4-BE49-F238E27FC236}">
                <a16:creationId xmlns:a16="http://schemas.microsoft.com/office/drawing/2014/main" id="{4275FC49-4CD4-44AF-9E62-5980D6328BDF}"/>
              </a:ext>
            </a:extLst>
          </p:cNvPr>
          <p:cNvSpPr>
            <a:spLocks noGrp="1"/>
          </p:cNvSpPr>
          <p:nvPr>
            <p:ph idx="1"/>
          </p:nvPr>
        </p:nvSpPr>
        <p:spPr/>
        <p:txBody>
          <a:bodyPr/>
          <a:lstStyle/>
          <a:p>
            <a:r>
              <a:rPr lang="de-DE" altLang="zh-CN" dirty="0"/>
              <a:t>制定资产重要性分级准则</a:t>
            </a:r>
          </a:p>
          <a:p>
            <a:pPr lvl="1"/>
            <a:r>
              <a:rPr lang="de-DE" altLang="zh-CN" dirty="0"/>
              <a:t>依据资产价值大小对资产的重要性划分不同的等级。资产价值依据资产在保密性、完整性和可用性上的赋值等级，经过综合评定得出。</a:t>
            </a:r>
            <a:endParaRPr lang="zh-CN" altLang="en-US" dirty="0"/>
          </a:p>
        </p:txBody>
      </p:sp>
      <p:sp>
        <p:nvSpPr>
          <p:cNvPr id="4" name="灯片编号占位符 3">
            <a:extLst>
              <a:ext uri="{FF2B5EF4-FFF2-40B4-BE49-F238E27FC236}">
                <a16:creationId xmlns:a16="http://schemas.microsoft.com/office/drawing/2014/main" id="{E52C036C-0D3F-4893-B748-212C7E13E76C}"/>
              </a:ext>
            </a:extLst>
          </p:cNvPr>
          <p:cNvSpPr>
            <a:spLocks noGrp="1"/>
          </p:cNvSpPr>
          <p:nvPr>
            <p:ph type="sldNum" sz="quarter" idx="10"/>
          </p:nvPr>
        </p:nvSpPr>
        <p:spPr/>
        <p:txBody>
          <a:bodyPr/>
          <a:lstStyle/>
          <a:p>
            <a:pPr>
              <a:defRPr/>
            </a:pPr>
            <a:fld id="{F5E0E65E-9137-4309-8D78-B392A1917D52}" type="slidenum">
              <a:rPr lang="zh-CN" altLang="en-US" smtClean="0"/>
              <a:pPr>
                <a:defRPr/>
              </a:pPr>
              <a:t>30</a:t>
            </a:fld>
            <a:endParaRPr lang="en-US" altLang="zh-CN"/>
          </a:p>
        </p:txBody>
      </p:sp>
      <p:graphicFrame>
        <p:nvGraphicFramePr>
          <p:cNvPr id="5" name="表格 4">
            <a:extLst>
              <a:ext uri="{FF2B5EF4-FFF2-40B4-BE49-F238E27FC236}">
                <a16:creationId xmlns:a16="http://schemas.microsoft.com/office/drawing/2014/main" id="{88EBF215-D482-45DF-AF7E-B19DDA8627DB}"/>
              </a:ext>
            </a:extLst>
          </p:cNvPr>
          <p:cNvGraphicFramePr>
            <a:graphicFrameLocks noGrp="1"/>
          </p:cNvGraphicFramePr>
          <p:nvPr>
            <p:extLst/>
          </p:nvPr>
        </p:nvGraphicFramePr>
        <p:xfrm>
          <a:off x="720532" y="3176972"/>
          <a:ext cx="7992888" cy="3101340"/>
        </p:xfrm>
        <a:graphic>
          <a:graphicData uri="http://schemas.openxmlformats.org/drawingml/2006/table">
            <a:tbl>
              <a:tblPr firstRow="1" firstCol="1" bandRow="1">
                <a:tableStyleId>{5C22544A-7EE6-4342-B048-85BDC9FD1C3A}</a:tableStyleId>
              </a:tblPr>
              <a:tblGrid>
                <a:gridCol w="827286">
                  <a:extLst>
                    <a:ext uri="{9D8B030D-6E8A-4147-A177-3AD203B41FA5}">
                      <a16:colId xmlns:a16="http://schemas.microsoft.com/office/drawing/2014/main" val="1645631331"/>
                    </a:ext>
                  </a:extLst>
                </a:gridCol>
                <a:gridCol w="826314">
                  <a:extLst>
                    <a:ext uri="{9D8B030D-6E8A-4147-A177-3AD203B41FA5}">
                      <a16:colId xmlns:a16="http://schemas.microsoft.com/office/drawing/2014/main" val="1119508417"/>
                    </a:ext>
                  </a:extLst>
                </a:gridCol>
                <a:gridCol w="6339288">
                  <a:extLst>
                    <a:ext uri="{9D8B030D-6E8A-4147-A177-3AD203B41FA5}">
                      <a16:colId xmlns:a16="http://schemas.microsoft.com/office/drawing/2014/main" val="1025679020"/>
                    </a:ext>
                  </a:extLst>
                </a:gridCol>
              </a:tblGrid>
              <a:tr h="0">
                <a:tc>
                  <a:txBody>
                    <a:bodyPr/>
                    <a:lstStyle/>
                    <a:p>
                      <a:pPr marR="152400" indent="0" algn="ctr">
                        <a:lnSpc>
                          <a:spcPct val="150000"/>
                        </a:lnSpc>
                        <a:spcAft>
                          <a:spcPts val="0"/>
                        </a:spcAft>
                      </a:pPr>
                      <a:r>
                        <a:rPr lang="zh-CN" sz="1400" kern="100">
                          <a:effectLst/>
                        </a:rPr>
                        <a:t>赋值</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ctr">
                        <a:lnSpc>
                          <a:spcPct val="150000"/>
                        </a:lnSpc>
                        <a:spcAft>
                          <a:spcPts val="0"/>
                        </a:spcAft>
                      </a:pPr>
                      <a:r>
                        <a:rPr lang="zh-CN" sz="1400" kern="100">
                          <a:effectLst/>
                        </a:rPr>
                        <a:t>重要性等级</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ctr">
                        <a:lnSpc>
                          <a:spcPct val="150000"/>
                        </a:lnSpc>
                        <a:spcAft>
                          <a:spcPts val="0"/>
                        </a:spcAft>
                      </a:pPr>
                      <a:r>
                        <a:rPr lang="zh-CN" sz="1400" kern="100">
                          <a:effectLst/>
                        </a:rPr>
                        <a:t>定义</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extLst>
                  <a:ext uri="{0D108BD9-81ED-4DB2-BD59-A6C34878D82A}">
                    <a16:rowId xmlns:a16="http://schemas.microsoft.com/office/drawing/2014/main" val="1341950561"/>
                  </a:ext>
                </a:extLst>
              </a:tr>
              <a:tr h="0">
                <a:tc>
                  <a:txBody>
                    <a:bodyPr/>
                    <a:lstStyle/>
                    <a:p>
                      <a:pPr marR="152400" indent="0" algn="ctr">
                        <a:lnSpc>
                          <a:spcPct val="150000"/>
                        </a:lnSpc>
                        <a:spcAft>
                          <a:spcPts val="0"/>
                        </a:spcAft>
                      </a:pPr>
                      <a:r>
                        <a:rPr lang="en-US" sz="1400" kern="100">
                          <a:effectLst/>
                        </a:rPr>
                        <a:t>5</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ctr">
                        <a:lnSpc>
                          <a:spcPct val="150000"/>
                        </a:lnSpc>
                        <a:spcAft>
                          <a:spcPts val="0"/>
                        </a:spcAft>
                      </a:pPr>
                      <a:r>
                        <a:rPr lang="zh-CN" sz="1400" kern="100">
                          <a:effectLst/>
                        </a:rPr>
                        <a:t>很高</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l">
                        <a:lnSpc>
                          <a:spcPct val="150000"/>
                        </a:lnSpc>
                        <a:spcAft>
                          <a:spcPts val="0"/>
                        </a:spcAft>
                      </a:pPr>
                      <a:r>
                        <a:rPr lang="zh-CN" sz="1400" kern="100">
                          <a:effectLst/>
                        </a:rPr>
                        <a:t>非常重要，其安全属性破坏后可能对组织造成非常严重的损失</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extLst>
                  <a:ext uri="{0D108BD9-81ED-4DB2-BD59-A6C34878D82A}">
                    <a16:rowId xmlns:a16="http://schemas.microsoft.com/office/drawing/2014/main" val="965122412"/>
                  </a:ext>
                </a:extLst>
              </a:tr>
              <a:tr h="0">
                <a:tc>
                  <a:txBody>
                    <a:bodyPr/>
                    <a:lstStyle/>
                    <a:p>
                      <a:pPr marR="152400" indent="0" algn="ctr">
                        <a:lnSpc>
                          <a:spcPct val="150000"/>
                        </a:lnSpc>
                        <a:spcAft>
                          <a:spcPts val="0"/>
                        </a:spcAft>
                      </a:pPr>
                      <a:r>
                        <a:rPr lang="en-US" sz="1400" kern="100">
                          <a:effectLst/>
                        </a:rPr>
                        <a:t>4</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ctr">
                        <a:lnSpc>
                          <a:spcPct val="150000"/>
                        </a:lnSpc>
                        <a:spcAft>
                          <a:spcPts val="0"/>
                        </a:spcAft>
                      </a:pPr>
                      <a:r>
                        <a:rPr lang="zh-CN" sz="1400" kern="100">
                          <a:effectLst/>
                        </a:rPr>
                        <a:t>高</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l">
                        <a:lnSpc>
                          <a:spcPct val="150000"/>
                        </a:lnSpc>
                        <a:spcAft>
                          <a:spcPts val="0"/>
                        </a:spcAft>
                      </a:pPr>
                      <a:r>
                        <a:rPr lang="zh-CN" sz="1400" kern="100">
                          <a:effectLst/>
                        </a:rPr>
                        <a:t>重要，其安全属性破坏后可能对组织造成比较严重的损失</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extLst>
                  <a:ext uri="{0D108BD9-81ED-4DB2-BD59-A6C34878D82A}">
                    <a16:rowId xmlns:a16="http://schemas.microsoft.com/office/drawing/2014/main" val="3849524366"/>
                  </a:ext>
                </a:extLst>
              </a:tr>
              <a:tr h="0">
                <a:tc>
                  <a:txBody>
                    <a:bodyPr/>
                    <a:lstStyle/>
                    <a:p>
                      <a:pPr marR="152400" indent="0" algn="ctr">
                        <a:lnSpc>
                          <a:spcPct val="150000"/>
                        </a:lnSpc>
                        <a:spcAft>
                          <a:spcPts val="0"/>
                        </a:spcAft>
                      </a:pPr>
                      <a:r>
                        <a:rPr lang="en-US" sz="1400" kern="100">
                          <a:effectLst/>
                        </a:rPr>
                        <a:t>3</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ctr">
                        <a:lnSpc>
                          <a:spcPct val="150000"/>
                        </a:lnSpc>
                        <a:spcAft>
                          <a:spcPts val="0"/>
                        </a:spcAft>
                      </a:pPr>
                      <a:r>
                        <a:rPr lang="zh-CN" sz="1400" kern="100">
                          <a:effectLst/>
                        </a:rPr>
                        <a:t>中</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l">
                        <a:lnSpc>
                          <a:spcPct val="150000"/>
                        </a:lnSpc>
                        <a:spcAft>
                          <a:spcPts val="0"/>
                        </a:spcAft>
                      </a:pPr>
                      <a:r>
                        <a:rPr lang="zh-CN" sz="1400" kern="100">
                          <a:effectLst/>
                        </a:rPr>
                        <a:t>比较重要，其安全属性破坏后可能对组织造成中等程度的损失</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extLst>
                  <a:ext uri="{0D108BD9-81ED-4DB2-BD59-A6C34878D82A}">
                    <a16:rowId xmlns:a16="http://schemas.microsoft.com/office/drawing/2014/main" val="1198425551"/>
                  </a:ext>
                </a:extLst>
              </a:tr>
              <a:tr h="0">
                <a:tc>
                  <a:txBody>
                    <a:bodyPr/>
                    <a:lstStyle/>
                    <a:p>
                      <a:pPr marR="152400" indent="0" algn="ctr">
                        <a:lnSpc>
                          <a:spcPct val="150000"/>
                        </a:lnSpc>
                        <a:spcAft>
                          <a:spcPts val="0"/>
                        </a:spcAft>
                      </a:pPr>
                      <a:r>
                        <a:rPr lang="en-US" sz="1400" kern="100">
                          <a:effectLst/>
                        </a:rPr>
                        <a:t>2</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ctr">
                        <a:lnSpc>
                          <a:spcPct val="150000"/>
                        </a:lnSpc>
                        <a:spcAft>
                          <a:spcPts val="0"/>
                        </a:spcAft>
                      </a:pPr>
                      <a:r>
                        <a:rPr lang="zh-CN" sz="1400" kern="100">
                          <a:effectLst/>
                        </a:rPr>
                        <a:t>低</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l">
                        <a:lnSpc>
                          <a:spcPct val="150000"/>
                        </a:lnSpc>
                        <a:spcAft>
                          <a:spcPts val="0"/>
                        </a:spcAft>
                      </a:pPr>
                      <a:r>
                        <a:rPr lang="zh-CN" sz="1400" kern="100">
                          <a:effectLst/>
                        </a:rPr>
                        <a:t>不太重要，其安全属性破坏后可能对组织造成较低的损失</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extLst>
                  <a:ext uri="{0D108BD9-81ED-4DB2-BD59-A6C34878D82A}">
                    <a16:rowId xmlns:a16="http://schemas.microsoft.com/office/drawing/2014/main" val="1668892999"/>
                  </a:ext>
                </a:extLst>
              </a:tr>
              <a:tr h="0">
                <a:tc>
                  <a:txBody>
                    <a:bodyPr/>
                    <a:lstStyle/>
                    <a:p>
                      <a:pPr marR="152400" indent="0" algn="ctr">
                        <a:lnSpc>
                          <a:spcPct val="150000"/>
                        </a:lnSpc>
                        <a:spcAft>
                          <a:spcPts val="0"/>
                        </a:spcAft>
                      </a:pPr>
                      <a:r>
                        <a:rPr lang="en-US" sz="1400" kern="100">
                          <a:effectLst/>
                        </a:rPr>
                        <a:t>1</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ctr">
                        <a:lnSpc>
                          <a:spcPct val="150000"/>
                        </a:lnSpc>
                        <a:spcAft>
                          <a:spcPts val="0"/>
                        </a:spcAft>
                      </a:pPr>
                      <a:r>
                        <a:rPr lang="zh-CN" sz="1400" kern="100">
                          <a:effectLst/>
                        </a:rPr>
                        <a:t>很低</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tc>
                  <a:txBody>
                    <a:bodyPr/>
                    <a:lstStyle/>
                    <a:p>
                      <a:pPr marR="152400" indent="0" algn="l">
                        <a:lnSpc>
                          <a:spcPct val="150000"/>
                        </a:lnSpc>
                        <a:spcAft>
                          <a:spcPts val="0"/>
                        </a:spcAft>
                      </a:pPr>
                      <a:r>
                        <a:rPr lang="zh-CN" sz="1400" kern="100" dirty="0">
                          <a:effectLst/>
                        </a:rPr>
                        <a:t>不重要，其安全属性破坏后对组织造成很小的损失，甚至忽略不计</a:t>
                      </a:r>
                      <a:endParaRPr lang="zh-CN" sz="1400" kern="100" dirty="0">
                        <a:effectLst/>
                        <a:latin typeface="Calibri" panose="020F0502020204030204" pitchFamily="34" charset="0"/>
                        <a:ea typeface="宋体" panose="02010600030101010101" pitchFamily="2" charset="-122"/>
                        <a:cs typeface="宋体" panose="02010600030101010101" pitchFamily="2" charset="-122"/>
                      </a:endParaRPr>
                    </a:p>
                  </a:txBody>
                  <a:tcPr marL="68580" marR="68580" marT="71755" marB="71755" anchor="ctr"/>
                </a:tc>
                <a:extLst>
                  <a:ext uri="{0D108BD9-81ED-4DB2-BD59-A6C34878D82A}">
                    <a16:rowId xmlns:a16="http://schemas.microsoft.com/office/drawing/2014/main" val="2854256834"/>
                  </a:ext>
                </a:extLst>
              </a:tr>
            </a:tbl>
          </a:graphicData>
        </a:graphic>
      </p:graphicFrame>
    </p:spTree>
    <p:extLst>
      <p:ext uri="{BB962C8B-B14F-4D97-AF65-F5344CB8AC3E}">
        <p14:creationId xmlns:p14="http://schemas.microsoft.com/office/powerpoint/2010/main" val="311992774"/>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44450E-82DB-4E10-B558-6EE31B7AEE71}"/>
              </a:ext>
            </a:extLst>
          </p:cNvPr>
          <p:cNvSpPr>
            <a:spLocks noGrp="1"/>
          </p:cNvSpPr>
          <p:nvPr>
            <p:ph type="title"/>
          </p:nvPr>
        </p:nvSpPr>
        <p:spPr/>
        <p:txBody>
          <a:bodyPr/>
          <a:lstStyle/>
          <a:p>
            <a:r>
              <a:rPr lang="zh-CN" altLang="en-US" dirty="0"/>
              <a:t>威胁识别</a:t>
            </a:r>
          </a:p>
        </p:txBody>
      </p:sp>
      <p:sp>
        <p:nvSpPr>
          <p:cNvPr id="3" name="内容占位符 2">
            <a:extLst>
              <a:ext uri="{FF2B5EF4-FFF2-40B4-BE49-F238E27FC236}">
                <a16:creationId xmlns:a16="http://schemas.microsoft.com/office/drawing/2014/main" id="{35F51B94-9D71-4134-9F17-1BC6DDB1CBB7}"/>
              </a:ext>
            </a:extLst>
          </p:cNvPr>
          <p:cNvSpPr>
            <a:spLocks noGrp="1"/>
          </p:cNvSpPr>
          <p:nvPr>
            <p:ph idx="1"/>
          </p:nvPr>
        </p:nvSpPr>
        <p:spPr/>
        <p:txBody>
          <a:bodyPr>
            <a:normAutofit/>
          </a:bodyPr>
          <a:lstStyle/>
          <a:p>
            <a:r>
              <a:rPr lang="zh-CN" altLang="en-US" dirty="0" smtClean="0"/>
              <a:t>威胁类型</a:t>
            </a:r>
            <a:endParaRPr lang="en-US" altLang="zh-CN" dirty="0" smtClean="0"/>
          </a:p>
          <a:p>
            <a:pPr lvl="1"/>
            <a:r>
              <a:rPr lang="zh-CN" altLang="en-US" dirty="0" smtClean="0"/>
              <a:t>自然因素、人为因素</a:t>
            </a:r>
            <a:endParaRPr lang="en-US" altLang="zh-CN" dirty="0" smtClean="0"/>
          </a:p>
          <a:p>
            <a:r>
              <a:rPr lang="zh-CN" altLang="en-US" dirty="0" smtClean="0"/>
              <a:t>威胁频率级别</a:t>
            </a:r>
            <a:endParaRPr lang="en-US" altLang="zh-CN" dirty="0" smtClean="0"/>
          </a:p>
          <a:p>
            <a:endParaRPr lang="zh-CN" altLang="en-US" dirty="0"/>
          </a:p>
        </p:txBody>
      </p:sp>
      <p:sp>
        <p:nvSpPr>
          <p:cNvPr id="4" name="灯片编号占位符 3">
            <a:extLst>
              <a:ext uri="{FF2B5EF4-FFF2-40B4-BE49-F238E27FC236}">
                <a16:creationId xmlns:a16="http://schemas.microsoft.com/office/drawing/2014/main" id="{E1241A6B-E5B1-464E-8F2F-A74F6CB470CD}"/>
              </a:ext>
            </a:extLst>
          </p:cNvPr>
          <p:cNvSpPr>
            <a:spLocks noGrp="1"/>
          </p:cNvSpPr>
          <p:nvPr>
            <p:ph type="sldNum" sz="quarter" idx="10"/>
          </p:nvPr>
        </p:nvSpPr>
        <p:spPr/>
        <p:txBody>
          <a:bodyPr/>
          <a:lstStyle/>
          <a:p>
            <a:pPr>
              <a:defRPr/>
            </a:pPr>
            <a:fld id="{F5E0E65E-9137-4309-8D78-B392A1917D52}" type="slidenum">
              <a:rPr lang="zh-CN" altLang="en-US" smtClean="0"/>
              <a:pPr>
                <a:defRPr/>
              </a:pPr>
              <a:t>31</a:t>
            </a:fld>
            <a:endParaRPr lang="en-US" altLang="zh-CN"/>
          </a:p>
        </p:txBody>
      </p:sp>
      <p:graphicFrame>
        <p:nvGraphicFramePr>
          <p:cNvPr id="5" name="内容占位符 4">
            <a:extLst>
              <a:ext uri="{FF2B5EF4-FFF2-40B4-BE49-F238E27FC236}">
                <a16:creationId xmlns:a16="http://schemas.microsoft.com/office/drawing/2014/main" id="{25480C64-4293-4DD2-990F-808DE19E3CEB}"/>
              </a:ext>
            </a:extLst>
          </p:cNvPr>
          <p:cNvGraphicFramePr>
            <a:graphicFrameLocks/>
          </p:cNvGraphicFramePr>
          <p:nvPr>
            <p:extLst>
              <p:ext uri="{D42A27DB-BD31-4B8C-83A1-F6EECF244321}">
                <p14:modId xmlns:p14="http://schemas.microsoft.com/office/powerpoint/2010/main" val="2250256192"/>
              </p:ext>
            </p:extLst>
          </p:nvPr>
        </p:nvGraphicFramePr>
        <p:xfrm>
          <a:off x="380678" y="3510337"/>
          <a:ext cx="8496943" cy="2878828"/>
        </p:xfrm>
        <a:graphic>
          <a:graphicData uri="http://schemas.openxmlformats.org/drawingml/2006/table">
            <a:tbl>
              <a:tblPr firstRow="1" firstCol="1" bandRow="1">
                <a:tableStyleId>{5C22544A-7EE6-4342-B048-85BDC9FD1C3A}</a:tableStyleId>
              </a:tblPr>
              <a:tblGrid>
                <a:gridCol w="672237">
                  <a:extLst>
                    <a:ext uri="{9D8B030D-6E8A-4147-A177-3AD203B41FA5}">
                      <a16:colId xmlns:a16="http://schemas.microsoft.com/office/drawing/2014/main" val="2703674332"/>
                    </a:ext>
                  </a:extLst>
                </a:gridCol>
                <a:gridCol w="971009">
                  <a:extLst>
                    <a:ext uri="{9D8B030D-6E8A-4147-A177-3AD203B41FA5}">
                      <a16:colId xmlns:a16="http://schemas.microsoft.com/office/drawing/2014/main" val="1158167537"/>
                    </a:ext>
                  </a:extLst>
                </a:gridCol>
                <a:gridCol w="6853697">
                  <a:extLst>
                    <a:ext uri="{9D8B030D-6E8A-4147-A177-3AD203B41FA5}">
                      <a16:colId xmlns:a16="http://schemas.microsoft.com/office/drawing/2014/main" val="462857982"/>
                    </a:ext>
                  </a:extLst>
                </a:gridCol>
              </a:tblGrid>
              <a:tr h="690134">
                <a:tc>
                  <a:txBody>
                    <a:bodyPr/>
                    <a:lstStyle/>
                    <a:p>
                      <a:pPr marR="152400" indent="0" algn="ctr">
                        <a:lnSpc>
                          <a:spcPct val="150000"/>
                        </a:lnSpc>
                        <a:spcAft>
                          <a:spcPts val="0"/>
                        </a:spcAft>
                      </a:pPr>
                      <a:r>
                        <a:rPr lang="zh-CN" sz="1300" kern="100">
                          <a:effectLst/>
                        </a:rPr>
                        <a:t>赋值</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ctr">
                        <a:lnSpc>
                          <a:spcPct val="150000"/>
                        </a:lnSpc>
                        <a:spcAft>
                          <a:spcPts val="0"/>
                        </a:spcAft>
                      </a:pPr>
                      <a:r>
                        <a:rPr lang="zh-CN" sz="1300" kern="100">
                          <a:effectLst/>
                        </a:rPr>
                        <a:t>威胁出现频率级别</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ctr">
                        <a:lnSpc>
                          <a:spcPct val="150000"/>
                        </a:lnSpc>
                        <a:spcAft>
                          <a:spcPts val="0"/>
                        </a:spcAft>
                      </a:pPr>
                      <a:r>
                        <a:rPr lang="zh-CN" sz="1300" kern="100" dirty="0">
                          <a:effectLst/>
                        </a:rPr>
                        <a:t>定义</a:t>
                      </a:r>
                      <a:endParaRPr lang="zh-CN" sz="1300" kern="100" dirty="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extLst>
                  <a:ext uri="{0D108BD9-81ED-4DB2-BD59-A6C34878D82A}">
                    <a16:rowId xmlns:a16="http://schemas.microsoft.com/office/drawing/2014/main" val="903605005"/>
                  </a:ext>
                </a:extLst>
              </a:tr>
              <a:tr h="368625">
                <a:tc>
                  <a:txBody>
                    <a:bodyPr/>
                    <a:lstStyle/>
                    <a:p>
                      <a:pPr marR="152400" indent="0" algn="ctr">
                        <a:lnSpc>
                          <a:spcPct val="150000"/>
                        </a:lnSpc>
                        <a:spcAft>
                          <a:spcPts val="0"/>
                        </a:spcAft>
                      </a:pPr>
                      <a:r>
                        <a:rPr lang="en-US" sz="1300" kern="100">
                          <a:effectLst/>
                        </a:rPr>
                        <a:t>5</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ctr">
                        <a:lnSpc>
                          <a:spcPct val="150000"/>
                        </a:lnSpc>
                        <a:spcAft>
                          <a:spcPts val="0"/>
                        </a:spcAft>
                      </a:pPr>
                      <a:r>
                        <a:rPr lang="zh-CN" sz="1300" kern="100">
                          <a:effectLst/>
                        </a:rPr>
                        <a:t>很高</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l">
                        <a:lnSpc>
                          <a:spcPct val="150000"/>
                        </a:lnSpc>
                        <a:spcAft>
                          <a:spcPts val="0"/>
                        </a:spcAft>
                      </a:pPr>
                      <a:r>
                        <a:rPr lang="zh-CN" sz="1300" kern="100">
                          <a:effectLst/>
                        </a:rPr>
                        <a:t>出现的频率很高（或≥</a:t>
                      </a:r>
                      <a:r>
                        <a:rPr lang="en-US" sz="1300" kern="100">
                          <a:effectLst/>
                        </a:rPr>
                        <a:t>1</a:t>
                      </a:r>
                      <a:r>
                        <a:rPr lang="zh-CN" sz="1300" kern="100">
                          <a:effectLst/>
                        </a:rPr>
                        <a:t>次</a:t>
                      </a:r>
                      <a:r>
                        <a:rPr lang="en-US" sz="1300" kern="100">
                          <a:effectLst/>
                        </a:rPr>
                        <a:t>/</a:t>
                      </a:r>
                      <a:r>
                        <a:rPr lang="zh-CN" sz="1300" kern="100">
                          <a:effectLst/>
                        </a:rPr>
                        <a:t>周）；或在大多数情况下几乎不可避免；或可以证实经常发生过</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extLst>
                  <a:ext uri="{0D108BD9-81ED-4DB2-BD59-A6C34878D82A}">
                    <a16:rowId xmlns:a16="http://schemas.microsoft.com/office/drawing/2014/main" val="65134082"/>
                  </a:ext>
                </a:extLst>
              </a:tr>
              <a:tr h="690134">
                <a:tc>
                  <a:txBody>
                    <a:bodyPr/>
                    <a:lstStyle/>
                    <a:p>
                      <a:pPr marR="152400" indent="0" algn="ctr">
                        <a:lnSpc>
                          <a:spcPct val="150000"/>
                        </a:lnSpc>
                        <a:spcAft>
                          <a:spcPts val="0"/>
                        </a:spcAft>
                      </a:pPr>
                      <a:r>
                        <a:rPr lang="en-US" sz="1300" kern="100">
                          <a:effectLst/>
                        </a:rPr>
                        <a:t>4</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ctr">
                        <a:lnSpc>
                          <a:spcPct val="150000"/>
                        </a:lnSpc>
                        <a:spcAft>
                          <a:spcPts val="0"/>
                        </a:spcAft>
                      </a:pPr>
                      <a:r>
                        <a:rPr lang="zh-CN" sz="1300" kern="100">
                          <a:effectLst/>
                        </a:rPr>
                        <a:t>高</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l">
                        <a:lnSpc>
                          <a:spcPct val="150000"/>
                        </a:lnSpc>
                        <a:spcAft>
                          <a:spcPts val="0"/>
                        </a:spcAft>
                      </a:pPr>
                      <a:r>
                        <a:rPr lang="zh-CN" sz="1300" kern="100">
                          <a:effectLst/>
                        </a:rPr>
                        <a:t>出现的频率较高（或≥</a:t>
                      </a:r>
                      <a:r>
                        <a:rPr lang="en-US" sz="1300" kern="100">
                          <a:effectLst/>
                        </a:rPr>
                        <a:t>1</a:t>
                      </a:r>
                      <a:r>
                        <a:rPr lang="zh-CN" sz="1300" kern="100">
                          <a:effectLst/>
                        </a:rPr>
                        <a:t>次</a:t>
                      </a:r>
                      <a:r>
                        <a:rPr lang="en-US" sz="1300" kern="100">
                          <a:effectLst/>
                        </a:rPr>
                        <a:t>/</a:t>
                      </a:r>
                      <a:r>
                        <a:rPr lang="zh-CN" sz="1300" kern="100">
                          <a:effectLst/>
                        </a:rPr>
                        <a:t>月）；或在大多数情况下很有可能会发生；或可以证实多次发生过</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extLst>
                  <a:ext uri="{0D108BD9-81ED-4DB2-BD59-A6C34878D82A}">
                    <a16:rowId xmlns:a16="http://schemas.microsoft.com/office/drawing/2014/main" val="1768093444"/>
                  </a:ext>
                </a:extLst>
              </a:tr>
              <a:tr h="368625">
                <a:tc>
                  <a:txBody>
                    <a:bodyPr/>
                    <a:lstStyle/>
                    <a:p>
                      <a:pPr marR="152400" indent="0" algn="ctr">
                        <a:lnSpc>
                          <a:spcPct val="150000"/>
                        </a:lnSpc>
                        <a:spcAft>
                          <a:spcPts val="0"/>
                        </a:spcAft>
                      </a:pPr>
                      <a:r>
                        <a:rPr lang="en-US" sz="1300" kern="100">
                          <a:effectLst/>
                        </a:rPr>
                        <a:t>3</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ctr">
                        <a:lnSpc>
                          <a:spcPct val="150000"/>
                        </a:lnSpc>
                        <a:spcAft>
                          <a:spcPts val="0"/>
                        </a:spcAft>
                      </a:pPr>
                      <a:r>
                        <a:rPr lang="zh-CN" sz="1300" kern="100">
                          <a:effectLst/>
                        </a:rPr>
                        <a:t>中</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l">
                        <a:lnSpc>
                          <a:spcPct val="150000"/>
                        </a:lnSpc>
                        <a:spcAft>
                          <a:spcPts val="0"/>
                        </a:spcAft>
                      </a:pPr>
                      <a:r>
                        <a:rPr lang="zh-CN" sz="1300" kern="100">
                          <a:effectLst/>
                        </a:rPr>
                        <a:t>出现的频率中等（或</a:t>
                      </a:r>
                      <a:r>
                        <a:rPr lang="en-US" sz="1300" kern="100">
                          <a:effectLst/>
                        </a:rPr>
                        <a:t>&gt;1</a:t>
                      </a:r>
                      <a:r>
                        <a:rPr lang="zh-CN" sz="1300" kern="100">
                          <a:effectLst/>
                        </a:rPr>
                        <a:t>次</a:t>
                      </a:r>
                      <a:r>
                        <a:rPr lang="en-US" sz="1300" kern="100">
                          <a:effectLst/>
                        </a:rPr>
                        <a:t>/</a:t>
                      </a:r>
                      <a:r>
                        <a:rPr lang="zh-CN" sz="1300" kern="100">
                          <a:effectLst/>
                        </a:rPr>
                        <a:t>半年）；或在某种情况下可能会发生；或被证实曾经发生过</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extLst>
                  <a:ext uri="{0D108BD9-81ED-4DB2-BD59-A6C34878D82A}">
                    <a16:rowId xmlns:a16="http://schemas.microsoft.com/office/drawing/2014/main" val="232947683"/>
                  </a:ext>
                </a:extLst>
              </a:tr>
              <a:tr h="368625">
                <a:tc>
                  <a:txBody>
                    <a:bodyPr/>
                    <a:lstStyle/>
                    <a:p>
                      <a:pPr marR="152400" indent="0" algn="ctr">
                        <a:lnSpc>
                          <a:spcPct val="150000"/>
                        </a:lnSpc>
                        <a:spcAft>
                          <a:spcPts val="0"/>
                        </a:spcAft>
                      </a:pPr>
                      <a:r>
                        <a:rPr lang="en-US" sz="1300" kern="100">
                          <a:effectLst/>
                        </a:rPr>
                        <a:t>2</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ctr">
                        <a:lnSpc>
                          <a:spcPct val="150000"/>
                        </a:lnSpc>
                        <a:spcAft>
                          <a:spcPts val="0"/>
                        </a:spcAft>
                      </a:pPr>
                      <a:r>
                        <a:rPr lang="zh-CN" sz="1300" kern="100" dirty="0">
                          <a:effectLst/>
                        </a:rPr>
                        <a:t>低</a:t>
                      </a:r>
                      <a:endParaRPr lang="zh-CN" sz="1300" kern="100" dirty="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l">
                        <a:lnSpc>
                          <a:spcPct val="150000"/>
                        </a:lnSpc>
                        <a:spcAft>
                          <a:spcPts val="0"/>
                        </a:spcAft>
                      </a:pPr>
                      <a:r>
                        <a:rPr lang="zh-CN" sz="1300" kern="100">
                          <a:effectLst/>
                        </a:rPr>
                        <a:t>出现的频率较小；或一般不太可能发生；或没有被证实发生过</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extLst>
                  <a:ext uri="{0D108BD9-81ED-4DB2-BD59-A6C34878D82A}">
                    <a16:rowId xmlns:a16="http://schemas.microsoft.com/office/drawing/2014/main" val="761999752"/>
                  </a:ext>
                </a:extLst>
              </a:tr>
              <a:tr h="368625">
                <a:tc>
                  <a:txBody>
                    <a:bodyPr/>
                    <a:lstStyle/>
                    <a:p>
                      <a:pPr marR="152400" indent="0" algn="ctr">
                        <a:lnSpc>
                          <a:spcPct val="150000"/>
                        </a:lnSpc>
                        <a:spcAft>
                          <a:spcPts val="0"/>
                        </a:spcAft>
                      </a:pPr>
                      <a:r>
                        <a:rPr lang="en-US" sz="1300" kern="100">
                          <a:effectLst/>
                        </a:rPr>
                        <a:t>1</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ctr">
                        <a:lnSpc>
                          <a:spcPct val="150000"/>
                        </a:lnSpc>
                        <a:spcAft>
                          <a:spcPts val="0"/>
                        </a:spcAft>
                      </a:pPr>
                      <a:r>
                        <a:rPr lang="zh-CN" sz="1300" kern="100">
                          <a:effectLst/>
                        </a:rPr>
                        <a:t>很低</a:t>
                      </a:r>
                      <a:endParaRPr lang="zh-CN" sz="1300" kern="10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tc>
                  <a:txBody>
                    <a:bodyPr/>
                    <a:lstStyle/>
                    <a:p>
                      <a:pPr marR="152400" indent="0" algn="l">
                        <a:lnSpc>
                          <a:spcPct val="150000"/>
                        </a:lnSpc>
                        <a:spcAft>
                          <a:spcPts val="0"/>
                        </a:spcAft>
                      </a:pPr>
                      <a:r>
                        <a:rPr lang="zh-CN" sz="1300" kern="100" dirty="0">
                          <a:effectLst/>
                        </a:rPr>
                        <a:t>威胁几乎不可能发生；仅可能在非常罕见和例外的情况下发生</a:t>
                      </a:r>
                      <a:endParaRPr lang="zh-CN" sz="1300" kern="100" dirty="0">
                        <a:effectLst/>
                        <a:latin typeface="Calibri" panose="020F0502020204030204" pitchFamily="34" charset="0"/>
                        <a:ea typeface="宋体" panose="02010600030101010101" pitchFamily="2" charset="-122"/>
                        <a:cs typeface="宋体" panose="02010600030101010101" pitchFamily="2" charset="-122"/>
                      </a:endParaRPr>
                    </a:p>
                  </a:txBody>
                  <a:tcPr marL="37016" marR="37016" marT="38730" marB="38730" anchor="ctr"/>
                </a:tc>
                <a:extLst>
                  <a:ext uri="{0D108BD9-81ED-4DB2-BD59-A6C34878D82A}">
                    <a16:rowId xmlns:a16="http://schemas.microsoft.com/office/drawing/2014/main" val="1723352959"/>
                  </a:ext>
                </a:extLst>
              </a:tr>
            </a:tbl>
          </a:graphicData>
        </a:graphic>
      </p:graphicFrame>
    </p:spTree>
    <p:extLst>
      <p:ext uri="{BB962C8B-B14F-4D97-AF65-F5344CB8AC3E}">
        <p14:creationId xmlns:p14="http://schemas.microsoft.com/office/powerpoint/2010/main" val="1144309063"/>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D61AFA6-8B23-4602-ADF4-103B23FD71F3}"/>
              </a:ext>
            </a:extLst>
          </p:cNvPr>
          <p:cNvSpPr>
            <a:spLocks noGrp="1"/>
          </p:cNvSpPr>
          <p:nvPr>
            <p:ph type="title"/>
          </p:nvPr>
        </p:nvSpPr>
        <p:spPr/>
        <p:txBody>
          <a:bodyPr/>
          <a:lstStyle/>
          <a:p>
            <a:r>
              <a:rPr lang="zh-CN" altLang="en-US" dirty="0"/>
              <a:t>脆弱性识别</a:t>
            </a:r>
          </a:p>
        </p:txBody>
      </p:sp>
      <p:sp>
        <p:nvSpPr>
          <p:cNvPr id="3" name="内容占位符 2">
            <a:extLst>
              <a:ext uri="{FF2B5EF4-FFF2-40B4-BE49-F238E27FC236}">
                <a16:creationId xmlns:a16="http://schemas.microsoft.com/office/drawing/2014/main" id="{51489FAF-80BC-4F52-92E7-B233038CD640}"/>
              </a:ext>
            </a:extLst>
          </p:cNvPr>
          <p:cNvSpPr>
            <a:spLocks noGrp="1"/>
          </p:cNvSpPr>
          <p:nvPr>
            <p:ph idx="1"/>
          </p:nvPr>
        </p:nvSpPr>
        <p:spPr/>
        <p:txBody>
          <a:bodyPr>
            <a:normAutofit/>
          </a:bodyPr>
          <a:lstStyle/>
          <a:p>
            <a:r>
              <a:rPr kumimoji="1" lang="zh-CN" altLang="en-US" dirty="0">
                <a:latin typeface="+mn-ea"/>
              </a:rPr>
              <a:t>脆弱性识别与威胁识别是何关系？</a:t>
            </a:r>
            <a:endParaRPr kumimoji="1" lang="en-US" altLang="zh-CN" dirty="0">
              <a:latin typeface="+mn-ea"/>
            </a:endParaRPr>
          </a:p>
          <a:p>
            <a:pPr lvl="1"/>
            <a:r>
              <a:rPr kumimoji="1" lang="zh-CN" altLang="en-US" dirty="0">
                <a:latin typeface="+mn-ea"/>
              </a:rPr>
              <a:t>验证：以资产为对象，对威胁识别进行验证     </a:t>
            </a:r>
          </a:p>
          <a:p>
            <a:r>
              <a:rPr kumimoji="1" lang="zh-CN" altLang="en-US" dirty="0">
                <a:latin typeface="+mn-ea"/>
              </a:rPr>
              <a:t>脆弱性识别的难点是什么？</a:t>
            </a:r>
            <a:endParaRPr kumimoji="1" lang="en-US" altLang="zh-CN" dirty="0">
              <a:latin typeface="+mn-ea"/>
            </a:endParaRPr>
          </a:p>
          <a:p>
            <a:pPr lvl="1"/>
            <a:r>
              <a:rPr kumimoji="1" lang="zh-CN" altLang="en-US" dirty="0">
                <a:latin typeface="+mn-ea"/>
              </a:rPr>
              <a:t>三性：隐蔽性、欺骗性、复杂性   </a:t>
            </a:r>
          </a:p>
          <a:p>
            <a:r>
              <a:rPr kumimoji="1" lang="zh-CN" altLang="en-US" dirty="0">
                <a:latin typeface="+mn-ea"/>
              </a:rPr>
              <a:t>脆弱性识别的方法有哪些？</a:t>
            </a:r>
            <a:endParaRPr kumimoji="1" lang="en-US" altLang="zh-CN" dirty="0">
              <a:latin typeface="+mn-ea"/>
            </a:endParaRPr>
          </a:p>
          <a:p>
            <a:pPr lvl="1"/>
            <a:r>
              <a:rPr kumimoji="1" lang="zh-CN" altLang="en-US" dirty="0">
                <a:latin typeface="+mn-ea"/>
              </a:rPr>
              <a:t>技术脆弱性</a:t>
            </a:r>
            <a:endParaRPr kumimoji="1" lang="en-US" altLang="zh-CN" dirty="0">
              <a:latin typeface="+mn-ea"/>
            </a:endParaRPr>
          </a:p>
          <a:p>
            <a:pPr lvl="1"/>
            <a:r>
              <a:rPr kumimoji="1" lang="zh-CN" altLang="en-US" dirty="0">
                <a:latin typeface="+mn-ea"/>
              </a:rPr>
              <a:t>管理脆弱性</a:t>
            </a:r>
            <a:endParaRPr lang="zh-CN" altLang="en-US" dirty="0">
              <a:latin typeface="+mn-ea"/>
            </a:endParaRPr>
          </a:p>
        </p:txBody>
      </p:sp>
      <p:sp>
        <p:nvSpPr>
          <p:cNvPr id="4" name="灯片编号占位符 3">
            <a:extLst>
              <a:ext uri="{FF2B5EF4-FFF2-40B4-BE49-F238E27FC236}">
                <a16:creationId xmlns:a16="http://schemas.microsoft.com/office/drawing/2014/main" id="{CC55D00A-0D6B-46C8-AEB7-9D7BFC61F264}"/>
              </a:ext>
            </a:extLst>
          </p:cNvPr>
          <p:cNvSpPr>
            <a:spLocks noGrp="1"/>
          </p:cNvSpPr>
          <p:nvPr>
            <p:ph type="sldNum" sz="quarter" idx="10"/>
          </p:nvPr>
        </p:nvSpPr>
        <p:spPr/>
        <p:txBody>
          <a:bodyPr/>
          <a:lstStyle/>
          <a:p>
            <a:pPr>
              <a:defRPr/>
            </a:pPr>
            <a:fld id="{F5E0E65E-9137-4309-8D78-B392A1917D52}" type="slidenum">
              <a:rPr lang="zh-CN" altLang="en-US" smtClean="0"/>
              <a:pPr>
                <a:defRPr/>
              </a:pPr>
              <a:t>32</a:t>
            </a:fld>
            <a:endParaRPr lang="en-US" altLang="zh-CN"/>
          </a:p>
        </p:txBody>
      </p:sp>
      <p:graphicFrame>
        <p:nvGraphicFramePr>
          <p:cNvPr id="5" name="内容占位符 4">
            <a:extLst>
              <a:ext uri="{FF2B5EF4-FFF2-40B4-BE49-F238E27FC236}">
                <a16:creationId xmlns:a16="http://schemas.microsoft.com/office/drawing/2014/main" id="{1927DEE7-7552-4D1B-AC1C-7EA47FABD5A5}"/>
              </a:ext>
            </a:extLst>
          </p:cNvPr>
          <p:cNvGraphicFramePr>
            <a:graphicFrameLocks/>
          </p:cNvGraphicFramePr>
          <p:nvPr>
            <p:extLst/>
          </p:nvPr>
        </p:nvGraphicFramePr>
        <p:xfrm>
          <a:off x="649659" y="3897052"/>
          <a:ext cx="7920881" cy="2625078"/>
        </p:xfrm>
        <a:graphic>
          <a:graphicData uri="http://schemas.openxmlformats.org/drawingml/2006/table">
            <a:tbl>
              <a:tblPr firstRow="1" firstCol="1" bandRow="1">
                <a:tableStyleId>{5C22544A-7EE6-4342-B048-85BDC9FD1C3A}</a:tableStyleId>
              </a:tblPr>
              <a:tblGrid>
                <a:gridCol w="821303">
                  <a:extLst>
                    <a:ext uri="{9D8B030D-6E8A-4147-A177-3AD203B41FA5}">
                      <a16:colId xmlns:a16="http://schemas.microsoft.com/office/drawing/2014/main" val="2139596767"/>
                    </a:ext>
                  </a:extLst>
                </a:gridCol>
                <a:gridCol w="2059017">
                  <a:extLst>
                    <a:ext uri="{9D8B030D-6E8A-4147-A177-3AD203B41FA5}">
                      <a16:colId xmlns:a16="http://schemas.microsoft.com/office/drawing/2014/main" val="1028502971"/>
                    </a:ext>
                  </a:extLst>
                </a:gridCol>
                <a:gridCol w="5040561">
                  <a:extLst>
                    <a:ext uri="{9D8B030D-6E8A-4147-A177-3AD203B41FA5}">
                      <a16:colId xmlns:a16="http://schemas.microsoft.com/office/drawing/2014/main" val="1577721481"/>
                    </a:ext>
                  </a:extLst>
                </a:gridCol>
              </a:tblGrid>
              <a:tr h="324036">
                <a:tc>
                  <a:txBody>
                    <a:bodyPr/>
                    <a:lstStyle/>
                    <a:p>
                      <a:pPr marR="152400" indent="0" algn="ctr">
                        <a:lnSpc>
                          <a:spcPct val="150000"/>
                        </a:lnSpc>
                        <a:spcAft>
                          <a:spcPts val="0"/>
                        </a:spcAft>
                      </a:pPr>
                      <a:r>
                        <a:rPr lang="zh-CN" sz="1400" kern="100">
                          <a:effectLst/>
                        </a:rPr>
                        <a:t>赋值</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ctr">
                        <a:lnSpc>
                          <a:spcPct val="150000"/>
                        </a:lnSpc>
                        <a:spcAft>
                          <a:spcPts val="0"/>
                        </a:spcAft>
                      </a:pPr>
                      <a:r>
                        <a:rPr lang="zh-CN" sz="1400" kern="100">
                          <a:effectLst/>
                        </a:rPr>
                        <a:t>脆弱性严重程度级别</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ctr">
                        <a:lnSpc>
                          <a:spcPct val="150000"/>
                        </a:lnSpc>
                        <a:spcAft>
                          <a:spcPts val="0"/>
                        </a:spcAft>
                      </a:pPr>
                      <a:r>
                        <a:rPr lang="zh-CN" sz="1400" kern="100">
                          <a:effectLst/>
                        </a:rPr>
                        <a:t>定义</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extLst>
                  <a:ext uri="{0D108BD9-81ED-4DB2-BD59-A6C34878D82A}">
                    <a16:rowId xmlns:a16="http://schemas.microsoft.com/office/drawing/2014/main" val="3009857284"/>
                  </a:ext>
                </a:extLst>
              </a:tr>
              <a:tr h="303771">
                <a:tc>
                  <a:txBody>
                    <a:bodyPr/>
                    <a:lstStyle/>
                    <a:p>
                      <a:pPr marR="152400" indent="0" algn="ctr">
                        <a:lnSpc>
                          <a:spcPct val="150000"/>
                        </a:lnSpc>
                        <a:spcAft>
                          <a:spcPts val="0"/>
                        </a:spcAft>
                      </a:pPr>
                      <a:r>
                        <a:rPr lang="en-US" sz="1400" kern="100">
                          <a:effectLst/>
                        </a:rPr>
                        <a:t>5</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ctr">
                        <a:lnSpc>
                          <a:spcPct val="150000"/>
                        </a:lnSpc>
                        <a:spcAft>
                          <a:spcPts val="0"/>
                        </a:spcAft>
                      </a:pPr>
                      <a:r>
                        <a:rPr lang="zh-CN" sz="1400" kern="100">
                          <a:effectLst/>
                        </a:rPr>
                        <a:t>很高</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l">
                        <a:lnSpc>
                          <a:spcPct val="150000"/>
                        </a:lnSpc>
                        <a:spcAft>
                          <a:spcPts val="0"/>
                        </a:spcAft>
                      </a:pPr>
                      <a:r>
                        <a:rPr lang="zh-CN" sz="1400" kern="100">
                          <a:effectLst/>
                        </a:rPr>
                        <a:t>如果被威胁利用，将对资产造成完全损害</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extLst>
                  <a:ext uri="{0D108BD9-81ED-4DB2-BD59-A6C34878D82A}">
                    <a16:rowId xmlns:a16="http://schemas.microsoft.com/office/drawing/2014/main" val="2055454473"/>
                  </a:ext>
                </a:extLst>
              </a:tr>
              <a:tr h="303771">
                <a:tc>
                  <a:txBody>
                    <a:bodyPr/>
                    <a:lstStyle/>
                    <a:p>
                      <a:pPr marR="152400" indent="0" algn="ctr">
                        <a:lnSpc>
                          <a:spcPct val="150000"/>
                        </a:lnSpc>
                        <a:spcAft>
                          <a:spcPts val="0"/>
                        </a:spcAft>
                      </a:pPr>
                      <a:r>
                        <a:rPr lang="en-US" sz="1400" kern="100">
                          <a:effectLst/>
                        </a:rPr>
                        <a:t>4</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ctr">
                        <a:lnSpc>
                          <a:spcPct val="150000"/>
                        </a:lnSpc>
                        <a:spcAft>
                          <a:spcPts val="0"/>
                        </a:spcAft>
                      </a:pPr>
                      <a:r>
                        <a:rPr lang="zh-CN" sz="1400" kern="100">
                          <a:effectLst/>
                        </a:rPr>
                        <a:t>高</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l">
                        <a:lnSpc>
                          <a:spcPct val="150000"/>
                        </a:lnSpc>
                        <a:spcAft>
                          <a:spcPts val="0"/>
                        </a:spcAft>
                      </a:pPr>
                      <a:r>
                        <a:rPr lang="zh-CN" sz="1400" kern="100">
                          <a:effectLst/>
                        </a:rPr>
                        <a:t>如果被威胁利用，将对资产造成重大损害</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extLst>
                  <a:ext uri="{0D108BD9-81ED-4DB2-BD59-A6C34878D82A}">
                    <a16:rowId xmlns:a16="http://schemas.microsoft.com/office/drawing/2014/main" val="1968804314"/>
                  </a:ext>
                </a:extLst>
              </a:tr>
              <a:tr h="303771">
                <a:tc>
                  <a:txBody>
                    <a:bodyPr/>
                    <a:lstStyle/>
                    <a:p>
                      <a:pPr marR="152400" indent="0" algn="ctr">
                        <a:lnSpc>
                          <a:spcPct val="150000"/>
                        </a:lnSpc>
                        <a:spcAft>
                          <a:spcPts val="0"/>
                        </a:spcAft>
                      </a:pPr>
                      <a:r>
                        <a:rPr lang="en-US" sz="1400" kern="100">
                          <a:effectLst/>
                        </a:rPr>
                        <a:t>3</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ctr">
                        <a:lnSpc>
                          <a:spcPct val="150000"/>
                        </a:lnSpc>
                        <a:spcAft>
                          <a:spcPts val="0"/>
                        </a:spcAft>
                      </a:pPr>
                      <a:r>
                        <a:rPr lang="zh-CN" sz="1400" kern="100" dirty="0">
                          <a:effectLst/>
                        </a:rPr>
                        <a:t>中</a:t>
                      </a:r>
                      <a:endParaRPr lang="zh-CN" sz="1400" kern="100" dirty="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l">
                        <a:lnSpc>
                          <a:spcPct val="150000"/>
                        </a:lnSpc>
                        <a:spcAft>
                          <a:spcPts val="0"/>
                        </a:spcAft>
                      </a:pPr>
                      <a:r>
                        <a:rPr lang="zh-CN" sz="1400" kern="100">
                          <a:effectLst/>
                        </a:rPr>
                        <a:t>如果被威胁利用，将对资产造成一般损害</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extLst>
                  <a:ext uri="{0D108BD9-81ED-4DB2-BD59-A6C34878D82A}">
                    <a16:rowId xmlns:a16="http://schemas.microsoft.com/office/drawing/2014/main" val="1457010250"/>
                  </a:ext>
                </a:extLst>
              </a:tr>
              <a:tr h="303771">
                <a:tc>
                  <a:txBody>
                    <a:bodyPr/>
                    <a:lstStyle/>
                    <a:p>
                      <a:pPr marR="152400" indent="0" algn="ctr">
                        <a:lnSpc>
                          <a:spcPct val="150000"/>
                        </a:lnSpc>
                        <a:spcAft>
                          <a:spcPts val="0"/>
                        </a:spcAft>
                      </a:pPr>
                      <a:r>
                        <a:rPr lang="en-US" sz="1400" kern="100">
                          <a:effectLst/>
                        </a:rPr>
                        <a:t>2</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ctr">
                        <a:lnSpc>
                          <a:spcPct val="150000"/>
                        </a:lnSpc>
                        <a:spcAft>
                          <a:spcPts val="0"/>
                        </a:spcAft>
                      </a:pPr>
                      <a:r>
                        <a:rPr lang="zh-CN" sz="1400" kern="100">
                          <a:effectLst/>
                        </a:rPr>
                        <a:t>低</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l">
                        <a:lnSpc>
                          <a:spcPct val="150000"/>
                        </a:lnSpc>
                        <a:spcAft>
                          <a:spcPts val="0"/>
                        </a:spcAft>
                      </a:pPr>
                      <a:r>
                        <a:rPr lang="zh-CN" sz="1400" kern="100">
                          <a:effectLst/>
                        </a:rPr>
                        <a:t>如果被威胁利用，将对资产造成较小损害</a:t>
                      </a:r>
                      <a:endParaRPr lang="zh-CN" sz="1400" kern="10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extLst>
                  <a:ext uri="{0D108BD9-81ED-4DB2-BD59-A6C34878D82A}">
                    <a16:rowId xmlns:a16="http://schemas.microsoft.com/office/drawing/2014/main" val="1799620978"/>
                  </a:ext>
                </a:extLst>
              </a:tr>
              <a:tr h="503208">
                <a:tc>
                  <a:txBody>
                    <a:bodyPr/>
                    <a:lstStyle/>
                    <a:p>
                      <a:pPr marR="152400" indent="0" algn="ctr">
                        <a:lnSpc>
                          <a:spcPct val="150000"/>
                        </a:lnSpc>
                        <a:spcAft>
                          <a:spcPts val="0"/>
                        </a:spcAft>
                      </a:pPr>
                      <a:r>
                        <a:rPr lang="en-US" sz="1400" kern="100" dirty="0">
                          <a:effectLst/>
                        </a:rPr>
                        <a:t>1</a:t>
                      </a:r>
                      <a:endParaRPr lang="zh-CN" sz="1400" kern="100" dirty="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ctr">
                        <a:lnSpc>
                          <a:spcPct val="150000"/>
                        </a:lnSpc>
                        <a:spcAft>
                          <a:spcPts val="0"/>
                        </a:spcAft>
                      </a:pPr>
                      <a:r>
                        <a:rPr lang="zh-CN" sz="1400" kern="100" dirty="0">
                          <a:effectLst/>
                        </a:rPr>
                        <a:t>很低</a:t>
                      </a:r>
                      <a:endParaRPr lang="zh-CN" sz="1400" kern="100" dirty="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tc>
                  <a:txBody>
                    <a:bodyPr/>
                    <a:lstStyle/>
                    <a:p>
                      <a:pPr marR="152400" indent="0" algn="l">
                        <a:lnSpc>
                          <a:spcPct val="150000"/>
                        </a:lnSpc>
                        <a:spcAft>
                          <a:spcPts val="0"/>
                        </a:spcAft>
                      </a:pPr>
                      <a:r>
                        <a:rPr lang="zh-CN" sz="1400" kern="100" dirty="0">
                          <a:effectLst/>
                        </a:rPr>
                        <a:t>如果被威胁利用，将对资产造成的损害可以忽略</a:t>
                      </a:r>
                      <a:endParaRPr lang="zh-CN" sz="1400" kern="100" dirty="0">
                        <a:effectLst/>
                        <a:latin typeface="Calibri" panose="020F0502020204030204" pitchFamily="34" charset="0"/>
                        <a:ea typeface="宋体" panose="02010600030101010101" pitchFamily="2" charset="-122"/>
                        <a:cs typeface="宋体" panose="02010600030101010101" pitchFamily="2" charset="-122"/>
                      </a:endParaRPr>
                    </a:p>
                  </a:txBody>
                  <a:tcPr marL="49859" marR="49859" marT="52167" marB="52167" anchor="ctr"/>
                </a:tc>
                <a:extLst>
                  <a:ext uri="{0D108BD9-81ED-4DB2-BD59-A6C34878D82A}">
                    <a16:rowId xmlns:a16="http://schemas.microsoft.com/office/drawing/2014/main" val="3315166971"/>
                  </a:ext>
                </a:extLst>
              </a:tr>
            </a:tbl>
          </a:graphicData>
        </a:graphic>
      </p:graphicFrame>
    </p:spTree>
    <p:extLst>
      <p:ext uri="{BB962C8B-B14F-4D97-AF65-F5344CB8AC3E}">
        <p14:creationId xmlns:p14="http://schemas.microsoft.com/office/powerpoint/2010/main" val="2045558050"/>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8C8966-37CB-4C86-AED5-51697B0D040B}"/>
              </a:ext>
            </a:extLst>
          </p:cNvPr>
          <p:cNvSpPr>
            <a:spLocks noGrp="1"/>
          </p:cNvSpPr>
          <p:nvPr>
            <p:ph type="title"/>
          </p:nvPr>
        </p:nvSpPr>
        <p:spPr/>
        <p:txBody>
          <a:bodyPr/>
          <a:lstStyle/>
          <a:p>
            <a:r>
              <a:rPr lang="zh-CN" altLang="zh-CN" dirty="0"/>
              <a:t>确认已有的控制措施</a:t>
            </a:r>
            <a:endParaRPr lang="zh-CN" altLang="en-US" dirty="0"/>
          </a:p>
        </p:txBody>
      </p:sp>
      <p:sp>
        <p:nvSpPr>
          <p:cNvPr id="3" name="内容占位符 2">
            <a:extLst>
              <a:ext uri="{FF2B5EF4-FFF2-40B4-BE49-F238E27FC236}">
                <a16:creationId xmlns:a16="http://schemas.microsoft.com/office/drawing/2014/main" id="{EC7E6F24-A698-42F7-9D99-8F01C2071996}"/>
              </a:ext>
            </a:extLst>
          </p:cNvPr>
          <p:cNvSpPr>
            <a:spLocks noGrp="1"/>
          </p:cNvSpPr>
          <p:nvPr>
            <p:ph idx="1"/>
          </p:nvPr>
        </p:nvSpPr>
        <p:spPr/>
        <p:txBody>
          <a:bodyPr>
            <a:normAutofit fontScale="77500" lnSpcReduction="20000"/>
          </a:bodyPr>
          <a:lstStyle/>
          <a:p>
            <a:r>
              <a:rPr lang="zh-CN" altLang="en-US" sz="3000" dirty="0" smtClean="0"/>
              <a:t>依据三个报告</a:t>
            </a:r>
            <a:endParaRPr lang="en-US" altLang="zh-CN" sz="3000" dirty="0" smtClean="0"/>
          </a:p>
          <a:p>
            <a:pPr lvl="1"/>
            <a:r>
              <a:rPr lang="zh-CN" altLang="zh-CN" sz="2800" dirty="0"/>
              <a:t>《信息系统的描述报告》、《信息系统的分析报息告》和《信系统的安全要求报告》</a:t>
            </a:r>
            <a:endParaRPr lang="en-US" altLang="zh-CN" sz="2800" dirty="0" smtClean="0"/>
          </a:p>
          <a:p>
            <a:r>
              <a:rPr lang="zh-CN" altLang="zh-CN" sz="3000" dirty="0" smtClean="0"/>
              <a:t>确认</a:t>
            </a:r>
            <a:r>
              <a:rPr lang="zh-CN" altLang="zh-CN" sz="3000" dirty="0"/>
              <a:t>已有的安全措施，包括</a:t>
            </a:r>
            <a:r>
              <a:rPr lang="zh-CN" altLang="en-US" sz="3000" dirty="0"/>
              <a:t>：</a:t>
            </a:r>
            <a:endParaRPr lang="en-US" altLang="zh-CN" sz="3000" dirty="0"/>
          </a:p>
          <a:p>
            <a:pPr lvl="1"/>
            <a:r>
              <a:rPr lang="zh-CN" altLang="zh-CN" sz="2800" dirty="0"/>
              <a:t>技术层面（物理平台、系统平台、网络平台和应用平台）的安全功能</a:t>
            </a:r>
            <a:endParaRPr lang="en-US" altLang="zh-CN" sz="2800" dirty="0"/>
          </a:p>
          <a:p>
            <a:pPr lvl="1"/>
            <a:r>
              <a:rPr lang="zh-CN" altLang="zh-CN" sz="2800" dirty="0"/>
              <a:t>组织层面（组织结构、岗位和人员）的安全控制</a:t>
            </a:r>
            <a:endParaRPr lang="en-US" altLang="zh-CN" sz="2800" dirty="0"/>
          </a:p>
          <a:p>
            <a:pPr lvl="1"/>
            <a:r>
              <a:rPr lang="zh-CN" altLang="zh-CN" sz="2800" dirty="0"/>
              <a:t>管理层面（策略、规章和制度）的安全对策</a:t>
            </a:r>
            <a:endParaRPr lang="en-US" altLang="zh-CN" sz="2800" dirty="0"/>
          </a:p>
          <a:p>
            <a:pPr lvl="1"/>
            <a:r>
              <a:rPr lang="zh-CN" altLang="zh-CN" sz="2800" dirty="0"/>
              <a:t>形成《已有安全措施列表》。</a:t>
            </a:r>
            <a:endParaRPr lang="zh-CN" altLang="zh-CN" sz="2000" dirty="0"/>
          </a:p>
          <a:p>
            <a:r>
              <a:rPr lang="zh-CN" altLang="en-US" sz="3000" dirty="0" smtClean="0"/>
              <a:t>控制措施类型</a:t>
            </a:r>
            <a:endParaRPr lang="en-US" altLang="zh-CN" sz="3000" dirty="0" smtClean="0"/>
          </a:p>
          <a:p>
            <a:pPr lvl="1"/>
            <a:r>
              <a:rPr lang="zh-CN" altLang="zh-CN" sz="2800" dirty="0"/>
              <a:t>预防性、检测性和纠正性</a:t>
            </a:r>
            <a:endParaRPr lang="en-US" altLang="zh-CN" sz="2800" dirty="0" smtClean="0"/>
          </a:p>
          <a:p>
            <a:r>
              <a:rPr lang="zh-CN" altLang="zh-CN" sz="3000" dirty="0" smtClean="0"/>
              <a:t>在</a:t>
            </a:r>
            <a:r>
              <a:rPr lang="zh-CN" altLang="zh-CN" sz="3000" dirty="0"/>
              <a:t>识别脆弱性的同时，评估人员应对已采取的安全措施的有效性进行确认。安全措施的确认应评估其有效性，对有效的安全措施继续保持，以避免不必要的工作和费用，防止重复实施</a:t>
            </a:r>
            <a:r>
              <a:rPr lang="zh-CN" altLang="zh-CN" sz="3000" dirty="0" smtClean="0"/>
              <a:t>。</a:t>
            </a:r>
            <a:endParaRPr lang="zh-CN" altLang="zh-CN" sz="2200" dirty="0"/>
          </a:p>
        </p:txBody>
      </p:sp>
      <p:sp>
        <p:nvSpPr>
          <p:cNvPr id="4" name="灯片编号占位符 3">
            <a:extLst>
              <a:ext uri="{FF2B5EF4-FFF2-40B4-BE49-F238E27FC236}">
                <a16:creationId xmlns:a16="http://schemas.microsoft.com/office/drawing/2014/main" id="{1B45B075-6B76-4393-8E84-7D652771C7D2}"/>
              </a:ext>
            </a:extLst>
          </p:cNvPr>
          <p:cNvSpPr>
            <a:spLocks noGrp="1"/>
          </p:cNvSpPr>
          <p:nvPr>
            <p:ph type="sldNum" sz="quarter" idx="10"/>
          </p:nvPr>
        </p:nvSpPr>
        <p:spPr/>
        <p:txBody>
          <a:bodyPr/>
          <a:lstStyle/>
          <a:p>
            <a:pPr>
              <a:defRPr/>
            </a:pPr>
            <a:fld id="{F5E0E65E-9137-4309-8D78-B392A1917D52}" type="slidenum">
              <a:rPr lang="zh-CN" altLang="en-US" smtClean="0"/>
              <a:pPr>
                <a:defRPr/>
              </a:pPr>
              <a:t>33</a:t>
            </a:fld>
            <a:endParaRPr lang="en-US" altLang="zh-CN"/>
          </a:p>
        </p:txBody>
      </p:sp>
    </p:spTree>
    <p:extLst>
      <p:ext uri="{BB962C8B-B14F-4D97-AF65-F5344CB8AC3E}">
        <p14:creationId xmlns:p14="http://schemas.microsoft.com/office/powerpoint/2010/main" val="1084063693"/>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B07304-957A-404B-8929-3B6E099878F3}"/>
              </a:ext>
            </a:extLst>
          </p:cNvPr>
          <p:cNvSpPr>
            <a:spLocks noGrp="1"/>
          </p:cNvSpPr>
          <p:nvPr>
            <p:ph type="title"/>
          </p:nvPr>
        </p:nvSpPr>
        <p:spPr/>
        <p:txBody>
          <a:bodyPr/>
          <a:lstStyle/>
          <a:p>
            <a:r>
              <a:rPr lang="zh-CN" altLang="zh-CN" dirty="0"/>
              <a:t>风险分析</a:t>
            </a:r>
            <a:endParaRPr lang="zh-CN" altLang="en-US" dirty="0"/>
          </a:p>
        </p:txBody>
      </p:sp>
      <p:sp>
        <p:nvSpPr>
          <p:cNvPr id="3" name="内容占位符 2">
            <a:extLst>
              <a:ext uri="{FF2B5EF4-FFF2-40B4-BE49-F238E27FC236}">
                <a16:creationId xmlns:a16="http://schemas.microsoft.com/office/drawing/2014/main" id="{199D8F55-66BD-449F-BA93-20AABACDB294}"/>
              </a:ext>
            </a:extLst>
          </p:cNvPr>
          <p:cNvSpPr>
            <a:spLocks noGrp="1"/>
          </p:cNvSpPr>
          <p:nvPr>
            <p:ph idx="1"/>
          </p:nvPr>
        </p:nvSpPr>
        <p:spPr/>
        <p:txBody>
          <a:bodyPr/>
          <a:lstStyle/>
          <a:p>
            <a:r>
              <a:rPr lang="en-US" altLang="zh-CN" dirty="0"/>
              <a:t>GB/T 20984-2007《</a:t>
            </a:r>
            <a:r>
              <a:rPr lang="zh-CN" altLang="en-US" dirty="0"/>
              <a:t>信息安全风险评估规范</a:t>
            </a:r>
            <a:r>
              <a:rPr lang="en-US" altLang="zh-CN" dirty="0"/>
              <a:t>》</a:t>
            </a:r>
            <a:r>
              <a:rPr lang="zh-CN" altLang="en-US" dirty="0"/>
              <a:t>给出信息安全风险分析思路</a:t>
            </a:r>
            <a:endParaRPr lang="en-US" altLang="zh-CN" dirty="0"/>
          </a:p>
        </p:txBody>
      </p:sp>
      <p:sp>
        <p:nvSpPr>
          <p:cNvPr id="4" name="灯片编号占位符 3">
            <a:extLst>
              <a:ext uri="{FF2B5EF4-FFF2-40B4-BE49-F238E27FC236}">
                <a16:creationId xmlns:a16="http://schemas.microsoft.com/office/drawing/2014/main" id="{3CC67E37-93C6-4CCF-8458-9CABB4934E86}"/>
              </a:ext>
            </a:extLst>
          </p:cNvPr>
          <p:cNvSpPr>
            <a:spLocks noGrp="1"/>
          </p:cNvSpPr>
          <p:nvPr>
            <p:ph type="sldNum" sz="quarter" idx="10"/>
          </p:nvPr>
        </p:nvSpPr>
        <p:spPr/>
        <p:txBody>
          <a:bodyPr/>
          <a:lstStyle/>
          <a:p>
            <a:pPr>
              <a:defRPr/>
            </a:pPr>
            <a:fld id="{F5E0E65E-9137-4309-8D78-B392A1917D52}" type="slidenum">
              <a:rPr lang="zh-CN" altLang="en-US" smtClean="0"/>
              <a:pPr>
                <a:defRPr/>
              </a:pPr>
              <a:t>34</a:t>
            </a:fld>
            <a:endParaRPr lang="en-US" altLang="zh-CN"/>
          </a:p>
        </p:txBody>
      </p:sp>
      <p:sp>
        <p:nvSpPr>
          <p:cNvPr id="5" name="矩形 9">
            <a:extLst>
              <a:ext uri="{FF2B5EF4-FFF2-40B4-BE49-F238E27FC236}">
                <a16:creationId xmlns:a16="http://schemas.microsoft.com/office/drawing/2014/main" id="{6291251D-B090-4DA9-B8DC-BEDDD33F48CD}"/>
              </a:ext>
            </a:extLst>
          </p:cNvPr>
          <p:cNvSpPr>
            <a:spLocks noChangeArrowheads="1"/>
          </p:cNvSpPr>
          <p:nvPr/>
        </p:nvSpPr>
        <p:spPr bwMode="auto">
          <a:xfrm>
            <a:off x="755576" y="5151358"/>
            <a:ext cx="6312495" cy="1354217"/>
          </a:xfrm>
          <a:prstGeom prst="rect">
            <a:avLst/>
          </a:prstGeom>
          <a:noFill/>
          <a:ln w="9525">
            <a:noFill/>
            <a:miter lim="800000"/>
            <a:headEnd/>
            <a:tailEnd/>
          </a:ln>
        </p:spPr>
        <p:txBody>
          <a:bodyPr wrap="square">
            <a:spAutoFit/>
          </a:bodyPr>
          <a:lstStyle/>
          <a:p>
            <a:r>
              <a:rPr lang="zh-CN" altLang="en-US" b="1" dirty="0"/>
              <a:t>风险值  </a:t>
            </a:r>
            <a:r>
              <a:rPr lang="en-US" altLang="zh-CN" b="1" dirty="0"/>
              <a:t>=  R</a:t>
            </a:r>
            <a:r>
              <a:rPr lang="zh-CN" altLang="en-US" b="1" dirty="0"/>
              <a:t>（</a:t>
            </a:r>
            <a:r>
              <a:rPr lang="en-US" altLang="zh-CN" b="1" dirty="0"/>
              <a:t>A</a:t>
            </a:r>
            <a:r>
              <a:rPr lang="zh-CN" altLang="en-US" b="1" dirty="0"/>
              <a:t>，</a:t>
            </a:r>
            <a:r>
              <a:rPr lang="en-US" altLang="zh-CN" b="1" dirty="0"/>
              <a:t>T</a:t>
            </a:r>
            <a:r>
              <a:rPr lang="zh-CN" altLang="en-US" b="1" dirty="0"/>
              <a:t>，</a:t>
            </a:r>
            <a:r>
              <a:rPr lang="en-US" altLang="zh-CN" b="1" dirty="0"/>
              <a:t>V</a:t>
            </a:r>
            <a:r>
              <a:rPr lang="zh-CN" altLang="en-US" b="1" dirty="0"/>
              <a:t>）</a:t>
            </a:r>
            <a:r>
              <a:rPr lang="en-US" altLang="zh-CN" b="1" dirty="0"/>
              <a:t>=  R</a:t>
            </a:r>
            <a:r>
              <a:rPr lang="zh-CN" altLang="en-US" b="1" dirty="0"/>
              <a:t>（</a:t>
            </a:r>
            <a:r>
              <a:rPr lang="en-US" altLang="zh-CN" b="1" dirty="0"/>
              <a:t>L</a:t>
            </a:r>
            <a:r>
              <a:rPr lang="zh-CN" altLang="en-US" b="1" dirty="0"/>
              <a:t>（</a:t>
            </a:r>
            <a:r>
              <a:rPr lang="en-US" altLang="zh-CN" b="1" dirty="0"/>
              <a:t>T</a:t>
            </a:r>
            <a:r>
              <a:rPr lang="zh-CN" altLang="en-US" b="1" dirty="0"/>
              <a:t>，</a:t>
            </a:r>
            <a:r>
              <a:rPr lang="en-US" altLang="zh-CN" b="1" dirty="0"/>
              <a:t>V</a:t>
            </a:r>
            <a:r>
              <a:rPr lang="zh-CN" altLang="en-US" b="1" dirty="0"/>
              <a:t>），</a:t>
            </a:r>
            <a:r>
              <a:rPr lang="en-US" altLang="zh-CN" b="1" dirty="0"/>
              <a:t>F</a:t>
            </a:r>
            <a:r>
              <a:rPr lang="zh-CN" altLang="en-US" b="1" dirty="0"/>
              <a:t>（</a:t>
            </a:r>
            <a:r>
              <a:rPr lang="en-US" altLang="zh-CN" b="1" dirty="0" err="1"/>
              <a:t>Ia</a:t>
            </a:r>
            <a:r>
              <a:rPr lang="zh-CN" altLang="en-US" b="1" dirty="0"/>
              <a:t>，</a:t>
            </a:r>
            <a:r>
              <a:rPr lang="en-US" altLang="zh-CN" b="1" dirty="0" err="1"/>
              <a:t>Va</a:t>
            </a:r>
            <a:r>
              <a:rPr lang="en-US" altLang="zh-CN" b="1" dirty="0"/>
              <a:t> </a:t>
            </a:r>
            <a:r>
              <a:rPr lang="zh-CN" altLang="en-US" b="1" dirty="0"/>
              <a:t>））</a:t>
            </a:r>
          </a:p>
          <a:p>
            <a:pPr marL="285750" indent="-285750">
              <a:buFont typeface="Arial" pitchFamily="34" charset="0"/>
              <a:buChar char="•"/>
            </a:pPr>
            <a:r>
              <a:rPr lang="en-US" altLang="zh-CN" sz="1600" dirty="0"/>
              <a:t>R</a:t>
            </a:r>
            <a:r>
              <a:rPr lang="zh-CN" altLang="en-US" sz="1600" dirty="0"/>
              <a:t>表示安全风险计算函数</a:t>
            </a:r>
            <a:endParaRPr lang="en-US" altLang="zh-CN" sz="1600" dirty="0"/>
          </a:p>
          <a:p>
            <a:pPr marL="285750" indent="-285750">
              <a:buFont typeface="Arial" pitchFamily="34" charset="0"/>
              <a:buChar char="•"/>
            </a:pPr>
            <a:r>
              <a:rPr lang="en-US" altLang="zh-CN" sz="1600" dirty="0"/>
              <a:t>A</a:t>
            </a:r>
            <a:r>
              <a:rPr lang="zh-CN" altLang="en-US" sz="1600" dirty="0"/>
              <a:t>表示资产</a:t>
            </a:r>
            <a:endParaRPr lang="en-US" altLang="zh-CN" sz="1600" dirty="0"/>
          </a:p>
          <a:p>
            <a:pPr marL="285750" indent="-285750">
              <a:buFont typeface="Arial" pitchFamily="34" charset="0"/>
              <a:buChar char="•"/>
            </a:pPr>
            <a:r>
              <a:rPr lang="en-US" altLang="zh-CN" sz="1600" dirty="0"/>
              <a:t>T</a:t>
            </a:r>
            <a:r>
              <a:rPr lang="zh-CN" altLang="en-US" sz="1600" dirty="0"/>
              <a:t>表示威胁</a:t>
            </a:r>
            <a:endParaRPr lang="en-US" altLang="zh-CN" sz="1600" dirty="0"/>
          </a:p>
          <a:p>
            <a:pPr marL="285750" indent="-285750">
              <a:buFont typeface="Arial" pitchFamily="34" charset="0"/>
              <a:buChar char="•"/>
            </a:pPr>
            <a:r>
              <a:rPr lang="en-US" altLang="zh-CN" sz="1600" dirty="0"/>
              <a:t>V</a:t>
            </a:r>
            <a:r>
              <a:rPr lang="zh-CN" altLang="en-US" sz="1600" dirty="0"/>
              <a:t>表示脆弱性</a:t>
            </a:r>
          </a:p>
        </p:txBody>
      </p:sp>
      <p:sp>
        <p:nvSpPr>
          <p:cNvPr id="6" name="矩形 5">
            <a:extLst>
              <a:ext uri="{FF2B5EF4-FFF2-40B4-BE49-F238E27FC236}">
                <a16:creationId xmlns:a16="http://schemas.microsoft.com/office/drawing/2014/main" id="{022CD086-2D48-4F61-BF49-20B77E610A3A}"/>
              </a:ext>
            </a:extLst>
          </p:cNvPr>
          <p:cNvSpPr/>
          <p:nvPr/>
        </p:nvSpPr>
        <p:spPr>
          <a:xfrm>
            <a:off x="3467671" y="5428357"/>
            <a:ext cx="5148572" cy="1077218"/>
          </a:xfrm>
          <a:prstGeom prst="rect">
            <a:avLst/>
          </a:prstGeom>
        </p:spPr>
        <p:txBody>
          <a:bodyPr wrap="square">
            <a:spAutoFit/>
          </a:bodyPr>
          <a:lstStyle/>
          <a:p>
            <a:pPr marL="285750" indent="-285750">
              <a:buFont typeface="Arial" pitchFamily="34" charset="0"/>
              <a:buChar char="•"/>
            </a:pPr>
            <a:r>
              <a:rPr lang="en-US" altLang="zh-CN" sz="1600"/>
              <a:t>Ia</a:t>
            </a:r>
            <a:r>
              <a:rPr lang="zh-CN" altLang="en-US" sz="1600"/>
              <a:t>表示安全事件所作用的资产价值</a:t>
            </a:r>
            <a:endParaRPr lang="en-US" altLang="zh-CN" sz="1600"/>
          </a:p>
          <a:p>
            <a:pPr marL="285750" indent="-285750">
              <a:buFont typeface="Arial" pitchFamily="34" charset="0"/>
              <a:buChar char="•"/>
            </a:pPr>
            <a:r>
              <a:rPr lang="en-US" altLang="zh-CN" sz="1600"/>
              <a:t>Va</a:t>
            </a:r>
            <a:r>
              <a:rPr lang="zh-CN" altLang="en-US" sz="1600"/>
              <a:t>表示脆弱性严重程度</a:t>
            </a:r>
            <a:endParaRPr lang="en-US" altLang="zh-CN" sz="1600"/>
          </a:p>
          <a:p>
            <a:pPr marL="285750" indent="-285750">
              <a:buFont typeface="Arial" pitchFamily="34" charset="0"/>
              <a:buChar char="•"/>
            </a:pPr>
            <a:r>
              <a:rPr lang="en-US" altLang="zh-CN" sz="1600"/>
              <a:t>L</a:t>
            </a:r>
            <a:r>
              <a:rPr lang="zh-CN" altLang="en-US" sz="1600"/>
              <a:t>表示威胁利用资产的脆弱性导致安全事件的可能性</a:t>
            </a:r>
            <a:endParaRPr lang="en-US" altLang="zh-CN" sz="1600"/>
          </a:p>
          <a:p>
            <a:pPr marL="285750" indent="-285750">
              <a:buFont typeface="Arial" pitchFamily="34" charset="0"/>
              <a:buChar char="•"/>
            </a:pPr>
            <a:r>
              <a:rPr lang="en-US" altLang="zh-CN" sz="1600"/>
              <a:t>F</a:t>
            </a:r>
            <a:r>
              <a:rPr lang="zh-CN" altLang="en-US" sz="1600"/>
              <a:t>表示安全事件发生后造成的损失</a:t>
            </a:r>
          </a:p>
        </p:txBody>
      </p:sp>
      <p:graphicFrame>
        <p:nvGraphicFramePr>
          <p:cNvPr id="7" name="Object 3">
            <a:extLst>
              <a:ext uri="{FF2B5EF4-FFF2-40B4-BE49-F238E27FC236}">
                <a16:creationId xmlns:a16="http://schemas.microsoft.com/office/drawing/2014/main" id="{5C725558-AF9F-4D52-A922-D45DA11BD7C2}"/>
              </a:ext>
            </a:extLst>
          </p:cNvPr>
          <p:cNvGraphicFramePr>
            <a:graphicFrameLocks noChangeAspect="1"/>
          </p:cNvGraphicFramePr>
          <p:nvPr>
            <p:extLst/>
          </p:nvPr>
        </p:nvGraphicFramePr>
        <p:xfrm>
          <a:off x="934726" y="2363031"/>
          <a:ext cx="7388847" cy="2526717"/>
        </p:xfrm>
        <a:graphic>
          <a:graphicData uri="http://schemas.openxmlformats.org/presentationml/2006/ole">
            <mc:AlternateContent xmlns:mc="http://schemas.openxmlformats.org/markup-compatibility/2006">
              <mc:Choice xmlns:v="urn:schemas-microsoft-com:vml" Requires="v">
                <p:oleObj spid="_x0000_s1119" name="Visio" r:id="rId3" imgW="7450531" imgH="2554529" progId="Visio.Drawing.11">
                  <p:embed/>
                </p:oleObj>
              </mc:Choice>
              <mc:Fallback>
                <p:oleObj name="Visio" r:id="rId3" imgW="7450531" imgH="2554529" progId="Visio.Drawing.11">
                  <p:embed/>
                  <p:pic>
                    <p:nvPicPr>
                      <p:cNvPr id="7" name="Object 3">
                        <a:extLst>
                          <a:ext uri="{FF2B5EF4-FFF2-40B4-BE49-F238E27FC236}">
                            <a16:creationId xmlns:a16="http://schemas.microsoft.com/office/drawing/2014/main" id="{5C725558-AF9F-4D52-A922-D45DA11BD7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4726" y="2363031"/>
                        <a:ext cx="7388847" cy="2526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03477814"/>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4B10C2-65FC-4FDA-B078-FE89C1E6489E}"/>
              </a:ext>
            </a:extLst>
          </p:cNvPr>
          <p:cNvSpPr>
            <a:spLocks noGrp="1"/>
          </p:cNvSpPr>
          <p:nvPr>
            <p:ph type="title"/>
          </p:nvPr>
        </p:nvSpPr>
        <p:spPr/>
        <p:txBody>
          <a:bodyPr/>
          <a:lstStyle/>
          <a:p>
            <a:r>
              <a:rPr lang="zh-CN" altLang="en-US" dirty="0"/>
              <a:t>风险分析</a:t>
            </a:r>
          </a:p>
        </p:txBody>
      </p:sp>
      <p:sp>
        <p:nvSpPr>
          <p:cNvPr id="3" name="内容占位符 2">
            <a:extLst>
              <a:ext uri="{FF2B5EF4-FFF2-40B4-BE49-F238E27FC236}">
                <a16:creationId xmlns:a16="http://schemas.microsoft.com/office/drawing/2014/main" id="{4A312C0A-3612-4268-89E0-AA997B35A0B8}"/>
              </a:ext>
            </a:extLst>
          </p:cNvPr>
          <p:cNvSpPr>
            <a:spLocks noGrp="1"/>
          </p:cNvSpPr>
          <p:nvPr>
            <p:ph idx="1"/>
          </p:nvPr>
        </p:nvSpPr>
        <p:spPr/>
        <p:txBody>
          <a:bodyPr/>
          <a:lstStyle/>
          <a:p>
            <a:r>
              <a:rPr lang="de-DE" altLang="zh-CN" dirty="0"/>
              <a:t>计算安全事件发生的可能性</a:t>
            </a:r>
          </a:p>
          <a:p>
            <a:pPr lvl="1"/>
            <a:r>
              <a:rPr lang="de-DE" altLang="zh-CN" dirty="0"/>
              <a:t>安全事件的可能性</a:t>
            </a:r>
            <a:r>
              <a:rPr lang="en-US" altLang="zh-CN" dirty="0"/>
              <a:t>=L(</a:t>
            </a:r>
            <a:r>
              <a:rPr lang="de-DE" altLang="zh-CN" dirty="0"/>
              <a:t>威胁出现频率，脆弱性</a:t>
            </a:r>
            <a:r>
              <a:rPr lang="en-US" altLang="zh-CN" dirty="0"/>
              <a:t>)</a:t>
            </a:r>
            <a:r>
              <a:rPr lang="de-DE" altLang="zh-CN" dirty="0"/>
              <a:t>＝</a:t>
            </a:r>
            <a:r>
              <a:rPr lang="en-US" altLang="zh-CN" dirty="0"/>
              <a:t>L(T</a:t>
            </a:r>
            <a:r>
              <a:rPr lang="de-DE" altLang="zh-CN" dirty="0"/>
              <a:t>，</a:t>
            </a:r>
            <a:r>
              <a:rPr lang="en-US" altLang="zh-CN" dirty="0"/>
              <a:t>V )</a:t>
            </a:r>
          </a:p>
          <a:p>
            <a:r>
              <a:rPr lang="de-DE" altLang="zh-CN" dirty="0"/>
              <a:t>计算安全事件发生后造成的损失</a:t>
            </a:r>
          </a:p>
          <a:p>
            <a:pPr lvl="1"/>
            <a:r>
              <a:rPr lang="de-DE" altLang="zh-CN" dirty="0"/>
              <a:t>安全事件造成的损失</a:t>
            </a:r>
            <a:r>
              <a:rPr lang="en-US" altLang="zh-CN" dirty="0"/>
              <a:t>=F(</a:t>
            </a:r>
            <a:r>
              <a:rPr lang="de-DE" altLang="zh-CN" dirty="0"/>
              <a:t>资产价值，脆弱性严重程度</a:t>
            </a:r>
            <a:r>
              <a:rPr lang="en-US" altLang="zh-CN" dirty="0"/>
              <a:t>)</a:t>
            </a:r>
            <a:r>
              <a:rPr lang="de-DE" altLang="zh-CN" dirty="0"/>
              <a:t>＝</a:t>
            </a:r>
            <a:r>
              <a:rPr lang="en-US" altLang="zh-CN" dirty="0"/>
              <a:t>F(</a:t>
            </a:r>
            <a:r>
              <a:rPr lang="en-US" altLang="zh-CN" dirty="0" err="1"/>
              <a:t>Ia</a:t>
            </a:r>
            <a:r>
              <a:rPr lang="de-DE" altLang="zh-CN" dirty="0"/>
              <a:t>，</a:t>
            </a:r>
            <a:r>
              <a:rPr lang="en-US" altLang="zh-CN" dirty="0" err="1"/>
              <a:t>Va</a:t>
            </a:r>
            <a:r>
              <a:rPr lang="en-US" altLang="zh-CN" dirty="0"/>
              <a:t> )</a:t>
            </a:r>
          </a:p>
          <a:p>
            <a:r>
              <a:rPr lang="de-DE" altLang="zh-CN" dirty="0"/>
              <a:t>计算风险值</a:t>
            </a:r>
          </a:p>
          <a:p>
            <a:pPr lvl="1"/>
            <a:r>
              <a:rPr lang="de-DE" altLang="zh-CN" dirty="0"/>
              <a:t>风险值</a:t>
            </a:r>
            <a:r>
              <a:rPr lang="en-US" altLang="zh-CN" dirty="0"/>
              <a:t>=R(</a:t>
            </a:r>
            <a:r>
              <a:rPr lang="de-DE" altLang="zh-CN" dirty="0"/>
              <a:t>安全事件的可能性，安全事件造成的损失</a:t>
            </a:r>
            <a:r>
              <a:rPr lang="en-US" altLang="zh-CN" dirty="0"/>
              <a:t>)</a:t>
            </a:r>
            <a:r>
              <a:rPr lang="de-DE" altLang="zh-CN" dirty="0"/>
              <a:t>＝</a:t>
            </a:r>
            <a:r>
              <a:rPr lang="en-US" altLang="zh-CN" dirty="0"/>
              <a:t>R(L(T</a:t>
            </a:r>
            <a:r>
              <a:rPr lang="de-DE" altLang="zh-CN" dirty="0"/>
              <a:t>，</a:t>
            </a:r>
            <a:r>
              <a:rPr lang="en-US" altLang="zh-CN" dirty="0"/>
              <a:t>V)</a:t>
            </a:r>
            <a:r>
              <a:rPr lang="de-DE" altLang="zh-CN" dirty="0"/>
              <a:t>，</a:t>
            </a:r>
            <a:r>
              <a:rPr lang="en-US" altLang="zh-CN" dirty="0"/>
              <a:t>F(</a:t>
            </a:r>
            <a:r>
              <a:rPr lang="en-US" altLang="zh-CN" dirty="0" err="1"/>
              <a:t>Ia</a:t>
            </a:r>
            <a:r>
              <a:rPr lang="de-DE" altLang="zh-CN" dirty="0"/>
              <a:t>，</a:t>
            </a:r>
            <a:r>
              <a:rPr lang="en-US" altLang="zh-CN" dirty="0" err="1"/>
              <a:t>Va</a:t>
            </a:r>
            <a:r>
              <a:rPr lang="en-US" altLang="zh-CN" dirty="0"/>
              <a:t> ))</a:t>
            </a:r>
            <a:endParaRPr lang="zh-CN" altLang="en-US" dirty="0"/>
          </a:p>
        </p:txBody>
      </p:sp>
      <p:sp>
        <p:nvSpPr>
          <p:cNvPr id="4" name="灯片编号占位符 3">
            <a:extLst>
              <a:ext uri="{FF2B5EF4-FFF2-40B4-BE49-F238E27FC236}">
                <a16:creationId xmlns:a16="http://schemas.microsoft.com/office/drawing/2014/main" id="{3FCDCD85-9551-422B-A35A-6887B9FC5A96}"/>
              </a:ext>
            </a:extLst>
          </p:cNvPr>
          <p:cNvSpPr>
            <a:spLocks noGrp="1"/>
          </p:cNvSpPr>
          <p:nvPr>
            <p:ph type="sldNum" sz="quarter" idx="10"/>
          </p:nvPr>
        </p:nvSpPr>
        <p:spPr/>
        <p:txBody>
          <a:bodyPr/>
          <a:lstStyle/>
          <a:p>
            <a:pPr>
              <a:defRPr/>
            </a:pPr>
            <a:fld id="{F5E0E65E-9137-4309-8D78-B392A1917D52}" type="slidenum">
              <a:rPr lang="zh-CN" altLang="en-US" smtClean="0"/>
              <a:pPr>
                <a:defRPr/>
              </a:pPr>
              <a:t>35</a:t>
            </a:fld>
            <a:endParaRPr lang="en-US" altLang="zh-CN"/>
          </a:p>
        </p:txBody>
      </p:sp>
    </p:spTree>
    <p:extLst>
      <p:ext uri="{BB962C8B-B14F-4D97-AF65-F5344CB8AC3E}">
        <p14:creationId xmlns:p14="http://schemas.microsoft.com/office/powerpoint/2010/main" val="2073371568"/>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5F6042-8B09-4D5E-865D-2B5BD67D8690}"/>
              </a:ext>
            </a:extLst>
          </p:cNvPr>
          <p:cNvSpPr>
            <a:spLocks noGrp="1"/>
          </p:cNvSpPr>
          <p:nvPr>
            <p:ph type="title"/>
          </p:nvPr>
        </p:nvSpPr>
        <p:spPr/>
        <p:txBody>
          <a:bodyPr/>
          <a:lstStyle/>
          <a:p>
            <a:r>
              <a:rPr lang="zh-CN" altLang="en-US" dirty="0" smtClean="0"/>
              <a:t>风险结果判定</a:t>
            </a:r>
            <a:endParaRPr lang="zh-CN" altLang="en-US" dirty="0"/>
          </a:p>
        </p:txBody>
      </p:sp>
      <p:sp>
        <p:nvSpPr>
          <p:cNvPr id="3" name="内容占位符 2">
            <a:extLst>
              <a:ext uri="{FF2B5EF4-FFF2-40B4-BE49-F238E27FC236}">
                <a16:creationId xmlns:a16="http://schemas.microsoft.com/office/drawing/2014/main" id="{9631B35E-9858-4DE6-8065-5F161AC1535A}"/>
              </a:ext>
            </a:extLst>
          </p:cNvPr>
          <p:cNvSpPr>
            <a:spLocks noGrp="1"/>
          </p:cNvSpPr>
          <p:nvPr>
            <p:ph idx="1"/>
          </p:nvPr>
        </p:nvSpPr>
        <p:spPr/>
        <p:txBody>
          <a:bodyPr>
            <a:normAutofit/>
          </a:bodyPr>
          <a:lstStyle/>
          <a:p>
            <a:pPr lvl="0"/>
            <a:r>
              <a:rPr lang="de-DE" altLang="zh-CN" dirty="0" smtClean="0"/>
              <a:t>评估风险的等级</a:t>
            </a:r>
            <a:endParaRPr lang="zh-CN" altLang="zh-CN" dirty="0"/>
          </a:p>
          <a:p>
            <a:pPr lvl="1"/>
            <a:r>
              <a:rPr lang="de-DE" altLang="zh-CN" dirty="0"/>
              <a:t>评估风险的等级依据《风险计算报告》，根据已经制定的风险分级准则，对所有风险计算结果进行等级处理，形成《风险程度等级列表</a:t>
            </a:r>
            <a:r>
              <a:rPr lang="de-DE" altLang="zh-CN" dirty="0" smtClean="0"/>
              <a:t>》。</a:t>
            </a:r>
          </a:p>
          <a:p>
            <a:r>
              <a:rPr lang="de-DE" altLang="zh-CN" dirty="0" smtClean="0"/>
              <a:t>综合评估风险状况</a:t>
            </a:r>
          </a:p>
          <a:p>
            <a:pPr lvl="1"/>
            <a:r>
              <a:rPr lang="zh-CN" altLang="zh-CN" dirty="0"/>
              <a:t>汇总各项输出文档和《风险程度等级列表》，综合评价风险状况，形成《风险评估报告》</a:t>
            </a:r>
            <a:endParaRPr lang="zh-CN" altLang="zh-CN" dirty="0"/>
          </a:p>
        </p:txBody>
      </p:sp>
      <p:sp>
        <p:nvSpPr>
          <p:cNvPr id="4" name="灯片编号占位符 3">
            <a:extLst>
              <a:ext uri="{FF2B5EF4-FFF2-40B4-BE49-F238E27FC236}">
                <a16:creationId xmlns:a16="http://schemas.microsoft.com/office/drawing/2014/main" id="{6BC5B4F0-631E-4775-99BB-C637667D921B}"/>
              </a:ext>
            </a:extLst>
          </p:cNvPr>
          <p:cNvSpPr>
            <a:spLocks noGrp="1"/>
          </p:cNvSpPr>
          <p:nvPr>
            <p:ph type="sldNum" sz="quarter" idx="10"/>
          </p:nvPr>
        </p:nvSpPr>
        <p:spPr/>
        <p:txBody>
          <a:bodyPr/>
          <a:lstStyle/>
          <a:p>
            <a:pPr>
              <a:defRPr/>
            </a:pPr>
            <a:fld id="{F5E0E65E-9137-4309-8D78-B392A1917D52}" type="slidenum">
              <a:rPr lang="zh-CN" altLang="en-US" smtClean="0"/>
              <a:pPr>
                <a:defRPr/>
              </a:pPr>
              <a:t>36</a:t>
            </a:fld>
            <a:endParaRPr lang="en-US" altLang="zh-CN"/>
          </a:p>
        </p:txBody>
      </p:sp>
      <p:graphicFrame>
        <p:nvGraphicFramePr>
          <p:cNvPr id="5" name="表格 4">
            <a:extLst>
              <a:ext uri="{FF2B5EF4-FFF2-40B4-BE49-F238E27FC236}">
                <a16:creationId xmlns:a16="http://schemas.microsoft.com/office/drawing/2014/main" id="{5FC853EA-5641-410A-8179-D30AECE1CA9C}"/>
              </a:ext>
            </a:extLst>
          </p:cNvPr>
          <p:cNvGraphicFramePr>
            <a:graphicFrameLocks noGrp="1"/>
          </p:cNvGraphicFramePr>
          <p:nvPr>
            <p:extLst>
              <p:ext uri="{D42A27DB-BD31-4B8C-83A1-F6EECF244321}">
                <p14:modId xmlns:p14="http://schemas.microsoft.com/office/powerpoint/2010/main" val="1073401882"/>
              </p:ext>
            </p:extLst>
          </p:nvPr>
        </p:nvGraphicFramePr>
        <p:xfrm>
          <a:off x="613655" y="4533466"/>
          <a:ext cx="7992889" cy="1867334"/>
        </p:xfrm>
        <a:graphic>
          <a:graphicData uri="http://schemas.openxmlformats.org/drawingml/2006/table">
            <a:tbl>
              <a:tblPr firstRow="1" bandRow="1">
                <a:tableStyleId>{5C22544A-7EE6-4342-B048-85BDC9FD1C3A}</a:tableStyleId>
              </a:tblPr>
              <a:tblGrid>
                <a:gridCol w="818409">
                  <a:extLst>
                    <a:ext uri="{9D8B030D-6E8A-4147-A177-3AD203B41FA5}">
                      <a16:colId xmlns:a16="http://schemas.microsoft.com/office/drawing/2014/main" val="3744802123"/>
                    </a:ext>
                  </a:extLst>
                </a:gridCol>
                <a:gridCol w="1434846">
                  <a:extLst>
                    <a:ext uri="{9D8B030D-6E8A-4147-A177-3AD203B41FA5}">
                      <a16:colId xmlns:a16="http://schemas.microsoft.com/office/drawing/2014/main" val="3673620490"/>
                    </a:ext>
                  </a:extLst>
                </a:gridCol>
                <a:gridCol w="1324473">
                  <a:extLst>
                    <a:ext uri="{9D8B030D-6E8A-4147-A177-3AD203B41FA5}">
                      <a16:colId xmlns:a16="http://schemas.microsoft.com/office/drawing/2014/main" val="2533364294"/>
                    </a:ext>
                  </a:extLst>
                </a:gridCol>
                <a:gridCol w="4415161">
                  <a:extLst>
                    <a:ext uri="{9D8B030D-6E8A-4147-A177-3AD203B41FA5}">
                      <a16:colId xmlns:a16="http://schemas.microsoft.com/office/drawing/2014/main" val="1804790203"/>
                    </a:ext>
                  </a:extLst>
                </a:gridCol>
              </a:tblGrid>
              <a:tr h="324036">
                <a:tc>
                  <a:txBody>
                    <a:bodyPr/>
                    <a:lstStyle/>
                    <a:p>
                      <a:pPr algn="ctr">
                        <a:lnSpc>
                          <a:spcPct val="150000"/>
                        </a:lnSpc>
                        <a:spcAft>
                          <a:spcPts val="0"/>
                        </a:spcAft>
                      </a:pPr>
                      <a:r>
                        <a:rPr lang="de-DE" sz="1200" kern="150" dirty="0">
                          <a:effectLst/>
                        </a:rPr>
                        <a:t>等级</a:t>
                      </a:r>
                      <a:endParaRPr lang="zh-CN" sz="1200" kern="150" dirty="0">
                        <a:effectLst/>
                        <a:latin typeface="DejaVu Sans"/>
                        <a:ea typeface="宋体" panose="02010600030101010101" pitchFamily="2" charset="-122"/>
                        <a:cs typeface="DejaVu Sans"/>
                      </a:endParaRPr>
                    </a:p>
                  </a:txBody>
                  <a:tcPr/>
                </a:tc>
                <a:tc>
                  <a:txBody>
                    <a:bodyPr/>
                    <a:lstStyle/>
                    <a:p>
                      <a:pPr algn="ctr">
                        <a:lnSpc>
                          <a:spcPct val="150000"/>
                        </a:lnSpc>
                        <a:spcAft>
                          <a:spcPts val="0"/>
                        </a:spcAft>
                      </a:pPr>
                      <a:r>
                        <a:rPr lang="de-DE" sz="1200" kern="150">
                          <a:effectLst/>
                        </a:rPr>
                        <a:t>取值范围</a:t>
                      </a:r>
                      <a:endParaRPr lang="zh-CN" sz="1200" kern="150">
                        <a:effectLst/>
                        <a:latin typeface="DejaVu Sans"/>
                        <a:ea typeface="宋体" panose="02010600030101010101" pitchFamily="2" charset="-122"/>
                        <a:cs typeface="DejaVu Sans"/>
                      </a:endParaRPr>
                    </a:p>
                  </a:txBody>
                  <a:tcPr/>
                </a:tc>
                <a:tc>
                  <a:txBody>
                    <a:bodyPr/>
                    <a:lstStyle/>
                    <a:p>
                      <a:pPr algn="ctr">
                        <a:lnSpc>
                          <a:spcPct val="150000"/>
                        </a:lnSpc>
                        <a:spcAft>
                          <a:spcPts val="0"/>
                        </a:spcAft>
                      </a:pPr>
                      <a:r>
                        <a:rPr lang="de-DE" sz="1200" kern="150">
                          <a:effectLst/>
                        </a:rPr>
                        <a:t>名称</a:t>
                      </a:r>
                      <a:endParaRPr lang="zh-CN" sz="1200" kern="150">
                        <a:effectLst/>
                        <a:latin typeface="DejaVu Sans"/>
                        <a:ea typeface="宋体" panose="02010600030101010101" pitchFamily="2" charset="-122"/>
                        <a:cs typeface="DejaVu Sans"/>
                      </a:endParaRPr>
                    </a:p>
                  </a:txBody>
                  <a:tcPr/>
                </a:tc>
                <a:tc>
                  <a:txBody>
                    <a:bodyPr/>
                    <a:lstStyle/>
                    <a:p>
                      <a:pPr algn="ctr">
                        <a:lnSpc>
                          <a:spcPct val="150000"/>
                        </a:lnSpc>
                        <a:spcAft>
                          <a:spcPts val="0"/>
                        </a:spcAft>
                      </a:pPr>
                      <a:r>
                        <a:rPr lang="de-DE" sz="1200" kern="150" dirty="0">
                          <a:effectLst/>
                        </a:rPr>
                        <a:t>描述</a:t>
                      </a:r>
                      <a:endParaRPr lang="zh-CN" sz="1200" kern="150" dirty="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2895375543"/>
                  </a:ext>
                </a:extLst>
              </a:tr>
              <a:tr h="342319">
                <a:tc>
                  <a:txBody>
                    <a:bodyPr/>
                    <a:lstStyle/>
                    <a:p>
                      <a:pPr algn="just">
                        <a:lnSpc>
                          <a:spcPct val="150000"/>
                        </a:lnSpc>
                        <a:spcAft>
                          <a:spcPts val="0"/>
                        </a:spcAft>
                      </a:pPr>
                      <a:r>
                        <a:rPr lang="en-US" sz="1200" kern="150">
                          <a:effectLst/>
                        </a:rPr>
                        <a:t>H</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200" kern="150">
                          <a:effectLst/>
                        </a:rPr>
                        <a:t>25,20</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dirty="0">
                          <a:effectLst/>
                        </a:rPr>
                        <a:t>高风险</a:t>
                      </a:r>
                      <a:endParaRPr lang="zh-CN" sz="1200" kern="150" dirty="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dirty="0">
                          <a:effectLst/>
                        </a:rPr>
                        <a:t>最高等级的风险，需要立即采取应对措施。不可接受。</a:t>
                      </a:r>
                      <a:endParaRPr lang="zh-CN" sz="1200" kern="150" dirty="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3433488380"/>
                  </a:ext>
                </a:extLst>
              </a:tr>
              <a:tr h="374010">
                <a:tc>
                  <a:txBody>
                    <a:bodyPr/>
                    <a:lstStyle/>
                    <a:p>
                      <a:pPr algn="just">
                        <a:lnSpc>
                          <a:spcPct val="150000"/>
                        </a:lnSpc>
                        <a:spcAft>
                          <a:spcPts val="0"/>
                        </a:spcAft>
                      </a:pPr>
                      <a:r>
                        <a:rPr lang="en-US" sz="1200" kern="150">
                          <a:effectLst/>
                        </a:rPr>
                        <a:t>S</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200" kern="150">
                          <a:effectLst/>
                        </a:rPr>
                        <a:t>12,15,16</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a:effectLst/>
                        </a:rPr>
                        <a:t>严重风险</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a:effectLst/>
                        </a:rPr>
                        <a:t>需要高级管理层注意。不可接受</a:t>
                      </a:r>
                      <a:endParaRPr lang="zh-CN" sz="1200" kern="150">
                        <a:effectLst/>
                        <a:latin typeface="DejaVu Sans"/>
                        <a:ea typeface="宋体" panose="02010600030101010101" pitchFamily="2" charset="-122"/>
                        <a:cs typeface="DejaVu Sans"/>
                      </a:endParaRPr>
                    </a:p>
                  </a:txBody>
                  <a:tcPr anchor="ctr"/>
                </a:tc>
                <a:extLst>
                  <a:ext uri="{0D108BD9-81ED-4DB2-BD59-A6C34878D82A}">
                    <a16:rowId xmlns:a16="http://schemas.microsoft.com/office/drawing/2014/main" val="3986988169"/>
                  </a:ext>
                </a:extLst>
              </a:tr>
              <a:tr h="396044">
                <a:tc>
                  <a:txBody>
                    <a:bodyPr/>
                    <a:lstStyle/>
                    <a:p>
                      <a:pPr algn="just">
                        <a:lnSpc>
                          <a:spcPct val="150000"/>
                        </a:lnSpc>
                        <a:spcAft>
                          <a:spcPts val="0"/>
                        </a:spcAft>
                      </a:pPr>
                      <a:r>
                        <a:rPr lang="en-US" sz="1200" kern="150">
                          <a:effectLst/>
                        </a:rPr>
                        <a:t>M</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200" kern="150">
                          <a:effectLst/>
                        </a:rPr>
                        <a:t>6,8,9,10</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a:effectLst/>
                        </a:rPr>
                        <a:t>中等风险</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a:effectLst/>
                        </a:rPr>
                        <a:t>必须规定管理责任。通常需要综合考虑取舍。</a:t>
                      </a:r>
                      <a:endParaRPr lang="zh-CN" sz="1200" kern="15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1980973779"/>
                  </a:ext>
                </a:extLst>
              </a:tr>
              <a:tr h="351244">
                <a:tc>
                  <a:txBody>
                    <a:bodyPr/>
                    <a:lstStyle/>
                    <a:p>
                      <a:pPr algn="just">
                        <a:lnSpc>
                          <a:spcPct val="150000"/>
                        </a:lnSpc>
                        <a:spcAft>
                          <a:spcPts val="0"/>
                        </a:spcAft>
                      </a:pPr>
                      <a:r>
                        <a:rPr lang="en-US" sz="1200" kern="150">
                          <a:effectLst/>
                        </a:rPr>
                        <a:t>L</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en-US" sz="1200" kern="150">
                          <a:effectLst/>
                        </a:rPr>
                        <a:t>1,2,3,4,5</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a:effectLst/>
                        </a:rPr>
                        <a:t>低风险</a:t>
                      </a:r>
                      <a:endParaRPr lang="zh-CN" sz="1200" kern="150">
                        <a:effectLst/>
                        <a:latin typeface="DejaVu Sans"/>
                        <a:ea typeface="宋体" panose="02010600030101010101" pitchFamily="2" charset="-122"/>
                        <a:cs typeface="DejaVu Sans"/>
                      </a:endParaRPr>
                    </a:p>
                  </a:txBody>
                  <a:tcPr/>
                </a:tc>
                <a:tc>
                  <a:txBody>
                    <a:bodyPr/>
                    <a:lstStyle/>
                    <a:p>
                      <a:pPr algn="just">
                        <a:lnSpc>
                          <a:spcPct val="150000"/>
                        </a:lnSpc>
                        <a:spcAft>
                          <a:spcPts val="0"/>
                        </a:spcAft>
                      </a:pPr>
                      <a:r>
                        <a:rPr lang="de-DE" sz="1200" kern="150" dirty="0">
                          <a:effectLst/>
                        </a:rPr>
                        <a:t>可以通过例行程序来处理。可接受。</a:t>
                      </a:r>
                      <a:endParaRPr lang="zh-CN" sz="1200" kern="150" dirty="0">
                        <a:effectLst/>
                        <a:latin typeface="DejaVu Sans"/>
                        <a:ea typeface="宋体" panose="02010600030101010101" pitchFamily="2" charset="-122"/>
                        <a:cs typeface="DejaVu Sans"/>
                      </a:endParaRPr>
                    </a:p>
                  </a:txBody>
                  <a:tcPr/>
                </a:tc>
                <a:extLst>
                  <a:ext uri="{0D108BD9-81ED-4DB2-BD59-A6C34878D82A}">
                    <a16:rowId xmlns:a16="http://schemas.microsoft.com/office/drawing/2014/main" val="2131531016"/>
                  </a:ext>
                </a:extLst>
              </a:tr>
            </a:tbl>
          </a:graphicData>
        </a:graphic>
      </p:graphicFrame>
    </p:spTree>
    <p:extLst>
      <p:ext uri="{BB962C8B-B14F-4D97-AF65-F5344CB8AC3E}">
        <p14:creationId xmlns:p14="http://schemas.microsoft.com/office/powerpoint/2010/main" val="45076213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9A4BD3-04C0-41D3-BF6A-0603FA9CD307}"/>
              </a:ext>
            </a:extLst>
          </p:cNvPr>
          <p:cNvSpPr>
            <a:spLocks noGrp="1"/>
          </p:cNvSpPr>
          <p:nvPr>
            <p:ph type="title"/>
          </p:nvPr>
        </p:nvSpPr>
        <p:spPr/>
        <p:txBody>
          <a:bodyPr/>
          <a:lstStyle/>
          <a:p>
            <a:r>
              <a:rPr lang="de-DE" altLang="zh-CN" dirty="0"/>
              <a:t>风险处理计划</a:t>
            </a:r>
            <a:endParaRPr lang="zh-CN" altLang="en-US" dirty="0"/>
          </a:p>
        </p:txBody>
      </p:sp>
      <p:sp>
        <p:nvSpPr>
          <p:cNvPr id="3" name="内容占位符 2">
            <a:extLst>
              <a:ext uri="{FF2B5EF4-FFF2-40B4-BE49-F238E27FC236}">
                <a16:creationId xmlns:a16="http://schemas.microsoft.com/office/drawing/2014/main" id="{620DCD33-470D-40D7-8CA3-24C73380B6AF}"/>
              </a:ext>
            </a:extLst>
          </p:cNvPr>
          <p:cNvSpPr>
            <a:spLocks noGrp="1"/>
          </p:cNvSpPr>
          <p:nvPr>
            <p:ph idx="1"/>
          </p:nvPr>
        </p:nvSpPr>
        <p:spPr/>
        <p:txBody>
          <a:bodyPr>
            <a:normAutofit/>
          </a:bodyPr>
          <a:lstStyle/>
          <a:p>
            <a:r>
              <a:rPr lang="zh-CN" altLang="zh-CN" dirty="0"/>
              <a:t>对不可接受的风险应根据导致该风险的脆弱性制定风险处理</a:t>
            </a:r>
            <a:r>
              <a:rPr lang="zh-CN" altLang="zh-CN" dirty="0" smtClean="0"/>
              <a:t>计划</a:t>
            </a:r>
            <a:endParaRPr lang="en-US" altLang="zh-CN" dirty="0" smtClean="0"/>
          </a:p>
          <a:p>
            <a:pPr lvl="1"/>
            <a:r>
              <a:rPr lang="zh-CN" altLang="en-US" dirty="0" smtClean="0"/>
              <a:t>管理措施</a:t>
            </a:r>
            <a:endParaRPr lang="en-US" altLang="zh-CN" dirty="0" smtClean="0"/>
          </a:p>
          <a:p>
            <a:pPr lvl="1"/>
            <a:r>
              <a:rPr lang="zh-CN" altLang="en-US" dirty="0" smtClean="0"/>
              <a:t>技术措施</a:t>
            </a:r>
            <a:endParaRPr lang="de-DE" altLang="zh-CN" dirty="0" smtClean="0"/>
          </a:p>
        </p:txBody>
      </p:sp>
      <p:sp>
        <p:nvSpPr>
          <p:cNvPr id="4" name="灯片编号占位符 3">
            <a:extLst>
              <a:ext uri="{FF2B5EF4-FFF2-40B4-BE49-F238E27FC236}">
                <a16:creationId xmlns:a16="http://schemas.microsoft.com/office/drawing/2014/main" id="{3B38EEFA-976E-4402-A716-1570764B4208}"/>
              </a:ext>
            </a:extLst>
          </p:cNvPr>
          <p:cNvSpPr>
            <a:spLocks noGrp="1"/>
          </p:cNvSpPr>
          <p:nvPr>
            <p:ph type="sldNum" sz="quarter" idx="10"/>
          </p:nvPr>
        </p:nvSpPr>
        <p:spPr/>
        <p:txBody>
          <a:bodyPr/>
          <a:lstStyle/>
          <a:p>
            <a:pPr>
              <a:defRPr/>
            </a:pPr>
            <a:fld id="{F5E0E65E-9137-4309-8D78-B392A1917D52}" type="slidenum">
              <a:rPr lang="zh-CN" altLang="en-US" smtClean="0"/>
              <a:pPr>
                <a:defRPr/>
              </a:pPr>
              <a:t>37</a:t>
            </a:fld>
            <a:endParaRPr lang="en-US" altLang="zh-CN"/>
          </a:p>
        </p:txBody>
      </p:sp>
      <p:pic>
        <p:nvPicPr>
          <p:cNvPr id="6" name="图片 5">
            <a:extLst>
              <a:ext uri="{FF2B5EF4-FFF2-40B4-BE49-F238E27FC236}">
                <a16:creationId xmlns:a16="http://schemas.microsoft.com/office/drawing/2014/main" id="{EBE57FF1-BA7F-4F4F-ADFB-3169209D9296}"/>
              </a:ext>
            </a:extLst>
          </p:cNvPr>
          <p:cNvPicPr>
            <a:picLocks noChangeAspect="1"/>
          </p:cNvPicPr>
          <p:nvPr/>
        </p:nvPicPr>
        <p:blipFill>
          <a:blip r:embed="rId2"/>
          <a:stretch>
            <a:fillRect/>
          </a:stretch>
        </p:blipFill>
        <p:spPr>
          <a:xfrm>
            <a:off x="863588" y="3248980"/>
            <a:ext cx="7452828" cy="3060340"/>
          </a:xfrm>
          <a:prstGeom prst="rect">
            <a:avLst/>
          </a:prstGeom>
        </p:spPr>
      </p:pic>
    </p:spTree>
    <p:extLst>
      <p:ext uri="{BB962C8B-B14F-4D97-AF65-F5344CB8AC3E}">
        <p14:creationId xmlns:p14="http://schemas.microsoft.com/office/powerpoint/2010/main" val="2171264443"/>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残余风险评估</a:t>
            </a:r>
            <a:endParaRPr lang="zh-CN" altLang="en-US" dirty="0"/>
          </a:p>
        </p:txBody>
      </p:sp>
      <p:sp>
        <p:nvSpPr>
          <p:cNvPr id="3" name="内容占位符 2"/>
          <p:cNvSpPr>
            <a:spLocks noGrp="1"/>
          </p:cNvSpPr>
          <p:nvPr>
            <p:ph idx="1"/>
          </p:nvPr>
        </p:nvSpPr>
        <p:spPr/>
        <p:txBody>
          <a:bodyPr/>
          <a:lstStyle/>
          <a:p>
            <a:pPr lvl="0"/>
            <a:r>
              <a:rPr lang="zh-CN" altLang="en-US" dirty="0" smtClean="0"/>
              <a:t>实施安全措施后对措施有效性进行再评估</a:t>
            </a:r>
            <a:endParaRPr lang="en-US" altLang="zh-CN" dirty="0" smtClean="0"/>
          </a:p>
          <a:p>
            <a:pPr lvl="1"/>
            <a:r>
              <a:rPr lang="de-DE" altLang="zh-CN" dirty="0" smtClean="0"/>
              <a:t>在对于不可接受的风险选择适当安全措施后</a:t>
            </a:r>
            <a:r>
              <a:rPr lang="de-DE" altLang="zh-CN" dirty="0"/>
              <a:t>，为确保安全措施的有效性，可进行再评估，以判断实施安全措施后的残余风险是否已经降低到可接受的水平。 </a:t>
            </a:r>
          </a:p>
          <a:p>
            <a:pPr lvl="1"/>
            <a:r>
              <a:rPr lang="de-DE" altLang="zh-CN" dirty="0"/>
              <a:t>某些风险可能在选择了适当的安全措施后， 残余风险的结果仍处于不可接受的风险范围内， 应考虑是否接受此风险或进一步增加相应的安全措施</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38</a:t>
            </a:fld>
            <a:endParaRPr lang="en-US" altLang="zh-CN"/>
          </a:p>
        </p:txBody>
      </p:sp>
    </p:spTree>
    <p:extLst>
      <p:ext uri="{BB962C8B-B14F-4D97-AF65-F5344CB8AC3E}">
        <p14:creationId xmlns:p14="http://schemas.microsoft.com/office/powerpoint/2010/main" val="2918674912"/>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1AC4DC-9DF0-4E08-926F-75E39375B966}"/>
              </a:ext>
            </a:extLst>
          </p:cNvPr>
          <p:cNvSpPr>
            <a:spLocks noGrp="1"/>
          </p:cNvSpPr>
          <p:nvPr>
            <p:ph type="title"/>
          </p:nvPr>
        </p:nvSpPr>
        <p:spPr/>
        <p:txBody>
          <a:bodyPr/>
          <a:lstStyle/>
          <a:p>
            <a:r>
              <a:rPr lang="zh-CN" altLang="zh-CN" dirty="0"/>
              <a:t>风险评估文档</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a:extLst>
              <a:ext uri="{FF2B5EF4-FFF2-40B4-BE49-F238E27FC236}">
                <a16:creationId xmlns:a16="http://schemas.microsoft.com/office/drawing/2014/main" id="{42E6B574-54E0-42AD-AAEA-B26C580AF337}"/>
              </a:ext>
            </a:extLst>
          </p:cNvPr>
          <p:cNvSpPr>
            <a:spLocks noGrp="1"/>
          </p:cNvSpPr>
          <p:nvPr>
            <p:ph type="sldNum" sz="quarter" idx="10"/>
          </p:nvPr>
        </p:nvSpPr>
        <p:spPr/>
        <p:txBody>
          <a:bodyPr/>
          <a:lstStyle/>
          <a:p>
            <a:pPr>
              <a:defRPr/>
            </a:pPr>
            <a:fld id="{F5E0E65E-9137-4309-8D78-B392A1917D52}" type="slidenum">
              <a:rPr lang="zh-CN" altLang="en-US" smtClean="0"/>
              <a:pPr>
                <a:defRPr/>
              </a:pPr>
              <a:t>39</a:t>
            </a:fld>
            <a:endParaRPr lang="en-US" altLang="zh-CN"/>
          </a:p>
        </p:txBody>
      </p:sp>
      <p:graphicFrame>
        <p:nvGraphicFramePr>
          <p:cNvPr id="13" name="图示 12">
            <a:extLst>
              <a:ext uri="{FF2B5EF4-FFF2-40B4-BE49-F238E27FC236}">
                <a16:creationId xmlns:a16="http://schemas.microsoft.com/office/drawing/2014/main" id="{BD56C245-F207-4298-9C2B-737CA7614EA3}"/>
              </a:ext>
            </a:extLst>
          </p:cNvPr>
          <p:cNvGraphicFramePr/>
          <p:nvPr>
            <p:extLst>
              <p:ext uri="{D42A27DB-BD31-4B8C-83A1-F6EECF244321}">
                <p14:modId xmlns:p14="http://schemas.microsoft.com/office/powerpoint/2010/main" val="2663254559"/>
              </p:ext>
            </p:extLst>
          </p:nvPr>
        </p:nvGraphicFramePr>
        <p:xfrm>
          <a:off x="289620" y="1801091"/>
          <a:ext cx="8640960" cy="4328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597885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安全评估基本概念</a:t>
            </a:r>
            <a:endParaRPr lang="zh-CN" altLang="en-US" dirty="0"/>
          </a:p>
        </p:txBody>
      </p:sp>
      <p:sp>
        <p:nvSpPr>
          <p:cNvPr id="3" name="内容占位符 2"/>
          <p:cNvSpPr>
            <a:spLocks noGrp="1"/>
          </p:cNvSpPr>
          <p:nvPr>
            <p:ph idx="1"/>
          </p:nvPr>
        </p:nvSpPr>
        <p:spPr/>
        <p:txBody>
          <a:bodyPr/>
          <a:lstStyle/>
          <a:p>
            <a:r>
              <a:rPr lang="zh-CN" altLang="en-US" dirty="0" smtClean="0"/>
              <a:t>什么是安全评估</a:t>
            </a:r>
            <a:endParaRPr lang="en-US" altLang="zh-CN" dirty="0" smtClean="0"/>
          </a:p>
          <a:p>
            <a:pPr lvl="1"/>
            <a:r>
              <a:rPr lang="zh-CN" altLang="en-US" dirty="0" smtClean="0"/>
              <a:t>也称风险评估，</a:t>
            </a:r>
            <a:r>
              <a:rPr lang="zh-CN" altLang="zh-CN" dirty="0" smtClean="0"/>
              <a:t>是</a:t>
            </a:r>
            <a:r>
              <a:rPr lang="zh-CN" altLang="zh-CN" dirty="0"/>
              <a:t>针对事物潜在影响正常执行其职能的行为产生干扰或者破坏的因素进行识别、评价的</a:t>
            </a:r>
            <a:r>
              <a:rPr lang="zh-CN" altLang="zh-CN" dirty="0" smtClean="0"/>
              <a:t>过程</a:t>
            </a:r>
            <a:endParaRPr lang="en-US" altLang="zh-CN" dirty="0" smtClean="0"/>
          </a:p>
          <a:p>
            <a:r>
              <a:rPr lang="zh-CN" altLang="en-US" dirty="0" smtClean="0"/>
              <a:t>对安全评估的理解</a:t>
            </a:r>
            <a:endParaRPr lang="en-US" altLang="zh-CN" dirty="0" smtClean="0"/>
          </a:p>
          <a:p>
            <a:pPr lvl="1"/>
            <a:r>
              <a:rPr lang="zh-CN" altLang="zh-CN" dirty="0" smtClean="0"/>
              <a:t>狭义</a:t>
            </a:r>
            <a:endParaRPr lang="en-US" altLang="zh-CN" dirty="0" smtClean="0"/>
          </a:p>
          <a:p>
            <a:pPr lvl="1"/>
            <a:r>
              <a:rPr lang="zh-CN" altLang="zh-CN" dirty="0" smtClean="0"/>
              <a:t>广义</a:t>
            </a:r>
            <a:endParaRPr lang="en-US" altLang="zh-CN" dirty="0" smtClean="0"/>
          </a:p>
          <a:p>
            <a:pPr lvl="1"/>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a:t>
            </a:fld>
            <a:endParaRPr lang="en-US" altLang="zh-CN"/>
          </a:p>
        </p:txBody>
      </p:sp>
    </p:spTree>
    <p:extLst>
      <p:ext uri="{BB962C8B-B14F-4D97-AF65-F5344CB8AC3E}">
        <p14:creationId xmlns:p14="http://schemas.microsoft.com/office/powerpoint/2010/main" val="2142209093"/>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a:t>
            </a:r>
            <a:r>
              <a:rPr lang="en-US" altLang="zh-CN" dirty="0" smtClean="0"/>
              <a:t>-</a:t>
            </a:r>
            <a:r>
              <a:rPr lang="zh-CN" altLang="en-US" dirty="0" smtClean="0"/>
              <a:t>安全评估标准</a:t>
            </a:r>
            <a:endParaRPr lang="zh-CN" altLang="en-US" dirty="0"/>
          </a:p>
        </p:txBody>
      </p:sp>
      <p:sp>
        <p:nvSpPr>
          <p:cNvPr id="3" name="内容占位符 2"/>
          <p:cNvSpPr>
            <a:spLocks noGrp="1"/>
          </p:cNvSpPr>
          <p:nvPr>
            <p:ph idx="1"/>
          </p:nvPr>
        </p:nvSpPr>
        <p:spPr/>
        <p:txBody>
          <a:bodyPr/>
          <a:lstStyle/>
          <a:p>
            <a:r>
              <a:rPr lang="zh-CN" altLang="en-US" dirty="0"/>
              <a:t>安全评估标准发展</a:t>
            </a:r>
          </a:p>
          <a:p>
            <a:pPr lvl="1"/>
            <a:r>
              <a:rPr lang="zh-CN" altLang="en-US" dirty="0"/>
              <a:t>了解技术评估标准发展过程；</a:t>
            </a:r>
          </a:p>
          <a:p>
            <a:r>
              <a:rPr lang="zh-CN" altLang="en-US" dirty="0" smtClean="0"/>
              <a:t>安全</a:t>
            </a:r>
            <a:r>
              <a:rPr lang="zh-CN" altLang="en-US" dirty="0"/>
              <a:t>评估相关标准</a:t>
            </a:r>
          </a:p>
          <a:p>
            <a:pPr lvl="1"/>
            <a:r>
              <a:rPr lang="zh-CN" altLang="en-US" dirty="0"/>
              <a:t>了解</a:t>
            </a:r>
            <a:r>
              <a:rPr lang="en-US" altLang="zh-CN" dirty="0"/>
              <a:t>TCSEC</a:t>
            </a:r>
            <a:r>
              <a:rPr lang="zh-CN" altLang="en-US" dirty="0"/>
              <a:t>、</a:t>
            </a:r>
            <a:r>
              <a:rPr lang="en-US" altLang="zh-CN" dirty="0"/>
              <a:t>ITSEC</a:t>
            </a:r>
            <a:r>
              <a:rPr lang="zh-CN" altLang="en-US" dirty="0"/>
              <a:t>、</a:t>
            </a:r>
            <a:r>
              <a:rPr lang="en-US" altLang="zh-CN" dirty="0"/>
              <a:t>FC</a:t>
            </a:r>
            <a:r>
              <a:rPr lang="zh-CN" altLang="en-US" dirty="0"/>
              <a:t>等安全评估技术标准；</a:t>
            </a:r>
          </a:p>
          <a:p>
            <a:pPr lvl="1"/>
            <a:r>
              <a:rPr lang="zh-CN" altLang="en-US" dirty="0"/>
              <a:t>理解通用准则（</a:t>
            </a:r>
            <a:r>
              <a:rPr lang="en-US" altLang="zh-CN" dirty="0"/>
              <a:t>CC</a:t>
            </a:r>
            <a:r>
              <a:rPr lang="zh-CN" altLang="en-US" dirty="0"/>
              <a:t>）基本概念和</a:t>
            </a:r>
            <a:r>
              <a:rPr lang="en-US" altLang="zh-CN" dirty="0"/>
              <a:t>CC</a:t>
            </a:r>
            <a:r>
              <a:rPr lang="zh-CN" altLang="en-US" dirty="0"/>
              <a:t>评估的基本过程；</a:t>
            </a:r>
          </a:p>
          <a:p>
            <a:pPr lvl="1"/>
            <a:r>
              <a:rPr lang="zh-CN" altLang="en-US" dirty="0"/>
              <a:t>理解信息系统安全等级保护测评标准中的基本测评过程。</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40</a:t>
            </a:fld>
            <a:endParaRPr lang="en-US" altLang="zh-CN"/>
          </a:p>
        </p:txBody>
      </p:sp>
    </p:spTree>
    <p:extLst>
      <p:ext uri="{BB962C8B-B14F-4D97-AF65-F5344CB8AC3E}">
        <p14:creationId xmlns:p14="http://schemas.microsoft.com/office/powerpoint/2010/main" val="1904641889"/>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BA1292-7CA2-4A40-A706-F34DFBD009C1}"/>
              </a:ext>
            </a:extLst>
          </p:cNvPr>
          <p:cNvSpPr>
            <a:spLocks noGrp="1"/>
          </p:cNvSpPr>
          <p:nvPr>
            <p:ph type="title"/>
          </p:nvPr>
        </p:nvSpPr>
        <p:spPr/>
        <p:txBody>
          <a:bodyPr/>
          <a:lstStyle/>
          <a:p>
            <a:r>
              <a:rPr lang="zh-CN" altLang="en-US" dirty="0"/>
              <a:t>安全评估标准</a:t>
            </a:r>
          </a:p>
        </p:txBody>
      </p:sp>
      <p:sp>
        <p:nvSpPr>
          <p:cNvPr id="3" name="内容占位符 2">
            <a:extLst>
              <a:ext uri="{FF2B5EF4-FFF2-40B4-BE49-F238E27FC236}">
                <a16:creationId xmlns:a16="http://schemas.microsoft.com/office/drawing/2014/main" id="{96F88E69-0D4D-4E7C-BF98-A547257E4D41}"/>
              </a:ext>
            </a:extLst>
          </p:cNvPr>
          <p:cNvSpPr>
            <a:spLocks noGrp="1"/>
          </p:cNvSpPr>
          <p:nvPr>
            <p:ph idx="1"/>
          </p:nvPr>
        </p:nvSpPr>
        <p:spPr/>
        <p:txBody>
          <a:bodyPr/>
          <a:lstStyle/>
          <a:p>
            <a:r>
              <a:rPr lang="zh-CN" altLang="zh-CN" dirty="0"/>
              <a:t>技术评估标准历史</a:t>
            </a:r>
            <a:endParaRPr lang="zh-CN" altLang="en-US" dirty="0"/>
          </a:p>
        </p:txBody>
      </p:sp>
      <p:sp>
        <p:nvSpPr>
          <p:cNvPr id="4" name="灯片编号占位符 3">
            <a:extLst>
              <a:ext uri="{FF2B5EF4-FFF2-40B4-BE49-F238E27FC236}">
                <a16:creationId xmlns:a16="http://schemas.microsoft.com/office/drawing/2014/main" id="{96631AFB-FDCD-4661-9377-757ED6DEC5C7}"/>
              </a:ext>
            </a:extLst>
          </p:cNvPr>
          <p:cNvSpPr>
            <a:spLocks noGrp="1"/>
          </p:cNvSpPr>
          <p:nvPr>
            <p:ph type="sldNum" sz="quarter" idx="10"/>
          </p:nvPr>
        </p:nvSpPr>
        <p:spPr/>
        <p:txBody>
          <a:bodyPr/>
          <a:lstStyle/>
          <a:p>
            <a:pPr>
              <a:defRPr/>
            </a:pPr>
            <a:fld id="{F5E0E65E-9137-4309-8D78-B392A1917D52}" type="slidenum">
              <a:rPr lang="zh-CN" altLang="en-US" smtClean="0"/>
              <a:pPr>
                <a:defRPr/>
              </a:pPr>
              <a:t>41</a:t>
            </a:fld>
            <a:endParaRPr lang="en-US" altLang="zh-CN"/>
          </a:p>
        </p:txBody>
      </p:sp>
      <p:pic>
        <p:nvPicPr>
          <p:cNvPr id="5" name="图片 4">
            <a:extLst>
              <a:ext uri="{FF2B5EF4-FFF2-40B4-BE49-F238E27FC236}">
                <a16:creationId xmlns:a16="http://schemas.microsoft.com/office/drawing/2014/main" id="{AD529DF5-3B24-44AE-9692-A4A7E5FDA133}"/>
              </a:ext>
            </a:extLst>
          </p:cNvPr>
          <p:cNvPicPr/>
          <p:nvPr/>
        </p:nvPicPr>
        <p:blipFill>
          <a:blip r:embed="rId2"/>
          <a:stretch>
            <a:fillRect/>
          </a:stretch>
        </p:blipFill>
        <p:spPr>
          <a:xfrm>
            <a:off x="883686" y="1916832"/>
            <a:ext cx="7452828" cy="4444727"/>
          </a:xfrm>
          <a:prstGeom prst="rect">
            <a:avLst/>
          </a:prstGeom>
          <a:ln>
            <a:solidFill>
              <a:schemeClr val="tx1"/>
            </a:solidFill>
          </a:ln>
        </p:spPr>
      </p:pic>
    </p:spTree>
    <p:extLst>
      <p:ext uri="{BB962C8B-B14F-4D97-AF65-F5344CB8AC3E}">
        <p14:creationId xmlns:p14="http://schemas.microsoft.com/office/powerpoint/2010/main" val="1160968520"/>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BA1292-7CA2-4A40-A706-F34DFBD009C1}"/>
              </a:ext>
            </a:extLst>
          </p:cNvPr>
          <p:cNvSpPr>
            <a:spLocks noGrp="1"/>
          </p:cNvSpPr>
          <p:nvPr>
            <p:ph type="title"/>
          </p:nvPr>
        </p:nvSpPr>
        <p:spPr/>
        <p:txBody>
          <a:bodyPr/>
          <a:lstStyle/>
          <a:p>
            <a:r>
              <a:rPr lang="zh-CN" altLang="en-US" dirty="0"/>
              <a:t>安全评估</a:t>
            </a:r>
            <a:r>
              <a:rPr lang="zh-CN" altLang="en-US" dirty="0" smtClean="0"/>
              <a:t>标准</a:t>
            </a:r>
            <a:r>
              <a:rPr lang="en-US" altLang="zh-CN" dirty="0" smtClean="0"/>
              <a:t>-TCSEC</a:t>
            </a:r>
            <a:endParaRPr lang="zh-CN" altLang="en-US" dirty="0"/>
          </a:p>
        </p:txBody>
      </p:sp>
      <p:sp>
        <p:nvSpPr>
          <p:cNvPr id="3" name="内容占位符 2">
            <a:extLst>
              <a:ext uri="{FF2B5EF4-FFF2-40B4-BE49-F238E27FC236}">
                <a16:creationId xmlns:a16="http://schemas.microsoft.com/office/drawing/2014/main" id="{96F88E69-0D4D-4E7C-BF98-A547257E4D41}"/>
              </a:ext>
            </a:extLst>
          </p:cNvPr>
          <p:cNvSpPr>
            <a:spLocks noGrp="1"/>
          </p:cNvSpPr>
          <p:nvPr>
            <p:ph idx="1"/>
          </p:nvPr>
        </p:nvSpPr>
        <p:spPr/>
        <p:txBody>
          <a:bodyPr>
            <a:normAutofit lnSpcReduction="10000"/>
          </a:bodyPr>
          <a:lstStyle/>
          <a:p>
            <a:r>
              <a:rPr lang="zh-CN" altLang="zh-CN" dirty="0"/>
              <a:t>可信计算机系统评估标准（</a:t>
            </a:r>
            <a:r>
              <a:rPr lang="en-US" altLang="zh-CN" dirty="0"/>
              <a:t>Trusted Computer System Evaluation Criteria </a:t>
            </a:r>
            <a:r>
              <a:rPr lang="zh-CN" altLang="zh-CN" dirty="0"/>
              <a:t>，</a:t>
            </a:r>
            <a:r>
              <a:rPr lang="en-US" altLang="zh-CN" dirty="0"/>
              <a:t>TCSEC</a:t>
            </a:r>
            <a:r>
              <a:rPr lang="zh-CN" altLang="zh-CN" dirty="0"/>
              <a:t>）</a:t>
            </a:r>
            <a:endParaRPr lang="en-US" altLang="zh-CN" dirty="0"/>
          </a:p>
          <a:p>
            <a:pPr lvl="1"/>
            <a:r>
              <a:rPr lang="zh-CN" altLang="zh-CN" dirty="0"/>
              <a:t>美国政府国防部（</a:t>
            </a:r>
            <a:r>
              <a:rPr lang="en-US" altLang="zh-CN" dirty="0"/>
              <a:t>DoD</a:t>
            </a:r>
            <a:r>
              <a:rPr lang="zh-CN" altLang="zh-CN" dirty="0"/>
              <a:t>）标准，为评估计算机系统内置的计算机安全作战的有效性设定了基本要求。</a:t>
            </a:r>
            <a:r>
              <a:rPr lang="en-US" altLang="zh-CN" dirty="0"/>
              <a:t> </a:t>
            </a:r>
          </a:p>
          <a:p>
            <a:pPr lvl="1"/>
            <a:r>
              <a:rPr lang="en-US" altLang="zh-CN" dirty="0"/>
              <a:t>TCSEC</a:t>
            </a:r>
            <a:r>
              <a:rPr lang="zh-CN" altLang="zh-CN" dirty="0"/>
              <a:t>用于评估，分类和选择被认为是处理，存储和检索的敏感计算机系统或分类信息。</a:t>
            </a:r>
            <a:endParaRPr lang="en-US" altLang="zh-CN" dirty="0"/>
          </a:p>
          <a:p>
            <a:pPr lvl="1"/>
            <a:r>
              <a:rPr lang="zh-CN" altLang="zh-CN" dirty="0"/>
              <a:t>作为国防部彩虹系列出版物的核心，</a:t>
            </a:r>
            <a:r>
              <a:rPr lang="en-US" altLang="zh-CN" dirty="0"/>
              <a:t>TCSEC</a:t>
            </a:r>
            <a:r>
              <a:rPr lang="zh-CN" altLang="zh-CN" dirty="0"/>
              <a:t>经常被称为橙皮书。 </a:t>
            </a:r>
            <a:endParaRPr lang="en-US" altLang="zh-CN" dirty="0"/>
          </a:p>
          <a:p>
            <a:pPr lvl="1"/>
            <a:r>
              <a:rPr lang="zh-CN" altLang="zh-CN" dirty="0"/>
              <a:t>由国家安全局的国家计算机安全中心（</a:t>
            </a:r>
            <a:r>
              <a:rPr lang="en-US" altLang="zh-CN" dirty="0"/>
              <a:t>NCSC</a:t>
            </a:r>
            <a:r>
              <a:rPr lang="zh-CN" altLang="zh-CN" dirty="0"/>
              <a:t>）于</a:t>
            </a:r>
            <a:r>
              <a:rPr lang="en-US" altLang="zh-CN" dirty="0"/>
              <a:t>1983</a:t>
            </a:r>
            <a:r>
              <a:rPr lang="zh-CN" altLang="zh-CN" dirty="0"/>
              <a:t>年发布，</a:t>
            </a:r>
            <a:r>
              <a:rPr lang="en-US" altLang="zh-CN" dirty="0"/>
              <a:t>1985</a:t>
            </a:r>
            <a:r>
              <a:rPr lang="zh-CN" altLang="zh-CN" dirty="0"/>
              <a:t>年更新。</a:t>
            </a:r>
            <a:endParaRPr lang="en-US" altLang="zh-CN" dirty="0"/>
          </a:p>
          <a:p>
            <a:pPr lvl="1"/>
            <a:r>
              <a:rPr lang="en-US" altLang="zh-CN" dirty="0"/>
              <a:t>TCSEC</a:t>
            </a:r>
            <a:r>
              <a:rPr lang="zh-CN" altLang="zh-CN" dirty="0"/>
              <a:t>已被</a:t>
            </a:r>
            <a:r>
              <a:rPr lang="en-US" altLang="zh-CN" dirty="0"/>
              <a:t>2005</a:t>
            </a:r>
            <a:r>
              <a:rPr lang="zh-CN" altLang="zh-CN" dirty="0"/>
              <a:t>年最初公布的国际标准《通用准则（</a:t>
            </a:r>
            <a:r>
              <a:rPr lang="en-US" altLang="zh-CN" dirty="0"/>
              <a:t>CC</a:t>
            </a:r>
            <a:r>
              <a:rPr lang="zh-CN" altLang="zh-CN" dirty="0"/>
              <a:t>）》所取代。</a:t>
            </a:r>
            <a:endParaRPr lang="zh-CN" altLang="en-US" dirty="0"/>
          </a:p>
        </p:txBody>
      </p:sp>
      <p:sp>
        <p:nvSpPr>
          <p:cNvPr id="4" name="灯片编号占位符 3">
            <a:extLst>
              <a:ext uri="{FF2B5EF4-FFF2-40B4-BE49-F238E27FC236}">
                <a16:creationId xmlns:a16="http://schemas.microsoft.com/office/drawing/2014/main" id="{96631AFB-FDCD-4661-9377-757ED6DEC5C7}"/>
              </a:ext>
            </a:extLst>
          </p:cNvPr>
          <p:cNvSpPr>
            <a:spLocks noGrp="1"/>
          </p:cNvSpPr>
          <p:nvPr>
            <p:ph type="sldNum" sz="quarter" idx="10"/>
          </p:nvPr>
        </p:nvSpPr>
        <p:spPr/>
        <p:txBody>
          <a:bodyPr/>
          <a:lstStyle/>
          <a:p>
            <a:pPr>
              <a:defRPr/>
            </a:pPr>
            <a:fld id="{F5E0E65E-9137-4309-8D78-B392A1917D52}" type="slidenum">
              <a:rPr lang="zh-CN" altLang="en-US" smtClean="0"/>
              <a:pPr>
                <a:defRPr/>
              </a:pPr>
              <a:t>42</a:t>
            </a:fld>
            <a:endParaRPr lang="en-US" altLang="zh-CN"/>
          </a:p>
        </p:txBody>
      </p:sp>
    </p:spTree>
    <p:extLst>
      <p:ext uri="{BB962C8B-B14F-4D97-AF65-F5344CB8AC3E}">
        <p14:creationId xmlns:p14="http://schemas.microsoft.com/office/powerpoint/2010/main" val="2192811923"/>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安全评估标准</a:t>
            </a:r>
            <a:r>
              <a:rPr lang="en-US" altLang="zh-CN" dirty="0"/>
              <a:t>-TCSEC</a:t>
            </a:r>
            <a:endParaRPr lang="zh-CN" altLang="en-US" dirty="0"/>
          </a:p>
        </p:txBody>
      </p:sp>
      <p:sp>
        <p:nvSpPr>
          <p:cNvPr id="3" name="内容占位符 2"/>
          <p:cNvSpPr>
            <a:spLocks noGrp="1"/>
          </p:cNvSpPr>
          <p:nvPr>
            <p:ph idx="1"/>
          </p:nvPr>
        </p:nvSpPr>
        <p:spPr/>
        <p:txBody>
          <a:bodyPr/>
          <a:lstStyle/>
          <a:p>
            <a:r>
              <a:rPr lang="zh-CN" altLang="en-US" dirty="0" smtClean="0"/>
              <a:t>基本目标和要求</a:t>
            </a:r>
            <a:endParaRPr lang="en-US" altLang="zh-CN" dirty="0" smtClean="0"/>
          </a:p>
          <a:p>
            <a:pPr lvl="1"/>
            <a:r>
              <a:rPr lang="zh-CN" altLang="en-US" dirty="0" smtClean="0"/>
              <a:t>策略</a:t>
            </a:r>
            <a:endParaRPr lang="en-US" altLang="zh-CN" dirty="0" smtClean="0"/>
          </a:p>
          <a:p>
            <a:pPr lvl="1"/>
            <a:r>
              <a:rPr lang="zh-CN" altLang="en-US" dirty="0" smtClean="0"/>
              <a:t>问责</a:t>
            </a:r>
            <a:endParaRPr lang="en-US" altLang="zh-CN" dirty="0" smtClean="0"/>
          </a:p>
          <a:p>
            <a:pPr lvl="1"/>
            <a:r>
              <a:rPr lang="zh-CN" altLang="en-US" dirty="0" smtClean="0"/>
              <a:t>保证</a:t>
            </a:r>
            <a:endParaRPr lang="en-US" altLang="zh-CN" dirty="0" smtClean="0"/>
          </a:p>
          <a:p>
            <a:pPr lvl="1"/>
            <a:r>
              <a:rPr lang="zh-CN" altLang="en-US" dirty="0" smtClean="0"/>
              <a:t>文档</a:t>
            </a:r>
            <a:endParaRPr lang="en-US" altLang="zh-CN" dirty="0"/>
          </a:p>
          <a:p>
            <a:r>
              <a:rPr lang="zh-CN" altLang="en-US" dirty="0" smtClean="0"/>
              <a:t>分级</a:t>
            </a:r>
            <a:endParaRPr lang="en-US" altLang="zh-CN" dirty="0" smtClean="0"/>
          </a:p>
          <a:p>
            <a:pPr lvl="1">
              <a:lnSpc>
                <a:spcPct val="120000"/>
              </a:lnSpc>
            </a:pPr>
            <a:r>
              <a:rPr lang="en-US" altLang="zh-CN" dirty="0" smtClean="0"/>
              <a:t>D-</a:t>
            </a:r>
            <a:r>
              <a:rPr lang="zh-CN" altLang="zh-CN" dirty="0" smtClean="0"/>
              <a:t>最小</a:t>
            </a:r>
            <a:r>
              <a:rPr lang="zh-CN" altLang="zh-CN" dirty="0"/>
              <a:t>保护</a:t>
            </a:r>
          </a:p>
          <a:p>
            <a:pPr lvl="1">
              <a:lnSpc>
                <a:spcPct val="120000"/>
              </a:lnSpc>
            </a:pPr>
            <a:r>
              <a:rPr lang="en-US" altLang="zh-CN" dirty="0" smtClean="0"/>
              <a:t>C-</a:t>
            </a:r>
            <a:r>
              <a:rPr lang="zh-CN" altLang="zh-CN" dirty="0" smtClean="0"/>
              <a:t>选择保护</a:t>
            </a:r>
            <a:r>
              <a:rPr lang="zh-CN" altLang="en-US" dirty="0" smtClean="0"/>
              <a:t>（</a:t>
            </a:r>
            <a:r>
              <a:rPr lang="en-US" altLang="zh-CN" dirty="0" smtClean="0"/>
              <a:t>C1</a:t>
            </a:r>
            <a:r>
              <a:rPr lang="zh-CN" altLang="en-US" sz="2800" dirty="0" smtClean="0"/>
              <a:t>、</a:t>
            </a:r>
            <a:r>
              <a:rPr lang="en-US" altLang="zh-CN" sz="2800" dirty="0" smtClean="0"/>
              <a:t>C2</a:t>
            </a:r>
            <a:r>
              <a:rPr lang="zh-CN" altLang="en-US" dirty="0" smtClean="0"/>
              <a:t>）</a:t>
            </a:r>
            <a:endParaRPr lang="zh-CN" altLang="zh-CN" dirty="0"/>
          </a:p>
          <a:p>
            <a:pPr lvl="1">
              <a:lnSpc>
                <a:spcPct val="120000"/>
              </a:lnSpc>
            </a:pPr>
            <a:r>
              <a:rPr lang="en-US" altLang="zh-CN" dirty="0" smtClean="0"/>
              <a:t>B-</a:t>
            </a:r>
            <a:r>
              <a:rPr lang="zh-CN" altLang="zh-CN" dirty="0" smtClean="0"/>
              <a:t>强制保护</a:t>
            </a:r>
            <a:r>
              <a:rPr lang="zh-CN" altLang="en-US" dirty="0" smtClean="0"/>
              <a:t>（</a:t>
            </a:r>
            <a:r>
              <a:rPr lang="en-US" altLang="zh-CN" dirty="0" smtClean="0"/>
              <a:t>B1</a:t>
            </a:r>
            <a:r>
              <a:rPr lang="zh-CN" altLang="en-US" dirty="0" smtClean="0"/>
              <a:t>、</a:t>
            </a:r>
            <a:r>
              <a:rPr lang="en-US" altLang="zh-CN" dirty="0" smtClean="0"/>
              <a:t>B2</a:t>
            </a:r>
            <a:r>
              <a:rPr lang="zh-CN" altLang="en-US" dirty="0" smtClean="0"/>
              <a:t>、</a:t>
            </a:r>
            <a:r>
              <a:rPr lang="en-US" altLang="zh-CN" dirty="0" smtClean="0"/>
              <a:t>B3</a:t>
            </a:r>
            <a:r>
              <a:rPr lang="zh-CN" altLang="en-US" dirty="0" smtClean="0"/>
              <a:t>）</a:t>
            </a:r>
            <a:endParaRPr lang="zh-CN" altLang="zh-CN" dirty="0"/>
          </a:p>
          <a:p>
            <a:pPr lvl="1">
              <a:lnSpc>
                <a:spcPct val="120000"/>
              </a:lnSpc>
            </a:pPr>
            <a:r>
              <a:rPr lang="en-US" altLang="zh-CN" dirty="0" smtClean="0"/>
              <a:t>A-</a:t>
            </a:r>
            <a:r>
              <a:rPr lang="zh-CN" altLang="zh-CN" dirty="0" smtClean="0"/>
              <a:t>验证保护</a:t>
            </a:r>
            <a:r>
              <a:rPr lang="zh-CN" altLang="en-US" dirty="0" smtClean="0"/>
              <a:t>（</a:t>
            </a:r>
            <a:r>
              <a:rPr lang="en-US" altLang="zh-CN" dirty="0" smtClean="0"/>
              <a:t>A1</a:t>
            </a:r>
            <a:r>
              <a:rPr lang="zh-CN" altLang="en-US" dirty="0" smtClean="0"/>
              <a:t>）</a:t>
            </a:r>
            <a:endParaRPr lang="en-US" altLang="zh-CN" dirty="0" smtClean="0"/>
          </a:p>
          <a:p>
            <a:pPr marL="742950" lvl="2" indent="-342900">
              <a:buClr>
                <a:srgbClr val="3399FF"/>
              </a:buClr>
              <a:buFont typeface="Wingdings" pitchFamily="2" charset="2"/>
              <a:buChar char="v"/>
            </a:pP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43</a:t>
            </a:fld>
            <a:endParaRPr lang="en-US" altLang="zh-CN"/>
          </a:p>
        </p:txBody>
      </p:sp>
      <p:graphicFrame>
        <p:nvGraphicFramePr>
          <p:cNvPr id="5" name="表格 4"/>
          <p:cNvGraphicFramePr>
            <a:graphicFrameLocks noGrp="1"/>
          </p:cNvGraphicFramePr>
          <p:nvPr>
            <p:extLst>
              <p:ext uri="{D42A27DB-BD31-4B8C-83A1-F6EECF244321}">
                <p14:modId xmlns:p14="http://schemas.microsoft.com/office/powerpoint/2010/main" val="2607055072"/>
              </p:ext>
            </p:extLst>
          </p:nvPr>
        </p:nvGraphicFramePr>
        <p:xfrm>
          <a:off x="5376528" y="1811020"/>
          <a:ext cx="3348372" cy="4074160"/>
        </p:xfrm>
        <a:graphic>
          <a:graphicData uri="http://schemas.openxmlformats.org/drawingml/2006/table">
            <a:tbl>
              <a:tblPr firstRow="1" bandRow="1">
                <a:tableStyleId>{5C22544A-7EE6-4342-B048-85BDC9FD1C3A}</a:tableStyleId>
              </a:tblPr>
              <a:tblGrid>
                <a:gridCol w="1160009">
                  <a:extLst>
                    <a:ext uri="{9D8B030D-6E8A-4147-A177-3AD203B41FA5}">
                      <a16:colId xmlns:a16="http://schemas.microsoft.com/office/drawing/2014/main" val="20000"/>
                    </a:ext>
                  </a:extLst>
                </a:gridCol>
                <a:gridCol w="2188363">
                  <a:extLst>
                    <a:ext uri="{9D8B030D-6E8A-4147-A177-3AD203B41FA5}">
                      <a16:colId xmlns:a16="http://schemas.microsoft.com/office/drawing/2014/main" val="20001"/>
                    </a:ext>
                  </a:extLst>
                </a:gridCol>
              </a:tblGrid>
              <a:tr h="118812">
                <a:tc gridSpan="2">
                  <a:txBody>
                    <a:bodyPr/>
                    <a:lstStyle/>
                    <a:p>
                      <a:pPr algn="ctr"/>
                      <a:r>
                        <a:rPr lang="en-US" altLang="zh-CN" dirty="0" smtClean="0"/>
                        <a:t>TCSEC</a:t>
                      </a:r>
                      <a:endParaRPr lang="zh-CN" altLang="en-US" dirty="0"/>
                    </a:p>
                  </a:txBody>
                  <a:tcPr/>
                </a:tc>
                <a:tc hMerge="1">
                  <a:txBody>
                    <a:bodyPr/>
                    <a:lstStyle/>
                    <a:p>
                      <a:pPr algn="ctr"/>
                      <a:endParaRPr lang="zh-CN" altLang="en-US"/>
                    </a:p>
                  </a:txBody>
                  <a:tcPr/>
                </a:tc>
                <a:extLst>
                  <a:ext uri="{0D108BD9-81ED-4DB2-BD59-A6C34878D82A}">
                    <a16:rowId xmlns:a16="http://schemas.microsoft.com/office/drawing/2014/main" val="10000"/>
                  </a:ext>
                </a:extLst>
              </a:tr>
              <a:tr h="370840">
                <a:tc>
                  <a:txBody>
                    <a:bodyPr/>
                    <a:lstStyle/>
                    <a:p>
                      <a:pPr algn="ctr"/>
                      <a:r>
                        <a:rPr lang="en-US" altLang="zh-CN" smtClean="0"/>
                        <a:t>D</a:t>
                      </a:r>
                      <a:endParaRPr lang="zh-CN" altLang="en-US"/>
                    </a:p>
                  </a:txBody>
                  <a:tcPr/>
                </a:tc>
                <a:tc>
                  <a:txBody>
                    <a:bodyPr/>
                    <a:lstStyle/>
                    <a:p>
                      <a:r>
                        <a:rPr lang="zh-CN" altLang="en-US" smtClean="0"/>
                        <a:t>最小保护</a:t>
                      </a:r>
                      <a:endParaRPr lang="zh-CN" altLang="en-US"/>
                    </a:p>
                  </a:txBody>
                  <a:tcPr/>
                </a:tc>
                <a:extLst>
                  <a:ext uri="{0D108BD9-81ED-4DB2-BD59-A6C34878D82A}">
                    <a16:rowId xmlns:a16="http://schemas.microsoft.com/office/drawing/2014/main" val="10001"/>
                  </a:ext>
                </a:extLst>
              </a:tr>
              <a:tr h="370840">
                <a:tc>
                  <a:txBody>
                    <a:bodyPr/>
                    <a:lstStyle/>
                    <a:p>
                      <a:pPr algn="ctr"/>
                      <a:r>
                        <a:rPr lang="en-US" altLang="zh-CN" smtClean="0"/>
                        <a:t>C</a:t>
                      </a:r>
                      <a:endParaRPr lang="zh-CN" altLang="en-US"/>
                    </a:p>
                  </a:txBody>
                  <a:tcPr/>
                </a:tc>
                <a:tc>
                  <a:txBody>
                    <a:bodyPr/>
                    <a:lstStyle/>
                    <a:p>
                      <a:r>
                        <a:rPr lang="zh-CN" altLang="en-US" smtClean="0"/>
                        <a:t>自主保护</a:t>
                      </a:r>
                      <a:endParaRPr lang="zh-CN" altLang="en-US"/>
                    </a:p>
                  </a:txBody>
                  <a:tcPr/>
                </a:tc>
                <a:extLst>
                  <a:ext uri="{0D108BD9-81ED-4DB2-BD59-A6C34878D82A}">
                    <a16:rowId xmlns:a16="http://schemas.microsoft.com/office/drawing/2014/main" val="10002"/>
                  </a:ext>
                </a:extLst>
              </a:tr>
              <a:tr h="370840">
                <a:tc>
                  <a:txBody>
                    <a:bodyPr/>
                    <a:lstStyle/>
                    <a:p>
                      <a:pPr algn="ctr"/>
                      <a:r>
                        <a:rPr lang="en-US" altLang="zh-CN" smtClean="0"/>
                        <a:t>    C1</a:t>
                      </a:r>
                      <a:endParaRPr lang="zh-CN" altLang="en-US"/>
                    </a:p>
                  </a:txBody>
                  <a:tcPr/>
                </a:tc>
                <a:tc>
                  <a:txBody>
                    <a:bodyPr/>
                    <a:lstStyle/>
                    <a:p>
                      <a:r>
                        <a:rPr lang="en-US" altLang="zh-CN" smtClean="0">
                          <a:latin typeface="楷体" pitchFamily="49" charset="-122"/>
                          <a:ea typeface="楷体" pitchFamily="49" charset="-122"/>
                        </a:rPr>
                        <a:t>--</a:t>
                      </a:r>
                      <a:r>
                        <a:rPr lang="zh-CN" altLang="en-US" smtClean="0">
                          <a:latin typeface="楷体" pitchFamily="49" charset="-122"/>
                          <a:ea typeface="楷体" pitchFamily="49" charset="-122"/>
                        </a:rPr>
                        <a:t>自主安全保护</a:t>
                      </a:r>
                      <a:endParaRPr lang="zh-CN" altLang="en-US">
                        <a:latin typeface="楷体" pitchFamily="49" charset="-122"/>
                        <a:ea typeface="楷体" pitchFamily="49" charset="-122"/>
                      </a:endParaRPr>
                    </a:p>
                  </a:txBody>
                  <a:tcPr/>
                </a:tc>
                <a:extLst>
                  <a:ext uri="{0D108BD9-81ED-4DB2-BD59-A6C34878D82A}">
                    <a16:rowId xmlns:a16="http://schemas.microsoft.com/office/drawing/2014/main" val="10003"/>
                  </a:ext>
                </a:extLst>
              </a:tr>
              <a:tr h="370840">
                <a:tc>
                  <a:txBody>
                    <a:bodyPr/>
                    <a:lstStyle/>
                    <a:p>
                      <a:pPr algn="ctr"/>
                      <a:r>
                        <a:rPr lang="en-US" altLang="zh-CN" smtClean="0"/>
                        <a:t>    C2</a:t>
                      </a:r>
                      <a:r>
                        <a:rPr lang="zh-CN" altLang="en-US" baseline="0" smtClean="0"/>
                        <a:t> </a:t>
                      </a:r>
                      <a:endParaRPr lang="zh-CN" altLang="en-US"/>
                    </a:p>
                  </a:txBody>
                  <a:tcPr/>
                </a:tc>
                <a:tc>
                  <a:txBody>
                    <a:bodyPr/>
                    <a:lstStyle/>
                    <a:p>
                      <a:r>
                        <a:rPr lang="en-US" altLang="zh-CN" baseline="0" smtClean="0">
                          <a:latin typeface="楷体" pitchFamily="49" charset="-122"/>
                          <a:ea typeface="楷体" pitchFamily="49" charset="-122"/>
                        </a:rPr>
                        <a:t>--</a:t>
                      </a:r>
                      <a:r>
                        <a:rPr lang="zh-CN" altLang="en-US" baseline="0" smtClean="0">
                          <a:latin typeface="楷体" pitchFamily="49" charset="-122"/>
                          <a:ea typeface="楷体" pitchFamily="49" charset="-122"/>
                        </a:rPr>
                        <a:t>受控访问保护</a:t>
                      </a:r>
                      <a:endParaRPr lang="zh-CN" altLang="en-US">
                        <a:latin typeface="楷体" pitchFamily="49" charset="-122"/>
                        <a:ea typeface="楷体" pitchFamily="49" charset="-122"/>
                      </a:endParaRPr>
                    </a:p>
                  </a:txBody>
                  <a:tcPr/>
                </a:tc>
                <a:extLst>
                  <a:ext uri="{0D108BD9-81ED-4DB2-BD59-A6C34878D82A}">
                    <a16:rowId xmlns:a16="http://schemas.microsoft.com/office/drawing/2014/main" val="10004"/>
                  </a:ext>
                </a:extLst>
              </a:tr>
              <a:tr h="370840">
                <a:tc>
                  <a:txBody>
                    <a:bodyPr/>
                    <a:lstStyle/>
                    <a:p>
                      <a:pPr algn="ctr"/>
                      <a:r>
                        <a:rPr lang="en-US" altLang="zh-CN" smtClean="0"/>
                        <a:t>B</a:t>
                      </a:r>
                      <a:endParaRPr lang="zh-CN" altLang="en-US"/>
                    </a:p>
                  </a:txBody>
                  <a:tcPr/>
                </a:tc>
                <a:tc>
                  <a:txBody>
                    <a:bodyPr/>
                    <a:lstStyle/>
                    <a:p>
                      <a:r>
                        <a:rPr lang="zh-CN" altLang="en-US" smtClean="0"/>
                        <a:t>强制保护</a:t>
                      </a:r>
                      <a:endParaRPr lang="zh-CN" altLang="en-US"/>
                    </a:p>
                  </a:txBody>
                  <a:tcPr/>
                </a:tc>
                <a:extLst>
                  <a:ext uri="{0D108BD9-81ED-4DB2-BD59-A6C34878D82A}">
                    <a16:rowId xmlns:a16="http://schemas.microsoft.com/office/drawing/2014/main" val="10005"/>
                  </a:ext>
                </a:extLst>
              </a:tr>
              <a:tr h="370840">
                <a:tc>
                  <a:txBody>
                    <a:bodyPr/>
                    <a:lstStyle/>
                    <a:p>
                      <a:pPr algn="ctr"/>
                      <a:r>
                        <a:rPr lang="en-US" altLang="zh-CN" smtClean="0"/>
                        <a:t>    B1</a:t>
                      </a:r>
                      <a:endParaRPr lang="zh-CN" altLang="en-US"/>
                    </a:p>
                  </a:txBody>
                  <a:tcPr/>
                </a:tc>
                <a:tc>
                  <a:txBody>
                    <a:bodyPr/>
                    <a:lstStyle/>
                    <a:p>
                      <a:r>
                        <a:rPr lang="en-US" altLang="zh-CN" sz="1800" kern="1200" baseline="0" smtClean="0">
                          <a:solidFill>
                            <a:schemeClr val="dk1"/>
                          </a:solidFill>
                          <a:latin typeface="楷体" pitchFamily="49" charset="-122"/>
                          <a:ea typeface="楷体" pitchFamily="49" charset="-122"/>
                          <a:cs typeface="+mn-cs"/>
                        </a:rPr>
                        <a:t>--</a:t>
                      </a:r>
                      <a:r>
                        <a:rPr lang="zh-CN" altLang="en-US" sz="1800" kern="1200" baseline="0" smtClean="0">
                          <a:solidFill>
                            <a:schemeClr val="dk1"/>
                          </a:solidFill>
                          <a:latin typeface="楷体" pitchFamily="49" charset="-122"/>
                          <a:ea typeface="楷体" pitchFamily="49" charset="-122"/>
                          <a:cs typeface="+mn-cs"/>
                        </a:rPr>
                        <a:t>标签安全</a:t>
                      </a:r>
                      <a:endParaRPr lang="zh-CN" altLang="en-US" sz="1800" kern="1200" baseline="0">
                        <a:solidFill>
                          <a:schemeClr val="dk1"/>
                        </a:solidFill>
                        <a:latin typeface="楷体" pitchFamily="49" charset="-122"/>
                        <a:ea typeface="楷体" pitchFamily="49" charset="-122"/>
                        <a:cs typeface="+mn-cs"/>
                      </a:endParaRPr>
                    </a:p>
                  </a:txBody>
                  <a:tcPr/>
                </a:tc>
                <a:extLst>
                  <a:ext uri="{0D108BD9-81ED-4DB2-BD59-A6C34878D82A}">
                    <a16:rowId xmlns:a16="http://schemas.microsoft.com/office/drawing/2014/main" val="10006"/>
                  </a:ext>
                </a:extLst>
              </a:tr>
              <a:tr h="370840">
                <a:tc>
                  <a:txBody>
                    <a:bodyPr/>
                    <a:lstStyle/>
                    <a:p>
                      <a:pPr algn="ctr"/>
                      <a:r>
                        <a:rPr lang="en-US" altLang="zh-CN" smtClean="0"/>
                        <a:t>    B2</a:t>
                      </a:r>
                      <a:endParaRPr lang="zh-CN" altLang="en-US"/>
                    </a:p>
                  </a:txBody>
                  <a:tcPr/>
                </a:tc>
                <a:tc>
                  <a:txBody>
                    <a:bodyPr/>
                    <a:lstStyle/>
                    <a:p>
                      <a:r>
                        <a:rPr lang="en-US" altLang="zh-CN" sz="1800" kern="1200" baseline="0" smtClean="0">
                          <a:solidFill>
                            <a:schemeClr val="dk1"/>
                          </a:solidFill>
                          <a:latin typeface="楷体" pitchFamily="49" charset="-122"/>
                          <a:ea typeface="楷体" pitchFamily="49" charset="-122"/>
                          <a:cs typeface="+mn-cs"/>
                        </a:rPr>
                        <a:t>--</a:t>
                      </a:r>
                      <a:r>
                        <a:rPr lang="zh-CN" altLang="en-US" sz="1800" kern="1200" baseline="0" smtClean="0">
                          <a:solidFill>
                            <a:schemeClr val="dk1"/>
                          </a:solidFill>
                          <a:latin typeface="楷体" pitchFamily="49" charset="-122"/>
                          <a:ea typeface="楷体" pitchFamily="49" charset="-122"/>
                          <a:cs typeface="+mn-cs"/>
                        </a:rPr>
                        <a:t>结构化保护</a:t>
                      </a:r>
                      <a:endParaRPr lang="zh-CN" altLang="en-US" sz="1800" kern="1200" baseline="0">
                        <a:solidFill>
                          <a:schemeClr val="dk1"/>
                        </a:solidFill>
                        <a:latin typeface="楷体" pitchFamily="49" charset="-122"/>
                        <a:ea typeface="楷体" pitchFamily="49" charset="-122"/>
                        <a:cs typeface="+mn-cs"/>
                      </a:endParaRPr>
                    </a:p>
                  </a:txBody>
                  <a:tcPr/>
                </a:tc>
                <a:extLst>
                  <a:ext uri="{0D108BD9-81ED-4DB2-BD59-A6C34878D82A}">
                    <a16:rowId xmlns:a16="http://schemas.microsoft.com/office/drawing/2014/main" val="10007"/>
                  </a:ext>
                </a:extLst>
              </a:tr>
              <a:tr h="370840">
                <a:tc>
                  <a:txBody>
                    <a:bodyPr/>
                    <a:lstStyle/>
                    <a:p>
                      <a:pPr algn="ctr"/>
                      <a:r>
                        <a:rPr lang="en-US" altLang="zh-CN" smtClean="0"/>
                        <a:t>    B3</a:t>
                      </a:r>
                      <a:endParaRPr lang="zh-CN" altLang="en-US"/>
                    </a:p>
                  </a:txBody>
                  <a:tcPr/>
                </a:tc>
                <a:tc>
                  <a:txBody>
                    <a:bodyPr/>
                    <a:lstStyle/>
                    <a:p>
                      <a:r>
                        <a:rPr lang="en-US" altLang="zh-CN" sz="1800" kern="1200" baseline="0" smtClean="0">
                          <a:solidFill>
                            <a:schemeClr val="dk1"/>
                          </a:solidFill>
                          <a:latin typeface="楷体" pitchFamily="49" charset="-122"/>
                          <a:ea typeface="楷体" pitchFamily="49" charset="-122"/>
                          <a:cs typeface="+mn-cs"/>
                        </a:rPr>
                        <a:t>--</a:t>
                      </a:r>
                      <a:r>
                        <a:rPr lang="zh-CN" altLang="en-US" sz="1800" kern="1200" baseline="0" smtClean="0">
                          <a:solidFill>
                            <a:schemeClr val="dk1"/>
                          </a:solidFill>
                          <a:latin typeface="楷体" pitchFamily="49" charset="-122"/>
                          <a:ea typeface="楷体" pitchFamily="49" charset="-122"/>
                          <a:cs typeface="+mn-cs"/>
                        </a:rPr>
                        <a:t>安全域</a:t>
                      </a:r>
                      <a:endParaRPr lang="zh-CN" altLang="en-US" sz="1800" kern="1200" baseline="0">
                        <a:solidFill>
                          <a:schemeClr val="dk1"/>
                        </a:solidFill>
                        <a:latin typeface="楷体" pitchFamily="49" charset="-122"/>
                        <a:ea typeface="楷体" pitchFamily="49" charset="-122"/>
                        <a:cs typeface="+mn-cs"/>
                      </a:endParaRPr>
                    </a:p>
                  </a:txBody>
                  <a:tcPr/>
                </a:tc>
                <a:extLst>
                  <a:ext uri="{0D108BD9-81ED-4DB2-BD59-A6C34878D82A}">
                    <a16:rowId xmlns:a16="http://schemas.microsoft.com/office/drawing/2014/main" val="10008"/>
                  </a:ext>
                </a:extLst>
              </a:tr>
              <a:tr h="370840">
                <a:tc>
                  <a:txBody>
                    <a:bodyPr/>
                    <a:lstStyle/>
                    <a:p>
                      <a:pPr algn="ctr"/>
                      <a:r>
                        <a:rPr lang="en-US" altLang="zh-CN" smtClean="0"/>
                        <a:t>A</a:t>
                      </a:r>
                      <a:endParaRPr lang="zh-CN" altLang="en-US"/>
                    </a:p>
                  </a:txBody>
                  <a:tcPr/>
                </a:tc>
                <a:tc>
                  <a:txBody>
                    <a:bodyPr/>
                    <a:lstStyle/>
                    <a:p>
                      <a:r>
                        <a:rPr lang="zh-CN" altLang="en-US" smtClean="0"/>
                        <a:t>验证保护</a:t>
                      </a:r>
                      <a:endParaRPr lang="zh-CN" altLang="en-US"/>
                    </a:p>
                  </a:txBody>
                  <a:tcPr/>
                </a:tc>
                <a:extLst>
                  <a:ext uri="{0D108BD9-81ED-4DB2-BD59-A6C34878D82A}">
                    <a16:rowId xmlns:a16="http://schemas.microsoft.com/office/drawing/2014/main" val="10009"/>
                  </a:ext>
                </a:extLst>
              </a:tr>
              <a:tr h="370840">
                <a:tc>
                  <a:txBody>
                    <a:bodyPr/>
                    <a:lstStyle/>
                    <a:p>
                      <a:pPr algn="ctr"/>
                      <a:r>
                        <a:rPr lang="en-US" altLang="zh-CN" smtClean="0"/>
                        <a:t>    A1 </a:t>
                      </a:r>
                      <a:endParaRPr lang="zh-CN"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kern="1200" baseline="0" dirty="0" smtClean="0">
                          <a:solidFill>
                            <a:schemeClr val="dk1"/>
                          </a:solidFill>
                          <a:latin typeface="楷体" pitchFamily="49" charset="-122"/>
                          <a:ea typeface="楷体" pitchFamily="49" charset="-122"/>
                          <a:cs typeface="+mn-cs"/>
                        </a:rPr>
                        <a:t>--</a:t>
                      </a:r>
                      <a:r>
                        <a:rPr lang="zh-CN" altLang="en-US" sz="1800" kern="1200" baseline="0" dirty="0" smtClean="0">
                          <a:solidFill>
                            <a:schemeClr val="dk1"/>
                          </a:solidFill>
                          <a:latin typeface="楷体" pitchFamily="49" charset="-122"/>
                          <a:ea typeface="楷体" pitchFamily="49" charset="-122"/>
                          <a:cs typeface="+mn-cs"/>
                        </a:rPr>
                        <a:t>验证设计</a:t>
                      </a:r>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679459016"/>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BA1292-7CA2-4A40-A706-F34DFBD009C1}"/>
              </a:ext>
            </a:extLst>
          </p:cNvPr>
          <p:cNvSpPr>
            <a:spLocks noGrp="1"/>
          </p:cNvSpPr>
          <p:nvPr>
            <p:ph type="title"/>
          </p:nvPr>
        </p:nvSpPr>
        <p:spPr/>
        <p:txBody>
          <a:bodyPr/>
          <a:lstStyle/>
          <a:p>
            <a:r>
              <a:rPr lang="zh-CN" altLang="en-US" dirty="0"/>
              <a:t>安全评估标准</a:t>
            </a:r>
          </a:p>
        </p:txBody>
      </p:sp>
      <p:graphicFrame>
        <p:nvGraphicFramePr>
          <p:cNvPr id="5" name="Group 83">
            <a:extLst>
              <a:ext uri="{FF2B5EF4-FFF2-40B4-BE49-F238E27FC236}">
                <a16:creationId xmlns:a16="http://schemas.microsoft.com/office/drawing/2014/main" id="{4DA2D83B-644B-469B-8EC2-7726C3CBF8EA}"/>
              </a:ext>
            </a:extLst>
          </p:cNvPr>
          <p:cNvGraphicFramePr>
            <a:graphicFrameLocks noGrp="1"/>
          </p:cNvGraphicFramePr>
          <p:nvPr>
            <p:ph idx="1"/>
            <p:extLst>
              <p:ext uri="{D42A27DB-BD31-4B8C-83A1-F6EECF244321}">
                <p14:modId xmlns:p14="http://schemas.microsoft.com/office/powerpoint/2010/main" val="918829748"/>
              </p:ext>
            </p:extLst>
          </p:nvPr>
        </p:nvGraphicFramePr>
        <p:xfrm>
          <a:off x="143508" y="1052735"/>
          <a:ext cx="9000493" cy="5406141"/>
        </p:xfrm>
        <a:graphic>
          <a:graphicData uri="http://schemas.openxmlformats.org/drawingml/2006/table">
            <a:tbl>
              <a:tblPr/>
              <a:tblGrid>
                <a:gridCol w="587661">
                  <a:extLst>
                    <a:ext uri="{9D8B030D-6E8A-4147-A177-3AD203B41FA5}">
                      <a16:colId xmlns:a16="http://schemas.microsoft.com/office/drawing/2014/main" val="20000"/>
                    </a:ext>
                  </a:extLst>
                </a:gridCol>
                <a:gridCol w="1500455">
                  <a:extLst>
                    <a:ext uri="{9D8B030D-6E8A-4147-A177-3AD203B41FA5}">
                      <a16:colId xmlns:a16="http://schemas.microsoft.com/office/drawing/2014/main" val="20001"/>
                    </a:ext>
                  </a:extLst>
                </a:gridCol>
                <a:gridCol w="3600196">
                  <a:extLst>
                    <a:ext uri="{9D8B030D-6E8A-4147-A177-3AD203B41FA5}">
                      <a16:colId xmlns:a16="http://schemas.microsoft.com/office/drawing/2014/main" val="20002"/>
                    </a:ext>
                  </a:extLst>
                </a:gridCol>
                <a:gridCol w="3312181">
                  <a:extLst>
                    <a:ext uri="{9D8B030D-6E8A-4147-A177-3AD203B41FA5}">
                      <a16:colId xmlns:a16="http://schemas.microsoft.com/office/drawing/2014/main" val="20003"/>
                    </a:ext>
                  </a:extLst>
                </a:gridCol>
              </a:tblGrid>
              <a:tr h="41775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1"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类别</a:t>
                      </a:r>
                      <a:endParaRPr kumimoji="0" lang="zh-CN" altLang="en-US" sz="1300" b="1"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1"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名称</a:t>
                      </a:r>
                      <a:endParaRPr kumimoji="0" lang="zh-CN" altLang="en-US" sz="1300" b="1"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1"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主要特征</a:t>
                      </a:r>
                      <a:endParaRPr kumimoji="0" lang="zh-CN" altLang="en-US" sz="1300" b="1"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1"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安全要求</a:t>
                      </a:r>
                      <a:endParaRPr kumimoji="0" lang="zh-CN" altLang="en-US" sz="1300" b="1"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627309">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a:t>
                      </a:r>
                      <a:endParaRPr kumimoji="0" lang="en-US" altLang="zh-CN"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验证设计</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verity design</a:t>
                      </a: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endParaRPr kumimoji="0" lang="zh-CN" altLang="en-US"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形式化的最高级描述和验证，形式化的隐密通道分析，非形式化的代码一致性证明</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设计必须从数学角度上经过验证，而且必须进行秘密能道和可信任分布的分析。</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1"/>
                  </a:ext>
                </a:extLst>
              </a:tr>
              <a:tr h="560286">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B3</a:t>
                      </a:r>
                      <a:endParaRPr kumimoji="0" lang="en-US" altLang="zh-CN"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安全域</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(security domain)</a:t>
                      </a:r>
                      <a:endParaRPr kumimoji="0" lang="en-US" altLang="zh-CN"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安全内核，高抗渗透能力</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用户工作站或终端能过可信任途径连接网络系统</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2"/>
                  </a:ext>
                </a:extLst>
              </a:tr>
              <a:tr h="1046764">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B2</a:t>
                      </a:r>
                      <a:endParaRPr kumimoji="0" lang="en-US" altLang="zh-CN"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结构防护</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structured protection</a:t>
                      </a: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endParaRPr kumimoji="0" lang="zh-CN" altLang="en-US"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设计系统时必须有一个合理的总体设计方案，面向安全的体系结构，遵循最小授权原则，较好的渗透能力，访问控制应对所有的主体和客体提供保护，对系统进行隐蔽通道分析</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计算机系统中所有对象都加标签，而且给设备（如工作站、终端和磁盘驱动器）分配安全级别。</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3"/>
                  </a:ext>
                </a:extLst>
              </a:tr>
              <a:tr h="6966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B1</a:t>
                      </a:r>
                      <a:endParaRPr kumimoji="0" lang="en-US" altLang="zh-CN"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标号安全防护</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label security protection</a:t>
                      </a: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endParaRPr kumimoji="0" lang="zh-CN" altLang="en-US"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除了</a:t>
                      </a:r>
                      <a:r>
                        <a:rPr kumimoji="0" lang="en-US" altLang="zh-CN"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C2</a:t>
                      </a: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级别的安全需求外，增加安全策略模型，数据标号（安全和属性）</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在不同级别对敏感信息提供更高级的保护，让每个对象都有有一个敏感标签</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4"/>
                  </a:ext>
                </a:extLst>
              </a:tr>
              <a:tr h="48445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C2</a:t>
                      </a:r>
                      <a:endParaRPr kumimoji="0" lang="en-US" altLang="zh-CN"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受控的访问环境</a:t>
                      </a:r>
                      <a:endParaRPr kumimoji="0" lang="zh-CN" altLang="en-US"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存取控制以用户为单位广泛的审计</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加入身份认证级别，系统对发生的事件加以审计并写入日志</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5"/>
                  </a:ext>
                </a:extLst>
              </a:tr>
              <a:tr h="88085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C1</a:t>
                      </a:r>
                      <a:endParaRPr kumimoji="0" lang="en-US" altLang="zh-CN"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选择性安全防护</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r>
                        <a:rPr kumimoji="0" lang="en-US" altLang="zh-CN"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discretionary security protection</a:t>
                      </a:r>
                      <a:r>
                        <a:rPr kumimoji="0" lang="zh-CN" altLang="en-US" sz="13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a:t>
                      </a:r>
                      <a:endParaRPr kumimoji="0" lang="zh-CN" altLang="en-US" sz="1300" b="0" i="0" u="none" strike="noStrike" cap="none" normalizeH="0" baseline="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有选择的存取控制，用户与数据分离，数据的保护以用户组为单位</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硬件有一定的安全保护（如硬件有带锁装置），用户在使用计算机系统前必须先登录。允许系统管理员为一些程序或数据设立访问许可权限。</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6"/>
                  </a:ext>
                </a:extLst>
              </a:tr>
              <a:tr h="681262">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D</a:t>
                      </a:r>
                      <a:endParaRPr kumimoji="0" lang="en-US" altLang="zh-CN"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最小保护</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保护措施很小，没有安全功能</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3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不要求用户进行登记（要求用户提供用户名）或使用密码（要求用户提供惟一的字符串来进行访问）</a:t>
                      </a:r>
                      <a:endParaRPr kumimoji="0" lang="zh-CN" altLang="en-US" sz="1300" b="0" i="0" u="none" strike="noStrike" cap="none" normalizeH="0" baseline="0" dirty="0">
                        <a:ln>
                          <a:noFill/>
                        </a:ln>
                        <a:solidFill>
                          <a:schemeClr val="tx1"/>
                        </a:solidFill>
                        <a:effectLst/>
                        <a:latin typeface="Arial" pitchFamily="34" charset="0"/>
                        <a:ea typeface="宋体" pitchFamily="2" charset="-122"/>
                        <a:cs typeface="Times New Roman" pitchFamily="18" charset="0"/>
                      </a:endParaRPr>
                    </a:p>
                  </a:txBody>
                  <a:tcPr marL="83215" marR="83215"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7"/>
                  </a:ext>
                </a:extLst>
              </a:tr>
            </a:tbl>
          </a:graphicData>
        </a:graphic>
      </p:graphicFrame>
      <p:sp>
        <p:nvSpPr>
          <p:cNvPr id="4" name="灯片编号占位符 3">
            <a:extLst>
              <a:ext uri="{FF2B5EF4-FFF2-40B4-BE49-F238E27FC236}">
                <a16:creationId xmlns:a16="http://schemas.microsoft.com/office/drawing/2014/main" id="{96631AFB-FDCD-4661-9377-757ED6DEC5C7}"/>
              </a:ext>
            </a:extLst>
          </p:cNvPr>
          <p:cNvSpPr>
            <a:spLocks noGrp="1"/>
          </p:cNvSpPr>
          <p:nvPr>
            <p:ph type="sldNum" sz="quarter" idx="10"/>
          </p:nvPr>
        </p:nvSpPr>
        <p:spPr/>
        <p:txBody>
          <a:bodyPr/>
          <a:lstStyle/>
          <a:p>
            <a:pPr>
              <a:defRPr/>
            </a:pPr>
            <a:fld id="{F5E0E65E-9137-4309-8D78-B392A1917D52}" type="slidenum">
              <a:rPr lang="zh-CN" altLang="en-US" smtClean="0"/>
              <a:pPr>
                <a:defRPr/>
              </a:pPr>
              <a:t>44</a:t>
            </a:fld>
            <a:endParaRPr lang="en-US" altLang="zh-CN"/>
          </a:p>
        </p:txBody>
      </p:sp>
    </p:spTree>
    <p:extLst>
      <p:ext uri="{BB962C8B-B14F-4D97-AF65-F5344CB8AC3E}">
        <p14:creationId xmlns:p14="http://schemas.microsoft.com/office/powerpoint/2010/main" val="4076987992"/>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BA1292-7CA2-4A40-A706-F34DFBD009C1}"/>
              </a:ext>
            </a:extLst>
          </p:cNvPr>
          <p:cNvSpPr>
            <a:spLocks noGrp="1"/>
          </p:cNvSpPr>
          <p:nvPr>
            <p:ph type="title"/>
          </p:nvPr>
        </p:nvSpPr>
        <p:spPr/>
        <p:txBody>
          <a:bodyPr/>
          <a:lstStyle/>
          <a:p>
            <a:r>
              <a:rPr lang="zh-CN" altLang="en-US" dirty="0"/>
              <a:t>安全评估</a:t>
            </a:r>
            <a:r>
              <a:rPr lang="zh-CN" altLang="en-US" dirty="0" smtClean="0"/>
              <a:t>标准</a:t>
            </a:r>
            <a:r>
              <a:rPr lang="en-US" altLang="zh-CN" dirty="0" smtClean="0"/>
              <a:t>-ITSEC</a:t>
            </a:r>
            <a:endParaRPr lang="zh-CN" altLang="en-US" dirty="0"/>
          </a:p>
        </p:txBody>
      </p:sp>
      <p:sp>
        <p:nvSpPr>
          <p:cNvPr id="3" name="内容占位符 2">
            <a:extLst>
              <a:ext uri="{FF2B5EF4-FFF2-40B4-BE49-F238E27FC236}">
                <a16:creationId xmlns:a16="http://schemas.microsoft.com/office/drawing/2014/main" id="{96F88E69-0D4D-4E7C-BF98-A547257E4D41}"/>
              </a:ext>
            </a:extLst>
          </p:cNvPr>
          <p:cNvSpPr>
            <a:spLocks noGrp="1"/>
          </p:cNvSpPr>
          <p:nvPr>
            <p:ph idx="1"/>
          </p:nvPr>
        </p:nvSpPr>
        <p:spPr/>
        <p:txBody>
          <a:bodyPr>
            <a:normAutofit/>
          </a:bodyPr>
          <a:lstStyle/>
          <a:p>
            <a:r>
              <a:rPr lang="zh-CN" altLang="zh-CN" dirty="0"/>
              <a:t>信息技术安全评估标准（</a:t>
            </a:r>
            <a:r>
              <a:rPr lang="en-US" altLang="zh-CN" dirty="0"/>
              <a:t>Information Technology Security Evaluation Criteria </a:t>
            </a:r>
            <a:r>
              <a:rPr lang="zh-CN" altLang="zh-CN" dirty="0"/>
              <a:t>，</a:t>
            </a:r>
            <a:r>
              <a:rPr lang="en-US" altLang="zh-CN" dirty="0"/>
              <a:t>ITSEC</a:t>
            </a:r>
            <a:r>
              <a:rPr lang="zh-CN" altLang="zh-CN" dirty="0"/>
              <a:t>）</a:t>
            </a:r>
            <a:endParaRPr lang="en-US" altLang="zh-CN" dirty="0"/>
          </a:p>
          <a:p>
            <a:pPr lvl="1"/>
            <a:r>
              <a:rPr lang="zh-CN" altLang="zh-CN" dirty="0"/>
              <a:t>评估产品和系统中计算机安全性的一套结构化的</a:t>
            </a:r>
            <a:r>
              <a:rPr lang="zh-CN" altLang="zh-CN" dirty="0" smtClean="0"/>
              <a:t>标准</a:t>
            </a:r>
            <a:endParaRPr lang="en-US" altLang="zh-CN" dirty="0" smtClean="0"/>
          </a:p>
          <a:p>
            <a:pPr lvl="1"/>
            <a:r>
              <a:rPr lang="zh-CN" altLang="en-US" dirty="0" smtClean="0"/>
              <a:t>首次</a:t>
            </a:r>
            <a:r>
              <a:rPr lang="zh-CN" altLang="en-US" dirty="0"/>
              <a:t>提出了信息安全三元组的概念，保密性、完整性和可用性。</a:t>
            </a:r>
            <a:endParaRPr lang="en-US" altLang="zh-CN" dirty="0"/>
          </a:p>
          <a:p>
            <a:pPr lvl="1"/>
            <a:r>
              <a:rPr lang="en-US" altLang="zh-CN" dirty="0"/>
              <a:t>1990</a:t>
            </a:r>
            <a:r>
              <a:rPr lang="zh-CN" altLang="zh-CN" dirty="0"/>
              <a:t>年</a:t>
            </a:r>
            <a:r>
              <a:rPr lang="en-US" altLang="zh-CN" dirty="0"/>
              <a:t>5</a:t>
            </a:r>
            <a:r>
              <a:rPr lang="zh-CN" altLang="zh-CN" dirty="0"/>
              <a:t>月首先在法国，德国，荷兰和英国出版，基于其各自国家的现有工作。经过广泛的国际审查，于</a:t>
            </a:r>
            <a:r>
              <a:rPr lang="en-US" altLang="zh-CN" dirty="0"/>
              <a:t>1991</a:t>
            </a:r>
            <a:r>
              <a:rPr lang="zh-CN" altLang="zh-CN" dirty="0"/>
              <a:t>年</a:t>
            </a:r>
            <a:r>
              <a:rPr lang="en-US" altLang="zh-CN" dirty="0"/>
              <a:t>6</a:t>
            </a:r>
            <a:r>
              <a:rPr lang="zh-CN" altLang="zh-CN" dirty="0"/>
              <a:t>月由欧洲共同体委员会在评估和认证计划中运作使用。</a:t>
            </a:r>
            <a:endParaRPr lang="en-US" altLang="zh-CN" dirty="0"/>
          </a:p>
          <a:p>
            <a:endParaRPr lang="zh-CN" altLang="en-US" dirty="0"/>
          </a:p>
        </p:txBody>
      </p:sp>
      <p:sp>
        <p:nvSpPr>
          <p:cNvPr id="4" name="灯片编号占位符 3">
            <a:extLst>
              <a:ext uri="{FF2B5EF4-FFF2-40B4-BE49-F238E27FC236}">
                <a16:creationId xmlns:a16="http://schemas.microsoft.com/office/drawing/2014/main" id="{96631AFB-FDCD-4661-9377-757ED6DEC5C7}"/>
              </a:ext>
            </a:extLst>
          </p:cNvPr>
          <p:cNvSpPr>
            <a:spLocks noGrp="1"/>
          </p:cNvSpPr>
          <p:nvPr>
            <p:ph type="sldNum" sz="quarter" idx="10"/>
          </p:nvPr>
        </p:nvSpPr>
        <p:spPr/>
        <p:txBody>
          <a:bodyPr/>
          <a:lstStyle/>
          <a:p>
            <a:pPr>
              <a:defRPr/>
            </a:pPr>
            <a:fld id="{F5E0E65E-9137-4309-8D78-B392A1917D52}" type="slidenum">
              <a:rPr lang="zh-CN" altLang="en-US" smtClean="0"/>
              <a:pPr>
                <a:defRPr/>
              </a:pPr>
              <a:t>45</a:t>
            </a:fld>
            <a:endParaRPr lang="en-US" altLang="zh-CN"/>
          </a:p>
        </p:txBody>
      </p:sp>
    </p:spTree>
    <p:extLst>
      <p:ext uri="{BB962C8B-B14F-4D97-AF65-F5344CB8AC3E}">
        <p14:creationId xmlns:p14="http://schemas.microsoft.com/office/powerpoint/2010/main" val="678611687"/>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安全评估标准</a:t>
            </a:r>
            <a:r>
              <a:rPr lang="en-US" altLang="zh-CN" dirty="0"/>
              <a:t>-ITSEC</a:t>
            </a:r>
            <a:endParaRPr lang="zh-CN" altLang="en-US" dirty="0"/>
          </a:p>
        </p:txBody>
      </p:sp>
      <p:sp>
        <p:nvSpPr>
          <p:cNvPr id="3" name="内容占位符 2"/>
          <p:cNvSpPr>
            <a:spLocks noGrp="1"/>
          </p:cNvSpPr>
          <p:nvPr>
            <p:ph idx="1"/>
          </p:nvPr>
        </p:nvSpPr>
        <p:spPr/>
        <p:txBody>
          <a:bodyPr/>
          <a:lstStyle/>
          <a:p>
            <a:pPr eaLnBrk="1" hangingPunct="1">
              <a:lnSpc>
                <a:spcPct val="90000"/>
              </a:lnSpc>
            </a:pPr>
            <a:r>
              <a:rPr lang="zh-CN" altLang="en-US" dirty="0"/>
              <a:t>以超越</a:t>
            </a:r>
            <a:r>
              <a:rPr lang="en-US" altLang="zh-CN" dirty="0"/>
              <a:t>TCSEC</a:t>
            </a:r>
            <a:r>
              <a:rPr lang="zh-CN" altLang="en-US" dirty="0"/>
              <a:t>为目的，将安全概念分为功能与功能评估两</a:t>
            </a:r>
            <a:r>
              <a:rPr lang="zh-CN" altLang="en-US" dirty="0" smtClean="0"/>
              <a:t>部分</a:t>
            </a:r>
            <a:endParaRPr lang="en-US" altLang="zh-CN" dirty="0" smtClean="0"/>
          </a:p>
          <a:p>
            <a:pPr eaLnBrk="1" hangingPunct="1">
              <a:lnSpc>
                <a:spcPct val="90000"/>
              </a:lnSpc>
            </a:pPr>
            <a:r>
              <a:rPr lang="zh-CN" altLang="en-US" dirty="0" smtClean="0"/>
              <a:t>功能准则：在</a:t>
            </a:r>
            <a:r>
              <a:rPr lang="zh-CN" altLang="en-US" dirty="0"/>
              <a:t>测定上分</a:t>
            </a:r>
            <a:r>
              <a:rPr lang="en-US" altLang="zh-CN" dirty="0"/>
              <a:t>F1-F10</a:t>
            </a:r>
            <a:r>
              <a:rPr lang="zh-CN" altLang="en-US" dirty="0"/>
              <a:t>共</a:t>
            </a:r>
            <a:r>
              <a:rPr lang="en-US" altLang="zh-CN" dirty="0"/>
              <a:t>10</a:t>
            </a:r>
            <a:r>
              <a:rPr lang="zh-CN" altLang="en-US" dirty="0"/>
              <a:t>级</a:t>
            </a:r>
          </a:p>
          <a:p>
            <a:pPr lvl="1" eaLnBrk="1" hangingPunct="1">
              <a:lnSpc>
                <a:spcPct val="90000"/>
              </a:lnSpc>
            </a:pPr>
            <a:r>
              <a:rPr lang="en-US" altLang="zh-CN" dirty="0" smtClean="0"/>
              <a:t>1</a:t>
            </a:r>
            <a:r>
              <a:rPr lang="zh-CN" altLang="en-US" dirty="0"/>
              <a:t>－</a:t>
            </a:r>
            <a:r>
              <a:rPr lang="en-US" altLang="zh-CN" dirty="0"/>
              <a:t>5</a:t>
            </a:r>
            <a:r>
              <a:rPr lang="zh-CN" altLang="en-US" dirty="0"/>
              <a:t>级对应于</a:t>
            </a:r>
            <a:r>
              <a:rPr lang="en-US" altLang="zh-CN" dirty="0"/>
              <a:t>TCSEC</a:t>
            </a:r>
            <a:r>
              <a:rPr lang="zh-CN" altLang="en-US" dirty="0"/>
              <a:t>的</a:t>
            </a:r>
            <a:r>
              <a:rPr lang="en-US" altLang="zh-CN" dirty="0"/>
              <a:t>D</a:t>
            </a:r>
            <a:r>
              <a:rPr lang="zh-CN" altLang="en-US" dirty="0"/>
              <a:t>到</a:t>
            </a:r>
            <a:r>
              <a:rPr lang="en-US" altLang="zh-CN" dirty="0" smtClean="0"/>
              <a:t>A</a:t>
            </a:r>
          </a:p>
          <a:p>
            <a:pPr lvl="1" eaLnBrk="1" hangingPunct="1">
              <a:lnSpc>
                <a:spcPct val="90000"/>
              </a:lnSpc>
            </a:pPr>
            <a:r>
              <a:rPr lang="en-US" altLang="zh-CN" dirty="0" smtClean="0"/>
              <a:t>6</a:t>
            </a:r>
            <a:r>
              <a:rPr lang="zh-CN" altLang="en-US" dirty="0"/>
              <a:t>－</a:t>
            </a:r>
            <a:r>
              <a:rPr lang="en-US" altLang="zh-CN" dirty="0"/>
              <a:t>10</a:t>
            </a:r>
            <a:r>
              <a:rPr lang="zh-CN" altLang="en-US" dirty="0"/>
              <a:t>级加上了以下概念：</a:t>
            </a:r>
          </a:p>
          <a:p>
            <a:pPr lvl="2" eaLnBrk="1" hangingPunct="1">
              <a:lnSpc>
                <a:spcPct val="90000"/>
              </a:lnSpc>
            </a:pPr>
            <a:r>
              <a:rPr lang="en-US" altLang="zh-CN" sz="2100" dirty="0"/>
              <a:t>F6</a:t>
            </a:r>
            <a:r>
              <a:rPr lang="zh-CN" altLang="en-US" sz="2100" dirty="0"/>
              <a:t>：数据和程序的完整性    </a:t>
            </a:r>
            <a:r>
              <a:rPr lang="en-US" altLang="zh-CN" sz="2100" dirty="0"/>
              <a:t>F7</a:t>
            </a:r>
            <a:r>
              <a:rPr lang="zh-CN" altLang="en-US" sz="2100" dirty="0"/>
              <a:t>：系统可用性</a:t>
            </a:r>
          </a:p>
          <a:p>
            <a:pPr lvl="2" eaLnBrk="1" hangingPunct="1">
              <a:lnSpc>
                <a:spcPct val="90000"/>
              </a:lnSpc>
            </a:pPr>
            <a:r>
              <a:rPr lang="en-US" altLang="zh-CN" sz="2100" dirty="0"/>
              <a:t>F8</a:t>
            </a:r>
            <a:r>
              <a:rPr lang="zh-CN" altLang="en-US" sz="2100" dirty="0"/>
              <a:t>：数据通信完整性        </a:t>
            </a:r>
            <a:r>
              <a:rPr lang="en-US" altLang="zh-CN" sz="2100" dirty="0"/>
              <a:t>F9</a:t>
            </a:r>
            <a:r>
              <a:rPr lang="zh-CN" altLang="en-US" sz="2100" dirty="0"/>
              <a:t>：数据通信保密性</a:t>
            </a:r>
          </a:p>
          <a:p>
            <a:pPr lvl="2" eaLnBrk="1" hangingPunct="1">
              <a:lnSpc>
                <a:spcPct val="90000"/>
              </a:lnSpc>
            </a:pPr>
            <a:r>
              <a:rPr lang="en-US" altLang="zh-CN" sz="2100" dirty="0"/>
              <a:t>F10</a:t>
            </a:r>
            <a:r>
              <a:rPr lang="zh-CN" altLang="en-US" sz="2100" dirty="0"/>
              <a:t>：包括机密性和完整性的网络安全</a:t>
            </a:r>
          </a:p>
          <a:p>
            <a:pPr eaLnBrk="1" hangingPunct="1">
              <a:lnSpc>
                <a:spcPct val="90000"/>
              </a:lnSpc>
            </a:pPr>
            <a:r>
              <a:rPr lang="zh-CN" altLang="en-US" sz="2600" dirty="0"/>
              <a:t>评估</a:t>
            </a:r>
            <a:r>
              <a:rPr lang="zh-CN" altLang="en-US" sz="2600" dirty="0" smtClean="0"/>
              <a:t>准则：分为</a:t>
            </a:r>
            <a:r>
              <a:rPr lang="en-US" altLang="zh-CN" sz="2600" dirty="0"/>
              <a:t>6</a:t>
            </a:r>
            <a:r>
              <a:rPr lang="zh-CN" altLang="en-US" sz="2600" dirty="0"/>
              <a:t>级：</a:t>
            </a:r>
          </a:p>
          <a:p>
            <a:pPr lvl="2" eaLnBrk="1" hangingPunct="1">
              <a:lnSpc>
                <a:spcPct val="90000"/>
              </a:lnSpc>
            </a:pPr>
            <a:r>
              <a:rPr lang="en-US" altLang="zh-CN" sz="2100" dirty="0"/>
              <a:t>E1</a:t>
            </a:r>
            <a:r>
              <a:rPr lang="zh-CN" altLang="en-US" sz="2100" dirty="0"/>
              <a:t>：测试                 </a:t>
            </a:r>
            <a:r>
              <a:rPr lang="en-US" altLang="zh-CN" sz="2100" dirty="0"/>
              <a:t>E2</a:t>
            </a:r>
            <a:r>
              <a:rPr lang="zh-CN" altLang="en-US" sz="2100" dirty="0"/>
              <a:t>：配置控制和可控的分配</a:t>
            </a:r>
            <a:endParaRPr lang="en-US" altLang="zh-CN" sz="2100" dirty="0"/>
          </a:p>
          <a:p>
            <a:pPr lvl="2" eaLnBrk="1" hangingPunct="1">
              <a:lnSpc>
                <a:spcPct val="90000"/>
              </a:lnSpc>
            </a:pPr>
            <a:r>
              <a:rPr lang="en-US" altLang="zh-CN" sz="2100" dirty="0"/>
              <a:t>E3</a:t>
            </a:r>
            <a:r>
              <a:rPr lang="zh-CN" altLang="en-US" sz="2100" dirty="0"/>
              <a:t>：能访问详细设计和源码 </a:t>
            </a:r>
            <a:r>
              <a:rPr lang="en-US" altLang="zh-CN" sz="2100" dirty="0"/>
              <a:t>E4</a:t>
            </a:r>
            <a:r>
              <a:rPr lang="zh-CN" altLang="en-US" sz="2100" dirty="0"/>
              <a:t>：详细的脆弱性分析 </a:t>
            </a:r>
            <a:endParaRPr lang="en-US" altLang="zh-CN" sz="2100" dirty="0"/>
          </a:p>
          <a:p>
            <a:pPr lvl="2" eaLnBrk="1" hangingPunct="1">
              <a:lnSpc>
                <a:spcPct val="90000"/>
              </a:lnSpc>
            </a:pPr>
            <a:r>
              <a:rPr lang="en-US" altLang="zh-CN" sz="2100" dirty="0"/>
              <a:t>E5</a:t>
            </a:r>
            <a:r>
              <a:rPr lang="zh-CN" altLang="en-US" sz="2100" dirty="0"/>
              <a:t>：设计与源码明显对应   </a:t>
            </a:r>
            <a:r>
              <a:rPr lang="en-US" altLang="zh-CN" sz="2100" dirty="0"/>
              <a:t>E6</a:t>
            </a:r>
            <a:r>
              <a:rPr lang="zh-CN" altLang="en-US" sz="2100" dirty="0"/>
              <a:t>：设计与源码在形式上一致。</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46</a:t>
            </a:fld>
            <a:endParaRPr lang="en-US" altLang="zh-CN"/>
          </a:p>
        </p:txBody>
      </p:sp>
    </p:spTree>
    <p:extLst>
      <p:ext uri="{BB962C8B-B14F-4D97-AF65-F5344CB8AC3E}">
        <p14:creationId xmlns:p14="http://schemas.microsoft.com/office/powerpoint/2010/main" val="2322160216"/>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4A4840-F544-40CD-B5C8-3A4C4F9BB7DB}"/>
              </a:ext>
            </a:extLst>
          </p:cNvPr>
          <p:cNvSpPr>
            <a:spLocks noGrp="1"/>
          </p:cNvSpPr>
          <p:nvPr>
            <p:ph type="title"/>
          </p:nvPr>
        </p:nvSpPr>
        <p:spPr/>
        <p:txBody>
          <a:bodyPr/>
          <a:lstStyle/>
          <a:p>
            <a:r>
              <a:rPr lang="zh-CN" altLang="en-US" dirty="0"/>
              <a:t>安全评估</a:t>
            </a:r>
            <a:r>
              <a:rPr lang="zh-CN" altLang="en-US" dirty="0" smtClean="0"/>
              <a:t>标准</a:t>
            </a:r>
            <a:r>
              <a:rPr lang="en-US" altLang="zh-CN" dirty="0" smtClean="0"/>
              <a:t>-FC</a:t>
            </a:r>
            <a:endParaRPr lang="zh-CN" altLang="en-US" dirty="0"/>
          </a:p>
        </p:txBody>
      </p:sp>
      <p:sp>
        <p:nvSpPr>
          <p:cNvPr id="3" name="内容占位符 2">
            <a:extLst>
              <a:ext uri="{FF2B5EF4-FFF2-40B4-BE49-F238E27FC236}">
                <a16:creationId xmlns:a16="http://schemas.microsoft.com/office/drawing/2014/main" id="{2C828814-7780-4E61-8D89-D6AA9663E375}"/>
              </a:ext>
            </a:extLst>
          </p:cNvPr>
          <p:cNvSpPr>
            <a:spLocks noGrp="1"/>
          </p:cNvSpPr>
          <p:nvPr>
            <p:ph idx="1"/>
          </p:nvPr>
        </p:nvSpPr>
        <p:spPr/>
        <p:txBody>
          <a:bodyPr/>
          <a:lstStyle/>
          <a:p>
            <a:pPr eaLnBrk="1" hangingPunct="1"/>
            <a:r>
              <a:rPr lang="zh-CN" altLang="en-US" dirty="0"/>
              <a:t> 美国信息技术安全联邦准则</a:t>
            </a:r>
            <a:r>
              <a:rPr lang="en-US" altLang="zh-CN" dirty="0"/>
              <a:t>(FC)</a:t>
            </a:r>
          </a:p>
          <a:p>
            <a:pPr lvl="1" eaLnBrk="1" hangingPunct="1"/>
            <a:r>
              <a:rPr lang="en-US" altLang="zh-CN" dirty="0" smtClean="0"/>
              <a:t>1992</a:t>
            </a:r>
            <a:r>
              <a:rPr lang="zh-CN" altLang="en-US" dirty="0" smtClean="0"/>
              <a:t>年</a:t>
            </a:r>
            <a:r>
              <a:rPr lang="en-US" altLang="zh-CN" dirty="0" smtClean="0"/>
              <a:t>12</a:t>
            </a:r>
            <a:r>
              <a:rPr lang="zh-CN" altLang="en-US" dirty="0" smtClean="0"/>
              <a:t>月</a:t>
            </a:r>
            <a:r>
              <a:rPr lang="zh-CN" altLang="en-US" dirty="0" smtClean="0"/>
              <a:t>公布，是对</a:t>
            </a:r>
            <a:r>
              <a:rPr lang="en-US" altLang="zh-CN" dirty="0" smtClean="0"/>
              <a:t>TCSEC</a:t>
            </a:r>
            <a:r>
              <a:rPr lang="zh-CN" altLang="en-US" dirty="0" smtClean="0"/>
              <a:t>的升级</a:t>
            </a:r>
            <a:endParaRPr lang="zh-CN" altLang="en-US" dirty="0" smtClean="0"/>
          </a:p>
          <a:p>
            <a:pPr lvl="1" eaLnBrk="1" hangingPunct="1"/>
            <a:r>
              <a:rPr lang="zh-CN" altLang="en-US" dirty="0" smtClean="0"/>
              <a:t>引入</a:t>
            </a:r>
            <a:r>
              <a:rPr lang="zh-CN" altLang="en-US" dirty="0"/>
              <a:t>了“保护轮廓（</a:t>
            </a:r>
            <a:r>
              <a:rPr lang="en-US" altLang="zh-CN" dirty="0"/>
              <a:t>PP</a:t>
            </a:r>
            <a:r>
              <a:rPr lang="zh-CN" altLang="en-US" dirty="0"/>
              <a:t>）”这一重要</a:t>
            </a:r>
            <a:r>
              <a:rPr lang="zh-CN" altLang="en-US" dirty="0" smtClean="0"/>
              <a:t>概念</a:t>
            </a:r>
            <a:endParaRPr lang="zh-CN" altLang="en-US" dirty="0"/>
          </a:p>
          <a:p>
            <a:pPr eaLnBrk="1" hangingPunct="1"/>
            <a:r>
              <a:rPr lang="zh-CN" altLang="en-US" dirty="0" smtClean="0"/>
              <a:t>保护轮廓包括</a:t>
            </a:r>
            <a:endParaRPr lang="en-US" altLang="zh-CN" dirty="0" smtClean="0"/>
          </a:p>
          <a:p>
            <a:pPr lvl="1" eaLnBrk="1" hangingPunct="1"/>
            <a:r>
              <a:rPr lang="zh-CN" altLang="en-US" dirty="0" smtClean="0"/>
              <a:t>功能部分</a:t>
            </a:r>
            <a:endParaRPr lang="en-US" altLang="zh-CN" dirty="0" smtClean="0"/>
          </a:p>
          <a:p>
            <a:pPr lvl="1" eaLnBrk="1" hangingPunct="1"/>
            <a:r>
              <a:rPr lang="zh-CN" altLang="en-US" dirty="0" smtClean="0"/>
              <a:t>开发保证部分</a:t>
            </a:r>
            <a:endParaRPr lang="en-US" altLang="zh-CN" dirty="0" smtClean="0"/>
          </a:p>
          <a:p>
            <a:pPr lvl="1" eaLnBrk="1" hangingPunct="1"/>
            <a:r>
              <a:rPr lang="zh-CN" altLang="en-US" dirty="0" smtClean="0"/>
              <a:t>测评部分</a:t>
            </a:r>
            <a:endParaRPr lang="en-US" altLang="zh-CN" dirty="0" smtClean="0"/>
          </a:p>
          <a:p>
            <a:pPr eaLnBrk="1" hangingPunct="1"/>
            <a:r>
              <a:rPr lang="zh-CN" altLang="en-US" dirty="0" smtClean="0"/>
              <a:t>分级</a:t>
            </a:r>
            <a:r>
              <a:rPr lang="zh-CN" altLang="en-US" dirty="0"/>
              <a:t>方式与</a:t>
            </a:r>
            <a:r>
              <a:rPr lang="en-US" altLang="zh-CN" dirty="0"/>
              <a:t>TCSEC</a:t>
            </a:r>
            <a:r>
              <a:rPr lang="zh-CN" altLang="en-US" dirty="0"/>
              <a:t>不同，吸取了</a:t>
            </a:r>
            <a:r>
              <a:rPr lang="en-US" altLang="zh-CN" dirty="0"/>
              <a:t>ITSEC</a:t>
            </a:r>
            <a:r>
              <a:rPr lang="zh-CN" altLang="en-US" dirty="0"/>
              <a:t>、</a:t>
            </a:r>
            <a:r>
              <a:rPr lang="en-US" altLang="zh-CN" dirty="0"/>
              <a:t>CTCPEC</a:t>
            </a:r>
            <a:r>
              <a:rPr lang="zh-CN" altLang="en-US" dirty="0"/>
              <a:t>中的</a:t>
            </a:r>
            <a:r>
              <a:rPr lang="zh-CN" altLang="en-US" dirty="0" smtClean="0"/>
              <a:t>优点</a:t>
            </a:r>
            <a:endParaRPr lang="zh-CN" altLang="en-US" dirty="0"/>
          </a:p>
          <a:p>
            <a:pPr eaLnBrk="1" hangingPunct="1"/>
            <a:r>
              <a:rPr lang="zh-CN" altLang="en-US" dirty="0"/>
              <a:t>供美国政府用，民用和商用。</a:t>
            </a:r>
          </a:p>
        </p:txBody>
      </p:sp>
      <p:sp>
        <p:nvSpPr>
          <p:cNvPr id="4" name="灯片编号占位符 3">
            <a:extLst>
              <a:ext uri="{FF2B5EF4-FFF2-40B4-BE49-F238E27FC236}">
                <a16:creationId xmlns:a16="http://schemas.microsoft.com/office/drawing/2014/main" id="{30155A4C-2CBA-438A-81B0-1F6E06992C3F}"/>
              </a:ext>
            </a:extLst>
          </p:cNvPr>
          <p:cNvSpPr>
            <a:spLocks noGrp="1"/>
          </p:cNvSpPr>
          <p:nvPr>
            <p:ph type="sldNum" sz="quarter" idx="10"/>
          </p:nvPr>
        </p:nvSpPr>
        <p:spPr/>
        <p:txBody>
          <a:bodyPr/>
          <a:lstStyle/>
          <a:p>
            <a:pPr>
              <a:defRPr/>
            </a:pPr>
            <a:fld id="{F5E0E65E-9137-4309-8D78-B392A1917D52}" type="slidenum">
              <a:rPr lang="zh-CN" altLang="en-US" smtClean="0"/>
              <a:pPr>
                <a:defRPr/>
              </a:pPr>
              <a:t>47</a:t>
            </a:fld>
            <a:endParaRPr lang="en-US" altLang="zh-CN"/>
          </a:p>
        </p:txBody>
      </p:sp>
    </p:spTree>
    <p:extLst>
      <p:ext uri="{BB962C8B-B14F-4D97-AF65-F5344CB8AC3E}">
        <p14:creationId xmlns:p14="http://schemas.microsoft.com/office/powerpoint/2010/main" val="1868940329"/>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安全评估标准</a:t>
            </a:r>
            <a:r>
              <a:rPr lang="en-US" altLang="zh-CN" dirty="0" smtClean="0"/>
              <a:t>-CC</a:t>
            </a:r>
            <a:endParaRPr lang="zh-CN" altLang="en-US" dirty="0"/>
          </a:p>
        </p:txBody>
      </p:sp>
      <p:sp>
        <p:nvSpPr>
          <p:cNvPr id="3" name="内容占位符 2"/>
          <p:cNvSpPr>
            <a:spLocks noGrp="1"/>
          </p:cNvSpPr>
          <p:nvPr>
            <p:ph idx="1"/>
          </p:nvPr>
        </p:nvSpPr>
        <p:spPr/>
        <p:txBody>
          <a:bodyPr/>
          <a:lstStyle/>
          <a:p>
            <a:r>
              <a:rPr lang="zh-CN" altLang="zh-CN" dirty="0"/>
              <a:t>信息技术安全评估通用标准（</a:t>
            </a:r>
            <a:r>
              <a:rPr lang="zh-CN" altLang="zh-CN" b="1" dirty="0"/>
              <a:t>Common Criteria for Information Technology Security Evaluation，</a:t>
            </a:r>
            <a:r>
              <a:rPr lang="zh-CN" altLang="zh-CN" dirty="0"/>
              <a:t>简称通用标准或</a:t>
            </a:r>
            <a:r>
              <a:rPr lang="en-US" altLang="zh-CN" dirty="0"/>
              <a:t>CC</a:t>
            </a:r>
            <a:r>
              <a:rPr lang="zh-CN" altLang="zh-CN" dirty="0" smtClean="0"/>
              <a:t>）</a:t>
            </a:r>
            <a:endParaRPr lang="en-US" altLang="zh-CN" dirty="0" smtClean="0"/>
          </a:p>
          <a:p>
            <a:pPr lvl="1"/>
            <a:r>
              <a:rPr lang="zh-CN" altLang="en-US" dirty="0" smtClean="0"/>
              <a:t>发布时间：</a:t>
            </a:r>
            <a:r>
              <a:rPr lang="en-US" altLang="zh-CN" dirty="0"/>
              <a:t> 1993</a:t>
            </a:r>
            <a:r>
              <a:rPr lang="zh-CN" altLang="en-US" dirty="0"/>
              <a:t>年</a:t>
            </a:r>
            <a:r>
              <a:rPr lang="en-US" altLang="zh-CN" dirty="0"/>
              <a:t>6</a:t>
            </a:r>
            <a:r>
              <a:rPr lang="zh-CN" altLang="en-US" dirty="0" smtClean="0"/>
              <a:t>月</a:t>
            </a:r>
            <a:endParaRPr lang="en-US" altLang="zh-CN" dirty="0" smtClean="0"/>
          </a:p>
          <a:p>
            <a:pPr lvl="1"/>
            <a:r>
              <a:rPr lang="zh-CN" altLang="en-US" dirty="0"/>
              <a:t>主要</a:t>
            </a:r>
            <a:r>
              <a:rPr lang="zh-CN" altLang="en-US" dirty="0"/>
              <a:t>思想和框架取自</a:t>
            </a:r>
            <a:r>
              <a:rPr lang="en-US" altLang="zh-CN" dirty="0"/>
              <a:t>ITSEC</a:t>
            </a:r>
            <a:r>
              <a:rPr lang="zh-CN" altLang="en-US" dirty="0"/>
              <a:t>和</a:t>
            </a:r>
            <a:r>
              <a:rPr lang="en-US" altLang="zh-CN" dirty="0"/>
              <a:t>FC</a:t>
            </a:r>
            <a:r>
              <a:rPr lang="zh-CN" altLang="en-US" dirty="0"/>
              <a:t>，充分</a:t>
            </a:r>
            <a:r>
              <a:rPr lang="zh-CN" altLang="en-US" dirty="0"/>
              <a:t>突出“保护轮廓”，将评估过程分“功能”和“保证”两</a:t>
            </a:r>
            <a:r>
              <a:rPr lang="zh-CN" altLang="en-US" dirty="0" smtClean="0"/>
              <a:t>部分</a:t>
            </a:r>
            <a:endParaRPr lang="zh-CN" altLang="en-US" dirty="0"/>
          </a:p>
          <a:p>
            <a:pPr eaLnBrk="1" hangingPunct="1"/>
            <a:r>
              <a:rPr lang="en-US" altLang="zh-CN" dirty="0" smtClean="0"/>
              <a:t>CC</a:t>
            </a:r>
            <a:r>
              <a:rPr lang="zh-CN" altLang="en-US" dirty="0"/>
              <a:t>强调将安全的功能与保障分离，并将功能需求分为九类</a:t>
            </a:r>
            <a:r>
              <a:rPr lang="en-US" altLang="zh-CN" dirty="0"/>
              <a:t>63</a:t>
            </a:r>
            <a:r>
              <a:rPr lang="zh-CN" altLang="en-US" dirty="0"/>
              <a:t>族，将保障分为七类</a:t>
            </a:r>
            <a:r>
              <a:rPr lang="en-US" altLang="zh-CN" dirty="0"/>
              <a:t>29</a:t>
            </a:r>
            <a:r>
              <a:rPr lang="zh-CN" altLang="en-US" dirty="0"/>
              <a:t>族。此通用准则是目前最全面的信息技术安全评估准则</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48</a:t>
            </a:fld>
            <a:endParaRPr lang="en-US" altLang="zh-CN"/>
          </a:p>
        </p:txBody>
      </p:sp>
      <p:sp>
        <p:nvSpPr>
          <p:cNvPr id="5" name="圆角矩形 4"/>
          <p:cNvSpPr/>
          <p:nvPr/>
        </p:nvSpPr>
        <p:spPr>
          <a:xfrm>
            <a:off x="1223628" y="5553235"/>
            <a:ext cx="7056784" cy="9523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dirty="0">
                <a:solidFill>
                  <a:schemeClr val="tx1"/>
                </a:solidFill>
              </a:rPr>
              <a:t>国际标准组织于</a:t>
            </a:r>
            <a:r>
              <a:rPr lang="en-US" altLang="zh-CN" sz="2400" dirty="0">
                <a:solidFill>
                  <a:schemeClr val="tx1"/>
                </a:solidFill>
              </a:rPr>
              <a:t>1999</a:t>
            </a:r>
            <a:r>
              <a:rPr lang="zh-CN" altLang="zh-CN" sz="2400" dirty="0">
                <a:solidFill>
                  <a:schemeClr val="tx1"/>
                </a:solidFill>
              </a:rPr>
              <a:t>年批准</a:t>
            </a:r>
            <a:r>
              <a:rPr lang="en-US" altLang="zh-CN" sz="2400" dirty="0">
                <a:solidFill>
                  <a:schemeClr val="tx1"/>
                </a:solidFill>
              </a:rPr>
              <a:t>CC</a:t>
            </a:r>
            <a:r>
              <a:rPr lang="zh-CN" altLang="zh-CN" sz="2400" dirty="0">
                <a:solidFill>
                  <a:schemeClr val="tx1"/>
                </a:solidFill>
              </a:rPr>
              <a:t>标准以“</a:t>
            </a:r>
            <a:r>
              <a:rPr lang="en-US" altLang="zh-CN" sz="2400" dirty="0">
                <a:solidFill>
                  <a:schemeClr val="tx1"/>
                </a:solidFill>
              </a:rPr>
              <a:t>ISO/IEC 15408-1999</a:t>
            </a:r>
            <a:r>
              <a:rPr lang="zh-CN" altLang="zh-CN" sz="2400" dirty="0">
                <a:solidFill>
                  <a:schemeClr val="tx1"/>
                </a:solidFill>
              </a:rPr>
              <a:t>”编号正式列入国际标准</a:t>
            </a:r>
            <a:r>
              <a:rPr lang="zh-CN" altLang="zh-CN" sz="2400" dirty="0" smtClean="0">
                <a:solidFill>
                  <a:schemeClr val="tx1"/>
                </a:solidFill>
              </a:rPr>
              <a:t>系列</a:t>
            </a:r>
            <a:r>
              <a:rPr lang="zh-CN" altLang="en-US" sz="2400" dirty="0" smtClean="0">
                <a:solidFill>
                  <a:schemeClr val="tx1"/>
                </a:solidFill>
              </a:rPr>
              <a:t>！</a:t>
            </a:r>
            <a:endParaRPr lang="zh-CN" altLang="en-US" sz="2400" dirty="0">
              <a:solidFill>
                <a:schemeClr val="tx1"/>
              </a:solidFill>
            </a:endParaRPr>
          </a:p>
        </p:txBody>
      </p:sp>
    </p:spTree>
    <p:extLst>
      <p:ext uri="{BB962C8B-B14F-4D97-AF65-F5344CB8AC3E}">
        <p14:creationId xmlns:p14="http://schemas.microsoft.com/office/powerpoint/2010/main" val="1951195988"/>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1">
            <a:extLst>
              <a:ext uri="{FF2B5EF4-FFF2-40B4-BE49-F238E27FC236}">
                <a16:creationId xmlns:a16="http://schemas.microsoft.com/office/drawing/2014/main" id="{0B9A0848-0204-4866-83BD-CACD4159450E}"/>
              </a:ext>
            </a:extLst>
          </p:cNvPr>
          <p:cNvSpPr>
            <a:spLocks noGrp="1"/>
          </p:cNvSpPr>
          <p:nvPr>
            <p:ph type="title"/>
          </p:nvPr>
        </p:nvSpPr>
        <p:spPr/>
        <p:txBody>
          <a:bodyPr anchor="ctr"/>
          <a:lstStyle/>
          <a:p>
            <a:pPr eaLnBrk="1" hangingPunct="1"/>
            <a:r>
              <a:rPr lang="zh-CN" altLang="en-US" dirty="0"/>
              <a:t>安全评估标准</a:t>
            </a:r>
            <a:r>
              <a:rPr lang="en-US" altLang="zh-CN" dirty="0"/>
              <a:t>-CC</a:t>
            </a:r>
            <a:endParaRPr lang="zh-CN" altLang="en-US" dirty="0"/>
          </a:p>
        </p:txBody>
      </p:sp>
      <p:sp>
        <p:nvSpPr>
          <p:cNvPr id="60420" name="Rectangle 5">
            <a:extLst>
              <a:ext uri="{FF2B5EF4-FFF2-40B4-BE49-F238E27FC236}">
                <a16:creationId xmlns:a16="http://schemas.microsoft.com/office/drawing/2014/main" id="{BC947C38-9415-4AFF-83BF-9B5F00814966}"/>
              </a:ext>
            </a:extLst>
          </p:cNvPr>
          <p:cNvSpPr>
            <a:spLocks noGrp="1" noChangeArrowheads="1"/>
          </p:cNvSpPr>
          <p:nvPr>
            <p:ph idx="1"/>
          </p:nvPr>
        </p:nvSpPr>
        <p:spPr/>
        <p:txBody>
          <a:bodyPr/>
          <a:lstStyle/>
          <a:p>
            <a:pPr eaLnBrk="1" hangingPunct="1">
              <a:lnSpc>
                <a:spcPct val="90000"/>
              </a:lnSpc>
            </a:pPr>
            <a:r>
              <a:rPr lang="zh-CN" altLang="en-US" dirty="0"/>
              <a:t>国际上认同的表达</a:t>
            </a:r>
            <a:r>
              <a:rPr lang="en-US" altLang="zh-CN" dirty="0"/>
              <a:t>IT</a:t>
            </a:r>
            <a:r>
              <a:rPr lang="zh-CN" altLang="en-US" dirty="0"/>
              <a:t>安全的体系结构</a:t>
            </a:r>
          </a:p>
          <a:p>
            <a:pPr eaLnBrk="1" hangingPunct="1">
              <a:lnSpc>
                <a:spcPct val="90000"/>
              </a:lnSpc>
            </a:pPr>
            <a:r>
              <a:rPr lang="zh-CN" altLang="en-US" dirty="0"/>
              <a:t>一组规则集</a:t>
            </a:r>
          </a:p>
          <a:p>
            <a:pPr eaLnBrk="1" hangingPunct="1">
              <a:lnSpc>
                <a:spcPct val="90000"/>
              </a:lnSpc>
            </a:pPr>
            <a:r>
              <a:rPr lang="zh-CN" altLang="en-US" dirty="0"/>
              <a:t>一种评估方法，其评估结果国际互认</a:t>
            </a:r>
          </a:p>
          <a:p>
            <a:pPr eaLnBrk="1" hangingPunct="1">
              <a:lnSpc>
                <a:spcPct val="90000"/>
              </a:lnSpc>
            </a:pPr>
            <a:r>
              <a:rPr lang="zh-CN" altLang="en-US" dirty="0"/>
              <a:t>通用测试方法（</a:t>
            </a:r>
            <a:r>
              <a:rPr lang="en-US" altLang="zh-CN" dirty="0"/>
              <a:t>CEM</a:t>
            </a:r>
            <a:r>
              <a:rPr lang="zh-CN" altLang="en-US" dirty="0"/>
              <a:t>）</a:t>
            </a:r>
          </a:p>
          <a:p>
            <a:pPr eaLnBrk="1" hangingPunct="1">
              <a:lnSpc>
                <a:spcPct val="90000"/>
              </a:lnSpc>
            </a:pPr>
            <a:r>
              <a:rPr lang="zh-CN" altLang="en-US" dirty="0"/>
              <a:t>已有安全准则的总结和兼容</a:t>
            </a:r>
          </a:p>
          <a:p>
            <a:pPr eaLnBrk="1" hangingPunct="1">
              <a:lnSpc>
                <a:spcPct val="90000"/>
              </a:lnSpc>
            </a:pPr>
            <a:r>
              <a:rPr lang="zh-CN" altLang="en-US" dirty="0"/>
              <a:t>通用的表达方式，便于理解</a:t>
            </a:r>
          </a:p>
          <a:p>
            <a:pPr eaLnBrk="1" hangingPunct="1">
              <a:lnSpc>
                <a:spcPct val="90000"/>
              </a:lnSpc>
            </a:pPr>
            <a:r>
              <a:rPr lang="zh-CN" altLang="en-US" dirty="0"/>
              <a:t>灵活的架构</a:t>
            </a:r>
          </a:p>
          <a:p>
            <a:pPr eaLnBrk="1" hangingPunct="1">
              <a:lnSpc>
                <a:spcPct val="90000"/>
              </a:lnSpc>
            </a:pPr>
            <a:r>
              <a:rPr lang="zh-CN" altLang="en-US" dirty="0"/>
              <a:t>可以定义自己的要求扩展</a:t>
            </a:r>
            <a:r>
              <a:rPr lang="en-US" altLang="zh-CN" dirty="0"/>
              <a:t>CC</a:t>
            </a:r>
            <a:r>
              <a:rPr lang="zh-CN" altLang="en-US" dirty="0"/>
              <a:t>要求</a:t>
            </a:r>
          </a:p>
          <a:p>
            <a:pPr eaLnBrk="1" hangingPunct="1">
              <a:lnSpc>
                <a:spcPct val="90000"/>
              </a:lnSpc>
            </a:pPr>
            <a:r>
              <a:rPr lang="zh-CN" altLang="en-US" dirty="0"/>
              <a:t>准则今后发展的框架</a:t>
            </a:r>
          </a:p>
        </p:txBody>
      </p:sp>
      <p:sp>
        <p:nvSpPr>
          <p:cNvPr id="60419" name="灯片编号占位符 3">
            <a:extLst>
              <a:ext uri="{FF2B5EF4-FFF2-40B4-BE49-F238E27FC236}">
                <a16:creationId xmlns:a16="http://schemas.microsoft.com/office/drawing/2014/main" id="{7759D5CC-7810-4553-AB5A-0874511A8421}"/>
              </a:ext>
            </a:extLst>
          </p:cNvPr>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F5DBD782-CB01-454A-94FD-771B0496C3A9}" type="slidenum">
              <a:rPr lang="en-US" altLang="zh-CN" sz="1000"/>
              <a:pPr algn="ctr" eaLnBrk="1" hangingPunct="1"/>
              <a:t>49</a:t>
            </a:fld>
            <a:endParaRPr lang="en-US" altLang="zh-CN" sz="1000"/>
          </a:p>
        </p:txBody>
      </p:sp>
    </p:spTree>
    <p:extLst>
      <p:ext uri="{BB962C8B-B14F-4D97-AF65-F5344CB8AC3E}">
        <p14:creationId xmlns:p14="http://schemas.microsoft.com/office/powerpoint/2010/main" val="189676580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安全评估工作</a:t>
            </a:r>
            <a:endParaRPr lang="zh-CN" altLang="en-US" dirty="0"/>
          </a:p>
        </p:txBody>
      </p:sp>
      <p:sp>
        <p:nvSpPr>
          <p:cNvPr id="3" name="内容占位符 2"/>
          <p:cNvSpPr>
            <a:spLocks noGrp="1"/>
          </p:cNvSpPr>
          <p:nvPr>
            <p:ph idx="1"/>
          </p:nvPr>
        </p:nvSpPr>
        <p:spPr/>
        <p:txBody>
          <a:bodyPr/>
          <a:lstStyle/>
          <a:p>
            <a:r>
              <a:rPr lang="zh-CN" altLang="en-US" dirty="0" smtClean="0"/>
              <a:t>确定</a:t>
            </a:r>
            <a:r>
              <a:rPr lang="zh-CN" altLang="en-US" dirty="0"/>
              <a:t>保护的对象（保护资产）是什么？它们直接和间接价值？</a:t>
            </a:r>
          </a:p>
          <a:p>
            <a:r>
              <a:rPr lang="zh-CN" altLang="en-US" dirty="0"/>
              <a:t>资产面临哪些潜在威胁？导致威胁的问题所在？威胁发生的可能性有多大？</a:t>
            </a:r>
          </a:p>
          <a:p>
            <a:r>
              <a:rPr lang="zh-CN" altLang="en-US" dirty="0"/>
              <a:t>资产中存在哪里弱点可能会被威胁所利用？利用的容易程序又如何？</a:t>
            </a:r>
          </a:p>
          <a:p>
            <a:r>
              <a:rPr lang="zh-CN" altLang="en-US" dirty="0"/>
              <a:t>一旦威胁事件发生，组织会遭受怎样的损失或者面临怎样的负面影响？</a:t>
            </a:r>
          </a:p>
          <a:p>
            <a:r>
              <a:rPr lang="zh-CN" altLang="en-US" dirty="0"/>
              <a:t>组织应该采取怎样的安全措施才能将风险带来的损失降低到最低程序。</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spTree>
    <p:extLst>
      <p:ext uri="{BB962C8B-B14F-4D97-AF65-F5344CB8AC3E}">
        <p14:creationId xmlns:p14="http://schemas.microsoft.com/office/powerpoint/2010/main" val="1613992142"/>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DABF0803-E77E-4D9A-A446-C9212B653A92}"/>
              </a:ext>
            </a:extLst>
          </p:cNvPr>
          <p:cNvSpPr>
            <a:spLocks noGrp="1" noChangeArrowheads="1"/>
          </p:cNvSpPr>
          <p:nvPr>
            <p:ph type="title"/>
          </p:nvPr>
        </p:nvSpPr>
        <p:spPr/>
        <p:txBody>
          <a:bodyPr/>
          <a:lstStyle/>
          <a:p>
            <a:pPr eaLnBrk="1" hangingPunct="1"/>
            <a:r>
              <a:rPr lang="en-US" altLang="zh-CN" dirty="0"/>
              <a:t>CC</a:t>
            </a:r>
            <a:r>
              <a:rPr lang="zh-CN" altLang="en-US" dirty="0"/>
              <a:t>的</a:t>
            </a:r>
            <a:r>
              <a:rPr lang="zh-CN" altLang="en-US" dirty="0" smtClean="0"/>
              <a:t>意义</a:t>
            </a:r>
            <a:endParaRPr lang="zh-CN" altLang="en-US" dirty="0"/>
          </a:p>
        </p:txBody>
      </p:sp>
      <p:sp>
        <p:nvSpPr>
          <p:cNvPr id="2" name="内容占位符 1"/>
          <p:cNvSpPr>
            <a:spLocks noGrp="1"/>
          </p:cNvSpPr>
          <p:nvPr>
            <p:ph idx="1"/>
          </p:nvPr>
        </p:nvSpPr>
        <p:spPr/>
        <p:txBody>
          <a:bodyPr/>
          <a:lstStyle/>
          <a:p>
            <a:r>
              <a:rPr lang="en-US" altLang="zh-CN" dirty="0" smtClean="0"/>
              <a:t>CC</a:t>
            </a:r>
            <a:r>
              <a:rPr lang="zh-CN" altLang="en-US" dirty="0" smtClean="0"/>
              <a:t>的意义</a:t>
            </a:r>
            <a:endParaRPr lang="en-US" altLang="zh-CN" dirty="0" smtClean="0"/>
          </a:p>
          <a:p>
            <a:pPr lvl="1"/>
            <a:r>
              <a:rPr lang="zh-CN" altLang="en-US" dirty="0" smtClean="0"/>
              <a:t>通过</a:t>
            </a:r>
            <a:r>
              <a:rPr lang="zh-CN" altLang="en-US" dirty="0"/>
              <a:t>评估有助于增强用户对于</a:t>
            </a:r>
            <a:r>
              <a:rPr lang="en-US" altLang="zh-CN" dirty="0"/>
              <a:t>IT</a:t>
            </a:r>
            <a:r>
              <a:rPr lang="zh-CN" altLang="en-US" dirty="0"/>
              <a:t>产品的安全</a:t>
            </a:r>
            <a:r>
              <a:rPr lang="zh-CN" altLang="en-US" dirty="0" smtClean="0"/>
              <a:t>信心</a:t>
            </a:r>
            <a:endParaRPr lang="zh-CN" altLang="en-US" dirty="0"/>
          </a:p>
          <a:p>
            <a:pPr lvl="1"/>
            <a:r>
              <a:rPr lang="zh-CN" altLang="en-US" dirty="0"/>
              <a:t>促进</a:t>
            </a:r>
            <a:r>
              <a:rPr lang="en-US" altLang="zh-CN" dirty="0"/>
              <a:t>IT</a:t>
            </a:r>
            <a:r>
              <a:rPr lang="zh-CN" altLang="en-US" dirty="0"/>
              <a:t>产品和系统的</a:t>
            </a:r>
            <a:r>
              <a:rPr lang="zh-CN" altLang="en-US" dirty="0" smtClean="0"/>
              <a:t>安全性</a:t>
            </a:r>
            <a:endParaRPr lang="zh-CN" altLang="en-US" dirty="0"/>
          </a:p>
          <a:p>
            <a:pPr lvl="1"/>
            <a:r>
              <a:rPr lang="zh-CN" altLang="en-US" dirty="0"/>
              <a:t>消除重复</a:t>
            </a:r>
            <a:r>
              <a:rPr lang="zh-CN" altLang="en-US" dirty="0" smtClean="0"/>
              <a:t>的评估</a:t>
            </a:r>
            <a:endParaRPr lang="zh-CN" altLang="en-US" dirty="0"/>
          </a:p>
          <a:p>
            <a:r>
              <a:rPr lang="zh-CN" altLang="en-US" dirty="0"/>
              <a:t>优势</a:t>
            </a:r>
            <a:endParaRPr lang="en-US" altLang="zh-CN" dirty="0"/>
          </a:p>
          <a:p>
            <a:pPr lvl="1"/>
            <a:r>
              <a:rPr lang="zh-CN" altLang="en-US" dirty="0"/>
              <a:t>国际标准化组织统一现有多种准则的努力结果；</a:t>
            </a:r>
            <a:endParaRPr lang="en-US" altLang="zh-CN" dirty="0"/>
          </a:p>
          <a:p>
            <a:pPr lvl="1"/>
            <a:r>
              <a:rPr lang="zh-CN" altLang="en-US" dirty="0"/>
              <a:t>已有安全准则的总结和兼容，是目前最全面的评价准则；</a:t>
            </a:r>
          </a:p>
          <a:p>
            <a:pPr lvl="1"/>
            <a:r>
              <a:rPr lang="zh-CN" altLang="en-US" dirty="0"/>
              <a:t>通用的表达方式，便于理解</a:t>
            </a:r>
          </a:p>
          <a:p>
            <a:pPr lvl="1"/>
            <a:r>
              <a:rPr lang="zh-CN" altLang="en-US" dirty="0"/>
              <a:t>灵活的架构，可以定义自己的要求扩展</a:t>
            </a:r>
            <a:r>
              <a:rPr lang="en-US" altLang="zh-CN" dirty="0"/>
              <a:t>CC</a:t>
            </a:r>
            <a:r>
              <a:rPr lang="zh-CN" altLang="en-US" dirty="0"/>
              <a:t>要求</a:t>
            </a:r>
          </a:p>
        </p:txBody>
      </p:sp>
    </p:spTree>
    <p:extLst>
      <p:ext uri="{BB962C8B-B14F-4D97-AF65-F5344CB8AC3E}">
        <p14:creationId xmlns:p14="http://schemas.microsoft.com/office/powerpoint/2010/main" val="3124111168"/>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CC</a:t>
            </a:r>
            <a:r>
              <a:rPr lang="zh-CN" altLang="en-US" dirty="0" smtClean="0"/>
              <a:t>的局限性</a:t>
            </a:r>
            <a:endParaRPr lang="zh-CN" altLang="en-US" dirty="0"/>
          </a:p>
        </p:txBody>
      </p:sp>
      <p:sp>
        <p:nvSpPr>
          <p:cNvPr id="3" name="内容占位符 2"/>
          <p:cNvSpPr>
            <a:spLocks noGrp="1"/>
          </p:cNvSpPr>
          <p:nvPr>
            <p:ph idx="1"/>
          </p:nvPr>
        </p:nvSpPr>
        <p:spPr/>
        <p:txBody>
          <a:bodyPr/>
          <a:lstStyle/>
          <a:p>
            <a:r>
              <a:rPr lang="en-US" altLang="zh-CN" dirty="0" smtClean="0"/>
              <a:t>CC</a:t>
            </a:r>
            <a:r>
              <a:rPr lang="zh-CN" altLang="en-US" dirty="0"/>
              <a:t>标准采用半形式化语言，比较难以理解； </a:t>
            </a:r>
          </a:p>
          <a:p>
            <a:r>
              <a:rPr lang="en-US" altLang="zh-CN" dirty="0"/>
              <a:t>CC</a:t>
            </a:r>
            <a:r>
              <a:rPr lang="zh-CN" altLang="en-US" dirty="0"/>
              <a:t>不包括那些与</a:t>
            </a:r>
            <a:r>
              <a:rPr lang="en-US" altLang="zh-CN" dirty="0"/>
              <a:t>IT</a:t>
            </a:r>
            <a:r>
              <a:rPr lang="zh-CN" altLang="en-US" dirty="0"/>
              <a:t>安全措施没有直接关联的、属于行政性管理安全措施的评估准则，即该标准并不关注于组织、人员、环境、设备、网络等方面的具体的安全措施； </a:t>
            </a:r>
          </a:p>
          <a:p>
            <a:r>
              <a:rPr lang="en-US" altLang="zh-CN" dirty="0"/>
              <a:t>CC</a:t>
            </a:r>
            <a:r>
              <a:rPr lang="zh-CN" altLang="en-US" dirty="0"/>
              <a:t>重点关注人为的威胁，对于其他威胁源并没有考虑； </a:t>
            </a:r>
          </a:p>
          <a:p>
            <a:r>
              <a:rPr lang="zh-CN" altLang="en-US" dirty="0"/>
              <a:t>并不针对</a:t>
            </a:r>
            <a:r>
              <a:rPr lang="en-US" altLang="zh-CN" dirty="0"/>
              <a:t>IT</a:t>
            </a:r>
            <a:r>
              <a:rPr lang="zh-CN" altLang="en-US" dirty="0"/>
              <a:t>安全性的物理方面的评估（如电磁干扰）； </a:t>
            </a:r>
          </a:p>
          <a:p>
            <a:r>
              <a:rPr lang="en-US" altLang="zh-CN" dirty="0"/>
              <a:t>CC</a:t>
            </a:r>
            <a:r>
              <a:rPr lang="zh-CN" altLang="en-US" dirty="0"/>
              <a:t>并不涉及评估方法学； </a:t>
            </a:r>
          </a:p>
          <a:p>
            <a:r>
              <a:rPr lang="en-US" altLang="zh-CN" dirty="0"/>
              <a:t>CC</a:t>
            </a:r>
            <a:r>
              <a:rPr lang="zh-CN" altLang="en-US" dirty="0"/>
              <a:t>不包括密码算法固有质量的评估。</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51</a:t>
            </a:fld>
            <a:endParaRPr lang="en-US" altLang="zh-CN"/>
          </a:p>
        </p:txBody>
      </p:sp>
    </p:spTree>
    <p:extLst>
      <p:ext uri="{BB962C8B-B14F-4D97-AF65-F5344CB8AC3E}">
        <p14:creationId xmlns:p14="http://schemas.microsoft.com/office/powerpoint/2010/main" val="1017563298"/>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CC</a:t>
            </a:r>
            <a:r>
              <a:rPr lang="zh-CN" altLang="en-US" dirty="0" smtClean="0"/>
              <a:t>的结构</a:t>
            </a:r>
            <a:endParaRPr lang="zh-CN" altLang="en-US" dirty="0"/>
          </a:p>
        </p:txBody>
      </p:sp>
      <p:sp>
        <p:nvSpPr>
          <p:cNvPr id="3" name="内容占位符 2"/>
          <p:cNvSpPr>
            <a:spLocks noGrp="1"/>
          </p:cNvSpPr>
          <p:nvPr>
            <p:ph idx="1"/>
          </p:nvPr>
        </p:nvSpPr>
        <p:spPr/>
        <p:txBody>
          <a:bodyPr/>
          <a:lstStyle/>
          <a:p>
            <a:pPr eaLnBrk="1" hangingPunct="1"/>
            <a:r>
              <a:rPr lang="en-US" altLang="zh-CN" dirty="0"/>
              <a:t>GB/T 18336.1</a:t>
            </a:r>
            <a:r>
              <a:rPr lang="zh-CN" altLang="en-US" dirty="0"/>
              <a:t>：简介和一般模型</a:t>
            </a:r>
          </a:p>
          <a:p>
            <a:pPr lvl="1" eaLnBrk="1" hangingPunct="1"/>
            <a:r>
              <a:rPr lang="zh-CN" altLang="en-US" dirty="0" smtClean="0"/>
              <a:t>定义</a:t>
            </a:r>
            <a:r>
              <a:rPr lang="zh-CN" altLang="en-US" dirty="0"/>
              <a:t>了</a:t>
            </a:r>
            <a:r>
              <a:rPr lang="en-US" altLang="zh-CN" dirty="0"/>
              <a:t>IT </a:t>
            </a:r>
            <a:r>
              <a:rPr lang="zh-CN" altLang="en-US" dirty="0"/>
              <a:t>安全评估的一般概念和原理，并提出了评估的一般模型。</a:t>
            </a:r>
          </a:p>
          <a:p>
            <a:pPr eaLnBrk="1" hangingPunct="1"/>
            <a:r>
              <a:rPr lang="de-DE" altLang="zh-CN" dirty="0"/>
              <a:t>GB/T 18336.2</a:t>
            </a:r>
            <a:r>
              <a:rPr lang="zh-CN" altLang="de-DE" dirty="0"/>
              <a:t>：安全功能要求</a:t>
            </a:r>
          </a:p>
          <a:p>
            <a:pPr lvl="1" eaLnBrk="1" hangingPunct="1"/>
            <a:r>
              <a:rPr lang="zh-CN" altLang="de-DE" dirty="0"/>
              <a:t>建立一系列功能组件作为表达</a:t>
            </a:r>
            <a:r>
              <a:rPr lang="de-DE" altLang="zh-CN" dirty="0"/>
              <a:t>TOE</a:t>
            </a:r>
            <a:r>
              <a:rPr lang="zh-CN" altLang="de-DE" dirty="0"/>
              <a:t>功能要求的标准方法。</a:t>
            </a:r>
          </a:p>
          <a:p>
            <a:pPr eaLnBrk="1" hangingPunct="1"/>
            <a:r>
              <a:rPr lang="en-US" altLang="zh-CN" dirty="0"/>
              <a:t>GB/T 18336.3</a:t>
            </a:r>
            <a:r>
              <a:rPr lang="zh-CN" altLang="en-US" dirty="0"/>
              <a:t>：安全保证要求</a:t>
            </a:r>
          </a:p>
          <a:p>
            <a:pPr lvl="1" eaLnBrk="1" hangingPunct="1"/>
            <a:r>
              <a:rPr lang="zh-CN" altLang="en-US" dirty="0"/>
              <a:t>建立一系列保证组件作为表达</a:t>
            </a:r>
            <a:r>
              <a:rPr lang="en-US" altLang="zh-CN" dirty="0"/>
              <a:t>TOE</a:t>
            </a:r>
            <a:r>
              <a:rPr lang="zh-CN" altLang="en-US" dirty="0"/>
              <a:t>保证要求的标准方法。</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52</a:t>
            </a:fld>
            <a:endParaRPr lang="en-US" altLang="zh-CN"/>
          </a:p>
        </p:txBody>
      </p:sp>
      <p:sp>
        <p:nvSpPr>
          <p:cNvPr id="5" name="圆角矩形 4"/>
          <p:cNvSpPr/>
          <p:nvPr/>
        </p:nvSpPr>
        <p:spPr>
          <a:xfrm>
            <a:off x="482470" y="5441888"/>
            <a:ext cx="8293360" cy="10113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dirty="0">
                <a:solidFill>
                  <a:schemeClr val="tx1"/>
                </a:solidFill>
              </a:rPr>
              <a:t>GB/T 18336</a:t>
            </a:r>
            <a:r>
              <a:rPr lang="zh-CN" altLang="zh-CN" sz="2800" dirty="0">
                <a:solidFill>
                  <a:schemeClr val="tx1"/>
                </a:solidFill>
              </a:rPr>
              <a:t>国家标准 等同采用 国际标准</a:t>
            </a:r>
            <a:r>
              <a:rPr lang="en-US" altLang="zh-CN" sz="2800" dirty="0">
                <a:solidFill>
                  <a:schemeClr val="tx1"/>
                </a:solidFill>
              </a:rPr>
              <a:t>ISO 15408</a:t>
            </a:r>
            <a:r>
              <a:rPr lang="zh-CN" altLang="zh-CN" sz="2800" dirty="0">
                <a:solidFill>
                  <a:schemeClr val="tx1"/>
                </a:solidFill>
              </a:rPr>
              <a:t>，因此</a:t>
            </a:r>
            <a:r>
              <a:rPr lang="en-US" altLang="zh-CN" sz="2800" dirty="0">
                <a:solidFill>
                  <a:schemeClr val="tx1"/>
                </a:solidFill>
              </a:rPr>
              <a:t>CC</a:t>
            </a:r>
            <a:r>
              <a:rPr lang="zh-CN" altLang="zh-CN" sz="2800" dirty="0">
                <a:solidFill>
                  <a:schemeClr val="tx1"/>
                </a:solidFill>
              </a:rPr>
              <a:t>也是我国信息安全评估的</a:t>
            </a:r>
            <a:r>
              <a:rPr lang="zh-CN" altLang="zh-CN" sz="2800" dirty="0" smtClean="0">
                <a:solidFill>
                  <a:schemeClr val="tx1"/>
                </a:solidFill>
              </a:rPr>
              <a:t>国家标准</a:t>
            </a:r>
            <a:endParaRPr lang="zh-CN" altLang="en-US" sz="2800" dirty="0">
              <a:solidFill>
                <a:schemeClr val="tx1"/>
              </a:solidFill>
            </a:endParaRPr>
          </a:p>
        </p:txBody>
      </p:sp>
    </p:spTree>
    <p:extLst>
      <p:ext uri="{BB962C8B-B14F-4D97-AF65-F5344CB8AC3E}">
        <p14:creationId xmlns:p14="http://schemas.microsoft.com/office/powerpoint/2010/main" val="2419530076"/>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标题 1">
            <a:extLst>
              <a:ext uri="{FF2B5EF4-FFF2-40B4-BE49-F238E27FC236}">
                <a16:creationId xmlns:a16="http://schemas.microsoft.com/office/drawing/2014/main" id="{A80075D6-929B-490B-BA98-4D57CAE79F82}"/>
              </a:ext>
            </a:extLst>
          </p:cNvPr>
          <p:cNvSpPr>
            <a:spLocks noGrp="1"/>
          </p:cNvSpPr>
          <p:nvPr>
            <p:ph type="title"/>
          </p:nvPr>
        </p:nvSpPr>
        <p:spPr/>
        <p:txBody>
          <a:bodyPr anchor="ctr"/>
          <a:lstStyle/>
          <a:p>
            <a:pPr eaLnBrk="1" hangingPunct="1"/>
            <a:r>
              <a:rPr lang="en-US" altLang="zh-CN" dirty="0"/>
              <a:t>GB/T 18336</a:t>
            </a:r>
            <a:r>
              <a:rPr lang="zh-CN" altLang="en-US" dirty="0"/>
              <a:t>（</a:t>
            </a:r>
            <a:r>
              <a:rPr lang="en-US" altLang="zh-CN" dirty="0"/>
              <a:t>CC</a:t>
            </a:r>
            <a:r>
              <a:rPr lang="zh-CN" altLang="en-US" dirty="0"/>
              <a:t>）的目标读者</a:t>
            </a:r>
          </a:p>
        </p:txBody>
      </p:sp>
      <p:sp>
        <p:nvSpPr>
          <p:cNvPr id="63492" name="Rectangle 5">
            <a:extLst>
              <a:ext uri="{FF2B5EF4-FFF2-40B4-BE49-F238E27FC236}">
                <a16:creationId xmlns:a16="http://schemas.microsoft.com/office/drawing/2014/main" id="{02DA3167-9E0B-4060-8BC7-E2FA57DAAB0C}"/>
              </a:ext>
            </a:extLst>
          </p:cNvPr>
          <p:cNvSpPr>
            <a:spLocks noGrp="1" noChangeArrowheads="1"/>
          </p:cNvSpPr>
          <p:nvPr>
            <p:ph idx="1"/>
          </p:nvPr>
        </p:nvSpPr>
        <p:spPr/>
        <p:txBody>
          <a:bodyPr/>
          <a:lstStyle/>
          <a:p>
            <a:pPr eaLnBrk="1" hangingPunct="1"/>
            <a:r>
              <a:rPr lang="en-US" altLang="zh-CN"/>
              <a:t>TOE</a:t>
            </a:r>
            <a:r>
              <a:rPr lang="zh-CN" altLang="en-US"/>
              <a:t>（评估对象）的客户</a:t>
            </a:r>
          </a:p>
          <a:p>
            <a:pPr lvl="1" eaLnBrk="1" hangingPunct="1"/>
            <a:r>
              <a:rPr lang="en-US" altLang="zh-CN"/>
              <a:t>CC</a:t>
            </a:r>
            <a:r>
              <a:rPr lang="zh-CN" altLang="en-US"/>
              <a:t>从写作安排上确保评估满足用户的需求，因为这是评估过程的根本目的和理由。</a:t>
            </a:r>
          </a:p>
          <a:p>
            <a:pPr eaLnBrk="1" hangingPunct="1"/>
            <a:r>
              <a:rPr lang="en-US" altLang="zh-CN"/>
              <a:t>TOE</a:t>
            </a:r>
            <a:r>
              <a:rPr lang="zh-CN" altLang="en-US"/>
              <a:t>的开发者</a:t>
            </a:r>
          </a:p>
          <a:p>
            <a:pPr lvl="1" eaLnBrk="1" hangingPunct="1"/>
            <a:r>
              <a:rPr lang="zh-CN" altLang="en-US"/>
              <a:t>为开发者在准备和协助评估产品或系统以及确定每种产品和系统要满足的安全需求方面提供支持。</a:t>
            </a:r>
          </a:p>
          <a:p>
            <a:pPr eaLnBrk="1" hangingPunct="1"/>
            <a:r>
              <a:rPr lang="en-US" altLang="zh-CN"/>
              <a:t>TOE</a:t>
            </a:r>
            <a:r>
              <a:rPr lang="zh-CN" altLang="en-US"/>
              <a:t>的评估者</a:t>
            </a:r>
          </a:p>
          <a:p>
            <a:pPr lvl="1" eaLnBrk="1" hangingPunct="1"/>
            <a:r>
              <a:rPr lang="en-US" altLang="zh-CN"/>
              <a:t>CC </a:t>
            </a:r>
            <a:r>
              <a:rPr lang="zh-CN" altLang="en-US"/>
              <a:t>包含评估者判定</a:t>
            </a:r>
            <a:r>
              <a:rPr lang="en-US" altLang="zh-CN"/>
              <a:t>TOE </a:t>
            </a:r>
            <a:r>
              <a:rPr lang="zh-CN" altLang="en-US"/>
              <a:t>与其安全需求一致时所使用的准则。</a:t>
            </a:r>
          </a:p>
        </p:txBody>
      </p:sp>
      <p:sp>
        <p:nvSpPr>
          <p:cNvPr id="63491" name="灯片编号占位符 3">
            <a:extLst>
              <a:ext uri="{FF2B5EF4-FFF2-40B4-BE49-F238E27FC236}">
                <a16:creationId xmlns:a16="http://schemas.microsoft.com/office/drawing/2014/main" id="{70ECF101-02C3-4476-82D4-0C6FDBE4A3AE}"/>
              </a:ext>
            </a:extLst>
          </p:cNvPr>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13D80BE9-BDC4-4622-A74A-8C5FCCB4E412}" type="slidenum">
              <a:rPr lang="en-US" altLang="zh-CN" sz="1000"/>
              <a:pPr algn="ctr" eaLnBrk="1" hangingPunct="1"/>
              <a:t>53</a:t>
            </a:fld>
            <a:endParaRPr lang="en-US" altLang="zh-CN" sz="1000"/>
          </a:p>
        </p:txBody>
      </p:sp>
    </p:spTree>
    <p:extLst>
      <p:ext uri="{BB962C8B-B14F-4D97-AF65-F5344CB8AC3E}">
        <p14:creationId xmlns:p14="http://schemas.microsoft.com/office/powerpoint/2010/main" val="2778592084"/>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3BFFD48F-6FF0-4B61-8D64-F5BDFE489EB5}"/>
              </a:ext>
            </a:extLst>
          </p:cNvPr>
          <p:cNvSpPr>
            <a:spLocks noGrp="1" noChangeArrowheads="1"/>
          </p:cNvSpPr>
          <p:nvPr>
            <p:ph type="title"/>
          </p:nvPr>
        </p:nvSpPr>
        <p:spPr/>
        <p:txBody>
          <a:bodyPr/>
          <a:lstStyle/>
          <a:p>
            <a:pPr eaLnBrk="1" hangingPunct="1"/>
            <a:r>
              <a:rPr lang="en-US" altLang="zh-CN"/>
              <a:t>CC</a:t>
            </a:r>
            <a:r>
              <a:rPr lang="zh-CN" altLang="en-US" b="1"/>
              <a:t>使用指南</a:t>
            </a:r>
          </a:p>
        </p:txBody>
      </p:sp>
      <p:sp>
        <p:nvSpPr>
          <p:cNvPr id="2" name="内容占位符 1"/>
          <p:cNvSpPr>
            <a:spLocks noGrp="1"/>
          </p:cNvSpPr>
          <p:nvPr>
            <p:ph idx="1"/>
          </p:nvPr>
        </p:nvSpPr>
        <p:spPr/>
        <p:txBody>
          <a:bodyPr/>
          <a:lstStyle/>
          <a:p>
            <a:endParaRPr lang="zh-CN" altLang="en-US" dirty="0"/>
          </a:p>
        </p:txBody>
      </p:sp>
      <p:pic>
        <p:nvPicPr>
          <p:cNvPr id="65539" name="Picture 4">
            <a:extLst>
              <a:ext uri="{FF2B5EF4-FFF2-40B4-BE49-F238E27FC236}">
                <a16:creationId xmlns:a16="http://schemas.microsoft.com/office/drawing/2014/main" id="{44826D7B-F331-4B35-8A5D-2FBE1E1AC6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525" y="1295400"/>
            <a:ext cx="8207375" cy="34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5856960"/>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标题 1">
            <a:extLst>
              <a:ext uri="{FF2B5EF4-FFF2-40B4-BE49-F238E27FC236}">
                <a16:creationId xmlns:a16="http://schemas.microsoft.com/office/drawing/2014/main" id="{D0CC84A4-5127-4003-9F85-FF9E0BDA1950}"/>
              </a:ext>
            </a:extLst>
          </p:cNvPr>
          <p:cNvSpPr>
            <a:spLocks noGrp="1"/>
          </p:cNvSpPr>
          <p:nvPr>
            <p:ph type="title"/>
          </p:nvPr>
        </p:nvSpPr>
        <p:spPr/>
        <p:txBody>
          <a:bodyPr anchor="ctr"/>
          <a:lstStyle/>
          <a:p>
            <a:pPr eaLnBrk="1" hangingPunct="1"/>
            <a:r>
              <a:rPr lang="en-US" altLang="zh-CN" dirty="0" smtClean="0"/>
              <a:t>CC</a:t>
            </a:r>
            <a:r>
              <a:rPr lang="zh-CN" altLang="en-US" dirty="0" smtClean="0"/>
              <a:t>的关键概念</a:t>
            </a:r>
            <a:r>
              <a:rPr lang="en-US" altLang="zh-CN" dirty="0" smtClean="0"/>
              <a:t>-</a:t>
            </a:r>
            <a:r>
              <a:rPr lang="zh-CN" altLang="en-US" dirty="0" smtClean="0"/>
              <a:t>评估对象</a:t>
            </a:r>
            <a:endParaRPr lang="zh-CN" altLang="en-US" dirty="0"/>
          </a:p>
        </p:txBody>
      </p:sp>
      <p:sp>
        <p:nvSpPr>
          <p:cNvPr id="67587" name="灯片编号占位符 3">
            <a:extLst>
              <a:ext uri="{FF2B5EF4-FFF2-40B4-BE49-F238E27FC236}">
                <a16:creationId xmlns:a16="http://schemas.microsoft.com/office/drawing/2014/main" id="{D0C19810-4165-454F-B1B4-A1F8ABEA9007}"/>
              </a:ext>
            </a:extLst>
          </p:cNvPr>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8A06D2C5-CC2A-4DAA-BFFF-5765A15EB017}" type="slidenum">
              <a:rPr lang="en-US" altLang="zh-CN" sz="1000"/>
              <a:pPr algn="ctr" eaLnBrk="1" hangingPunct="1"/>
              <a:t>55</a:t>
            </a:fld>
            <a:endParaRPr lang="en-US" altLang="zh-CN" sz="1000"/>
          </a:p>
        </p:txBody>
      </p:sp>
      <p:sp>
        <p:nvSpPr>
          <p:cNvPr id="2" name="内容占位符 1"/>
          <p:cNvSpPr>
            <a:spLocks noGrp="1"/>
          </p:cNvSpPr>
          <p:nvPr>
            <p:ph idx="1"/>
          </p:nvPr>
        </p:nvSpPr>
        <p:spPr/>
        <p:txBody>
          <a:bodyPr/>
          <a:lstStyle/>
          <a:p>
            <a:r>
              <a:rPr lang="zh-CN" altLang="en-US" dirty="0"/>
              <a:t>评估对象（</a:t>
            </a:r>
            <a:r>
              <a:rPr lang="en-US" altLang="zh-CN" dirty="0"/>
              <a:t>Target of Evaluation</a:t>
            </a:r>
            <a:r>
              <a:rPr lang="zh-CN" altLang="en-US" dirty="0"/>
              <a:t>，</a:t>
            </a:r>
            <a:r>
              <a:rPr lang="en-US" altLang="zh-CN" dirty="0"/>
              <a:t>TOE</a:t>
            </a:r>
            <a:r>
              <a:rPr lang="zh-CN" altLang="en-US" dirty="0"/>
              <a:t>）</a:t>
            </a:r>
          </a:p>
          <a:p>
            <a:pPr lvl="1"/>
            <a:r>
              <a:rPr lang="zh-CN" altLang="en-US" dirty="0"/>
              <a:t>作为评估主体的</a:t>
            </a:r>
            <a:r>
              <a:rPr lang="en-US" altLang="zh-CN" dirty="0"/>
              <a:t>IT</a:t>
            </a:r>
            <a:r>
              <a:rPr lang="zh-CN" altLang="en-US" dirty="0"/>
              <a:t>产品及系统以及相关的管理员和用户指南文档。</a:t>
            </a:r>
          </a:p>
          <a:p>
            <a:pPr lvl="2"/>
            <a:r>
              <a:rPr lang="zh-CN" altLang="en-US" dirty="0"/>
              <a:t>产品</a:t>
            </a:r>
          </a:p>
          <a:p>
            <a:pPr lvl="2"/>
            <a:r>
              <a:rPr lang="zh-CN" altLang="en-US" dirty="0"/>
              <a:t>系统</a:t>
            </a:r>
          </a:p>
          <a:p>
            <a:pPr lvl="2"/>
            <a:r>
              <a:rPr lang="zh-CN" altLang="en-US" dirty="0" smtClean="0"/>
              <a:t>子系统</a:t>
            </a:r>
            <a:endParaRPr lang="zh-CN" altLang="en-US" dirty="0"/>
          </a:p>
        </p:txBody>
      </p:sp>
    </p:spTree>
    <p:extLst>
      <p:ext uri="{BB962C8B-B14F-4D97-AF65-F5344CB8AC3E}">
        <p14:creationId xmlns:p14="http://schemas.microsoft.com/office/powerpoint/2010/main" val="707313714"/>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CC</a:t>
            </a:r>
            <a:r>
              <a:rPr lang="zh-CN" altLang="en-US" dirty="0" smtClean="0"/>
              <a:t>的关键概念</a:t>
            </a:r>
            <a:r>
              <a:rPr lang="en-US" altLang="zh-CN" dirty="0" smtClean="0"/>
              <a:t>-</a:t>
            </a:r>
            <a:r>
              <a:rPr lang="zh-CN" altLang="en-US" dirty="0" smtClean="0"/>
              <a:t>保护轮廓</a:t>
            </a:r>
            <a:r>
              <a:rPr lang="en-US" altLang="zh-CN" dirty="0" smtClean="0"/>
              <a:t>(PP)</a:t>
            </a:r>
            <a:endParaRPr lang="zh-CN" altLang="en-US" dirty="0"/>
          </a:p>
        </p:txBody>
      </p:sp>
      <p:sp>
        <p:nvSpPr>
          <p:cNvPr id="3" name="内容占位符 2"/>
          <p:cNvSpPr>
            <a:spLocks noGrp="1"/>
          </p:cNvSpPr>
          <p:nvPr>
            <p:ph idx="1"/>
          </p:nvPr>
        </p:nvSpPr>
        <p:spPr/>
        <p:txBody>
          <a:bodyPr/>
          <a:lstStyle/>
          <a:p>
            <a:r>
              <a:rPr lang="zh-CN" altLang="en-US" dirty="0"/>
              <a:t>保护轮廓（</a:t>
            </a:r>
            <a:r>
              <a:rPr lang="en-US" altLang="zh-CN" dirty="0"/>
              <a:t> Protection Profile</a:t>
            </a:r>
            <a:r>
              <a:rPr lang="zh-CN" altLang="en-US" dirty="0"/>
              <a:t>，</a:t>
            </a:r>
            <a:r>
              <a:rPr lang="en-US" altLang="zh-CN" dirty="0"/>
              <a:t>PP</a:t>
            </a:r>
            <a:r>
              <a:rPr lang="zh-CN" altLang="en-US" dirty="0"/>
              <a:t>）</a:t>
            </a:r>
          </a:p>
          <a:p>
            <a:pPr lvl="1"/>
            <a:r>
              <a:rPr lang="zh-CN" altLang="en-US" dirty="0"/>
              <a:t>满足特定用户需求、一类</a:t>
            </a:r>
            <a:r>
              <a:rPr lang="en-US" altLang="zh-CN" dirty="0"/>
              <a:t>TOE</a:t>
            </a:r>
            <a:r>
              <a:rPr lang="zh-CN" altLang="en-US" dirty="0"/>
              <a:t>的，与实现无关的一组安全要求</a:t>
            </a:r>
          </a:p>
          <a:p>
            <a:pPr lvl="1"/>
            <a:r>
              <a:rPr lang="zh-CN" altLang="en-US" dirty="0"/>
              <a:t>表达一类产品或系统的用户需求</a:t>
            </a:r>
          </a:p>
          <a:p>
            <a:pPr lvl="1"/>
            <a:r>
              <a:rPr lang="zh-CN" altLang="en-US" dirty="0"/>
              <a:t>组合安全功能要求和安全保证要求</a:t>
            </a:r>
          </a:p>
          <a:p>
            <a:pPr lvl="1"/>
            <a:r>
              <a:rPr lang="zh-CN" altLang="en-US" dirty="0"/>
              <a:t>技术与需求之间的内在完备性</a:t>
            </a:r>
          </a:p>
          <a:p>
            <a:pPr lvl="1"/>
            <a:r>
              <a:rPr lang="zh-CN" altLang="en-US" dirty="0"/>
              <a:t>提高安全保护的针对性、有效性</a:t>
            </a:r>
          </a:p>
          <a:p>
            <a:pPr lvl="1"/>
            <a:r>
              <a:rPr lang="zh-CN" altLang="en-US" dirty="0"/>
              <a:t>安全标准</a:t>
            </a:r>
          </a:p>
          <a:p>
            <a:pPr lvl="1"/>
            <a:r>
              <a:rPr lang="zh-CN" altLang="en-US" dirty="0"/>
              <a:t>有助于以后的兼容性</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56</a:t>
            </a:fld>
            <a:endParaRPr lang="en-US" altLang="zh-CN"/>
          </a:p>
        </p:txBody>
      </p:sp>
    </p:spTree>
    <p:extLst>
      <p:ext uri="{BB962C8B-B14F-4D97-AF65-F5344CB8AC3E}">
        <p14:creationId xmlns:p14="http://schemas.microsoft.com/office/powerpoint/2010/main" val="4012378885"/>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B2C52586-E5F2-447C-9AED-9642A1A4DC69}"/>
              </a:ext>
            </a:extLst>
          </p:cNvPr>
          <p:cNvSpPr>
            <a:spLocks noGrp="1" noChangeArrowheads="1"/>
          </p:cNvSpPr>
          <p:nvPr>
            <p:ph type="title"/>
          </p:nvPr>
        </p:nvSpPr>
        <p:spPr/>
        <p:txBody>
          <a:bodyPr/>
          <a:lstStyle/>
          <a:p>
            <a:pPr eaLnBrk="1" hangingPunct="1"/>
            <a:r>
              <a:rPr lang="en-US" altLang="zh-CN" dirty="0"/>
              <a:t>PP</a:t>
            </a:r>
            <a:r>
              <a:rPr lang="zh-CN" altLang="en-US" dirty="0"/>
              <a:t>的内容</a:t>
            </a:r>
          </a:p>
        </p:txBody>
      </p:sp>
      <p:sp>
        <p:nvSpPr>
          <p:cNvPr id="2" name="内容占位符 1"/>
          <p:cNvSpPr>
            <a:spLocks noGrp="1"/>
          </p:cNvSpPr>
          <p:nvPr>
            <p:ph idx="1"/>
          </p:nvPr>
        </p:nvSpPr>
        <p:spPr/>
        <p:txBody>
          <a:bodyPr/>
          <a:lstStyle/>
          <a:p>
            <a:endParaRPr lang="zh-CN" altLang="en-US"/>
          </a:p>
        </p:txBody>
      </p:sp>
      <p:pic>
        <p:nvPicPr>
          <p:cNvPr id="69635" name="Picture 4">
            <a:extLst>
              <a:ext uri="{FF2B5EF4-FFF2-40B4-BE49-F238E27FC236}">
                <a16:creationId xmlns:a16="http://schemas.microsoft.com/office/drawing/2014/main" id="{A65EDF5B-0521-45B6-A3A4-DB8B5C635C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196975"/>
            <a:ext cx="5514975" cy="539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6" name="Line 5">
            <a:extLst>
              <a:ext uri="{FF2B5EF4-FFF2-40B4-BE49-F238E27FC236}">
                <a16:creationId xmlns:a16="http://schemas.microsoft.com/office/drawing/2014/main" id="{1D2B3BAF-160E-4234-8636-EAA534C4F233}"/>
              </a:ext>
            </a:extLst>
          </p:cNvPr>
          <p:cNvSpPr>
            <a:spLocks noChangeShapeType="1"/>
          </p:cNvSpPr>
          <p:nvPr/>
        </p:nvSpPr>
        <p:spPr bwMode="auto">
          <a:xfrm flipH="1">
            <a:off x="3635375" y="2349500"/>
            <a:ext cx="252095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9637" name="Text Box 6">
            <a:extLst>
              <a:ext uri="{FF2B5EF4-FFF2-40B4-BE49-F238E27FC236}">
                <a16:creationId xmlns:a16="http://schemas.microsoft.com/office/drawing/2014/main" id="{E7C9AE48-6DFD-4641-9735-F744FDEF624D}"/>
              </a:ext>
            </a:extLst>
          </p:cNvPr>
          <p:cNvSpPr txBox="1">
            <a:spLocks noChangeArrowheads="1"/>
          </p:cNvSpPr>
          <p:nvPr/>
        </p:nvSpPr>
        <p:spPr bwMode="auto">
          <a:xfrm>
            <a:off x="6227763" y="2203450"/>
            <a:ext cx="2082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标识</a:t>
            </a:r>
            <a:r>
              <a:rPr lang="en-US" altLang="zh-CN" sz="1400"/>
              <a:t>PP</a:t>
            </a:r>
            <a:r>
              <a:rPr lang="zh-CN" altLang="en-US" sz="1400"/>
              <a:t>，叙述性总结</a:t>
            </a:r>
            <a:r>
              <a:rPr lang="en-US" altLang="zh-CN" sz="1400"/>
              <a:t>PP</a:t>
            </a:r>
          </a:p>
        </p:txBody>
      </p:sp>
      <p:sp>
        <p:nvSpPr>
          <p:cNvPr id="69638" name="Line 7">
            <a:extLst>
              <a:ext uri="{FF2B5EF4-FFF2-40B4-BE49-F238E27FC236}">
                <a16:creationId xmlns:a16="http://schemas.microsoft.com/office/drawing/2014/main" id="{E25713C0-EF00-4114-A2B2-4C73EC81B6F2}"/>
              </a:ext>
            </a:extLst>
          </p:cNvPr>
          <p:cNvSpPr>
            <a:spLocks noChangeShapeType="1"/>
          </p:cNvSpPr>
          <p:nvPr/>
        </p:nvSpPr>
        <p:spPr bwMode="auto">
          <a:xfrm flipH="1">
            <a:off x="3635375" y="2924175"/>
            <a:ext cx="252095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9639" name="Text Box 8">
            <a:extLst>
              <a:ext uri="{FF2B5EF4-FFF2-40B4-BE49-F238E27FC236}">
                <a16:creationId xmlns:a16="http://schemas.microsoft.com/office/drawing/2014/main" id="{380B8AD9-62FA-484D-9470-0C2DF5F1E9C8}"/>
              </a:ext>
            </a:extLst>
          </p:cNvPr>
          <p:cNvSpPr txBox="1">
            <a:spLocks noChangeArrowheads="1"/>
          </p:cNvSpPr>
          <p:nvPr/>
        </p:nvSpPr>
        <p:spPr bwMode="auto">
          <a:xfrm>
            <a:off x="6227763" y="2759075"/>
            <a:ext cx="14382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t>TOE</a:t>
            </a:r>
            <a:r>
              <a:rPr lang="zh-CN" altLang="en-US" sz="1400"/>
              <a:t>的总结信息</a:t>
            </a:r>
          </a:p>
        </p:txBody>
      </p:sp>
      <p:sp>
        <p:nvSpPr>
          <p:cNvPr id="69640" name="Line 10">
            <a:extLst>
              <a:ext uri="{FF2B5EF4-FFF2-40B4-BE49-F238E27FC236}">
                <a16:creationId xmlns:a16="http://schemas.microsoft.com/office/drawing/2014/main" id="{0FCB619D-3504-4EA0-BA4A-2861D485BBDA}"/>
              </a:ext>
            </a:extLst>
          </p:cNvPr>
          <p:cNvSpPr>
            <a:spLocks noChangeShapeType="1"/>
          </p:cNvSpPr>
          <p:nvPr/>
        </p:nvSpPr>
        <p:spPr bwMode="auto">
          <a:xfrm flipH="1">
            <a:off x="3635375" y="3500438"/>
            <a:ext cx="252095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9641" name="Text Box 11">
            <a:extLst>
              <a:ext uri="{FF2B5EF4-FFF2-40B4-BE49-F238E27FC236}">
                <a16:creationId xmlns:a16="http://schemas.microsoft.com/office/drawing/2014/main" id="{C5F7790A-B5A0-4E67-94D3-94FE344F34DC}"/>
              </a:ext>
            </a:extLst>
          </p:cNvPr>
          <p:cNvSpPr txBox="1">
            <a:spLocks noChangeArrowheads="1"/>
          </p:cNvSpPr>
          <p:nvPr/>
        </p:nvSpPr>
        <p:spPr bwMode="auto">
          <a:xfrm>
            <a:off x="6227763" y="3141663"/>
            <a:ext cx="266541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指明安全问题（要保护的资产，已知的攻击方式，</a:t>
            </a:r>
            <a:r>
              <a:rPr lang="en-US" altLang="zh-CN" sz="1400"/>
              <a:t>TOE</a:t>
            </a:r>
            <a:r>
              <a:rPr lang="zh-CN" altLang="en-US" sz="1400"/>
              <a:t>必须使用的组织性安全策略）</a:t>
            </a:r>
          </a:p>
        </p:txBody>
      </p:sp>
      <p:sp>
        <p:nvSpPr>
          <p:cNvPr id="69642" name="Line 12">
            <a:extLst>
              <a:ext uri="{FF2B5EF4-FFF2-40B4-BE49-F238E27FC236}">
                <a16:creationId xmlns:a16="http://schemas.microsoft.com/office/drawing/2014/main" id="{544AAF9C-73EE-4EEF-9133-736E421B9213}"/>
              </a:ext>
            </a:extLst>
          </p:cNvPr>
          <p:cNvSpPr>
            <a:spLocks noChangeShapeType="1"/>
          </p:cNvSpPr>
          <p:nvPr/>
        </p:nvSpPr>
        <p:spPr bwMode="auto">
          <a:xfrm flipH="1">
            <a:off x="3995738" y="4292600"/>
            <a:ext cx="2160587"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9643" name="Text Box 13">
            <a:extLst>
              <a:ext uri="{FF2B5EF4-FFF2-40B4-BE49-F238E27FC236}">
                <a16:creationId xmlns:a16="http://schemas.microsoft.com/office/drawing/2014/main" id="{508D515E-F612-472C-8981-484A1FB52A26}"/>
              </a:ext>
            </a:extLst>
          </p:cNvPr>
          <p:cNvSpPr txBox="1">
            <a:spLocks noChangeArrowheads="1"/>
          </p:cNvSpPr>
          <p:nvPr/>
        </p:nvSpPr>
        <p:spPr bwMode="auto">
          <a:xfrm>
            <a:off x="6227763" y="4005263"/>
            <a:ext cx="266541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对安全问题的相应反应（包括非技术性措施）</a:t>
            </a:r>
          </a:p>
        </p:txBody>
      </p:sp>
      <p:sp>
        <p:nvSpPr>
          <p:cNvPr id="69644" name="Line 14">
            <a:extLst>
              <a:ext uri="{FF2B5EF4-FFF2-40B4-BE49-F238E27FC236}">
                <a16:creationId xmlns:a16="http://schemas.microsoft.com/office/drawing/2014/main" id="{100CC25B-BD9B-4613-9476-0822C95B63B0}"/>
              </a:ext>
            </a:extLst>
          </p:cNvPr>
          <p:cNvSpPr>
            <a:spLocks noChangeShapeType="1"/>
          </p:cNvSpPr>
          <p:nvPr/>
        </p:nvSpPr>
        <p:spPr bwMode="auto">
          <a:xfrm flipH="1">
            <a:off x="5508625" y="5013325"/>
            <a:ext cx="64770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9645" name="Text Box 15">
            <a:extLst>
              <a:ext uri="{FF2B5EF4-FFF2-40B4-BE49-F238E27FC236}">
                <a16:creationId xmlns:a16="http://schemas.microsoft.com/office/drawing/2014/main" id="{57F33D08-3990-4C92-A6A3-76CA87DDB1EB}"/>
              </a:ext>
            </a:extLst>
          </p:cNvPr>
          <p:cNvSpPr txBox="1">
            <a:spLocks noChangeArrowheads="1"/>
          </p:cNvSpPr>
          <p:nvPr/>
        </p:nvSpPr>
        <p:spPr bwMode="auto">
          <a:xfrm>
            <a:off x="6227763" y="4652963"/>
            <a:ext cx="266541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t>CC</a:t>
            </a:r>
            <a:r>
              <a:rPr lang="zh-CN" altLang="en-US" sz="1400"/>
              <a:t>第二部分的功能组件</a:t>
            </a:r>
          </a:p>
          <a:p>
            <a:pPr eaLnBrk="1" hangingPunct="1"/>
            <a:r>
              <a:rPr lang="en-US" altLang="zh-CN" sz="1400"/>
              <a:t>CC</a:t>
            </a:r>
            <a:r>
              <a:rPr lang="zh-CN" altLang="en-US" sz="1400"/>
              <a:t>第三部分的保证组件</a:t>
            </a:r>
          </a:p>
          <a:p>
            <a:pPr eaLnBrk="1" hangingPunct="1"/>
            <a:r>
              <a:rPr lang="en-US" altLang="zh-CN" sz="1400"/>
              <a:t>IT</a:t>
            </a:r>
            <a:r>
              <a:rPr lang="zh-CN" altLang="en-US" sz="1400"/>
              <a:t>环境中软件、硬件、固件要求</a:t>
            </a:r>
          </a:p>
        </p:txBody>
      </p:sp>
      <p:sp>
        <p:nvSpPr>
          <p:cNvPr id="69646" name="Line 16">
            <a:extLst>
              <a:ext uri="{FF2B5EF4-FFF2-40B4-BE49-F238E27FC236}">
                <a16:creationId xmlns:a16="http://schemas.microsoft.com/office/drawing/2014/main" id="{A7C7E401-79F9-4BAD-9CC5-D79B246DA31E}"/>
              </a:ext>
            </a:extLst>
          </p:cNvPr>
          <p:cNvSpPr>
            <a:spLocks noChangeShapeType="1"/>
          </p:cNvSpPr>
          <p:nvPr/>
        </p:nvSpPr>
        <p:spPr bwMode="auto">
          <a:xfrm flipH="1">
            <a:off x="4067175" y="6021388"/>
            <a:ext cx="2017713"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9647" name="Text Box 17">
            <a:extLst>
              <a:ext uri="{FF2B5EF4-FFF2-40B4-BE49-F238E27FC236}">
                <a16:creationId xmlns:a16="http://schemas.microsoft.com/office/drawing/2014/main" id="{8E60EE64-174B-461C-AF8B-24266FA9DFC7}"/>
              </a:ext>
            </a:extLst>
          </p:cNvPr>
          <p:cNvSpPr txBox="1">
            <a:spLocks noChangeArrowheads="1"/>
          </p:cNvSpPr>
          <p:nvPr/>
        </p:nvSpPr>
        <p:spPr bwMode="auto">
          <a:xfrm>
            <a:off x="6156325" y="5805488"/>
            <a:ext cx="266541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目的和要求可以解决已指出的安全问题</a:t>
            </a:r>
          </a:p>
        </p:txBody>
      </p:sp>
      <p:sp>
        <p:nvSpPr>
          <p:cNvPr id="69648" name="Line 18">
            <a:extLst>
              <a:ext uri="{FF2B5EF4-FFF2-40B4-BE49-F238E27FC236}">
                <a16:creationId xmlns:a16="http://schemas.microsoft.com/office/drawing/2014/main" id="{30E4AA99-69FE-49A4-BB9A-0C3FDF5B2F59}"/>
              </a:ext>
            </a:extLst>
          </p:cNvPr>
          <p:cNvSpPr>
            <a:spLocks noChangeShapeType="1"/>
          </p:cNvSpPr>
          <p:nvPr/>
        </p:nvSpPr>
        <p:spPr bwMode="auto">
          <a:xfrm flipH="1">
            <a:off x="3635375" y="5589588"/>
            <a:ext cx="2449513"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9649" name="Text Box 19">
            <a:extLst>
              <a:ext uri="{FF2B5EF4-FFF2-40B4-BE49-F238E27FC236}">
                <a16:creationId xmlns:a16="http://schemas.microsoft.com/office/drawing/2014/main" id="{4CEAEFB3-EA30-45B1-A189-BB3C09332C4B}"/>
              </a:ext>
            </a:extLst>
          </p:cNvPr>
          <p:cNvSpPr txBox="1">
            <a:spLocks noChangeArrowheads="1"/>
          </p:cNvSpPr>
          <p:nvPr/>
        </p:nvSpPr>
        <p:spPr bwMode="auto">
          <a:xfrm>
            <a:off x="6156325" y="5459413"/>
            <a:ext cx="2665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附加信息</a:t>
            </a:r>
          </a:p>
        </p:txBody>
      </p:sp>
    </p:spTree>
    <p:extLst>
      <p:ext uri="{BB962C8B-B14F-4D97-AF65-F5344CB8AC3E}">
        <p14:creationId xmlns:p14="http://schemas.microsoft.com/office/powerpoint/2010/main" val="1166803288"/>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标题 1">
            <a:extLst>
              <a:ext uri="{FF2B5EF4-FFF2-40B4-BE49-F238E27FC236}">
                <a16:creationId xmlns:a16="http://schemas.microsoft.com/office/drawing/2014/main" id="{716A2B42-CB9E-4369-9869-CC8E5064F1CF}"/>
              </a:ext>
            </a:extLst>
          </p:cNvPr>
          <p:cNvSpPr>
            <a:spLocks noGrp="1"/>
          </p:cNvSpPr>
          <p:nvPr>
            <p:ph type="title"/>
          </p:nvPr>
        </p:nvSpPr>
        <p:spPr/>
        <p:txBody>
          <a:bodyPr anchor="ctr"/>
          <a:lstStyle/>
          <a:p>
            <a:pPr eaLnBrk="1" hangingPunct="1"/>
            <a:r>
              <a:rPr lang="en-US" altLang="zh-CN" dirty="0" smtClean="0"/>
              <a:t>CC</a:t>
            </a:r>
            <a:r>
              <a:rPr lang="zh-CN" altLang="en-US" dirty="0" smtClean="0"/>
              <a:t>的关键概念</a:t>
            </a:r>
            <a:r>
              <a:rPr lang="en-US" altLang="zh-CN" dirty="0" smtClean="0"/>
              <a:t>-</a:t>
            </a:r>
            <a:r>
              <a:rPr lang="zh-CN" altLang="en-US" dirty="0" smtClean="0"/>
              <a:t>安全目标</a:t>
            </a:r>
            <a:endParaRPr lang="zh-CN" altLang="en-US" dirty="0"/>
          </a:p>
        </p:txBody>
      </p:sp>
      <p:sp>
        <p:nvSpPr>
          <p:cNvPr id="72708" name="Rectangle 5">
            <a:extLst>
              <a:ext uri="{FF2B5EF4-FFF2-40B4-BE49-F238E27FC236}">
                <a16:creationId xmlns:a16="http://schemas.microsoft.com/office/drawing/2014/main" id="{F6820DAA-AC1D-4A03-93FC-BE2E6F450284}"/>
              </a:ext>
            </a:extLst>
          </p:cNvPr>
          <p:cNvSpPr>
            <a:spLocks noGrp="1" noChangeArrowheads="1"/>
          </p:cNvSpPr>
          <p:nvPr>
            <p:ph idx="1"/>
          </p:nvPr>
        </p:nvSpPr>
        <p:spPr/>
        <p:txBody>
          <a:bodyPr/>
          <a:lstStyle/>
          <a:p>
            <a:pPr eaLnBrk="1" hangingPunct="1"/>
            <a:r>
              <a:rPr lang="zh-CN" altLang="en-US" dirty="0"/>
              <a:t>安全目标</a:t>
            </a:r>
            <a:r>
              <a:rPr lang="zh-CN" altLang="en-US" dirty="0" smtClean="0"/>
              <a:t>（</a:t>
            </a:r>
            <a:r>
              <a:rPr lang="en-US" altLang="zh-CN" dirty="0"/>
              <a:t>Security </a:t>
            </a:r>
            <a:r>
              <a:rPr lang="en-US" altLang="zh-CN" dirty="0" smtClean="0"/>
              <a:t>Target</a:t>
            </a:r>
            <a:r>
              <a:rPr lang="zh-CN" altLang="en-US" dirty="0" smtClean="0"/>
              <a:t>，</a:t>
            </a:r>
            <a:r>
              <a:rPr lang="en-US" altLang="zh-CN" dirty="0" smtClean="0"/>
              <a:t>ST</a:t>
            </a:r>
            <a:r>
              <a:rPr lang="zh-CN" altLang="en-US" dirty="0"/>
              <a:t>）</a:t>
            </a:r>
            <a:endParaRPr lang="en-US" altLang="zh-CN" dirty="0"/>
          </a:p>
          <a:p>
            <a:pPr lvl="1" eaLnBrk="1" hangingPunct="1"/>
            <a:r>
              <a:rPr lang="zh-CN" altLang="en-US" dirty="0"/>
              <a:t>作为指定的</a:t>
            </a:r>
            <a:r>
              <a:rPr lang="en-US" altLang="zh-CN" dirty="0"/>
              <a:t>TOE</a:t>
            </a:r>
            <a:r>
              <a:rPr lang="zh-CN" altLang="en-US" dirty="0"/>
              <a:t>评估基础的一组安全要求和规范。</a:t>
            </a:r>
          </a:p>
          <a:p>
            <a:pPr lvl="2" eaLnBrk="1" hangingPunct="1"/>
            <a:r>
              <a:rPr lang="en-US" altLang="zh-CN" dirty="0"/>
              <a:t>IT</a:t>
            </a:r>
            <a:r>
              <a:rPr lang="zh-CN" altLang="en-US" dirty="0"/>
              <a:t>安全目的和要求</a:t>
            </a:r>
          </a:p>
          <a:p>
            <a:pPr lvl="2" eaLnBrk="1" hangingPunct="1"/>
            <a:r>
              <a:rPr lang="zh-CN" altLang="en-US" dirty="0"/>
              <a:t>要求的具体实现</a:t>
            </a:r>
          </a:p>
          <a:p>
            <a:pPr lvl="2" eaLnBrk="1" hangingPunct="1"/>
            <a:r>
              <a:rPr lang="zh-CN" altLang="en-US" dirty="0"/>
              <a:t>实用方案</a:t>
            </a:r>
          </a:p>
          <a:p>
            <a:pPr lvl="2" eaLnBrk="1" hangingPunct="1"/>
            <a:r>
              <a:rPr lang="zh-CN" altLang="en-US" dirty="0"/>
              <a:t>适用于产品和系统</a:t>
            </a:r>
          </a:p>
          <a:p>
            <a:pPr lvl="2" eaLnBrk="1" hangingPunct="1"/>
            <a:r>
              <a:rPr lang="zh-CN" altLang="en-US" dirty="0"/>
              <a:t>与</a:t>
            </a:r>
            <a:r>
              <a:rPr lang="en-US" altLang="zh-CN" dirty="0"/>
              <a:t>ITSEC  ST </a:t>
            </a:r>
            <a:r>
              <a:rPr lang="zh-CN" altLang="en-US" dirty="0"/>
              <a:t>类似</a:t>
            </a:r>
          </a:p>
        </p:txBody>
      </p:sp>
      <p:sp>
        <p:nvSpPr>
          <p:cNvPr id="72707" name="灯片编号占位符 3">
            <a:extLst>
              <a:ext uri="{FF2B5EF4-FFF2-40B4-BE49-F238E27FC236}">
                <a16:creationId xmlns:a16="http://schemas.microsoft.com/office/drawing/2014/main" id="{172D4CF0-FD8B-41D0-8EA7-75181DEE64AF}"/>
              </a:ext>
            </a:extLst>
          </p:cNvPr>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170837CE-7628-4D59-B9CE-2425DE694322}" type="slidenum">
              <a:rPr lang="en-US" altLang="zh-CN" sz="1000"/>
              <a:pPr algn="ctr" eaLnBrk="1" hangingPunct="1"/>
              <a:t>58</a:t>
            </a:fld>
            <a:endParaRPr lang="en-US" altLang="zh-CN" sz="1000"/>
          </a:p>
        </p:txBody>
      </p:sp>
    </p:spTree>
    <p:extLst>
      <p:ext uri="{BB962C8B-B14F-4D97-AF65-F5344CB8AC3E}">
        <p14:creationId xmlns:p14="http://schemas.microsoft.com/office/powerpoint/2010/main" val="2741300637"/>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ST</a:t>
            </a:r>
            <a:r>
              <a:rPr lang="zh-CN" altLang="en-US" dirty="0" smtClean="0"/>
              <a:t>的内容</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59</a:t>
            </a:fld>
            <a:endParaRPr lang="en-US" altLang="zh-CN"/>
          </a:p>
        </p:txBody>
      </p:sp>
      <p:pic>
        <p:nvPicPr>
          <p:cNvPr id="5" name="Picture 56">
            <a:extLst>
              <a:ext uri="{FF2B5EF4-FFF2-40B4-BE49-F238E27FC236}">
                <a16:creationId xmlns:a16="http://schemas.microsoft.com/office/drawing/2014/main" id="{C3637FB9-05E8-4692-B71E-3753DE71F4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202" y="1016732"/>
            <a:ext cx="4976812" cy="548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58">
            <a:extLst>
              <a:ext uri="{FF2B5EF4-FFF2-40B4-BE49-F238E27FC236}">
                <a16:creationId xmlns:a16="http://schemas.microsoft.com/office/drawing/2014/main" id="{6F6EF430-F43D-4FCF-BE00-FE237BE40FDA}"/>
              </a:ext>
            </a:extLst>
          </p:cNvPr>
          <p:cNvSpPr>
            <a:spLocks noChangeShapeType="1"/>
          </p:cNvSpPr>
          <p:nvPr/>
        </p:nvSpPr>
        <p:spPr bwMode="auto">
          <a:xfrm flipH="1">
            <a:off x="3408664" y="1883507"/>
            <a:ext cx="252095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7" name="Text Box 59">
            <a:extLst>
              <a:ext uri="{FF2B5EF4-FFF2-40B4-BE49-F238E27FC236}">
                <a16:creationId xmlns:a16="http://schemas.microsoft.com/office/drawing/2014/main" id="{F4870FE7-5CAB-4D52-8B41-3122E3011C69}"/>
              </a:ext>
            </a:extLst>
          </p:cNvPr>
          <p:cNvSpPr txBox="1">
            <a:spLocks noChangeArrowheads="1"/>
          </p:cNvSpPr>
          <p:nvPr/>
        </p:nvSpPr>
        <p:spPr bwMode="auto">
          <a:xfrm>
            <a:off x="6001052" y="1651732"/>
            <a:ext cx="27368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标识</a:t>
            </a:r>
            <a:r>
              <a:rPr lang="en-US" altLang="zh-CN" sz="1400"/>
              <a:t>ST</a:t>
            </a:r>
            <a:r>
              <a:rPr lang="zh-CN" altLang="en-US" sz="1400"/>
              <a:t>和</a:t>
            </a:r>
            <a:r>
              <a:rPr lang="en-US" altLang="zh-CN" sz="1400"/>
              <a:t>TOE</a:t>
            </a:r>
            <a:r>
              <a:rPr lang="zh-CN" altLang="en-US" sz="1400"/>
              <a:t>（包括版本号），叙述性总结</a:t>
            </a:r>
            <a:r>
              <a:rPr lang="en-US" altLang="zh-CN" sz="1400"/>
              <a:t>ST</a:t>
            </a:r>
          </a:p>
        </p:txBody>
      </p:sp>
      <p:sp>
        <p:nvSpPr>
          <p:cNvPr id="8" name="Line 60">
            <a:extLst>
              <a:ext uri="{FF2B5EF4-FFF2-40B4-BE49-F238E27FC236}">
                <a16:creationId xmlns:a16="http://schemas.microsoft.com/office/drawing/2014/main" id="{CD738246-0BDD-4FB7-83AA-9821162456DE}"/>
              </a:ext>
            </a:extLst>
          </p:cNvPr>
          <p:cNvSpPr>
            <a:spLocks noChangeShapeType="1"/>
          </p:cNvSpPr>
          <p:nvPr/>
        </p:nvSpPr>
        <p:spPr bwMode="auto">
          <a:xfrm flipH="1">
            <a:off x="3408664" y="2531207"/>
            <a:ext cx="252095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9" name="Text Box 61">
            <a:extLst>
              <a:ext uri="{FF2B5EF4-FFF2-40B4-BE49-F238E27FC236}">
                <a16:creationId xmlns:a16="http://schemas.microsoft.com/office/drawing/2014/main" id="{8881C3E1-AD2B-436F-A85A-8E2A7A2D6EB9}"/>
              </a:ext>
            </a:extLst>
          </p:cNvPr>
          <p:cNvSpPr txBox="1">
            <a:spLocks noChangeArrowheads="1"/>
          </p:cNvSpPr>
          <p:nvPr/>
        </p:nvSpPr>
        <p:spPr bwMode="auto">
          <a:xfrm>
            <a:off x="6001052" y="2367694"/>
            <a:ext cx="2520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t>TOE</a:t>
            </a:r>
            <a:r>
              <a:rPr lang="zh-CN" altLang="en-US" sz="1400"/>
              <a:t>背景信息（评估环境）</a:t>
            </a:r>
          </a:p>
        </p:txBody>
      </p:sp>
      <p:sp>
        <p:nvSpPr>
          <p:cNvPr id="10" name="Line 62">
            <a:extLst>
              <a:ext uri="{FF2B5EF4-FFF2-40B4-BE49-F238E27FC236}">
                <a16:creationId xmlns:a16="http://schemas.microsoft.com/office/drawing/2014/main" id="{F525DCF1-7F1F-473C-8FA3-081D2D504304}"/>
              </a:ext>
            </a:extLst>
          </p:cNvPr>
          <p:cNvSpPr>
            <a:spLocks noChangeShapeType="1"/>
          </p:cNvSpPr>
          <p:nvPr/>
        </p:nvSpPr>
        <p:spPr bwMode="auto">
          <a:xfrm flipH="1">
            <a:off x="3408664" y="3105882"/>
            <a:ext cx="252095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1" name="Text Box 63">
            <a:extLst>
              <a:ext uri="{FF2B5EF4-FFF2-40B4-BE49-F238E27FC236}">
                <a16:creationId xmlns:a16="http://schemas.microsoft.com/office/drawing/2014/main" id="{32442FB8-734E-40CB-AF01-D4647FFF15FF}"/>
              </a:ext>
            </a:extLst>
          </p:cNvPr>
          <p:cNvSpPr txBox="1">
            <a:spLocks noChangeArrowheads="1"/>
          </p:cNvSpPr>
          <p:nvPr/>
        </p:nvSpPr>
        <p:spPr bwMode="auto">
          <a:xfrm>
            <a:off x="6001052" y="2666144"/>
            <a:ext cx="27368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指明安全问题（要保护的资产、已知的攻击、</a:t>
            </a:r>
            <a:r>
              <a:rPr lang="en-US" altLang="zh-CN" sz="1400"/>
              <a:t>TOE</a:t>
            </a:r>
            <a:r>
              <a:rPr lang="zh-CN" altLang="en-US" sz="1400"/>
              <a:t>必须使用的组织性安全策略、假设的安全问题</a:t>
            </a:r>
          </a:p>
        </p:txBody>
      </p:sp>
      <p:sp>
        <p:nvSpPr>
          <p:cNvPr id="12" name="Line 64">
            <a:extLst>
              <a:ext uri="{FF2B5EF4-FFF2-40B4-BE49-F238E27FC236}">
                <a16:creationId xmlns:a16="http://schemas.microsoft.com/office/drawing/2014/main" id="{67220D58-56B2-40F7-B057-ABE067DB651C}"/>
              </a:ext>
            </a:extLst>
          </p:cNvPr>
          <p:cNvSpPr>
            <a:spLocks noChangeShapeType="1"/>
          </p:cNvSpPr>
          <p:nvPr/>
        </p:nvSpPr>
        <p:spPr bwMode="auto">
          <a:xfrm flipH="1">
            <a:off x="3553126" y="3682144"/>
            <a:ext cx="2376487"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3" name="Text Box 65">
            <a:extLst>
              <a:ext uri="{FF2B5EF4-FFF2-40B4-BE49-F238E27FC236}">
                <a16:creationId xmlns:a16="http://schemas.microsoft.com/office/drawing/2014/main" id="{2FD9D9DE-9C2E-4D2D-89D7-CAD901F68349}"/>
              </a:ext>
            </a:extLst>
          </p:cNvPr>
          <p:cNvSpPr txBox="1">
            <a:spLocks noChangeArrowheads="1"/>
          </p:cNvSpPr>
          <p:nvPr/>
        </p:nvSpPr>
        <p:spPr bwMode="auto">
          <a:xfrm>
            <a:off x="6001052" y="3451957"/>
            <a:ext cx="27368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对安全问题的相应反应（包括非技术性措施）</a:t>
            </a:r>
          </a:p>
        </p:txBody>
      </p:sp>
      <p:sp>
        <p:nvSpPr>
          <p:cNvPr id="14" name="Line 66">
            <a:extLst>
              <a:ext uri="{FF2B5EF4-FFF2-40B4-BE49-F238E27FC236}">
                <a16:creationId xmlns:a16="http://schemas.microsoft.com/office/drawing/2014/main" id="{AD1CBA55-CF52-44F5-9998-4116366B024A}"/>
              </a:ext>
            </a:extLst>
          </p:cNvPr>
          <p:cNvSpPr>
            <a:spLocks noChangeShapeType="1"/>
          </p:cNvSpPr>
          <p:nvPr/>
        </p:nvSpPr>
        <p:spPr bwMode="auto">
          <a:xfrm flipH="1">
            <a:off x="4992988" y="4401282"/>
            <a:ext cx="900113"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 name="Text Box 67">
            <a:extLst>
              <a:ext uri="{FF2B5EF4-FFF2-40B4-BE49-F238E27FC236}">
                <a16:creationId xmlns:a16="http://schemas.microsoft.com/office/drawing/2014/main" id="{8177ED87-1C12-4A3D-9F57-DFEA2FA0753F}"/>
              </a:ext>
            </a:extLst>
          </p:cNvPr>
          <p:cNvSpPr txBox="1">
            <a:spLocks noChangeArrowheads="1"/>
          </p:cNvSpPr>
          <p:nvPr/>
        </p:nvSpPr>
        <p:spPr bwMode="auto">
          <a:xfrm>
            <a:off x="6001052" y="4040919"/>
            <a:ext cx="27368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t>CC </a:t>
            </a:r>
            <a:r>
              <a:rPr lang="zh-CN" altLang="en-US" sz="1400"/>
              <a:t>第二部分的功能组件</a:t>
            </a:r>
          </a:p>
          <a:p>
            <a:pPr eaLnBrk="1" hangingPunct="1"/>
            <a:r>
              <a:rPr lang="en-US" altLang="zh-CN" sz="1400"/>
              <a:t>CC </a:t>
            </a:r>
            <a:r>
              <a:rPr lang="zh-CN" altLang="en-US" sz="1400"/>
              <a:t>第三部分的保证组件</a:t>
            </a:r>
          </a:p>
          <a:p>
            <a:pPr eaLnBrk="1" hangingPunct="1"/>
            <a:r>
              <a:rPr lang="en-US" altLang="zh-CN" sz="1400"/>
              <a:t>IT</a:t>
            </a:r>
            <a:r>
              <a:rPr lang="zh-CN" altLang="en-US" sz="1400"/>
              <a:t>环境中软件、硬件、固件要求</a:t>
            </a:r>
          </a:p>
        </p:txBody>
      </p:sp>
      <p:sp>
        <p:nvSpPr>
          <p:cNvPr id="16" name="Line 68">
            <a:extLst>
              <a:ext uri="{FF2B5EF4-FFF2-40B4-BE49-F238E27FC236}">
                <a16:creationId xmlns:a16="http://schemas.microsoft.com/office/drawing/2014/main" id="{C0F2734D-E811-4F64-BD84-BCF90EBD1979}"/>
              </a:ext>
            </a:extLst>
          </p:cNvPr>
          <p:cNvSpPr>
            <a:spLocks noChangeShapeType="1"/>
          </p:cNvSpPr>
          <p:nvPr/>
        </p:nvSpPr>
        <p:spPr bwMode="auto">
          <a:xfrm flipH="1">
            <a:off x="3481688" y="4906107"/>
            <a:ext cx="2411413"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7" name="Text Box 69">
            <a:extLst>
              <a:ext uri="{FF2B5EF4-FFF2-40B4-BE49-F238E27FC236}">
                <a16:creationId xmlns:a16="http://schemas.microsoft.com/office/drawing/2014/main" id="{47E01B5B-70F2-4BF4-AB7F-1D783307A883}"/>
              </a:ext>
            </a:extLst>
          </p:cNvPr>
          <p:cNvSpPr txBox="1">
            <a:spLocks noChangeArrowheads="1"/>
          </p:cNvSpPr>
          <p:nvPr/>
        </p:nvSpPr>
        <p:spPr bwMode="auto">
          <a:xfrm>
            <a:off x="6001052" y="4761644"/>
            <a:ext cx="273685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400"/>
              <a:t>IT</a:t>
            </a:r>
            <a:r>
              <a:rPr lang="zh-CN" altLang="en-US" sz="1400"/>
              <a:t>安全功能满足哪一个特定的安全功能要求</a:t>
            </a:r>
          </a:p>
          <a:p>
            <a:pPr eaLnBrk="1" hangingPunct="1"/>
            <a:r>
              <a:rPr lang="en-US" altLang="zh-CN" sz="1400"/>
              <a:t>IT</a:t>
            </a:r>
            <a:r>
              <a:rPr lang="zh-CN" altLang="en-US" sz="1400"/>
              <a:t>保证措施满足哪一个特定的安全保证要求</a:t>
            </a:r>
          </a:p>
        </p:txBody>
      </p:sp>
      <p:sp>
        <p:nvSpPr>
          <p:cNvPr id="18" name="Line 70">
            <a:extLst>
              <a:ext uri="{FF2B5EF4-FFF2-40B4-BE49-F238E27FC236}">
                <a16:creationId xmlns:a16="http://schemas.microsoft.com/office/drawing/2014/main" id="{725D262A-EFE1-434F-AD7C-850B9D5CFBFD}"/>
              </a:ext>
            </a:extLst>
          </p:cNvPr>
          <p:cNvSpPr>
            <a:spLocks noChangeShapeType="1"/>
          </p:cNvSpPr>
          <p:nvPr/>
        </p:nvSpPr>
        <p:spPr bwMode="auto">
          <a:xfrm flipH="1">
            <a:off x="3121327" y="5264882"/>
            <a:ext cx="900112"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9" name="Text Box 71">
            <a:extLst>
              <a:ext uri="{FF2B5EF4-FFF2-40B4-BE49-F238E27FC236}">
                <a16:creationId xmlns:a16="http://schemas.microsoft.com/office/drawing/2014/main" id="{C0137782-BBC1-4735-A38C-071BEB83F2FE}"/>
              </a:ext>
            </a:extLst>
          </p:cNvPr>
          <p:cNvSpPr txBox="1">
            <a:spLocks noChangeArrowheads="1"/>
          </p:cNvSpPr>
          <p:nvPr/>
        </p:nvSpPr>
        <p:spPr bwMode="auto">
          <a:xfrm>
            <a:off x="4129389" y="4906107"/>
            <a:ext cx="15843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t>解释、证明和其他支持材料、以证实一致性声明</a:t>
            </a:r>
          </a:p>
        </p:txBody>
      </p:sp>
      <p:sp>
        <p:nvSpPr>
          <p:cNvPr id="20" name="Text Box 79">
            <a:extLst>
              <a:ext uri="{FF2B5EF4-FFF2-40B4-BE49-F238E27FC236}">
                <a16:creationId xmlns:a16="http://schemas.microsoft.com/office/drawing/2014/main" id="{FD8B8425-A20E-4D3A-9F0E-8D46013F5538}"/>
              </a:ext>
            </a:extLst>
          </p:cNvPr>
          <p:cNvSpPr txBox="1">
            <a:spLocks noChangeArrowheads="1"/>
          </p:cNvSpPr>
          <p:nvPr/>
        </p:nvSpPr>
        <p:spPr bwMode="auto">
          <a:xfrm>
            <a:off x="6001052" y="5876069"/>
            <a:ext cx="27368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dirty="0"/>
              <a:t>安全目的、安全要求、</a:t>
            </a:r>
            <a:r>
              <a:rPr lang="en-US" altLang="zh-CN" sz="1400" dirty="0"/>
              <a:t>IT</a:t>
            </a:r>
            <a:r>
              <a:rPr lang="zh-CN" altLang="en-US" sz="1400" dirty="0"/>
              <a:t>安全功能和保证措施可以解决已指出的安全问题</a:t>
            </a:r>
          </a:p>
        </p:txBody>
      </p:sp>
      <p:sp>
        <p:nvSpPr>
          <p:cNvPr id="21" name="Line 80">
            <a:extLst>
              <a:ext uri="{FF2B5EF4-FFF2-40B4-BE49-F238E27FC236}">
                <a16:creationId xmlns:a16="http://schemas.microsoft.com/office/drawing/2014/main" id="{708223AD-9C3D-4C9B-BEDE-C476FD634ABA}"/>
              </a:ext>
            </a:extLst>
          </p:cNvPr>
          <p:cNvSpPr>
            <a:spLocks noChangeShapeType="1"/>
          </p:cNvSpPr>
          <p:nvPr/>
        </p:nvSpPr>
        <p:spPr bwMode="auto">
          <a:xfrm flipH="1">
            <a:off x="4057952" y="6201507"/>
            <a:ext cx="1835150" cy="0"/>
          </a:xfrm>
          <a:prstGeom prst="line">
            <a:avLst/>
          </a:prstGeom>
          <a:noFill/>
          <a:ln w="952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27459501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安全评估的价值和意义</a:t>
            </a:r>
            <a:endParaRPr lang="zh-CN" altLang="en-US" dirty="0"/>
          </a:p>
        </p:txBody>
      </p:sp>
      <p:sp>
        <p:nvSpPr>
          <p:cNvPr id="3" name="内容占位符 2"/>
          <p:cNvSpPr>
            <a:spLocks noGrp="1"/>
          </p:cNvSpPr>
          <p:nvPr>
            <p:ph idx="1"/>
          </p:nvPr>
        </p:nvSpPr>
        <p:spPr/>
        <p:txBody>
          <a:bodyPr/>
          <a:lstStyle/>
          <a:p>
            <a:r>
              <a:rPr lang="zh-CN" altLang="zh-CN" dirty="0"/>
              <a:t>信息安全风险评估是信息安全建设的起点和</a:t>
            </a:r>
            <a:r>
              <a:rPr lang="zh-CN" altLang="zh-CN" dirty="0" smtClean="0"/>
              <a:t>基础</a:t>
            </a:r>
            <a:endParaRPr lang="en-US" altLang="zh-CN" dirty="0" smtClean="0"/>
          </a:p>
          <a:p>
            <a:r>
              <a:rPr lang="zh-CN" altLang="zh-CN" dirty="0"/>
              <a:t>信息安全风险评估是信息安全建设和管理的科学</a:t>
            </a:r>
            <a:r>
              <a:rPr lang="zh-CN" altLang="zh-CN" dirty="0" smtClean="0"/>
              <a:t>方法</a:t>
            </a:r>
            <a:endParaRPr lang="en-US" altLang="zh-CN" dirty="0" smtClean="0"/>
          </a:p>
          <a:p>
            <a:r>
              <a:rPr lang="zh-CN" altLang="zh-CN" dirty="0"/>
              <a:t>风险评估实际上是在倡导一种适度</a:t>
            </a:r>
            <a:r>
              <a:rPr lang="zh-CN" altLang="zh-CN" dirty="0" smtClean="0"/>
              <a:t>安全</a:t>
            </a:r>
            <a:endParaRPr lang="en-US" altLang="zh-CN" dirty="0" smtClean="0"/>
          </a:p>
          <a:p>
            <a:r>
              <a:rPr lang="zh-CN" altLang="zh-CN" dirty="0"/>
              <a:t>重视风险评估是信息化发达国家的重要经验</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a:t>
            </a:fld>
            <a:endParaRPr lang="en-US" altLang="zh-CN"/>
          </a:p>
        </p:txBody>
      </p:sp>
    </p:spTree>
    <p:extLst>
      <p:ext uri="{BB962C8B-B14F-4D97-AF65-F5344CB8AC3E}">
        <p14:creationId xmlns:p14="http://schemas.microsoft.com/office/powerpoint/2010/main" val="3727089291"/>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功能</a:t>
            </a:r>
            <a:r>
              <a:rPr lang="en-US" altLang="zh-CN" dirty="0"/>
              <a:t>/</a:t>
            </a:r>
            <a:r>
              <a:rPr lang="zh-CN" altLang="en-US" dirty="0"/>
              <a:t>保证</a:t>
            </a:r>
            <a:r>
              <a:rPr lang="zh-CN" altLang="en-US" dirty="0" smtClean="0"/>
              <a:t>结构</a:t>
            </a:r>
            <a:r>
              <a:rPr lang="en-US" altLang="zh-CN" dirty="0" smtClean="0"/>
              <a:t>-</a:t>
            </a:r>
            <a:r>
              <a:rPr lang="zh-CN" altLang="en-US" dirty="0" smtClean="0"/>
              <a:t>功能</a:t>
            </a:r>
            <a:endParaRPr lang="zh-CN" altLang="en-US" dirty="0"/>
          </a:p>
        </p:txBody>
      </p:sp>
      <p:sp>
        <p:nvSpPr>
          <p:cNvPr id="3" name="内容占位符 2"/>
          <p:cNvSpPr>
            <a:spLocks noGrp="1"/>
          </p:cNvSpPr>
          <p:nvPr>
            <p:ph idx="1"/>
          </p:nvPr>
        </p:nvSpPr>
        <p:spPr/>
        <p:txBody>
          <a:bodyPr/>
          <a:lstStyle/>
          <a:p>
            <a:r>
              <a:rPr lang="zh-CN" altLang="en-US" dirty="0"/>
              <a:t>类（如用户数据保护</a:t>
            </a:r>
            <a:r>
              <a:rPr lang="en-US" altLang="zh-CN" dirty="0"/>
              <a:t>——FDP</a:t>
            </a:r>
            <a:r>
              <a:rPr lang="zh-CN" altLang="en-US" dirty="0"/>
              <a:t>）</a:t>
            </a:r>
          </a:p>
          <a:p>
            <a:pPr lvl="2"/>
            <a:r>
              <a:rPr lang="zh-CN" altLang="en-US" dirty="0"/>
              <a:t>类是安全要求的最高层次组合。一个类中所有成员关注同一个安全焦点，但覆盖的安全目的范围</a:t>
            </a:r>
            <a:r>
              <a:rPr lang="zh-CN" altLang="en-US" dirty="0" smtClean="0"/>
              <a:t>不同</a:t>
            </a:r>
          </a:p>
          <a:p>
            <a:pPr lvl="1"/>
            <a:r>
              <a:rPr lang="zh-CN" altLang="en-US" dirty="0" smtClean="0"/>
              <a:t>类的成员被称为子类</a:t>
            </a:r>
          </a:p>
          <a:p>
            <a:r>
              <a:rPr lang="zh-CN" altLang="en-US" dirty="0" smtClean="0"/>
              <a:t>子</a:t>
            </a:r>
            <a:r>
              <a:rPr lang="zh-CN" altLang="en-US" dirty="0"/>
              <a:t>类（如访问控制</a:t>
            </a:r>
            <a:r>
              <a:rPr lang="en-US" altLang="zh-CN" dirty="0"/>
              <a:t>——FDP_ACC</a:t>
            </a:r>
            <a:r>
              <a:rPr lang="zh-CN" altLang="en-US" dirty="0"/>
              <a:t>）</a:t>
            </a:r>
          </a:p>
          <a:p>
            <a:pPr lvl="1"/>
            <a:r>
              <a:rPr lang="zh-CN" altLang="en-US" dirty="0"/>
              <a:t>子类是若干组安全要求的组合，这些要求共享同样的安全目的，但在侧重点和严格性上有所</a:t>
            </a:r>
            <a:r>
              <a:rPr lang="zh-CN" altLang="en-US" dirty="0" smtClean="0"/>
              <a:t>区别</a:t>
            </a:r>
            <a:endParaRPr lang="zh-CN" altLang="en-US" dirty="0"/>
          </a:p>
          <a:p>
            <a:pPr lvl="1"/>
            <a:r>
              <a:rPr lang="zh-CN" altLang="en-US" dirty="0"/>
              <a:t>子类的成员被称为</a:t>
            </a:r>
            <a:r>
              <a:rPr lang="zh-CN" altLang="en-US" dirty="0" smtClean="0"/>
              <a:t>组件</a:t>
            </a:r>
            <a:endParaRPr lang="zh-CN" altLang="en-US" dirty="0"/>
          </a:p>
          <a:p>
            <a:r>
              <a:rPr lang="zh-CN" altLang="en-US" dirty="0" smtClean="0"/>
              <a:t>组件</a:t>
            </a:r>
            <a:r>
              <a:rPr lang="zh-CN" altLang="en-US" dirty="0"/>
              <a:t>（如子集访问控制</a:t>
            </a:r>
            <a:r>
              <a:rPr lang="en-US" altLang="zh-CN" dirty="0"/>
              <a:t>——FDP_ACC.1)</a:t>
            </a:r>
          </a:p>
          <a:p>
            <a:pPr lvl="1"/>
            <a:r>
              <a:rPr lang="zh-CN" altLang="en-US" dirty="0"/>
              <a:t>组件描述一个特定的安全要求集，它是</a:t>
            </a:r>
            <a:r>
              <a:rPr lang="en-US" altLang="zh-CN" dirty="0"/>
              <a:t>CC</a:t>
            </a:r>
            <a:r>
              <a:rPr lang="zh-CN" altLang="en-US" dirty="0"/>
              <a:t>结构中最小的可选安全要求</a:t>
            </a:r>
            <a:r>
              <a:rPr lang="zh-CN" altLang="en-US" dirty="0" smtClean="0"/>
              <a:t>集</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60</a:t>
            </a:fld>
            <a:endParaRPr lang="en-US" altLang="zh-CN"/>
          </a:p>
        </p:txBody>
      </p:sp>
    </p:spTree>
    <p:extLst>
      <p:ext uri="{BB962C8B-B14F-4D97-AF65-F5344CB8AC3E}">
        <p14:creationId xmlns:p14="http://schemas.microsoft.com/office/powerpoint/2010/main" val="3178558193"/>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标题 1">
            <a:extLst>
              <a:ext uri="{FF2B5EF4-FFF2-40B4-BE49-F238E27FC236}">
                <a16:creationId xmlns:a16="http://schemas.microsoft.com/office/drawing/2014/main" id="{EA901786-EBD5-464F-8480-76D9388C989C}"/>
              </a:ext>
            </a:extLst>
          </p:cNvPr>
          <p:cNvSpPr>
            <a:spLocks noGrp="1"/>
          </p:cNvSpPr>
          <p:nvPr>
            <p:ph type="title"/>
          </p:nvPr>
        </p:nvSpPr>
        <p:spPr/>
        <p:txBody>
          <a:bodyPr anchor="ctr"/>
          <a:lstStyle/>
          <a:p>
            <a:pPr eaLnBrk="1" hangingPunct="1"/>
            <a:r>
              <a:rPr lang="zh-CN" altLang="en-US" dirty="0"/>
              <a:t>功能</a:t>
            </a:r>
            <a:r>
              <a:rPr lang="en-US" altLang="zh-CN" dirty="0"/>
              <a:t>/</a:t>
            </a:r>
            <a:r>
              <a:rPr lang="zh-CN" altLang="en-US" dirty="0"/>
              <a:t>保证结构</a:t>
            </a:r>
            <a:r>
              <a:rPr lang="en-US" altLang="zh-CN" dirty="0" smtClean="0"/>
              <a:t>-</a:t>
            </a:r>
            <a:r>
              <a:rPr lang="zh-CN" altLang="en-US" dirty="0" smtClean="0"/>
              <a:t>保证</a:t>
            </a:r>
            <a:endParaRPr lang="zh-CN" altLang="en-US" dirty="0"/>
          </a:p>
        </p:txBody>
      </p:sp>
      <p:sp>
        <p:nvSpPr>
          <p:cNvPr id="81924" name="Rectangle 5">
            <a:extLst>
              <a:ext uri="{FF2B5EF4-FFF2-40B4-BE49-F238E27FC236}">
                <a16:creationId xmlns:a16="http://schemas.microsoft.com/office/drawing/2014/main" id="{0888E1B8-1FD5-4BFF-B977-D001332B26C3}"/>
              </a:ext>
            </a:extLst>
          </p:cNvPr>
          <p:cNvSpPr>
            <a:spLocks noGrp="1" noChangeArrowheads="1"/>
          </p:cNvSpPr>
          <p:nvPr>
            <p:ph idx="1"/>
          </p:nvPr>
        </p:nvSpPr>
        <p:spPr/>
        <p:txBody>
          <a:bodyPr>
            <a:normAutofit lnSpcReduction="10000"/>
          </a:bodyPr>
          <a:lstStyle/>
          <a:p>
            <a:pPr eaLnBrk="1" hangingPunct="1"/>
            <a:r>
              <a:rPr lang="zh-CN" altLang="en-US" dirty="0" smtClean="0"/>
              <a:t>包：为了</a:t>
            </a:r>
            <a:r>
              <a:rPr lang="zh-CN" altLang="en-US" dirty="0"/>
              <a:t>满足一组确定的安全目的而组合在一起的一组可重用的功能或保证组件（如</a:t>
            </a:r>
            <a:r>
              <a:rPr lang="en-US" altLang="zh-CN" dirty="0"/>
              <a:t>EAL</a:t>
            </a:r>
            <a:r>
              <a:rPr lang="zh-CN" altLang="en-US" dirty="0"/>
              <a:t>）。</a:t>
            </a:r>
          </a:p>
          <a:p>
            <a:pPr lvl="1" eaLnBrk="1" hangingPunct="1"/>
            <a:r>
              <a:rPr lang="en-US" altLang="zh-CN" dirty="0"/>
              <a:t>IT</a:t>
            </a:r>
            <a:r>
              <a:rPr lang="zh-CN" altLang="en-US" dirty="0"/>
              <a:t>安全目的和要求</a:t>
            </a:r>
          </a:p>
          <a:p>
            <a:pPr lvl="1" eaLnBrk="1" hangingPunct="1"/>
            <a:r>
              <a:rPr lang="zh-CN" altLang="en-US" dirty="0"/>
              <a:t>功能或保证要求（如</a:t>
            </a:r>
            <a:r>
              <a:rPr lang="en-US" altLang="zh-CN" dirty="0"/>
              <a:t>EAL</a:t>
            </a:r>
            <a:r>
              <a:rPr lang="zh-CN" altLang="en-US" dirty="0"/>
              <a:t>）</a:t>
            </a:r>
          </a:p>
          <a:p>
            <a:pPr lvl="1" eaLnBrk="1" hangingPunct="1"/>
            <a:r>
              <a:rPr lang="zh-CN" altLang="en-US" dirty="0"/>
              <a:t>适用于产品和系统</a:t>
            </a:r>
          </a:p>
          <a:p>
            <a:pPr lvl="1" eaLnBrk="1" hangingPunct="1"/>
            <a:r>
              <a:rPr lang="zh-CN" altLang="en-US" dirty="0"/>
              <a:t>与</a:t>
            </a:r>
            <a:r>
              <a:rPr lang="en-US" altLang="zh-CN" dirty="0"/>
              <a:t>ITSEC  E-</a:t>
            </a:r>
            <a:r>
              <a:rPr lang="zh-CN" altLang="en-US" dirty="0"/>
              <a:t>级类似</a:t>
            </a:r>
            <a:endParaRPr lang="en-US" altLang="zh-CN" dirty="0"/>
          </a:p>
          <a:p>
            <a:pPr eaLnBrk="1" hangingPunct="1"/>
            <a:r>
              <a:rPr lang="zh-CN" altLang="en-US" dirty="0"/>
              <a:t>评估保证级（</a:t>
            </a:r>
            <a:r>
              <a:rPr lang="en-US" altLang="zh-CN" dirty="0"/>
              <a:t>EAL</a:t>
            </a:r>
            <a:r>
              <a:rPr lang="zh-CN" altLang="en-US" dirty="0"/>
              <a:t>）</a:t>
            </a:r>
            <a:endParaRPr lang="en-US" altLang="zh-CN" dirty="0"/>
          </a:p>
          <a:p>
            <a:pPr lvl="1" eaLnBrk="1" hangingPunct="1"/>
            <a:r>
              <a:rPr lang="zh-CN" altLang="en-US" dirty="0"/>
              <a:t>由</a:t>
            </a:r>
            <a:r>
              <a:rPr lang="en-US" altLang="zh-CN" dirty="0"/>
              <a:t>GB XXXX</a:t>
            </a:r>
            <a:r>
              <a:rPr lang="zh-CN" altLang="en-US" dirty="0"/>
              <a:t>第</a:t>
            </a:r>
            <a:r>
              <a:rPr lang="en-US" altLang="zh-CN" dirty="0"/>
              <a:t>3</a:t>
            </a:r>
            <a:r>
              <a:rPr lang="zh-CN" altLang="en-US" dirty="0"/>
              <a:t>部分中保证组件构成的包，该包代表了</a:t>
            </a:r>
            <a:r>
              <a:rPr lang="en-US" altLang="zh-CN" dirty="0"/>
              <a:t>CC </a:t>
            </a:r>
            <a:r>
              <a:rPr lang="zh-CN" altLang="en-US" dirty="0"/>
              <a:t>预先定义的保证尺度上的某个位置。</a:t>
            </a:r>
          </a:p>
          <a:p>
            <a:pPr lvl="2" eaLnBrk="1" hangingPunct="1"/>
            <a:r>
              <a:rPr lang="zh-CN" altLang="en-US" dirty="0"/>
              <a:t>预定义的保证包</a:t>
            </a:r>
          </a:p>
          <a:p>
            <a:pPr lvl="2" eaLnBrk="1" hangingPunct="1"/>
            <a:r>
              <a:rPr lang="zh-CN" altLang="en-US" dirty="0"/>
              <a:t>公认的广泛适用的一组保证要求</a:t>
            </a:r>
          </a:p>
        </p:txBody>
      </p:sp>
      <p:sp>
        <p:nvSpPr>
          <p:cNvPr id="81923" name="灯片编号占位符 3">
            <a:extLst>
              <a:ext uri="{FF2B5EF4-FFF2-40B4-BE49-F238E27FC236}">
                <a16:creationId xmlns:a16="http://schemas.microsoft.com/office/drawing/2014/main" id="{72D299C1-FE59-439B-BA86-50C0C97FC203}"/>
              </a:ext>
            </a:extLst>
          </p:cNvPr>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D9177844-E2C4-4022-B540-ABB08FAE4F7C}" type="slidenum">
              <a:rPr lang="en-US" altLang="zh-CN" sz="1000"/>
              <a:pPr algn="ctr" eaLnBrk="1" hangingPunct="1"/>
              <a:t>61</a:t>
            </a:fld>
            <a:endParaRPr lang="en-US" altLang="zh-CN" sz="1000"/>
          </a:p>
        </p:txBody>
      </p:sp>
    </p:spTree>
    <p:extLst>
      <p:ext uri="{BB962C8B-B14F-4D97-AF65-F5344CB8AC3E}">
        <p14:creationId xmlns:p14="http://schemas.microsoft.com/office/powerpoint/2010/main" val="400981745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评估保证级别（</a:t>
            </a:r>
            <a:r>
              <a:rPr lang="en-US" altLang="zh-CN" dirty="0"/>
              <a:t>EAL</a:t>
            </a:r>
            <a:r>
              <a:rPr lang="zh-CN" altLang="en-US" dirty="0"/>
              <a:t>）</a:t>
            </a:r>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62</a:t>
            </a:fld>
            <a:endParaRPr lang="en-US" altLang="zh-CN"/>
          </a:p>
        </p:txBody>
      </p:sp>
      <p:pic>
        <p:nvPicPr>
          <p:cNvPr id="5" name="Picture 5">
            <a:extLst>
              <a:ext uri="{FF2B5EF4-FFF2-40B4-BE49-F238E27FC236}">
                <a16:creationId xmlns:a16="http://schemas.microsoft.com/office/drawing/2014/main" id="{AA332D9C-184F-429B-BDD2-08EE8091C6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874" y="1295400"/>
            <a:ext cx="7993063"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5459201"/>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标题 1">
            <a:extLst>
              <a:ext uri="{FF2B5EF4-FFF2-40B4-BE49-F238E27FC236}">
                <a16:creationId xmlns:a16="http://schemas.microsoft.com/office/drawing/2014/main" id="{32ED2FC5-26B9-4FDA-92DF-2D51B0DBE037}"/>
              </a:ext>
            </a:extLst>
          </p:cNvPr>
          <p:cNvSpPr>
            <a:spLocks noGrp="1"/>
          </p:cNvSpPr>
          <p:nvPr>
            <p:ph type="title"/>
          </p:nvPr>
        </p:nvSpPr>
        <p:spPr/>
        <p:txBody>
          <a:bodyPr anchor="ctr"/>
          <a:lstStyle/>
          <a:p>
            <a:pPr eaLnBrk="1" hangingPunct="1"/>
            <a:r>
              <a:rPr lang="zh-CN" altLang="en-US" dirty="0" smtClean="0"/>
              <a:t>评估过程</a:t>
            </a:r>
            <a:endParaRPr lang="zh-CN" altLang="en-US" dirty="0"/>
          </a:p>
        </p:txBody>
      </p:sp>
      <p:sp>
        <p:nvSpPr>
          <p:cNvPr id="2" name="内容占位符 1"/>
          <p:cNvSpPr>
            <a:spLocks noGrp="1"/>
          </p:cNvSpPr>
          <p:nvPr>
            <p:ph idx="1"/>
          </p:nvPr>
        </p:nvSpPr>
        <p:spPr/>
        <p:txBody>
          <a:bodyPr/>
          <a:lstStyle/>
          <a:p>
            <a:endParaRPr lang="zh-CN" altLang="en-US"/>
          </a:p>
        </p:txBody>
      </p:sp>
      <p:sp>
        <p:nvSpPr>
          <p:cNvPr id="86019" name="Rectangle 3">
            <a:extLst>
              <a:ext uri="{FF2B5EF4-FFF2-40B4-BE49-F238E27FC236}">
                <a16:creationId xmlns:a16="http://schemas.microsoft.com/office/drawing/2014/main" id="{29BF8AF9-BF1C-4ABC-8524-29AD68F5B7D4}"/>
              </a:ext>
            </a:extLst>
          </p:cNvPr>
          <p:cNvSpPr>
            <a:spLocks noChangeArrowheads="1"/>
          </p:cNvSpPr>
          <p:nvPr/>
        </p:nvSpPr>
        <p:spPr bwMode="auto">
          <a:xfrm>
            <a:off x="3763963" y="1828800"/>
            <a:ext cx="1589087" cy="638175"/>
          </a:xfrm>
          <a:prstGeom prst="rect">
            <a:avLst/>
          </a:prstGeom>
          <a:solidFill>
            <a:srgbClr val="FFFFFF"/>
          </a:solidFill>
          <a:ln w="9525">
            <a:solidFill>
              <a:srgbClr val="000000"/>
            </a:solidFill>
            <a:miter lim="800000"/>
            <a:headEnd/>
            <a:tailEnd/>
          </a:ln>
        </p:spPr>
        <p:txBody>
          <a:bodyPr tIns="18000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a:t>评估准则</a:t>
            </a:r>
          </a:p>
        </p:txBody>
      </p:sp>
      <p:sp>
        <p:nvSpPr>
          <p:cNvPr id="86020" name="Rectangle 4">
            <a:extLst>
              <a:ext uri="{FF2B5EF4-FFF2-40B4-BE49-F238E27FC236}">
                <a16:creationId xmlns:a16="http://schemas.microsoft.com/office/drawing/2014/main" id="{D5BD53BB-29CE-4FD2-9C0B-89482A577357}"/>
              </a:ext>
            </a:extLst>
          </p:cNvPr>
          <p:cNvSpPr>
            <a:spLocks noChangeArrowheads="1"/>
          </p:cNvSpPr>
          <p:nvPr/>
        </p:nvSpPr>
        <p:spPr bwMode="auto">
          <a:xfrm>
            <a:off x="3763963" y="2890838"/>
            <a:ext cx="1589087" cy="638175"/>
          </a:xfrm>
          <a:prstGeom prst="rect">
            <a:avLst/>
          </a:prstGeom>
          <a:solidFill>
            <a:srgbClr val="FFFFFF"/>
          </a:solidFill>
          <a:ln w="9525">
            <a:solidFill>
              <a:srgbClr val="000000"/>
            </a:solidFill>
            <a:miter lim="800000"/>
            <a:headEnd/>
            <a:tailEnd/>
          </a:ln>
        </p:spPr>
        <p:txBody>
          <a:bodyPr tIns="18000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a:t>评估方法</a:t>
            </a:r>
            <a:endParaRPr lang="zh-CN" altLang="en-US" sz="1400" b="1"/>
          </a:p>
        </p:txBody>
      </p:sp>
      <p:sp>
        <p:nvSpPr>
          <p:cNvPr id="86021" name="Rectangle 5">
            <a:extLst>
              <a:ext uri="{FF2B5EF4-FFF2-40B4-BE49-F238E27FC236}">
                <a16:creationId xmlns:a16="http://schemas.microsoft.com/office/drawing/2014/main" id="{1EDD2D3B-4680-4F75-89D7-D710B5E52F42}"/>
              </a:ext>
            </a:extLst>
          </p:cNvPr>
          <p:cNvSpPr>
            <a:spLocks noChangeArrowheads="1"/>
          </p:cNvSpPr>
          <p:nvPr/>
        </p:nvSpPr>
        <p:spPr bwMode="auto">
          <a:xfrm>
            <a:off x="3763963" y="4805363"/>
            <a:ext cx="1589087" cy="849312"/>
          </a:xfrm>
          <a:prstGeom prst="rect">
            <a:avLst/>
          </a:prstGeom>
          <a:solidFill>
            <a:srgbClr val="FFFFFF"/>
          </a:solidFill>
          <a:ln w="9525">
            <a:solidFill>
              <a:srgbClr val="000000"/>
            </a:solidFill>
            <a:miter lim="800000"/>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a:t>最终评估结果</a:t>
            </a:r>
            <a:endParaRPr lang="zh-CN" altLang="en-US" sz="1400" b="1"/>
          </a:p>
        </p:txBody>
      </p:sp>
      <p:sp>
        <p:nvSpPr>
          <p:cNvPr id="86022" name="Rectangle 6">
            <a:extLst>
              <a:ext uri="{FF2B5EF4-FFF2-40B4-BE49-F238E27FC236}">
                <a16:creationId xmlns:a16="http://schemas.microsoft.com/office/drawing/2014/main" id="{693FA989-ED2B-43F0-A1DD-A02746220021}"/>
              </a:ext>
            </a:extLst>
          </p:cNvPr>
          <p:cNvSpPr>
            <a:spLocks noChangeArrowheads="1"/>
          </p:cNvSpPr>
          <p:nvPr/>
        </p:nvSpPr>
        <p:spPr bwMode="auto">
          <a:xfrm>
            <a:off x="3763963" y="3954463"/>
            <a:ext cx="1589087" cy="638175"/>
          </a:xfrm>
          <a:prstGeom prst="rect">
            <a:avLst/>
          </a:prstGeom>
          <a:solidFill>
            <a:srgbClr val="FFFFFF"/>
          </a:solidFill>
          <a:ln w="9525">
            <a:solidFill>
              <a:srgbClr val="000000"/>
            </a:solidFill>
            <a:miter lim="800000"/>
            <a:headEnd/>
            <a:tailEnd/>
          </a:ln>
        </p:spPr>
        <p:txBody>
          <a:bodyPr tIns="18000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a:t>评估方案</a:t>
            </a:r>
            <a:endParaRPr lang="zh-CN" altLang="en-US" sz="1400" b="1"/>
          </a:p>
        </p:txBody>
      </p:sp>
      <p:sp>
        <p:nvSpPr>
          <p:cNvPr id="86023" name="Oval 7">
            <a:extLst>
              <a:ext uri="{FF2B5EF4-FFF2-40B4-BE49-F238E27FC236}">
                <a16:creationId xmlns:a16="http://schemas.microsoft.com/office/drawing/2014/main" id="{17EEB62E-BE1C-4DF8-A93B-249D2B6946B8}"/>
              </a:ext>
            </a:extLst>
          </p:cNvPr>
          <p:cNvSpPr>
            <a:spLocks noChangeArrowheads="1"/>
          </p:cNvSpPr>
          <p:nvPr/>
        </p:nvSpPr>
        <p:spPr bwMode="auto">
          <a:xfrm>
            <a:off x="1741488" y="4592638"/>
            <a:ext cx="1155700" cy="1274762"/>
          </a:xfrm>
          <a:prstGeom prst="ellipse">
            <a:avLst/>
          </a:prstGeom>
          <a:solidFill>
            <a:srgbClr val="FFFFFF"/>
          </a:solidFill>
          <a:ln w="9525">
            <a:solidFill>
              <a:srgbClr val="000000"/>
            </a:solidFill>
            <a:round/>
            <a:headEnd/>
            <a:tailEnd/>
          </a:ln>
        </p:spPr>
        <p:txBody>
          <a:bodyPr tIns="46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a:t>评估</a:t>
            </a:r>
            <a:endParaRPr lang="zh-CN" altLang="en-US" sz="1400" b="1"/>
          </a:p>
        </p:txBody>
      </p:sp>
      <p:sp>
        <p:nvSpPr>
          <p:cNvPr id="86024" name="Oval 8">
            <a:extLst>
              <a:ext uri="{FF2B5EF4-FFF2-40B4-BE49-F238E27FC236}">
                <a16:creationId xmlns:a16="http://schemas.microsoft.com/office/drawing/2014/main" id="{7E6DF8A1-D9E0-4C8E-96E2-31294484699E}"/>
              </a:ext>
            </a:extLst>
          </p:cNvPr>
          <p:cNvSpPr>
            <a:spLocks noChangeArrowheads="1"/>
          </p:cNvSpPr>
          <p:nvPr/>
        </p:nvSpPr>
        <p:spPr bwMode="auto">
          <a:xfrm>
            <a:off x="5930900" y="4592638"/>
            <a:ext cx="1155700" cy="1274762"/>
          </a:xfrm>
          <a:prstGeom prst="ellipse">
            <a:avLst/>
          </a:prstGeom>
          <a:solidFill>
            <a:srgbClr val="FFFFFF"/>
          </a:solidFill>
          <a:ln w="9525">
            <a:solidFill>
              <a:srgbClr val="000000"/>
            </a:solidFill>
            <a:round/>
            <a:headEnd/>
            <a:tailEnd/>
          </a:ln>
        </p:spPr>
        <p:txBody>
          <a:bodyPr tIns="108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28000"/>
              </a:lnSpc>
            </a:pPr>
            <a:r>
              <a:rPr lang="zh-CN" altLang="en-US" b="1"/>
              <a:t>批准</a:t>
            </a:r>
            <a:r>
              <a:rPr lang="en-US" altLang="zh-CN" b="1"/>
              <a:t>/         </a:t>
            </a:r>
            <a:r>
              <a:rPr lang="zh-CN" altLang="en-US" b="1"/>
              <a:t>证明</a:t>
            </a:r>
          </a:p>
        </p:txBody>
      </p:sp>
      <p:sp>
        <p:nvSpPr>
          <p:cNvPr id="86025" name="Rectangle 9">
            <a:extLst>
              <a:ext uri="{FF2B5EF4-FFF2-40B4-BE49-F238E27FC236}">
                <a16:creationId xmlns:a16="http://schemas.microsoft.com/office/drawing/2014/main" id="{1743CC05-D74A-4DB5-803B-FA45AE90626D}"/>
              </a:ext>
            </a:extLst>
          </p:cNvPr>
          <p:cNvSpPr>
            <a:spLocks noChangeArrowheads="1"/>
          </p:cNvSpPr>
          <p:nvPr/>
        </p:nvSpPr>
        <p:spPr bwMode="auto">
          <a:xfrm>
            <a:off x="7664450" y="4592638"/>
            <a:ext cx="1011238" cy="1274762"/>
          </a:xfrm>
          <a:prstGeom prst="rect">
            <a:avLst/>
          </a:prstGeom>
          <a:solidFill>
            <a:srgbClr val="FFFFFF"/>
          </a:solidFill>
          <a:ln w="9525">
            <a:solidFill>
              <a:srgbClr val="000000"/>
            </a:solidFill>
            <a:miter lim="800000"/>
            <a:headEnd/>
            <a:tailEnd/>
          </a:ln>
        </p:spPr>
        <p:txBody>
          <a:bodyPr t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44000"/>
              </a:lnSpc>
            </a:pPr>
            <a:r>
              <a:rPr lang="zh-CN" altLang="en-US" b="1"/>
              <a:t>证书</a:t>
            </a:r>
            <a:r>
              <a:rPr lang="en-US" altLang="zh-CN" b="1"/>
              <a:t>/</a:t>
            </a:r>
          </a:p>
          <a:p>
            <a:pPr algn="just">
              <a:lnSpc>
                <a:spcPct val="144000"/>
              </a:lnSpc>
            </a:pPr>
            <a:r>
              <a:rPr lang="en-US" altLang="zh-CN" b="1"/>
              <a:t>  </a:t>
            </a:r>
            <a:r>
              <a:rPr lang="zh-CN" altLang="en-US" b="1"/>
              <a:t>注册</a:t>
            </a:r>
          </a:p>
        </p:txBody>
      </p:sp>
      <p:sp>
        <p:nvSpPr>
          <p:cNvPr id="86026" name="Line 10">
            <a:extLst>
              <a:ext uri="{FF2B5EF4-FFF2-40B4-BE49-F238E27FC236}">
                <a16:creationId xmlns:a16="http://schemas.microsoft.com/office/drawing/2014/main" id="{568D3E3E-7176-439D-A6D9-E3DE43142790}"/>
              </a:ext>
            </a:extLst>
          </p:cNvPr>
          <p:cNvSpPr>
            <a:spLocks noChangeShapeType="1"/>
          </p:cNvSpPr>
          <p:nvPr/>
        </p:nvSpPr>
        <p:spPr bwMode="auto">
          <a:xfrm>
            <a:off x="2897188" y="5229225"/>
            <a:ext cx="86677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6027" name="Line 11">
            <a:extLst>
              <a:ext uri="{FF2B5EF4-FFF2-40B4-BE49-F238E27FC236}">
                <a16:creationId xmlns:a16="http://schemas.microsoft.com/office/drawing/2014/main" id="{FF296CA7-7AE7-4449-BE77-7769A5355589}"/>
              </a:ext>
            </a:extLst>
          </p:cNvPr>
          <p:cNvSpPr>
            <a:spLocks noChangeShapeType="1"/>
          </p:cNvSpPr>
          <p:nvPr/>
        </p:nvSpPr>
        <p:spPr bwMode="auto">
          <a:xfrm>
            <a:off x="5353050" y="5229225"/>
            <a:ext cx="57785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6028" name="Line 12">
            <a:extLst>
              <a:ext uri="{FF2B5EF4-FFF2-40B4-BE49-F238E27FC236}">
                <a16:creationId xmlns:a16="http://schemas.microsoft.com/office/drawing/2014/main" id="{A52C6524-5273-469A-A982-3BC1B2D7A732}"/>
              </a:ext>
            </a:extLst>
          </p:cNvPr>
          <p:cNvSpPr>
            <a:spLocks noChangeShapeType="1"/>
          </p:cNvSpPr>
          <p:nvPr/>
        </p:nvSpPr>
        <p:spPr bwMode="auto">
          <a:xfrm>
            <a:off x="7086600" y="5229225"/>
            <a:ext cx="57785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6029" name="Line 13">
            <a:extLst>
              <a:ext uri="{FF2B5EF4-FFF2-40B4-BE49-F238E27FC236}">
                <a16:creationId xmlns:a16="http://schemas.microsoft.com/office/drawing/2014/main" id="{F7C298D4-D7BE-4967-9F3D-545322595187}"/>
              </a:ext>
            </a:extLst>
          </p:cNvPr>
          <p:cNvSpPr>
            <a:spLocks noChangeShapeType="1"/>
          </p:cNvSpPr>
          <p:nvPr/>
        </p:nvSpPr>
        <p:spPr bwMode="auto">
          <a:xfrm>
            <a:off x="5353050" y="2041525"/>
            <a:ext cx="1155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030" name="Line 14">
            <a:extLst>
              <a:ext uri="{FF2B5EF4-FFF2-40B4-BE49-F238E27FC236}">
                <a16:creationId xmlns:a16="http://schemas.microsoft.com/office/drawing/2014/main" id="{2DFAAB26-CAA5-405E-8F32-E5B8F20E779F}"/>
              </a:ext>
            </a:extLst>
          </p:cNvPr>
          <p:cNvSpPr>
            <a:spLocks noChangeShapeType="1"/>
          </p:cNvSpPr>
          <p:nvPr/>
        </p:nvSpPr>
        <p:spPr bwMode="auto">
          <a:xfrm>
            <a:off x="6508750" y="2041525"/>
            <a:ext cx="0" cy="255111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6031" name="Line 15">
            <a:extLst>
              <a:ext uri="{FF2B5EF4-FFF2-40B4-BE49-F238E27FC236}">
                <a16:creationId xmlns:a16="http://schemas.microsoft.com/office/drawing/2014/main" id="{AD8B189A-DE36-4D04-8BBE-80F5A4892B7E}"/>
              </a:ext>
            </a:extLst>
          </p:cNvPr>
          <p:cNvSpPr>
            <a:spLocks noChangeShapeType="1"/>
          </p:cNvSpPr>
          <p:nvPr/>
        </p:nvSpPr>
        <p:spPr bwMode="auto">
          <a:xfrm>
            <a:off x="5353050" y="3103563"/>
            <a:ext cx="1155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032" name="Line 16">
            <a:extLst>
              <a:ext uri="{FF2B5EF4-FFF2-40B4-BE49-F238E27FC236}">
                <a16:creationId xmlns:a16="http://schemas.microsoft.com/office/drawing/2014/main" id="{0005E6D9-F2DE-435E-9EBD-D5028F11D496}"/>
              </a:ext>
            </a:extLst>
          </p:cNvPr>
          <p:cNvSpPr>
            <a:spLocks noChangeShapeType="1"/>
          </p:cNvSpPr>
          <p:nvPr/>
        </p:nvSpPr>
        <p:spPr bwMode="auto">
          <a:xfrm>
            <a:off x="5353050" y="4167188"/>
            <a:ext cx="11557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033" name="Line 17">
            <a:extLst>
              <a:ext uri="{FF2B5EF4-FFF2-40B4-BE49-F238E27FC236}">
                <a16:creationId xmlns:a16="http://schemas.microsoft.com/office/drawing/2014/main" id="{2A9CA3C9-CDAE-405B-B5A3-3EB6460C3E11}"/>
              </a:ext>
            </a:extLst>
          </p:cNvPr>
          <p:cNvSpPr>
            <a:spLocks noChangeShapeType="1"/>
          </p:cNvSpPr>
          <p:nvPr/>
        </p:nvSpPr>
        <p:spPr bwMode="auto">
          <a:xfrm>
            <a:off x="2319338" y="2041525"/>
            <a:ext cx="0" cy="255111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6034" name="Line 18">
            <a:extLst>
              <a:ext uri="{FF2B5EF4-FFF2-40B4-BE49-F238E27FC236}">
                <a16:creationId xmlns:a16="http://schemas.microsoft.com/office/drawing/2014/main" id="{DFBC3B9E-BB8D-429E-ABEA-2C9FC148C51F}"/>
              </a:ext>
            </a:extLst>
          </p:cNvPr>
          <p:cNvSpPr>
            <a:spLocks noChangeShapeType="1"/>
          </p:cNvSpPr>
          <p:nvPr/>
        </p:nvSpPr>
        <p:spPr bwMode="auto">
          <a:xfrm>
            <a:off x="2319338" y="2041525"/>
            <a:ext cx="14446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035" name="Line 19">
            <a:extLst>
              <a:ext uri="{FF2B5EF4-FFF2-40B4-BE49-F238E27FC236}">
                <a16:creationId xmlns:a16="http://schemas.microsoft.com/office/drawing/2014/main" id="{C49B9677-4CEF-4FE1-B9F5-3830D64E6317}"/>
              </a:ext>
            </a:extLst>
          </p:cNvPr>
          <p:cNvSpPr>
            <a:spLocks noChangeShapeType="1"/>
          </p:cNvSpPr>
          <p:nvPr/>
        </p:nvSpPr>
        <p:spPr bwMode="auto">
          <a:xfrm>
            <a:off x="2319338" y="3103563"/>
            <a:ext cx="14446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036" name="Line 20">
            <a:extLst>
              <a:ext uri="{FF2B5EF4-FFF2-40B4-BE49-F238E27FC236}">
                <a16:creationId xmlns:a16="http://schemas.microsoft.com/office/drawing/2014/main" id="{D449B8DF-5C28-40C9-8C18-E8D23BDD939C}"/>
              </a:ext>
            </a:extLst>
          </p:cNvPr>
          <p:cNvSpPr>
            <a:spLocks noChangeShapeType="1"/>
          </p:cNvSpPr>
          <p:nvPr/>
        </p:nvSpPr>
        <p:spPr bwMode="auto">
          <a:xfrm>
            <a:off x="2319338" y="4167188"/>
            <a:ext cx="14446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037" name="灯片编号占位符 3">
            <a:extLst>
              <a:ext uri="{FF2B5EF4-FFF2-40B4-BE49-F238E27FC236}">
                <a16:creationId xmlns:a16="http://schemas.microsoft.com/office/drawing/2014/main" id="{F1300479-16BA-411C-A0F9-E0E58038C09B}"/>
              </a:ext>
            </a:extLst>
          </p:cNvPr>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59FB3C29-2C99-4DAB-B5AB-F64B0DCD7DCE}" type="slidenum">
              <a:rPr lang="en-US" altLang="zh-CN" sz="1000"/>
              <a:pPr algn="ctr" eaLnBrk="1" hangingPunct="1"/>
              <a:t>63</a:t>
            </a:fld>
            <a:endParaRPr lang="en-US" altLang="zh-CN" sz="1000"/>
          </a:p>
        </p:txBody>
      </p:sp>
    </p:spTree>
    <p:extLst>
      <p:ext uri="{BB962C8B-B14F-4D97-AF65-F5344CB8AC3E}">
        <p14:creationId xmlns:p14="http://schemas.microsoft.com/office/powerpoint/2010/main" val="72168261"/>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1804D7E7-554D-4488-9C8A-8ABD9A1DABA6}"/>
              </a:ext>
            </a:extLst>
          </p:cNvPr>
          <p:cNvSpPr>
            <a:spLocks noGrp="1" noChangeArrowheads="1"/>
          </p:cNvSpPr>
          <p:nvPr>
            <p:ph type="title"/>
          </p:nvPr>
        </p:nvSpPr>
        <p:spPr/>
        <p:txBody>
          <a:bodyPr/>
          <a:lstStyle/>
          <a:p>
            <a:pPr eaLnBrk="1" hangingPunct="1"/>
            <a:r>
              <a:rPr lang="en-US" altLang="zh-CN"/>
              <a:t>TOE</a:t>
            </a:r>
            <a:r>
              <a:rPr lang="zh-CN" altLang="en-US"/>
              <a:t>评估过程</a:t>
            </a:r>
          </a:p>
        </p:txBody>
      </p:sp>
      <p:sp>
        <p:nvSpPr>
          <p:cNvPr id="2" name="内容占位符 1"/>
          <p:cNvSpPr>
            <a:spLocks noGrp="1"/>
          </p:cNvSpPr>
          <p:nvPr>
            <p:ph idx="1"/>
          </p:nvPr>
        </p:nvSpPr>
        <p:spPr/>
        <p:txBody>
          <a:bodyPr/>
          <a:lstStyle/>
          <a:p>
            <a:r>
              <a:rPr lang="zh-CN" altLang="en-US" dirty="0"/>
              <a:t>一系列</a:t>
            </a:r>
            <a:r>
              <a:rPr lang="en-US" altLang="zh-CN" dirty="0"/>
              <a:t>TOE</a:t>
            </a:r>
            <a:r>
              <a:rPr lang="zh-CN" altLang="en-US" dirty="0"/>
              <a:t>证据，包括作为</a:t>
            </a:r>
            <a:r>
              <a:rPr lang="en-US" altLang="zh-CN" dirty="0"/>
              <a:t>TOE</a:t>
            </a:r>
            <a:r>
              <a:rPr lang="zh-CN" altLang="en-US" dirty="0"/>
              <a:t>评估基础的评估过的</a:t>
            </a:r>
            <a:r>
              <a:rPr lang="en-US" altLang="zh-CN" dirty="0" smtClean="0"/>
              <a:t>ST</a:t>
            </a:r>
            <a:endParaRPr lang="zh-CN" altLang="en-US" dirty="0"/>
          </a:p>
          <a:p>
            <a:r>
              <a:rPr lang="zh-CN" altLang="en-US" dirty="0"/>
              <a:t>需要评估的</a:t>
            </a:r>
            <a:r>
              <a:rPr lang="en-US" altLang="zh-CN" dirty="0"/>
              <a:t>TOE</a:t>
            </a:r>
            <a:r>
              <a:rPr lang="zh-CN" altLang="en-US" dirty="0"/>
              <a:t>；</a:t>
            </a:r>
          </a:p>
          <a:p>
            <a:r>
              <a:rPr lang="zh-CN" altLang="en-US" dirty="0"/>
              <a:t>评估准则、方法学和</a:t>
            </a:r>
            <a:r>
              <a:rPr lang="zh-CN" altLang="en-US" dirty="0" smtClean="0"/>
              <a:t>体制</a:t>
            </a:r>
            <a:endParaRPr lang="zh-CN" altLang="en-US" dirty="0"/>
          </a:p>
          <a:p>
            <a:r>
              <a:rPr lang="zh-CN" altLang="en-US" dirty="0"/>
              <a:t>评估过程的预期结果是对</a:t>
            </a:r>
            <a:r>
              <a:rPr lang="en-US" altLang="zh-CN" dirty="0"/>
              <a:t>TOE </a:t>
            </a:r>
            <a:r>
              <a:rPr lang="zh-CN" altLang="en-US" dirty="0"/>
              <a:t>满足</a:t>
            </a:r>
            <a:r>
              <a:rPr lang="en-US" altLang="zh-CN" dirty="0"/>
              <a:t>ST </a:t>
            </a:r>
            <a:r>
              <a:rPr lang="zh-CN" altLang="en-US" dirty="0"/>
              <a:t>中安全要求的确认，其形式是评估者依据评估准则对</a:t>
            </a:r>
            <a:r>
              <a:rPr lang="en-US" altLang="zh-CN" dirty="0"/>
              <a:t>TOE</a:t>
            </a:r>
            <a:r>
              <a:rPr lang="zh-CN" altLang="en-US" dirty="0"/>
              <a:t>得出的一个或多个记载调查结果的报告。这些报告对</a:t>
            </a:r>
            <a:r>
              <a:rPr lang="en-US" altLang="zh-CN" dirty="0"/>
              <a:t>TOE</a:t>
            </a:r>
            <a:r>
              <a:rPr lang="zh-CN" altLang="en-US" dirty="0"/>
              <a:t>（产品或系统）的实际用户和潜在用户非常有用，对开发者也同样有用。</a:t>
            </a:r>
          </a:p>
          <a:p>
            <a:r>
              <a:rPr lang="zh-CN" altLang="en-US" dirty="0"/>
              <a:t>通过评估获得的信任度依赖于所达到的保证要求（即评估保证级</a:t>
            </a:r>
            <a:r>
              <a:rPr lang="zh-CN" altLang="en-US" dirty="0" smtClean="0"/>
              <a:t>）</a:t>
            </a:r>
            <a:endParaRPr lang="zh-CN" altLang="en-US" dirty="0"/>
          </a:p>
        </p:txBody>
      </p:sp>
    </p:spTree>
    <p:extLst>
      <p:ext uri="{BB962C8B-B14F-4D97-AF65-F5344CB8AC3E}">
        <p14:creationId xmlns:p14="http://schemas.microsoft.com/office/powerpoint/2010/main" val="1893655447"/>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标题 1">
            <a:extLst>
              <a:ext uri="{FF2B5EF4-FFF2-40B4-BE49-F238E27FC236}">
                <a16:creationId xmlns:a16="http://schemas.microsoft.com/office/drawing/2014/main" id="{F6531B71-C7C2-4339-ABD8-F0B394D76114}"/>
              </a:ext>
            </a:extLst>
          </p:cNvPr>
          <p:cNvSpPr>
            <a:spLocks noGrp="1"/>
          </p:cNvSpPr>
          <p:nvPr>
            <p:ph type="title"/>
          </p:nvPr>
        </p:nvSpPr>
        <p:spPr/>
        <p:txBody>
          <a:bodyPr anchor="ctr"/>
          <a:lstStyle/>
          <a:p>
            <a:pPr eaLnBrk="1" hangingPunct="1"/>
            <a:r>
              <a:rPr lang="zh-CN" altLang="en-US"/>
              <a:t>评估流程图</a:t>
            </a:r>
          </a:p>
        </p:txBody>
      </p:sp>
      <p:sp>
        <p:nvSpPr>
          <p:cNvPr id="2" name="内容占位符 1"/>
          <p:cNvSpPr>
            <a:spLocks noGrp="1"/>
          </p:cNvSpPr>
          <p:nvPr>
            <p:ph idx="1"/>
          </p:nvPr>
        </p:nvSpPr>
        <p:spPr/>
        <p:txBody>
          <a:bodyPr/>
          <a:lstStyle/>
          <a:p>
            <a:endParaRPr lang="zh-CN" altLang="en-US"/>
          </a:p>
        </p:txBody>
      </p:sp>
      <p:sp>
        <p:nvSpPr>
          <p:cNvPr id="91139" name="Rectangle 3">
            <a:extLst>
              <a:ext uri="{FF2B5EF4-FFF2-40B4-BE49-F238E27FC236}">
                <a16:creationId xmlns:a16="http://schemas.microsoft.com/office/drawing/2014/main" id="{FED2EFB9-A70D-4273-B2C3-68A7984D8EA1}"/>
              </a:ext>
            </a:extLst>
          </p:cNvPr>
          <p:cNvSpPr>
            <a:spLocks noChangeArrowheads="1"/>
          </p:cNvSpPr>
          <p:nvPr/>
        </p:nvSpPr>
        <p:spPr bwMode="auto">
          <a:xfrm>
            <a:off x="563562" y="1859829"/>
            <a:ext cx="8076889" cy="4419600"/>
          </a:xfrm>
          <a:prstGeom prst="rect">
            <a:avLst/>
          </a:prstGeom>
          <a:solidFill>
            <a:srgbClr val="FFFFFF"/>
          </a:solidFill>
          <a:ln w="9525">
            <a:solidFill>
              <a:srgbClr val="000000"/>
            </a:solidFill>
            <a:miter lim="800000"/>
            <a:headEnd/>
            <a:tailEnd/>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b="1"/>
          </a:p>
        </p:txBody>
      </p:sp>
      <p:sp>
        <p:nvSpPr>
          <p:cNvPr id="4" name="Oval 4">
            <a:extLst>
              <a:ext uri="{FF2B5EF4-FFF2-40B4-BE49-F238E27FC236}">
                <a16:creationId xmlns:a16="http://schemas.microsoft.com/office/drawing/2014/main" id="{6CF1640C-C6D6-4B1A-ADBC-443AEFC39FA4}"/>
              </a:ext>
            </a:extLst>
          </p:cNvPr>
          <p:cNvSpPr>
            <a:spLocks noChangeArrowheads="1"/>
          </p:cNvSpPr>
          <p:nvPr/>
        </p:nvSpPr>
        <p:spPr bwMode="auto">
          <a:xfrm>
            <a:off x="1958975" y="1906588"/>
            <a:ext cx="928688" cy="960437"/>
          </a:xfrm>
          <a:prstGeom prst="ellipse">
            <a:avLst/>
          </a:prstGeom>
          <a:solidFill>
            <a:srgbClr val="FFFFFF"/>
          </a:solidFill>
          <a:ln w="9525">
            <a:solidFill>
              <a:srgbClr val="000000"/>
            </a:solidFill>
            <a:round/>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41" name="Text Box 5">
            <a:extLst>
              <a:ext uri="{FF2B5EF4-FFF2-40B4-BE49-F238E27FC236}">
                <a16:creationId xmlns:a16="http://schemas.microsoft.com/office/drawing/2014/main" id="{2C330DAF-FFC9-46BA-A5D8-0A46E93907B2}"/>
              </a:ext>
            </a:extLst>
          </p:cNvPr>
          <p:cNvSpPr txBox="1">
            <a:spLocks noChangeArrowheads="1"/>
          </p:cNvSpPr>
          <p:nvPr/>
        </p:nvSpPr>
        <p:spPr bwMode="auto">
          <a:xfrm>
            <a:off x="1966913" y="2209800"/>
            <a:ext cx="1066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a:solidFill>
                  <a:srgbClr val="000000"/>
                </a:solidFill>
              </a:rPr>
              <a:t>评估</a:t>
            </a:r>
            <a:r>
              <a:rPr lang="en-US" altLang="zh-CN" sz="1600" b="1">
                <a:solidFill>
                  <a:srgbClr val="000000"/>
                </a:solidFill>
              </a:rPr>
              <a:t>PP</a:t>
            </a:r>
          </a:p>
        </p:txBody>
      </p:sp>
      <p:sp>
        <p:nvSpPr>
          <p:cNvPr id="91142" name="Line 6">
            <a:extLst>
              <a:ext uri="{FF2B5EF4-FFF2-40B4-BE49-F238E27FC236}">
                <a16:creationId xmlns:a16="http://schemas.microsoft.com/office/drawing/2014/main" id="{3FBFB124-D0A1-43D7-BFE4-299E0BD86841}"/>
              </a:ext>
            </a:extLst>
          </p:cNvPr>
          <p:cNvSpPr>
            <a:spLocks noChangeShapeType="1"/>
          </p:cNvSpPr>
          <p:nvPr/>
        </p:nvSpPr>
        <p:spPr bwMode="auto">
          <a:xfrm>
            <a:off x="2887663" y="2387600"/>
            <a:ext cx="363537" cy="0"/>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7" name="Rectangle 7">
            <a:extLst>
              <a:ext uri="{FF2B5EF4-FFF2-40B4-BE49-F238E27FC236}">
                <a16:creationId xmlns:a16="http://schemas.microsoft.com/office/drawing/2014/main" id="{1E3A2254-4423-46F6-B8DF-73E49073F2C5}"/>
              </a:ext>
            </a:extLst>
          </p:cNvPr>
          <p:cNvSpPr>
            <a:spLocks noChangeArrowheads="1"/>
          </p:cNvSpPr>
          <p:nvPr/>
        </p:nvSpPr>
        <p:spPr bwMode="auto">
          <a:xfrm>
            <a:off x="3282950" y="1965325"/>
            <a:ext cx="960438" cy="882650"/>
          </a:xfrm>
          <a:prstGeom prst="rect">
            <a:avLst/>
          </a:prstGeom>
          <a:solidFill>
            <a:srgbClr val="FFFFFF"/>
          </a:solidFill>
          <a:ln w="9525">
            <a:solidFill>
              <a:srgbClr val="000000"/>
            </a:solidFill>
            <a:miter lim="800000"/>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44" name="Text Box 8">
            <a:extLst>
              <a:ext uri="{FF2B5EF4-FFF2-40B4-BE49-F238E27FC236}">
                <a16:creationId xmlns:a16="http://schemas.microsoft.com/office/drawing/2014/main" id="{6D0A99D5-D07D-4755-849F-99A6C76BF81E}"/>
              </a:ext>
            </a:extLst>
          </p:cNvPr>
          <p:cNvSpPr txBox="1">
            <a:spLocks noChangeArrowheads="1"/>
          </p:cNvSpPr>
          <p:nvPr/>
        </p:nvSpPr>
        <p:spPr bwMode="auto">
          <a:xfrm>
            <a:off x="3033713" y="2133600"/>
            <a:ext cx="1457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a:solidFill>
                  <a:srgbClr val="000000"/>
                </a:solidFill>
              </a:rPr>
              <a:t>PP</a:t>
            </a:r>
            <a:r>
              <a:rPr lang="zh-CN" altLang="en-US" sz="1600" b="1">
                <a:solidFill>
                  <a:srgbClr val="000000"/>
                </a:solidFill>
              </a:rPr>
              <a:t>评估 </a:t>
            </a:r>
          </a:p>
          <a:p>
            <a:pPr algn="ctr"/>
            <a:r>
              <a:rPr lang="zh-CN" altLang="en-US" sz="1600" b="1">
                <a:solidFill>
                  <a:srgbClr val="000000"/>
                </a:solidFill>
              </a:rPr>
              <a:t>  结果</a:t>
            </a:r>
          </a:p>
        </p:txBody>
      </p:sp>
      <p:sp>
        <p:nvSpPr>
          <p:cNvPr id="91145" name="Line 9">
            <a:extLst>
              <a:ext uri="{FF2B5EF4-FFF2-40B4-BE49-F238E27FC236}">
                <a16:creationId xmlns:a16="http://schemas.microsoft.com/office/drawing/2014/main" id="{B31F2563-52EB-4F9B-AA81-7C122DA7530D}"/>
              </a:ext>
            </a:extLst>
          </p:cNvPr>
          <p:cNvSpPr>
            <a:spLocks noChangeShapeType="1"/>
          </p:cNvSpPr>
          <p:nvPr/>
        </p:nvSpPr>
        <p:spPr bwMode="auto">
          <a:xfrm>
            <a:off x="4259263" y="2406650"/>
            <a:ext cx="361950" cy="0"/>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0" name="Oval 10">
            <a:extLst>
              <a:ext uri="{FF2B5EF4-FFF2-40B4-BE49-F238E27FC236}">
                <a16:creationId xmlns:a16="http://schemas.microsoft.com/office/drawing/2014/main" id="{34E62F8E-D00D-4D1E-90C1-1BB46D111B0B}"/>
              </a:ext>
            </a:extLst>
          </p:cNvPr>
          <p:cNvSpPr>
            <a:spLocks noChangeArrowheads="1"/>
          </p:cNvSpPr>
          <p:nvPr/>
        </p:nvSpPr>
        <p:spPr bwMode="auto">
          <a:xfrm>
            <a:off x="4652963" y="1925638"/>
            <a:ext cx="928687" cy="960437"/>
          </a:xfrm>
          <a:prstGeom prst="ellipse">
            <a:avLst/>
          </a:prstGeom>
          <a:solidFill>
            <a:srgbClr val="FFFFFF"/>
          </a:solidFill>
          <a:ln w="9525">
            <a:solidFill>
              <a:srgbClr val="000000"/>
            </a:solidFill>
            <a:round/>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47" name="Text Box 11">
            <a:extLst>
              <a:ext uri="{FF2B5EF4-FFF2-40B4-BE49-F238E27FC236}">
                <a16:creationId xmlns:a16="http://schemas.microsoft.com/office/drawing/2014/main" id="{47AF1D59-1D07-47A8-AF0A-9E8FFFE419F2}"/>
              </a:ext>
            </a:extLst>
          </p:cNvPr>
          <p:cNvSpPr txBox="1">
            <a:spLocks noChangeArrowheads="1"/>
          </p:cNvSpPr>
          <p:nvPr/>
        </p:nvSpPr>
        <p:spPr bwMode="auto">
          <a:xfrm>
            <a:off x="4683125" y="2209800"/>
            <a:ext cx="8699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solidFill>
                  <a:srgbClr val="000000"/>
                </a:solidFill>
              </a:rPr>
              <a:t>PP</a:t>
            </a:r>
            <a:r>
              <a:rPr lang="zh-CN" altLang="en-US" sz="1600" b="1">
                <a:solidFill>
                  <a:srgbClr val="000000"/>
                </a:solidFill>
              </a:rPr>
              <a:t>分类</a:t>
            </a:r>
          </a:p>
        </p:txBody>
      </p:sp>
      <p:sp>
        <p:nvSpPr>
          <p:cNvPr id="91148" name="Line 12">
            <a:extLst>
              <a:ext uri="{FF2B5EF4-FFF2-40B4-BE49-F238E27FC236}">
                <a16:creationId xmlns:a16="http://schemas.microsoft.com/office/drawing/2014/main" id="{10EA230B-2AFE-42A0-8396-80F0AF16C979}"/>
              </a:ext>
            </a:extLst>
          </p:cNvPr>
          <p:cNvSpPr>
            <a:spLocks noChangeShapeType="1"/>
          </p:cNvSpPr>
          <p:nvPr/>
        </p:nvSpPr>
        <p:spPr bwMode="auto">
          <a:xfrm>
            <a:off x="5581650" y="2406650"/>
            <a:ext cx="363538" cy="0"/>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 name="Rectangle 13">
            <a:extLst>
              <a:ext uri="{FF2B5EF4-FFF2-40B4-BE49-F238E27FC236}">
                <a16:creationId xmlns:a16="http://schemas.microsoft.com/office/drawing/2014/main" id="{AB4AC052-B935-4773-8251-349C76B6961D}"/>
              </a:ext>
            </a:extLst>
          </p:cNvPr>
          <p:cNvSpPr>
            <a:spLocks noChangeArrowheads="1"/>
          </p:cNvSpPr>
          <p:nvPr/>
        </p:nvSpPr>
        <p:spPr bwMode="auto">
          <a:xfrm>
            <a:off x="5975350" y="1984375"/>
            <a:ext cx="962025" cy="882650"/>
          </a:xfrm>
          <a:prstGeom prst="rect">
            <a:avLst/>
          </a:prstGeom>
          <a:solidFill>
            <a:srgbClr val="FFFFFF"/>
          </a:solidFill>
          <a:ln w="9525">
            <a:solidFill>
              <a:srgbClr val="000000"/>
            </a:solidFill>
            <a:miter lim="800000"/>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14" name="Text Box 14">
            <a:extLst>
              <a:ext uri="{FF2B5EF4-FFF2-40B4-BE49-F238E27FC236}">
                <a16:creationId xmlns:a16="http://schemas.microsoft.com/office/drawing/2014/main" id="{3B8E5898-8286-4958-9918-15AE3EED83FB}"/>
              </a:ext>
            </a:extLst>
          </p:cNvPr>
          <p:cNvSpPr txBox="1">
            <a:spLocks noChangeArrowheads="1"/>
          </p:cNvSpPr>
          <p:nvPr/>
        </p:nvSpPr>
        <p:spPr bwMode="auto">
          <a:xfrm>
            <a:off x="5999163" y="2133600"/>
            <a:ext cx="804862" cy="584200"/>
          </a:xfrm>
          <a:prstGeom prst="rect">
            <a:avLst/>
          </a:prstGeom>
          <a:noFill/>
          <a:ln w="9525">
            <a:noFill/>
            <a:miter lim="800000"/>
            <a:headEnd/>
            <a:tailEnd/>
          </a:ln>
        </p:spPr>
        <p:txBody>
          <a:bodyPr wrap="none">
            <a:spAutoFit/>
          </a:bodyPr>
          <a:lstStyle/>
          <a:p>
            <a:pPr algn="just" eaLnBrk="0" hangingPunct="0">
              <a:defRPr/>
            </a:pPr>
            <a:r>
              <a:rPr lang="zh-CN" altLang="en-US" sz="1600" b="1">
                <a:solidFill>
                  <a:srgbClr val="000000"/>
                </a:solidFill>
                <a:latin typeface="Arial" charset="0"/>
              </a:rPr>
              <a:t>已评估</a:t>
            </a:r>
            <a:endParaRPr lang="zh-CN" altLang="en-US" sz="1200" b="1">
              <a:solidFill>
                <a:srgbClr val="000000"/>
              </a:solidFill>
              <a:latin typeface="Arial" charset="0"/>
            </a:endParaRPr>
          </a:p>
          <a:p>
            <a:pPr algn="just" eaLnBrk="0" hangingPunct="0">
              <a:defRPr/>
            </a:pPr>
            <a:r>
              <a:rPr lang="zh-CN" altLang="en-US" sz="1200" b="1">
                <a:solidFill>
                  <a:srgbClr val="000000"/>
                </a:solidFill>
                <a:latin typeface="Arial" charset="0"/>
              </a:rPr>
              <a:t> </a:t>
            </a:r>
            <a:r>
              <a:rPr lang="zh-CN" altLang="en-US" sz="1600" b="1">
                <a:solidFill>
                  <a:srgbClr val="000000"/>
                </a:solidFill>
                <a:latin typeface="Arial" charset="0"/>
              </a:rPr>
              <a:t>的</a:t>
            </a:r>
            <a:r>
              <a:rPr lang="en-US" altLang="zh-CN" sz="1600" b="1">
                <a:solidFill>
                  <a:srgbClr val="000000"/>
                </a:solidFill>
                <a:latin typeface="Arial" charset="0"/>
              </a:rPr>
              <a:t>PP</a:t>
            </a:r>
            <a:endParaRPr lang="en-US" altLang="zh-CN" sz="1600" b="1">
              <a:solidFill>
                <a:srgbClr val="000000"/>
              </a:solidFill>
              <a:effectLst>
                <a:outerShdw blurRad="38100" dist="38100" dir="2700000" algn="tl">
                  <a:srgbClr val="C0C0C0"/>
                </a:outerShdw>
              </a:effectLst>
              <a:latin typeface="Arial" charset="0"/>
            </a:endParaRPr>
          </a:p>
        </p:txBody>
      </p:sp>
      <p:sp>
        <p:nvSpPr>
          <p:cNvPr id="15" name="Oval 15">
            <a:extLst>
              <a:ext uri="{FF2B5EF4-FFF2-40B4-BE49-F238E27FC236}">
                <a16:creationId xmlns:a16="http://schemas.microsoft.com/office/drawing/2014/main" id="{BCAED9B4-3ABA-404A-B107-490ABEABD62C}"/>
              </a:ext>
            </a:extLst>
          </p:cNvPr>
          <p:cNvSpPr>
            <a:spLocks noChangeArrowheads="1"/>
          </p:cNvSpPr>
          <p:nvPr/>
        </p:nvSpPr>
        <p:spPr bwMode="auto">
          <a:xfrm>
            <a:off x="1990725" y="3462338"/>
            <a:ext cx="928688" cy="960437"/>
          </a:xfrm>
          <a:prstGeom prst="ellipse">
            <a:avLst/>
          </a:prstGeom>
          <a:solidFill>
            <a:srgbClr val="FFFFFF"/>
          </a:solidFill>
          <a:ln w="9525">
            <a:solidFill>
              <a:srgbClr val="000000"/>
            </a:solidFill>
            <a:round/>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52" name="Text Box 16">
            <a:extLst>
              <a:ext uri="{FF2B5EF4-FFF2-40B4-BE49-F238E27FC236}">
                <a16:creationId xmlns:a16="http://schemas.microsoft.com/office/drawing/2014/main" id="{813397C6-2266-4F5F-A30A-520A0CBAB2C9}"/>
              </a:ext>
            </a:extLst>
          </p:cNvPr>
          <p:cNvSpPr txBox="1">
            <a:spLocks noChangeArrowheads="1"/>
          </p:cNvSpPr>
          <p:nvPr/>
        </p:nvSpPr>
        <p:spPr bwMode="auto">
          <a:xfrm>
            <a:off x="2027238" y="3733800"/>
            <a:ext cx="8588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solidFill>
                  <a:srgbClr val="000000"/>
                </a:solidFill>
              </a:rPr>
              <a:t>评估</a:t>
            </a:r>
            <a:r>
              <a:rPr lang="en-US" altLang="zh-CN" sz="1600" b="1">
                <a:solidFill>
                  <a:srgbClr val="000000"/>
                </a:solidFill>
              </a:rPr>
              <a:t>ST</a:t>
            </a:r>
            <a:endParaRPr lang="en-US" altLang="zh-CN" sz="1200" b="1">
              <a:solidFill>
                <a:srgbClr val="000000"/>
              </a:solidFill>
            </a:endParaRPr>
          </a:p>
        </p:txBody>
      </p:sp>
      <p:sp>
        <p:nvSpPr>
          <p:cNvPr id="91153" name="Line 17">
            <a:extLst>
              <a:ext uri="{FF2B5EF4-FFF2-40B4-BE49-F238E27FC236}">
                <a16:creationId xmlns:a16="http://schemas.microsoft.com/office/drawing/2014/main" id="{0076E627-B04C-478D-8F98-D8BF0AC61891}"/>
              </a:ext>
            </a:extLst>
          </p:cNvPr>
          <p:cNvSpPr>
            <a:spLocks noChangeShapeType="1"/>
          </p:cNvSpPr>
          <p:nvPr/>
        </p:nvSpPr>
        <p:spPr bwMode="auto">
          <a:xfrm>
            <a:off x="2919413" y="3943350"/>
            <a:ext cx="363537" cy="317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8" name="Rectangle 18">
            <a:extLst>
              <a:ext uri="{FF2B5EF4-FFF2-40B4-BE49-F238E27FC236}">
                <a16:creationId xmlns:a16="http://schemas.microsoft.com/office/drawing/2014/main" id="{6294C5AC-ECEF-4EDB-A0D8-E5A00663D8AF}"/>
              </a:ext>
            </a:extLst>
          </p:cNvPr>
          <p:cNvSpPr>
            <a:spLocks noChangeArrowheads="1"/>
          </p:cNvSpPr>
          <p:nvPr/>
        </p:nvSpPr>
        <p:spPr bwMode="auto">
          <a:xfrm>
            <a:off x="3313113" y="3521075"/>
            <a:ext cx="962025" cy="882650"/>
          </a:xfrm>
          <a:prstGeom prst="rect">
            <a:avLst/>
          </a:prstGeom>
          <a:solidFill>
            <a:srgbClr val="FFFFFF"/>
          </a:solidFill>
          <a:ln w="9525">
            <a:solidFill>
              <a:srgbClr val="000000"/>
            </a:solidFill>
            <a:miter lim="800000"/>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55" name="Text Box 19">
            <a:extLst>
              <a:ext uri="{FF2B5EF4-FFF2-40B4-BE49-F238E27FC236}">
                <a16:creationId xmlns:a16="http://schemas.microsoft.com/office/drawing/2014/main" id="{1D701EFB-91AA-4EB5-A1F5-3B0749D27BD3}"/>
              </a:ext>
            </a:extLst>
          </p:cNvPr>
          <p:cNvSpPr txBox="1">
            <a:spLocks noChangeArrowheads="1"/>
          </p:cNvSpPr>
          <p:nvPr/>
        </p:nvSpPr>
        <p:spPr bwMode="auto">
          <a:xfrm>
            <a:off x="3314700" y="3657600"/>
            <a:ext cx="974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600" b="1">
                <a:solidFill>
                  <a:srgbClr val="000000"/>
                </a:solidFill>
              </a:rPr>
              <a:t>ST</a:t>
            </a:r>
            <a:r>
              <a:rPr lang="zh-CN" altLang="en-US" sz="1600" b="1">
                <a:solidFill>
                  <a:srgbClr val="000000"/>
                </a:solidFill>
              </a:rPr>
              <a:t>评估  </a:t>
            </a:r>
          </a:p>
          <a:p>
            <a:pPr algn="ctr"/>
            <a:r>
              <a:rPr lang="zh-CN" altLang="en-US" sz="1600" b="1">
                <a:solidFill>
                  <a:srgbClr val="000000"/>
                </a:solidFill>
              </a:rPr>
              <a:t> 结果</a:t>
            </a:r>
            <a:endParaRPr lang="zh-CN" altLang="en-US" sz="1200" b="1">
              <a:solidFill>
                <a:srgbClr val="000000"/>
              </a:solidFill>
            </a:endParaRPr>
          </a:p>
        </p:txBody>
      </p:sp>
      <p:sp>
        <p:nvSpPr>
          <p:cNvPr id="91156" name="Line 20">
            <a:extLst>
              <a:ext uri="{FF2B5EF4-FFF2-40B4-BE49-F238E27FC236}">
                <a16:creationId xmlns:a16="http://schemas.microsoft.com/office/drawing/2014/main" id="{DCA51018-F4DF-4191-9F0E-82C6411D20E9}"/>
              </a:ext>
            </a:extLst>
          </p:cNvPr>
          <p:cNvSpPr>
            <a:spLocks noChangeShapeType="1"/>
          </p:cNvSpPr>
          <p:nvPr/>
        </p:nvSpPr>
        <p:spPr bwMode="auto">
          <a:xfrm>
            <a:off x="3754438" y="4422775"/>
            <a:ext cx="0" cy="384175"/>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1" name="Oval 21">
            <a:extLst>
              <a:ext uri="{FF2B5EF4-FFF2-40B4-BE49-F238E27FC236}">
                <a16:creationId xmlns:a16="http://schemas.microsoft.com/office/drawing/2014/main" id="{211C4096-CE3F-489E-8979-F99B8324B776}"/>
              </a:ext>
            </a:extLst>
          </p:cNvPr>
          <p:cNvSpPr>
            <a:spLocks noChangeArrowheads="1"/>
          </p:cNvSpPr>
          <p:nvPr/>
        </p:nvSpPr>
        <p:spPr bwMode="auto">
          <a:xfrm>
            <a:off x="3109913" y="4800600"/>
            <a:ext cx="1168400" cy="960438"/>
          </a:xfrm>
          <a:prstGeom prst="ellipse">
            <a:avLst/>
          </a:prstGeom>
          <a:solidFill>
            <a:srgbClr val="FFFFFF"/>
          </a:solidFill>
          <a:ln w="9525">
            <a:solidFill>
              <a:srgbClr val="000000"/>
            </a:solidFill>
            <a:round/>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58" name="Text Box 22">
            <a:extLst>
              <a:ext uri="{FF2B5EF4-FFF2-40B4-BE49-F238E27FC236}">
                <a16:creationId xmlns:a16="http://schemas.microsoft.com/office/drawing/2014/main" id="{F646D188-2141-4097-8265-02E2FDD2B6EE}"/>
              </a:ext>
            </a:extLst>
          </p:cNvPr>
          <p:cNvSpPr txBox="1">
            <a:spLocks noChangeArrowheads="1"/>
          </p:cNvSpPr>
          <p:nvPr/>
        </p:nvSpPr>
        <p:spPr bwMode="auto">
          <a:xfrm>
            <a:off x="3170238" y="5105400"/>
            <a:ext cx="1016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solidFill>
                  <a:srgbClr val="000000"/>
                </a:solidFill>
              </a:rPr>
              <a:t>评估</a:t>
            </a:r>
            <a:r>
              <a:rPr lang="en-US" altLang="zh-CN" sz="1600" b="1">
                <a:solidFill>
                  <a:srgbClr val="000000"/>
                </a:solidFill>
              </a:rPr>
              <a:t>TOE</a:t>
            </a:r>
            <a:endParaRPr lang="en-US" altLang="zh-CN" sz="1200" b="1">
              <a:solidFill>
                <a:srgbClr val="000000"/>
              </a:solidFill>
            </a:endParaRPr>
          </a:p>
        </p:txBody>
      </p:sp>
      <p:sp>
        <p:nvSpPr>
          <p:cNvPr id="91159" name="Line 23">
            <a:extLst>
              <a:ext uri="{FF2B5EF4-FFF2-40B4-BE49-F238E27FC236}">
                <a16:creationId xmlns:a16="http://schemas.microsoft.com/office/drawing/2014/main" id="{FFB0D35B-01A2-48FA-816F-79B4862FA9CB}"/>
              </a:ext>
            </a:extLst>
          </p:cNvPr>
          <p:cNvSpPr>
            <a:spLocks noChangeShapeType="1"/>
          </p:cNvSpPr>
          <p:nvPr/>
        </p:nvSpPr>
        <p:spPr bwMode="auto">
          <a:xfrm>
            <a:off x="4292600" y="5364163"/>
            <a:ext cx="361950" cy="0"/>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 name="Rectangle 24">
            <a:extLst>
              <a:ext uri="{FF2B5EF4-FFF2-40B4-BE49-F238E27FC236}">
                <a16:creationId xmlns:a16="http://schemas.microsoft.com/office/drawing/2014/main" id="{9862BB03-2967-451E-A993-7BF54D2F735F}"/>
              </a:ext>
            </a:extLst>
          </p:cNvPr>
          <p:cNvSpPr>
            <a:spLocks noChangeArrowheads="1"/>
          </p:cNvSpPr>
          <p:nvPr/>
        </p:nvSpPr>
        <p:spPr bwMode="auto">
          <a:xfrm>
            <a:off x="4605338" y="4884738"/>
            <a:ext cx="1055687" cy="882650"/>
          </a:xfrm>
          <a:prstGeom prst="rect">
            <a:avLst/>
          </a:prstGeom>
          <a:solidFill>
            <a:srgbClr val="FFFFFF"/>
          </a:solidFill>
          <a:ln w="9525">
            <a:solidFill>
              <a:srgbClr val="000000"/>
            </a:solidFill>
            <a:miter lim="800000"/>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25" name="Text Box 25">
            <a:extLst>
              <a:ext uri="{FF2B5EF4-FFF2-40B4-BE49-F238E27FC236}">
                <a16:creationId xmlns:a16="http://schemas.microsoft.com/office/drawing/2014/main" id="{1FC642AD-B8F0-4DDD-9BD8-161927099EBA}"/>
              </a:ext>
            </a:extLst>
          </p:cNvPr>
          <p:cNvSpPr txBox="1">
            <a:spLocks noChangeArrowheads="1"/>
          </p:cNvSpPr>
          <p:nvPr/>
        </p:nvSpPr>
        <p:spPr bwMode="auto">
          <a:xfrm>
            <a:off x="4618038" y="5105400"/>
            <a:ext cx="1016000" cy="584200"/>
          </a:xfrm>
          <a:prstGeom prst="rect">
            <a:avLst/>
          </a:prstGeom>
          <a:noFill/>
          <a:ln w="9525">
            <a:noFill/>
            <a:miter lim="800000"/>
            <a:headEnd/>
            <a:tailEnd/>
          </a:ln>
        </p:spPr>
        <p:txBody>
          <a:bodyPr wrap="none">
            <a:spAutoFit/>
          </a:bodyPr>
          <a:lstStyle/>
          <a:p>
            <a:pPr algn="ctr" eaLnBrk="0" hangingPunct="0">
              <a:defRPr/>
            </a:pPr>
            <a:r>
              <a:rPr lang="en-US" altLang="zh-CN" sz="1600" b="1">
                <a:solidFill>
                  <a:srgbClr val="000000"/>
                </a:solidFill>
                <a:latin typeface="Arial" charset="0"/>
              </a:rPr>
              <a:t>TOE</a:t>
            </a:r>
            <a:r>
              <a:rPr lang="zh-CN" altLang="en-US" sz="1600" b="1">
                <a:solidFill>
                  <a:srgbClr val="000000"/>
                </a:solidFill>
                <a:latin typeface="Arial" charset="0"/>
              </a:rPr>
              <a:t>评估</a:t>
            </a:r>
          </a:p>
          <a:p>
            <a:pPr algn="ctr" eaLnBrk="0" hangingPunct="0">
              <a:defRPr/>
            </a:pPr>
            <a:r>
              <a:rPr lang="zh-CN" altLang="en-US" sz="1600" b="1">
                <a:solidFill>
                  <a:srgbClr val="000000"/>
                </a:solidFill>
                <a:latin typeface="Arial" charset="0"/>
              </a:rPr>
              <a:t>结果</a:t>
            </a:r>
            <a:endParaRPr lang="zh-CN" altLang="en-US" sz="1600" b="1">
              <a:solidFill>
                <a:srgbClr val="000000"/>
              </a:solidFill>
              <a:effectLst>
                <a:outerShdw blurRad="38100" dist="38100" dir="2700000" algn="tl">
                  <a:srgbClr val="C0C0C0"/>
                </a:outerShdw>
              </a:effectLst>
              <a:latin typeface="Arial" charset="0"/>
            </a:endParaRPr>
          </a:p>
        </p:txBody>
      </p:sp>
      <p:sp>
        <p:nvSpPr>
          <p:cNvPr id="91162" name="Line 26">
            <a:extLst>
              <a:ext uri="{FF2B5EF4-FFF2-40B4-BE49-F238E27FC236}">
                <a16:creationId xmlns:a16="http://schemas.microsoft.com/office/drawing/2014/main" id="{AF6AC77E-4342-45E7-9B9A-7426F8E3EB55}"/>
              </a:ext>
            </a:extLst>
          </p:cNvPr>
          <p:cNvSpPr>
            <a:spLocks noChangeShapeType="1"/>
          </p:cNvSpPr>
          <p:nvPr/>
        </p:nvSpPr>
        <p:spPr bwMode="auto">
          <a:xfrm>
            <a:off x="5665788" y="5302250"/>
            <a:ext cx="363537" cy="0"/>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 name="Oval 27">
            <a:extLst>
              <a:ext uri="{FF2B5EF4-FFF2-40B4-BE49-F238E27FC236}">
                <a16:creationId xmlns:a16="http://schemas.microsoft.com/office/drawing/2014/main" id="{E31813D4-E2D6-4A7E-8802-FBBEE86696E3}"/>
              </a:ext>
            </a:extLst>
          </p:cNvPr>
          <p:cNvSpPr>
            <a:spLocks noChangeArrowheads="1"/>
          </p:cNvSpPr>
          <p:nvPr/>
        </p:nvSpPr>
        <p:spPr bwMode="auto">
          <a:xfrm>
            <a:off x="6007100" y="4827588"/>
            <a:ext cx="1087438" cy="960437"/>
          </a:xfrm>
          <a:prstGeom prst="ellipse">
            <a:avLst/>
          </a:prstGeom>
          <a:solidFill>
            <a:srgbClr val="FFFFFF"/>
          </a:solidFill>
          <a:ln w="9525">
            <a:solidFill>
              <a:srgbClr val="000000"/>
            </a:solidFill>
            <a:round/>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64" name="Text Box 28">
            <a:extLst>
              <a:ext uri="{FF2B5EF4-FFF2-40B4-BE49-F238E27FC236}">
                <a16:creationId xmlns:a16="http://schemas.microsoft.com/office/drawing/2014/main" id="{46EB5491-B6DF-4A13-B5B4-8628D449B965}"/>
              </a:ext>
            </a:extLst>
          </p:cNvPr>
          <p:cNvSpPr txBox="1">
            <a:spLocks noChangeArrowheads="1"/>
          </p:cNvSpPr>
          <p:nvPr/>
        </p:nvSpPr>
        <p:spPr bwMode="auto">
          <a:xfrm>
            <a:off x="6149975" y="5105400"/>
            <a:ext cx="1012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solidFill>
                  <a:srgbClr val="000000"/>
                </a:solidFill>
              </a:rPr>
              <a:t>证书分类</a:t>
            </a:r>
            <a:endParaRPr lang="zh-CN" altLang="en-US" sz="1200" b="1">
              <a:solidFill>
                <a:srgbClr val="000000"/>
              </a:solidFill>
            </a:endParaRPr>
          </a:p>
        </p:txBody>
      </p:sp>
      <p:sp>
        <p:nvSpPr>
          <p:cNvPr id="91165" name="Line 29">
            <a:extLst>
              <a:ext uri="{FF2B5EF4-FFF2-40B4-BE49-F238E27FC236}">
                <a16:creationId xmlns:a16="http://schemas.microsoft.com/office/drawing/2014/main" id="{8D2B8216-2609-432E-B5E3-F54B75B7184F}"/>
              </a:ext>
            </a:extLst>
          </p:cNvPr>
          <p:cNvSpPr>
            <a:spLocks noChangeShapeType="1"/>
          </p:cNvSpPr>
          <p:nvPr/>
        </p:nvSpPr>
        <p:spPr bwMode="auto">
          <a:xfrm>
            <a:off x="7145338" y="5316538"/>
            <a:ext cx="363537" cy="0"/>
          </a:xfrm>
          <a:prstGeom prst="line">
            <a:avLst/>
          </a:prstGeom>
          <a:noFill/>
          <a:ln w="9525">
            <a:solidFill>
              <a:srgbClr val="00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0" name="Rectangle 30">
            <a:extLst>
              <a:ext uri="{FF2B5EF4-FFF2-40B4-BE49-F238E27FC236}">
                <a16:creationId xmlns:a16="http://schemas.microsoft.com/office/drawing/2014/main" id="{7DDE9889-79DF-4A82-8319-C3FC5E780DCD}"/>
              </a:ext>
            </a:extLst>
          </p:cNvPr>
          <p:cNvSpPr>
            <a:spLocks noChangeArrowheads="1"/>
          </p:cNvSpPr>
          <p:nvPr/>
        </p:nvSpPr>
        <p:spPr bwMode="auto">
          <a:xfrm>
            <a:off x="7551738" y="4884738"/>
            <a:ext cx="960437" cy="882650"/>
          </a:xfrm>
          <a:prstGeom prst="rect">
            <a:avLst/>
          </a:prstGeom>
          <a:solidFill>
            <a:srgbClr val="FFFFFF"/>
          </a:solidFill>
          <a:ln w="9525">
            <a:solidFill>
              <a:srgbClr val="000000"/>
            </a:solidFill>
            <a:miter lim="800000"/>
            <a:headEnd/>
            <a:tailEnd/>
          </a:ln>
        </p:spPr>
        <p:txBody>
          <a:bodyPr wrap="none" anchor="ctr"/>
          <a:lstStyle/>
          <a:p>
            <a:pPr algn="ctr" eaLnBrk="0" hangingPunct="0">
              <a:defRPr/>
            </a:pPr>
            <a:endParaRPr lang="zh-CN" altLang="en-US" sz="1200" b="1">
              <a:solidFill>
                <a:srgbClr val="000000"/>
              </a:solidFill>
              <a:effectLst>
                <a:outerShdw blurRad="38100" dist="38100" dir="2700000" algn="tl">
                  <a:srgbClr val="C0C0C0"/>
                </a:outerShdw>
              </a:effectLst>
              <a:latin typeface="Arial" charset="0"/>
            </a:endParaRPr>
          </a:p>
        </p:txBody>
      </p:sp>
      <p:sp>
        <p:nvSpPr>
          <p:cNvPr id="91167" name="Text Box 31">
            <a:extLst>
              <a:ext uri="{FF2B5EF4-FFF2-40B4-BE49-F238E27FC236}">
                <a16:creationId xmlns:a16="http://schemas.microsoft.com/office/drawing/2014/main" id="{DB2A2A97-DB1A-40EC-981E-34287186D5AE}"/>
              </a:ext>
            </a:extLst>
          </p:cNvPr>
          <p:cNvSpPr txBox="1">
            <a:spLocks noChangeArrowheads="1"/>
          </p:cNvSpPr>
          <p:nvPr/>
        </p:nvSpPr>
        <p:spPr bwMode="auto">
          <a:xfrm>
            <a:off x="7596188" y="5029200"/>
            <a:ext cx="86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solidFill>
                  <a:srgbClr val="000000"/>
                </a:solidFill>
              </a:rPr>
              <a:t>已评估 </a:t>
            </a:r>
          </a:p>
          <a:p>
            <a:pPr algn="just"/>
            <a:r>
              <a:rPr lang="zh-CN" altLang="en-US" sz="1600" b="1">
                <a:solidFill>
                  <a:srgbClr val="000000"/>
                </a:solidFill>
              </a:rPr>
              <a:t>的</a:t>
            </a:r>
            <a:r>
              <a:rPr lang="en-US" altLang="zh-CN" sz="1600" b="1">
                <a:solidFill>
                  <a:srgbClr val="000000"/>
                </a:solidFill>
              </a:rPr>
              <a:t>TOE</a:t>
            </a:r>
            <a:endParaRPr lang="en-US" altLang="zh-CN" sz="1200" b="1">
              <a:solidFill>
                <a:srgbClr val="000000"/>
              </a:solidFill>
            </a:endParaRPr>
          </a:p>
        </p:txBody>
      </p:sp>
      <p:sp>
        <p:nvSpPr>
          <p:cNvPr id="91168" name="Freeform 32">
            <a:extLst>
              <a:ext uri="{FF2B5EF4-FFF2-40B4-BE49-F238E27FC236}">
                <a16:creationId xmlns:a16="http://schemas.microsoft.com/office/drawing/2014/main" id="{13D7B728-9711-46CC-910F-AE1A280128CC}"/>
              </a:ext>
            </a:extLst>
          </p:cNvPr>
          <p:cNvSpPr>
            <a:spLocks/>
          </p:cNvSpPr>
          <p:nvPr/>
        </p:nvSpPr>
        <p:spPr bwMode="auto">
          <a:xfrm>
            <a:off x="2416175" y="2867025"/>
            <a:ext cx="4048125" cy="576263"/>
          </a:xfrm>
          <a:custGeom>
            <a:avLst/>
            <a:gdLst>
              <a:gd name="T0" fmla="*/ 2147483647 w 1542"/>
              <a:gd name="T1" fmla="*/ 0 h 180"/>
              <a:gd name="T2" fmla="*/ 2147483647 w 1542"/>
              <a:gd name="T3" fmla="*/ 2147483647 h 180"/>
              <a:gd name="T4" fmla="*/ 0 w 1542"/>
              <a:gd name="T5" fmla="*/ 2147483647 h 180"/>
              <a:gd name="T6" fmla="*/ 0 w 1542"/>
              <a:gd name="T7" fmla="*/ 2147483647 h 180"/>
              <a:gd name="T8" fmla="*/ 0 60000 65536"/>
              <a:gd name="T9" fmla="*/ 0 60000 65536"/>
              <a:gd name="T10" fmla="*/ 0 60000 65536"/>
              <a:gd name="T11" fmla="*/ 0 60000 65536"/>
              <a:gd name="T12" fmla="*/ 0 w 1542"/>
              <a:gd name="T13" fmla="*/ 0 h 180"/>
              <a:gd name="T14" fmla="*/ 1542 w 1542"/>
              <a:gd name="T15" fmla="*/ 180 h 180"/>
            </a:gdLst>
            <a:ahLst/>
            <a:cxnLst>
              <a:cxn ang="T8">
                <a:pos x="T0" y="T1"/>
              </a:cxn>
              <a:cxn ang="T9">
                <a:pos x="T2" y="T3"/>
              </a:cxn>
              <a:cxn ang="T10">
                <a:pos x="T4" y="T5"/>
              </a:cxn>
              <a:cxn ang="T11">
                <a:pos x="T6" y="T7"/>
              </a:cxn>
            </a:cxnLst>
            <a:rect l="T12" t="T13" r="T14" b="T15"/>
            <a:pathLst>
              <a:path w="1542" h="180">
                <a:moveTo>
                  <a:pt x="1542" y="0"/>
                </a:moveTo>
                <a:lnTo>
                  <a:pt x="1542" y="72"/>
                </a:lnTo>
                <a:lnTo>
                  <a:pt x="0" y="72"/>
                </a:lnTo>
                <a:lnTo>
                  <a:pt x="0" y="180"/>
                </a:lnTo>
              </a:path>
            </a:pathLst>
          </a:custGeom>
          <a:noFill/>
          <a:ln w="9525" cap="rnd">
            <a:solidFill>
              <a:srgbClr val="000000"/>
            </a:solidFill>
            <a:prstDash val="sysDot"/>
            <a:round/>
            <a:headEnd/>
            <a:tailEnd type="stealth" w="med" len="me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91169" name="灯片编号占位符 3">
            <a:extLst>
              <a:ext uri="{FF2B5EF4-FFF2-40B4-BE49-F238E27FC236}">
                <a16:creationId xmlns:a16="http://schemas.microsoft.com/office/drawing/2014/main" id="{E6D5DFA4-5639-4119-93F9-F0CE59838083}"/>
              </a:ext>
            </a:extLst>
          </p:cNvPr>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fld id="{86183223-CBFE-4379-B39D-642B9D143C56}" type="slidenum">
              <a:rPr lang="en-US" altLang="zh-CN" sz="1000"/>
              <a:pPr algn="ctr" eaLnBrk="1" hangingPunct="1"/>
              <a:t>65</a:t>
            </a:fld>
            <a:endParaRPr lang="en-US" altLang="zh-CN" sz="1000"/>
          </a:p>
        </p:txBody>
      </p:sp>
    </p:spTree>
    <p:extLst>
      <p:ext uri="{BB962C8B-B14F-4D97-AF65-F5344CB8AC3E}">
        <p14:creationId xmlns:p14="http://schemas.microsoft.com/office/powerpoint/2010/main" val="2707672999"/>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信息系统安全等级保护测评</a:t>
            </a:r>
            <a:endParaRPr lang="zh-CN" altLang="en-US" dirty="0"/>
          </a:p>
        </p:txBody>
      </p:sp>
      <p:sp>
        <p:nvSpPr>
          <p:cNvPr id="3" name="内容占位符 2"/>
          <p:cNvSpPr>
            <a:spLocks noGrp="1"/>
          </p:cNvSpPr>
          <p:nvPr>
            <p:ph idx="1"/>
          </p:nvPr>
        </p:nvSpPr>
        <p:spPr/>
        <p:txBody>
          <a:bodyPr/>
          <a:lstStyle/>
          <a:p>
            <a:r>
              <a:rPr lang="zh-CN" altLang="en-US" dirty="0"/>
              <a:t>信息系统安全等级</a:t>
            </a:r>
            <a:r>
              <a:rPr lang="zh-CN" altLang="en-US" dirty="0" smtClean="0"/>
              <a:t>测评重要性</a:t>
            </a:r>
            <a:endParaRPr lang="en-US" altLang="zh-CN" dirty="0" smtClean="0"/>
          </a:p>
          <a:p>
            <a:pPr lvl="1"/>
            <a:r>
              <a:rPr lang="zh-CN" altLang="en-US" dirty="0" smtClean="0"/>
              <a:t>检测</a:t>
            </a:r>
            <a:r>
              <a:rPr lang="zh-CN" altLang="en-US" dirty="0"/>
              <a:t>评估信息系统安全等级保护状况是否达到相应等级基本要求的</a:t>
            </a:r>
            <a:r>
              <a:rPr lang="zh-CN" altLang="en-US" dirty="0" smtClean="0"/>
              <a:t>过程</a:t>
            </a:r>
            <a:endParaRPr lang="en-US" altLang="zh-CN" dirty="0" smtClean="0"/>
          </a:p>
          <a:p>
            <a:pPr lvl="1"/>
            <a:r>
              <a:rPr lang="zh-CN" altLang="en-US" dirty="0"/>
              <a:t>落实信息安全等级保护制度的重要环节</a:t>
            </a:r>
          </a:p>
          <a:p>
            <a:r>
              <a:rPr lang="zh-CN" altLang="en-US" dirty="0" smtClean="0"/>
              <a:t>等级</a:t>
            </a:r>
            <a:r>
              <a:rPr lang="zh-CN" altLang="en-US" dirty="0"/>
              <a:t>测评过程 </a:t>
            </a:r>
          </a:p>
          <a:p>
            <a:pPr lvl="1"/>
            <a:r>
              <a:rPr lang="zh-CN" altLang="en-US" dirty="0"/>
              <a:t>测评准备活动 </a:t>
            </a:r>
          </a:p>
          <a:p>
            <a:pPr lvl="1"/>
            <a:r>
              <a:rPr lang="zh-CN" altLang="en-US" dirty="0" smtClean="0"/>
              <a:t>方案</a:t>
            </a:r>
            <a:r>
              <a:rPr lang="zh-CN" altLang="en-US" dirty="0"/>
              <a:t>编制活动 </a:t>
            </a:r>
          </a:p>
          <a:p>
            <a:pPr lvl="1"/>
            <a:r>
              <a:rPr lang="zh-CN" altLang="en-US" dirty="0" smtClean="0"/>
              <a:t>现场</a:t>
            </a:r>
            <a:r>
              <a:rPr lang="zh-CN" altLang="en-US" dirty="0"/>
              <a:t>测评活动 </a:t>
            </a:r>
          </a:p>
          <a:p>
            <a:pPr lvl="1"/>
            <a:r>
              <a:rPr lang="zh-CN" altLang="en-US" dirty="0" smtClean="0"/>
              <a:t>分析</a:t>
            </a:r>
            <a:r>
              <a:rPr lang="zh-CN" altLang="en-US" dirty="0"/>
              <a:t>与报告编制活动 </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66</a:t>
            </a:fld>
            <a:endParaRPr lang="en-US" altLang="zh-CN"/>
          </a:p>
        </p:txBody>
      </p:sp>
    </p:spTree>
    <p:extLst>
      <p:ext uri="{BB962C8B-B14F-4D97-AF65-F5344CB8AC3E}">
        <p14:creationId xmlns:p14="http://schemas.microsoft.com/office/powerpoint/2010/main" val="2680790968"/>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a:t>知识</a:t>
            </a:r>
            <a:r>
              <a:rPr lang="zh-CN" altLang="en-US" dirty="0" smtClean="0"/>
              <a:t>子域</a:t>
            </a:r>
            <a:r>
              <a:rPr lang="en-US" altLang="zh-CN" dirty="0" smtClean="0"/>
              <a:t>-</a:t>
            </a:r>
            <a:r>
              <a:rPr lang="zh-CN" altLang="en-US" dirty="0" smtClean="0"/>
              <a:t>信息系统审计</a:t>
            </a:r>
            <a:endParaRPr lang="zh-CN" altLang="en-US" dirty="0"/>
          </a:p>
        </p:txBody>
      </p:sp>
      <p:sp>
        <p:nvSpPr>
          <p:cNvPr id="3" name="内容占位符 2"/>
          <p:cNvSpPr>
            <a:spLocks noGrp="1"/>
          </p:cNvSpPr>
          <p:nvPr>
            <p:ph idx="1"/>
          </p:nvPr>
        </p:nvSpPr>
        <p:spPr/>
        <p:txBody>
          <a:bodyPr>
            <a:normAutofit/>
          </a:bodyPr>
          <a:lstStyle/>
          <a:p>
            <a:r>
              <a:rPr lang="zh-CN" altLang="en-US" dirty="0" smtClean="0"/>
              <a:t>信息系统</a:t>
            </a:r>
            <a:r>
              <a:rPr lang="zh-CN" altLang="en-US" dirty="0"/>
              <a:t>审计概念</a:t>
            </a:r>
          </a:p>
          <a:p>
            <a:pPr lvl="1"/>
            <a:r>
              <a:rPr lang="zh-CN" altLang="en-US" dirty="0"/>
              <a:t>了解信息系统审计的概念；</a:t>
            </a:r>
          </a:p>
          <a:p>
            <a:r>
              <a:rPr lang="zh-CN" altLang="en-US" dirty="0" smtClean="0"/>
              <a:t>信息系统</a:t>
            </a:r>
            <a:r>
              <a:rPr lang="zh-CN" altLang="en-US" dirty="0"/>
              <a:t>审计的重要性</a:t>
            </a:r>
          </a:p>
          <a:p>
            <a:pPr lvl="1"/>
            <a:r>
              <a:rPr lang="zh-CN" altLang="en-US" dirty="0"/>
              <a:t>理解信息系统系统审计对信息安全的重要性；</a:t>
            </a:r>
          </a:p>
          <a:p>
            <a:r>
              <a:rPr lang="zh-CN" altLang="en-US" dirty="0" smtClean="0"/>
              <a:t>信息系统</a:t>
            </a:r>
            <a:r>
              <a:rPr lang="zh-CN" altLang="en-US" dirty="0"/>
              <a:t>审计流程</a:t>
            </a:r>
          </a:p>
          <a:p>
            <a:pPr lvl="1"/>
            <a:r>
              <a:rPr lang="zh-CN" altLang="en-US" dirty="0"/>
              <a:t>了解信息系统审计流程及每个阶段的工作内容；</a:t>
            </a:r>
          </a:p>
          <a:p>
            <a:r>
              <a:rPr lang="zh-CN" altLang="en-US" dirty="0" smtClean="0"/>
              <a:t>信息系统</a:t>
            </a:r>
            <a:r>
              <a:rPr lang="zh-CN" altLang="en-US" dirty="0"/>
              <a:t>审计报告</a:t>
            </a:r>
          </a:p>
          <a:p>
            <a:pPr lvl="1"/>
            <a:r>
              <a:rPr lang="zh-CN" altLang="en-US" dirty="0"/>
              <a:t>了解信息系统审计报告标准</a:t>
            </a:r>
            <a:r>
              <a:rPr lang="en-US" altLang="zh-CN" dirty="0"/>
              <a:t>SAS70</a:t>
            </a:r>
            <a:r>
              <a:rPr lang="zh-CN" altLang="en-US" dirty="0"/>
              <a:t>和</a:t>
            </a:r>
            <a:r>
              <a:rPr lang="en-US" altLang="zh-CN" dirty="0"/>
              <a:t>SOC</a:t>
            </a:r>
            <a:r>
              <a:rPr lang="zh-CN" altLang="en-US" dirty="0"/>
              <a:t>；</a:t>
            </a:r>
          </a:p>
          <a:p>
            <a:endParaRPr lang="zh-CN" altLang="zh-CN"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67</a:t>
            </a:fld>
            <a:endParaRPr lang="en-US" altLang="zh-CN"/>
          </a:p>
        </p:txBody>
      </p:sp>
    </p:spTree>
    <p:extLst>
      <p:ext uri="{BB962C8B-B14F-4D97-AF65-F5344CB8AC3E}">
        <p14:creationId xmlns:p14="http://schemas.microsoft.com/office/powerpoint/2010/main" val="2284773331"/>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信息系统审计概念</a:t>
            </a:r>
            <a:endParaRPr lang="zh-CN" altLang="en-US" dirty="0"/>
          </a:p>
        </p:txBody>
      </p:sp>
      <p:sp>
        <p:nvSpPr>
          <p:cNvPr id="3" name="内容占位符 2"/>
          <p:cNvSpPr>
            <a:spLocks noGrp="1"/>
          </p:cNvSpPr>
          <p:nvPr>
            <p:ph idx="1"/>
          </p:nvPr>
        </p:nvSpPr>
        <p:spPr/>
        <p:txBody>
          <a:bodyPr/>
          <a:lstStyle/>
          <a:p>
            <a:r>
              <a:rPr lang="zh-CN" altLang="en-US" dirty="0" smtClean="0"/>
              <a:t>信息系统审计的定义</a:t>
            </a:r>
            <a:endParaRPr lang="en-US" altLang="zh-CN" dirty="0" smtClean="0"/>
          </a:p>
          <a:p>
            <a:pPr lvl="1"/>
            <a:r>
              <a:rPr lang="zh-CN" altLang="en-US" dirty="0" smtClean="0"/>
              <a:t>国家审计属的定义</a:t>
            </a:r>
            <a:endParaRPr lang="en-US" altLang="zh-CN" dirty="0" smtClean="0"/>
          </a:p>
          <a:p>
            <a:pPr lvl="1"/>
            <a:r>
              <a:rPr lang="zh-CN" altLang="zh-CN" dirty="0"/>
              <a:t>国际信息系统和控制协会（</a:t>
            </a:r>
            <a:r>
              <a:rPr lang="en-US" altLang="zh-CN" dirty="0"/>
              <a:t>ISACA</a:t>
            </a:r>
            <a:r>
              <a:rPr lang="zh-CN" altLang="zh-CN" dirty="0"/>
              <a:t>）</a:t>
            </a:r>
            <a:endParaRPr lang="en-US" altLang="zh-CN" dirty="0" smtClean="0"/>
          </a:p>
          <a:p>
            <a:r>
              <a:rPr lang="zh-CN" altLang="en-US" dirty="0" smtClean="0"/>
              <a:t>信息系统审计的作用</a:t>
            </a:r>
            <a:endParaRPr lang="en-US" altLang="zh-CN" dirty="0" smtClean="0"/>
          </a:p>
          <a:p>
            <a:pPr lvl="1"/>
            <a:r>
              <a:rPr lang="zh-CN" altLang="en-US" dirty="0"/>
              <a:t>从审计目标看，信息系统审计主要是检查和促进被审计单位信息系统及其内部控制的真实性、正确性、完整性、安全性、可靠性和经济性等各类目标要素。</a:t>
            </a:r>
          </a:p>
          <a:p>
            <a:pPr lvl="1"/>
            <a:r>
              <a:rPr lang="zh-CN" altLang="en-US" dirty="0"/>
              <a:t>审计内容看，信息系统审计中的一般控制审计包括信息安全技术控制审计和信息安全管理控制审计。</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68</a:t>
            </a:fld>
            <a:endParaRPr lang="en-US" altLang="zh-CN"/>
          </a:p>
        </p:txBody>
      </p:sp>
    </p:spTree>
    <p:extLst>
      <p:ext uri="{BB962C8B-B14F-4D97-AF65-F5344CB8AC3E}">
        <p14:creationId xmlns:p14="http://schemas.microsoft.com/office/powerpoint/2010/main" val="3472210805"/>
      </p:ext>
    </p:extLst>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系统审计的必要性</a:t>
            </a:r>
            <a:endParaRPr lang="zh-CN" altLang="en-US" dirty="0"/>
          </a:p>
        </p:txBody>
      </p:sp>
      <p:sp>
        <p:nvSpPr>
          <p:cNvPr id="3" name="内容占位符 2"/>
          <p:cNvSpPr>
            <a:spLocks noGrp="1"/>
          </p:cNvSpPr>
          <p:nvPr>
            <p:ph idx="1"/>
          </p:nvPr>
        </p:nvSpPr>
        <p:spPr/>
        <p:txBody>
          <a:bodyPr/>
          <a:lstStyle/>
          <a:p>
            <a:r>
              <a:rPr lang="zh-CN" altLang="en-US" dirty="0" smtClean="0"/>
              <a:t>信息系统审计是</a:t>
            </a:r>
            <a:r>
              <a:rPr lang="zh-CN" altLang="zh-CN" dirty="0"/>
              <a:t>网络安全工作中的一个</a:t>
            </a:r>
            <a:r>
              <a:rPr lang="zh-CN" altLang="zh-CN" dirty="0" smtClean="0"/>
              <a:t>部分</a:t>
            </a:r>
            <a:endParaRPr lang="en-US" altLang="zh-CN" dirty="0" smtClean="0"/>
          </a:p>
          <a:p>
            <a:r>
              <a:rPr lang="zh-CN" altLang="zh-CN" dirty="0"/>
              <a:t>信息系统审计是安全管理体系</a:t>
            </a:r>
            <a:r>
              <a:rPr lang="en-US" altLang="zh-CN" dirty="0"/>
              <a:t>PDCA</a:t>
            </a:r>
            <a:r>
              <a:rPr lang="zh-CN" altLang="zh-CN" dirty="0"/>
              <a:t>循环中</a:t>
            </a:r>
            <a:r>
              <a:rPr lang="en-US" altLang="zh-CN" dirty="0"/>
              <a:t>check</a:t>
            </a:r>
            <a:r>
              <a:rPr lang="zh-CN" altLang="zh-CN" dirty="0"/>
              <a:t>阶段的主要手段</a:t>
            </a:r>
            <a:r>
              <a:rPr lang="zh-CN" altLang="zh-CN" dirty="0" smtClean="0"/>
              <a:t>之一</a:t>
            </a:r>
            <a:endParaRPr lang="en-US" altLang="zh-CN" dirty="0" smtClean="0"/>
          </a:p>
          <a:p>
            <a:r>
              <a:rPr lang="zh-CN" altLang="zh-CN" dirty="0"/>
              <a:t>提高组织的网络安全水平和</a:t>
            </a:r>
            <a:r>
              <a:rPr lang="zh-CN" altLang="zh-CN" dirty="0" smtClean="0"/>
              <a:t>能力</a:t>
            </a:r>
            <a:r>
              <a:rPr lang="zh-CN" altLang="en-US" dirty="0" smtClean="0"/>
              <a:t>的三道防线</a:t>
            </a:r>
            <a:endParaRPr lang="en-US" altLang="zh-CN" dirty="0" smtClean="0"/>
          </a:p>
          <a:p>
            <a:pPr lvl="1"/>
            <a:r>
              <a:rPr lang="zh-CN" altLang="zh-CN" dirty="0"/>
              <a:t>“一道防线”：业务及操作层面的自我</a:t>
            </a:r>
            <a:r>
              <a:rPr lang="zh-CN" altLang="zh-CN" dirty="0" smtClean="0"/>
              <a:t>约束</a:t>
            </a:r>
            <a:endParaRPr lang="en-US" altLang="zh-CN" dirty="0" smtClean="0"/>
          </a:p>
          <a:p>
            <a:pPr lvl="1"/>
            <a:r>
              <a:rPr lang="zh-CN" altLang="zh-CN" dirty="0"/>
              <a:t>“二道防线”：具体风险的专职</a:t>
            </a:r>
            <a:r>
              <a:rPr lang="zh-CN" altLang="zh-CN" dirty="0" smtClean="0"/>
              <a:t>管理</a:t>
            </a:r>
            <a:endParaRPr lang="en-US" altLang="zh-CN" dirty="0" smtClean="0"/>
          </a:p>
          <a:p>
            <a:pPr lvl="1"/>
            <a:r>
              <a:rPr lang="zh-CN" altLang="zh-CN" dirty="0"/>
              <a:t>“三道防线”：独立的监督评价职能</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69</a:t>
            </a:fld>
            <a:endParaRPr lang="en-US" altLang="zh-CN"/>
          </a:p>
        </p:txBody>
      </p:sp>
    </p:spTree>
    <p:extLst>
      <p:ext uri="{BB962C8B-B14F-4D97-AF65-F5344CB8AC3E}">
        <p14:creationId xmlns:p14="http://schemas.microsoft.com/office/powerpoint/2010/main" val="26631099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风险评估相关要素</a:t>
            </a:r>
            <a:r>
              <a:rPr lang="en-US" altLang="zh-CN" dirty="0" smtClean="0"/>
              <a:t>-</a:t>
            </a:r>
            <a:r>
              <a:rPr lang="zh-CN" altLang="en-US" dirty="0" smtClean="0"/>
              <a:t>资产</a:t>
            </a:r>
            <a:endParaRPr lang="zh-CN" altLang="en-US" dirty="0"/>
          </a:p>
        </p:txBody>
      </p:sp>
      <p:sp>
        <p:nvSpPr>
          <p:cNvPr id="3" name="内容占位符 2"/>
          <p:cNvSpPr>
            <a:spLocks noGrp="1"/>
          </p:cNvSpPr>
          <p:nvPr>
            <p:ph idx="1"/>
          </p:nvPr>
        </p:nvSpPr>
        <p:spPr/>
        <p:txBody>
          <a:bodyPr/>
          <a:lstStyle/>
          <a:p>
            <a:r>
              <a:rPr lang="zh-CN" altLang="zh-CN" dirty="0"/>
              <a:t>构成风险评估的资产是建立对组织具有价值的信息或资源，是安全策略保护的对象。</a:t>
            </a:r>
            <a:endParaRPr lang="en-US" altLang="zh-CN" dirty="0"/>
          </a:p>
          <a:p>
            <a:r>
              <a:rPr lang="zh-CN" altLang="zh-CN" dirty="0"/>
              <a:t>风险评估中资产的价值不是以资产的经济价值来衡量， 而是由资产在这三个安全属性上的达成程度或者其安全属性未达成时所造成的影响程度来决定的。</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a:t>
            </a:fld>
            <a:endParaRPr lang="en-US" altLang="zh-CN"/>
          </a:p>
        </p:txBody>
      </p:sp>
    </p:spTree>
    <p:extLst>
      <p:ext uri="{BB962C8B-B14F-4D97-AF65-F5344CB8AC3E}">
        <p14:creationId xmlns:p14="http://schemas.microsoft.com/office/powerpoint/2010/main" val="3104683112"/>
      </p:ext>
    </p:extLst>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信息系统审计流程</a:t>
            </a:r>
            <a:endParaRPr lang="zh-CN" altLang="en-US" dirty="0"/>
          </a:p>
        </p:txBody>
      </p:sp>
      <p:sp>
        <p:nvSpPr>
          <p:cNvPr id="3" name="内容占位符 2"/>
          <p:cNvSpPr>
            <a:spLocks noGrp="1"/>
          </p:cNvSpPr>
          <p:nvPr>
            <p:ph idx="1"/>
          </p:nvPr>
        </p:nvSpPr>
        <p:spPr>
          <a:xfrm>
            <a:off x="533400" y="1295400"/>
            <a:ext cx="8191500" cy="5077691"/>
          </a:xfrm>
        </p:spPr>
        <p:txBody>
          <a:bodyPr/>
          <a:lstStyle/>
          <a:p>
            <a:r>
              <a:rPr lang="zh-CN" altLang="en-US" dirty="0" smtClean="0"/>
              <a:t>确定审计目的和范围</a:t>
            </a:r>
            <a:endParaRPr lang="en-US" altLang="zh-CN" dirty="0" smtClean="0"/>
          </a:p>
          <a:p>
            <a:r>
              <a:rPr lang="zh-CN" altLang="en-US" dirty="0" smtClean="0"/>
              <a:t>明确审计依据</a:t>
            </a:r>
            <a:endParaRPr lang="en-US" altLang="zh-CN" dirty="0" smtClean="0"/>
          </a:p>
          <a:p>
            <a:r>
              <a:rPr lang="zh-CN" altLang="en-US" dirty="0" smtClean="0"/>
              <a:t>组建审计小组</a:t>
            </a:r>
            <a:endParaRPr lang="en-US" altLang="zh-CN" dirty="0" smtClean="0"/>
          </a:p>
          <a:p>
            <a:r>
              <a:rPr lang="zh-CN" altLang="en-US" dirty="0" smtClean="0"/>
              <a:t>实施现场审计</a:t>
            </a:r>
            <a:endParaRPr lang="en-US" altLang="zh-CN" dirty="0" smtClean="0"/>
          </a:p>
          <a:p>
            <a:r>
              <a:rPr lang="zh-CN" altLang="en-US" dirty="0" smtClean="0"/>
              <a:t>报告审计发现</a:t>
            </a:r>
            <a:endParaRPr lang="en-US" altLang="zh-CN" dirty="0" smtClean="0"/>
          </a:p>
          <a:p>
            <a:r>
              <a:rPr lang="zh-CN" altLang="en-US" dirty="0" smtClean="0"/>
              <a:t>后续审计活动</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70</a:t>
            </a:fld>
            <a:endParaRPr lang="en-US" altLang="zh-CN"/>
          </a:p>
        </p:txBody>
      </p:sp>
      <p:pic>
        <p:nvPicPr>
          <p:cNvPr id="5" name="图片 4" descr="C:\Documents and Settings\Administrator\桌面\新建文件夹\流程.png"/>
          <p:cNvPicPr/>
          <p:nvPr/>
        </p:nvPicPr>
        <p:blipFill>
          <a:blip r:embed="rId2">
            <a:extLst>
              <a:ext uri="{28A0092B-C50C-407E-A947-70E740481C1C}">
                <a14:useLocalDpi xmlns:a14="http://schemas.microsoft.com/office/drawing/2010/main" val="0"/>
              </a:ext>
            </a:extLst>
          </a:blip>
          <a:srcRect/>
          <a:stretch>
            <a:fillRect/>
          </a:stretch>
        </p:blipFill>
        <p:spPr bwMode="auto">
          <a:xfrm>
            <a:off x="827585" y="4293096"/>
            <a:ext cx="7897315" cy="2160091"/>
          </a:xfrm>
          <a:prstGeom prst="rect">
            <a:avLst/>
          </a:prstGeom>
          <a:noFill/>
          <a:ln>
            <a:noFill/>
          </a:ln>
        </p:spPr>
      </p:pic>
    </p:spTree>
    <p:extLst>
      <p:ext uri="{BB962C8B-B14F-4D97-AF65-F5344CB8AC3E}">
        <p14:creationId xmlns:p14="http://schemas.microsoft.com/office/powerpoint/2010/main" val="3537839569"/>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确定审计目的和范围</a:t>
            </a:r>
            <a:endParaRPr lang="zh-CN" altLang="en-US" dirty="0"/>
          </a:p>
        </p:txBody>
      </p:sp>
      <p:sp>
        <p:nvSpPr>
          <p:cNvPr id="3" name="内容占位符 2"/>
          <p:cNvSpPr>
            <a:spLocks noGrp="1"/>
          </p:cNvSpPr>
          <p:nvPr>
            <p:ph idx="1"/>
          </p:nvPr>
        </p:nvSpPr>
        <p:spPr/>
        <p:txBody>
          <a:bodyPr/>
          <a:lstStyle/>
          <a:p>
            <a:r>
              <a:rPr lang="zh-CN" altLang="en-US" dirty="0" smtClean="0"/>
              <a:t>审计目的：审计工作的出发点</a:t>
            </a:r>
            <a:endParaRPr lang="en-US" altLang="zh-CN" dirty="0" smtClean="0"/>
          </a:p>
          <a:p>
            <a:pPr lvl="1"/>
            <a:r>
              <a:rPr lang="zh-CN" altLang="zh-CN" dirty="0" smtClean="0"/>
              <a:t>满足</a:t>
            </a:r>
            <a:r>
              <a:rPr lang="zh-CN" altLang="zh-CN" dirty="0"/>
              <a:t>监管部门的</a:t>
            </a:r>
            <a:r>
              <a:rPr lang="zh-CN" altLang="zh-CN" dirty="0" smtClean="0"/>
              <a:t>要求</a:t>
            </a:r>
            <a:endParaRPr lang="en-US" altLang="zh-CN" dirty="0" smtClean="0"/>
          </a:p>
          <a:p>
            <a:pPr lvl="1"/>
            <a:r>
              <a:rPr lang="zh-CN" altLang="zh-CN" dirty="0" smtClean="0"/>
              <a:t>满足</a:t>
            </a:r>
            <a:r>
              <a:rPr lang="zh-CN" altLang="zh-CN" dirty="0"/>
              <a:t>信息安全国际国内标准的</a:t>
            </a:r>
            <a:r>
              <a:rPr lang="zh-CN" altLang="zh-CN" dirty="0" smtClean="0"/>
              <a:t>要求</a:t>
            </a:r>
            <a:endParaRPr lang="en-US" altLang="zh-CN" dirty="0" smtClean="0"/>
          </a:p>
          <a:p>
            <a:pPr lvl="1"/>
            <a:r>
              <a:rPr lang="zh-CN" altLang="zh-CN" dirty="0" smtClean="0"/>
              <a:t>满足</a:t>
            </a:r>
            <a:r>
              <a:rPr lang="zh-CN" altLang="zh-CN" dirty="0"/>
              <a:t>机构自身信息安全工作</a:t>
            </a:r>
            <a:r>
              <a:rPr lang="zh-CN" altLang="zh-CN" dirty="0" smtClean="0"/>
              <a:t>要求</a:t>
            </a:r>
            <a:endParaRPr lang="en-US" altLang="zh-CN" dirty="0" smtClean="0"/>
          </a:p>
          <a:p>
            <a:r>
              <a:rPr lang="zh-CN" altLang="en-US" dirty="0" smtClean="0"/>
              <a:t>审计范围：</a:t>
            </a:r>
            <a:r>
              <a:rPr lang="zh-CN" altLang="zh-CN" dirty="0"/>
              <a:t>影响审计工作量的一个重要</a:t>
            </a:r>
            <a:r>
              <a:rPr lang="zh-CN" altLang="zh-CN" dirty="0" smtClean="0"/>
              <a:t>因素</a:t>
            </a:r>
            <a:endParaRPr lang="en-US" altLang="zh-CN" dirty="0" smtClean="0"/>
          </a:p>
          <a:p>
            <a:pPr lvl="1"/>
            <a:r>
              <a:rPr lang="zh-CN" altLang="en-US" dirty="0" smtClean="0"/>
              <a:t>从</a:t>
            </a:r>
            <a:r>
              <a:rPr lang="zh-CN" altLang="zh-CN" dirty="0" smtClean="0"/>
              <a:t>组织</a:t>
            </a:r>
            <a:r>
              <a:rPr lang="zh-CN" altLang="zh-CN" dirty="0"/>
              <a:t>机构考虑，如仅对个别部门实施审计，或者在组织全部范围实施</a:t>
            </a:r>
            <a:r>
              <a:rPr lang="zh-CN" altLang="zh-CN" dirty="0" smtClean="0"/>
              <a:t>审计</a:t>
            </a:r>
            <a:endParaRPr lang="en-US" altLang="zh-CN" dirty="0" smtClean="0"/>
          </a:p>
          <a:p>
            <a:pPr lvl="1"/>
            <a:r>
              <a:rPr lang="zh-CN" altLang="zh-CN" dirty="0" smtClean="0"/>
              <a:t>从</a:t>
            </a:r>
            <a:r>
              <a:rPr lang="zh-CN" altLang="zh-CN" dirty="0"/>
              <a:t>业务和系统角度考虑，如仅对核心业务系统实施审计，或者仅对某业务实施审计等</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71</a:t>
            </a:fld>
            <a:endParaRPr lang="en-US" altLang="zh-CN"/>
          </a:p>
        </p:txBody>
      </p:sp>
    </p:spTree>
    <p:extLst>
      <p:ext uri="{BB962C8B-B14F-4D97-AF65-F5344CB8AC3E}">
        <p14:creationId xmlns:p14="http://schemas.microsoft.com/office/powerpoint/2010/main" val="1205399321"/>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明确审计依据</a:t>
            </a:r>
            <a:endParaRPr lang="zh-CN" altLang="en-US" dirty="0"/>
          </a:p>
        </p:txBody>
      </p:sp>
      <p:sp>
        <p:nvSpPr>
          <p:cNvPr id="3" name="内容占位符 2"/>
          <p:cNvSpPr>
            <a:spLocks noGrp="1"/>
          </p:cNvSpPr>
          <p:nvPr>
            <p:ph idx="1"/>
          </p:nvPr>
        </p:nvSpPr>
        <p:spPr/>
        <p:txBody>
          <a:bodyPr/>
          <a:lstStyle/>
          <a:p>
            <a:r>
              <a:rPr lang="zh-CN" altLang="en-US" dirty="0" smtClean="0"/>
              <a:t>审计目的不同，依据就不同</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72</a:t>
            </a:fld>
            <a:endParaRPr lang="en-US" altLang="zh-CN"/>
          </a:p>
        </p:txBody>
      </p:sp>
      <p:graphicFrame>
        <p:nvGraphicFramePr>
          <p:cNvPr id="6" name="表格 5"/>
          <p:cNvGraphicFramePr>
            <a:graphicFrameLocks noGrp="1"/>
          </p:cNvGraphicFramePr>
          <p:nvPr>
            <p:extLst>
              <p:ext uri="{D42A27DB-BD31-4B8C-83A1-F6EECF244321}">
                <p14:modId xmlns:p14="http://schemas.microsoft.com/office/powerpoint/2010/main" val="328412312"/>
              </p:ext>
            </p:extLst>
          </p:nvPr>
        </p:nvGraphicFramePr>
        <p:xfrm>
          <a:off x="433636" y="2456892"/>
          <a:ext cx="8352927" cy="3556633"/>
        </p:xfrm>
        <a:graphic>
          <a:graphicData uri="http://schemas.openxmlformats.org/drawingml/2006/table">
            <a:tbl>
              <a:tblPr firstRow="1" firstCol="1" bandRow="1">
                <a:tableStyleId>{5C22544A-7EE6-4342-B048-85BDC9FD1C3A}</a:tableStyleId>
              </a:tblPr>
              <a:tblGrid>
                <a:gridCol w="836933">
                  <a:extLst>
                    <a:ext uri="{9D8B030D-6E8A-4147-A177-3AD203B41FA5}">
                      <a16:colId xmlns:a16="http://schemas.microsoft.com/office/drawing/2014/main" val="1978711194"/>
                    </a:ext>
                  </a:extLst>
                </a:gridCol>
                <a:gridCol w="4828780">
                  <a:extLst>
                    <a:ext uri="{9D8B030D-6E8A-4147-A177-3AD203B41FA5}">
                      <a16:colId xmlns:a16="http://schemas.microsoft.com/office/drawing/2014/main" val="1842407547"/>
                    </a:ext>
                  </a:extLst>
                </a:gridCol>
                <a:gridCol w="2687214">
                  <a:extLst>
                    <a:ext uri="{9D8B030D-6E8A-4147-A177-3AD203B41FA5}">
                      <a16:colId xmlns:a16="http://schemas.microsoft.com/office/drawing/2014/main" val="1385120673"/>
                    </a:ext>
                  </a:extLst>
                </a:gridCol>
              </a:tblGrid>
              <a:tr h="430800">
                <a:tc>
                  <a:txBody>
                    <a:bodyPr/>
                    <a:lstStyle/>
                    <a:p>
                      <a:pPr indent="111760">
                        <a:lnSpc>
                          <a:spcPct val="150000"/>
                        </a:lnSpc>
                        <a:spcAft>
                          <a:spcPts val="600"/>
                        </a:spcAft>
                      </a:pPr>
                      <a:r>
                        <a:rPr lang="zh-CN" sz="1800" kern="150">
                          <a:effectLst/>
                        </a:rPr>
                        <a:t>序号</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lgn="ctr">
                        <a:lnSpc>
                          <a:spcPct val="150000"/>
                        </a:lnSpc>
                        <a:spcAft>
                          <a:spcPts val="600"/>
                        </a:spcAft>
                      </a:pPr>
                      <a:r>
                        <a:rPr lang="zh-CN" sz="1800" kern="150" dirty="0">
                          <a:effectLst/>
                        </a:rPr>
                        <a:t>审计目的</a:t>
                      </a:r>
                      <a:endParaRPr lang="zh-CN" sz="18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tc>
                  <a:txBody>
                    <a:bodyPr/>
                    <a:lstStyle/>
                    <a:p>
                      <a:pPr indent="234950" algn="ctr">
                        <a:lnSpc>
                          <a:spcPct val="150000"/>
                        </a:lnSpc>
                        <a:spcAft>
                          <a:spcPts val="600"/>
                        </a:spcAft>
                      </a:pPr>
                      <a:r>
                        <a:rPr lang="zh-CN" sz="1800" kern="150">
                          <a:effectLst/>
                        </a:rPr>
                        <a:t>审计依据</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tc>
                <a:extLst>
                  <a:ext uri="{0D108BD9-81ED-4DB2-BD59-A6C34878D82A}">
                    <a16:rowId xmlns:a16="http://schemas.microsoft.com/office/drawing/2014/main" val="835905111"/>
                  </a:ext>
                </a:extLst>
              </a:tr>
              <a:tr h="833258">
                <a:tc>
                  <a:txBody>
                    <a:bodyPr/>
                    <a:lstStyle/>
                    <a:p>
                      <a:pPr indent="234950" algn="ctr">
                        <a:lnSpc>
                          <a:spcPct val="150000"/>
                        </a:lnSpc>
                        <a:spcAft>
                          <a:spcPts val="600"/>
                        </a:spcAft>
                      </a:pPr>
                      <a:r>
                        <a:rPr lang="en-US" sz="1800" kern="150">
                          <a:effectLst/>
                        </a:rPr>
                        <a:t>1</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zh-CN" sz="1800" kern="150" dirty="0">
                          <a:effectLst/>
                        </a:rPr>
                        <a:t>确定是否满足银监会关于商业银行信息科技风险管理要求</a:t>
                      </a:r>
                      <a:endParaRPr lang="zh-CN" sz="18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zh-CN" sz="1800" kern="150">
                          <a:effectLst/>
                        </a:rPr>
                        <a:t>商业银行信息科技风险管理指引</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extLst>
                  <a:ext uri="{0D108BD9-81ED-4DB2-BD59-A6C34878D82A}">
                    <a16:rowId xmlns:a16="http://schemas.microsoft.com/office/drawing/2014/main" val="2718762581"/>
                  </a:ext>
                </a:extLst>
              </a:tr>
              <a:tr h="766970">
                <a:tc>
                  <a:txBody>
                    <a:bodyPr/>
                    <a:lstStyle/>
                    <a:p>
                      <a:pPr indent="234950" algn="ctr">
                        <a:lnSpc>
                          <a:spcPct val="150000"/>
                        </a:lnSpc>
                        <a:spcAft>
                          <a:spcPts val="600"/>
                        </a:spcAft>
                      </a:pPr>
                      <a:r>
                        <a:rPr lang="en-US" sz="1800" kern="150">
                          <a:effectLst/>
                        </a:rPr>
                        <a:t>2</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zh-CN" sz="1800" kern="150" dirty="0">
                          <a:effectLst/>
                        </a:rPr>
                        <a:t>确定是否满足我国信息安全等级保护工作要求</a:t>
                      </a:r>
                      <a:endParaRPr lang="zh-CN" sz="18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en-US" sz="1800" kern="150">
                          <a:effectLst/>
                        </a:rPr>
                        <a:t>GB/T22239</a:t>
                      </a:r>
                      <a:r>
                        <a:rPr lang="zh-CN" sz="1800" kern="150">
                          <a:effectLst/>
                        </a:rPr>
                        <a:t>信息系统安全等级保护基本要求</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extLst>
                  <a:ext uri="{0D108BD9-81ED-4DB2-BD59-A6C34878D82A}">
                    <a16:rowId xmlns:a16="http://schemas.microsoft.com/office/drawing/2014/main" val="2987728626"/>
                  </a:ext>
                </a:extLst>
              </a:tr>
              <a:tr h="766970">
                <a:tc>
                  <a:txBody>
                    <a:bodyPr/>
                    <a:lstStyle/>
                    <a:p>
                      <a:pPr indent="234950" algn="ctr">
                        <a:lnSpc>
                          <a:spcPct val="150000"/>
                        </a:lnSpc>
                        <a:spcAft>
                          <a:spcPts val="600"/>
                        </a:spcAft>
                      </a:pPr>
                      <a:r>
                        <a:rPr lang="en-US" sz="1800" kern="150">
                          <a:effectLst/>
                        </a:rPr>
                        <a:t>3</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zh-CN" sz="1800" kern="150" dirty="0">
                          <a:effectLst/>
                        </a:rPr>
                        <a:t>确定是否满足信息安全管理体系国际标准要求</a:t>
                      </a:r>
                      <a:endParaRPr lang="zh-CN" sz="18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en-US" sz="1800" kern="150">
                          <a:effectLst/>
                        </a:rPr>
                        <a:t>ISO/IEC27001</a:t>
                      </a:r>
                      <a:r>
                        <a:rPr lang="zh-CN" sz="1800" kern="150">
                          <a:effectLst/>
                        </a:rPr>
                        <a:t>信息安全管理体系要求</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extLst>
                  <a:ext uri="{0D108BD9-81ED-4DB2-BD59-A6C34878D82A}">
                    <a16:rowId xmlns:a16="http://schemas.microsoft.com/office/drawing/2014/main" val="3593915971"/>
                  </a:ext>
                </a:extLst>
              </a:tr>
              <a:tr h="658387">
                <a:tc>
                  <a:txBody>
                    <a:bodyPr/>
                    <a:lstStyle/>
                    <a:p>
                      <a:pPr indent="234950" algn="ctr">
                        <a:lnSpc>
                          <a:spcPct val="150000"/>
                        </a:lnSpc>
                        <a:spcAft>
                          <a:spcPts val="600"/>
                        </a:spcAft>
                      </a:pPr>
                      <a:r>
                        <a:rPr lang="en-US" sz="1800" kern="150">
                          <a:effectLst/>
                        </a:rPr>
                        <a:t>4</a:t>
                      </a:r>
                      <a:endParaRPr lang="zh-CN" sz="1800" kern="15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zh-CN" sz="1800" kern="150" dirty="0">
                          <a:effectLst/>
                        </a:rPr>
                        <a:t>确定组织自己制定的信息安全规章制度执行情况</a:t>
                      </a:r>
                      <a:endParaRPr lang="zh-CN" sz="18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tc>
                  <a:txBody>
                    <a:bodyPr/>
                    <a:lstStyle/>
                    <a:p>
                      <a:pPr indent="111760">
                        <a:lnSpc>
                          <a:spcPct val="150000"/>
                        </a:lnSpc>
                        <a:spcAft>
                          <a:spcPts val="600"/>
                        </a:spcAft>
                      </a:pPr>
                      <a:r>
                        <a:rPr lang="zh-CN" sz="1800" kern="150" dirty="0">
                          <a:effectLst/>
                        </a:rPr>
                        <a:t>组织信息安全规章制度</a:t>
                      </a:r>
                      <a:endParaRPr lang="zh-CN" sz="1800" kern="150" dirty="0">
                        <a:effectLst/>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tc>
                <a:extLst>
                  <a:ext uri="{0D108BD9-81ED-4DB2-BD59-A6C34878D82A}">
                    <a16:rowId xmlns:a16="http://schemas.microsoft.com/office/drawing/2014/main" val="2395861774"/>
                  </a:ext>
                </a:extLst>
              </a:tr>
            </a:tbl>
          </a:graphicData>
        </a:graphic>
      </p:graphicFrame>
    </p:spTree>
    <p:extLst>
      <p:ext uri="{BB962C8B-B14F-4D97-AF65-F5344CB8AC3E}">
        <p14:creationId xmlns:p14="http://schemas.microsoft.com/office/powerpoint/2010/main" val="844971503"/>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组建审计小组</a:t>
            </a:r>
            <a:endParaRPr lang="zh-CN" altLang="en-US" dirty="0"/>
          </a:p>
        </p:txBody>
      </p:sp>
      <p:sp>
        <p:nvSpPr>
          <p:cNvPr id="3" name="内容占位符 2"/>
          <p:cNvSpPr>
            <a:spLocks noGrp="1"/>
          </p:cNvSpPr>
          <p:nvPr>
            <p:ph idx="1"/>
          </p:nvPr>
        </p:nvSpPr>
        <p:spPr/>
        <p:txBody>
          <a:bodyPr/>
          <a:lstStyle/>
          <a:p>
            <a:r>
              <a:rPr lang="zh-CN" altLang="en-US" dirty="0" smtClean="0"/>
              <a:t>审计组长：由</a:t>
            </a:r>
            <a:r>
              <a:rPr lang="zh-CN" altLang="zh-CN" dirty="0"/>
              <a:t>审计组织的管理者</a:t>
            </a:r>
            <a:r>
              <a:rPr lang="zh-CN" altLang="zh-CN" dirty="0" smtClean="0"/>
              <a:t>任命</a:t>
            </a:r>
            <a:endParaRPr lang="en-US" altLang="zh-CN" dirty="0" smtClean="0"/>
          </a:p>
          <a:p>
            <a:r>
              <a:rPr lang="zh-CN" altLang="en-US" dirty="0" smtClean="0"/>
              <a:t>审计人员</a:t>
            </a:r>
            <a:endParaRPr lang="en-US" altLang="zh-CN" dirty="0" smtClean="0"/>
          </a:p>
          <a:p>
            <a:pPr lvl="1"/>
            <a:r>
              <a:rPr lang="zh-CN" altLang="en-US" dirty="0" smtClean="0"/>
              <a:t>避免关联性</a:t>
            </a:r>
            <a:endParaRPr lang="en-US" altLang="zh-CN" dirty="0" smtClean="0"/>
          </a:p>
          <a:p>
            <a:pPr lvl="1"/>
            <a:r>
              <a:rPr lang="zh-CN" altLang="en-US" dirty="0" smtClean="0"/>
              <a:t>进行培训</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73</a:t>
            </a:fld>
            <a:endParaRPr lang="en-US" altLang="zh-CN"/>
          </a:p>
        </p:txBody>
      </p:sp>
    </p:spTree>
    <p:extLst>
      <p:ext uri="{BB962C8B-B14F-4D97-AF65-F5344CB8AC3E}">
        <p14:creationId xmlns:p14="http://schemas.microsoft.com/office/powerpoint/2010/main" val="2038117847"/>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实施现场审计</a:t>
            </a:r>
            <a:endParaRPr lang="zh-CN" altLang="en-US" dirty="0"/>
          </a:p>
        </p:txBody>
      </p:sp>
      <p:sp>
        <p:nvSpPr>
          <p:cNvPr id="3" name="内容占位符 2"/>
          <p:cNvSpPr>
            <a:spLocks noGrp="1"/>
          </p:cNvSpPr>
          <p:nvPr>
            <p:ph idx="1"/>
          </p:nvPr>
        </p:nvSpPr>
        <p:spPr/>
        <p:txBody>
          <a:bodyPr/>
          <a:lstStyle/>
          <a:p>
            <a:r>
              <a:rPr lang="zh-CN" altLang="en-US" dirty="0" smtClean="0"/>
              <a:t>依据</a:t>
            </a:r>
            <a:r>
              <a:rPr lang="zh-CN" altLang="zh-CN" dirty="0" smtClean="0"/>
              <a:t>审计</a:t>
            </a:r>
            <a:r>
              <a:rPr lang="zh-CN" altLang="zh-CN" dirty="0"/>
              <a:t>方案和审计计划执行，审计过程中好要做好变更</a:t>
            </a:r>
            <a:r>
              <a:rPr lang="zh-CN" altLang="zh-CN" dirty="0" smtClean="0"/>
              <a:t>控制</a:t>
            </a:r>
            <a:endParaRPr lang="en-US" altLang="zh-CN" dirty="0" smtClean="0"/>
          </a:p>
          <a:p>
            <a:r>
              <a:rPr lang="zh-CN" altLang="zh-CN" dirty="0"/>
              <a:t>现场审计</a:t>
            </a:r>
            <a:r>
              <a:rPr lang="zh-CN" altLang="zh-CN" dirty="0" smtClean="0"/>
              <a:t>方法</a:t>
            </a:r>
            <a:endParaRPr lang="en-US" altLang="zh-CN" dirty="0" smtClean="0"/>
          </a:p>
          <a:p>
            <a:pPr lvl="1"/>
            <a:r>
              <a:rPr lang="zh-CN" altLang="zh-CN" dirty="0" smtClean="0"/>
              <a:t>现场</a:t>
            </a:r>
            <a:r>
              <a:rPr lang="zh-CN" altLang="zh-CN" dirty="0"/>
              <a:t>访谈、审阅文件、查看记录、系统检查和测试</a:t>
            </a:r>
            <a:r>
              <a:rPr lang="zh-CN" altLang="zh-CN" dirty="0" smtClean="0"/>
              <a:t>等</a:t>
            </a:r>
            <a:endParaRPr lang="zh-CN" altLang="zh-CN" dirty="0"/>
          </a:p>
          <a:p>
            <a:r>
              <a:rPr lang="zh-CN" altLang="en-US" dirty="0" smtClean="0"/>
              <a:t>文档化</a:t>
            </a:r>
            <a:endParaRPr lang="en-US" altLang="zh-CN" dirty="0" smtClean="0"/>
          </a:p>
          <a:p>
            <a:pPr lvl="1"/>
            <a:r>
              <a:rPr lang="zh-CN" altLang="zh-CN" dirty="0" smtClean="0"/>
              <a:t>对</a:t>
            </a:r>
            <a:r>
              <a:rPr lang="zh-CN" altLang="zh-CN" dirty="0"/>
              <a:t>所发现的审计证据应进行详细记录，并与被审计单位人员进行现场确认</a:t>
            </a:r>
            <a:r>
              <a:rPr lang="zh-CN" altLang="zh-CN"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74</a:t>
            </a:fld>
            <a:endParaRPr lang="en-US" altLang="zh-CN"/>
          </a:p>
        </p:txBody>
      </p:sp>
    </p:spTree>
    <p:extLst>
      <p:ext uri="{BB962C8B-B14F-4D97-AF65-F5344CB8AC3E}">
        <p14:creationId xmlns:p14="http://schemas.microsoft.com/office/powerpoint/2010/main" val="2515605079"/>
      </p:ext>
    </p:extLst>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报告审计发现</a:t>
            </a:r>
            <a:endParaRPr lang="zh-CN" altLang="en-US" dirty="0"/>
          </a:p>
        </p:txBody>
      </p:sp>
      <p:sp>
        <p:nvSpPr>
          <p:cNvPr id="3" name="内容占位符 2"/>
          <p:cNvSpPr>
            <a:spLocks noGrp="1"/>
          </p:cNvSpPr>
          <p:nvPr>
            <p:ph idx="1"/>
          </p:nvPr>
        </p:nvSpPr>
        <p:spPr/>
        <p:txBody>
          <a:bodyPr/>
          <a:lstStyle/>
          <a:p>
            <a:r>
              <a:rPr lang="zh-CN" altLang="zh-CN" dirty="0" smtClean="0"/>
              <a:t>审计</a:t>
            </a:r>
            <a:r>
              <a:rPr lang="zh-CN" altLang="zh-CN" dirty="0"/>
              <a:t>依据和现场收集的审计证据对比后的</a:t>
            </a:r>
            <a:r>
              <a:rPr lang="zh-CN" altLang="zh-CN" dirty="0" smtClean="0"/>
              <a:t>结果</a:t>
            </a:r>
            <a:endParaRPr lang="en-US" altLang="zh-CN" dirty="0" smtClean="0"/>
          </a:p>
          <a:p>
            <a:pPr lvl="1"/>
            <a:r>
              <a:rPr lang="zh-CN" altLang="en-US" dirty="0" smtClean="0"/>
              <a:t>正面结果：</a:t>
            </a:r>
            <a:r>
              <a:rPr lang="zh-CN" altLang="zh-CN" dirty="0"/>
              <a:t>符合了审计依据的</a:t>
            </a:r>
            <a:r>
              <a:rPr lang="zh-CN" altLang="zh-CN" dirty="0" smtClean="0"/>
              <a:t>要求</a:t>
            </a:r>
            <a:endParaRPr lang="en-US" altLang="zh-CN" dirty="0" smtClean="0"/>
          </a:p>
          <a:p>
            <a:pPr lvl="1"/>
            <a:r>
              <a:rPr lang="zh-CN" altLang="en-US" dirty="0" smtClean="0"/>
              <a:t>负面结果：</a:t>
            </a:r>
            <a:r>
              <a:rPr lang="zh-CN" altLang="zh-CN" dirty="0" smtClean="0"/>
              <a:t>被</a:t>
            </a:r>
            <a:r>
              <a:rPr lang="zh-CN" altLang="zh-CN" dirty="0"/>
              <a:t>审计对象尚未满足审计依据</a:t>
            </a:r>
            <a:r>
              <a:rPr lang="zh-CN" altLang="zh-CN" dirty="0" smtClean="0"/>
              <a:t>要求</a:t>
            </a:r>
            <a:endParaRPr lang="en-US" altLang="zh-CN" dirty="0" smtClean="0"/>
          </a:p>
          <a:p>
            <a:r>
              <a:rPr lang="zh-CN" altLang="en-US" dirty="0" smtClean="0"/>
              <a:t>审计发现报告</a:t>
            </a:r>
            <a:endParaRPr lang="en-US" altLang="zh-CN" dirty="0" smtClean="0"/>
          </a:p>
          <a:p>
            <a:pPr lvl="1"/>
            <a:r>
              <a:rPr lang="zh-CN" altLang="en-US" dirty="0" smtClean="0"/>
              <a:t>与被审计单位</a:t>
            </a:r>
            <a:r>
              <a:rPr lang="zh-CN" altLang="zh-CN" dirty="0" smtClean="0"/>
              <a:t>沟通</a:t>
            </a:r>
            <a:r>
              <a:rPr lang="zh-CN" altLang="zh-CN" dirty="0"/>
              <a:t>审计发现，并达成</a:t>
            </a:r>
            <a:r>
              <a:rPr lang="zh-CN" altLang="zh-CN" dirty="0" smtClean="0"/>
              <a:t>一致</a:t>
            </a:r>
            <a:endParaRPr lang="en-US" altLang="zh-CN" dirty="0" smtClean="0"/>
          </a:p>
          <a:p>
            <a:pPr lvl="1"/>
            <a:r>
              <a:rPr lang="zh-CN" altLang="en-US" dirty="0" smtClean="0"/>
              <a:t>形成书面报告</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75</a:t>
            </a:fld>
            <a:endParaRPr lang="en-US" altLang="zh-CN"/>
          </a:p>
        </p:txBody>
      </p:sp>
    </p:spTree>
    <p:extLst>
      <p:ext uri="{BB962C8B-B14F-4D97-AF65-F5344CB8AC3E}">
        <p14:creationId xmlns:p14="http://schemas.microsoft.com/office/powerpoint/2010/main" val="407125631"/>
      </p:ext>
    </p:extLst>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后续审计活动</a:t>
            </a:r>
            <a:endParaRPr lang="zh-CN" altLang="en-US" dirty="0"/>
          </a:p>
        </p:txBody>
      </p:sp>
      <p:sp>
        <p:nvSpPr>
          <p:cNvPr id="3" name="内容占位符 2"/>
          <p:cNvSpPr>
            <a:spLocks noGrp="1"/>
          </p:cNvSpPr>
          <p:nvPr>
            <p:ph idx="1"/>
          </p:nvPr>
        </p:nvSpPr>
        <p:spPr/>
        <p:txBody>
          <a:bodyPr/>
          <a:lstStyle/>
          <a:p>
            <a:r>
              <a:rPr lang="zh-CN" altLang="zh-CN" dirty="0"/>
              <a:t>审计</a:t>
            </a:r>
            <a:r>
              <a:rPr lang="zh-CN" altLang="zh-CN" dirty="0" smtClean="0"/>
              <a:t>建议书</a:t>
            </a:r>
            <a:endParaRPr lang="en-US" altLang="zh-CN" dirty="0" smtClean="0"/>
          </a:p>
          <a:p>
            <a:r>
              <a:rPr lang="zh-CN" altLang="zh-CN" dirty="0" smtClean="0"/>
              <a:t>风险</a:t>
            </a:r>
            <a:r>
              <a:rPr lang="zh-CN" altLang="zh-CN" dirty="0"/>
              <a:t>提醒</a:t>
            </a:r>
            <a:r>
              <a:rPr lang="zh-CN" altLang="zh-CN" dirty="0" smtClean="0"/>
              <a:t>函</a:t>
            </a:r>
            <a:endParaRPr lang="en-US" altLang="zh-CN" dirty="0" smtClean="0"/>
          </a:p>
          <a:p>
            <a:r>
              <a:rPr lang="zh-CN" altLang="en-US" dirty="0" smtClean="0"/>
              <a:t>在</a:t>
            </a:r>
            <a:r>
              <a:rPr lang="zh-CN" altLang="zh-CN" dirty="0" smtClean="0"/>
              <a:t>规定</a:t>
            </a:r>
            <a:r>
              <a:rPr lang="zh-CN" altLang="zh-CN" dirty="0"/>
              <a:t>的时间为对审计发现中的不符合项进行跟踪审计</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76</a:t>
            </a:fld>
            <a:endParaRPr lang="en-US" altLang="zh-CN"/>
          </a:p>
        </p:txBody>
      </p:sp>
    </p:spTree>
    <p:extLst>
      <p:ext uri="{BB962C8B-B14F-4D97-AF65-F5344CB8AC3E}">
        <p14:creationId xmlns:p14="http://schemas.microsoft.com/office/powerpoint/2010/main" val="1324116066"/>
      </p:ext>
    </p:extLst>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5DCB67-A0C7-4BAE-9950-FA1BFABA4D02}"/>
              </a:ext>
            </a:extLst>
          </p:cNvPr>
          <p:cNvSpPr>
            <a:spLocks noGrp="1"/>
          </p:cNvSpPr>
          <p:nvPr>
            <p:ph type="title"/>
          </p:nvPr>
        </p:nvSpPr>
        <p:spPr/>
        <p:txBody>
          <a:bodyPr/>
          <a:lstStyle/>
          <a:p>
            <a:r>
              <a:rPr lang="zh-CN" altLang="en-US" dirty="0" smtClean="0"/>
              <a:t>审计报告</a:t>
            </a:r>
            <a:endParaRPr lang="zh-CN" altLang="en-US" dirty="0"/>
          </a:p>
        </p:txBody>
      </p:sp>
      <p:sp>
        <p:nvSpPr>
          <p:cNvPr id="3" name="内容占位符 2">
            <a:extLst>
              <a:ext uri="{FF2B5EF4-FFF2-40B4-BE49-F238E27FC236}">
                <a16:creationId xmlns:a16="http://schemas.microsoft.com/office/drawing/2014/main" id="{00D4A716-8D3E-4292-A05B-1A92EBA97D04}"/>
              </a:ext>
            </a:extLst>
          </p:cNvPr>
          <p:cNvSpPr>
            <a:spLocks noGrp="1"/>
          </p:cNvSpPr>
          <p:nvPr>
            <p:ph idx="1"/>
          </p:nvPr>
        </p:nvSpPr>
        <p:spPr/>
        <p:txBody>
          <a:bodyPr/>
          <a:lstStyle/>
          <a:p>
            <a:r>
              <a:rPr lang="zh-CN" altLang="zh-CN" dirty="0" smtClean="0"/>
              <a:t>专业人员</a:t>
            </a:r>
            <a:r>
              <a:rPr lang="zh-CN" altLang="zh-CN" dirty="0"/>
              <a:t>了解信息系统安全在更广泛的业务环境中的作用，并能够将其传达给技术和非技术</a:t>
            </a:r>
            <a:r>
              <a:rPr lang="zh-CN" altLang="zh-CN" dirty="0" smtClean="0"/>
              <a:t>观众</a:t>
            </a:r>
            <a:endParaRPr lang="en-US" altLang="zh-CN" dirty="0" smtClean="0"/>
          </a:p>
          <a:p>
            <a:r>
              <a:rPr lang="en-US" altLang="zh-CN" dirty="0"/>
              <a:t>SAS70</a:t>
            </a:r>
            <a:endParaRPr lang="en-US" altLang="zh-CN" dirty="0"/>
          </a:p>
          <a:p>
            <a:pPr lvl="1"/>
            <a:r>
              <a:rPr lang="zh-CN" altLang="zh-CN" dirty="0"/>
              <a:t>由美国注册会计师协会（</a:t>
            </a:r>
            <a:r>
              <a:rPr lang="en-US" altLang="zh-CN" dirty="0"/>
              <a:t>AICPA</a:t>
            </a:r>
            <a:r>
              <a:rPr lang="zh-CN" altLang="zh-CN" dirty="0"/>
              <a:t>）制定的用于处理服务机构的审计</a:t>
            </a:r>
            <a:r>
              <a:rPr lang="zh-CN" altLang="zh-CN" dirty="0" smtClean="0"/>
              <a:t>标准</a:t>
            </a:r>
            <a:endParaRPr lang="en-US" altLang="zh-CN" dirty="0" smtClean="0"/>
          </a:p>
          <a:p>
            <a:pPr lvl="1"/>
            <a:r>
              <a:rPr lang="zh-CN" altLang="zh-CN" dirty="0"/>
              <a:t>提供了一套基于服务组织（如提供</a:t>
            </a:r>
            <a:r>
              <a:rPr lang="en-US" altLang="zh-CN" dirty="0"/>
              <a:t>IT</a:t>
            </a:r>
            <a:r>
              <a:rPr lang="zh-CN" altLang="zh-CN" dirty="0"/>
              <a:t>服务的服务组织）标准可以展示其内部控制的有效性</a:t>
            </a:r>
            <a:endParaRPr lang="en-US" altLang="zh-CN" dirty="0" smtClean="0"/>
          </a:p>
          <a:p>
            <a:r>
              <a:rPr lang="en-US" altLang="zh-CN" dirty="0" smtClean="0"/>
              <a:t>SOC</a:t>
            </a:r>
          </a:p>
          <a:p>
            <a:pPr lvl="1"/>
            <a:r>
              <a:rPr lang="zh-CN" altLang="zh-CN" dirty="0"/>
              <a:t>取代</a:t>
            </a:r>
            <a:r>
              <a:rPr lang="en-US" altLang="zh-CN" dirty="0"/>
              <a:t>SAS 70</a:t>
            </a:r>
            <a:r>
              <a:rPr lang="zh-CN" altLang="zh-CN" dirty="0"/>
              <a:t>并解决更广泛的特定用户需求，例如解决安全性，隐私和可用性问题</a:t>
            </a:r>
            <a:endParaRPr lang="zh-CN" altLang="en-US" dirty="0"/>
          </a:p>
        </p:txBody>
      </p:sp>
      <p:sp>
        <p:nvSpPr>
          <p:cNvPr id="4" name="灯片编号占位符 3">
            <a:extLst>
              <a:ext uri="{FF2B5EF4-FFF2-40B4-BE49-F238E27FC236}">
                <a16:creationId xmlns:a16="http://schemas.microsoft.com/office/drawing/2014/main" id="{CC4B6EF6-3051-4D86-84A7-3E2B107319AB}"/>
              </a:ext>
            </a:extLst>
          </p:cNvPr>
          <p:cNvSpPr>
            <a:spLocks noGrp="1"/>
          </p:cNvSpPr>
          <p:nvPr>
            <p:ph type="sldNum" sz="quarter" idx="10"/>
          </p:nvPr>
        </p:nvSpPr>
        <p:spPr/>
        <p:txBody>
          <a:bodyPr/>
          <a:lstStyle/>
          <a:p>
            <a:pPr>
              <a:defRPr/>
            </a:pPr>
            <a:fld id="{F5E0E65E-9137-4309-8D78-B392A1917D52}" type="slidenum">
              <a:rPr lang="zh-CN" altLang="en-US" smtClean="0"/>
              <a:pPr>
                <a:defRPr/>
              </a:pPr>
              <a:t>77</a:t>
            </a:fld>
            <a:endParaRPr lang="en-US" altLang="zh-CN"/>
          </a:p>
        </p:txBody>
      </p:sp>
    </p:spTree>
    <p:extLst>
      <p:ext uri="{BB962C8B-B14F-4D97-AF65-F5344CB8AC3E}">
        <p14:creationId xmlns:p14="http://schemas.microsoft.com/office/powerpoint/2010/main" val="1295312992"/>
      </p:ext>
    </p:extLst>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安全评估基础</a:t>
            </a:r>
            <a:endParaRPr lang="en-US" altLang="zh-CN" dirty="0" smtClean="0"/>
          </a:p>
          <a:p>
            <a:pPr lvl="1"/>
            <a:r>
              <a:rPr lang="zh-CN" altLang="en-US" dirty="0" smtClean="0"/>
              <a:t>概念</a:t>
            </a:r>
            <a:endParaRPr lang="en-US" altLang="zh-CN" dirty="0" smtClean="0"/>
          </a:p>
          <a:p>
            <a:pPr lvl="1"/>
            <a:r>
              <a:rPr lang="zh-CN" altLang="en-US" dirty="0" smtClean="0"/>
              <a:t>过程</a:t>
            </a:r>
            <a:endParaRPr lang="en-US" altLang="zh-CN" dirty="0" smtClean="0"/>
          </a:p>
          <a:p>
            <a:pPr lvl="1"/>
            <a:r>
              <a:rPr lang="zh-CN" altLang="en-US" dirty="0" smtClean="0"/>
              <a:t>文档</a:t>
            </a:r>
            <a:endParaRPr lang="en-US" altLang="zh-CN" dirty="0" smtClean="0"/>
          </a:p>
          <a:p>
            <a:r>
              <a:rPr lang="zh-CN" altLang="en-US" dirty="0" smtClean="0"/>
              <a:t>安全评估标准</a:t>
            </a:r>
            <a:endParaRPr lang="en-US" altLang="zh-CN" dirty="0" smtClean="0"/>
          </a:p>
          <a:p>
            <a:pPr lvl="1"/>
            <a:r>
              <a:rPr lang="en-US" altLang="zh-CN" dirty="0" smtClean="0"/>
              <a:t>TCSEC</a:t>
            </a:r>
            <a:r>
              <a:rPr lang="zh-CN" altLang="en-US" dirty="0" smtClean="0"/>
              <a:t>、</a:t>
            </a:r>
            <a:r>
              <a:rPr lang="en-US" altLang="zh-CN" dirty="0" smtClean="0"/>
              <a:t>ITSEC</a:t>
            </a:r>
            <a:r>
              <a:rPr lang="zh-CN" altLang="en-US" dirty="0" smtClean="0"/>
              <a:t>、</a:t>
            </a:r>
            <a:r>
              <a:rPr lang="en-US" altLang="zh-CN" dirty="0" smtClean="0"/>
              <a:t>FC</a:t>
            </a:r>
            <a:r>
              <a:rPr lang="zh-CN" altLang="en-US" dirty="0" smtClean="0"/>
              <a:t>、</a:t>
            </a:r>
            <a:r>
              <a:rPr lang="en-US" altLang="zh-CN" dirty="0" smtClean="0"/>
              <a:t>CC</a:t>
            </a:r>
            <a:r>
              <a:rPr lang="zh-CN" altLang="en-US" smtClean="0"/>
              <a:t>、等级保护测评</a:t>
            </a:r>
            <a:endParaRPr lang="en-US" altLang="zh-CN" dirty="0" smtClean="0"/>
          </a:p>
          <a:p>
            <a:r>
              <a:rPr lang="zh-CN" altLang="en-US" dirty="0" smtClean="0"/>
              <a:t>信息系统审计</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78</a:t>
            </a:fld>
            <a:endParaRPr lang="en-US" altLang="zh-CN"/>
          </a:p>
        </p:txBody>
      </p:sp>
    </p:spTree>
    <p:extLst>
      <p:ext uri="{BB962C8B-B14F-4D97-AF65-F5344CB8AC3E}">
        <p14:creationId xmlns:p14="http://schemas.microsoft.com/office/powerpoint/2010/main" val="3165890820"/>
      </p:ext>
    </p:extLst>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风险评估相关要素</a:t>
            </a:r>
            <a:r>
              <a:rPr lang="en-US" altLang="zh-CN" dirty="0" smtClean="0"/>
              <a:t>-</a:t>
            </a:r>
            <a:r>
              <a:rPr lang="zh-CN" altLang="en-US" dirty="0" smtClean="0"/>
              <a:t>威胁</a:t>
            </a:r>
            <a:endParaRPr lang="zh-CN" altLang="en-US" dirty="0"/>
          </a:p>
        </p:txBody>
      </p:sp>
      <p:sp>
        <p:nvSpPr>
          <p:cNvPr id="3" name="内容占位符 2"/>
          <p:cNvSpPr>
            <a:spLocks noGrp="1"/>
          </p:cNvSpPr>
          <p:nvPr>
            <p:ph idx="1"/>
          </p:nvPr>
        </p:nvSpPr>
        <p:spPr/>
        <p:txBody>
          <a:bodyPr/>
          <a:lstStyle/>
          <a:p>
            <a:r>
              <a:rPr lang="zh-CN" altLang="zh-CN" dirty="0"/>
              <a:t>可能导致对系统或组织危害的不希望事故潜在起因。</a:t>
            </a:r>
          </a:p>
          <a:p>
            <a:r>
              <a:rPr lang="zh-CN" altLang="zh-CN" dirty="0"/>
              <a:t>威胁可以通过威胁主体、资源、动机、途径等多种属性来描述。</a:t>
            </a:r>
            <a:r>
              <a:rPr lang="zh-CN" altLang="en-US" dirty="0"/>
              <a:t>引起风险的外因</a:t>
            </a:r>
            <a:endParaRPr lang="en-US" altLang="zh-CN" dirty="0"/>
          </a:p>
          <a:p>
            <a:r>
              <a:rPr lang="zh-CN" altLang="zh-CN" dirty="0"/>
              <a:t>造成威胁的因素</a:t>
            </a:r>
            <a:endParaRPr lang="en-US" altLang="zh-CN" dirty="0"/>
          </a:p>
          <a:p>
            <a:pPr lvl="1"/>
            <a:r>
              <a:rPr lang="zh-CN" altLang="zh-CN" dirty="0"/>
              <a:t>人为因素和环境因素。</a:t>
            </a:r>
            <a:endParaRPr lang="en-US" altLang="zh-CN" dirty="0"/>
          </a:p>
          <a:p>
            <a:r>
              <a:rPr lang="zh-CN" altLang="zh-CN" dirty="0"/>
              <a:t>根据威胁的动机，</a:t>
            </a:r>
            <a:endParaRPr lang="en-US" altLang="zh-CN" dirty="0"/>
          </a:p>
          <a:p>
            <a:pPr lvl="1"/>
            <a:r>
              <a:rPr lang="zh-CN" altLang="zh-CN" dirty="0"/>
              <a:t>人为因素又可分为恶意和非恶意两种。</a:t>
            </a:r>
            <a:endParaRPr lang="en-US" altLang="zh-CN" dirty="0"/>
          </a:p>
          <a:p>
            <a:pPr lvl="1"/>
            <a:r>
              <a:rPr lang="zh-CN" altLang="zh-CN" dirty="0"/>
              <a:t>环境因素包括自然界不可抗的因素和其它物理因素。</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a:t>
            </a:fld>
            <a:endParaRPr lang="en-US" altLang="zh-CN"/>
          </a:p>
        </p:txBody>
      </p:sp>
    </p:spTree>
    <p:extLst>
      <p:ext uri="{BB962C8B-B14F-4D97-AF65-F5344CB8AC3E}">
        <p14:creationId xmlns:p14="http://schemas.microsoft.com/office/powerpoint/2010/main" val="163967068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风险评估相关要素</a:t>
            </a:r>
            <a:r>
              <a:rPr lang="en-US" altLang="zh-CN" dirty="0" smtClean="0"/>
              <a:t>-</a:t>
            </a:r>
            <a:r>
              <a:rPr lang="zh-CN" altLang="en-US" dirty="0" smtClean="0"/>
              <a:t>脆弱性</a:t>
            </a:r>
            <a:endParaRPr lang="zh-CN" altLang="en-US" dirty="0"/>
          </a:p>
        </p:txBody>
      </p:sp>
      <p:sp>
        <p:nvSpPr>
          <p:cNvPr id="3" name="内容占位符 2"/>
          <p:cNvSpPr>
            <a:spLocks noGrp="1"/>
          </p:cNvSpPr>
          <p:nvPr>
            <p:ph idx="1"/>
          </p:nvPr>
        </p:nvSpPr>
        <p:spPr>
          <a:xfrm>
            <a:off x="533400" y="1295400"/>
            <a:ext cx="8467092" cy="5105400"/>
          </a:xfrm>
        </p:spPr>
        <p:txBody>
          <a:bodyPr/>
          <a:lstStyle/>
          <a:p>
            <a:r>
              <a:rPr lang="zh-CN" altLang="zh-CN" dirty="0"/>
              <a:t>可能被威胁所利用的资产或若干资产的薄弱环节。</a:t>
            </a:r>
          </a:p>
          <a:p>
            <a:r>
              <a:rPr lang="zh-CN" altLang="zh-CN" dirty="0"/>
              <a:t>脆弱性是资产本身存在的，如果没有被相应的威胁利用，单纯的脆弱性本身不会对资产造成损害。</a:t>
            </a:r>
            <a:endParaRPr lang="en-US" altLang="zh-CN" dirty="0"/>
          </a:p>
          <a:p>
            <a:r>
              <a:rPr lang="zh-CN" altLang="zh-CN" dirty="0"/>
              <a:t>威胁总是要利用资产的脆弱性才可能造成危害。</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a:t>
            </a:fld>
            <a:endParaRPr lang="en-US" altLang="zh-CN"/>
          </a:p>
        </p:txBody>
      </p:sp>
    </p:spTree>
    <p:extLst>
      <p:ext uri="{BB962C8B-B14F-4D97-AF65-F5344CB8AC3E}">
        <p14:creationId xmlns:p14="http://schemas.microsoft.com/office/powerpoint/2010/main" val="1763143108"/>
      </p:ext>
    </p:extLst>
  </p:cSld>
  <p:clrMapOvr>
    <a:masterClrMapping/>
  </p:clrMapOvr>
  <p:transition>
    <p:fade/>
  </p:transition>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15687</TotalTime>
  <Words>7178</Words>
  <Application>Microsoft Office PowerPoint</Application>
  <PresentationFormat>全屏显示(4:3)</PresentationFormat>
  <Paragraphs>969</Paragraphs>
  <Slides>79</Slides>
  <Notes>15</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79</vt:i4>
      </vt:variant>
    </vt:vector>
  </HeadingPairs>
  <TitlesOfParts>
    <vt:vector size="89" baseType="lpstr">
      <vt:lpstr>DejaVu Sans</vt:lpstr>
      <vt:lpstr>黑体</vt:lpstr>
      <vt:lpstr>楷体</vt:lpstr>
      <vt:lpstr>宋体</vt:lpstr>
      <vt:lpstr>Arial</vt:lpstr>
      <vt:lpstr>Calibri</vt:lpstr>
      <vt:lpstr>Times New Roman</vt:lpstr>
      <vt:lpstr>Wingdings</vt:lpstr>
      <vt:lpstr>sx272TGp_report_light</vt:lpstr>
      <vt:lpstr>Visio</vt:lpstr>
      <vt:lpstr>安全评估</vt:lpstr>
      <vt:lpstr>课程内容</vt:lpstr>
      <vt:lpstr>知识子域：安全评估基础</vt:lpstr>
      <vt:lpstr>安全评估基本概念</vt:lpstr>
      <vt:lpstr>安全评估工作</vt:lpstr>
      <vt:lpstr>安全评估的价值和意义</vt:lpstr>
      <vt:lpstr>风险评估相关要素-资产</vt:lpstr>
      <vt:lpstr>风险评估相关要素-威胁</vt:lpstr>
      <vt:lpstr>风险评估相关要素-脆弱性</vt:lpstr>
      <vt:lpstr>风险评估相关要素-信息安全风险、安全措施</vt:lpstr>
      <vt:lpstr>风险评估要素之间关系</vt:lpstr>
      <vt:lpstr>风险评估途径与方式</vt:lpstr>
      <vt:lpstr>风险评估的常用方法</vt:lpstr>
      <vt:lpstr>风险评估常用方法-定量分析</vt:lpstr>
      <vt:lpstr>风险评估常用方法-定量分析</vt:lpstr>
      <vt:lpstr>风险评估常用方法-定量分析</vt:lpstr>
      <vt:lpstr>风险评估常用方法-定量分析</vt:lpstr>
      <vt:lpstr>风险评估常用方法-定量分析</vt:lpstr>
      <vt:lpstr>风险评估常用方法-定量分析</vt:lpstr>
      <vt:lpstr>风险评估常用方法-定性分析</vt:lpstr>
      <vt:lpstr>风险评估的常用方法比较</vt:lpstr>
      <vt:lpstr>风险评估工具</vt:lpstr>
      <vt:lpstr>风险评估的基本过程</vt:lpstr>
      <vt:lpstr>风险评估准备</vt:lpstr>
      <vt:lpstr>风险评估准备</vt:lpstr>
      <vt:lpstr>风险评估准备</vt:lpstr>
      <vt:lpstr>风险评估准备</vt:lpstr>
      <vt:lpstr>风险评估准备</vt:lpstr>
      <vt:lpstr>资产识别</vt:lpstr>
      <vt:lpstr>资产识别</vt:lpstr>
      <vt:lpstr>威胁识别</vt:lpstr>
      <vt:lpstr>脆弱性识别</vt:lpstr>
      <vt:lpstr>确认已有的控制措施</vt:lpstr>
      <vt:lpstr>风险分析</vt:lpstr>
      <vt:lpstr>风险分析</vt:lpstr>
      <vt:lpstr>风险结果判定</vt:lpstr>
      <vt:lpstr>风险处理计划</vt:lpstr>
      <vt:lpstr>残余风险评估</vt:lpstr>
      <vt:lpstr>风险评估文档</vt:lpstr>
      <vt:lpstr>知识子域-安全评估标准</vt:lpstr>
      <vt:lpstr>安全评估标准</vt:lpstr>
      <vt:lpstr>安全评估标准-TCSEC</vt:lpstr>
      <vt:lpstr>安全评估标准-TCSEC</vt:lpstr>
      <vt:lpstr>安全评估标准</vt:lpstr>
      <vt:lpstr>安全评估标准-ITSEC</vt:lpstr>
      <vt:lpstr>安全评估标准-ITSEC</vt:lpstr>
      <vt:lpstr>安全评估标准-FC</vt:lpstr>
      <vt:lpstr>安全评估标准-CC</vt:lpstr>
      <vt:lpstr>安全评估标准-CC</vt:lpstr>
      <vt:lpstr>CC的意义</vt:lpstr>
      <vt:lpstr>CC的局限性</vt:lpstr>
      <vt:lpstr>CC的结构</vt:lpstr>
      <vt:lpstr>GB/T 18336（CC）的目标读者</vt:lpstr>
      <vt:lpstr>CC使用指南</vt:lpstr>
      <vt:lpstr>CC的关键概念-评估对象</vt:lpstr>
      <vt:lpstr>CC的关键概念-保护轮廓(PP)</vt:lpstr>
      <vt:lpstr>PP的内容</vt:lpstr>
      <vt:lpstr>CC的关键概念-安全目标</vt:lpstr>
      <vt:lpstr>ST的内容</vt:lpstr>
      <vt:lpstr>功能/保证结构-功能</vt:lpstr>
      <vt:lpstr>功能/保证结构-保证</vt:lpstr>
      <vt:lpstr>评估保证级别（EAL）</vt:lpstr>
      <vt:lpstr>评估过程</vt:lpstr>
      <vt:lpstr>TOE评估过程</vt:lpstr>
      <vt:lpstr>评估流程图</vt:lpstr>
      <vt:lpstr>信息系统安全等级保护测评</vt:lpstr>
      <vt:lpstr>知识子域-信息系统审计</vt:lpstr>
      <vt:lpstr>信息系统审计概念</vt:lpstr>
      <vt:lpstr>系统审计的必要性</vt:lpstr>
      <vt:lpstr>信息系统审计流程</vt:lpstr>
      <vt:lpstr>确定审计目的和范围</vt:lpstr>
      <vt:lpstr>明确审计依据</vt:lpstr>
      <vt:lpstr>组建审计小组</vt:lpstr>
      <vt:lpstr>实施现场审计</vt:lpstr>
      <vt:lpstr>报告审计发现</vt:lpstr>
      <vt:lpstr>后续审计活动</vt:lpstr>
      <vt:lpstr>审计报告</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樊山; 沈传宁</dc:creator>
  <cp:lastModifiedBy>shencn</cp:lastModifiedBy>
  <cp:revision>880</cp:revision>
  <dcterms:created xsi:type="dcterms:W3CDTF">2009-02-11T06:13:22Z</dcterms:created>
  <dcterms:modified xsi:type="dcterms:W3CDTF">2017-11-03T06:34:48Z</dcterms:modified>
</cp:coreProperties>
</file>