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3"/>
  </p:notesMasterIdLst>
  <p:sldIdLst>
    <p:sldId id="977" r:id="rId2"/>
    <p:sldId id="1235" r:id="rId3"/>
    <p:sldId id="1233" r:id="rId4"/>
    <p:sldId id="1095" r:id="rId5"/>
    <p:sldId id="1239" r:id="rId6"/>
    <p:sldId id="1099" r:id="rId7"/>
    <p:sldId id="1236" r:id="rId8"/>
    <p:sldId id="1237" r:id="rId9"/>
    <p:sldId id="1240" r:id="rId10"/>
    <p:sldId id="1241" r:id="rId11"/>
    <p:sldId id="1242" r:id="rId12"/>
    <p:sldId id="1243" r:id="rId13"/>
    <p:sldId id="1244" r:id="rId14"/>
    <p:sldId id="1245" r:id="rId15"/>
    <p:sldId id="1246" r:id="rId16"/>
    <p:sldId id="1247" r:id="rId17"/>
    <p:sldId id="1248" r:id="rId18"/>
    <p:sldId id="1249" r:id="rId19"/>
    <p:sldId id="1250" r:id="rId20"/>
    <p:sldId id="1251" r:id="rId21"/>
    <p:sldId id="1252" r:id="rId22"/>
    <p:sldId id="1253" r:id="rId23"/>
    <p:sldId id="1254" r:id="rId24"/>
    <p:sldId id="1255" r:id="rId25"/>
    <p:sldId id="1256" r:id="rId26"/>
    <p:sldId id="1258" r:id="rId27"/>
    <p:sldId id="1136" r:id="rId28"/>
    <p:sldId id="1257" r:id="rId29"/>
    <p:sldId id="1259" r:id="rId30"/>
    <p:sldId id="1144" r:id="rId31"/>
    <p:sldId id="1260" r:id="rId32"/>
    <p:sldId id="1261" r:id="rId33"/>
    <p:sldId id="1163" r:id="rId34"/>
    <p:sldId id="1264" r:id="rId35"/>
    <p:sldId id="1170" r:id="rId36"/>
    <p:sldId id="1171" r:id="rId37"/>
    <p:sldId id="1172" r:id="rId38"/>
    <p:sldId id="1180" r:id="rId39"/>
    <p:sldId id="1181" r:id="rId40"/>
    <p:sldId id="1182" r:id="rId41"/>
    <p:sldId id="1185" r:id="rId42"/>
    <p:sldId id="1186" r:id="rId43"/>
    <p:sldId id="1187" r:id="rId44"/>
    <p:sldId id="1266" r:id="rId45"/>
    <p:sldId id="1267" r:id="rId46"/>
    <p:sldId id="1197" r:id="rId47"/>
    <p:sldId id="1198" r:id="rId48"/>
    <p:sldId id="1200" r:id="rId49"/>
    <p:sldId id="1201" r:id="rId50"/>
    <p:sldId id="1202" r:id="rId51"/>
    <p:sldId id="1206" r:id="rId52"/>
    <p:sldId id="1209" r:id="rId53"/>
    <p:sldId id="1210" r:id="rId54"/>
    <p:sldId id="1212" r:id="rId55"/>
    <p:sldId id="1213" r:id="rId56"/>
    <p:sldId id="1214" r:id="rId57"/>
    <p:sldId id="1215" r:id="rId58"/>
    <p:sldId id="1216" r:id="rId59"/>
    <p:sldId id="1217" r:id="rId60"/>
    <p:sldId id="1211" r:id="rId61"/>
    <p:sldId id="1220" r:id="rId62"/>
    <p:sldId id="1221" r:id="rId63"/>
    <p:sldId id="1222" r:id="rId64"/>
    <p:sldId id="1223" r:id="rId65"/>
    <p:sldId id="1224" r:id="rId66"/>
    <p:sldId id="1225" r:id="rId67"/>
    <p:sldId id="1268" r:id="rId68"/>
    <p:sldId id="1269" r:id="rId69"/>
    <p:sldId id="1232" r:id="rId70"/>
    <p:sldId id="1270" r:id="rId71"/>
    <p:sldId id="1089" r:id="rId72"/>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8000"/>
    <a:srgbClr val="FF9900"/>
    <a:srgbClr val="5F5F5F"/>
    <a:srgbClr val="FFCC00"/>
    <a:srgbClr val="6666FF"/>
    <a:srgbClr val="0033CC"/>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05" autoAdjust="0"/>
    <p:restoredTop sz="88925" autoAdjust="0"/>
  </p:normalViewPr>
  <p:slideViewPr>
    <p:cSldViewPr>
      <p:cViewPr varScale="1">
        <p:scale>
          <a:sx n="55" d="100"/>
          <a:sy n="55" d="100"/>
        </p:scale>
        <p:origin x="1578" y="36"/>
      </p:cViewPr>
      <p:guideLst>
        <p:guide orient="horz" pos="2160"/>
        <p:guide pos="2880"/>
      </p:guideLst>
    </p:cSldViewPr>
  </p:slideViewPr>
  <p:outlineViewPr>
    <p:cViewPr>
      <p:scale>
        <a:sx n="33" d="100"/>
        <a:sy n="33" d="100"/>
      </p:scale>
      <p:origin x="0" y="3210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9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defRPr>
            </a:lvl1pPr>
          </a:lstStyle>
          <a:p>
            <a:pPr>
              <a:defRPr/>
            </a:pPr>
            <a:endParaRPr lang="zh-CN" altLang="en-US"/>
          </a:p>
        </p:txBody>
      </p:sp>
      <p:sp>
        <p:nvSpPr>
          <p:cNvPr id="15974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3142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5975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defRPr>
            </a:lvl1pPr>
          </a:lstStyle>
          <a:p>
            <a:pPr>
              <a:defRPr/>
            </a:pPr>
            <a:endParaRPr lang="en-US" altLang="zh-CN"/>
          </a:p>
        </p:txBody>
      </p:sp>
      <p:sp>
        <p:nvSpPr>
          <p:cNvPr id="15975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7A1ED033-5F5C-4572-AE4B-7CFF71C657D2}" type="slidenum">
              <a:rPr lang="zh-CN" altLang="en-US"/>
              <a:pPr>
                <a:defRPr/>
              </a:pPr>
              <a:t>‹#›</a:t>
            </a:fld>
            <a:endParaRPr lang="en-US" altLang="zh-CN"/>
          </a:p>
        </p:txBody>
      </p:sp>
    </p:spTree>
    <p:extLst>
      <p:ext uri="{BB962C8B-B14F-4D97-AF65-F5344CB8AC3E}">
        <p14:creationId xmlns:p14="http://schemas.microsoft.com/office/powerpoint/2010/main" val="7526408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spcBef>
                <a:spcPts val="1200"/>
              </a:spcBef>
            </a:pPr>
            <a:r>
              <a:rPr lang="zh-CN" altLang="en-US" sz="2400" dirty="0" smtClean="0"/>
              <a:t>网络运营者的安全保障义务和责任：《反恐法》第十八条规定了网络与信息系统运营者的网络安全运行保障义务，要求电信业务经营者、互联网服务提供者预留技术接口为执法机关提供解密协助</a:t>
            </a:r>
          </a:p>
          <a:p>
            <a:pPr lvl="1">
              <a:spcBef>
                <a:spcPts val="1200"/>
              </a:spcBef>
            </a:pPr>
            <a:r>
              <a:rPr lang="zh-CN" altLang="en-US" sz="2400" dirty="0" smtClean="0"/>
              <a:t>网络管制规定：《反恐法》第六十一条规定应对处置恐怖事件可以采取互联网、无线电、通信管制。有关反恐的网络通信管制实施优先适用《反恐法》的规定。</a:t>
            </a:r>
          </a:p>
          <a:p>
            <a:pPr lvl="1">
              <a:spcBef>
                <a:spcPts val="1200"/>
              </a:spcBef>
            </a:pPr>
            <a:r>
              <a:rPr lang="zh-CN" altLang="en-US" sz="2400" dirty="0" smtClean="0"/>
              <a:t>监管单位不同：《网络安全法》主要由国家网信部门履行相关监管职责。《反恐法》主要由国家公安部反恐部门履行相关监管职责</a:t>
            </a:r>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26</a:t>
            </a:fld>
            <a:endParaRPr lang="en-US" altLang="zh-CN"/>
          </a:p>
        </p:txBody>
      </p:sp>
    </p:spTree>
    <p:extLst>
      <p:ext uri="{BB962C8B-B14F-4D97-AF65-F5344CB8AC3E}">
        <p14:creationId xmlns:p14="http://schemas.microsoft.com/office/powerpoint/2010/main" val="3891619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p:sp>
      <p:sp>
        <p:nvSpPr>
          <p:cNvPr id="1464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dirty="0" smtClean="0">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4C4E575A-A4A1-41D8-A09B-2A166DB0BD3B}" type="slidenum">
              <a:rPr lang="zh-CN" altLang="en-US" smtClean="0"/>
              <a:t>41</a:t>
            </a:fld>
            <a:endParaRPr lang="en-US" altLang="zh-CN"/>
          </a:p>
        </p:txBody>
      </p:sp>
    </p:spTree>
    <p:extLst>
      <p:ext uri="{BB962C8B-B14F-4D97-AF65-F5344CB8AC3E}">
        <p14:creationId xmlns:p14="http://schemas.microsoft.com/office/powerpoint/2010/main" val="1613533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p:sp>
      <p:sp>
        <p:nvSpPr>
          <p:cNvPr id="1464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dirty="0" smtClean="0">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4C4E575A-A4A1-41D8-A09B-2A166DB0BD3B}" type="slidenum">
              <a:rPr lang="zh-CN" altLang="en-US" smtClean="0"/>
              <a:t>42</a:t>
            </a:fld>
            <a:endParaRPr lang="en-US" altLang="zh-CN"/>
          </a:p>
        </p:txBody>
      </p:sp>
    </p:spTree>
    <p:extLst>
      <p:ext uri="{BB962C8B-B14F-4D97-AF65-F5344CB8AC3E}">
        <p14:creationId xmlns:p14="http://schemas.microsoft.com/office/powerpoint/2010/main" val="4157086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为了在一定范围内获得最佳秩序，经协商一致制定并由公认机构批准，共同使用的和重复使用的一种规范性文件</a:t>
            </a:r>
            <a:endParaRPr lang="en-US" altLang="zh-CN" dirty="0" smtClean="0"/>
          </a:p>
          <a:p>
            <a:pPr marL="0" marR="0" lvl="1" indent="0" algn="l" defTabSz="914400" rtl="0" eaLnBrk="0" fontAlgn="base" latinLnBrk="0" hangingPunct="0">
              <a:lnSpc>
                <a:spcPct val="100000"/>
              </a:lnSpc>
              <a:spcBef>
                <a:spcPct val="30000"/>
              </a:spcBef>
              <a:spcAft>
                <a:spcPct val="0"/>
              </a:spcAft>
              <a:buClrTx/>
              <a:buSzTx/>
              <a:buFontTx/>
              <a:buNone/>
              <a:tabLst/>
              <a:defRPr/>
            </a:pP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44</a:t>
            </a:fld>
            <a:endParaRPr lang="en-US" altLang="zh-CN"/>
          </a:p>
        </p:txBody>
      </p:sp>
    </p:spTree>
    <p:extLst>
      <p:ext uri="{BB962C8B-B14F-4D97-AF65-F5344CB8AC3E}">
        <p14:creationId xmlns:p14="http://schemas.microsoft.com/office/powerpoint/2010/main" val="1866519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幻灯片图像占位符 1"/>
          <p:cNvSpPr>
            <a:spLocks noGrp="1" noRot="1" noChangeAspect="1" noTextEdit="1"/>
          </p:cNvSpPr>
          <p:nvPr>
            <p:ph type="sldImg"/>
          </p:nvPr>
        </p:nvSpPr>
        <p:spPr>
          <a:ln/>
        </p:spPr>
      </p:sp>
      <p:sp>
        <p:nvSpPr>
          <p:cNvPr id="152579"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smtClean="0">
              <a:latin typeface="Arial" pitchFamily="34" charset="0"/>
            </a:endParaRPr>
          </a:p>
        </p:txBody>
      </p:sp>
      <p:sp>
        <p:nvSpPr>
          <p:cNvPr id="4" name="灯片编号占位符 3"/>
          <p:cNvSpPr>
            <a:spLocks noGrp="1"/>
          </p:cNvSpPr>
          <p:nvPr>
            <p:ph type="sldNum" sz="quarter" idx="5"/>
          </p:nvPr>
        </p:nvSpPr>
        <p:spPr/>
        <p:txBody>
          <a:bodyPr/>
          <a:lstStyle/>
          <a:p>
            <a:pPr>
              <a:defRPr/>
            </a:pPr>
            <a:fld id="{6BA2D6BB-0395-4642-9EA7-FA176BC91140}" type="slidenum">
              <a:rPr lang="zh-CN" altLang="en-US" smtClean="0"/>
              <a:pPr>
                <a:defRPr/>
              </a:pPr>
              <a:t>45</a:t>
            </a:fld>
            <a:endParaRPr lang="en-US" altLang="zh-CN"/>
          </a:p>
        </p:txBody>
      </p:sp>
    </p:spTree>
    <p:extLst>
      <p:ext uri="{BB962C8B-B14F-4D97-AF65-F5344CB8AC3E}">
        <p14:creationId xmlns:p14="http://schemas.microsoft.com/office/powerpoint/2010/main" val="3178535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Rot="1" noChangeAspect="1" noChangeArrowheads="1" noTextEdit="1"/>
          </p:cNvSpPr>
          <p:nvPr>
            <p:ph type="sldImg"/>
          </p:nvPr>
        </p:nvSpPr>
        <p:spPr/>
      </p:sp>
      <p:sp>
        <p:nvSpPr>
          <p:cNvPr id="169987"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mtClean="0">
              <a:latin typeface="Arial" panose="020B0604020202020204" pitchFamily="34" charset="0"/>
            </a:endParaRPr>
          </a:p>
        </p:txBody>
      </p:sp>
    </p:spTree>
    <p:extLst>
      <p:ext uri="{BB962C8B-B14F-4D97-AF65-F5344CB8AC3E}">
        <p14:creationId xmlns:p14="http://schemas.microsoft.com/office/powerpoint/2010/main" val="28287595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246C595-6DA2-4B5F-B6BB-C2B96A752CD7}" type="slidenum">
              <a:rPr lang="zh-CN" altLang="en-US" smtClean="0"/>
              <a:t>55</a:t>
            </a:fld>
            <a:endParaRPr lang="en-US" altLang="zh-CN"/>
          </a:p>
        </p:txBody>
      </p:sp>
    </p:spTree>
    <p:extLst>
      <p:ext uri="{BB962C8B-B14F-4D97-AF65-F5344CB8AC3E}">
        <p14:creationId xmlns:p14="http://schemas.microsoft.com/office/powerpoint/2010/main" val="3386544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None/>
            </a:pPr>
            <a:r>
              <a:rPr lang="en-US" altLang="zh-CN" sz="2800" dirty="0" smtClean="0"/>
              <a:t>2009</a:t>
            </a:r>
            <a:r>
              <a:rPr lang="zh-CN" altLang="en-US" sz="2800" dirty="0" smtClean="0"/>
              <a:t>年</a:t>
            </a:r>
            <a:r>
              <a:rPr lang="en-US" altLang="zh-CN" sz="2800" dirty="0" smtClean="0"/>
              <a:t>2</a:t>
            </a:r>
            <a:r>
              <a:rPr lang="zh-CN" altLang="en-US" sz="2800" dirty="0" smtClean="0"/>
              <a:t>月</a:t>
            </a:r>
            <a:r>
              <a:rPr lang="en-US" altLang="zh-CN" sz="2800" dirty="0" smtClean="0"/>
              <a:t>28</a:t>
            </a:r>
            <a:r>
              <a:rPr lang="zh-CN" altLang="en-US" sz="2800" dirty="0" smtClean="0"/>
              <a:t>日第十一届全国人民代表大会常务委员会第七次会议通过</a:t>
            </a:r>
            <a:endParaRPr lang="en-US" altLang="zh-CN" sz="2800" dirty="0" smtClean="0"/>
          </a:p>
          <a:p>
            <a:pPr marL="0" indent="0">
              <a:buNone/>
            </a:pPr>
            <a:r>
              <a:rPr lang="zh-CN" altLang="en-US" sz="2800" dirty="0" smtClean="0"/>
              <a:t>增加了</a:t>
            </a:r>
            <a:r>
              <a:rPr lang="zh-CN" altLang="en-US" sz="2800" b="1" dirty="0" smtClean="0">
                <a:solidFill>
                  <a:srgbClr val="FF0000"/>
                </a:solidFill>
              </a:rPr>
              <a:t>非法获取计算机信息系统数据罪</a:t>
            </a:r>
            <a:r>
              <a:rPr lang="zh-CN" altLang="en-US" sz="2800" dirty="0" smtClean="0"/>
              <a:t>、</a:t>
            </a:r>
            <a:r>
              <a:rPr lang="zh-CN" altLang="en-US" sz="2800" b="1" dirty="0" smtClean="0">
                <a:solidFill>
                  <a:srgbClr val="FF0000"/>
                </a:solidFill>
              </a:rPr>
              <a:t>非法控制计算机信息系统罪和提供非法侵入或者控制计算机信息系统专用程序、工具罪</a:t>
            </a:r>
            <a:endParaRPr lang="en-US" altLang="zh-CN" sz="2800" b="1" dirty="0" smtClean="0">
              <a:solidFill>
                <a:srgbClr val="FF0000"/>
              </a:solidFill>
            </a:endParaRPr>
          </a:p>
          <a:p>
            <a:pPr marL="0" indent="0">
              <a:buNone/>
            </a:pPr>
            <a:r>
              <a:rPr lang="zh-CN" altLang="en-US" sz="2800" dirty="0" smtClean="0"/>
              <a:t>原刑法第二百八十五条局限：</a:t>
            </a:r>
            <a:endParaRPr lang="en-US" altLang="zh-CN" sz="2800" dirty="0" smtClean="0"/>
          </a:p>
          <a:p>
            <a:pPr marL="457200" lvl="1" indent="0">
              <a:buNone/>
            </a:pPr>
            <a:r>
              <a:rPr lang="zh-CN" altLang="en-US" sz="2400" dirty="0" smtClean="0"/>
              <a:t>仅对非法侵入国家事务、国防建设、尖端科学技术领域的计算机信息系统的行为作了规定，而当前绝大多数攻击侵入的是普通的计算机系统和网站，无法适用第二百八十五条。</a:t>
            </a:r>
            <a:endParaRPr lang="en-US" altLang="zh-CN" sz="2400" b="1" dirty="0" smtClean="0">
              <a:solidFill>
                <a:srgbClr val="FF0000"/>
              </a:solidFill>
            </a:endParaRPr>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28</a:t>
            </a:fld>
            <a:endParaRPr lang="en-US" altLang="zh-CN"/>
          </a:p>
        </p:txBody>
      </p:sp>
    </p:spTree>
    <p:extLst>
      <p:ext uri="{BB962C8B-B14F-4D97-AF65-F5344CB8AC3E}">
        <p14:creationId xmlns:p14="http://schemas.microsoft.com/office/powerpoint/2010/main" val="4196305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12813" y="742950"/>
            <a:ext cx="4964112" cy="3724275"/>
          </a:xfrm>
        </p:spPr>
      </p:sp>
      <p:sp>
        <p:nvSpPr>
          <p:cNvPr id="3" name="备注占位符 2"/>
          <p:cNvSpPr>
            <a:spLocks noGrp="1"/>
          </p:cNvSpPr>
          <p:nvPr>
            <p:ph type="body" idx="1"/>
          </p:nvPr>
        </p:nvSpPr>
        <p:spPr>
          <a:xfrm>
            <a:off x="731838" y="4560888"/>
            <a:ext cx="5851525" cy="4319587"/>
          </a:xfrm>
          <a:prstGeom prst="rect">
            <a:avLst/>
          </a:prstGeom>
        </p:spPr>
        <p:txBody>
          <a:bodyPr/>
          <a:lstStyle/>
          <a:p>
            <a:endParaRPr lang="zh-CN" altLang="en-US" dirty="0"/>
          </a:p>
        </p:txBody>
      </p:sp>
    </p:spTree>
    <p:extLst>
      <p:ext uri="{BB962C8B-B14F-4D97-AF65-F5344CB8AC3E}">
        <p14:creationId xmlns:p14="http://schemas.microsoft.com/office/powerpoint/2010/main" val="2452727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国家秘密基本范围</a:t>
            </a:r>
            <a:endParaRPr lang="en-US" altLang="zh-CN" dirty="0" smtClean="0"/>
          </a:p>
          <a:p>
            <a:endParaRPr lang="en-US" altLang="zh-CN" dirty="0" smtClean="0"/>
          </a:p>
          <a:p>
            <a:r>
              <a:rPr lang="zh-CN" altLang="zh-CN" dirty="0" smtClean="0"/>
              <a:t>主要包括产生于政治、国防军事、外交外事、经济、科技和政法等领域的秘密事项</a:t>
            </a:r>
            <a:endParaRPr lang="en-US" altLang="zh-CN" dirty="0" smtClean="0"/>
          </a:p>
          <a:p>
            <a:pPr lvl="1"/>
            <a:r>
              <a:rPr lang="zh-CN" altLang="zh-CN" dirty="0" smtClean="0"/>
              <a:t>国家事务重大决策中的秘密事项</a:t>
            </a:r>
            <a:endParaRPr lang="en-US" altLang="zh-CN" dirty="0" smtClean="0"/>
          </a:p>
          <a:p>
            <a:pPr lvl="1"/>
            <a:r>
              <a:rPr lang="zh-CN" altLang="zh-CN" dirty="0" smtClean="0"/>
              <a:t>国防建设和武装力量活动中的秘密事项</a:t>
            </a:r>
            <a:endParaRPr lang="en-US" altLang="zh-CN" dirty="0" smtClean="0"/>
          </a:p>
          <a:p>
            <a:pPr lvl="1"/>
            <a:r>
              <a:rPr lang="zh-CN" altLang="zh-CN" dirty="0" smtClean="0"/>
              <a:t>外交和外事活动中的秘密事项以及对外承担保密义务的秘密事项</a:t>
            </a:r>
            <a:endParaRPr lang="en-US" altLang="zh-CN" dirty="0" smtClean="0"/>
          </a:p>
          <a:p>
            <a:pPr lvl="1"/>
            <a:r>
              <a:rPr lang="zh-CN" altLang="zh-CN" dirty="0" smtClean="0"/>
              <a:t>国民经济和社会发展中的秘密事项</a:t>
            </a:r>
            <a:endParaRPr lang="en-US" altLang="zh-CN" dirty="0" smtClean="0"/>
          </a:p>
          <a:p>
            <a:pPr lvl="1"/>
            <a:r>
              <a:rPr lang="zh-CN" altLang="zh-CN" dirty="0" smtClean="0"/>
              <a:t>科学技术中的秘密事项</a:t>
            </a:r>
            <a:endParaRPr lang="en-US" altLang="zh-CN" dirty="0" smtClean="0"/>
          </a:p>
          <a:p>
            <a:pPr lvl="1"/>
            <a:r>
              <a:rPr lang="zh-CN" altLang="zh-CN" dirty="0" smtClean="0"/>
              <a:t>维护国家安全活动和追查刑事犯罪中的秘密事项</a:t>
            </a:r>
            <a:endParaRPr lang="en-US" altLang="zh-CN" dirty="0" smtClean="0"/>
          </a:p>
          <a:p>
            <a:pPr lvl="1"/>
            <a:r>
              <a:rPr lang="zh-CN" altLang="zh-CN" dirty="0" smtClean="0"/>
              <a:t>党政秘密中符合上述各项内容的事项</a:t>
            </a:r>
            <a:endParaRPr lang="en-US" altLang="zh-CN" dirty="0" smtClean="0"/>
          </a:p>
          <a:p>
            <a:pPr lvl="1"/>
            <a:r>
              <a:rPr lang="zh-CN" altLang="zh-CN" dirty="0" smtClean="0"/>
              <a:t>其他经国家保密行政管理部门确定的秘密事项</a:t>
            </a:r>
            <a:endParaRPr lang="zh-CN" altLang="en-US" dirty="0" smtClean="0"/>
          </a:p>
          <a:p>
            <a:endParaRPr lang="en-US" altLang="zh-CN" dirty="0" smtClean="0"/>
          </a:p>
          <a:p>
            <a:r>
              <a:rPr lang="zh-CN" altLang="zh-CN" dirty="0" smtClean="0"/>
              <a:t>国家秘密的保密期限，除另有规定外</a:t>
            </a:r>
            <a:endParaRPr lang="en-US" altLang="zh-CN" dirty="0" smtClean="0"/>
          </a:p>
          <a:p>
            <a:pPr lvl="1"/>
            <a:r>
              <a:rPr lang="zh-CN" altLang="zh-CN" dirty="0" smtClean="0"/>
              <a:t>绝密级不超过三十年</a:t>
            </a:r>
            <a:endParaRPr lang="en-US" altLang="zh-CN" dirty="0" smtClean="0"/>
          </a:p>
          <a:p>
            <a:pPr lvl="1"/>
            <a:r>
              <a:rPr lang="zh-CN" altLang="zh-CN" dirty="0" smtClean="0"/>
              <a:t>机密级不超过二十年</a:t>
            </a:r>
            <a:endParaRPr lang="en-US" altLang="zh-CN" dirty="0" smtClean="0"/>
          </a:p>
          <a:p>
            <a:pPr lvl="1"/>
            <a:r>
              <a:rPr lang="zh-CN" altLang="zh-CN" dirty="0" smtClean="0"/>
              <a:t>秘密级不超过十年</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32</a:t>
            </a:fld>
            <a:endParaRPr lang="en-US" altLang="zh-CN"/>
          </a:p>
        </p:txBody>
      </p:sp>
    </p:spTree>
    <p:extLst>
      <p:ext uri="{BB962C8B-B14F-4D97-AF65-F5344CB8AC3E}">
        <p14:creationId xmlns:p14="http://schemas.microsoft.com/office/powerpoint/2010/main" val="2765201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sym typeface="+mn-ea"/>
              </a:rPr>
              <a:t>什么是行政违法？</a:t>
            </a:r>
          </a:p>
          <a:p>
            <a:pPr lvl="1">
              <a:buFont typeface="Wingdings" panose="05000000000000000000" charset="0"/>
              <a:buChar char=""/>
            </a:pPr>
            <a:r>
              <a:rPr lang="zh-CN" altLang="en-US" sz="2225" dirty="0" smtClean="0"/>
              <a:t>行政违法行为是行政主体（自然人或法人）的违法行为，与民事违法和刑事违法不同，行政违法是行政主体在</a:t>
            </a:r>
            <a:r>
              <a:rPr lang="zh-CN" altLang="en-US" sz="2225" dirty="0" smtClean="0">
                <a:solidFill>
                  <a:srgbClr val="FF0000"/>
                </a:solidFill>
              </a:rPr>
              <a:t>行政法上</a:t>
            </a:r>
            <a:r>
              <a:rPr lang="zh-CN" altLang="en-US" sz="2225" dirty="0" smtClean="0"/>
              <a:t>的违法行为。</a:t>
            </a:r>
          </a:p>
          <a:p>
            <a:r>
              <a:rPr lang="zh-CN" altLang="en-US" sz="2400" dirty="0" smtClean="0"/>
              <a:t>常见的违反网络安全行政违法处罚：</a:t>
            </a:r>
          </a:p>
          <a:p>
            <a:pPr lvl="1"/>
            <a:r>
              <a:rPr lang="zh-CN" altLang="en-US" sz="2225" dirty="0" smtClean="0"/>
              <a:t>情节较轻的：责令改正、警告等；</a:t>
            </a:r>
          </a:p>
          <a:p>
            <a:pPr lvl="1"/>
            <a:r>
              <a:rPr lang="zh-CN" altLang="en-US" sz="2225" dirty="0" smtClean="0"/>
              <a:t>情节严重的：罚款、责令暂停相关业务、停业整顿、关闭网站、吊销相关业务许可证或者吊销营业执照等；</a:t>
            </a:r>
          </a:p>
          <a:p>
            <a:pPr lvl="1"/>
            <a:r>
              <a:rPr lang="zh-CN" altLang="en-US" sz="2225" dirty="0" smtClean="0"/>
              <a:t>较严重的：没收违法所得、拘留等；</a:t>
            </a:r>
          </a:p>
          <a:p>
            <a:pPr lvl="1"/>
            <a:r>
              <a:rPr lang="zh-CN" altLang="en-US" sz="2225" dirty="0" smtClean="0"/>
              <a:t>对于网络安全主管人员还面临记入信用档案并公示等处罚</a:t>
            </a:r>
          </a:p>
          <a:p>
            <a:r>
              <a:rPr lang="zh-CN" altLang="en-US" sz="2400" dirty="0" smtClean="0"/>
              <a:t>行政违法特点</a:t>
            </a:r>
          </a:p>
          <a:p>
            <a:pPr lvl="1"/>
            <a:r>
              <a:rPr lang="zh-CN" altLang="en-US" sz="2225" dirty="0" smtClean="0"/>
              <a:t>行政违法一般较为轻微，不同于刑事违法，是不可以采取有期徒刑、无期徒刑乃至死刑的处罚。刑事违法行为由刑法及其修正案规定。</a:t>
            </a:r>
            <a:endParaRPr lang="en-US" altLang="zh-CN" sz="2225" dirty="0" smtClean="0"/>
          </a:p>
          <a:p>
            <a:r>
              <a:rPr lang="zh-CN" altLang="en-US" dirty="0" smtClean="0">
                <a:sym typeface="+mn-ea"/>
              </a:rPr>
              <a:t>什么是刑事违法责任？</a:t>
            </a:r>
          </a:p>
          <a:p>
            <a:pPr lvl="1">
              <a:buFont typeface="Wingdings" panose="05000000000000000000" charset="0"/>
              <a:buChar char=""/>
            </a:pPr>
            <a:r>
              <a:rPr lang="zh-CN" altLang="en-US" sz="2225" dirty="0" smtClean="0"/>
              <a:t>刑事责任是依据国家刑事法律规定，对犯罪分子依照刑事法律的规定追究的法律责任。</a:t>
            </a:r>
          </a:p>
          <a:p>
            <a:r>
              <a:rPr lang="zh-CN" altLang="en-US" sz="2400" dirty="0" smtClean="0"/>
              <a:t>与行政违法责任区别：</a:t>
            </a:r>
          </a:p>
          <a:p>
            <a:pPr lvl="1"/>
            <a:r>
              <a:rPr lang="zh-CN" altLang="en-US" sz="2225" dirty="0" smtClean="0"/>
              <a:t>一是追究的违法行为不同：追究行政责任的是一般违法行为，追究刑事责任的是犯罪行为</a:t>
            </a:r>
          </a:p>
          <a:p>
            <a:pPr lvl="1"/>
            <a:r>
              <a:rPr lang="zh-CN" altLang="en-US" sz="2225" dirty="0" smtClean="0"/>
              <a:t>二是追究责任的机关不同：追究行政责任由国家特定的行政机关（网信部门）依照有关法律的规定决定，追究刑事责任只能由司法机关（公安局、检察院）依照《刑法》的规定决定；</a:t>
            </a:r>
          </a:p>
          <a:p>
            <a:pPr lvl="1"/>
            <a:r>
              <a:rPr lang="zh-CN" altLang="en-US" sz="2065" dirty="0" smtClean="0"/>
              <a:t>三是承担法律责任的后果不同：追究刑事责任是最严厉的制裁，可以判处死刑，比追究行政责任严厉得多</a:t>
            </a:r>
          </a:p>
          <a:p>
            <a:pPr lvl="1"/>
            <a:endParaRPr lang="zh-CN" altLang="en-US" sz="2225" dirty="0" smtClean="0"/>
          </a:p>
          <a:p>
            <a:endParaRPr lang="zh-CN" altLang="en-US" dirty="0"/>
          </a:p>
        </p:txBody>
      </p:sp>
      <p:sp>
        <p:nvSpPr>
          <p:cNvPr id="4" name="灯片编号占位符 3"/>
          <p:cNvSpPr>
            <a:spLocks noGrp="1"/>
          </p:cNvSpPr>
          <p:nvPr>
            <p:ph type="sldNum" sz="quarter" idx="10"/>
          </p:nvPr>
        </p:nvSpPr>
        <p:spPr/>
        <p:txBody>
          <a:bodyPr/>
          <a:lstStyle/>
          <a:p>
            <a:pPr>
              <a:defRPr/>
            </a:pPr>
            <a:fld id="{7A1ED033-5F5C-4572-AE4B-7CFF71C657D2}" type="slidenum">
              <a:rPr lang="zh-CN" altLang="en-US" smtClean="0"/>
              <a:pPr>
                <a:defRPr/>
              </a:pPr>
              <a:t>34</a:t>
            </a:fld>
            <a:endParaRPr lang="en-US" altLang="zh-CN"/>
          </a:p>
        </p:txBody>
      </p:sp>
    </p:spTree>
    <p:extLst>
      <p:ext uri="{BB962C8B-B14F-4D97-AF65-F5344CB8AC3E}">
        <p14:creationId xmlns:p14="http://schemas.microsoft.com/office/powerpoint/2010/main" val="1920500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B92B0D3-9CD3-4907-A794-26FCC93EF015}" type="slidenum">
              <a:rPr lang="zh-CN" altLang="en-US" smtClean="0"/>
              <a:t>35</a:t>
            </a:fld>
            <a:endParaRPr lang="en-US" altLang="zh-CN"/>
          </a:p>
        </p:txBody>
      </p:sp>
    </p:spTree>
    <p:extLst>
      <p:ext uri="{BB962C8B-B14F-4D97-AF65-F5344CB8AC3E}">
        <p14:creationId xmlns:p14="http://schemas.microsoft.com/office/powerpoint/2010/main" val="1872589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8B92B0D3-9CD3-4907-A794-26FCC93EF015}" type="slidenum">
              <a:rPr lang="zh-CN" altLang="en-US" smtClean="0"/>
              <a:t>36</a:t>
            </a:fld>
            <a:endParaRPr lang="en-US" altLang="zh-CN"/>
          </a:p>
        </p:txBody>
      </p:sp>
    </p:spTree>
    <p:extLst>
      <p:ext uri="{BB962C8B-B14F-4D97-AF65-F5344CB8AC3E}">
        <p14:creationId xmlns:p14="http://schemas.microsoft.com/office/powerpoint/2010/main" val="4177079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8B92B0D3-9CD3-4907-A794-26FCC93EF015}" type="slidenum">
              <a:rPr lang="zh-CN" altLang="en-US" smtClean="0"/>
              <a:t>37</a:t>
            </a:fld>
            <a:endParaRPr lang="en-US" altLang="zh-CN"/>
          </a:p>
        </p:txBody>
      </p:sp>
    </p:spTree>
    <p:extLst>
      <p:ext uri="{BB962C8B-B14F-4D97-AF65-F5344CB8AC3E}">
        <p14:creationId xmlns:p14="http://schemas.microsoft.com/office/powerpoint/2010/main" val="3694805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p:sp>
      <p:sp>
        <p:nvSpPr>
          <p:cNvPr id="13005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zh-CN" smtClean="0">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BAD321D2-C517-4FCF-BD71-71DA8D2FFC79}" type="slidenum">
              <a:rPr lang="zh-CN" altLang="en-US" smtClean="0"/>
              <a:t>39</a:t>
            </a:fld>
            <a:endParaRPr lang="en-US" altLang="zh-CN"/>
          </a:p>
        </p:txBody>
      </p:sp>
    </p:spTree>
    <p:extLst>
      <p:ext uri="{BB962C8B-B14F-4D97-AF65-F5344CB8AC3E}">
        <p14:creationId xmlns:p14="http://schemas.microsoft.com/office/powerpoint/2010/main" val="16075518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bg bwMode="gray">
      <p:bgPr>
        <a:solidFill>
          <a:schemeClr val="accent2"/>
        </a:solidFill>
        <a:effectLst/>
      </p:bgPr>
    </p:bg>
    <p:spTree>
      <p:nvGrpSpPr>
        <p:cNvPr id="1" name=""/>
        <p:cNvGrpSpPr/>
        <p:nvPr/>
      </p:nvGrpSpPr>
      <p:grpSpPr>
        <a:xfrm>
          <a:off x="0" y="0"/>
          <a:ext cx="0" cy="0"/>
          <a:chOff x="0" y="0"/>
          <a:chExt cx="0" cy="0"/>
        </a:xfrm>
      </p:grpSpPr>
      <p:sp>
        <p:nvSpPr>
          <p:cNvPr id="4" name="Rectangle 102"/>
          <p:cNvSpPr>
            <a:spLocks noChangeArrowheads="1"/>
          </p:cNvSpPr>
          <p:nvPr/>
        </p:nvSpPr>
        <p:spPr bwMode="gray">
          <a:xfrm>
            <a:off x="0" y="0"/>
            <a:ext cx="9144000" cy="306863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zh-CN" altLang="en-US"/>
          </a:p>
        </p:txBody>
      </p:sp>
      <p:sp>
        <p:nvSpPr>
          <p:cNvPr id="5" name="AutoShape 103"/>
          <p:cNvSpPr>
            <a:spLocks noChangeArrowheads="1"/>
          </p:cNvSpPr>
          <p:nvPr/>
        </p:nvSpPr>
        <p:spPr bwMode="gray">
          <a:xfrm>
            <a:off x="2819400" y="3113088"/>
            <a:ext cx="5867400" cy="838200"/>
          </a:xfrm>
          <a:prstGeom prst="roundRect">
            <a:avLst>
              <a:gd name="adj" fmla="val 50000"/>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6" name="Rectangle 105"/>
          <p:cNvSpPr>
            <a:spLocks noChangeArrowheads="1"/>
          </p:cNvSpPr>
          <p:nvPr/>
        </p:nvSpPr>
        <p:spPr bwMode="gray">
          <a:xfrm>
            <a:off x="7696200" y="1741488"/>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7" name="Rectangle 106"/>
          <p:cNvSpPr>
            <a:spLocks noChangeArrowheads="1"/>
          </p:cNvSpPr>
          <p:nvPr/>
        </p:nvSpPr>
        <p:spPr bwMode="gray">
          <a:xfrm>
            <a:off x="6934200" y="1131888"/>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8" name="Rectangle 107"/>
          <p:cNvSpPr>
            <a:spLocks noChangeArrowheads="1"/>
          </p:cNvSpPr>
          <p:nvPr/>
        </p:nvSpPr>
        <p:spPr bwMode="gray">
          <a:xfrm>
            <a:off x="8077200" y="141288"/>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9" name="Rectangle 108"/>
          <p:cNvSpPr>
            <a:spLocks noChangeArrowheads="1"/>
          </p:cNvSpPr>
          <p:nvPr/>
        </p:nvSpPr>
        <p:spPr bwMode="gray">
          <a:xfrm>
            <a:off x="6553200" y="7508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 name="Rectangle 110"/>
          <p:cNvSpPr>
            <a:spLocks noChangeArrowheads="1"/>
          </p:cNvSpPr>
          <p:nvPr/>
        </p:nvSpPr>
        <p:spPr bwMode="gray">
          <a:xfrm>
            <a:off x="6324600" y="28844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 name="Rectangle 114"/>
          <p:cNvSpPr>
            <a:spLocks noChangeArrowheads="1"/>
          </p:cNvSpPr>
          <p:nvPr/>
        </p:nvSpPr>
        <p:spPr bwMode="gray">
          <a:xfrm>
            <a:off x="38100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2" name="Rectangle 120"/>
          <p:cNvSpPr>
            <a:spLocks noChangeArrowheads="1"/>
          </p:cNvSpPr>
          <p:nvPr/>
        </p:nvSpPr>
        <p:spPr bwMode="gray">
          <a:xfrm>
            <a:off x="42672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3" name="Rectangle 124"/>
          <p:cNvSpPr>
            <a:spLocks noChangeArrowheads="1"/>
          </p:cNvSpPr>
          <p:nvPr/>
        </p:nvSpPr>
        <p:spPr bwMode="gray">
          <a:xfrm>
            <a:off x="44958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4" name="Rectangle 126"/>
          <p:cNvSpPr>
            <a:spLocks noChangeArrowheads="1"/>
          </p:cNvSpPr>
          <p:nvPr/>
        </p:nvSpPr>
        <p:spPr bwMode="gray">
          <a:xfrm>
            <a:off x="4724400" y="2655888"/>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5" name="Group 211"/>
          <p:cNvGrpSpPr>
            <a:grpSpLocks/>
          </p:cNvGrpSpPr>
          <p:nvPr/>
        </p:nvGrpSpPr>
        <p:grpSpPr bwMode="auto">
          <a:xfrm>
            <a:off x="4724400" y="1741488"/>
            <a:ext cx="1295400" cy="838200"/>
            <a:chOff x="2976" y="1440"/>
            <a:chExt cx="816" cy="528"/>
          </a:xfrm>
        </p:grpSpPr>
        <p:sp>
          <p:nvSpPr>
            <p:cNvPr id="16" name="Rectangle 104"/>
            <p:cNvSpPr>
              <a:spLocks noChangeArrowheads="1"/>
            </p:cNvSpPr>
            <p:nvPr/>
          </p:nvSpPr>
          <p:spPr bwMode="gray">
            <a:xfrm>
              <a:off x="3120"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7" name="Rectangle 125"/>
            <p:cNvSpPr>
              <a:spLocks noChangeArrowheads="1"/>
            </p:cNvSpPr>
            <p:nvPr/>
          </p:nvSpPr>
          <p:spPr bwMode="gray">
            <a:xfrm>
              <a:off x="297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8" name="Rectangle 127"/>
            <p:cNvSpPr>
              <a:spLocks noChangeArrowheads="1"/>
            </p:cNvSpPr>
            <p:nvPr/>
          </p:nvSpPr>
          <p:spPr bwMode="gray">
            <a:xfrm>
              <a:off x="3120"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9" name="Rectangle 128"/>
            <p:cNvSpPr>
              <a:spLocks noChangeArrowheads="1"/>
            </p:cNvSpPr>
            <p:nvPr/>
          </p:nvSpPr>
          <p:spPr bwMode="gray">
            <a:xfrm>
              <a:off x="3120"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0" name="Rectangle 129"/>
            <p:cNvSpPr>
              <a:spLocks noChangeArrowheads="1"/>
            </p:cNvSpPr>
            <p:nvPr/>
          </p:nvSpPr>
          <p:spPr bwMode="gray">
            <a:xfrm>
              <a:off x="3120"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1" name="Rectangle 130"/>
            <p:cNvSpPr>
              <a:spLocks noChangeArrowheads="1"/>
            </p:cNvSpPr>
            <p:nvPr/>
          </p:nvSpPr>
          <p:spPr bwMode="gray">
            <a:xfrm>
              <a:off x="3264"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2" name="Rectangle 131"/>
            <p:cNvSpPr>
              <a:spLocks noChangeArrowheads="1"/>
            </p:cNvSpPr>
            <p:nvPr/>
          </p:nvSpPr>
          <p:spPr bwMode="gray">
            <a:xfrm>
              <a:off x="3264"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3" name="Rectangle 132"/>
            <p:cNvSpPr>
              <a:spLocks noChangeArrowheads="1"/>
            </p:cNvSpPr>
            <p:nvPr/>
          </p:nvSpPr>
          <p:spPr bwMode="gray">
            <a:xfrm>
              <a:off x="3408"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4" name="Rectangle 133"/>
            <p:cNvSpPr>
              <a:spLocks noChangeArrowheads="1"/>
            </p:cNvSpPr>
            <p:nvPr/>
          </p:nvSpPr>
          <p:spPr bwMode="gray">
            <a:xfrm>
              <a:off x="3408"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5" name="Rectangle 134"/>
            <p:cNvSpPr>
              <a:spLocks noChangeArrowheads="1"/>
            </p:cNvSpPr>
            <p:nvPr/>
          </p:nvSpPr>
          <p:spPr bwMode="gray">
            <a:xfrm>
              <a:off x="3408"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6" name="Rectangle 135"/>
            <p:cNvSpPr>
              <a:spLocks noChangeArrowheads="1"/>
            </p:cNvSpPr>
            <p:nvPr/>
          </p:nvSpPr>
          <p:spPr bwMode="gray">
            <a:xfrm>
              <a:off x="3408"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7" name="Rectangle 136"/>
            <p:cNvSpPr>
              <a:spLocks noChangeArrowheads="1"/>
            </p:cNvSpPr>
            <p:nvPr/>
          </p:nvSpPr>
          <p:spPr bwMode="gray">
            <a:xfrm>
              <a:off x="3552" y="144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8" name="Rectangle 137"/>
            <p:cNvSpPr>
              <a:spLocks noChangeArrowheads="1"/>
            </p:cNvSpPr>
            <p:nvPr/>
          </p:nvSpPr>
          <p:spPr bwMode="gray">
            <a:xfrm>
              <a:off x="3552"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29" name="Rectangle 138"/>
            <p:cNvSpPr>
              <a:spLocks noChangeArrowheads="1"/>
            </p:cNvSpPr>
            <p:nvPr/>
          </p:nvSpPr>
          <p:spPr bwMode="gray">
            <a:xfrm>
              <a:off x="3696" y="158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0" name="Rectangle 139"/>
            <p:cNvSpPr>
              <a:spLocks noChangeArrowheads="1"/>
            </p:cNvSpPr>
            <p:nvPr/>
          </p:nvSpPr>
          <p:spPr bwMode="gray">
            <a:xfrm>
              <a:off x="3696" y="172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1" name="Rectangle 140"/>
            <p:cNvSpPr>
              <a:spLocks noChangeArrowheads="1"/>
            </p:cNvSpPr>
            <p:nvPr/>
          </p:nvSpPr>
          <p:spPr bwMode="gray">
            <a:xfrm>
              <a:off x="3696" y="187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32" name="Group 212"/>
          <p:cNvGrpSpPr>
            <a:grpSpLocks/>
          </p:cNvGrpSpPr>
          <p:nvPr/>
        </p:nvGrpSpPr>
        <p:grpSpPr bwMode="auto">
          <a:xfrm>
            <a:off x="3352800" y="1970088"/>
            <a:ext cx="1295400" cy="609600"/>
            <a:chOff x="2112" y="1584"/>
            <a:chExt cx="816" cy="384"/>
          </a:xfrm>
        </p:grpSpPr>
        <p:sp>
          <p:nvSpPr>
            <p:cNvPr id="33" name="Rectangle 112"/>
            <p:cNvSpPr>
              <a:spLocks noChangeArrowheads="1"/>
            </p:cNvSpPr>
            <p:nvPr/>
          </p:nvSpPr>
          <p:spPr bwMode="gray">
            <a:xfrm>
              <a:off x="2400"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4" name="Rectangle 113"/>
            <p:cNvSpPr>
              <a:spLocks noChangeArrowheads="1"/>
            </p:cNvSpPr>
            <p:nvPr/>
          </p:nvSpPr>
          <p:spPr bwMode="gray">
            <a:xfrm>
              <a:off x="2400"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5" name="Rectangle 115"/>
            <p:cNvSpPr>
              <a:spLocks noChangeArrowheads="1"/>
            </p:cNvSpPr>
            <p:nvPr/>
          </p:nvSpPr>
          <p:spPr bwMode="gray">
            <a:xfrm>
              <a:off x="2544"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6" name="Rectangle 116"/>
            <p:cNvSpPr>
              <a:spLocks noChangeArrowheads="1"/>
            </p:cNvSpPr>
            <p:nvPr/>
          </p:nvSpPr>
          <p:spPr bwMode="gray">
            <a:xfrm>
              <a:off x="2544"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7" name="Rectangle 117"/>
            <p:cNvSpPr>
              <a:spLocks noChangeArrowheads="1"/>
            </p:cNvSpPr>
            <p:nvPr/>
          </p:nvSpPr>
          <p:spPr bwMode="gray">
            <a:xfrm>
              <a:off x="2544"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8" name="Rectangle 118"/>
            <p:cNvSpPr>
              <a:spLocks noChangeArrowheads="1"/>
            </p:cNvSpPr>
            <p:nvPr/>
          </p:nvSpPr>
          <p:spPr bwMode="gray">
            <a:xfrm>
              <a:off x="2688"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39" name="Rectangle 119"/>
            <p:cNvSpPr>
              <a:spLocks noChangeArrowheads="1"/>
            </p:cNvSpPr>
            <p:nvPr/>
          </p:nvSpPr>
          <p:spPr bwMode="gray">
            <a:xfrm>
              <a:off x="2688"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0" name="Rectangle 121"/>
            <p:cNvSpPr>
              <a:spLocks noChangeArrowheads="1"/>
            </p:cNvSpPr>
            <p:nvPr/>
          </p:nvSpPr>
          <p:spPr bwMode="gray">
            <a:xfrm>
              <a:off x="2832" y="158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1" name="Rectangle 122"/>
            <p:cNvSpPr>
              <a:spLocks noChangeArrowheads="1"/>
            </p:cNvSpPr>
            <p:nvPr/>
          </p:nvSpPr>
          <p:spPr bwMode="gray">
            <a:xfrm>
              <a:off x="2832" y="172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2" name="Rectangle 123"/>
            <p:cNvSpPr>
              <a:spLocks noChangeArrowheads="1"/>
            </p:cNvSpPr>
            <p:nvPr/>
          </p:nvSpPr>
          <p:spPr bwMode="gray">
            <a:xfrm>
              <a:off x="283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3" name="Rectangle 141"/>
            <p:cNvSpPr>
              <a:spLocks noChangeArrowheads="1"/>
            </p:cNvSpPr>
            <p:nvPr/>
          </p:nvSpPr>
          <p:spPr bwMode="gray">
            <a:xfrm>
              <a:off x="2256"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4" name="Rectangle 142"/>
            <p:cNvSpPr>
              <a:spLocks noChangeArrowheads="1"/>
            </p:cNvSpPr>
            <p:nvPr/>
          </p:nvSpPr>
          <p:spPr bwMode="gray">
            <a:xfrm>
              <a:off x="2112" y="187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45" name="Group 143"/>
          <p:cNvGrpSpPr>
            <a:grpSpLocks/>
          </p:cNvGrpSpPr>
          <p:nvPr/>
        </p:nvGrpSpPr>
        <p:grpSpPr bwMode="auto">
          <a:xfrm>
            <a:off x="762000" y="3570288"/>
            <a:ext cx="1905000" cy="762000"/>
            <a:chOff x="2112" y="1632"/>
            <a:chExt cx="1680" cy="672"/>
          </a:xfrm>
        </p:grpSpPr>
        <p:sp>
          <p:nvSpPr>
            <p:cNvPr id="46" name="Rectangle 144"/>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7" name="Rectangle 145"/>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8" name="Rectangle 146"/>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49" name="Rectangle 147"/>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0" name="Rectangle 148"/>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1" name="Rectangle 149"/>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2" name="Rectangle 150"/>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3" name="Rectangle 151"/>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4" name="Rectangle 152"/>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5" name="Rectangle 153"/>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6" name="Rectangle 154"/>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7" name="Rectangle 155"/>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8" name="Rectangle 156"/>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59" name="Rectangle 157"/>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0" name="Rectangle 158"/>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1" name="Rectangle 159"/>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2" name="Rectangle 160"/>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3" name="Rectangle 161"/>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4" name="Rectangle 162"/>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5" name="Rectangle 163"/>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6" name="Rectangle 164"/>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7" name="Rectangle 165"/>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8" name="Rectangle 166"/>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69" name="Rectangle 167"/>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0" name="Rectangle 168"/>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1" name="Rectangle 169"/>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2" name="Rectangle 170"/>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3" name="Rectangle 171"/>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4" name="Rectangle 172"/>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5" name="Rectangle 173"/>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6" name="Rectangle 174"/>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grpSp>
        <p:nvGrpSpPr>
          <p:cNvPr id="77" name="Group 175"/>
          <p:cNvGrpSpPr>
            <a:grpSpLocks/>
          </p:cNvGrpSpPr>
          <p:nvPr/>
        </p:nvGrpSpPr>
        <p:grpSpPr bwMode="auto">
          <a:xfrm>
            <a:off x="5486400" y="827088"/>
            <a:ext cx="2667000" cy="1066800"/>
            <a:chOff x="2112" y="1632"/>
            <a:chExt cx="1680" cy="672"/>
          </a:xfrm>
        </p:grpSpPr>
        <p:sp>
          <p:nvSpPr>
            <p:cNvPr id="78" name="Rectangle 176"/>
            <p:cNvSpPr>
              <a:spLocks noChangeArrowheads="1"/>
            </p:cNvSpPr>
            <p:nvPr userDrawn="1"/>
          </p:nvSpPr>
          <p:spPr bwMode="gray">
            <a:xfrm>
              <a:off x="2400"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79" name="Rectangle 177"/>
            <p:cNvSpPr>
              <a:spLocks noChangeArrowheads="1"/>
            </p:cNvSpPr>
            <p:nvPr userDrawn="1"/>
          </p:nvSpPr>
          <p:spPr bwMode="gray">
            <a:xfrm>
              <a:off x="2400"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0" name="Rectangle 178"/>
            <p:cNvSpPr>
              <a:spLocks noChangeArrowheads="1"/>
            </p:cNvSpPr>
            <p:nvPr userDrawn="1"/>
          </p:nvSpPr>
          <p:spPr bwMode="gray">
            <a:xfrm>
              <a:off x="2400"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1" name="Rectangle 179"/>
            <p:cNvSpPr>
              <a:spLocks noChangeArrowheads="1"/>
            </p:cNvSpPr>
            <p:nvPr userDrawn="1"/>
          </p:nvSpPr>
          <p:spPr bwMode="gray">
            <a:xfrm>
              <a:off x="2544"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2" name="Rectangle 180"/>
            <p:cNvSpPr>
              <a:spLocks noChangeArrowheads="1"/>
            </p:cNvSpPr>
            <p:nvPr userDrawn="1"/>
          </p:nvSpPr>
          <p:spPr bwMode="gray">
            <a:xfrm>
              <a:off x="2544"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3" name="Rectangle 181"/>
            <p:cNvSpPr>
              <a:spLocks noChangeArrowheads="1"/>
            </p:cNvSpPr>
            <p:nvPr userDrawn="1"/>
          </p:nvSpPr>
          <p:spPr bwMode="gray">
            <a:xfrm>
              <a:off x="2544"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4" name="Rectangle 182"/>
            <p:cNvSpPr>
              <a:spLocks noChangeArrowheads="1"/>
            </p:cNvSpPr>
            <p:nvPr userDrawn="1"/>
          </p:nvSpPr>
          <p:spPr bwMode="gray">
            <a:xfrm>
              <a:off x="2688"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5" name="Rectangle 183"/>
            <p:cNvSpPr>
              <a:spLocks noChangeArrowheads="1"/>
            </p:cNvSpPr>
            <p:nvPr userDrawn="1"/>
          </p:nvSpPr>
          <p:spPr bwMode="gray">
            <a:xfrm>
              <a:off x="2688"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6" name="Rectangle 184"/>
            <p:cNvSpPr>
              <a:spLocks noChangeArrowheads="1"/>
            </p:cNvSpPr>
            <p:nvPr userDrawn="1"/>
          </p:nvSpPr>
          <p:spPr bwMode="gray">
            <a:xfrm>
              <a:off x="2688"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7" name="Rectangle 185"/>
            <p:cNvSpPr>
              <a:spLocks noChangeArrowheads="1"/>
            </p:cNvSpPr>
            <p:nvPr userDrawn="1"/>
          </p:nvSpPr>
          <p:spPr bwMode="gray">
            <a:xfrm>
              <a:off x="2832" y="17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8" name="Rectangle 186"/>
            <p:cNvSpPr>
              <a:spLocks noChangeArrowheads="1"/>
            </p:cNvSpPr>
            <p:nvPr userDrawn="1"/>
          </p:nvSpPr>
          <p:spPr bwMode="gray">
            <a:xfrm>
              <a:off x="2832" y="192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89" name="Rectangle 187"/>
            <p:cNvSpPr>
              <a:spLocks noChangeArrowheads="1"/>
            </p:cNvSpPr>
            <p:nvPr userDrawn="1"/>
          </p:nvSpPr>
          <p:spPr bwMode="gray">
            <a:xfrm>
              <a:off x="283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0" name="Rectangle 188"/>
            <p:cNvSpPr>
              <a:spLocks noChangeArrowheads="1"/>
            </p:cNvSpPr>
            <p:nvPr userDrawn="1"/>
          </p:nvSpPr>
          <p:spPr bwMode="gray">
            <a:xfrm>
              <a:off x="2832"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1" name="Rectangle 189"/>
            <p:cNvSpPr>
              <a:spLocks noChangeArrowheads="1"/>
            </p:cNvSpPr>
            <p:nvPr userDrawn="1"/>
          </p:nvSpPr>
          <p:spPr bwMode="gray">
            <a:xfrm>
              <a:off x="297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2" name="Rectangle 190"/>
            <p:cNvSpPr>
              <a:spLocks noChangeArrowheads="1"/>
            </p:cNvSpPr>
            <p:nvPr userDrawn="1"/>
          </p:nvSpPr>
          <p:spPr bwMode="gray">
            <a:xfrm>
              <a:off x="2976" y="220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3" name="Rectangle 191"/>
            <p:cNvSpPr>
              <a:spLocks noChangeArrowheads="1"/>
            </p:cNvSpPr>
            <p:nvPr userDrawn="1"/>
          </p:nvSpPr>
          <p:spPr bwMode="gray">
            <a:xfrm>
              <a:off x="3120"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4" name="Rectangle 192"/>
            <p:cNvSpPr>
              <a:spLocks noChangeArrowheads="1"/>
            </p:cNvSpPr>
            <p:nvPr userDrawn="1"/>
          </p:nvSpPr>
          <p:spPr bwMode="gray">
            <a:xfrm>
              <a:off x="3120"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5" name="Rectangle 193"/>
            <p:cNvSpPr>
              <a:spLocks noChangeArrowheads="1"/>
            </p:cNvSpPr>
            <p:nvPr userDrawn="1"/>
          </p:nvSpPr>
          <p:spPr bwMode="gray">
            <a:xfrm>
              <a:off x="3120"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6" name="Rectangle 194"/>
            <p:cNvSpPr>
              <a:spLocks noChangeArrowheads="1"/>
            </p:cNvSpPr>
            <p:nvPr userDrawn="1"/>
          </p:nvSpPr>
          <p:spPr bwMode="gray">
            <a:xfrm>
              <a:off x="3264"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7" name="Rectangle 195"/>
            <p:cNvSpPr>
              <a:spLocks noChangeArrowheads="1"/>
            </p:cNvSpPr>
            <p:nvPr userDrawn="1"/>
          </p:nvSpPr>
          <p:spPr bwMode="gray">
            <a:xfrm>
              <a:off x="3264"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8" name="Rectangle 196"/>
            <p:cNvSpPr>
              <a:spLocks noChangeArrowheads="1"/>
            </p:cNvSpPr>
            <p:nvPr userDrawn="1"/>
          </p:nvSpPr>
          <p:spPr bwMode="gray">
            <a:xfrm>
              <a:off x="3408"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99" name="Rectangle 197"/>
            <p:cNvSpPr>
              <a:spLocks noChangeArrowheads="1"/>
            </p:cNvSpPr>
            <p:nvPr userDrawn="1"/>
          </p:nvSpPr>
          <p:spPr bwMode="gray">
            <a:xfrm>
              <a:off x="3408"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0" name="Rectangle 198"/>
            <p:cNvSpPr>
              <a:spLocks noChangeArrowheads="1"/>
            </p:cNvSpPr>
            <p:nvPr userDrawn="1"/>
          </p:nvSpPr>
          <p:spPr bwMode="gray">
            <a:xfrm>
              <a:off x="3408"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1" name="Rectangle 199"/>
            <p:cNvSpPr>
              <a:spLocks noChangeArrowheads="1"/>
            </p:cNvSpPr>
            <p:nvPr userDrawn="1"/>
          </p:nvSpPr>
          <p:spPr bwMode="gray">
            <a:xfrm>
              <a:off x="3408"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 name="Rectangle 200"/>
            <p:cNvSpPr>
              <a:spLocks noChangeArrowheads="1"/>
            </p:cNvSpPr>
            <p:nvPr userDrawn="1"/>
          </p:nvSpPr>
          <p:spPr bwMode="gray">
            <a:xfrm>
              <a:off x="3552" y="16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 name="Rectangle 201"/>
            <p:cNvSpPr>
              <a:spLocks noChangeArrowheads="1"/>
            </p:cNvSpPr>
            <p:nvPr userDrawn="1"/>
          </p:nvSpPr>
          <p:spPr bwMode="gray">
            <a:xfrm>
              <a:off x="3552"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 name="Rectangle 202"/>
            <p:cNvSpPr>
              <a:spLocks noChangeArrowheads="1"/>
            </p:cNvSpPr>
            <p:nvPr userDrawn="1"/>
          </p:nvSpPr>
          <p:spPr bwMode="gray">
            <a:xfrm>
              <a:off x="3696" y="1776"/>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 name="Rectangle 203"/>
            <p:cNvSpPr>
              <a:spLocks noChangeArrowheads="1"/>
            </p:cNvSpPr>
            <p:nvPr userDrawn="1"/>
          </p:nvSpPr>
          <p:spPr bwMode="gray">
            <a:xfrm>
              <a:off x="3696" y="192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 name="Rectangle 204"/>
            <p:cNvSpPr>
              <a:spLocks noChangeArrowheads="1"/>
            </p:cNvSpPr>
            <p:nvPr userDrawn="1"/>
          </p:nvSpPr>
          <p:spPr bwMode="gray">
            <a:xfrm>
              <a:off x="3696" y="206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7" name="Rectangle 205"/>
            <p:cNvSpPr>
              <a:spLocks noChangeArrowheads="1"/>
            </p:cNvSpPr>
            <p:nvPr userDrawn="1"/>
          </p:nvSpPr>
          <p:spPr bwMode="gray">
            <a:xfrm>
              <a:off x="2256"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8" name="Rectangle 206"/>
            <p:cNvSpPr>
              <a:spLocks noChangeArrowheads="1"/>
            </p:cNvSpPr>
            <p:nvPr userDrawn="1"/>
          </p:nvSpPr>
          <p:spPr bwMode="gray">
            <a:xfrm>
              <a:off x="2112" y="206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9" name="AutoShape 207"/>
          <p:cNvSpPr>
            <a:spLocks noChangeArrowheads="1"/>
          </p:cNvSpPr>
          <p:nvPr/>
        </p:nvSpPr>
        <p:spPr bwMode="gray">
          <a:xfrm>
            <a:off x="533400" y="2655888"/>
            <a:ext cx="7696200" cy="838200"/>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ea typeface="黑体" pitchFamily="49" charset="-122"/>
            </a:endParaRPr>
          </a:p>
        </p:txBody>
      </p:sp>
      <p:sp>
        <p:nvSpPr>
          <p:cNvPr id="110" name="Rectangle 208"/>
          <p:cNvSpPr>
            <a:spLocks noChangeArrowheads="1"/>
          </p:cNvSpPr>
          <p:nvPr/>
        </p:nvSpPr>
        <p:spPr bwMode="gray">
          <a:xfrm>
            <a:off x="2057400" y="4256088"/>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1" name="Rectangle 209"/>
          <p:cNvSpPr>
            <a:spLocks noChangeArrowheads="1"/>
          </p:cNvSpPr>
          <p:nvPr/>
        </p:nvSpPr>
        <p:spPr bwMode="gray">
          <a:xfrm>
            <a:off x="1752600" y="4789488"/>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12" name="Rectangle 210"/>
          <p:cNvSpPr>
            <a:spLocks noChangeArrowheads="1"/>
          </p:cNvSpPr>
          <p:nvPr/>
        </p:nvSpPr>
        <p:spPr bwMode="gray">
          <a:xfrm>
            <a:off x="1524000" y="4941888"/>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3074" name="Rectangle 2"/>
          <p:cNvSpPr>
            <a:spLocks noGrp="1" noChangeArrowheads="1"/>
          </p:cNvSpPr>
          <p:nvPr>
            <p:ph type="ctrTitle"/>
          </p:nvPr>
        </p:nvSpPr>
        <p:spPr>
          <a:xfrm>
            <a:off x="1066800" y="2732088"/>
            <a:ext cx="6629400" cy="685800"/>
          </a:xfrm>
        </p:spPr>
        <p:txBody>
          <a:bodyPr/>
          <a:lstStyle>
            <a:lvl1pPr>
              <a:defRPr sz="3600">
                <a:solidFill>
                  <a:schemeClr val="tx2"/>
                </a:solidFill>
              </a:defRPr>
            </a:lvl1pPr>
          </a:lstStyle>
          <a:p>
            <a:r>
              <a:rPr lang="zh-CN" altLang="en-US"/>
              <a:t>单击此处编辑母版标题样式</a:t>
            </a:r>
          </a:p>
        </p:txBody>
      </p:sp>
      <p:sp>
        <p:nvSpPr>
          <p:cNvPr id="3075" name="Rectangle 3"/>
          <p:cNvSpPr>
            <a:spLocks noGrp="1" noChangeArrowheads="1"/>
          </p:cNvSpPr>
          <p:nvPr>
            <p:ph type="subTitle" idx="1"/>
          </p:nvPr>
        </p:nvSpPr>
        <p:spPr>
          <a:xfrm>
            <a:off x="2819400" y="3494088"/>
            <a:ext cx="5638800" cy="381000"/>
          </a:xfrm>
        </p:spPr>
        <p:txBody>
          <a:bodyPr/>
          <a:lstStyle>
            <a:lvl1pPr marL="0" indent="0" algn="ctr">
              <a:buFont typeface="Wingdings" pitchFamily="2" charset="2"/>
              <a:buNone/>
              <a:defRPr sz="2400">
                <a:solidFill>
                  <a:schemeClr val="bg1"/>
                </a:solidFill>
              </a:defRPr>
            </a:lvl1pPr>
          </a:lstStyle>
          <a:p>
            <a:r>
              <a:rPr lang="zh-CN" altLang="en-US"/>
              <a:t>单击此处编辑母版副标题样式</a:t>
            </a:r>
          </a:p>
        </p:txBody>
      </p:sp>
      <p:pic>
        <p:nvPicPr>
          <p:cNvPr id="114" name="图片 1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6286" y="1436688"/>
            <a:ext cx="2933429" cy="1129492"/>
          </a:xfrm>
          <a:prstGeom prst="rect">
            <a:avLst/>
          </a:prstGeom>
        </p:spPr>
      </p:pic>
    </p:spTree>
    <p:extLst>
      <p:ext uri="{BB962C8B-B14F-4D97-AF65-F5344CB8AC3E}">
        <p14:creationId xmlns:p14="http://schemas.microsoft.com/office/powerpoint/2010/main" val="309306794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6"/>
          <p:cNvSpPr>
            <a:spLocks noGrp="1" noChangeArrowheads="1"/>
          </p:cNvSpPr>
          <p:nvPr>
            <p:ph type="sldNum" sz="quarter" idx="10"/>
          </p:nvPr>
        </p:nvSpPr>
        <p:spPr>
          <a:ln/>
        </p:spPr>
        <p:txBody>
          <a:bodyPr/>
          <a:lstStyle>
            <a:lvl1pPr>
              <a:defRPr/>
            </a:lvl1pPr>
          </a:lstStyle>
          <a:p>
            <a:pPr>
              <a:defRPr/>
            </a:pPr>
            <a:fld id="{F5E0E65E-9137-4309-8D78-B392A1917D52}" type="slidenum">
              <a:rPr lang="zh-CN" altLang="en-US"/>
              <a:pPr>
                <a:defRPr/>
              </a:pPr>
              <a:t>‹#›</a:t>
            </a:fld>
            <a:endParaRPr lang="en-US" altLang="zh-CN"/>
          </a:p>
        </p:txBody>
      </p:sp>
    </p:spTree>
    <p:extLst>
      <p:ext uri="{BB962C8B-B14F-4D97-AF65-F5344CB8AC3E}">
        <p14:creationId xmlns:p14="http://schemas.microsoft.com/office/powerpoint/2010/main" val="189531329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1026" name="Rectangle 118"/>
          <p:cNvSpPr>
            <a:spLocks noChangeArrowheads="1"/>
          </p:cNvSpPr>
          <p:nvPr/>
        </p:nvSpPr>
        <p:spPr bwMode="gray">
          <a:xfrm>
            <a:off x="8010525" y="0"/>
            <a:ext cx="1133475" cy="104457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27" name="Rectangle 119"/>
          <p:cNvSpPr>
            <a:spLocks noChangeArrowheads="1"/>
          </p:cNvSpPr>
          <p:nvPr/>
        </p:nvSpPr>
        <p:spPr bwMode="gray">
          <a:xfrm>
            <a:off x="0" y="0"/>
            <a:ext cx="8008938" cy="1044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nvGrpSpPr>
          <p:cNvPr id="1028" name="Group 120"/>
          <p:cNvGrpSpPr>
            <a:grpSpLocks/>
          </p:cNvGrpSpPr>
          <p:nvPr/>
        </p:nvGrpSpPr>
        <p:grpSpPr bwMode="auto">
          <a:xfrm>
            <a:off x="6877050" y="152400"/>
            <a:ext cx="1905000" cy="762000"/>
            <a:chOff x="2112" y="1632"/>
            <a:chExt cx="1680" cy="672"/>
          </a:xfrm>
        </p:grpSpPr>
        <p:sp>
          <p:nvSpPr>
            <p:cNvPr id="1037" name="Rectangle 121"/>
            <p:cNvSpPr>
              <a:spLocks noChangeArrowheads="1"/>
            </p:cNvSpPr>
            <p:nvPr userDrawn="1"/>
          </p:nvSpPr>
          <p:spPr bwMode="gray">
            <a:xfrm>
              <a:off x="2400"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8" name="Rectangle 122"/>
            <p:cNvSpPr>
              <a:spLocks noChangeArrowheads="1"/>
            </p:cNvSpPr>
            <p:nvPr userDrawn="1"/>
          </p:nvSpPr>
          <p:spPr bwMode="gray">
            <a:xfrm>
              <a:off x="2400"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39" name="Rectangle 123"/>
            <p:cNvSpPr>
              <a:spLocks noChangeArrowheads="1"/>
            </p:cNvSpPr>
            <p:nvPr userDrawn="1"/>
          </p:nvSpPr>
          <p:spPr bwMode="gray">
            <a:xfrm>
              <a:off x="2400" y="2207"/>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0" name="Rectangle 124"/>
            <p:cNvSpPr>
              <a:spLocks noChangeArrowheads="1"/>
            </p:cNvSpPr>
            <p:nvPr userDrawn="1"/>
          </p:nvSpPr>
          <p:spPr bwMode="gray">
            <a:xfrm>
              <a:off x="2545" y="1776"/>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1" name="Rectangle 125"/>
            <p:cNvSpPr>
              <a:spLocks noChangeArrowheads="1"/>
            </p:cNvSpPr>
            <p:nvPr userDrawn="1"/>
          </p:nvSpPr>
          <p:spPr bwMode="gray">
            <a:xfrm>
              <a:off x="2545" y="1920"/>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2" name="Rectangle 126"/>
            <p:cNvSpPr>
              <a:spLocks noChangeArrowheads="1"/>
            </p:cNvSpPr>
            <p:nvPr userDrawn="1"/>
          </p:nvSpPr>
          <p:spPr bwMode="gray">
            <a:xfrm>
              <a:off x="2545"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3" name="Rectangle 127"/>
            <p:cNvSpPr>
              <a:spLocks noChangeArrowheads="1"/>
            </p:cNvSpPr>
            <p:nvPr userDrawn="1"/>
          </p:nvSpPr>
          <p:spPr bwMode="gray">
            <a:xfrm>
              <a:off x="2687" y="1776"/>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4" name="Rectangle 128"/>
            <p:cNvSpPr>
              <a:spLocks noChangeArrowheads="1"/>
            </p:cNvSpPr>
            <p:nvPr userDrawn="1"/>
          </p:nvSpPr>
          <p:spPr bwMode="gray">
            <a:xfrm>
              <a:off x="2687"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5" name="Rectangle 129"/>
            <p:cNvSpPr>
              <a:spLocks noChangeArrowheads="1"/>
            </p:cNvSpPr>
            <p:nvPr userDrawn="1"/>
          </p:nvSpPr>
          <p:spPr bwMode="gray">
            <a:xfrm>
              <a:off x="2687"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6" name="Rectangle 130"/>
            <p:cNvSpPr>
              <a:spLocks noChangeArrowheads="1"/>
            </p:cNvSpPr>
            <p:nvPr userDrawn="1"/>
          </p:nvSpPr>
          <p:spPr bwMode="gray">
            <a:xfrm>
              <a:off x="2832" y="1776"/>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7" name="Rectangle 131"/>
            <p:cNvSpPr>
              <a:spLocks noChangeArrowheads="1"/>
            </p:cNvSpPr>
            <p:nvPr userDrawn="1"/>
          </p:nvSpPr>
          <p:spPr bwMode="gray">
            <a:xfrm>
              <a:off x="2832" y="1920"/>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8" name="Rectangle 132"/>
            <p:cNvSpPr>
              <a:spLocks noChangeArrowheads="1"/>
            </p:cNvSpPr>
            <p:nvPr userDrawn="1"/>
          </p:nvSpPr>
          <p:spPr bwMode="gray">
            <a:xfrm>
              <a:off x="2832" y="2065"/>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49" name="Rectangle 133"/>
            <p:cNvSpPr>
              <a:spLocks noChangeArrowheads="1"/>
            </p:cNvSpPr>
            <p:nvPr userDrawn="1"/>
          </p:nvSpPr>
          <p:spPr bwMode="gray">
            <a:xfrm>
              <a:off x="2832" y="2207"/>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0" name="Rectangle 134"/>
            <p:cNvSpPr>
              <a:spLocks noChangeArrowheads="1"/>
            </p:cNvSpPr>
            <p:nvPr userDrawn="1"/>
          </p:nvSpPr>
          <p:spPr bwMode="gray">
            <a:xfrm>
              <a:off x="2976"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1" name="Rectangle 135"/>
            <p:cNvSpPr>
              <a:spLocks noChangeArrowheads="1"/>
            </p:cNvSpPr>
            <p:nvPr userDrawn="1"/>
          </p:nvSpPr>
          <p:spPr bwMode="gray">
            <a:xfrm>
              <a:off x="2976" y="2207"/>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2" name="Rectangle 136"/>
            <p:cNvSpPr>
              <a:spLocks noChangeArrowheads="1"/>
            </p:cNvSpPr>
            <p:nvPr userDrawn="1"/>
          </p:nvSpPr>
          <p:spPr bwMode="gray">
            <a:xfrm>
              <a:off x="3120"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3" name="Rectangle 137"/>
            <p:cNvSpPr>
              <a:spLocks noChangeArrowheads="1"/>
            </p:cNvSpPr>
            <p:nvPr userDrawn="1"/>
          </p:nvSpPr>
          <p:spPr bwMode="gray">
            <a:xfrm>
              <a:off x="3120"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4" name="Rectangle 138"/>
            <p:cNvSpPr>
              <a:spLocks noChangeArrowheads="1"/>
            </p:cNvSpPr>
            <p:nvPr userDrawn="1"/>
          </p:nvSpPr>
          <p:spPr bwMode="gray">
            <a:xfrm>
              <a:off x="3120"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5" name="Rectangle 139"/>
            <p:cNvSpPr>
              <a:spLocks noChangeArrowheads="1"/>
            </p:cNvSpPr>
            <p:nvPr userDrawn="1"/>
          </p:nvSpPr>
          <p:spPr bwMode="gray">
            <a:xfrm>
              <a:off x="3264"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6" name="Rectangle 140"/>
            <p:cNvSpPr>
              <a:spLocks noChangeArrowheads="1"/>
            </p:cNvSpPr>
            <p:nvPr userDrawn="1"/>
          </p:nvSpPr>
          <p:spPr bwMode="gray">
            <a:xfrm>
              <a:off x="3264"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7" name="Rectangle 141"/>
            <p:cNvSpPr>
              <a:spLocks noChangeArrowheads="1"/>
            </p:cNvSpPr>
            <p:nvPr userDrawn="1"/>
          </p:nvSpPr>
          <p:spPr bwMode="gray">
            <a:xfrm>
              <a:off x="3408"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8" name="Rectangle 142"/>
            <p:cNvSpPr>
              <a:spLocks noChangeArrowheads="1"/>
            </p:cNvSpPr>
            <p:nvPr userDrawn="1"/>
          </p:nvSpPr>
          <p:spPr bwMode="gray">
            <a:xfrm>
              <a:off x="3408" y="1776"/>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59" name="Rectangle 143"/>
            <p:cNvSpPr>
              <a:spLocks noChangeArrowheads="1"/>
            </p:cNvSpPr>
            <p:nvPr userDrawn="1"/>
          </p:nvSpPr>
          <p:spPr bwMode="gray">
            <a:xfrm>
              <a:off x="3408"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0" name="Rectangle 144"/>
            <p:cNvSpPr>
              <a:spLocks noChangeArrowheads="1"/>
            </p:cNvSpPr>
            <p:nvPr userDrawn="1"/>
          </p:nvSpPr>
          <p:spPr bwMode="gray">
            <a:xfrm>
              <a:off x="3408" y="2065"/>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1" name="Rectangle 145"/>
            <p:cNvSpPr>
              <a:spLocks noChangeArrowheads="1"/>
            </p:cNvSpPr>
            <p:nvPr userDrawn="1"/>
          </p:nvSpPr>
          <p:spPr bwMode="gray">
            <a:xfrm>
              <a:off x="3553" y="1632"/>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2" name="Rectangle 146"/>
            <p:cNvSpPr>
              <a:spLocks noChangeArrowheads="1"/>
            </p:cNvSpPr>
            <p:nvPr userDrawn="1"/>
          </p:nvSpPr>
          <p:spPr bwMode="gray">
            <a:xfrm>
              <a:off x="3553" y="1920"/>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3" name="Rectangle 147"/>
            <p:cNvSpPr>
              <a:spLocks noChangeArrowheads="1"/>
            </p:cNvSpPr>
            <p:nvPr userDrawn="1"/>
          </p:nvSpPr>
          <p:spPr bwMode="gray">
            <a:xfrm>
              <a:off x="3695" y="1776"/>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4" name="Rectangle 148"/>
            <p:cNvSpPr>
              <a:spLocks noChangeArrowheads="1"/>
            </p:cNvSpPr>
            <p:nvPr userDrawn="1"/>
          </p:nvSpPr>
          <p:spPr bwMode="gray">
            <a:xfrm>
              <a:off x="3695" y="1920"/>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5" name="Rectangle 149"/>
            <p:cNvSpPr>
              <a:spLocks noChangeArrowheads="1"/>
            </p:cNvSpPr>
            <p:nvPr userDrawn="1"/>
          </p:nvSpPr>
          <p:spPr bwMode="gray">
            <a:xfrm>
              <a:off x="3695" y="2065"/>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6" name="Rectangle 150"/>
            <p:cNvSpPr>
              <a:spLocks noChangeArrowheads="1"/>
            </p:cNvSpPr>
            <p:nvPr userDrawn="1"/>
          </p:nvSpPr>
          <p:spPr bwMode="gray">
            <a:xfrm>
              <a:off x="2256" y="2065"/>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sp>
          <p:nvSpPr>
            <p:cNvPr id="1067" name="Rectangle 151"/>
            <p:cNvSpPr>
              <a:spLocks noChangeArrowheads="1"/>
            </p:cNvSpPr>
            <p:nvPr userDrawn="1"/>
          </p:nvSpPr>
          <p:spPr bwMode="gray">
            <a:xfrm>
              <a:off x="2112" y="2065"/>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ea typeface="黑体" pitchFamily="49" charset="-122"/>
              </a:endParaRPr>
            </a:p>
          </p:txBody>
        </p:sp>
      </p:grpSp>
      <p:sp>
        <p:nvSpPr>
          <p:cNvPr id="1029" name="Rectangle 152"/>
          <p:cNvSpPr>
            <a:spLocks noChangeArrowheads="1"/>
          </p:cNvSpPr>
          <p:nvPr/>
        </p:nvSpPr>
        <p:spPr bwMode="gray">
          <a:xfrm>
            <a:off x="6553200" y="76200"/>
            <a:ext cx="228600" cy="381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0" name="Rectangle 153"/>
          <p:cNvSpPr>
            <a:spLocks noChangeArrowheads="1"/>
          </p:cNvSpPr>
          <p:nvPr/>
        </p:nvSpPr>
        <p:spPr bwMode="gray">
          <a:xfrm>
            <a:off x="6705600" y="228600"/>
            <a:ext cx="228600" cy="152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1" name="Rectangle 154"/>
          <p:cNvSpPr>
            <a:spLocks noChangeArrowheads="1"/>
          </p:cNvSpPr>
          <p:nvPr/>
        </p:nvSpPr>
        <p:spPr bwMode="gray">
          <a:xfrm>
            <a:off x="6858000" y="3048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ea typeface="黑体" pitchFamily="49" charset="-122"/>
            </a:endParaRPr>
          </a:p>
        </p:txBody>
      </p:sp>
      <p:sp>
        <p:nvSpPr>
          <p:cNvPr id="1032" name="Rectangle 3"/>
          <p:cNvSpPr>
            <a:spLocks noGrp="1" noChangeArrowheads="1"/>
          </p:cNvSpPr>
          <p:nvPr>
            <p:ph type="body" idx="1"/>
          </p:nvPr>
        </p:nvSpPr>
        <p:spPr bwMode="gray">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6"/>
          <p:cNvSpPr>
            <a:spLocks noGrp="1" noChangeArrowheads="1"/>
          </p:cNvSpPr>
          <p:nvPr>
            <p:ph type="sldNum" sz="quarter" idx="4"/>
          </p:nvPr>
        </p:nvSpPr>
        <p:spPr bwMode="gray">
          <a:xfrm>
            <a:off x="4191000" y="6505575"/>
            <a:ext cx="838200" cy="2619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ea typeface="宋体" pitchFamily="2" charset="-122"/>
              </a:defRPr>
            </a:lvl1pPr>
          </a:lstStyle>
          <a:p>
            <a:pPr>
              <a:defRPr/>
            </a:pPr>
            <a:fld id="{DCFB4DC4-41B9-4E61-AD6F-4DDEA2B45915}" type="slidenum">
              <a:rPr lang="zh-CN" altLang="en-US"/>
              <a:pPr>
                <a:defRPr/>
              </a:pPr>
              <a:t>‹#›</a:t>
            </a:fld>
            <a:endParaRPr lang="en-US" altLang="zh-CN"/>
          </a:p>
        </p:txBody>
      </p:sp>
      <p:sp>
        <p:nvSpPr>
          <p:cNvPr id="1035" name="Rectangle 2"/>
          <p:cNvSpPr>
            <a:spLocks noGrp="1" noChangeArrowheads="1"/>
          </p:cNvSpPr>
          <p:nvPr>
            <p:ph type="title"/>
          </p:nvPr>
        </p:nvSpPr>
        <p:spPr bwMode="gray">
          <a:xfrm>
            <a:off x="533400" y="260350"/>
            <a:ext cx="709612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788" r:id="rId1"/>
    <p:sldLayoutId id="2147483786" r:id="rId2"/>
  </p:sldLayoutIdLst>
  <p:transition>
    <p:fade/>
  </p:transition>
  <p:hf hdr="0" ftr="0"/>
  <p:txStyles>
    <p:titleStyle>
      <a:lvl1pPr algn="l" rtl="0" eaLnBrk="0" fontAlgn="base" hangingPunct="0">
        <a:spcBef>
          <a:spcPct val="0"/>
        </a:spcBef>
        <a:spcAft>
          <a:spcPct val="0"/>
        </a:spcAft>
        <a:defRPr sz="3200" b="1">
          <a:solidFill>
            <a:srgbClr val="FFFFFF"/>
          </a:solidFill>
          <a:latin typeface="+mj-lt"/>
          <a:ea typeface="+mj-ea"/>
          <a:cs typeface="+mj-cs"/>
        </a:defRPr>
      </a:lvl1pPr>
      <a:lvl2pPr algn="l" rtl="0" eaLnBrk="0" fontAlgn="base" hangingPunct="0">
        <a:spcBef>
          <a:spcPct val="0"/>
        </a:spcBef>
        <a:spcAft>
          <a:spcPct val="0"/>
        </a:spcAft>
        <a:defRPr sz="3200" b="1">
          <a:solidFill>
            <a:srgbClr val="FFFFFF"/>
          </a:solidFill>
          <a:latin typeface="黑体" pitchFamily="2" charset="-122"/>
          <a:ea typeface="黑体" pitchFamily="2" charset="-122"/>
        </a:defRPr>
      </a:lvl2pPr>
      <a:lvl3pPr algn="l" rtl="0" eaLnBrk="0" fontAlgn="base" hangingPunct="0">
        <a:spcBef>
          <a:spcPct val="0"/>
        </a:spcBef>
        <a:spcAft>
          <a:spcPct val="0"/>
        </a:spcAft>
        <a:defRPr sz="3200" b="1">
          <a:solidFill>
            <a:srgbClr val="FFFFFF"/>
          </a:solidFill>
          <a:latin typeface="黑体" pitchFamily="2" charset="-122"/>
          <a:ea typeface="黑体" pitchFamily="2" charset="-122"/>
        </a:defRPr>
      </a:lvl3pPr>
      <a:lvl4pPr algn="l" rtl="0" eaLnBrk="0" fontAlgn="base" hangingPunct="0">
        <a:spcBef>
          <a:spcPct val="0"/>
        </a:spcBef>
        <a:spcAft>
          <a:spcPct val="0"/>
        </a:spcAft>
        <a:defRPr sz="3200" b="1">
          <a:solidFill>
            <a:srgbClr val="FFFFFF"/>
          </a:solidFill>
          <a:latin typeface="黑体" pitchFamily="2" charset="-122"/>
          <a:ea typeface="黑体" pitchFamily="2" charset="-122"/>
        </a:defRPr>
      </a:lvl4pPr>
      <a:lvl5pPr algn="l" rtl="0" eaLnBrk="0" fontAlgn="base" hangingPunct="0">
        <a:spcBef>
          <a:spcPct val="0"/>
        </a:spcBef>
        <a:spcAft>
          <a:spcPct val="0"/>
        </a:spcAft>
        <a:defRPr sz="3200" b="1">
          <a:solidFill>
            <a:srgbClr val="FFFFFF"/>
          </a:solidFill>
          <a:latin typeface="黑体" pitchFamily="2" charset="-122"/>
          <a:ea typeface="黑体" pitchFamily="2" charset="-122"/>
        </a:defRPr>
      </a:lvl5pPr>
      <a:lvl6pPr marL="457200" algn="l" rtl="0" fontAlgn="base">
        <a:spcBef>
          <a:spcPct val="0"/>
        </a:spcBef>
        <a:spcAft>
          <a:spcPct val="0"/>
        </a:spcAft>
        <a:defRPr sz="3200" b="1">
          <a:solidFill>
            <a:srgbClr val="FFFFFF"/>
          </a:solidFill>
          <a:latin typeface="黑体" pitchFamily="2" charset="-122"/>
          <a:ea typeface="黑体" pitchFamily="2" charset="-122"/>
        </a:defRPr>
      </a:lvl6pPr>
      <a:lvl7pPr marL="914400" algn="l" rtl="0" fontAlgn="base">
        <a:spcBef>
          <a:spcPct val="0"/>
        </a:spcBef>
        <a:spcAft>
          <a:spcPct val="0"/>
        </a:spcAft>
        <a:defRPr sz="3200" b="1">
          <a:solidFill>
            <a:srgbClr val="FFFFFF"/>
          </a:solidFill>
          <a:latin typeface="黑体" pitchFamily="2" charset="-122"/>
          <a:ea typeface="黑体" pitchFamily="2" charset="-122"/>
        </a:defRPr>
      </a:lvl7pPr>
      <a:lvl8pPr marL="1371600" algn="l" rtl="0" fontAlgn="base">
        <a:spcBef>
          <a:spcPct val="0"/>
        </a:spcBef>
        <a:spcAft>
          <a:spcPct val="0"/>
        </a:spcAft>
        <a:defRPr sz="3200" b="1">
          <a:solidFill>
            <a:srgbClr val="FFFFFF"/>
          </a:solidFill>
          <a:latin typeface="黑体" pitchFamily="2" charset="-122"/>
          <a:ea typeface="黑体" pitchFamily="2" charset="-122"/>
        </a:defRPr>
      </a:lvl8pPr>
      <a:lvl9pPr marL="1828800" algn="l" rtl="0" fontAlgn="base">
        <a:spcBef>
          <a:spcPct val="0"/>
        </a:spcBef>
        <a:spcAft>
          <a:spcPct val="0"/>
        </a:spcAft>
        <a:defRPr sz="32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lr>
          <a:srgbClr val="3399FF"/>
        </a:buClr>
        <a:buFont typeface="Wingdings"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1066800" y="2732088"/>
            <a:ext cx="6889750" cy="685800"/>
          </a:xfrm>
        </p:spPr>
        <p:txBody>
          <a:bodyPr/>
          <a:lstStyle/>
          <a:p>
            <a:pPr algn="ctr" eaLnBrk="1" hangingPunct="1"/>
            <a:r>
              <a:rPr lang="zh-CN" altLang="en-US" sz="3200" dirty="0"/>
              <a:t>课程名称</a:t>
            </a:r>
            <a:endParaRPr lang="en-US" altLang="zh-CN" sz="3200" dirty="0"/>
          </a:p>
        </p:txBody>
      </p:sp>
      <p:sp>
        <p:nvSpPr>
          <p:cNvPr id="14340" name="副标题 4"/>
          <p:cNvSpPr>
            <a:spLocks noGrp="1"/>
          </p:cNvSpPr>
          <p:nvPr>
            <p:ph type="subTitle" idx="1"/>
          </p:nvPr>
        </p:nvSpPr>
        <p:spPr>
          <a:xfrm>
            <a:off x="2195513" y="5020084"/>
            <a:ext cx="5638800" cy="965200"/>
          </a:xfrm>
        </p:spPr>
        <p:txBody>
          <a:bodyPr/>
          <a:lstStyle/>
          <a:p>
            <a:pPr eaLnBrk="1" hangingPunct="1"/>
            <a:r>
              <a:rPr lang="zh-CN" altLang="en-US" dirty="0" smtClean="0"/>
              <a:t>讲师姓名   机构名称</a:t>
            </a:r>
            <a:endParaRPr lang="en-US" altLang="zh-CN" dirty="0"/>
          </a:p>
        </p:txBody>
      </p:sp>
      <p:sp>
        <p:nvSpPr>
          <p:cNvPr id="5" name="副标题 4"/>
          <p:cNvSpPr txBox="1">
            <a:spLocks/>
          </p:cNvSpPr>
          <p:nvPr/>
        </p:nvSpPr>
        <p:spPr bwMode="gray">
          <a:xfrm>
            <a:off x="2671763" y="3536950"/>
            <a:ext cx="6184900" cy="104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Clr>
                <a:srgbClr val="3399FF"/>
              </a:buClr>
              <a:buFont typeface="Wingdings" pitchFamily="2" charset="2"/>
              <a:buNone/>
              <a:defRPr sz="2400">
                <a:solidFill>
                  <a:schemeClr val="bg1"/>
                </a:solidFill>
                <a:latin typeface="+mn-lt"/>
                <a:ea typeface="+mn-ea"/>
                <a:cs typeface="+mn-cs"/>
              </a:defRPr>
            </a:lvl1pPr>
            <a:lvl2pPr marL="742950" indent="-285750" algn="l" rtl="0" eaLnBrk="0" fontAlgn="base" hangingPunct="0">
              <a:spcBef>
                <a:spcPct val="20000"/>
              </a:spcBef>
              <a:spcAft>
                <a:spcPct val="0"/>
              </a:spcAft>
              <a:buClr>
                <a:srgbClr val="FF9900"/>
              </a:buClr>
              <a:buFont typeface="Wingdings" pitchFamily="2" charset="2"/>
              <a:buChar char="§"/>
              <a:defRPr sz="26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Arial" charset="0"/>
                <a:ea typeface="+mn-ea"/>
              </a:defRPr>
            </a:lvl4pPr>
            <a:lvl5pPr marL="2057400" indent="-228600" algn="l" rtl="0" eaLnBrk="0" fontAlgn="base" hangingPunct="0">
              <a:spcBef>
                <a:spcPct val="20000"/>
              </a:spcBef>
              <a:spcAft>
                <a:spcPct val="0"/>
              </a:spcAft>
              <a:buChar char="»"/>
              <a:defRPr sz="2000">
                <a:solidFill>
                  <a:schemeClr val="tx1"/>
                </a:solidFill>
                <a:latin typeface="Arial" charset="0"/>
                <a:ea typeface="+mn-ea"/>
              </a:defRPr>
            </a:lvl5pPr>
            <a:lvl6pPr marL="2514600" indent="-228600" algn="l" rtl="0" fontAlgn="base">
              <a:spcBef>
                <a:spcPct val="20000"/>
              </a:spcBef>
              <a:spcAft>
                <a:spcPct val="0"/>
              </a:spcAft>
              <a:buChar char="»"/>
              <a:defRPr sz="2000">
                <a:solidFill>
                  <a:schemeClr val="tx1"/>
                </a:solidFill>
                <a:latin typeface="Arial" charset="0"/>
                <a:ea typeface="+mn-ea"/>
              </a:defRPr>
            </a:lvl6pPr>
            <a:lvl7pPr marL="2971800" indent="-228600" algn="l" rtl="0" fontAlgn="base">
              <a:spcBef>
                <a:spcPct val="20000"/>
              </a:spcBef>
              <a:spcAft>
                <a:spcPct val="0"/>
              </a:spcAft>
              <a:buChar char="»"/>
              <a:defRPr sz="2000">
                <a:solidFill>
                  <a:schemeClr val="tx1"/>
                </a:solidFill>
                <a:latin typeface="Arial" charset="0"/>
                <a:ea typeface="+mn-ea"/>
              </a:defRPr>
            </a:lvl7pPr>
            <a:lvl8pPr marL="3429000" indent="-228600" algn="l" rtl="0" fontAlgn="base">
              <a:spcBef>
                <a:spcPct val="20000"/>
              </a:spcBef>
              <a:spcAft>
                <a:spcPct val="0"/>
              </a:spcAft>
              <a:buChar char="»"/>
              <a:defRPr sz="2000">
                <a:solidFill>
                  <a:schemeClr val="tx1"/>
                </a:solidFill>
                <a:latin typeface="Arial" charset="0"/>
                <a:ea typeface="+mn-ea"/>
              </a:defRPr>
            </a:lvl8pPr>
            <a:lvl9pPr marL="3886200" indent="-228600" algn="l" rtl="0" fontAlgn="base">
              <a:spcBef>
                <a:spcPct val="20000"/>
              </a:spcBef>
              <a:spcAft>
                <a:spcPct val="0"/>
              </a:spcAft>
              <a:buChar char="»"/>
              <a:defRPr sz="2000">
                <a:solidFill>
                  <a:schemeClr val="tx1"/>
                </a:solidFill>
                <a:latin typeface="Arial" charset="0"/>
                <a:ea typeface="+mn-ea"/>
              </a:defRPr>
            </a:lvl9pPr>
          </a:lstStyle>
          <a:p>
            <a:pPr eaLnBrk="1" hangingPunct="1">
              <a:spcBef>
                <a:spcPts val="900"/>
              </a:spcBef>
              <a:defRPr/>
            </a:pPr>
            <a:r>
              <a:rPr lang="zh-CN" altLang="en-US" sz="1700" dirty="0">
                <a:latin typeface="+mn-ea"/>
              </a:rPr>
              <a:t>版本：</a:t>
            </a:r>
            <a:r>
              <a:rPr lang="en-US" altLang="zh-CN" sz="1700" dirty="0">
                <a:latin typeface="+mn-ea"/>
              </a:rPr>
              <a:t>4.0</a:t>
            </a:r>
          </a:p>
        </p:txBody>
      </p:sp>
    </p:spTree>
    <p:extLst>
      <p:ext uri="{BB962C8B-B14F-4D97-AF65-F5344CB8AC3E}">
        <p14:creationId xmlns:p14="http://schemas.microsoft.com/office/powerpoint/2010/main" val="3012860424"/>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第二章 网络安全支持与促进</a:t>
            </a:r>
          </a:p>
        </p:txBody>
      </p:sp>
      <p:sp>
        <p:nvSpPr>
          <p:cNvPr id="3" name="内容占位符 2"/>
          <p:cNvSpPr>
            <a:spLocks noGrp="1"/>
          </p:cNvSpPr>
          <p:nvPr>
            <p:ph idx="1"/>
          </p:nvPr>
        </p:nvSpPr>
        <p:spPr/>
        <p:txBody>
          <a:bodyPr/>
          <a:lstStyle/>
          <a:p>
            <a:r>
              <a:rPr lang="zh-CN" altLang="en-US" dirty="0"/>
              <a:t>建立和完善</a:t>
            </a:r>
            <a:r>
              <a:rPr lang="zh-CN" altLang="en-US" dirty="0">
                <a:solidFill>
                  <a:srgbClr val="FF0000"/>
                </a:solidFill>
              </a:rPr>
              <a:t>网络安全标准体系</a:t>
            </a:r>
            <a:r>
              <a:rPr lang="zh-CN" altLang="en-US" dirty="0"/>
              <a:t>建设</a:t>
            </a:r>
            <a:endParaRPr lang="en-US" altLang="zh-CN" dirty="0"/>
          </a:p>
          <a:p>
            <a:r>
              <a:rPr lang="zh-CN" altLang="en-US" dirty="0"/>
              <a:t>统筹规划，扶持</a:t>
            </a:r>
            <a:r>
              <a:rPr lang="zh-CN" altLang="en-US" dirty="0">
                <a:solidFill>
                  <a:srgbClr val="FF0000"/>
                </a:solidFill>
              </a:rPr>
              <a:t>网络安全产</a:t>
            </a:r>
            <a:r>
              <a:rPr lang="zh-CN" altLang="en-US" dirty="0"/>
              <a:t>业（产品、服务等）</a:t>
            </a:r>
            <a:endParaRPr lang="en-US" altLang="zh-CN" dirty="0"/>
          </a:p>
          <a:p>
            <a:r>
              <a:rPr lang="zh-CN" altLang="en-US" dirty="0"/>
              <a:t>推动</a:t>
            </a:r>
            <a:r>
              <a:rPr lang="zh-CN" altLang="en-US" dirty="0">
                <a:solidFill>
                  <a:srgbClr val="FF0000"/>
                </a:solidFill>
              </a:rPr>
              <a:t>社会化网络安全服务体系</a:t>
            </a:r>
            <a:r>
              <a:rPr lang="zh-CN" altLang="en-US" dirty="0"/>
              <a:t>建设</a:t>
            </a:r>
            <a:endParaRPr lang="en-US" altLang="zh-CN" dirty="0"/>
          </a:p>
          <a:p>
            <a:r>
              <a:rPr lang="zh-CN" altLang="en-US" dirty="0"/>
              <a:t>鼓励开发</a:t>
            </a:r>
            <a:r>
              <a:rPr lang="zh-CN" altLang="en-US" dirty="0">
                <a:solidFill>
                  <a:srgbClr val="FF0000"/>
                </a:solidFill>
              </a:rPr>
              <a:t>数据安全保护和利用</a:t>
            </a:r>
            <a:r>
              <a:rPr lang="zh-CN" altLang="en-US" dirty="0"/>
              <a:t>技术、创新</a:t>
            </a:r>
            <a:r>
              <a:rPr lang="zh-CN" altLang="en-US" dirty="0">
                <a:solidFill>
                  <a:srgbClr val="FF0000"/>
                </a:solidFill>
              </a:rPr>
              <a:t>网络安全管理</a:t>
            </a:r>
            <a:r>
              <a:rPr lang="zh-CN" altLang="en-US" dirty="0"/>
              <a:t>方式</a:t>
            </a:r>
            <a:endParaRPr lang="en-US" altLang="zh-CN" dirty="0"/>
          </a:p>
          <a:p>
            <a:r>
              <a:rPr lang="zh-CN" altLang="en-US" dirty="0"/>
              <a:t>开展</a:t>
            </a:r>
            <a:r>
              <a:rPr lang="zh-CN" altLang="en-US" dirty="0">
                <a:solidFill>
                  <a:srgbClr val="FF0000"/>
                </a:solidFill>
              </a:rPr>
              <a:t>经常性网络安全宣传</a:t>
            </a:r>
            <a:r>
              <a:rPr lang="zh-CN" altLang="en-US" dirty="0"/>
              <a:t>教育</a:t>
            </a:r>
            <a:endParaRPr lang="en-US" altLang="zh-CN" dirty="0"/>
          </a:p>
          <a:p>
            <a:r>
              <a:rPr lang="zh-CN" altLang="en-US" dirty="0"/>
              <a:t>支持企业和高等学校、职业学校等教育培训机构开展网络安全相关教育与培训，采取</a:t>
            </a:r>
            <a:r>
              <a:rPr lang="zh-CN" altLang="en-US" dirty="0">
                <a:solidFill>
                  <a:srgbClr val="FF0000"/>
                </a:solidFill>
              </a:rPr>
              <a:t>多种方式培养网络安全人才</a:t>
            </a:r>
            <a:r>
              <a:rPr lang="zh-CN" altLang="en-US" dirty="0"/>
              <a:t>，促进网络安全人才交流</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10</a:t>
            </a:fld>
            <a:endParaRPr lang="en-US" altLang="zh-CN"/>
          </a:p>
        </p:txBody>
      </p:sp>
    </p:spTree>
    <p:extLst>
      <p:ext uri="{BB962C8B-B14F-4D97-AF65-F5344CB8AC3E}">
        <p14:creationId xmlns:p14="http://schemas.microsoft.com/office/powerpoint/2010/main" val="117623917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p:txBody>
          <a:bodyPr/>
          <a:lstStyle/>
          <a:p>
            <a:r>
              <a:rPr lang="zh-CN" altLang="en-US" dirty="0"/>
              <a:t>明确要求落实网络安全等级保护制度</a:t>
            </a:r>
            <a:endParaRPr lang="en-US" altLang="zh-CN" dirty="0"/>
          </a:p>
          <a:p>
            <a:pPr marL="0" indent="0">
              <a:buNone/>
            </a:pP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11</a:t>
            </a:fld>
            <a:endParaRPr lang="en-US" altLang="zh-CN"/>
          </a:p>
        </p:txBody>
      </p:sp>
      <p:sp>
        <p:nvSpPr>
          <p:cNvPr id="6" name="矩形 5"/>
          <p:cNvSpPr/>
          <p:nvPr/>
        </p:nvSpPr>
        <p:spPr>
          <a:xfrm>
            <a:off x="533400" y="1876485"/>
            <a:ext cx="8604956" cy="4524315"/>
          </a:xfrm>
          <a:prstGeom prst="rect">
            <a:avLst/>
          </a:prstGeom>
        </p:spPr>
        <p:txBody>
          <a:bodyPr wrap="square">
            <a:spAutoFit/>
          </a:bodyPr>
          <a:lstStyle/>
          <a:p>
            <a:r>
              <a:rPr lang="zh-CN" altLang="en-US" sz="2400" dirty="0"/>
              <a:t>第二十一条 国家实行</a:t>
            </a:r>
            <a:r>
              <a:rPr lang="zh-CN" altLang="en-US" sz="2400" dirty="0">
                <a:solidFill>
                  <a:srgbClr val="FF0000"/>
                </a:solidFill>
              </a:rPr>
              <a:t>网络安全等级保护制度</a:t>
            </a:r>
            <a:r>
              <a:rPr lang="zh-CN" altLang="en-US" sz="2400" dirty="0"/>
              <a:t>。网络运营者应当按照网络安全等级保护制度的要求，履行下列安全保护义务，保障网络免受干扰、破坏或者未经授权的访问，防止网络数据泄露或者被窃取、篡改：</a:t>
            </a:r>
          </a:p>
          <a:p>
            <a:r>
              <a:rPr lang="zh-CN" altLang="en-US" sz="2400" dirty="0"/>
              <a:t>（一）制定内部安全管理制度和操作规程，确定网络安全负责人，落实网络安全保护责任；</a:t>
            </a:r>
          </a:p>
          <a:p>
            <a:r>
              <a:rPr lang="zh-CN" altLang="en-US" sz="2400" dirty="0"/>
              <a:t>（二）采取防范计算机病毒和网络攻击、网络侵入等危害网络安全行为的技术措施；</a:t>
            </a:r>
          </a:p>
          <a:p>
            <a:r>
              <a:rPr lang="zh-CN" altLang="en-US" sz="2400" dirty="0"/>
              <a:t>（三）采取监测、记录网络运行状态、网络安全事件的技术措施，并按照规定留存相关的网络日志不少于六个月；</a:t>
            </a:r>
          </a:p>
          <a:p>
            <a:r>
              <a:rPr lang="zh-CN" altLang="en-US" sz="2400" dirty="0"/>
              <a:t>（四）采取数据分类、重要数据备份和加密等措施；</a:t>
            </a:r>
          </a:p>
          <a:p>
            <a:r>
              <a:rPr lang="zh-CN" altLang="en-US" sz="2400" dirty="0"/>
              <a:t>（五）法律、行政法规规定的其他义务。</a:t>
            </a:r>
          </a:p>
        </p:txBody>
      </p:sp>
    </p:spTree>
    <p:extLst>
      <p:ext uri="{BB962C8B-B14F-4D97-AF65-F5344CB8AC3E}">
        <p14:creationId xmlns:p14="http://schemas.microsoft.com/office/powerpoint/2010/main" val="368415487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p:txBody>
          <a:bodyPr/>
          <a:lstStyle/>
          <a:p>
            <a:r>
              <a:rPr lang="zh-CN" altLang="en-US" dirty="0"/>
              <a:t>明确网络运营者的安全义务</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12</a:t>
            </a:fld>
            <a:endParaRPr lang="en-US" altLang="zh-CN" dirty="0"/>
          </a:p>
        </p:txBody>
      </p:sp>
      <p:pic>
        <p:nvPicPr>
          <p:cNvPr id="5" name="图片 4"/>
          <p:cNvPicPr>
            <a:picLocks noChangeAspect="1"/>
          </p:cNvPicPr>
          <p:nvPr/>
        </p:nvPicPr>
        <p:blipFill>
          <a:blip r:embed="rId2"/>
          <a:stretch>
            <a:fillRect/>
          </a:stretch>
        </p:blipFill>
        <p:spPr>
          <a:xfrm>
            <a:off x="696808" y="1817234"/>
            <a:ext cx="7740860" cy="4583566"/>
          </a:xfrm>
          <a:prstGeom prst="rect">
            <a:avLst/>
          </a:prstGeom>
        </p:spPr>
      </p:pic>
    </p:spTree>
    <p:extLst>
      <p:ext uri="{BB962C8B-B14F-4D97-AF65-F5344CB8AC3E}">
        <p14:creationId xmlns:p14="http://schemas.microsoft.com/office/powerpoint/2010/main" val="161118465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p:txBody>
          <a:bodyPr/>
          <a:lstStyle/>
          <a:p>
            <a:r>
              <a:rPr lang="zh-CN" altLang="en-US" dirty="0"/>
              <a:t>明确网络产品、服务提供者的安全义务</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13</a:t>
            </a:fld>
            <a:endParaRPr lang="en-US" altLang="zh-CN"/>
          </a:p>
        </p:txBody>
      </p:sp>
      <p:pic>
        <p:nvPicPr>
          <p:cNvPr id="5" name="图片 4"/>
          <p:cNvPicPr>
            <a:picLocks noChangeAspect="1"/>
          </p:cNvPicPr>
          <p:nvPr/>
        </p:nvPicPr>
        <p:blipFill>
          <a:blip r:embed="rId2"/>
          <a:stretch>
            <a:fillRect/>
          </a:stretch>
        </p:blipFill>
        <p:spPr>
          <a:xfrm>
            <a:off x="527920" y="1880828"/>
            <a:ext cx="8575137" cy="4248472"/>
          </a:xfrm>
          <a:prstGeom prst="rect">
            <a:avLst/>
          </a:prstGeom>
        </p:spPr>
      </p:pic>
    </p:spTree>
    <p:extLst>
      <p:ext uri="{BB962C8B-B14F-4D97-AF65-F5344CB8AC3E}">
        <p14:creationId xmlns:p14="http://schemas.microsoft.com/office/powerpoint/2010/main" val="3175365169"/>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p:txBody>
          <a:bodyPr/>
          <a:lstStyle/>
          <a:p>
            <a:r>
              <a:rPr lang="zh-CN" altLang="en-US" dirty="0"/>
              <a:t>明确一般性安全保护义务</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14</a:t>
            </a:fld>
            <a:endParaRPr lang="en-US" altLang="zh-CN"/>
          </a:p>
        </p:txBody>
      </p:sp>
      <p:pic>
        <p:nvPicPr>
          <p:cNvPr id="5" name="图片 4"/>
          <p:cNvPicPr>
            <a:picLocks noChangeAspect="1"/>
          </p:cNvPicPr>
          <p:nvPr/>
        </p:nvPicPr>
        <p:blipFill>
          <a:blip r:embed="rId2"/>
          <a:stretch>
            <a:fillRect/>
          </a:stretch>
        </p:blipFill>
        <p:spPr>
          <a:xfrm>
            <a:off x="176506" y="2060848"/>
            <a:ext cx="8781463" cy="4032448"/>
          </a:xfrm>
          <a:prstGeom prst="rect">
            <a:avLst/>
          </a:prstGeom>
        </p:spPr>
      </p:pic>
    </p:spTree>
    <p:extLst>
      <p:ext uri="{BB962C8B-B14F-4D97-AF65-F5344CB8AC3E}">
        <p14:creationId xmlns:p14="http://schemas.microsoft.com/office/powerpoint/2010/main" val="147156393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p:txBody>
          <a:bodyPr/>
          <a:lstStyle/>
          <a:p>
            <a:r>
              <a:rPr lang="zh-CN" altLang="en-US" dirty="0"/>
              <a:t>关键信息基础设施保护</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15</a:t>
            </a:fld>
            <a:endParaRPr lang="en-US" altLang="zh-CN"/>
          </a:p>
        </p:txBody>
      </p:sp>
      <p:pic>
        <p:nvPicPr>
          <p:cNvPr id="5" name="图片 4"/>
          <p:cNvPicPr>
            <a:picLocks noChangeAspect="1"/>
          </p:cNvPicPr>
          <p:nvPr/>
        </p:nvPicPr>
        <p:blipFill>
          <a:blip r:embed="rId2"/>
          <a:stretch>
            <a:fillRect/>
          </a:stretch>
        </p:blipFill>
        <p:spPr>
          <a:xfrm>
            <a:off x="524880" y="1988840"/>
            <a:ext cx="8084715" cy="4176464"/>
          </a:xfrm>
          <a:prstGeom prst="rect">
            <a:avLst/>
          </a:prstGeom>
        </p:spPr>
      </p:pic>
    </p:spTree>
    <p:extLst>
      <p:ext uri="{BB962C8B-B14F-4D97-AF65-F5344CB8AC3E}">
        <p14:creationId xmlns:p14="http://schemas.microsoft.com/office/powerpoint/2010/main" val="372565468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p:txBody>
          <a:bodyPr/>
          <a:lstStyle/>
          <a:p>
            <a:r>
              <a:rPr lang="zh-CN" altLang="en-US" dirty="0"/>
              <a:t>关键信息基础设施保护</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16</a:t>
            </a:fld>
            <a:endParaRPr lang="en-US" altLang="zh-CN"/>
          </a:p>
        </p:txBody>
      </p:sp>
      <p:pic>
        <p:nvPicPr>
          <p:cNvPr id="5" name="图片 4"/>
          <p:cNvPicPr>
            <a:picLocks noChangeAspect="1"/>
          </p:cNvPicPr>
          <p:nvPr/>
        </p:nvPicPr>
        <p:blipFill>
          <a:blip r:embed="rId2"/>
          <a:stretch>
            <a:fillRect/>
          </a:stretch>
        </p:blipFill>
        <p:spPr>
          <a:xfrm>
            <a:off x="690462" y="1878866"/>
            <a:ext cx="7753551" cy="4626709"/>
          </a:xfrm>
          <a:prstGeom prst="rect">
            <a:avLst/>
          </a:prstGeom>
        </p:spPr>
      </p:pic>
    </p:spTree>
    <p:extLst>
      <p:ext uri="{BB962C8B-B14F-4D97-AF65-F5344CB8AC3E}">
        <p14:creationId xmlns:p14="http://schemas.microsoft.com/office/powerpoint/2010/main" val="4053505032"/>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p:txBody>
          <a:bodyPr/>
          <a:lstStyle/>
          <a:p>
            <a:r>
              <a:rPr lang="zh-CN" altLang="en-US" dirty="0"/>
              <a:t>关键基础设施运营中产生的数据必须</a:t>
            </a:r>
            <a:r>
              <a:rPr lang="zh-CN" altLang="en-US" dirty="0">
                <a:solidFill>
                  <a:srgbClr val="FF0000"/>
                </a:solidFill>
              </a:rPr>
              <a:t>境内存储</a:t>
            </a:r>
            <a:endParaRPr lang="en-US" altLang="zh-CN" dirty="0">
              <a:solidFill>
                <a:srgbClr val="FF0000"/>
              </a:solidFill>
            </a:endParaRPr>
          </a:p>
          <a:p>
            <a:r>
              <a:rPr lang="en-US" altLang="zh-CN" dirty="0"/>
              <a:t>2017</a:t>
            </a:r>
            <a:r>
              <a:rPr lang="zh-CN" altLang="en-US" dirty="0"/>
              <a:t>年</a:t>
            </a:r>
            <a:r>
              <a:rPr lang="en-US" altLang="zh-CN" dirty="0"/>
              <a:t>04</a:t>
            </a:r>
            <a:r>
              <a:rPr lang="zh-CN" altLang="en-US" dirty="0"/>
              <a:t>月</a:t>
            </a:r>
            <a:r>
              <a:rPr lang="en-US" altLang="zh-CN" dirty="0"/>
              <a:t>10</a:t>
            </a:r>
            <a:r>
              <a:rPr lang="zh-CN" altLang="en-US" dirty="0"/>
              <a:t>日国家互联网信息办公室发布关于</a:t>
            </a:r>
            <a:r>
              <a:rPr lang="en-US" altLang="zh-CN" dirty="0"/>
              <a:t>《</a:t>
            </a:r>
            <a:r>
              <a:rPr lang="zh-CN" altLang="en-US" dirty="0"/>
              <a:t>个人信息和重要数据出境安全评估办法（征求意见稿）</a:t>
            </a:r>
            <a:r>
              <a:rPr lang="en-US" altLang="zh-CN" dirty="0"/>
              <a:t>》</a:t>
            </a:r>
            <a:r>
              <a:rPr lang="zh-CN" altLang="en-US" dirty="0"/>
              <a:t>公开征求意见的通知。明确了</a:t>
            </a:r>
            <a:endParaRPr lang="en-US" altLang="zh-CN" dirty="0"/>
          </a:p>
          <a:p>
            <a:pPr lvl="1"/>
            <a:r>
              <a:rPr lang="zh-CN" altLang="en-US" dirty="0"/>
              <a:t>个人信息和重要数据出境的范围</a:t>
            </a:r>
            <a:endParaRPr lang="en-US" altLang="zh-CN" dirty="0"/>
          </a:p>
          <a:p>
            <a:pPr lvl="2"/>
            <a:r>
              <a:rPr lang="zh-CN" altLang="en-US" dirty="0"/>
              <a:t>有</a:t>
            </a:r>
            <a:r>
              <a:rPr lang="en-US" altLang="zh-CN" dirty="0"/>
              <a:t>50</a:t>
            </a:r>
            <a:r>
              <a:rPr lang="zh-CN" altLang="en-US" dirty="0"/>
              <a:t>万人以上的个人信息</a:t>
            </a:r>
          </a:p>
          <a:p>
            <a:pPr lvl="2"/>
            <a:r>
              <a:rPr lang="zh-CN" altLang="en-US" dirty="0"/>
              <a:t>数据量超过</a:t>
            </a:r>
            <a:r>
              <a:rPr lang="en-US" altLang="zh-CN" dirty="0"/>
              <a:t>1000GB</a:t>
            </a:r>
          </a:p>
          <a:p>
            <a:pPr lvl="2"/>
            <a:r>
              <a:rPr lang="en-US" altLang="zh-CN" dirty="0"/>
              <a:t>7</a:t>
            </a:r>
            <a:r>
              <a:rPr lang="zh-CN" altLang="en-US" dirty="0"/>
              <a:t>大重要领域数据等</a:t>
            </a:r>
          </a:p>
          <a:p>
            <a:pPr lvl="1"/>
            <a:r>
              <a:rPr lang="zh-CN" altLang="en-US" dirty="0"/>
              <a:t>数据出境评估原则</a:t>
            </a:r>
          </a:p>
          <a:p>
            <a:pPr lvl="1"/>
            <a:r>
              <a:rPr lang="zh-CN" altLang="en-US" dirty="0"/>
              <a:t>评估</a:t>
            </a:r>
            <a:r>
              <a:rPr lang="en-US" altLang="zh-CN" dirty="0"/>
              <a:t>7</a:t>
            </a:r>
            <a:r>
              <a:rPr lang="zh-CN" altLang="en-US" dirty="0"/>
              <a:t>个方面主要内容</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17</a:t>
            </a:fld>
            <a:endParaRPr lang="en-US" altLang="zh-CN"/>
          </a:p>
        </p:txBody>
      </p:sp>
    </p:spTree>
    <p:extLst>
      <p:ext uri="{BB962C8B-B14F-4D97-AF65-F5344CB8AC3E}">
        <p14:creationId xmlns:p14="http://schemas.microsoft.com/office/powerpoint/2010/main" val="86590595"/>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第三章 网络运行安全</a:t>
            </a:r>
          </a:p>
        </p:txBody>
      </p:sp>
      <p:sp>
        <p:nvSpPr>
          <p:cNvPr id="3" name="内容占位符 2"/>
          <p:cNvSpPr>
            <a:spLocks noGrp="1"/>
          </p:cNvSpPr>
          <p:nvPr>
            <p:ph idx="1"/>
          </p:nvPr>
        </p:nvSpPr>
        <p:spPr>
          <a:xfrm>
            <a:off x="359532" y="1258816"/>
            <a:ext cx="8191500" cy="4160139"/>
          </a:xfrm>
        </p:spPr>
        <p:txBody>
          <a:bodyPr/>
          <a:lstStyle/>
          <a:p>
            <a:r>
              <a:rPr lang="zh-CN" altLang="en-US" dirty="0"/>
              <a:t>明确我国实行网络安全审查制度</a:t>
            </a:r>
            <a:endParaRPr lang="en-US" altLang="zh-CN" dirty="0"/>
          </a:p>
          <a:p>
            <a:endParaRPr lang="en-US" altLang="zh-CN" dirty="0"/>
          </a:p>
          <a:p>
            <a:endParaRPr lang="en-US" altLang="zh-CN" dirty="0"/>
          </a:p>
          <a:p>
            <a:r>
              <a:rPr lang="en-US" altLang="zh-CN" dirty="0"/>
              <a:t>2017</a:t>
            </a:r>
            <a:r>
              <a:rPr lang="zh-CN" altLang="en-US" dirty="0"/>
              <a:t>年</a:t>
            </a:r>
            <a:r>
              <a:rPr lang="en-US" altLang="zh-CN" dirty="0"/>
              <a:t>05</a:t>
            </a:r>
            <a:r>
              <a:rPr lang="zh-CN" altLang="en-US" dirty="0"/>
              <a:t>月</a:t>
            </a:r>
            <a:r>
              <a:rPr lang="en-US" altLang="zh-CN" dirty="0"/>
              <a:t>02</a:t>
            </a:r>
            <a:r>
              <a:rPr lang="zh-CN" altLang="en-US" dirty="0"/>
              <a:t>日中央网信办正式发布</a:t>
            </a:r>
            <a:r>
              <a:rPr lang="en-US" altLang="zh-CN" dirty="0"/>
              <a:t>《</a:t>
            </a:r>
            <a:r>
              <a:rPr lang="zh-CN" altLang="en-US" dirty="0"/>
              <a:t>网络产品和服务安全审查办法（试行）</a:t>
            </a:r>
            <a:r>
              <a:rPr lang="en-US" altLang="zh-CN" dirty="0"/>
              <a:t>》</a:t>
            </a:r>
            <a:r>
              <a:rPr lang="zh-CN" altLang="en-US" dirty="0"/>
              <a:t>。其中就审查的目的、需要审查的网络产品和服务的范围、网络安全审查的管理部门（网络安全审查委员会）、审查的机构（国家统一认定网络安全审查第三方机构）和对党政机关和重点行业的审查工作提出要求。</a:t>
            </a:r>
            <a:r>
              <a:rPr lang="zh-CN" altLang="en-US" dirty="0">
                <a:solidFill>
                  <a:srgbClr val="FF0000"/>
                </a:solidFill>
              </a:rPr>
              <a:t>并于</a:t>
            </a:r>
            <a:r>
              <a:rPr lang="en-US" altLang="zh-CN" dirty="0">
                <a:solidFill>
                  <a:srgbClr val="FF0000"/>
                </a:solidFill>
              </a:rPr>
              <a:t>2017</a:t>
            </a:r>
            <a:r>
              <a:rPr lang="zh-CN" altLang="en-US" dirty="0">
                <a:solidFill>
                  <a:srgbClr val="FF0000"/>
                </a:solidFill>
              </a:rPr>
              <a:t>年</a:t>
            </a:r>
            <a:r>
              <a:rPr lang="en-US" altLang="zh-CN" dirty="0">
                <a:solidFill>
                  <a:srgbClr val="FF0000"/>
                </a:solidFill>
              </a:rPr>
              <a:t>6</a:t>
            </a:r>
            <a:r>
              <a:rPr lang="zh-CN" altLang="en-US" dirty="0">
                <a:solidFill>
                  <a:srgbClr val="FF0000"/>
                </a:solidFill>
              </a:rPr>
              <a:t>月</a:t>
            </a:r>
            <a:r>
              <a:rPr lang="en-US" altLang="zh-CN" dirty="0">
                <a:solidFill>
                  <a:srgbClr val="FF0000"/>
                </a:solidFill>
              </a:rPr>
              <a:t>1</a:t>
            </a:r>
            <a:r>
              <a:rPr lang="zh-CN" altLang="en-US" dirty="0">
                <a:solidFill>
                  <a:srgbClr val="FF0000"/>
                </a:solidFill>
              </a:rPr>
              <a:t>日同</a:t>
            </a:r>
            <a:r>
              <a:rPr lang="en-US" altLang="zh-CN" dirty="0">
                <a:solidFill>
                  <a:srgbClr val="FF0000"/>
                </a:solidFill>
              </a:rPr>
              <a:t>《</a:t>
            </a:r>
            <a:r>
              <a:rPr lang="zh-CN" altLang="en-US" dirty="0">
                <a:solidFill>
                  <a:srgbClr val="FF0000"/>
                </a:solidFill>
              </a:rPr>
              <a:t>网络安全法</a:t>
            </a:r>
            <a:r>
              <a:rPr lang="en-US" altLang="zh-CN" dirty="0">
                <a:solidFill>
                  <a:srgbClr val="FF0000"/>
                </a:solidFill>
              </a:rPr>
              <a:t>》</a:t>
            </a:r>
            <a:r>
              <a:rPr lang="zh-CN" altLang="en-US" dirty="0">
                <a:solidFill>
                  <a:srgbClr val="FF0000"/>
                </a:solidFill>
              </a:rPr>
              <a:t>一同实施。</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18</a:t>
            </a:fld>
            <a:endParaRPr lang="en-US" altLang="zh-CN"/>
          </a:p>
        </p:txBody>
      </p:sp>
      <p:pic>
        <p:nvPicPr>
          <p:cNvPr id="5" name="图片 4"/>
          <p:cNvPicPr>
            <a:picLocks noChangeAspect="1"/>
          </p:cNvPicPr>
          <p:nvPr/>
        </p:nvPicPr>
        <p:blipFill>
          <a:blip r:embed="rId2"/>
          <a:stretch>
            <a:fillRect/>
          </a:stretch>
        </p:blipFill>
        <p:spPr>
          <a:xfrm>
            <a:off x="417482" y="1851869"/>
            <a:ext cx="8299512" cy="683869"/>
          </a:xfrm>
          <a:prstGeom prst="rect">
            <a:avLst/>
          </a:prstGeom>
        </p:spPr>
      </p:pic>
    </p:spTree>
    <p:extLst>
      <p:ext uri="{BB962C8B-B14F-4D97-AF65-F5344CB8AC3E}">
        <p14:creationId xmlns:p14="http://schemas.microsoft.com/office/powerpoint/2010/main" val="364513391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第四章 网络信息安全</a:t>
            </a:r>
          </a:p>
        </p:txBody>
      </p:sp>
      <p:sp>
        <p:nvSpPr>
          <p:cNvPr id="3" name="内容占位符 2"/>
          <p:cNvSpPr>
            <a:spLocks noGrp="1"/>
          </p:cNvSpPr>
          <p:nvPr>
            <p:ph idx="1"/>
          </p:nvPr>
        </p:nvSpPr>
        <p:spPr/>
        <p:txBody>
          <a:bodyPr/>
          <a:lstStyle/>
          <a:p>
            <a:r>
              <a:rPr lang="zh-CN" altLang="en-US" dirty="0"/>
              <a:t>重视对个人信息保护</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19</a:t>
            </a:fld>
            <a:endParaRPr lang="en-US" altLang="zh-CN"/>
          </a:p>
        </p:txBody>
      </p:sp>
      <p:pic>
        <p:nvPicPr>
          <p:cNvPr id="5" name="图片 4"/>
          <p:cNvPicPr>
            <a:picLocks noChangeAspect="1"/>
          </p:cNvPicPr>
          <p:nvPr/>
        </p:nvPicPr>
        <p:blipFill>
          <a:blip r:embed="rId2"/>
          <a:stretch>
            <a:fillRect/>
          </a:stretch>
        </p:blipFill>
        <p:spPr>
          <a:xfrm>
            <a:off x="495300" y="1745822"/>
            <a:ext cx="8229600" cy="4759753"/>
          </a:xfrm>
          <a:prstGeom prst="rect">
            <a:avLst/>
          </a:prstGeom>
        </p:spPr>
      </p:pic>
    </p:spTree>
    <p:extLst>
      <p:ext uri="{BB962C8B-B14F-4D97-AF65-F5344CB8AC3E}">
        <p14:creationId xmlns:p14="http://schemas.microsoft.com/office/powerpoint/2010/main" val="300918637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课程内容</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a:t>
            </a:fld>
            <a:endParaRPr lang="en-US" altLang="zh-CN"/>
          </a:p>
        </p:txBody>
      </p:sp>
      <p:sp>
        <p:nvSpPr>
          <p:cNvPr id="6" name="Rectangle 5"/>
          <p:cNvSpPr>
            <a:spLocks noChangeArrowheads="1"/>
          </p:cNvSpPr>
          <p:nvPr/>
        </p:nvSpPr>
        <p:spPr bwMode="auto">
          <a:xfrm>
            <a:off x="5017670" y="3347164"/>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14" name="Rectangle 13"/>
          <p:cNvSpPr>
            <a:spLocks noChangeArrowheads="1"/>
          </p:cNvSpPr>
          <p:nvPr/>
        </p:nvSpPr>
        <p:spPr bwMode="auto">
          <a:xfrm>
            <a:off x="5017670" y="4594216"/>
            <a:ext cx="436339" cy="1247052"/>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hangingPunct="1"/>
            <a:endParaRPr lang="zh-CN" altLang="zh-CN" sz="2000" b="1"/>
          </a:p>
        </p:txBody>
      </p:sp>
      <p:sp>
        <p:nvSpPr>
          <p:cNvPr id="21" name="Rectangle 20"/>
          <p:cNvSpPr>
            <a:spLocks noChangeArrowheads="1"/>
          </p:cNvSpPr>
          <p:nvPr/>
        </p:nvSpPr>
        <p:spPr bwMode="auto">
          <a:xfrm rot="10800000">
            <a:off x="1282548" y="3501007"/>
            <a:ext cx="2775415"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法律法规政策与标准</a:t>
            </a:r>
            <a:endParaRPr lang="zh-CN" altLang="en-US" sz="2000" b="1" dirty="0"/>
          </a:p>
        </p:txBody>
      </p:sp>
      <p:sp>
        <p:nvSpPr>
          <p:cNvPr id="38" name="Line 43"/>
          <p:cNvSpPr>
            <a:spLocks noChangeShapeType="1"/>
          </p:cNvSpPr>
          <p:nvPr/>
        </p:nvSpPr>
        <p:spPr bwMode="auto">
          <a:xfrm flipH="1">
            <a:off x="4323234" y="1958459"/>
            <a:ext cx="32742"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3"/>
          <p:cNvSpPr>
            <a:spLocks noChangeShapeType="1"/>
          </p:cNvSpPr>
          <p:nvPr/>
        </p:nvSpPr>
        <p:spPr bwMode="auto">
          <a:xfrm flipH="1">
            <a:off x="8110084" y="1880828"/>
            <a:ext cx="35726" cy="451997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ShapeType="1"/>
          </p:cNvSpPr>
          <p:nvPr/>
        </p:nvSpPr>
        <p:spPr bwMode="auto">
          <a:xfrm flipH="1">
            <a:off x="827584" y="1958458"/>
            <a:ext cx="72008" cy="4442341"/>
          </a:xfrm>
          <a:prstGeom prst="line">
            <a:avLst/>
          </a:prstGeom>
          <a:noFill/>
          <a:ln w="38100" cap="flat" cmpd="sng">
            <a:solidFill>
              <a:srgbClr val="000000"/>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47"/>
          <p:cNvSpPr>
            <a:spLocks noChangeArrowheads="1"/>
          </p:cNvSpPr>
          <p:nvPr/>
        </p:nvSpPr>
        <p:spPr bwMode="auto">
          <a:xfrm>
            <a:off x="2059526" y="6048000"/>
            <a:ext cx="10920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知识域</a:t>
            </a:r>
          </a:p>
        </p:txBody>
      </p:sp>
      <p:sp>
        <p:nvSpPr>
          <p:cNvPr id="42" name="Rectangle 51"/>
          <p:cNvSpPr>
            <a:spLocks noChangeArrowheads="1"/>
          </p:cNvSpPr>
          <p:nvPr/>
        </p:nvSpPr>
        <p:spPr bwMode="auto">
          <a:xfrm>
            <a:off x="5676128" y="6048000"/>
            <a:ext cx="1728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bevel/>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eaLnBrk="0"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eaLnBrk="1"/>
            <a:r>
              <a:rPr lang="zh-CN" altLang="en-US" b="1" dirty="0">
                <a:solidFill>
                  <a:srgbClr val="B01302"/>
                </a:solidFill>
                <a:sym typeface="黑体" panose="02010609060101010101" pitchFamily="49" charset="-122"/>
              </a:rPr>
              <a:t>知识子域</a:t>
            </a:r>
          </a:p>
        </p:txBody>
      </p:sp>
      <p:sp>
        <p:nvSpPr>
          <p:cNvPr id="15" name="Rectangle 20"/>
          <p:cNvSpPr>
            <a:spLocks noChangeArrowheads="1"/>
          </p:cNvSpPr>
          <p:nvPr/>
        </p:nvSpPr>
        <p:spPr bwMode="auto">
          <a:xfrm rot="10800000">
            <a:off x="5395244" y="2186524"/>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法律法规及道德</a:t>
            </a:r>
            <a:endParaRPr lang="zh-CN" altLang="en-US" sz="2000" b="1" dirty="0"/>
          </a:p>
        </p:txBody>
      </p:sp>
      <p:sp>
        <p:nvSpPr>
          <p:cNvPr id="16" name="Rectangle 20"/>
          <p:cNvSpPr>
            <a:spLocks noChangeArrowheads="1"/>
          </p:cNvSpPr>
          <p:nvPr/>
        </p:nvSpPr>
        <p:spPr bwMode="auto">
          <a:xfrm rot="10800000">
            <a:off x="5400627" y="4122416"/>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信息安全标准</a:t>
            </a:r>
            <a:endParaRPr lang="zh-CN" altLang="en-US" sz="2000" b="1" dirty="0"/>
          </a:p>
        </p:txBody>
      </p:sp>
      <p:sp>
        <p:nvSpPr>
          <p:cNvPr id="17" name="Rectangle 20"/>
          <p:cNvSpPr>
            <a:spLocks noChangeArrowheads="1"/>
          </p:cNvSpPr>
          <p:nvPr/>
        </p:nvSpPr>
        <p:spPr bwMode="auto">
          <a:xfrm rot="10800000">
            <a:off x="5409686" y="5070357"/>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等级保护政策</a:t>
            </a:r>
            <a:endParaRPr lang="zh-CN" altLang="en-US" sz="2000" b="1" dirty="0"/>
          </a:p>
        </p:txBody>
      </p:sp>
      <p:sp>
        <p:nvSpPr>
          <p:cNvPr id="18" name="Rectangle 20"/>
          <p:cNvSpPr>
            <a:spLocks noChangeArrowheads="1"/>
          </p:cNvSpPr>
          <p:nvPr/>
        </p:nvSpPr>
        <p:spPr bwMode="auto">
          <a:xfrm rot="10800000">
            <a:off x="5395244" y="3117435"/>
            <a:ext cx="2384374" cy="634993"/>
          </a:xfrm>
          <a:prstGeom prst="rect">
            <a:avLst/>
          </a:prstGeom>
          <a:solidFill>
            <a:schemeClr val="accent2"/>
          </a:solidFill>
          <a:ln w="38100">
            <a:solidFill>
              <a:srgbClr val="FFFFFF"/>
            </a:solidFill>
            <a:miter lim="800000"/>
            <a:headEnd/>
            <a:tailEnd/>
          </a:ln>
          <a:effectLst>
            <a:outerShdw blurRad="50800" dist="38100" dir="5400000" algn="t" rotWithShape="0">
              <a:prstClr val="black">
                <a:alpha val="40000"/>
              </a:prstClr>
            </a:outerShdw>
          </a:effectLst>
        </p:spPr>
        <p:txBody>
          <a:bodyPr rot="10800000" wrap="none"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sym typeface="Times New Roman" panose="02020603050405020304" pitchFamily="18" charset="0"/>
              </a:defRPr>
            </a:lvl9pPr>
          </a:lstStyle>
          <a:p>
            <a:pPr algn="ctr" hangingPunct="1"/>
            <a:r>
              <a:rPr lang="zh-CN" altLang="en-US" sz="2000" b="1" dirty="0" smtClean="0"/>
              <a:t>网络安全政策</a:t>
            </a:r>
            <a:endParaRPr lang="zh-CN" altLang="en-US" sz="2000" b="1" dirty="0"/>
          </a:p>
        </p:txBody>
      </p:sp>
      <p:cxnSp>
        <p:nvCxnSpPr>
          <p:cNvPr id="7" name="肘形连接符 6"/>
          <p:cNvCxnSpPr>
            <a:stCxn id="21" idx="1"/>
            <a:endCxn id="15" idx="3"/>
          </p:cNvCxnSpPr>
          <p:nvPr/>
        </p:nvCxnSpPr>
        <p:spPr>
          <a:xfrm flipV="1">
            <a:off x="4057963" y="2504020"/>
            <a:ext cx="1337281" cy="1314483"/>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21" idx="1"/>
            <a:endCxn id="18" idx="3"/>
          </p:cNvCxnSpPr>
          <p:nvPr/>
        </p:nvCxnSpPr>
        <p:spPr>
          <a:xfrm flipV="1">
            <a:off x="4057963" y="3434931"/>
            <a:ext cx="1337281" cy="383572"/>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21" idx="1"/>
            <a:endCxn id="17" idx="3"/>
          </p:cNvCxnSpPr>
          <p:nvPr/>
        </p:nvCxnSpPr>
        <p:spPr>
          <a:xfrm>
            <a:off x="4057963" y="3818503"/>
            <a:ext cx="1351723" cy="1569350"/>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53449" y="2010348"/>
            <a:ext cx="2952328" cy="393287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肘形连接符 25"/>
          <p:cNvCxnSpPr>
            <a:stCxn id="21" idx="1"/>
            <a:endCxn id="16" idx="3"/>
          </p:cNvCxnSpPr>
          <p:nvPr/>
        </p:nvCxnSpPr>
        <p:spPr>
          <a:xfrm>
            <a:off x="4057963" y="3818503"/>
            <a:ext cx="1342664" cy="621409"/>
          </a:xfrm>
          <a:prstGeom prst="bentConnector3">
            <a:avLst/>
          </a:prstGeom>
          <a:ln w="254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5430354"/>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第四章 网络信息安全</a:t>
            </a:r>
          </a:p>
        </p:txBody>
      </p:sp>
      <p:sp>
        <p:nvSpPr>
          <p:cNvPr id="3" name="内容占位符 2"/>
          <p:cNvSpPr>
            <a:spLocks noGrp="1"/>
          </p:cNvSpPr>
          <p:nvPr>
            <p:ph idx="1"/>
          </p:nvPr>
        </p:nvSpPr>
        <p:spPr/>
        <p:txBody>
          <a:bodyPr/>
          <a:lstStyle/>
          <a:p>
            <a:r>
              <a:rPr lang="zh-CN" altLang="en-US" dirty="0"/>
              <a:t>规范信息管理</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20</a:t>
            </a:fld>
            <a:endParaRPr lang="en-US" altLang="zh-CN"/>
          </a:p>
        </p:txBody>
      </p:sp>
      <p:pic>
        <p:nvPicPr>
          <p:cNvPr id="5" name="图片 4"/>
          <p:cNvPicPr>
            <a:picLocks noChangeAspect="1"/>
          </p:cNvPicPr>
          <p:nvPr/>
        </p:nvPicPr>
        <p:blipFill>
          <a:blip r:embed="rId2"/>
          <a:stretch>
            <a:fillRect/>
          </a:stretch>
        </p:blipFill>
        <p:spPr>
          <a:xfrm>
            <a:off x="412509" y="2018490"/>
            <a:ext cx="8395181" cy="4382310"/>
          </a:xfrm>
          <a:prstGeom prst="rect">
            <a:avLst/>
          </a:prstGeom>
        </p:spPr>
      </p:pic>
    </p:spTree>
    <p:extLst>
      <p:ext uri="{BB962C8B-B14F-4D97-AF65-F5344CB8AC3E}">
        <p14:creationId xmlns:p14="http://schemas.microsoft.com/office/powerpoint/2010/main" val="34075197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第四章 网络信息安全</a:t>
            </a:r>
          </a:p>
        </p:txBody>
      </p:sp>
      <p:sp>
        <p:nvSpPr>
          <p:cNvPr id="3" name="内容占位符 2"/>
          <p:cNvSpPr>
            <a:spLocks noGrp="1"/>
          </p:cNvSpPr>
          <p:nvPr>
            <p:ph idx="1"/>
          </p:nvPr>
        </p:nvSpPr>
        <p:spPr/>
        <p:txBody>
          <a:bodyPr/>
          <a:lstStyle/>
          <a:p>
            <a:r>
              <a:rPr lang="zh-CN" altLang="en-US" dirty="0"/>
              <a:t>确定信息管理中相关职责</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21</a:t>
            </a:fld>
            <a:endParaRPr lang="en-US" altLang="zh-CN"/>
          </a:p>
        </p:txBody>
      </p:sp>
      <p:pic>
        <p:nvPicPr>
          <p:cNvPr id="5" name="图片 4"/>
          <p:cNvPicPr>
            <a:picLocks noChangeAspect="1"/>
          </p:cNvPicPr>
          <p:nvPr/>
        </p:nvPicPr>
        <p:blipFill>
          <a:blip r:embed="rId2"/>
          <a:stretch>
            <a:fillRect/>
          </a:stretch>
        </p:blipFill>
        <p:spPr>
          <a:xfrm>
            <a:off x="395536" y="1923892"/>
            <a:ext cx="8136904" cy="4576225"/>
          </a:xfrm>
          <a:prstGeom prst="rect">
            <a:avLst/>
          </a:prstGeom>
        </p:spPr>
      </p:pic>
    </p:spTree>
    <p:extLst>
      <p:ext uri="{BB962C8B-B14F-4D97-AF65-F5344CB8AC3E}">
        <p14:creationId xmlns:p14="http://schemas.microsoft.com/office/powerpoint/2010/main" val="1742770384"/>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6012" y="224644"/>
            <a:ext cx="9144620" cy="468053"/>
          </a:xfrm>
        </p:spPr>
        <p:txBody>
          <a:bodyPr/>
          <a:lstStyle/>
          <a:p>
            <a:r>
              <a:rPr lang="zh-CN" altLang="en-US" dirty="0"/>
              <a:t>第四章 网络信息安全</a:t>
            </a:r>
          </a:p>
        </p:txBody>
      </p:sp>
      <p:sp>
        <p:nvSpPr>
          <p:cNvPr id="3" name="内容占位符 2"/>
          <p:cNvSpPr>
            <a:spLocks noGrp="1"/>
          </p:cNvSpPr>
          <p:nvPr>
            <p:ph idx="1"/>
          </p:nvPr>
        </p:nvSpPr>
        <p:spPr/>
        <p:txBody>
          <a:bodyPr/>
          <a:lstStyle/>
          <a:p>
            <a:r>
              <a:rPr lang="en-US" altLang="zh-CN" dirty="0">
                <a:latin typeface="微软雅黑" panose="020B0503020204020204" pitchFamily="34" charset="-122"/>
                <a:ea typeface="微软雅黑" panose="020B0503020204020204" pitchFamily="34" charset="-122"/>
              </a:rPr>
              <a:t>2017</a:t>
            </a:r>
            <a:r>
              <a:rPr lang="zh-CN" altLang="en-US" dirty="0">
                <a:latin typeface="微软雅黑" panose="020B0503020204020204" pitchFamily="34" charset="-122"/>
                <a:ea typeface="微软雅黑" panose="020B0503020204020204" pitchFamily="34" charset="-122"/>
              </a:rPr>
              <a:t>年</a:t>
            </a:r>
            <a:r>
              <a:rPr lang="en-US" altLang="zh-CN" dirty="0">
                <a:latin typeface="微软雅黑" panose="020B0503020204020204" pitchFamily="34" charset="-122"/>
                <a:ea typeface="微软雅黑" panose="020B0503020204020204" pitchFamily="34" charset="-122"/>
              </a:rPr>
              <a:t>05</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02</a:t>
            </a:r>
            <a:r>
              <a:rPr lang="zh-CN" altLang="en-US" dirty="0">
                <a:latin typeface="微软雅黑" panose="020B0503020204020204" pitchFamily="34" charset="-122"/>
                <a:ea typeface="微软雅黑" panose="020B0503020204020204" pitchFamily="34" charset="-122"/>
              </a:rPr>
              <a:t>日国家互联网信息办公室正式发布</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互联网新闻信息服务管理规定</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（国信办</a:t>
            </a:r>
            <a:r>
              <a:rPr lang="en-US" altLang="zh-CN" dirty="0">
                <a:solidFill>
                  <a:srgbClr val="FF0000"/>
                </a:solidFill>
                <a:latin typeface="微软雅黑" panose="020B0503020204020204" pitchFamily="34" charset="-122"/>
                <a:ea typeface="微软雅黑" panose="020B0503020204020204" pitchFamily="34" charset="-122"/>
              </a:rPr>
              <a:t>1</a:t>
            </a:r>
            <a:r>
              <a:rPr lang="zh-CN" altLang="en-US" dirty="0">
                <a:solidFill>
                  <a:srgbClr val="FF0000"/>
                </a:solidFill>
                <a:latin typeface="微软雅黑" panose="020B0503020204020204" pitchFamily="34" charset="-122"/>
                <a:ea typeface="微软雅黑" panose="020B0503020204020204" pitchFamily="34" charset="-122"/>
              </a:rPr>
              <a:t>号令）</a:t>
            </a:r>
            <a:r>
              <a:rPr lang="zh-CN" altLang="en-US" dirty="0">
                <a:latin typeface="微软雅黑" panose="020B0503020204020204" pitchFamily="34" charset="-122"/>
                <a:ea typeface="微软雅黑" panose="020B0503020204020204" pitchFamily="34" charset="-122"/>
              </a:rPr>
              <a:t>，于</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日同</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网络安全法</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一起实施。规范了：</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互联网新闻信息服务的范围</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互联网新闻信息服务的</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项许可条件</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互联网新闻信息服务提供者的责任义务</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网信部门对互联网新闻信息服务的监督检查要求</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相关法律责任</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22</a:t>
            </a:fld>
            <a:endParaRPr lang="en-US" altLang="zh-CN"/>
          </a:p>
        </p:txBody>
      </p:sp>
    </p:spTree>
    <p:extLst>
      <p:ext uri="{BB962C8B-B14F-4D97-AF65-F5344CB8AC3E}">
        <p14:creationId xmlns:p14="http://schemas.microsoft.com/office/powerpoint/2010/main" val="263253111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第四章 网络信息安全</a:t>
            </a:r>
          </a:p>
        </p:txBody>
      </p:sp>
      <p:sp>
        <p:nvSpPr>
          <p:cNvPr id="3" name="内容占位符 2"/>
          <p:cNvSpPr>
            <a:spLocks noGrp="1"/>
          </p:cNvSpPr>
          <p:nvPr>
            <p:ph idx="1"/>
          </p:nvPr>
        </p:nvSpPr>
        <p:spPr/>
        <p:txBody>
          <a:bodyPr/>
          <a:lstStyle/>
          <a:p>
            <a:r>
              <a:rPr lang="zh-CN" altLang="en-US" dirty="0">
                <a:latin typeface="微软雅黑" panose="020B0503020204020204" pitchFamily="34" charset="-122"/>
                <a:ea typeface="微软雅黑" panose="020B0503020204020204" pitchFamily="34" charset="-122"/>
              </a:rPr>
              <a:t>同日国家互联网信息办公室一并发布</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互联网信息内容管理行政执法程序规定</a:t>
            </a:r>
            <a:r>
              <a:rPr lang="en-US" altLang="zh-CN" dirty="0">
                <a:solidFill>
                  <a:srgbClr val="FF0000"/>
                </a:solidFill>
                <a:latin typeface="微软雅黑" panose="020B0503020204020204" pitchFamily="34" charset="-122"/>
                <a:ea typeface="微软雅黑" panose="020B0503020204020204" pitchFamily="34" charset="-122"/>
              </a:rPr>
              <a:t>》</a:t>
            </a:r>
            <a:r>
              <a:rPr lang="zh-CN" altLang="en-US" dirty="0">
                <a:solidFill>
                  <a:srgbClr val="FF0000"/>
                </a:solidFill>
                <a:latin typeface="微软雅黑" panose="020B0503020204020204" pitchFamily="34" charset="-122"/>
                <a:ea typeface="微软雅黑" panose="020B0503020204020204" pitchFamily="34" charset="-122"/>
              </a:rPr>
              <a:t> （国信办</a:t>
            </a:r>
            <a:r>
              <a:rPr lang="en-US" altLang="zh-CN" dirty="0">
                <a:solidFill>
                  <a:srgbClr val="FF0000"/>
                </a:solidFill>
                <a:latin typeface="微软雅黑" panose="020B0503020204020204" pitchFamily="34" charset="-122"/>
                <a:ea typeface="微软雅黑" panose="020B0503020204020204" pitchFamily="34" charset="-122"/>
              </a:rPr>
              <a:t>2</a:t>
            </a:r>
            <a:r>
              <a:rPr lang="zh-CN" altLang="en-US" dirty="0">
                <a:solidFill>
                  <a:srgbClr val="FF0000"/>
                </a:solidFill>
                <a:latin typeface="微软雅黑" panose="020B0503020204020204" pitchFamily="34" charset="-122"/>
                <a:ea typeface="微软雅黑" panose="020B0503020204020204" pitchFamily="34" charset="-122"/>
              </a:rPr>
              <a:t>号令）</a:t>
            </a:r>
            <a:r>
              <a:rPr lang="zh-CN" altLang="en-US" dirty="0">
                <a:latin typeface="微软雅黑" panose="020B0503020204020204" pitchFamily="34" charset="-122"/>
                <a:ea typeface="微软雅黑" panose="020B0503020204020204" pitchFamily="34" charset="-122"/>
              </a:rPr>
              <a:t>，于</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月</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日同</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网络安全法</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一起实施。规范了：</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互联网信息内容管理部门行政执法依据</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管辖范围</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立案流程</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调查取证过程</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听证及约谈机制</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处罚决定及执行办法等</a:t>
            </a:r>
            <a:endParaRPr lang="en-US" altLang="zh-CN" dirty="0">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23</a:t>
            </a:fld>
            <a:endParaRPr lang="en-US" altLang="zh-CN"/>
          </a:p>
        </p:txBody>
      </p:sp>
    </p:spTree>
    <p:extLst>
      <p:ext uri="{BB962C8B-B14F-4D97-AF65-F5344CB8AC3E}">
        <p14:creationId xmlns:p14="http://schemas.microsoft.com/office/powerpoint/2010/main" val="2554185398"/>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16012" y="296652"/>
            <a:ext cx="7848475" cy="451061"/>
          </a:xfrm>
        </p:spPr>
        <p:txBody>
          <a:bodyPr/>
          <a:lstStyle/>
          <a:p>
            <a:r>
              <a:rPr lang="zh-CN" altLang="en-US" dirty="0"/>
              <a:t>第五章 监测预警与应急处置</a:t>
            </a:r>
          </a:p>
        </p:txBody>
      </p:sp>
      <p:sp>
        <p:nvSpPr>
          <p:cNvPr id="3" name="内容占位符 2"/>
          <p:cNvSpPr>
            <a:spLocks noGrp="1"/>
          </p:cNvSpPr>
          <p:nvPr>
            <p:ph idx="1"/>
          </p:nvPr>
        </p:nvSpPr>
        <p:spPr/>
        <p:txBody>
          <a:bodyPr/>
          <a:lstStyle/>
          <a:p>
            <a:r>
              <a:rPr lang="zh-CN" altLang="en-US" dirty="0"/>
              <a:t>工作制度化、法制化</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24</a:t>
            </a:fld>
            <a:endParaRPr lang="en-US" altLang="zh-CN"/>
          </a:p>
        </p:txBody>
      </p:sp>
      <p:pic>
        <p:nvPicPr>
          <p:cNvPr id="5" name="图片 4"/>
          <p:cNvPicPr>
            <a:picLocks noChangeAspect="1"/>
          </p:cNvPicPr>
          <p:nvPr/>
        </p:nvPicPr>
        <p:blipFill>
          <a:blip r:embed="rId2"/>
          <a:stretch>
            <a:fillRect/>
          </a:stretch>
        </p:blipFill>
        <p:spPr>
          <a:xfrm>
            <a:off x="359532" y="1916832"/>
            <a:ext cx="8424936" cy="4283235"/>
          </a:xfrm>
          <a:prstGeom prst="rect">
            <a:avLst/>
          </a:prstGeom>
        </p:spPr>
      </p:pic>
    </p:spTree>
    <p:extLst>
      <p:ext uri="{BB962C8B-B14F-4D97-AF65-F5344CB8AC3E}">
        <p14:creationId xmlns:p14="http://schemas.microsoft.com/office/powerpoint/2010/main" val="250213911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第六章 法律责任</a:t>
            </a:r>
          </a:p>
        </p:txBody>
      </p:sp>
      <p:sp>
        <p:nvSpPr>
          <p:cNvPr id="3" name="内容占位符 2"/>
          <p:cNvSpPr>
            <a:spLocks noGrp="1"/>
          </p:cNvSpPr>
          <p:nvPr>
            <p:ph idx="1"/>
          </p:nvPr>
        </p:nvSpPr>
        <p:spPr/>
        <p:txBody>
          <a:bodyPr/>
          <a:lstStyle/>
          <a:p>
            <a:r>
              <a:rPr lang="zh-CN" altLang="en-US" dirty="0"/>
              <a:t>对违反</a:t>
            </a:r>
            <a:r>
              <a:rPr lang="en-US" altLang="zh-CN" dirty="0"/>
              <a:t>《 </a:t>
            </a:r>
            <a:r>
              <a:rPr lang="zh-CN" altLang="en-US" dirty="0"/>
              <a:t>网络安全法</a:t>
            </a:r>
            <a:r>
              <a:rPr lang="en-US" altLang="zh-CN" dirty="0"/>
              <a:t>》 </a:t>
            </a:r>
            <a:r>
              <a:rPr lang="zh-CN" altLang="en-US" dirty="0"/>
              <a:t>的行为，第六章规定了民事责任、行政责任、刑事责任</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25</a:t>
            </a:fld>
            <a:endParaRPr lang="en-US" altLang="zh-CN"/>
          </a:p>
        </p:txBody>
      </p:sp>
      <p:pic>
        <p:nvPicPr>
          <p:cNvPr id="5" name="图片 4"/>
          <p:cNvPicPr>
            <a:picLocks noChangeAspect="1"/>
          </p:cNvPicPr>
          <p:nvPr/>
        </p:nvPicPr>
        <p:blipFill>
          <a:blip r:embed="rId2"/>
          <a:stretch>
            <a:fillRect/>
          </a:stretch>
        </p:blipFill>
        <p:spPr>
          <a:xfrm>
            <a:off x="454949" y="2204864"/>
            <a:ext cx="8224577" cy="3744416"/>
          </a:xfrm>
          <a:prstGeom prst="rect">
            <a:avLst/>
          </a:prstGeom>
        </p:spPr>
      </p:pic>
    </p:spTree>
    <p:extLst>
      <p:ext uri="{BB962C8B-B14F-4D97-AF65-F5344CB8AC3E}">
        <p14:creationId xmlns:p14="http://schemas.microsoft.com/office/powerpoint/2010/main" val="4248911587"/>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t>
            </a:r>
            <a:r>
              <a:rPr lang="zh-CN" altLang="en-US" dirty="0" smtClean="0"/>
              <a:t>网络安全法</a:t>
            </a:r>
            <a:r>
              <a:rPr lang="en-US" altLang="zh-CN" dirty="0" smtClean="0"/>
              <a:t>》</a:t>
            </a:r>
            <a:r>
              <a:rPr lang="zh-CN" altLang="en-US" dirty="0" smtClean="0"/>
              <a:t>与其他相关法律衔接</a:t>
            </a:r>
            <a:endParaRPr lang="zh-CN" altLang="en-US" dirty="0"/>
          </a:p>
        </p:txBody>
      </p:sp>
      <p:sp>
        <p:nvSpPr>
          <p:cNvPr id="3" name="内容占位符 2"/>
          <p:cNvSpPr>
            <a:spLocks noGrp="1"/>
          </p:cNvSpPr>
          <p:nvPr>
            <p:ph idx="1"/>
          </p:nvPr>
        </p:nvSpPr>
        <p:spPr/>
        <p:txBody>
          <a:bodyPr/>
          <a:lstStyle/>
          <a:p>
            <a:r>
              <a:rPr lang="zh-CN" altLang="en-US" dirty="0" smtClean="0"/>
              <a:t>保密法</a:t>
            </a:r>
            <a:endParaRPr lang="en-US" altLang="zh-CN" dirty="0" smtClean="0"/>
          </a:p>
          <a:p>
            <a:pPr lvl="1"/>
            <a:r>
              <a:rPr lang="zh-CN" altLang="en-US" sz="2800" dirty="0" smtClean="0"/>
              <a:t>涉及</a:t>
            </a:r>
            <a:r>
              <a:rPr lang="zh-CN" altLang="en-US" sz="2800" dirty="0"/>
              <a:t>国家秘密</a:t>
            </a:r>
            <a:r>
              <a:rPr lang="zh-CN" altLang="en-US" sz="2800" dirty="0" smtClean="0"/>
              <a:t>事项，优先适用</a:t>
            </a:r>
            <a:r>
              <a:rPr lang="zh-CN" altLang="en-US" sz="2800" dirty="0"/>
              <a:t>《保密法》追究其</a:t>
            </a:r>
            <a:r>
              <a:rPr lang="zh-CN" altLang="en-US" sz="2800" dirty="0" smtClean="0"/>
              <a:t>法律责任</a:t>
            </a:r>
            <a:endParaRPr lang="en-US" altLang="zh-CN" sz="2800" dirty="0" smtClean="0"/>
          </a:p>
          <a:p>
            <a:pPr lvl="1"/>
            <a:r>
              <a:rPr lang="zh-CN" altLang="en-US" sz="2800" dirty="0"/>
              <a:t>存储、处理国家秘密的计算机信息系统按照涉密程度实行</a:t>
            </a:r>
            <a:r>
              <a:rPr lang="zh-CN" altLang="en-US" sz="2800" dirty="0">
                <a:solidFill>
                  <a:srgbClr val="FF0000"/>
                </a:solidFill>
              </a:rPr>
              <a:t>分级保护</a:t>
            </a:r>
          </a:p>
          <a:p>
            <a:r>
              <a:rPr lang="zh-CN" altLang="en-US" dirty="0" smtClean="0"/>
              <a:t>反恐法</a:t>
            </a:r>
            <a:endParaRPr lang="en-US" altLang="zh-CN" dirty="0" smtClean="0"/>
          </a:p>
          <a:p>
            <a:pPr lvl="1"/>
            <a:r>
              <a:rPr lang="zh-CN" altLang="en-US" sz="2800" dirty="0"/>
              <a:t>有关反恐的网络通信管制实施优先适用《反恐法》的</a:t>
            </a:r>
            <a:r>
              <a:rPr lang="zh-CN" altLang="en-US" sz="2800" dirty="0" smtClean="0"/>
              <a:t>规定</a:t>
            </a:r>
            <a:endParaRPr lang="en-US" altLang="zh-CN" sz="2800" dirty="0" smtClean="0"/>
          </a:p>
          <a:p>
            <a:r>
              <a:rPr lang="zh-CN" altLang="en-US" dirty="0" smtClean="0"/>
              <a:t>刑法</a:t>
            </a:r>
            <a:endParaRPr lang="en-US" altLang="zh-CN" dirty="0" smtClean="0"/>
          </a:p>
          <a:p>
            <a:r>
              <a:rPr lang="zh-CN" altLang="en-US" dirty="0" smtClean="0"/>
              <a:t>其他相关法律</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26</a:t>
            </a:fld>
            <a:endParaRPr lang="en-US" altLang="zh-CN"/>
          </a:p>
        </p:txBody>
      </p:sp>
    </p:spTree>
    <p:extLst>
      <p:ext uri="{BB962C8B-B14F-4D97-AF65-F5344CB8AC3E}">
        <p14:creationId xmlns:p14="http://schemas.microsoft.com/office/powerpoint/2010/main" val="2625838366"/>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dirty="0" smtClean="0"/>
              <a:t>知识子域：法律法规规章及道德</a:t>
            </a:r>
          </a:p>
        </p:txBody>
      </p:sp>
      <p:sp>
        <p:nvSpPr>
          <p:cNvPr id="5123" name="内容占位符 2"/>
          <p:cNvSpPr>
            <a:spLocks noGrp="1"/>
          </p:cNvSpPr>
          <p:nvPr>
            <p:ph idx="1"/>
          </p:nvPr>
        </p:nvSpPr>
        <p:spPr/>
        <p:txBody>
          <a:bodyPr/>
          <a:lstStyle/>
          <a:p>
            <a:r>
              <a:rPr lang="zh-CN" altLang="en-US" dirty="0" smtClean="0"/>
              <a:t>其他</a:t>
            </a:r>
            <a:r>
              <a:rPr lang="zh-CN" altLang="en-US" dirty="0"/>
              <a:t>法律网络安全相关条文</a:t>
            </a:r>
            <a:r>
              <a:rPr lang="en-US" altLang="zh-CN" dirty="0"/>
              <a:t>	</a:t>
            </a:r>
          </a:p>
          <a:p>
            <a:pPr lvl="1"/>
            <a:r>
              <a:rPr lang="zh-CN" altLang="en-US" dirty="0"/>
              <a:t>理解刑法修正案（七）与刑法修正案（九）中网络安全相关条款及变动；</a:t>
            </a:r>
          </a:p>
          <a:p>
            <a:pPr lvl="1"/>
            <a:r>
              <a:rPr lang="zh-CN" altLang="en-US" dirty="0"/>
              <a:t>了解《国家安全法》提出总体国家安全观、明确网络与信息安全保障体系、制定网络信息技术产品和服务审查制度等相关概念；</a:t>
            </a:r>
          </a:p>
          <a:p>
            <a:pPr lvl="1"/>
            <a:r>
              <a:rPr lang="zh-CN" altLang="en-US" dirty="0"/>
              <a:t>了解《保密法》中密级分级、涉密载体标志、涉密信息系统分级保护制度、涉密设备不连接互联网、网络运营者责任、涉密企业审查等相关要求；</a:t>
            </a:r>
          </a:p>
          <a:p>
            <a:pPr lvl="1"/>
            <a:r>
              <a:rPr lang="zh-CN" altLang="en-US" dirty="0"/>
              <a:t>了解《电子签名法》、《反恐怖主义法》、《民法总则》、《密码法》等相关法律中网络安全相关条款要求；</a:t>
            </a:r>
          </a:p>
        </p:txBody>
      </p:sp>
      <p:sp>
        <p:nvSpPr>
          <p:cNvPr id="5124"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962D568-3B43-454C-9845-08BA1C558230}" type="slidenum">
              <a:rPr lang="zh-CN" altLang="en-US" smtClean="0"/>
              <a:t>27</a:t>
            </a:fld>
            <a:endParaRPr lang="en-US" altLang="zh-CN" smtClean="0"/>
          </a:p>
        </p:txBody>
      </p:sp>
    </p:spTree>
    <p:extLst>
      <p:ext uri="{BB962C8B-B14F-4D97-AF65-F5344CB8AC3E}">
        <p14:creationId xmlns:p14="http://schemas.microsoft.com/office/powerpoint/2010/main" val="118701527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刑法</a:t>
            </a:r>
            <a:r>
              <a:rPr lang="en-US" altLang="zh-CN" dirty="0"/>
              <a:t>》</a:t>
            </a:r>
            <a:r>
              <a:rPr lang="zh-CN" altLang="en-US" dirty="0"/>
              <a:t>修正案（七）</a:t>
            </a:r>
          </a:p>
        </p:txBody>
      </p:sp>
      <p:sp>
        <p:nvSpPr>
          <p:cNvPr id="3" name="内容占位符 2"/>
          <p:cNvSpPr>
            <a:spLocks noGrp="1"/>
          </p:cNvSpPr>
          <p:nvPr>
            <p:ph idx="1"/>
          </p:nvPr>
        </p:nvSpPr>
        <p:spPr/>
        <p:txBody>
          <a:bodyPr/>
          <a:lstStyle/>
          <a:p>
            <a:r>
              <a:rPr lang="zh-CN" altLang="en-US" dirty="0" smtClean="0"/>
              <a:t>扩大处罚范围</a:t>
            </a:r>
            <a:endParaRPr lang="en-US" altLang="zh-CN" dirty="0" smtClean="0"/>
          </a:p>
          <a:p>
            <a:pPr lvl="1"/>
            <a:r>
              <a:rPr lang="zh-CN" altLang="en-US" dirty="0" smtClean="0"/>
              <a:t>增加“</a:t>
            </a:r>
            <a:r>
              <a:rPr lang="zh-CN" altLang="en-US" dirty="0"/>
              <a:t>非法获取计算机信息系统数据罪、非法控制计算机信息系统罪和提供非法侵入或者控制计算机信息系统专用程序、工具罪”</a:t>
            </a:r>
            <a:endParaRPr lang="en-US" altLang="zh-CN" dirty="0"/>
          </a:p>
          <a:p>
            <a:r>
              <a:rPr lang="zh-CN" altLang="en-US" dirty="0" smtClean="0"/>
              <a:t>增加新的规定</a:t>
            </a:r>
            <a:endParaRPr lang="en-US" altLang="zh-CN"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28</a:t>
            </a:fld>
            <a:endParaRPr lang="en-US" altLang="zh-CN"/>
          </a:p>
        </p:txBody>
      </p:sp>
    </p:spTree>
    <p:extLst>
      <p:ext uri="{BB962C8B-B14F-4D97-AF65-F5344CB8AC3E}">
        <p14:creationId xmlns:p14="http://schemas.microsoft.com/office/powerpoint/2010/main" val="2757269208"/>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刑法</a:t>
            </a:r>
            <a:r>
              <a:rPr lang="en-US" altLang="zh-CN" dirty="0"/>
              <a:t>》</a:t>
            </a:r>
            <a:r>
              <a:rPr lang="zh-CN" altLang="en-US" dirty="0"/>
              <a:t>修正案（九）</a:t>
            </a:r>
          </a:p>
        </p:txBody>
      </p:sp>
      <p:sp>
        <p:nvSpPr>
          <p:cNvPr id="3" name="内容占位符 2"/>
          <p:cNvSpPr>
            <a:spLocks noGrp="1"/>
          </p:cNvSpPr>
          <p:nvPr>
            <p:ph idx="1"/>
          </p:nvPr>
        </p:nvSpPr>
        <p:spPr/>
        <p:txBody>
          <a:bodyPr/>
          <a:lstStyle/>
          <a:p>
            <a:r>
              <a:rPr lang="zh-CN" altLang="en-US" dirty="0" smtClean="0"/>
              <a:t>修改个人信息保护相关要求</a:t>
            </a:r>
            <a:endParaRPr lang="en-US" altLang="zh-CN" dirty="0" smtClean="0"/>
          </a:p>
          <a:p>
            <a:pPr lvl="1"/>
            <a:r>
              <a:rPr lang="zh-CN" altLang="en-US" b="1" dirty="0"/>
              <a:t>变化一：</a:t>
            </a:r>
            <a:r>
              <a:rPr lang="zh-CN" altLang="en-US" dirty="0"/>
              <a:t>不需特殊身份 皆可被追刑责</a:t>
            </a:r>
          </a:p>
          <a:p>
            <a:pPr lvl="1"/>
            <a:r>
              <a:rPr lang="zh-CN" altLang="en-US" dirty="0">
                <a:sym typeface="+mn-ea"/>
              </a:rPr>
              <a:t>变化二：获取方式不限 弥补追责空白</a:t>
            </a:r>
            <a:endParaRPr lang="en-US" altLang="zh-CN" dirty="0"/>
          </a:p>
          <a:p>
            <a:pPr lvl="1"/>
            <a:r>
              <a:rPr lang="zh-CN" altLang="en-US" dirty="0">
                <a:sym typeface="+mn-ea"/>
              </a:rPr>
              <a:t>变化三：最高刑提至</a:t>
            </a:r>
            <a:r>
              <a:rPr lang="en-US" altLang="zh-CN" dirty="0">
                <a:sym typeface="+mn-ea"/>
              </a:rPr>
              <a:t>7</a:t>
            </a:r>
            <a:r>
              <a:rPr lang="zh-CN" altLang="en-US" dirty="0">
                <a:sym typeface="+mn-ea"/>
              </a:rPr>
              <a:t>年 加大处罚力度</a:t>
            </a:r>
            <a:endParaRPr lang="en-US" altLang="zh-CN" b="1" dirty="0">
              <a:solidFill>
                <a:srgbClr val="FF0000"/>
              </a:solidFill>
            </a:endParaRPr>
          </a:p>
          <a:p>
            <a:r>
              <a:rPr lang="zh-CN" altLang="en-US" dirty="0" smtClean="0"/>
              <a:t>加重网络安全服务商管理责任</a:t>
            </a:r>
            <a:endParaRPr lang="en-US" altLang="zh-CN" dirty="0" smtClean="0"/>
          </a:p>
          <a:p>
            <a:pPr lvl="1"/>
            <a:r>
              <a:rPr lang="zh-CN" altLang="en-US" dirty="0"/>
              <a:t>“网络服务提供者不履行法律、行政法规规定的信息网络安全管理义务，经监管部门责令采取改正措施而拒不改正，有下列情形之一的，处三年以下有期徒刑、拘役或者管制，并处或者单处罚金：</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29</a:t>
            </a:fld>
            <a:endParaRPr lang="en-US" altLang="zh-CN"/>
          </a:p>
        </p:txBody>
      </p:sp>
    </p:spTree>
    <p:extLst>
      <p:ext uri="{BB962C8B-B14F-4D97-AF65-F5344CB8AC3E}">
        <p14:creationId xmlns:p14="http://schemas.microsoft.com/office/powerpoint/2010/main" val="250100873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知识子域：</a:t>
            </a:r>
            <a:r>
              <a:rPr lang="zh-CN" altLang="en-US" dirty="0"/>
              <a:t>法律法规规章及道德</a:t>
            </a:r>
          </a:p>
        </p:txBody>
      </p:sp>
      <p:sp>
        <p:nvSpPr>
          <p:cNvPr id="3" name="内容占位符 2"/>
          <p:cNvSpPr>
            <a:spLocks noGrp="1"/>
          </p:cNvSpPr>
          <p:nvPr>
            <p:ph idx="1"/>
          </p:nvPr>
        </p:nvSpPr>
        <p:spPr/>
        <p:txBody>
          <a:bodyPr/>
          <a:lstStyle/>
          <a:p>
            <a:r>
              <a:rPr lang="zh-CN" altLang="en-US" dirty="0" smtClean="0"/>
              <a:t>我国立法体系</a:t>
            </a:r>
          </a:p>
          <a:p>
            <a:pPr lvl="1"/>
            <a:r>
              <a:rPr lang="zh-CN" altLang="en-US" dirty="0" smtClean="0"/>
              <a:t>了解</a:t>
            </a:r>
            <a:r>
              <a:rPr lang="zh-CN" altLang="en-US" dirty="0"/>
              <a:t>我国多级立法体系的构成；</a:t>
            </a:r>
          </a:p>
          <a:p>
            <a:pPr lvl="1"/>
            <a:r>
              <a:rPr lang="zh-CN" altLang="en-US" dirty="0"/>
              <a:t>了解法律、法规、政策的区别；</a:t>
            </a:r>
          </a:p>
          <a:p>
            <a:r>
              <a:rPr lang="zh-CN" altLang="en-US" dirty="0"/>
              <a:t>网络安全法</a:t>
            </a:r>
          </a:p>
          <a:p>
            <a:pPr lvl="1"/>
            <a:r>
              <a:rPr lang="zh-CN" altLang="en-US" dirty="0"/>
              <a:t>了解网络安全法出台</a:t>
            </a:r>
            <a:r>
              <a:rPr lang="zh-CN" altLang="en-US" dirty="0" smtClean="0"/>
              <a:t>背景；</a:t>
            </a:r>
            <a:endParaRPr lang="en-US" altLang="zh-CN" dirty="0" smtClean="0"/>
          </a:p>
          <a:p>
            <a:pPr lvl="1"/>
            <a:r>
              <a:rPr lang="zh-CN" altLang="en-US" dirty="0" smtClean="0"/>
              <a:t>了解网络安全法中定义的网络、网络安全等基本概念及网络</a:t>
            </a:r>
            <a:r>
              <a:rPr lang="zh-CN" altLang="en-US" dirty="0"/>
              <a:t>空间主权</a:t>
            </a:r>
            <a:r>
              <a:rPr lang="zh-CN" altLang="en-US" dirty="0" smtClean="0"/>
              <a:t>原则；</a:t>
            </a:r>
            <a:endParaRPr lang="zh-CN" altLang="en-US" dirty="0"/>
          </a:p>
          <a:p>
            <a:pPr lvl="1"/>
            <a:r>
              <a:rPr lang="zh-CN" altLang="en-US" dirty="0"/>
              <a:t>理解网络运行安全</a:t>
            </a:r>
            <a:r>
              <a:rPr lang="zh-CN" altLang="en-US" dirty="0" smtClean="0"/>
              <a:t>制度、关键基础设施保护制度、等级保护制度、网络安全审查制度的相关</a:t>
            </a:r>
            <a:r>
              <a:rPr lang="zh-CN" altLang="en-US" dirty="0"/>
              <a:t>要求</a:t>
            </a:r>
          </a:p>
          <a:p>
            <a:pPr lvl="1"/>
            <a:r>
              <a:rPr lang="zh-CN" altLang="en-US" dirty="0" smtClean="0"/>
              <a:t>了解</a:t>
            </a:r>
            <a:r>
              <a:rPr lang="zh-CN" altLang="en-US" dirty="0"/>
              <a:t>网络安全法与其他法律法规衔接；</a:t>
            </a:r>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a:t>
            </a:fld>
            <a:endParaRPr lang="en-US" altLang="zh-CN"/>
          </a:p>
        </p:txBody>
      </p:sp>
    </p:spTree>
    <p:extLst>
      <p:ext uri="{BB962C8B-B14F-4D97-AF65-F5344CB8AC3E}">
        <p14:creationId xmlns:p14="http://schemas.microsoft.com/office/powerpoint/2010/main" val="2568142089"/>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t>
            </a:r>
            <a:r>
              <a:rPr lang="zh-CN" altLang="en-US" dirty="0" smtClean="0"/>
              <a:t>刑法</a:t>
            </a:r>
            <a:r>
              <a:rPr lang="en-US" altLang="zh-CN" dirty="0" smtClean="0"/>
              <a:t>》</a:t>
            </a:r>
            <a:r>
              <a:rPr lang="zh-CN" altLang="en-US" dirty="0" smtClean="0"/>
              <a:t>修正案（九）</a:t>
            </a:r>
            <a:endParaRPr lang="zh-CN" altLang="en-US" dirty="0"/>
          </a:p>
        </p:txBody>
      </p:sp>
      <p:sp>
        <p:nvSpPr>
          <p:cNvPr id="3" name="内容占位符 2"/>
          <p:cNvSpPr>
            <a:spLocks noGrp="1"/>
          </p:cNvSpPr>
          <p:nvPr>
            <p:ph idx="1"/>
          </p:nvPr>
        </p:nvSpPr>
        <p:spPr/>
        <p:txBody>
          <a:bodyPr/>
          <a:lstStyle/>
          <a:p>
            <a:r>
              <a:rPr lang="zh-CN" altLang="en-US" sz="2400" b="1" dirty="0"/>
              <a:t>加重网络服务商的安全管理</a:t>
            </a:r>
            <a:r>
              <a:rPr lang="zh-CN" altLang="en-US" sz="2400" b="1" dirty="0" smtClean="0"/>
              <a:t>责任，网络服务商单位主管可能犯</a:t>
            </a:r>
            <a:r>
              <a:rPr lang="en-US" altLang="zh-CN" sz="2400" b="1" dirty="0" smtClean="0"/>
              <a:t>“</a:t>
            </a:r>
            <a:r>
              <a:rPr lang="zh-CN" altLang="en-US" sz="2400" b="1" dirty="0" smtClean="0"/>
              <a:t>网络渎职罪</a:t>
            </a:r>
            <a:r>
              <a:rPr lang="en-US" altLang="zh-CN" sz="2400" b="1" dirty="0" smtClean="0"/>
              <a:t>”</a:t>
            </a:r>
            <a:r>
              <a:rPr lang="zh-CN" altLang="en-US" sz="2400" b="1" dirty="0" smtClean="0"/>
              <a:t>面临三年以下有期徒刑</a:t>
            </a:r>
            <a:endParaRPr lang="en-US" altLang="zh-CN" sz="2400" b="1" dirty="0" smtClean="0"/>
          </a:p>
          <a:p>
            <a:pPr lvl="1"/>
            <a:r>
              <a:rPr lang="zh-CN" altLang="en-US" sz="2000" b="1" dirty="0">
                <a:solidFill>
                  <a:srgbClr val="FF0000"/>
                </a:solidFill>
              </a:rPr>
              <a:t>在刑法第二百八十六条后增加一条</a:t>
            </a:r>
            <a:r>
              <a:rPr lang="zh-CN" altLang="en-US" sz="2000" dirty="0"/>
              <a:t>，作为第二百八十六条之一：“网络服务提供者不履行法律、行政法规规定的信息网络安全管理义务，经监管部门责令采取改正措施而拒不改正，有下列情形之一的，处三年以下有期徒刑、拘役或者管制，并处或者单处罚金：</a:t>
            </a:r>
          </a:p>
          <a:p>
            <a:pPr lvl="1"/>
            <a:r>
              <a:rPr lang="zh-CN" altLang="en-US" sz="2000" dirty="0" smtClean="0"/>
              <a:t>    </a:t>
            </a:r>
            <a:r>
              <a:rPr lang="zh-CN" altLang="en-US" sz="2000" dirty="0"/>
              <a:t>“（一）致使违法信息大量传播的；</a:t>
            </a:r>
          </a:p>
          <a:p>
            <a:pPr lvl="1"/>
            <a:r>
              <a:rPr lang="zh-CN" altLang="en-US" sz="2000" dirty="0" smtClean="0"/>
              <a:t>    </a:t>
            </a:r>
            <a:r>
              <a:rPr lang="zh-CN" altLang="en-US" sz="2000" dirty="0"/>
              <a:t>“（二）致使用户信息泄露，造成严重后果的；</a:t>
            </a:r>
          </a:p>
          <a:p>
            <a:pPr lvl="1"/>
            <a:r>
              <a:rPr lang="zh-CN" altLang="en-US" sz="2000" dirty="0" smtClean="0"/>
              <a:t>    </a:t>
            </a:r>
            <a:r>
              <a:rPr lang="zh-CN" altLang="en-US" sz="2000" dirty="0"/>
              <a:t>“（三）致使刑事案件证据灭失，情节严重的；</a:t>
            </a:r>
          </a:p>
          <a:p>
            <a:pPr lvl="1"/>
            <a:r>
              <a:rPr lang="zh-CN" altLang="en-US" sz="2000" dirty="0" smtClean="0"/>
              <a:t>    </a:t>
            </a:r>
            <a:r>
              <a:rPr lang="zh-CN" altLang="en-US" sz="2000" dirty="0"/>
              <a:t>“（四）有其他严重情节的。</a:t>
            </a:r>
          </a:p>
          <a:p>
            <a:pPr lvl="1"/>
            <a:r>
              <a:rPr lang="zh-CN" altLang="en-US" sz="2000" dirty="0" smtClean="0"/>
              <a:t>    </a:t>
            </a:r>
            <a:r>
              <a:rPr lang="zh-CN" altLang="en-US" sz="2000" dirty="0"/>
              <a:t>“单位犯前款罪的，对单位判处罚金，并对其直接负责的主管人员和其他直接责任人员，依照前款的规定处罚。</a:t>
            </a:r>
          </a:p>
          <a:p>
            <a:pPr lvl="1"/>
            <a:r>
              <a:rPr lang="zh-CN" altLang="en-US" sz="2000" dirty="0" smtClean="0"/>
              <a:t>    </a:t>
            </a:r>
            <a:r>
              <a:rPr lang="zh-CN" altLang="en-US" sz="2000" dirty="0"/>
              <a:t>“有前两款行为，同时构成其他犯罪的，依照处罚较重的规定定罪处罚。”</a:t>
            </a:r>
            <a:endParaRPr lang="zh-CN" altLang="en-US" sz="2000" b="1" dirty="0" smtClean="0">
              <a:solidFill>
                <a:srgbClr val="FF0000"/>
              </a:solidFill>
            </a:endParaRPr>
          </a:p>
        </p:txBody>
      </p:sp>
      <p:sp>
        <p:nvSpPr>
          <p:cNvPr id="4" name="灯片编号占位符 3"/>
          <p:cNvSpPr>
            <a:spLocks noGrp="1"/>
          </p:cNvSpPr>
          <p:nvPr>
            <p:ph type="sldNum" sz="quarter" idx="10"/>
          </p:nvPr>
        </p:nvSpPr>
        <p:spPr>
          <a:prstGeom prst="rect">
            <a:avLst/>
          </a:prstGeom>
        </p:spPr>
        <p:txBody>
          <a:bodyPr/>
          <a:lstStyle/>
          <a:p>
            <a:pPr>
              <a:defRPr/>
            </a:pPr>
            <a:fld id="{F5E0E65E-9137-4309-8D78-B392A1917D52}" type="slidenum">
              <a:rPr lang="zh-CN" altLang="en-US" smtClean="0"/>
              <a:t>30</a:t>
            </a:fld>
            <a:endParaRPr lang="en-US" altLang="zh-CN"/>
          </a:p>
        </p:txBody>
      </p:sp>
    </p:spTree>
    <p:extLst>
      <p:ext uri="{BB962C8B-B14F-4D97-AF65-F5344CB8AC3E}">
        <p14:creationId xmlns:p14="http://schemas.microsoft.com/office/powerpoint/2010/main" val="354266984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t>
            </a:r>
            <a:r>
              <a:rPr lang="zh-CN" altLang="en-US" dirty="0" smtClean="0"/>
              <a:t>国家安全法</a:t>
            </a:r>
            <a:r>
              <a:rPr lang="en-US" altLang="zh-CN" dirty="0" smtClean="0"/>
              <a:t>》</a:t>
            </a:r>
            <a:endParaRPr lang="zh-CN" altLang="en-US" dirty="0"/>
          </a:p>
        </p:txBody>
      </p:sp>
      <p:sp>
        <p:nvSpPr>
          <p:cNvPr id="3" name="内容占位符 2"/>
          <p:cNvSpPr>
            <a:spLocks noGrp="1"/>
          </p:cNvSpPr>
          <p:nvPr>
            <p:ph idx="1"/>
          </p:nvPr>
        </p:nvSpPr>
        <p:spPr/>
        <p:txBody>
          <a:bodyPr/>
          <a:lstStyle/>
          <a:p>
            <a:r>
              <a:rPr lang="en-US" altLang="zh-CN" dirty="0" smtClean="0"/>
              <a:t>2015</a:t>
            </a:r>
            <a:r>
              <a:rPr lang="zh-CN" altLang="en-US" dirty="0" smtClean="0"/>
              <a:t>年</a:t>
            </a:r>
            <a:r>
              <a:rPr lang="en-US" altLang="zh-CN" dirty="0" smtClean="0"/>
              <a:t>7</a:t>
            </a:r>
            <a:r>
              <a:rPr lang="zh-CN" altLang="en-US" dirty="0" smtClean="0"/>
              <a:t>月审议通过，对</a:t>
            </a:r>
            <a:r>
              <a:rPr lang="zh-CN" altLang="en-US" dirty="0"/>
              <a:t>政治安全、国土安全、军事安全、文化安全、科技安全等</a:t>
            </a:r>
            <a:r>
              <a:rPr lang="en-US" altLang="zh-CN" dirty="0"/>
              <a:t>11</a:t>
            </a:r>
            <a:r>
              <a:rPr lang="zh-CN" altLang="en-US" dirty="0"/>
              <a:t>个领域的国家安全任务进行了</a:t>
            </a:r>
            <a:r>
              <a:rPr lang="zh-CN" altLang="en-US" dirty="0" smtClean="0"/>
              <a:t>明确</a:t>
            </a:r>
            <a:endParaRPr lang="en-US" altLang="zh-CN" dirty="0" smtClean="0"/>
          </a:p>
          <a:p>
            <a:pPr lvl="1"/>
            <a:r>
              <a:rPr lang="zh-CN" altLang="en-US" sz="2800" dirty="0"/>
              <a:t>网络与信息安全保障</a:t>
            </a:r>
            <a:r>
              <a:rPr lang="zh-CN" altLang="en-US" sz="2800" dirty="0" smtClean="0"/>
              <a:t>体系</a:t>
            </a:r>
            <a:endParaRPr lang="en-US" altLang="zh-CN" sz="2800" dirty="0" smtClean="0"/>
          </a:p>
          <a:p>
            <a:pPr lvl="1"/>
            <a:r>
              <a:rPr lang="zh-CN" altLang="en-US" sz="2800" dirty="0"/>
              <a:t>网络信息技术产品和服务审查制度</a:t>
            </a:r>
            <a:endParaRPr lang="en-US" altLang="zh-CN" sz="2800" dirty="0" smtClean="0"/>
          </a:p>
          <a:p>
            <a:pPr lvl="1"/>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31</a:t>
            </a:fld>
            <a:endParaRPr lang="en-US" altLang="zh-CN"/>
          </a:p>
        </p:txBody>
      </p:sp>
      <p:sp>
        <p:nvSpPr>
          <p:cNvPr id="6" name="圆角矩形 5"/>
          <p:cNvSpPr/>
          <p:nvPr/>
        </p:nvSpPr>
        <p:spPr>
          <a:xfrm>
            <a:off x="698494" y="3861048"/>
            <a:ext cx="7861312" cy="2539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rgbClr val="FF0000"/>
                </a:solidFill>
                <a:sym typeface="Arial" panose="020B0604020202020204" pitchFamily="34" charset="0"/>
              </a:rPr>
              <a:t>总体</a:t>
            </a:r>
            <a:r>
              <a:rPr lang="zh-CN" altLang="en-US" sz="2800" b="1" dirty="0">
                <a:solidFill>
                  <a:srgbClr val="FF0000"/>
                </a:solidFill>
                <a:sym typeface="Arial" panose="020B0604020202020204" pitchFamily="34" charset="0"/>
              </a:rPr>
              <a:t>国家安全</a:t>
            </a:r>
            <a:r>
              <a:rPr lang="zh-CN" altLang="en-US" sz="2800" b="1" dirty="0" smtClean="0">
                <a:solidFill>
                  <a:srgbClr val="FF0000"/>
                </a:solidFill>
                <a:sym typeface="Arial" panose="020B0604020202020204" pitchFamily="34" charset="0"/>
              </a:rPr>
              <a:t>观：</a:t>
            </a:r>
            <a:r>
              <a:rPr lang="zh-CN" altLang="en-US" sz="2800" dirty="0" smtClean="0">
                <a:sym typeface="Arial" panose="020B0604020202020204" pitchFamily="34" charset="0"/>
              </a:rPr>
              <a:t> 走出</a:t>
            </a:r>
            <a:r>
              <a:rPr lang="zh-CN" altLang="en-US" sz="2800" dirty="0">
                <a:sym typeface="Arial" panose="020B0604020202020204" pitchFamily="34" charset="0"/>
              </a:rPr>
              <a:t>一条中国特色国家安全</a:t>
            </a:r>
            <a:r>
              <a:rPr lang="zh-CN" altLang="en-US" sz="2800" dirty="0" smtClean="0">
                <a:sym typeface="Arial" panose="020B0604020202020204" pitchFamily="34" charset="0"/>
              </a:rPr>
              <a:t>道路，构建</a:t>
            </a:r>
            <a:r>
              <a:rPr lang="zh-CN" altLang="en-US" sz="2800" dirty="0">
                <a:sym typeface="Arial" panose="020B0604020202020204" pitchFamily="34" charset="0"/>
              </a:rPr>
              <a:t>集政治安全、国土安全、军事安全、经济安全、文化安全、社会安全、科技安全、</a:t>
            </a:r>
            <a:r>
              <a:rPr lang="zh-CN" altLang="en-US" sz="2800" b="1" dirty="0">
                <a:solidFill>
                  <a:srgbClr val="FF0000"/>
                </a:solidFill>
                <a:sym typeface="Arial" panose="020B0604020202020204" pitchFamily="34" charset="0"/>
              </a:rPr>
              <a:t>信息安全</a:t>
            </a:r>
            <a:r>
              <a:rPr lang="zh-CN" altLang="en-US" sz="2800" dirty="0">
                <a:sym typeface="Arial" panose="020B0604020202020204" pitchFamily="34" charset="0"/>
              </a:rPr>
              <a:t>、生态安全、资源安全、核安全等于一体的国家安全体系</a:t>
            </a:r>
            <a:r>
              <a:rPr lang="zh-CN" altLang="en-US" sz="2800" dirty="0" smtClean="0">
                <a:sym typeface="Arial" panose="020B0604020202020204" pitchFamily="34" charset="0"/>
              </a:rPr>
              <a:t>。</a:t>
            </a:r>
            <a:endParaRPr lang="en-US" altLang="zh-CN" sz="2800" dirty="0" smtClean="0">
              <a:sym typeface="Arial" panose="020B0604020202020204" pitchFamily="34" charset="0"/>
            </a:endParaRPr>
          </a:p>
          <a:p>
            <a:r>
              <a:rPr lang="en-US" altLang="zh-CN" sz="2800" dirty="0">
                <a:sym typeface="Arial" panose="020B0604020202020204" pitchFamily="34" charset="0"/>
              </a:rPr>
              <a:t> </a:t>
            </a:r>
            <a:r>
              <a:rPr lang="en-US" altLang="zh-CN" sz="2800" dirty="0" smtClean="0">
                <a:sym typeface="Arial" panose="020B0604020202020204" pitchFamily="34" charset="0"/>
              </a:rPr>
              <a:t>                          -</a:t>
            </a:r>
            <a:r>
              <a:rPr lang="zh-CN" altLang="en-US" sz="2800" dirty="0" smtClean="0">
                <a:sym typeface="Arial" panose="020B0604020202020204" pitchFamily="34" charset="0"/>
              </a:rPr>
              <a:t>习近平</a:t>
            </a:r>
            <a:endParaRPr lang="zh-CN" altLang="en-US" sz="2800" dirty="0"/>
          </a:p>
        </p:txBody>
      </p:sp>
    </p:spTree>
    <p:extLst>
      <p:ext uri="{BB962C8B-B14F-4D97-AF65-F5344CB8AC3E}">
        <p14:creationId xmlns:p14="http://schemas.microsoft.com/office/powerpoint/2010/main" val="2921031240"/>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r>
              <a:rPr lang="en-US" altLang="zh-CN" dirty="0" smtClean="0"/>
              <a:t>《</a:t>
            </a:r>
            <a:r>
              <a:rPr lang="zh-CN" altLang="en-US" dirty="0" smtClean="0"/>
              <a:t>保守国家秘密法</a:t>
            </a:r>
            <a:r>
              <a:rPr lang="en-US" altLang="zh-CN" dirty="0" smtClean="0"/>
              <a:t>》</a:t>
            </a:r>
            <a:endParaRPr lang="zh-CN" altLang="en-US" dirty="0"/>
          </a:p>
        </p:txBody>
      </p:sp>
      <p:sp>
        <p:nvSpPr>
          <p:cNvPr id="3" name="内容占位符 2"/>
          <p:cNvSpPr>
            <a:spLocks noGrp="1"/>
          </p:cNvSpPr>
          <p:nvPr>
            <p:ph idx="1"/>
          </p:nvPr>
        </p:nvSpPr>
        <p:spPr/>
        <p:txBody>
          <a:bodyPr/>
          <a:lstStyle/>
          <a:p>
            <a:r>
              <a:rPr lang="en-US" altLang="zh-CN" dirty="0" smtClean="0"/>
              <a:t>2010</a:t>
            </a:r>
            <a:r>
              <a:rPr lang="zh-CN" altLang="en-US" dirty="0" smtClean="0"/>
              <a:t>年</a:t>
            </a:r>
            <a:r>
              <a:rPr lang="en-US" altLang="zh-CN" dirty="0" smtClean="0"/>
              <a:t>4</a:t>
            </a:r>
            <a:r>
              <a:rPr lang="zh-CN" altLang="en-US" dirty="0" smtClean="0"/>
              <a:t>月修订通过，</a:t>
            </a:r>
            <a:r>
              <a:rPr lang="en-US" altLang="zh-CN" dirty="0" smtClean="0"/>
              <a:t>10</a:t>
            </a:r>
            <a:r>
              <a:rPr lang="zh-CN" altLang="en-US" dirty="0" smtClean="0"/>
              <a:t>月正式实施</a:t>
            </a:r>
            <a:endParaRPr lang="en-US" altLang="zh-CN" dirty="0" smtClean="0"/>
          </a:p>
          <a:p>
            <a:r>
              <a:rPr lang="zh-CN" altLang="en-US" dirty="0" smtClean="0"/>
              <a:t>国家秘密基本范围</a:t>
            </a:r>
            <a:endParaRPr lang="en-US" altLang="zh-CN" dirty="0" smtClean="0"/>
          </a:p>
          <a:p>
            <a:pPr lvl="1"/>
            <a:r>
              <a:rPr lang="zh-CN" altLang="zh-CN" dirty="0"/>
              <a:t>包括产生于政治、国防军事、外交外事、经济、科技和政法等领域的秘密事项</a:t>
            </a:r>
            <a:endParaRPr lang="en-US" altLang="zh-CN" dirty="0"/>
          </a:p>
          <a:p>
            <a:r>
              <a:rPr lang="zh-CN" altLang="en-US" dirty="0" smtClean="0"/>
              <a:t>国家秘密保密期限（除另有规定外）</a:t>
            </a:r>
            <a:endParaRPr lang="en-US" altLang="zh-CN" dirty="0" smtClean="0"/>
          </a:p>
          <a:p>
            <a:pPr lvl="1"/>
            <a:r>
              <a:rPr lang="zh-CN" altLang="zh-CN" dirty="0"/>
              <a:t>绝密级不超过三十年</a:t>
            </a:r>
            <a:endParaRPr lang="en-US" altLang="zh-CN" dirty="0"/>
          </a:p>
          <a:p>
            <a:pPr lvl="1"/>
            <a:r>
              <a:rPr lang="zh-CN" altLang="zh-CN" dirty="0"/>
              <a:t>机密级不超过二十年</a:t>
            </a:r>
            <a:endParaRPr lang="en-US" altLang="zh-CN" dirty="0"/>
          </a:p>
          <a:p>
            <a:pPr lvl="1"/>
            <a:r>
              <a:rPr lang="zh-CN" altLang="zh-CN" dirty="0"/>
              <a:t>秘密级不超过十年</a:t>
            </a:r>
            <a:endParaRPr lang="en-US" altLang="zh-CN" dirty="0"/>
          </a:p>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32</a:t>
            </a:fld>
            <a:endParaRPr lang="en-US" altLang="zh-CN"/>
          </a:p>
        </p:txBody>
      </p:sp>
    </p:spTree>
    <p:extLst>
      <p:ext uri="{BB962C8B-B14F-4D97-AF65-F5344CB8AC3E}">
        <p14:creationId xmlns:p14="http://schemas.microsoft.com/office/powerpoint/2010/main" val="1996425636"/>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dirty="0" smtClean="0"/>
              <a:t>知识子域：法律法规规章及道德</a:t>
            </a:r>
          </a:p>
        </p:txBody>
      </p:sp>
      <p:sp>
        <p:nvSpPr>
          <p:cNvPr id="5123" name="内容占位符 2"/>
          <p:cNvSpPr>
            <a:spLocks noGrp="1"/>
          </p:cNvSpPr>
          <p:nvPr>
            <p:ph idx="1"/>
          </p:nvPr>
        </p:nvSpPr>
        <p:spPr>
          <a:xfrm>
            <a:off x="533400" y="1295400"/>
            <a:ext cx="8610600" cy="5105400"/>
          </a:xfrm>
        </p:spPr>
        <p:txBody>
          <a:bodyPr/>
          <a:lstStyle/>
          <a:p>
            <a:r>
              <a:rPr lang="zh-CN" altLang="en-US" dirty="0" smtClean="0"/>
              <a:t>网络</a:t>
            </a:r>
            <a:r>
              <a:rPr lang="zh-CN" altLang="en-US" dirty="0"/>
              <a:t>安全违法责任</a:t>
            </a:r>
          </a:p>
          <a:p>
            <a:pPr lvl="1"/>
            <a:r>
              <a:rPr lang="zh-CN" altLang="en-US" dirty="0"/>
              <a:t>了解网络安全行政违法行为、行政违法责任的概念，行政处罚的类型及违反网络安全管理相关规定的行政处罚；</a:t>
            </a:r>
          </a:p>
          <a:p>
            <a:pPr lvl="1"/>
            <a:r>
              <a:rPr lang="zh-CN" altLang="en-US" dirty="0"/>
              <a:t>了解刑事责任及其构成、常见网络安全犯罪等概念；</a:t>
            </a:r>
          </a:p>
          <a:p>
            <a:pPr lvl="1"/>
            <a:r>
              <a:rPr lang="zh-CN" altLang="en-US" dirty="0"/>
              <a:t>了解网络安全民事责任及构成、常见民事责任风险</a:t>
            </a:r>
            <a:r>
              <a:rPr lang="zh-CN" altLang="en-US" dirty="0" smtClean="0"/>
              <a:t>；</a:t>
            </a:r>
            <a:endParaRPr lang="en-US" altLang="zh-CN" dirty="0" smtClean="0"/>
          </a:p>
          <a:p>
            <a:r>
              <a:rPr lang="zh-CN" altLang="en-US" dirty="0"/>
              <a:t>知识子域：</a:t>
            </a:r>
            <a:r>
              <a:rPr lang="en-US" altLang="zh-CN" dirty="0"/>
              <a:t>CISP</a:t>
            </a:r>
            <a:r>
              <a:rPr lang="zh-CN" altLang="en-US" dirty="0"/>
              <a:t>职业道德</a:t>
            </a:r>
          </a:p>
          <a:p>
            <a:pPr lvl="1"/>
            <a:r>
              <a:rPr lang="zh-CN" altLang="en-US" dirty="0"/>
              <a:t>理解</a:t>
            </a:r>
            <a:r>
              <a:rPr lang="en-US" altLang="zh-CN" dirty="0"/>
              <a:t>CISP</a:t>
            </a:r>
            <a:r>
              <a:rPr lang="zh-CN" altLang="en-US" dirty="0"/>
              <a:t>职业道德</a:t>
            </a:r>
          </a:p>
          <a:p>
            <a:pPr lvl="1"/>
            <a:endParaRPr lang="zh-CN" altLang="en-US" dirty="0"/>
          </a:p>
        </p:txBody>
      </p:sp>
      <p:sp>
        <p:nvSpPr>
          <p:cNvPr id="5124"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962D568-3B43-454C-9845-08BA1C558230}" type="slidenum">
              <a:rPr lang="zh-CN" altLang="en-US" smtClean="0"/>
              <a:t>33</a:t>
            </a:fld>
            <a:endParaRPr lang="en-US" altLang="zh-CN" smtClean="0"/>
          </a:p>
        </p:txBody>
      </p:sp>
    </p:spTree>
    <p:extLst>
      <p:ext uri="{BB962C8B-B14F-4D97-AF65-F5344CB8AC3E}">
        <p14:creationId xmlns:p14="http://schemas.microsoft.com/office/powerpoint/2010/main" val="3337706462"/>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行政违法责任及相关处罚</a:t>
            </a:r>
            <a:endParaRPr lang="zh-CN" altLang="en-US" dirty="0"/>
          </a:p>
        </p:txBody>
      </p:sp>
      <p:sp>
        <p:nvSpPr>
          <p:cNvPr id="3" name="内容占位符 2"/>
          <p:cNvSpPr>
            <a:spLocks noGrp="1"/>
          </p:cNvSpPr>
          <p:nvPr>
            <p:ph idx="1"/>
          </p:nvPr>
        </p:nvSpPr>
        <p:spPr/>
        <p:txBody>
          <a:bodyPr/>
          <a:lstStyle/>
          <a:p>
            <a:r>
              <a:rPr lang="zh-CN" altLang="en-US" dirty="0" smtClean="0"/>
              <a:t>行政违法及相关处罚</a:t>
            </a:r>
            <a:endParaRPr lang="en-US" altLang="zh-CN" dirty="0" smtClean="0"/>
          </a:p>
          <a:p>
            <a:pPr lvl="1"/>
            <a:r>
              <a:rPr lang="zh-CN" altLang="en-US" dirty="0"/>
              <a:t>行政主体（自然人或法人）的违法行为</a:t>
            </a:r>
            <a:endParaRPr lang="en-US" altLang="zh-CN" dirty="0" smtClean="0"/>
          </a:p>
          <a:p>
            <a:pPr lvl="1"/>
            <a:r>
              <a:rPr lang="en-US" altLang="zh-CN" dirty="0" smtClean="0"/>
              <a:t>《</a:t>
            </a:r>
            <a:r>
              <a:rPr lang="zh-CN" altLang="en-US" dirty="0" smtClean="0"/>
              <a:t>网络</a:t>
            </a:r>
            <a:r>
              <a:rPr lang="zh-CN" altLang="en-US" dirty="0"/>
              <a:t>安全</a:t>
            </a:r>
            <a:r>
              <a:rPr lang="zh-CN" altLang="en-US" dirty="0" smtClean="0"/>
              <a:t>法</a:t>
            </a:r>
            <a:r>
              <a:rPr lang="en-US" altLang="zh-CN" dirty="0" smtClean="0"/>
              <a:t>》</a:t>
            </a:r>
            <a:r>
              <a:rPr lang="zh-CN" altLang="en-US" dirty="0" smtClean="0"/>
              <a:t>中</a:t>
            </a:r>
            <a:r>
              <a:rPr lang="zh-CN" altLang="en-US" dirty="0"/>
              <a:t>的违法处罚</a:t>
            </a:r>
            <a:endParaRPr lang="en-US" altLang="zh-CN" dirty="0"/>
          </a:p>
          <a:p>
            <a:pPr lvl="2"/>
            <a:r>
              <a:rPr lang="zh-CN" altLang="en-US" dirty="0"/>
              <a:t>网络运营者违法行政处罚</a:t>
            </a:r>
            <a:endParaRPr lang="en-US" altLang="zh-CN" dirty="0"/>
          </a:p>
          <a:p>
            <a:pPr lvl="2"/>
            <a:r>
              <a:rPr lang="zh-CN" altLang="en-US" dirty="0"/>
              <a:t>关键信息基础设施的运营者违法行政处罚</a:t>
            </a:r>
            <a:endParaRPr lang="en-US" altLang="zh-CN" dirty="0"/>
          </a:p>
          <a:p>
            <a:r>
              <a:rPr lang="zh-CN" altLang="en-US" dirty="0" smtClean="0"/>
              <a:t>刑事违法及相关处罚</a:t>
            </a:r>
            <a:endParaRPr lang="en-US" altLang="zh-CN" dirty="0" smtClean="0"/>
          </a:p>
          <a:p>
            <a:pPr lvl="1"/>
            <a:r>
              <a:rPr lang="zh-CN" altLang="en-US" sz="2800" dirty="0"/>
              <a:t>依据国家刑事法律规定，对犯罪分子依照刑事法律的规定追究的</a:t>
            </a:r>
            <a:r>
              <a:rPr lang="zh-CN" altLang="en-US" sz="2800" dirty="0" smtClean="0"/>
              <a:t>法律责任</a:t>
            </a:r>
            <a:endParaRPr lang="en-US" altLang="zh-CN" sz="2800" dirty="0" smtClean="0"/>
          </a:p>
          <a:p>
            <a:pPr lvl="1"/>
            <a:r>
              <a:rPr lang="zh-CN" altLang="en-US" dirty="0" smtClean="0"/>
              <a:t>刑法中的网络安全相关刑事违法处罚</a:t>
            </a:r>
            <a:endParaRPr lang="en-US" altLang="zh-CN" dirty="0" smtClean="0"/>
          </a:p>
          <a:p>
            <a:pPr lvl="2"/>
            <a:r>
              <a:rPr lang="zh-CN" altLang="en-US" dirty="0">
                <a:sym typeface="+mn-ea"/>
              </a:rPr>
              <a:t>出售或者提供公民个人信息</a:t>
            </a:r>
            <a:r>
              <a:rPr lang="zh-CN" altLang="en-US" dirty="0" smtClean="0">
                <a:sym typeface="+mn-ea"/>
              </a:rPr>
              <a:t>罪、</a:t>
            </a:r>
            <a:r>
              <a:rPr lang="zh-CN" altLang="en-US" dirty="0">
                <a:sym typeface="+mn-ea"/>
              </a:rPr>
              <a:t>非法侵入计算机信息系统</a:t>
            </a:r>
            <a:r>
              <a:rPr lang="zh-CN" altLang="en-US" dirty="0" smtClean="0">
                <a:sym typeface="+mn-ea"/>
              </a:rPr>
              <a:t>罪等多种</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34</a:t>
            </a:fld>
            <a:endParaRPr lang="en-US" altLang="zh-CN"/>
          </a:p>
        </p:txBody>
      </p:sp>
    </p:spTree>
    <p:extLst>
      <p:ext uri="{BB962C8B-B14F-4D97-AF65-F5344CB8AC3E}">
        <p14:creationId xmlns:p14="http://schemas.microsoft.com/office/powerpoint/2010/main" val="3540724342"/>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标题 1"/>
          <p:cNvSpPr>
            <a:spLocks noGrp="1"/>
          </p:cNvSpPr>
          <p:nvPr>
            <p:ph type="title"/>
          </p:nvPr>
        </p:nvSpPr>
        <p:spPr/>
        <p:txBody>
          <a:bodyPr/>
          <a:lstStyle/>
          <a:p>
            <a:r>
              <a:rPr lang="en-US" altLang="zh-CN" dirty="0" smtClean="0"/>
              <a:t>CISP</a:t>
            </a:r>
            <a:r>
              <a:rPr lang="zh-CN" altLang="en-US" dirty="0" smtClean="0"/>
              <a:t>职业道德准则（</a:t>
            </a:r>
            <a:r>
              <a:rPr lang="en-US" altLang="zh-CN" dirty="0" smtClean="0"/>
              <a:t>1</a:t>
            </a:r>
            <a:r>
              <a:rPr lang="zh-CN" altLang="en-US" dirty="0" smtClean="0"/>
              <a:t>）</a:t>
            </a:r>
          </a:p>
        </p:txBody>
      </p:sp>
      <p:sp>
        <p:nvSpPr>
          <p:cNvPr id="86019" name="内容占位符 2"/>
          <p:cNvSpPr>
            <a:spLocks noGrp="1"/>
          </p:cNvSpPr>
          <p:nvPr>
            <p:ph idx="1"/>
          </p:nvPr>
        </p:nvSpPr>
        <p:spPr/>
        <p:txBody>
          <a:bodyPr/>
          <a:lstStyle/>
          <a:p>
            <a:pPr>
              <a:spcBef>
                <a:spcPts val="1500"/>
              </a:spcBef>
            </a:pPr>
            <a:r>
              <a:rPr lang="zh-CN" altLang="en-US" sz="2400" dirty="0" smtClean="0"/>
              <a:t>一、</a:t>
            </a:r>
            <a:r>
              <a:rPr lang="zh-CN" altLang="zh-CN" sz="2400" dirty="0" smtClean="0"/>
              <a:t>维护国家、社会和公众的信息安全</a:t>
            </a:r>
          </a:p>
          <a:p>
            <a:pPr lvl="1">
              <a:spcBef>
                <a:spcPts val="1000"/>
              </a:spcBef>
            </a:pPr>
            <a:r>
              <a:rPr lang="en-US" altLang="zh-CN" sz="2000" dirty="0"/>
              <a:t>1</a:t>
            </a:r>
            <a:r>
              <a:rPr lang="zh-CN" altLang="zh-CN" sz="2000" dirty="0"/>
              <a:t>）自觉维护国家信息安全，拒绝并抵制泄露国家秘密和破坏国家信息基础设施</a:t>
            </a:r>
            <a:r>
              <a:rPr lang="zh-CN" altLang="zh-CN" sz="2000"/>
              <a:t>的</a:t>
            </a:r>
            <a:r>
              <a:rPr lang="zh-CN" altLang="zh-CN" sz="2000" smtClean="0"/>
              <a:t>行为</a:t>
            </a:r>
            <a:endParaRPr lang="zh-CN" altLang="zh-CN" sz="2000" dirty="0"/>
          </a:p>
          <a:p>
            <a:pPr lvl="1">
              <a:spcBef>
                <a:spcPts val="1000"/>
              </a:spcBef>
            </a:pPr>
            <a:r>
              <a:rPr lang="en-US" altLang="zh-CN" sz="2000" dirty="0"/>
              <a:t>2</a:t>
            </a:r>
            <a:r>
              <a:rPr lang="zh-CN" altLang="zh-CN" sz="2000" dirty="0"/>
              <a:t>）自觉维护网络社会安全，拒绝并抵制通过计算机网络系统谋取非法利益和破坏社会和谐</a:t>
            </a:r>
            <a:r>
              <a:rPr lang="zh-CN" altLang="zh-CN" sz="2000"/>
              <a:t>的</a:t>
            </a:r>
            <a:r>
              <a:rPr lang="zh-CN" altLang="zh-CN" sz="2000" smtClean="0"/>
              <a:t>行为</a:t>
            </a:r>
            <a:endParaRPr lang="zh-CN" altLang="zh-CN" sz="2000" dirty="0"/>
          </a:p>
          <a:p>
            <a:pPr lvl="1">
              <a:spcBef>
                <a:spcPts val="1000"/>
              </a:spcBef>
            </a:pPr>
            <a:r>
              <a:rPr lang="en-US" altLang="zh-CN" sz="2000" dirty="0"/>
              <a:t>3</a:t>
            </a:r>
            <a:r>
              <a:rPr lang="zh-CN" altLang="zh-CN" sz="2000" dirty="0"/>
              <a:t>）自觉维护公众信息安全，拒绝并抵制通过计算机网络系统侵犯公众合法权益和泄露个人隐私</a:t>
            </a:r>
            <a:r>
              <a:rPr lang="zh-CN" altLang="zh-CN" sz="2000"/>
              <a:t>的</a:t>
            </a:r>
            <a:r>
              <a:rPr lang="zh-CN" altLang="zh-CN" sz="2000" smtClean="0"/>
              <a:t>行为</a:t>
            </a:r>
            <a:endParaRPr lang="en-US" altLang="zh-CN" sz="2000" dirty="0" smtClean="0"/>
          </a:p>
          <a:p>
            <a:pPr>
              <a:spcBef>
                <a:spcPts val="1500"/>
              </a:spcBef>
            </a:pPr>
            <a:r>
              <a:rPr lang="zh-CN" altLang="en-US" sz="2400" dirty="0"/>
              <a:t>二、</a:t>
            </a:r>
            <a:r>
              <a:rPr lang="zh-CN" altLang="zh-CN" sz="2400" dirty="0"/>
              <a:t>诚实守信，遵纪守法</a:t>
            </a:r>
          </a:p>
          <a:p>
            <a:pPr lvl="1">
              <a:spcBef>
                <a:spcPts val="1000"/>
              </a:spcBef>
            </a:pPr>
            <a:r>
              <a:rPr lang="en-US" altLang="zh-CN" sz="2000" dirty="0"/>
              <a:t>1</a:t>
            </a:r>
            <a:r>
              <a:rPr lang="zh-CN" altLang="zh-CN" sz="2000" dirty="0"/>
              <a:t>）不通过计算机网络系统进行造谣、欺诈、诽谤、弄虚作假等违反诚信原则</a:t>
            </a:r>
            <a:r>
              <a:rPr lang="zh-CN" altLang="zh-CN" sz="2000"/>
              <a:t>的</a:t>
            </a:r>
            <a:r>
              <a:rPr lang="zh-CN" altLang="zh-CN" sz="2000" smtClean="0"/>
              <a:t>行为</a:t>
            </a:r>
            <a:endParaRPr lang="zh-CN" altLang="zh-CN" sz="2000" dirty="0"/>
          </a:p>
          <a:p>
            <a:pPr lvl="1">
              <a:spcBef>
                <a:spcPts val="1000"/>
              </a:spcBef>
            </a:pPr>
            <a:r>
              <a:rPr lang="en-US" altLang="zh-CN" sz="2000" dirty="0"/>
              <a:t>2</a:t>
            </a:r>
            <a:r>
              <a:rPr lang="zh-CN" altLang="zh-CN" sz="2000" dirty="0"/>
              <a:t>）不利用个人的信息安全技术能力实施或组织各种</a:t>
            </a:r>
            <a:r>
              <a:rPr lang="zh-CN" altLang="zh-CN" sz="2000"/>
              <a:t>违法</a:t>
            </a:r>
            <a:r>
              <a:rPr lang="zh-CN" altLang="zh-CN" sz="2000" smtClean="0"/>
              <a:t>犯罪行为</a:t>
            </a:r>
            <a:endParaRPr lang="zh-CN" altLang="zh-CN" sz="2000" dirty="0"/>
          </a:p>
          <a:p>
            <a:pPr lvl="1">
              <a:spcBef>
                <a:spcPts val="1000"/>
              </a:spcBef>
            </a:pPr>
            <a:r>
              <a:rPr lang="en-US" altLang="zh-CN" sz="2000" dirty="0"/>
              <a:t>3</a:t>
            </a:r>
            <a:r>
              <a:rPr lang="zh-CN" altLang="zh-CN" sz="2000" dirty="0"/>
              <a:t>）不在公众网络传播反动、暴力、黄色、低俗信息及</a:t>
            </a:r>
            <a:r>
              <a:rPr lang="zh-CN" altLang="zh-CN" sz="2000"/>
              <a:t>非法</a:t>
            </a:r>
            <a:r>
              <a:rPr lang="zh-CN" altLang="zh-CN" sz="2000" smtClean="0"/>
              <a:t>软件</a:t>
            </a:r>
            <a:endParaRPr lang="zh-CN" altLang="en-US" sz="2000" dirty="0"/>
          </a:p>
        </p:txBody>
      </p:sp>
      <p:sp>
        <p:nvSpPr>
          <p:cNvPr id="86020"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AD5ADFA-3F40-4B76-B786-95EAE50FB38B}" type="slidenum">
              <a:rPr lang="zh-CN" altLang="en-US" smtClean="0"/>
              <a:t>35</a:t>
            </a:fld>
            <a:endParaRPr lang="en-US" altLang="zh-CN" smtClean="0"/>
          </a:p>
        </p:txBody>
      </p:sp>
    </p:spTree>
    <p:extLst>
      <p:ext uri="{BB962C8B-B14F-4D97-AF65-F5344CB8AC3E}">
        <p14:creationId xmlns:p14="http://schemas.microsoft.com/office/powerpoint/2010/main" val="8694062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标题 1"/>
          <p:cNvSpPr>
            <a:spLocks noGrp="1"/>
          </p:cNvSpPr>
          <p:nvPr>
            <p:ph type="title"/>
          </p:nvPr>
        </p:nvSpPr>
        <p:spPr/>
        <p:txBody>
          <a:bodyPr/>
          <a:lstStyle/>
          <a:p>
            <a:r>
              <a:rPr lang="en-US" altLang="zh-CN" dirty="0" smtClean="0"/>
              <a:t>CISP</a:t>
            </a:r>
            <a:r>
              <a:rPr lang="zh-CN" altLang="en-US" dirty="0" smtClean="0"/>
              <a:t>职业道德准则（</a:t>
            </a:r>
            <a:r>
              <a:rPr lang="en-US" altLang="zh-CN" dirty="0" smtClean="0"/>
              <a:t>2</a:t>
            </a:r>
            <a:r>
              <a:rPr lang="zh-CN" altLang="en-US" dirty="0" smtClean="0"/>
              <a:t>）</a:t>
            </a:r>
          </a:p>
        </p:txBody>
      </p:sp>
      <p:sp>
        <p:nvSpPr>
          <p:cNvPr id="86019" name="内容占位符 2"/>
          <p:cNvSpPr>
            <a:spLocks noGrp="1"/>
          </p:cNvSpPr>
          <p:nvPr>
            <p:ph idx="1"/>
          </p:nvPr>
        </p:nvSpPr>
        <p:spPr/>
        <p:txBody>
          <a:bodyPr/>
          <a:lstStyle/>
          <a:p>
            <a:pPr>
              <a:spcBef>
                <a:spcPts val="1500"/>
              </a:spcBef>
            </a:pPr>
            <a:r>
              <a:rPr lang="zh-CN" altLang="en-US" sz="2400" dirty="0"/>
              <a:t>三、</a:t>
            </a:r>
            <a:r>
              <a:rPr lang="zh-CN" altLang="zh-CN" sz="2400" dirty="0"/>
              <a:t>努力工作，尽职尽责</a:t>
            </a:r>
          </a:p>
          <a:p>
            <a:pPr lvl="1">
              <a:spcBef>
                <a:spcPts val="1000"/>
              </a:spcBef>
            </a:pPr>
            <a:r>
              <a:rPr lang="en-US" altLang="zh-CN" sz="2000" dirty="0"/>
              <a:t>1</a:t>
            </a:r>
            <a:r>
              <a:rPr lang="zh-CN" altLang="zh-CN" sz="2000" dirty="0"/>
              <a:t>）热爱信息安全工作岗位，充分认识信息安全专业工作的责任</a:t>
            </a:r>
            <a:r>
              <a:rPr lang="zh-CN" altLang="zh-CN" sz="2000"/>
              <a:t>和</a:t>
            </a:r>
            <a:r>
              <a:rPr lang="zh-CN" altLang="zh-CN" sz="2000" smtClean="0"/>
              <a:t>使命</a:t>
            </a:r>
            <a:endParaRPr lang="zh-CN" altLang="zh-CN" sz="2000" dirty="0"/>
          </a:p>
          <a:p>
            <a:pPr lvl="1">
              <a:spcBef>
                <a:spcPts val="1000"/>
              </a:spcBef>
            </a:pPr>
            <a:r>
              <a:rPr lang="en-US" altLang="zh-CN" sz="2000" dirty="0"/>
              <a:t>2</a:t>
            </a:r>
            <a:r>
              <a:rPr lang="zh-CN" altLang="zh-CN" sz="2000" dirty="0"/>
              <a:t>）为发现和消除本单位或雇主的信息系统安全风险做出应有的努力</a:t>
            </a:r>
            <a:r>
              <a:rPr lang="zh-CN" altLang="zh-CN" sz="2000"/>
              <a:t>和</a:t>
            </a:r>
            <a:r>
              <a:rPr lang="zh-CN" altLang="zh-CN" sz="2000" smtClean="0"/>
              <a:t>贡献</a:t>
            </a:r>
            <a:endParaRPr lang="zh-CN" altLang="zh-CN" sz="2000" dirty="0"/>
          </a:p>
          <a:p>
            <a:pPr lvl="1">
              <a:spcBef>
                <a:spcPts val="1000"/>
              </a:spcBef>
            </a:pPr>
            <a:r>
              <a:rPr lang="en-US" altLang="zh-CN" sz="2000" dirty="0"/>
              <a:t>3</a:t>
            </a:r>
            <a:r>
              <a:rPr lang="zh-CN" altLang="zh-CN" sz="2000" dirty="0"/>
              <a:t>）帮助和指导信息安全同行提升信息安全保障知识和能力，为有需要的人谨慎负责地提出应对信息安全问题的建议</a:t>
            </a:r>
            <a:r>
              <a:rPr lang="zh-CN" altLang="zh-CN" sz="2000"/>
              <a:t>和</a:t>
            </a:r>
            <a:r>
              <a:rPr lang="zh-CN" altLang="zh-CN" sz="2000" smtClean="0"/>
              <a:t>帮助</a:t>
            </a:r>
            <a:endParaRPr lang="en-US" altLang="zh-CN" sz="2000" dirty="0"/>
          </a:p>
          <a:p>
            <a:pPr>
              <a:spcBef>
                <a:spcPts val="1500"/>
              </a:spcBef>
            </a:pPr>
            <a:r>
              <a:rPr lang="zh-CN" altLang="zh-CN" sz="2400" dirty="0"/>
              <a:t>四、发展自身，维护荣誉</a:t>
            </a:r>
          </a:p>
          <a:p>
            <a:pPr lvl="1">
              <a:spcBef>
                <a:spcPts val="1000"/>
              </a:spcBef>
            </a:pPr>
            <a:r>
              <a:rPr lang="en-US" altLang="zh-CN" sz="2000" dirty="0"/>
              <a:t>1</a:t>
            </a:r>
            <a:r>
              <a:rPr lang="zh-CN" altLang="zh-CN" sz="2000" dirty="0"/>
              <a:t>）通过持续学习保持并提升自身的信息</a:t>
            </a:r>
            <a:r>
              <a:rPr lang="zh-CN" altLang="zh-CN" sz="2000"/>
              <a:t>安全</a:t>
            </a:r>
            <a:r>
              <a:rPr lang="zh-CN" altLang="zh-CN" sz="2000" smtClean="0"/>
              <a:t>知识</a:t>
            </a:r>
            <a:endParaRPr lang="zh-CN" altLang="zh-CN" sz="2000" dirty="0"/>
          </a:p>
          <a:p>
            <a:pPr lvl="1">
              <a:spcBef>
                <a:spcPts val="1000"/>
              </a:spcBef>
            </a:pPr>
            <a:r>
              <a:rPr lang="en-US" altLang="zh-CN" sz="2000" dirty="0"/>
              <a:t>2</a:t>
            </a:r>
            <a:r>
              <a:rPr lang="zh-CN" altLang="zh-CN" sz="2000" dirty="0"/>
              <a:t>）利用日常工作、学术交流等各种方式保持和提升信息安全</a:t>
            </a:r>
            <a:r>
              <a:rPr lang="zh-CN" altLang="zh-CN" sz="2000"/>
              <a:t>实践</a:t>
            </a:r>
            <a:r>
              <a:rPr lang="zh-CN" altLang="zh-CN" sz="2000" smtClean="0"/>
              <a:t>能力</a:t>
            </a:r>
            <a:endParaRPr lang="zh-CN" altLang="zh-CN" sz="2000" dirty="0"/>
          </a:p>
          <a:p>
            <a:pPr lvl="1">
              <a:spcBef>
                <a:spcPts val="1000"/>
              </a:spcBef>
            </a:pPr>
            <a:r>
              <a:rPr lang="en-US" altLang="zh-CN" sz="2000" dirty="0"/>
              <a:t>3</a:t>
            </a:r>
            <a:r>
              <a:rPr lang="zh-CN" altLang="zh-CN" sz="2000" dirty="0"/>
              <a:t>）以</a:t>
            </a:r>
            <a:r>
              <a:rPr lang="en-US" altLang="zh-CN" sz="2000" dirty="0"/>
              <a:t>CISP</a:t>
            </a:r>
            <a:r>
              <a:rPr lang="zh-CN" altLang="zh-CN" sz="2000" dirty="0"/>
              <a:t>身份为荣，积极参与各种证后活动，避免任何损害</a:t>
            </a:r>
            <a:r>
              <a:rPr lang="en-US" altLang="zh-CN" sz="2000" dirty="0"/>
              <a:t>CISP</a:t>
            </a:r>
            <a:r>
              <a:rPr lang="zh-CN" altLang="zh-CN" sz="2000" dirty="0"/>
              <a:t>声誉形象</a:t>
            </a:r>
            <a:r>
              <a:rPr lang="zh-CN" altLang="zh-CN" sz="2000"/>
              <a:t>的</a:t>
            </a:r>
            <a:r>
              <a:rPr lang="zh-CN" altLang="zh-CN" sz="2000" smtClean="0"/>
              <a:t>行为</a:t>
            </a:r>
            <a:endParaRPr lang="zh-CN" altLang="en-US" sz="2000" dirty="0"/>
          </a:p>
        </p:txBody>
      </p:sp>
      <p:sp>
        <p:nvSpPr>
          <p:cNvPr id="86020"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AD5ADFA-3F40-4B76-B786-95EAE50FB38B}" type="slidenum">
              <a:rPr lang="zh-CN" altLang="en-US" smtClean="0"/>
              <a:t>36</a:t>
            </a:fld>
            <a:endParaRPr lang="en-US" altLang="zh-CN" smtClean="0"/>
          </a:p>
        </p:txBody>
      </p:sp>
    </p:spTree>
    <p:extLst>
      <p:ext uri="{BB962C8B-B14F-4D97-AF65-F5344CB8AC3E}">
        <p14:creationId xmlns:p14="http://schemas.microsoft.com/office/powerpoint/2010/main" val="19608185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dirty="0" smtClean="0"/>
              <a:t>知识子域：网络安全政策</a:t>
            </a:r>
          </a:p>
        </p:txBody>
      </p:sp>
      <p:sp>
        <p:nvSpPr>
          <p:cNvPr id="5123" name="内容占位符 2"/>
          <p:cNvSpPr>
            <a:spLocks noGrp="1"/>
          </p:cNvSpPr>
          <p:nvPr>
            <p:ph idx="1"/>
          </p:nvPr>
        </p:nvSpPr>
        <p:spPr/>
        <p:txBody>
          <a:bodyPr/>
          <a:lstStyle/>
          <a:p>
            <a:pPr lvl="0"/>
            <a:r>
              <a:rPr lang="zh-CN" altLang="zh-CN" dirty="0" smtClean="0"/>
              <a:t>网络空间安全战略</a:t>
            </a:r>
          </a:p>
          <a:p>
            <a:pPr lvl="1"/>
            <a:r>
              <a:rPr lang="zh-CN" altLang="en-US" dirty="0" smtClean="0"/>
              <a:t>了解</a:t>
            </a:r>
            <a:r>
              <a:rPr lang="en-US" altLang="zh-CN" dirty="0"/>
              <a:t>27</a:t>
            </a:r>
            <a:r>
              <a:rPr lang="zh-CN" altLang="en-US" dirty="0"/>
              <a:t>号文中关于网络安全的总体方针和要求、主要原则、主要任务及实施成效；</a:t>
            </a:r>
          </a:p>
          <a:p>
            <a:pPr lvl="1"/>
            <a:r>
              <a:rPr lang="zh-CN" altLang="en-US" dirty="0"/>
              <a:t>了解国家信息化发展战略中定义的指导思想、战略方针和战略目标，我国信息化发展的战略重点及信息化发展的主要保障措施；</a:t>
            </a:r>
          </a:p>
          <a:p>
            <a:pPr lvl="1"/>
            <a:r>
              <a:rPr lang="zh-CN" altLang="en-US" dirty="0"/>
              <a:t>了解十三五规划中对网络空间安全的指导原则</a:t>
            </a:r>
            <a:r>
              <a:rPr lang="zh-CN" altLang="en-US" dirty="0" smtClean="0"/>
              <a:t>；</a:t>
            </a:r>
            <a:endParaRPr lang="zh-CN" altLang="en-US" dirty="0"/>
          </a:p>
          <a:p>
            <a:pPr lvl="1"/>
            <a:endParaRPr lang="zh-CN" altLang="zh-CN" dirty="0"/>
          </a:p>
        </p:txBody>
      </p:sp>
      <p:sp>
        <p:nvSpPr>
          <p:cNvPr id="5124"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4962D568-3B43-454C-9845-08BA1C558230}" type="slidenum">
              <a:rPr lang="zh-CN" altLang="en-US" smtClean="0"/>
              <a:t>37</a:t>
            </a:fld>
            <a:endParaRPr lang="en-US" altLang="zh-CN" smtClean="0"/>
          </a:p>
        </p:txBody>
      </p:sp>
    </p:spTree>
    <p:extLst>
      <p:ext uri="{BB962C8B-B14F-4D97-AF65-F5344CB8AC3E}">
        <p14:creationId xmlns:p14="http://schemas.microsoft.com/office/powerpoint/2010/main" val="120406082"/>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我国信息安全保障</a:t>
            </a:r>
            <a:r>
              <a:rPr lang="zh-CN" altLang="zh-CN" dirty="0" smtClean="0"/>
              <a:t>工作</a:t>
            </a:r>
            <a:r>
              <a:rPr lang="zh-CN" altLang="en-US" dirty="0" smtClean="0"/>
              <a:t>总体文件</a:t>
            </a:r>
            <a:endParaRPr lang="zh-CN" altLang="en-US" dirty="0"/>
          </a:p>
        </p:txBody>
      </p:sp>
      <p:sp>
        <p:nvSpPr>
          <p:cNvPr id="3" name="内容占位符 2"/>
          <p:cNvSpPr>
            <a:spLocks noGrp="1"/>
          </p:cNvSpPr>
          <p:nvPr>
            <p:ph idx="1"/>
          </p:nvPr>
        </p:nvSpPr>
        <p:spPr/>
        <p:txBody>
          <a:bodyPr/>
          <a:lstStyle/>
          <a:p>
            <a:r>
              <a:rPr lang="en-US" altLang="zh-CN" dirty="0"/>
              <a:t>《</a:t>
            </a:r>
            <a:r>
              <a:rPr lang="en-US" altLang="en-US" dirty="0" err="1"/>
              <a:t>国家信息化领导小组关于加强信息安全保障工作的意见</a:t>
            </a:r>
            <a:r>
              <a:rPr lang="en-US" altLang="zh-CN" dirty="0" smtClean="0"/>
              <a:t>》</a:t>
            </a:r>
          </a:p>
          <a:p>
            <a:pPr lvl="1"/>
            <a:r>
              <a:rPr lang="zh-CN" altLang="en-US" dirty="0" smtClean="0"/>
              <a:t>中</a:t>
            </a:r>
            <a:r>
              <a:rPr lang="zh-CN" altLang="en-US" dirty="0"/>
              <a:t>办发</a:t>
            </a:r>
            <a:r>
              <a:rPr lang="en-US" altLang="zh-CN" dirty="0"/>
              <a:t>[2003]27</a:t>
            </a:r>
            <a:r>
              <a:rPr lang="zh-CN" altLang="en-US" dirty="0" smtClean="0"/>
              <a:t>号</a:t>
            </a:r>
            <a:endParaRPr lang="en-US" altLang="zh-CN" dirty="0" smtClean="0"/>
          </a:p>
          <a:p>
            <a:pPr lvl="1"/>
            <a:r>
              <a:rPr lang="zh-CN" altLang="zh-CN" dirty="0"/>
              <a:t>明确了我国信息安全保障工作的方针和总体</a:t>
            </a:r>
            <a:r>
              <a:rPr lang="zh-CN" altLang="zh-CN" dirty="0" smtClean="0"/>
              <a:t>要求</a:t>
            </a:r>
            <a:endParaRPr lang="en-US" altLang="zh-CN" dirty="0" smtClean="0"/>
          </a:p>
          <a:p>
            <a:pPr lvl="1"/>
            <a:r>
              <a:rPr lang="zh-CN" altLang="zh-CN" dirty="0" smtClean="0"/>
              <a:t>加强</a:t>
            </a:r>
            <a:r>
              <a:rPr lang="zh-CN" altLang="zh-CN" dirty="0"/>
              <a:t>信息安全保障工作的主要</a:t>
            </a:r>
            <a:r>
              <a:rPr lang="zh-CN" altLang="zh-CN" dirty="0" smtClean="0"/>
              <a:t>原则</a:t>
            </a:r>
            <a:endParaRPr lang="en-US" altLang="zh-CN" dirty="0" smtClean="0"/>
          </a:p>
          <a:p>
            <a:pPr lvl="1"/>
            <a:r>
              <a:rPr lang="zh-CN" altLang="zh-CN" dirty="0" smtClean="0"/>
              <a:t>需要</a:t>
            </a:r>
            <a:r>
              <a:rPr lang="zh-CN" altLang="zh-CN" dirty="0"/>
              <a:t>重点加强的信息安全保障</a:t>
            </a:r>
            <a:r>
              <a:rPr lang="zh-CN" altLang="zh-CN" dirty="0" smtClean="0"/>
              <a:t>工作</a:t>
            </a:r>
            <a:endParaRPr lang="en-US" altLang="zh-CN" dirty="0" smtClean="0"/>
          </a:p>
          <a:p>
            <a:pPr lvl="1"/>
            <a:r>
              <a:rPr lang="en-US" altLang="zh-CN" dirty="0" smtClean="0"/>
              <a:t>27</a:t>
            </a:r>
            <a:r>
              <a:rPr lang="zh-CN" altLang="zh-CN" dirty="0" smtClean="0"/>
              <a:t>号文的发布</a:t>
            </a:r>
            <a:r>
              <a:rPr lang="zh-CN" altLang="zh-CN" dirty="0"/>
              <a:t>具有重大</a:t>
            </a:r>
            <a:r>
              <a:rPr lang="zh-CN" altLang="zh-CN" dirty="0" smtClean="0"/>
              <a:t>意义</a:t>
            </a:r>
            <a:endParaRPr lang="en-US" altLang="zh-CN" dirty="0" smtClean="0"/>
          </a:p>
          <a:p>
            <a:pPr lvl="2"/>
            <a:r>
              <a:rPr lang="zh-CN" altLang="zh-CN" dirty="0" smtClean="0"/>
              <a:t>它</a:t>
            </a:r>
            <a:r>
              <a:rPr lang="zh-CN" altLang="zh-CN" dirty="0"/>
              <a:t>标志着我国信息安全保障工作有了总体</a:t>
            </a:r>
            <a:r>
              <a:rPr lang="zh-CN" altLang="zh-CN" dirty="0" smtClean="0"/>
              <a:t>纲领</a:t>
            </a:r>
            <a:endParaRPr lang="en-US" altLang="zh-CN" dirty="0" smtClean="0"/>
          </a:p>
          <a:p>
            <a:pPr lvl="2"/>
            <a:r>
              <a:rPr lang="zh-CN" altLang="zh-CN" dirty="0" smtClean="0"/>
              <a:t>我国</a:t>
            </a:r>
            <a:r>
              <a:rPr lang="zh-CN" altLang="zh-CN" dirty="0"/>
              <a:t>最近十余年的信息安全保障工作都是围绕此政策性文件来展开和推进</a:t>
            </a:r>
            <a:r>
              <a:rPr lang="zh-CN" altLang="zh-CN" dirty="0" smtClean="0"/>
              <a:t>的</a:t>
            </a:r>
            <a:endParaRPr lang="en-US" altLang="zh-CN" dirty="0" smtClean="0"/>
          </a:p>
          <a:p>
            <a:pPr lvl="2"/>
            <a:r>
              <a:rPr lang="zh-CN" altLang="zh-CN" dirty="0" smtClean="0"/>
              <a:t>促进</a:t>
            </a:r>
            <a:r>
              <a:rPr lang="zh-CN" altLang="zh-CN" dirty="0"/>
              <a:t>了我国信息安全保障建设的各项工作</a:t>
            </a:r>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38</a:t>
            </a:fld>
            <a:endParaRPr lang="en-US" altLang="zh-CN"/>
          </a:p>
        </p:txBody>
      </p:sp>
    </p:spTree>
    <p:extLst>
      <p:ext uri="{BB962C8B-B14F-4D97-AF65-F5344CB8AC3E}">
        <p14:creationId xmlns:p14="http://schemas.microsoft.com/office/powerpoint/2010/main" val="42598191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标题 1"/>
          <p:cNvSpPr>
            <a:spLocks noGrp="1"/>
          </p:cNvSpPr>
          <p:nvPr>
            <p:ph type="title"/>
          </p:nvPr>
        </p:nvSpPr>
        <p:spPr/>
        <p:txBody>
          <a:bodyPr/>
          <a:lstStyle/>
          <a:p>
            <a:r>
              <a:rPr lang="en-US" altLang="zh-CN" dirty="0"/>
              <a:t>《</a:t>
            </a:r>
            <a:r>
              <a:rPr lang="en-US" altLang="en-US" dirty="0" err="1"/>
              <a:t>国家信息化领导小组关于加强信息安全保障工作的意见</a:t>
            </a:r>
            <a:r>
              <a:rPr lang="en-US" altLang="zh-CN" dirty="0" smtClean="0"/>
              <a:t>》</a:t>
            </a:r>
            <a:endParaRPr lang="zh-CN" altLang="en-US" dirty="0" smtClean="0"/>
          </a:p>
        </p:txBody>
      </p:sp>
      <p:sp>
        <p:nvSpPr>
          <p:cNvPr id="56323" name="内容占位符 2"/>
          <p:cNvSpPr>
            <a:spLocks noGrp="1"/>
          </p:cNvSpPr>
          <p:nvPr>
            <p:ph idx="1"/>
          </p:nvPr>
        </p:nvSpPr>
        <p:spPr/>
        <p:txBody>
          <a:bodyPr/>
          <a:lstStyle/>
          <a:p>
            <a:r>
              <a:rPr lang="en-US" altLang="en-US" dirty="0" err="1" smtClean="0"/>
              <a:t>总体</a:t>
            </a:r>
            <a:r>
              <a:rPr lang="zh-CN" altLang="en-US" dirty="0" smtClean="0"/>
              <a:t>方针和</a:t>
            </a:r>
            <a:r>
              <a:rPr lang="en-US" altLang="en-US" dirty="0" err="1" smtClean="0"/>
              <a:t>要求</a:t>
            </a:r>
            <a:endParaRPr lang="en-US" altLang="zh-TW" dirty="0" smtClean="0"/>
          </a:p>
          <a:p>
            <a:pPr lvl="1"/>
            <a:r>
              <a:rPr lang="zh-CN" altLang="en-US" sz="2200" dirty="0" smtClean="0"/>
              <a:t>坚持积极防御、综合防范的方针</a:t>
            </a:r>
            <a:endParaRPr lang="en-US" altLang="zh-CN" sz="2200" dirty="0" smtClean="0"/>
          </a:p>
          <a:p>
            <a:pPr lvl="1"/>
            <a:r>
              <a:rPr lang="zh-CN" altLang="en-US" sz="2200" dirty="0" smtClean="0"/>
              <a:t>全面提高信息安全防护能力</a:t>
            </a:r>
            <a:endParaRPr lang="en-US" altLang="zh-CN" sz="2200" dirty="0" smtClean="0"/>
          </a:p>
          <a:p>
            <a:pPr lvl="1"/>
            <a:r>
              <a:rPr lang="zh-CN" altLang="en-US" sz="2200" dirty="0" smtClean="0"/>
              <a:t>重点保障基础信息网络和重要信息系统安全</a:t>
            </a:r>
            <a:endParaRPr lang="en-US" altLang="zh-CN" sz="2200" dirty="0" smtClean="0"/>
          </a:p>
          <a:p>
            <a:pPr lvl="1"/>
            <a:r>
              <a:rPr lang="zh-CN" altLang="en-US" sz="2200" dirty="0" smtClean="0"/>
              <a:t>创建安全健康的网络环境，保障和促进信息化发展，保护公众利益，维护国家安全</a:t>
            </a:r>
            <a:endParaRPr lang="en-US" altLang="zh-CN" sz="2200" dirty="0" smtClean="0"/>
          </a:p>
          <a:p>
            <a:r>
              <a:rPr lang="en-US" altLang="en-US" dirty="0" err="1" smtClean="0"/>
              <a:t>主要原则</a:t>
            </a:r>
            <a:endParaRPr lang="en-US" altLang="zh-TW" dirty="0"/>
          </a:p>
          <a:p>
            <a:pPr lvl="1"/>
            <a:r>
              <a:rPr lang="zh-CN" altLang="en-US" sz="2200" dirty="0"/>
              <a:t>立足国情，以我为主，坚持技术与管理并重</a:t>
            </a:r>
            <a:endParaRPr lang="en-US" altLang="zh-CN" sz="2200" dirty="0"/>
          </a:p>
          <a:p>
            <a:pPr lvl="1"/>
            <a:r>
              <a:rPr lang="zh-CN" altLang="en-US" sz="2200" dirty="0"/>
              <a:t>正确处理安全和发展的关系，以安全保发展，在发展中求安全</a:t>
            </a:r>
            <a:endParaRPr lang="en-US" altLang="zh-CN" sz="2200" dirty="0"/>
          </a:p>
          <a:p>
            <a:pPr lvl="1"/>
            <a:r>
              <a:rPr lang="zh-CN" altLang="en-US" sz="2200" dirty="0"/>
              <a:t>统筹规划，突出重点，强化基础工作</a:t>
            </a:r>
            <a:endParaRPr lang="en-US" altLang="zh-CN" sz="2200" dirty="0"/>
          </a:p>
          <a:p>
            <a:pPr lvl="1"/>
            <a:r>
              <a:rPr lang="zh-CN" altLang="en-US" sz="2200" dirty="0"/>
              <a:t>明确国家、企业、个人的责任和义务，充分发挥各方面的积极性，共同构筑国家信息安全保障体系</a:t>
            </a:r>
            <a:endParaRPr lang="en-US" altLang="zh-CN" sz="2200" dirty="0"/>
          </a:p>
          <a:p>
            <a:pPr lvl="1"/>
            <a:endParaRPr lang="en-US" altLang="zh-TW" sz="1800" dirty="0" smtClean="0"/>
          </a:p>
        </p:txBody>
      </p:sp>
      <p:sp>
        <p:nvSpPr>
          <p:cNvPr id="56324"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AC1B251C-C9D3-48AC-953F-7DEF324A7D9A}" type="slidenum">
              <a:rPr lang="zh-CN" altLang="en-US" smtClean="0"/>
              <a:t>39</a:t>
            </a:fld>
            <a:endParaRPr lang="en-US" altLang="zh-CN" smtClean="0"/>
          </a:p>
        </p:txBody>
      </p:sp>
    </p:spTree>
    <p:extLst>
      <p:ext uri="{BB962C8B-B14F-4D97-AF65-F5344CB8AC3E}">
        <p14:creationId xmlns:p14="http://schemas.microsoft.com/office/powerpoint/2010/main" val="224536986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sym typeface="+mn-ea"/>
              </a:rPr>
              <a:t>我国的多级立法体系结构</a:t>
            </a:r>
            <a:endParaRPr lang="zh-CN" altLang="en-US" dirty="0"/>
          </a:p>
        </p:txBody>
      </p:sp>
      <p:sp>
        <p:nvSpPr>
          <p:cNvPr id="3" name="内容占位符 2"/>
          <p:cNvSpPr>
            <a:spLocks noGrp="1"/>
          </p:cNvSpPr>
          <p:nvPr>
            <p:ph idx="1"/>
          </p:nvPr>
        </p:nvSpPr>
        <p:spPr/>
        <p:txBody>
          <a:bodyPr/>
          <a:lstStyle/>
          <a:p>
            <a:r>
              <a:rPr lang="zh-CN" altLang="zh-CN" sz="2800" dirty="0"/>
              <a:t>在多级立法的体制下，我国已经先后颁布了一些包含信息安全相关内容的法律、法规、规章</a:t>
            </a:r>
            <a:r>
              <a:rPr lang="zh-CN" altLang="zh-CN" sz="2800" dirty="0" smtClean="0"/>
              <a:t>等</a:t>
            </a:r>
            <a:endParaRPr lang="zh-CN" altLang="en-US" sz="2800" dirty="0"/>
          </a:p>
        </p:txBody>
      </p:sp>
      <p:sp>
        <p:nvSpPr>
          <p:cNvPr id="4" name="灯片编号占位符 3"/>
          <p:cNvSpPr>
            <a:spLocks noGrp="1"/>
          </p:cNvSpPr>
          <p:nvPr>
            <p:ph type="sldNum" sz="quarter" idx="10"/>
          </p:nvPr>
        </p:nvSpPr>
        <p:spPr>
          <a:prstGeom prst="rect">
            <a:avLst/>
          </a:prstGeom>
        </p:spPr>
        <p:txBody>
          <a:bodyPr/>
          <a:lstStyle/>
          <a:p>
            <a:pPr>
              <a:defRPr/>
            </a:pPr>
            <a:fld id="{F5E0E65E-9137-4309-8D78-B392A1917D52}" type="slidenum">
              <a:rPr lang="zh-CN" altLang="en-US" smtClean="0"/>
              <a:t>4</a:t>
            </a:fld>
            <a:endParaRPr lang="en-US" altLang="zh-CN"/>
          </a:p>
        </p:txBody>
      </p:sp>
      <p:sp>
        <p:nvSpPr>
          <p:cNvPr id="16" name="Line Callout 2 6"/>
          <p:cNvSpPr/>
          <p:nvPr/>
        </p:nvSpPr>
        <p:spPr>
          <a:xfrm>
            <a:off x="99356" y="1945433"/>
            <a:ext cx="2628291" cy="1447183"/>
          </a:xfrm>
          <a:prstGeom prst="borderCallout2">
            <a:avLst>
              <a:gd name="adj1" fmla="val 63640"/>
              <a:gd name="adj2" fmla="val 129958"/>
              <a:gd name="adj3" fmla="val 51284"/>
              <a:gd name="adj4" fmla="val 103794"/>
              <a:gd name="adj5" fmla="val 49426"/>
              <a:gd name="adj6" fmla="val 100874"/>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1600" dirty="0">
                <a:solidFill>
                  <a:schemeClr val="tx1"/>
                </a:solidFill>
                <a:latin typeface="微软雅黑" panose="020B0503020204020204" charset="-122"/>
                <a:ea typeface="微软雅黑" panose="020B0503020204020204" charset="-122"/>
              </a:rPr>
              <a:t>宪法、刑法（部分条款）</a:t>
            </a:r>
            <a:endParaRPr lang="en-US" altLang="zh-CN" sz="1600" dirty="0">
              <a:solidFill>
                <a:schemeClr val="tx1"/>
              </a:solidFill>
              <a:latin typeface="微软雅黑" panose="020B0503020204020204" charset="-122"/>
              <a:ea typeface="微软雅黑" panose="020B0503020204020204" charset="-122"/>
            </a:endParaRPr>
          </a:p>
          <a:p>
            <a:pPr algn="ctr">
              <a:defRPr/>
            </a:pPr>
            <a:r>
              <a:rPr lang="zh-CN" altLang="en-US" sz="1600" b="1" dirty="0">
                <a:solidFill>
                  <a:srgbClr val="FF0000"/>
                </a:solidFill>
                <a:latin typeface="微软雅黑" panose="020B0503020204020204" charset="-122"/>
                <a:ea typeface="微软雅黑" panose="020B0503020204020204" charset="-122"/>
              </a:rPr>
              <a:t>网络安全法</a:t>
            </a:r>
            <a:endParaRPr lang="en-US" altLang="zh-CN" sz="1600" b="1" dirty="0">
              <a:solidFill>
                <a:srgbClr val="FF0000"/>
              </a:solidFill>
              <a:latin typeface="微软雅黑" panose="020B0503020204020204" charset="-122"/>
              <a:ea typeface="微软雅黑" panose="020B0503020204020204" charset="-122"/>
            </a:endParaRPr>
          </a:p>
          <a:p>
            <a:pPr algn="ctr">
              <a:defRPr/>
            </a:pPr>
            <a:r>
              <a:rPr lang="zh-CN" altLang="en-US" sz="1600" dirty="0">
                <a:solidFill>
                  <a:schemeClr val="tx1"/>
                </a:solidFill>
                <a:latin typeface="微软雅黑" panose="020B0503020204020204" charset="-122"/>
                <a:ea typeface="微软雅黑" panose="020B0503020204020204" charset="-122"/>
              </a:rPr>
              <a:t>国家安全法（部分条款）</a:t>
            </a:r>
            <a:endParaRPr lang="en-US" altLang="zh-CN" sz="1600" dirty="0">
              <a:solidFill>
                <a:schemeClr val="tx1"/>
              </a:solidFill>
              <a:latin typeface="微软雅黑" panose="020B0503020204020204" charset="-122"/>
              <a:ea typeface="微软雅黑" panose="020B0503020204020204" charset="-122"/>
            </a:endParaRPr>
          </a:p>
          <a:p>
            <a:pPr algn="ctr">
              <a:defRPr/>
            </a:pPr>
            <a:r>
              <a:rPr lang="zh-CN" altLang="en-US" sz="1600" dirty="0">
                <a:solidFill>
                  <a:schemeClr val="tx1"/>
                </a:solidFill>
                <a:latin typeface="微软雅黑" panose="020B0503020204020204" charset="-122"/>
                <a:ea typeface="微软雅黑" panose="020B0503020204020204" charset="-122"/>
              </a:rPr>
              <a:t>保守国家秘密法</a:t>
            </a:r>
            <a:endParaRPr lang="en-US" altLang="zh-CN" sz="1600" dirty="0">
              <a:solidFill>
                <a:schemeClr val="tx1"/>
              </a:solidFill>
              <a:latin typeface="微软雅黑" panose="020B0503020204020204" charset="-122"/>
              <a:ea typeface="微软雅黑" panose="020B0503020204020204" charset="-122"/>
            </a:endParaRPr>
          </a:p>
          <a:p>
            <a:pPr algn="ctr">
              <a:defRPr/>
            </a:pPr>
            <a:r>
              <a:rPr lang="en-US" altLang="zh-CN" sz="1600" dirty="0" err="1" smtClean="0">
                <a:solidFill>
                  <a:schemeClr val="tx1"/>
                </a:solidFill>
                <a:latin typeface="微软雅黑" panose="020B0503020204020204" charset="-122"/>
                <a:ea typeface="微软雅黑" panose="020B0503020204020204" charset="-122"/>
              </a:rPr>
              <a:t>电子签名法</a:t>
            </a:r>
            <a:r>
              <a:rPr lang="zh-CN" altLang="en-US" sz="1600" dirty="0" smtClean="0">
                <a:solidFill>
                  <a:schemeClr val="tx1"/>
                </a:solidFill>
                <a:latin typeface="微软雅黑" panose="020B0503020204020204" charset="-122"/>
                <a:ea typeface="微软雅黑" panose="020B0503020204020204" charset="-122"/>
              </a:rPr>
              <a:t>等</a:t>
            </a:r>
            <a:endParaRPr lang="en-US" altLang="zh-CN" sz="1600" dirty="0">
              <a:solidFill>
                <a:schemeClr val="tx1"/>
              </a:solidFill>
              <a:latin typeface="微软雅黑" panose="020B0503020204020204" charset="-122"/>
              <a:ea typeface="微软雅黑" panose="020B0503020204020204" charset="-122"/>
            </a:endParaRPr>
          </a:p>
        </p:txBody>
      </p:sp>
      <p:graphicFrame>
        <p:nvGraphicFramePr>
          <p:cNvPr id="17" name="对象 16"/>
          <p:cNvGraphicFramePr>
            <a:graphicFrameLocks noChangeAspect="1"/>
          </p:cNvGraphicFramePr>
          <p:nvPr/>
        </p:nvGraphicFramePr>
        <p:xfrm>
          <a:off x="899592" y="2384884"/>
          <a:ext cx="7020780" cy="3050915"/>
        </p:xfrm>
        <a:graphic>
          <a:graphicData uri="http://schemas.openxmlformats.org/presentationml/2006/ole">
            <mc:AlternateContent xmlns:mc="http://schemas.openxmlformats.org/markup-compatibility/2006">
              <mc:Choice xmlns:v="urn:schemas-microsoft-com:vml" Requires="v">
                <p:oleObj spid="_x0000_s1069" name="Visio" r:id="rId3" imgW="4864100" imgH="2120900" progId="Visio.Drawing.11">
                  <p:embed/>
                </p:oleObj>
              </mc:Choice>
              <mc:Fallback>
                <p:oleObj name="Visio" r:id="rId3" imgW="4864100" imgH="2120900" progId="Visio.Drawing.11">
                  <p:embed/>
                  <p:pic>
                    <p:nvPicPr>
                      <p:cNvPr id="17" name="对象 16"/>
                      <p:cNvPicPr>
                        <a:picLocks noChangeAspect="1" noChangeArrowheads="1"/>
                      </p:cNvPicPr>
                      <p:nvPr/>
                    </p:nvPicPr>
                    <p:blipFill>
                      <a:blip r:embed="rId4"/>
                      <a:srcRect/>
                      <a:stretch>
                        <a:fillRect/>
                      </a:stretch>
                    </p:blipFill>
                    <p:spPr bwMode="auto">
                      <a:xfrm>
                        <a:off x="899592" y="2384884"/>
                        <a:ext cx="7020780" cy="3050915"/>
                      </a:xfrm>
                      <a:prstGeom prst="rect">
                        <a:avLst/>
                      </a:prstGeom>
                      <a:noFill/>
                    </p:spPr>
                  </p:pic>
                </p:oleObj>
              </mc:Fallback>
            </mc:AlternateContent>
          </a:graphicData>
        </a:graphic>
      </p:graphicFrame>
      <p:sp>
        <p:nvSpPr>
          <p:cNvPr id="7" name="Line Callout 2 6"/>
          <p:cNvSpPr/>
          <p:nvPr/>
        </p:nvSpPr>
        <p:spPr>
          <a:xfrm>
            <a:off x="5973963" y="3394580"/>
            <a:ext cx="2880319" cy="1001090"/>
          </a:xfrm>
          <a:prstGeom prst="borderCallout2">
            <a:avLst>
              <a:gd name="adj1" fmla="val 48696"/>
              <a:gd name="adj2" fmla="val -396"/>
              <a:gd name="adj3" fmla="val 19550"/>
              <a:gd name="adj4" fmla="val -47379"/>
              <a:gd name="adj5" fmla="val 126684"/>
              <a:gd name="adj6" fmla="val -2421"/>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1600" dirty="0">
                <a:solidFill>
                  <a:srgbClr val="000000"/>
                </a:solidFill>
                <a:latin typeface="微软雅黑" panose="020B0503020204020204" charset="-122"/>
                <a:ea typeface="微软雅黑" panose="020B0503020204020204" charset="-122"/>
              </a:rPr>
              <a:t>计算机信息系统安全保护条例</a:t>
            </a:r>
            <a:endParaRPr lang="en-US" altLang="zh-CN" sz="1600" dirty="0">
              <a:solidFill>
                <a:srgbClr val="000000"/>
              </a:solidFill>
              <a:latin typeface="微软雅黑" panose="020B0503020204020204" charset="-122"/>
              <a:ea typeface="微软雅黑" panose="020B0503020204020204" charset="-122"/>
            </a:endParaRPr>
          </a:p>
          <a:p>
            <a:pPr algn="ctr">
              <a:defRPr/>
            </a:pPr>
            <a:r>
              <a:rPr lang="zh-CN" altLang="en-US" sz="1600" dirty="0">
                <a:solidFill>
                  <a:srgbClr val="000000"/>
                </a:solidFill>
                <a:latin typeface="微软雅黑" panose="020B0503020204020204" charset="-122"/>
                <a:ea typeface="微软雅黑" panose="020B0503020204020204" charset="-122"/>
              </a:rPr>
              <a:t>互联网信息服务管理办法</a:t>
            </a:r>
            <a:endParaRPr lang="en-US" altLang="zh-CN" sz="1600" dirty="0">
              <a:solidFill>
                <a:srgbClr val="000000"/>
              </a:solidFill>
              <a:latin typeface="微软雅黑" panose="020B0503020204020204" charset="-122"/>
              <a:ea typeface="微软雅黑" panose="020B0503020204020204" charset="-122"/>
            </a:endParaRPr>
          </a:p>
          <a:p>
            <a:pPr algn="ctr">
              <a:defRPr/>
            </a:pPr>
            <a:r>
              <a:rPr lang="zh-CN" altLang="en-US" sz="1600" dirty="0">
                <a:solidFill>
                  <a:srgbClr val="000000"/>
                </a:solidFill>
                <a:latin typeface="微软雅黑" panose="020B0503020204020204" charset="-122"/>
                <a:ea typeface="微软雅黑" panose="020B0503020204020204" charset="-122"/>
              </a:rPr>
              <a:t>商用密码管理条例</a:t>
            </a:r>
            <a:endParaRPr lang="en-US" altLang="zh-CN" sz="1600" dirty="0">
              <a:solidFill>
                <a:srgbClr val="000000"/>
              </a:solidFill>
              <a:latin typeface="微软雅黑" panose="020B0503020204020204" charset="-122"/>
              <a:ea typeface="微软雅黑" panose="020B0503020204020204" charset="-122"/>
            </a:endParaRPr>
          </a:p>
          <a:p>
            <a:pPr algn="ctr">
              <a:defRPr/>
            </a:pPr>
            <a:r>
              <a:rPr lang="en-US" sz="1600" dirty="0" smtClean="0">
                <a:solidFill>
                  <a:srgbClr val="000000"/>
                </a:solidFill>
                <a:latin typeface="微软雅黑" panose="020B0503020204020204" charset="-122"/>
                <a:ea typeface="微软雅黑" panose="020B0503020204020204" charset="-122"/>
              </a:rPr>
              <a:t>...</a:t>
            </a:r>
            <a:endParaRPr lang="en-US" sz="1600" dirty="0">
              <a:solidFill>
                <a:srgbClr val="000000"/>
              </a:solidFill>
              <a:latin typeface="微软雅黑" panose="020B0503020204020204" charset="-122"/>
              <a:ea typeface="微软雅黑" panose="020B0503020204020204" charset="-122"/>
            </a:endParaRPr>
          </a:p>
        </p:txBody>
      </p:sp>
      <p:sp>
        <p:nvSpPr>
          <p:cNvPr id="8" name="Line Callout 2 7"/>
          <p:cNvSpPr/>
          <p:nvPr/>
        </p:nvSpPr>
        <p:spPr>
          <a:xfrm>
            <a:off x="6046924" y="4728739"/>
            <a:ext cx="3082267" cy="1368375"/>
          </a:xfrm>
          <a:prstGeom prst="borderCallout2">
            <a:avLst>
              <a:gd name="adj1" fmla="val 50702"/>
              <a:gd name="adj2" fmla="val -10602"/>
              <a:gd name="adj3" fmla="val 47341"/>
              <a:gd name="adj4" fmla="val -426"/>
              <a:gd name="adj5" fmla="val 7374"/>
              <a:gd name="adj6" fmla="val -11273"/>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1600" dirty="0">
                <a:solidFill>
                  <a:srgbClr val="000000"/>
                </a:solidFill>
                <a:latin typeface="微软雅黑" panose="020B0503020204020204" charset="-122"/>
                <a:ea typeface="微软雅黑" panose="020B0503020204020204" charset="-122"/>
                <a:sym typeface="+mn-ea"/>
              </a:rPr>
              <a:t>网信办（互联网新闻信息服务）</a:t>
            </a:r>
            <a:endParaRPr lang="zh-CN" altLang="en-US" sz="1600" dirty="0">
              <a:solidFill>
                <a:srgbClr val="000000"/>
              </a:solidFill>
              <a:latin typeface="微软雅黑" panose="020B0503020204020204" charset="-122"/>
              <a:ea typeface="微软雅黑" panose="020B0503020204020204" charset="-122"/>
            </a:endParaRPr>
          </a:p>
          <a:p>
            <a:pPr algn="ctr">
              <a:defRPr/>
            </a:pPr>
            <a:r>
              <a:rPr lang="zh-CN" altLang="en-US" sz="1600" dirty="0">
                <a:solidFill>
                  <a:srgbClr val="000000"/>
                </a:solidFill>
                <a:latin typeface="微软雅黑" panose="020B0503020204020204" charset="-122"/>
                <a:ea typeface="微软雅黑" panose="020B0503020204020204" charset="-122"/>
              </a:rPr>
              <a:t>公安部（安全专用产品等）</a:t>
            </a:r>
            <a:endParaRPr lang="en-US" altLang="zh-CN" sz="1600" dirty="0">
              <a:solidFill>
                <a:srgbClr val="000000"/>
              </a:solidFill>
              <a:latin typeface="微软雅黑" panose="020B0503020204020204" charset="-122"/>
              <a:ea typeface="微软雅黑" panose="020B0503020204020204" charset="-122"/>
            </a:endParaRPr>
          </a:p>
          <a:p>
            <a:pPr algn="ctr">
              <a:defRPr/>
            </a:pPr>
            <a:r>
              <a:rPr lang="zh-CN" altLang="en-US" sz="1600" dirty="0">
                <a:solidFill>
                  <a:srgbClr val="000000"/>
                </a:solidFill>
                <a:latin typeface="微软雅黑" panose="020B0503020204020204" charset="-122"/>
                <a:ea typeface="微软雅黑" panose="020B0503020204020204" charset="-122"/>
              </a:rPr>
              <a:t>工信部部（互联网域名等）</a:t>
            </a:r>
            <a:endParaRPr lang="en-US" altLang="zh-CN" sz="1600" dirty="0">
              <a:solidFill>
                <a:srgbClr val="000000"/>
              </a:solidFill>
              <a:latin typeface="微软雅黑" panose="020B0503020204020204" charset="-122"/>
              <a:ea typeface="微软雅黑" panose="020B0503020204020204" charset="-122"/>
            </a:endParaRPr>
          </a:p>
          <a:p>
            <a:pPr algn="ctr">
              <a:defRPr/>
            </a:pPr>
            <a:r>
              <a:rPr lang="zh-CN" altLang="en-US" sz="1600" dirty="0">
                <a:solidFill>
                  <a:srgbClr val="000000"/>
                </a:solidFill>
                <a:latin typeface="微软雅黑" panose="020B0503020204020204" charset="-122"/>
                <a:ea typeface="微软雅黑" panose="020B0503020204020204" charset="-122"/>
              </a:rPr>
              <a:t>保密局（保密等）</a:t>
            </a:r>
            <a:endParaRPr lang="en-US" altLang="zh-CN" sz="1600" dirty="0">
              <a:solidFill>
                <a:srgbClr val="000000"/>
              </a:solidFill>
              <a:latin typeface="微软雅黑" panose="020B0503020204020204" charset="-122"/>
              <a:ea typeface="微软雅黑" panose="020B0503020204020204" charset="-122"/>
            </a:endParaRPr>
          </a:p>
          <a:p>
            <a:pPr algn="ctr">
              <a:defRPr/>
            </a:pPr>
            <a:r>
              <a:rPr lang="en-US" sz="1600" dirty="0" smtClean="0">
                <a:solidFill>
                  <a:srgbClr val="000000"/>
                </a:solidFill>
                <a:latin typeface="微软雅黑" panose="020B0503020204020204" charset="-122"/>
                <a:ea typeface="微软雅黑" panose="020B0503020204020204" charset="-122"/>
              </a:rPr>
              <a:t>...</a:t>
            </a:r>
            <a:endParaRPr lang="en-US" sz="1600" dirty="0">
              <a:solidFill>
                <a:srgbClr val="000000"/>
              </a:solidFill>
              <a:latin typeface="微软雅黑" panose="020B0503020204020204" charset="-122"/>
              <a:ea typeface="微软雅黑" panose="020B0503020204020204" charset="-122"/>
            </a:endParaRPr>
          </a:p>
        </p:txBody>
      </p:sp>
      <p:sp>
        <p:nvSpPr>
          <p:cNvPr id="10" name="Line Callout 2 6"/>
          <p:cNvSpPr/>
          <p:nvPr/>
        </p:nvSpPr>
        <p:spPr>
          <a:xfrm>
            <a:off x="27743" y="3722824"/>
            <a:ext cx="2628291" cy="1063327"/>
          </a:xfrm>
          <a:prstGeom prst="borderCallout2">
            <a:avLst>
              <a:gd name="adj1" fmla="val 45966"/>
              <a:gd name="adj2" fmla="val 127818"/>
              <a:gd name="adj3" fmla="val 51284"/>
              <a:gd name="adj4" fmla="val 103794"/>
              <a:gd name="adj5" fmla="val 49426"/>
              <a:gd name="adj6" fmla="val 100874"/>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zh-CN" sz="1600" dirty="0" smtClean="0">
                <a:solidFill>
                  <a:schemeClr val="accent4"/>
                </a:solidFill>
                <a:latin typeface="微软雅黑" panose="020B0503020204020204" charset="-122"/>
                <a:ea typeface="微软雅黑" panose="020B0503020204020204" charset="-122"/>
              </a:rPr>
              <a:t>北</a:t>
            </a:r>
            <a:r>
              <a:rPr lang="zh-CN" altLang="zh-CN" sz="1600" dirty="0">
                <a:solidFill>
                  <a:schemeClr val="accent4"/>
                </a:solidFill>
                <a:latin typeface="微软雅黑" panose="020B0503020204020204" charset="-122"/>
                <a:ea typeface="微软雅黑" panose="020B0503020204020204" charset="-122"/>
              </a:rPr>
              <a:t>京市信息化促进条</a:t>
            </a:r>
            <a:r>
              <a:rPr lang="zh-CN" altLang="zh-CN" sz="1600" dirty="0" smtClean="0">
                <a:solidFill>
                  <a:schemeClr val="accent4"/>
                </a:solidFill>
                <a:latin typeface="微软雅黑" panose="020B0503020204020204" charset="-122"/>
                <a:ea typeface="微软雅黑" panose="020B0503020204020204" charset="-122"/>
              </a:rPr>
              <a:t>例</a:t>
            </a:r>
            <a:r>
              <a:rPr lang="zh-CN" altLang="en-US" sz="1600" dirty="0" smtClean="0">
                <a:solidFill>
                  <a:schemeClr val="accent4"/>
                </a:solidFill>
                <a:latin typeface="微软雅黑" panose="020B0503020204020204" charset="-122"/>
                <a:ea typeface="微软雅黑" panose="020B0503020204020204" charset="-122"/>
              </a:rPr>
              <a:t>、</a:t>
            </a:r>
            <a:r>
              <a:rPr lang="zh-CN" altLang="en-US" sz="1600" dirty="0" smtClean="0">
                <a:solidFill>
                  <a:schemeClr val="tx1"/>
                </a:solidFill>
                <a:latin typeface="微软雅黑" panose="020B0503020204020204" charset="-122"/>
                <a:ea typeface="微软雅黑" panose="020B0503020204020204" charset="-122"/>
              </a:rPr>
              <a:t>重庆市计算机信息系统安全保护条例</a:t>
            </a:r>
          </a:p>
          <a:p>
            <a:pPr algn="ctr">
              <a:defRPr/>
            </a:pPr>
            <a:r>
              <a:rPr lang="en-US" sz="1600" dirty="0" smtClean="0">
                <a:solidFill>
                  <a:schemeClr val="accent4"/>
                </a:solidFill>
                <a:latin typeface="微软雅黑" panose="020B0503020204020204" charset="-122"/>
                <a:ea typeface="微软雅黑" panose="020B0503020204020204" charset="-122"/>
              </a:rPr>
              <a:t>...</a:t>
            </a:r>
            <a:endParaRPr lang="en-US" sz="1600" dirty="0">
              <a:solidFill>
                <a:schemeClr val="accent4"/>
              </a:solidFill>
              <a:latin typeface="微软雅黑" panose="020B0503020204020204" charset="-122"/>
              <a:ea typeface="微软雅黑" panose="020B0503020204020204" charset="-122"/>
            </a:endParaRPr>
          </a:p>
        </p:txBody>
      </p:sp>
      <p:sp>
        <p:nvSpPr>
          <p:cNvPr id="11" name="Line Callout 2 6"/>
          <p:cNvSpPr/>
          <p:nvPr/>
        </p:nvSpPr>
        <p:spPr>
          <a:xfrm>
            <a:off x="76166" y="4952729"/>
            <a:ext cx="2628291" cy="1063327"/>
          </a:xfrm>
          <a:prstGeom prst="borderCallout2">
            <a:avLst>
              <a:gd name="adj1" fmla="val -5903"/>
              <a:gd name="adj2" fmla="val 126576"/>
              <a:gd name="adj3" fmla="val 51284"/>
              <a:gd name="adj4" fmla="val 103794"/>
              <a:gd name="adj5" fmla="val 43966"/>
              <a:gd name="adj6" fmla="val 100370"/>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zh-CN" sz="1600" dirty="0" smtClean="0">
                <a:solidFill>
                  <a:schemeClr val="accent4"/>
                </a:solidFill>
                <a:latin typeface="微软雅黑" panose="020B0503020204020204" charset="-122"/>
                <a:ea typeface="微软雅黑" panose="020B0503020204020204" charset="-122"/>
              </a:rPr>
              <a:t>北</a:t>
            </a:r>
            <a:r>
              <a:rPr lang="zh-CN" altLang="zh-CN" sz="1600" dirty="0">
                <a:solidFill>
                  <a:schemeClr val="accent4"/>
                </a:solidFill>
                <a:latin typeface="微软雅黑" panose="020B0503020204020204" charset="-122"/>
                <a:ea typeface="微软雅黑" panose="020B0503020204020204" charset="-122"/>
              </a:rPr>
              <a:t>京市公共服务网络与信息系统安全管理规</a:t>
            </a:r>
            <a:r>
              <a:rPr lang="zh-CN" altLang="zh-CN" sz="1600" dirty="0" smtClean="0">
                <a:solidFill>
                  <a:schemeClr val="accent4"/>
                </a:solidFill>
                <a:latin typeface="微软雅黑" panose="020B0503020204020204" charset="-122"/>
                <a:ea typeface="微软雅黑" panose="020B0503020204020204" charset="-122"/>
              </a:rPr>
              <a:t>定、上</a:t>
            </a:r>
            <a:r>
              <a:rPr lang="zh-CN" altLang="zh-CN" sz="1600" dirty="0">
                <a:solidFill>
                  <a:schemeClr val="accent4"/>
                </a:solidFill>
                <a:latin typeface="微软雅黑" panose="020B0503020204020204" charset="-122"/>
                <a:ea typeface="微软雅黑" panose="020B0503020204020204" charset="-122"/>
              </a:rPr>
              <a:t>海市公共信息系统安全测评管理办</a:t>
            </a:r>
            <a:r>
              <a:rPr lang="zh-CN" altLang="zh-CN" sz="1600" dirty="0" smtClean="0">
                <a:solidFill>
                  <a:schemeClr val="accent4"/>
                </a:solidFill>
                <a:latin typeface="微软雅黑" panose="020B0503020204020204" charset="-122"/>
                <a:ea typeface="微软雅黑" panose="020B0503020204020204" charset="-122"/>
              </a:rPr>
              <a:t>法</a:t>
            </a:r>
            <a:r>
              <a:rPr lang="en-US" altLang="zh-CN" sz="1600" dirty="0" smtClean="0">
                <a:solidFill>
                  <a:schemeClr val="accent4"/>
                </a:solidFill>
                <a:latin typeface="微软雅黑" panose="020B0503020204020204" charset="-122"/>
                <a:ea typeface="微软雅黑" panose="020B0503020204020204" charset="-122"/>
              </a:rPr>
              <a:t> </a:t>
            </a:r>
            <a:r>
              <a:rPr lang="en-US" sz="1600" dirty="0" smtClean="0">
                <a:solidFill>
                  <a:schemeClr val="accent4"/>
                </a:solidFill>
                <a:latin typeface="微软雅黑" panose="020B0503020204020204" charset="-122"/>
                <a:ea typeface="微软雅黑" panose="020B0503020204020204" charset="-122"/>
              </a:rPr>
              <a:t>...</a:t>
            </a:r>
            <a:endParaRPr lang="en-US" sz="1600" dirty="0">
              <a:solidFill>
                <a:schemeClr val="accent4"/>
              </a:solidFill>
              <a:latin typeface="微软雅黑" panose="020B0503020204020204" charset="-122"/>
              <a:ea typeface="微软雅黑" panose="020B0503020204020204" charset="-122"/>
            </a:endParaRPr>
          </a:p>
        </p:txBody>
      </p:sp>
      <p:sp>
        <p:nvSpPr>
          <p:cNvPr id="6" name="Line Callout 2 5"/>
          <p:cNvSpPr/>
          <p:nvPr/>
        </p:nvSpPr>
        <p:spPr>
          <a:xfrm>
            <a:off x="6012762" y="1811142"/>
            <a:ext cx="2880319" cy="1250369"/>
          </a:xfrm>
          <a:prstGeom prst="borderCallout2">
            <a:avLst>
              <a:gd name="adj1" fmla="val 51624"/>
              <a:gd name="adj2" fmla="val -639"/>
              <a:gd name="adj3" fmla="val 51517"/>
              <a:gd name="adj4" fmla="val -16644"/>
              <a:gd name="adj5" fmla="val 125689"/>
              <a:gd name="adj6" fmla="val -26739"/>
            </a:avLst>
          </a:prstGeom>
          <a:solidFill>
            <a:schemeClr val="bg1">
              <a:lumMod val="8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dirty="0">
                <a:solidFill>
                  <a:schemeClr val="tx1"/>
                </a:solidFill>
                <a:latin typeface="微软雅黑" panose="020B0503020204020204" charset="-122"/>
                <a:ea typeface="微软雅黑" panose="020B0503020204020204" charset="-122"/>
              </a:rPr>
              <a:t>《</a:t>
            </a:r>
            <a:r>
              <a:rPr lang="zh-CN" altLang="en-US" dirty="0">
                <a:solidFill>
                  <a:schemeClr val="tx1"/>
                </a:solidFill>
                <a:latin typeface="微软雅黑" panose="020B0503020204020204" charset="-122"/>
                <a:ea typeface="微软雅黑" panose="020B0503020204020204" charset="-122"/>
              </a:rPr>
              <a:t>关于办理侵犯公民个人信息刑事案件适用法律若干问题的解释</a:t>
            </a:r>
            <a:r>
              <a:rPr lang="en-US" altLang="zh-CN" dirty="0">
                <a:solidFill>
                  <a:schemeClr val="tx1"/>
                </a:solidFill>
                <a:latin typeface="微软雅黑" panose="020B0503020204020204" charset="-122"/>
                <a:ea typeface="微软雅黑" panose="020B0503020204020204" charset="-122"/>
              </a:rPr>
              <a:t>》</a:t>
            </a:r>
            <a:endParaRPr lang="zh-CN" altLang="en-US" dirty="0">
              <a:solidFill>
                <a:schemeClr val="tx1"/>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41208782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7" grpId="0" bldLvl="0" animBg="1"/>
      <p:bldP spid="8" grpId="0" bldLvl="0" animBg="1"/>
      <p:bldP spid="10" grpId="0" bldLvl="0" animBg="1"/>
      <p:bldP spid="11" grpId="0" bldLvl="0" animBg="1"/>
      <p:bldP spid="6"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en-US" altLang="en-US" dirty="0" err="1"/>
              <a:t>国家信息化领导小组关于加强信息安全保障工作的意见</a:t>
            </a:r>
            <a:r>
              <a:rPr lang="en-US" altLang="zh-CN" dirty="0"/>
              <a:t>》</a:t>
            </a:r>
            <a:endParaRPr lang="zh-CN" altLang="en-US" dirty="0"/>
          </a:p>
        </p:txBody>
      </p:sp>
      <p:sp>
        <p:nvSpPr>
          <p:cNvPr id="3" name="内容占位符 2"/>
          <p:cNvSpPr>
            <a:spLocks noGrp="1"/>
          </p:cNvSpPr>
          <p:nvPr>
            <p:ph idx="1"/>
          </p:nvPr>
        </p:nvSpPr>
        <p:spPr/>
        <p:txBody>
          <a:bodyPr/>
          <a:lstStyle/>
          <a:p>
            <a:r>
              <a:rPr lang="zh-CN" altLang="en-US" dirty="0"/>
              <a:t>主要任务（重点加强的安全保障工作）</a:t>
            </a:r>
          </a:p>
          <a:p>
            <a:pPr lvl="1"/>
            <a:r>
              <a:rPr lang="zh-CN" altLang="en-US" sz="2200" dirty="0"/>
              <a:t>实行信息安全等级保护</a:t>
            </a:r>
          </a:p>
          <a:p>
            <a:pPr lvl="1"/>
            <a:r>
              <a:rPr lang="zh-CN" altLang="en-US" sz="2200" dirty="0"/>
              <a:t>加强以密码技术为基础的信息保护和网络信任体系建设</a:t>
            </a:r>
          </a:p>
          <a:p>
            <a:pPr lvl="1"/>
            <a:r>
              <a:rPr lang="zh-CN" altLang="en-US" sz="2200" dirty="0"/>
              <a:t>建设和完善信息安全监控体系</a:t>
            </a:r>
          </a:p>
          <a:p>
            <a:pPr lvl="1"/>
            <a:r>
              <a:rPr lang="zh-CN" altLang="en-US" sz="2200" dirty="0"/>
              <a:t>重视信息安全应急处理工作</a:t>
            </a:r>
          </a:p>
          <a:p>
            <a:pPr lvl="1"/>
            <a:r>
              <a:rPr lang="zh-CN" altLang="en-US" sz="2200" dirty="0"/>
              <a:t>加强信息安全技术研究开发，推进信息安全产业发展</a:t>
            </a:r>
          </a:p>
          <a:p>
            <a:pPr lvl="1"/>
            <a:r>
              <a:rPr lang="zh-CN" altLang="en-US" sz="2200" dirty="0"/>
              <a:t>加强信息安全法制建设和标准化建设</a:t>
            </a:r>
          </a:p>
          <a:p>
            <a:pPr lvl="1"/>
            <a:r>
              <a:rPr lang="zh-CN" altLang="en-US" sz="2200" dirty="0"/>
              <a:t>加快信息安全人才培养，增强全民信息安全意识</a:t>
            </a:r>
          </a:p>
          <a:p>
            <a:pPr lvl="1"/>
            <a:r>
              <a:rPr lang="zh-CN" altLang="en-US" sz="2200" dirty="0"/>
              <a:t>保证信息安全资金</a:t>
            </a:r>
          </a:p>
          <a:p>
            <a:pPr lvl="1"/>
            <a:r>
              <a:rPr lang="zh-CN" altLang="en-US" sz="2200" dirty="0"/>
              <a:t>加强对信息安全保障工作的领导，建立健全信息安全管理责任制</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40</a:t>
            </a:fld>
            <a:endParaRPr lang="en-US" altLang="zh-CN"/>
          </a:p>
        </p:txBody>
      </p:sp>
    </p:spTree>
    <p:extLst>
      <p:ext uri="{BB962C8B-B14F-4D97-AF65-F5344CB8AC3E}">
        <p14:creationId xmlns:p14="http://schemas.microsoft.com/office/powerpoint/2010/main" val="453243656"/>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标题 1"/>
          <p:cNvSpPr>
            <a:spLocks noGrp="1"/>
          </p:cNvSpPr>
          <p:nvPr>
            <p:ph type="title"/>
          </p:nvPr>
        </p:nvSpPr>
        <p:spPr/>
        <p:txBody>
          <a:bodyPr/>
          <a:lstStyle/>
          <a:p>
            <a:r>
              <a:rPr altLang="en-US" dirty="0" err="1" smtClean="0"/>
              <a:t>国家信息化发展战略</a:t>
            </a:r>
            <a:endParaRPr altLang="en-US" dirty="0" smtClean="0"/>
          </a:p>
        </p:txBody>
      </p:sp>
      <p:sp>
        <p:nvSpPr>
          <p:cNvPr id="73731" name="内容占位符 2"/>
          <p:cNvSpPr>
            <a:spLocks noGrp="1"/>
          </p:cNvSpPr>
          <p:nvPr>
            <p:ph idx="1"/>
          </p:nvPr>
        </p:nvSpPr>
        <p:spPr/>
        <p:txBody>
          <a:bodyPr/>
          <a:lstStyle/>
          <a:p>
            <a:r>
              <a:rPr lang="zh-CN" altLang="en-US" sz="2400" dirty="0" smtClean="0"/>
              <a:t>我国信息化发展的基本形势</a:t>
            </a:r>
          </a:p>
          <a:p>
            <a:pPr lvl="1"/>
            <a:r>
              <a:rPr lang="zh-CN" altLang="en-US" sz="2400" dirty="0" smtClean="0"/>
              <a:t>当前我国信息安全保障工作逐步加强</a:t>
            </a:r>
          </a:p>
          <a:p>
            <a:r>
              <a:rPr lang="zh-CN" altLang="en-US" sz="2400" dirty="0" smtClean="0"/>
              <a:t>指导思想和战略方针和战略目标</a:t>
            </a:r>
          </a:p>
          <a:p>
            <a:pPr lvl="1"/>
            <a:r>
              <a:rPr lang="zh-CN" altLang="en-US" sz="1800" dirty="0" smtClean="0"/>
              <a:t>要高度重视信息安全，正确处理安全与发展之间的关系，以安全保发展，在发展中求安全。</a:t>
            </a:r>
          </a:p>
          <a:p>
            <a:pPr lvl="1"/>
            <a:r>
              <a:rPr lang="zh-CN" altLang="en-US" sz="1800" dirty="0" smtClean="0"/>
              <a:t>争取到2020年，国家信息安全保障水平大幅提高。信息安全的长效机制基本形成，国家信息安全保障体系较为完善，信息安全保障能力显著增强。</a:t>
            </a:r>
          </a:p>
          <a:p>
            <a:r>
              <a:rPr lang="zh-CN" altLang="en-US" sz="2400" dirty="0" smtClean="0"/>
              <a:t>我国信息化发展的战略重点</a:t>
            </a:r>
          </a:p>
          <a:p>
            <a:pPr lvl="1"/>
            <a:r>
              <a:rPr lang="zh-CN" altLang="en-US" sz="2400" dirty="0" smtClean="0"/>
              <a:t>要建设国家信息安全保障体系</a:t>
            </a:r>
          </a:p>
          <a:p>
            <a:pPr lvl="1"/>
            <a:r>
              <a:rPr lang="zh-CN" altLang="en-US" sz="2400" dirty="0" smtClean="0"/>
              <a:t>大力增强国家信息安全保障能力。</a:t>
            </a:r>
          </a:p>
          <a:p>
            <a:r>
              <a:rPr lang="en-US" altLang="zh-CN" sz="2400" dirty="0" smtClean="0"/>
              <a:t>我国信息化发展的主要保障措施</a:t>
            </a:r>
          </a:p>
          <a:p>
            <a:pPr lvl="1"/>
            <a:r>
              <a:rPr lang="zh-CN" altLang="en-US" sz="2225" dirty="0" smtClean="0"/>
              <a:t>制定产业政策、推进法制建设、制定法律法规</a:t>
            </a:r>
          </a:p>
        </p:txBody>
      </p:sp>
      <p:sp>
        <p:nvSpPr>
          <p:cNvPr id="73733"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2126C03-441A-4D42-9101-4542EB4296EC}" type="slidenum">
              <a:rPr lang="zh-CN" altLang="en-US" smtClean="0"/>
              <a:t>41</a:t>
            </a:fld>
            <a:endParaRPr lang="en-US" altLang="zh-CN" smtClean="0"/>
          </a:p>
        </p:txBody>
      </p:sp>
    </p:spTree>
    <p:extLst>
      <p:ext uri="{BB962C8B-B14F-4D97-AF65-F5344CB8AC3E}">
        <p14:creationId xmlns:p14="http://schemas.microsoft.com/office/powerpoint/2010/main" val="1174837209"/>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标题 1"/>
          <p:cNvSpPr>
            <a:spLocks noGrp="1"/>
          </p:cNvSpPr>
          <p:nvPr>
            <p:ph type="title"/>
          </p:nvPr>
        </p:nvSpPr>
        <p:spPr/>
        <p:txBody>
          <a:bodyPr/>
          <a:lstStyle/>
          <a:p>
            <a:r>
              <a:rPr altLang="en-US" smtClean="0"/>
              <a:t>“十三五”规划</a:t>
            </a:r>
          </a:p>
        </p:txBody>
      </p:sp>
      <p:sp>
        <p:nvSpPr>
          <p:cNvPr id="73731" name="内容占位符 2"/>
          <p:cNvSpPr>
            <a:spLocks noGrp="1"/>
          </p:cNvSpPr>
          <p:nvPr>
            <p:ph idx="1"/>
          </p:nvPr>
        </p:nvSpPr>
        <p:spPr/>
        <p:txBody>
          <a:bodyPr/>
          <a:lstStyle/>
          <a:p>
            <a:pPr marL="0" indent="0">
              <a:buNone/>
            </a:pPr>
            <a:r>
              <a:rPr lang="zh-CN" altLang="en-US" sz="2400" dirty="0" smtClean="0"/>
              <a:t>在2016年03月17日发布的《中华人民共和国国民经济和社会发展第十三个五年规划纲要》中单独列出一章来阐述“强化信息安全保障”。</a:t>
            </a:r>
          </a:p>
          <a:p>
            <a:pPr marL="0" indent="0">
              <a:buNone/>
            </a:pPr>
            <a:r>
              <a:rPr lang="zh-CN" altLang="en-US" sz="2400" dirty="0" smtClean="0"/>
              <a:t>主要实现以下四个主要目标：</a:t>
            </a:r>
          </a:p>
          <a:p>
            <a:pPr marL="0" indent="0">
              <a:buNone/>
            </a:pPr>
            <a:r>
              <a:rPr lang="zh-CN" altLang="en-US" sz="2400" dirty="0" smtClean="0"/>
              <a:t>1）加强数据资源安全保护</a:t>
            </a:r>
          </a:p>
          <a:p>
            <a:pPr marL="0" indent="0">
              <a:buNone/>
            </a:pPr>
            <a:r>
              <a:rPr lang="zh-CN" altLang="en-US" sz="2400" dirty="0" smtClean="0"/>
              <a:t>2）科学实施网络空间治理</a:t>
            </a:r>
          </a:p>
          <a:p>
            <a:pPr marL="0" indent="0">
              <a:buNone/>
            </a:pPr>
            <a:r>
              <a:rPr lang="zh-CN" altLang="en-US" sz="2400" dirty="0" smtClean="0"/>
              <a:t>3）全面保障重要信息系统安全</a:t>
            </a:r>
          </a:p>
          <a:p>
            <a:pPr marL="0" indent="0">
              <a:buNone/>
            </a:pPr>
            <a:r>
              <a:rPr lang="zh-CN" altLang="en-US" sz="2400" dirty="0" smtClean="0"/>
              <a:t>4）实施网络安全保障方面的重大工程</a:t>
            </a:r>
          </a:p>
        </p:txBody>
      </p:sp>
      <p:sp>
        <p:nvSpPr>
          <p:cNvPr id="73733"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2126C03-441A-4D42-9101-4542EB4296EC}" type="slidenum">
              <a:rPr lang="zh-CN" altLang="en-US" smtClean="0"/>
              <a:t>42</a:t>
            </a:fld>
            <a:endParaRPr lang="en-US" altLang="zh-CN" smtClean="0"/>
          </a:p>
        </p:txBody>
      </p:sp>
    </p:spTree>
    <p:extLst>
      <p:ext uri="{BB962C8B-B14F-4D97-AF65-F5344CB8AC3E}">
        <p14:creationId xmlns:p14="http://schemas.microsoft.com/office/powerpoint/2010/main" val="302429533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dirty="0" smtClean="0"/>
              <a:t>知识子域：</a:t>
            </a:r>
            <a:r>
              <a:rPr lang="zh-CN" altLang="zh-CN" dirty="0"/>
              <a:t>信息安全标准</a:t>
            </a:r>
          </a:p>
        </p:txBody>
      </p:sp>
      <p:sp>
        <p:nvSpPr>
          <p:cNvPr id="17411" name="内容占位符 2"/>
          <p:cNvSpPr>
            <a:spLocks noGrp="1"/>
          </p:cNvSpPr>
          <p:nvPr>
            <p:ph idx="1"/>
          </p:nvPr>
        </p:nvSpPr>
        <p:spPr/>
        <p:txBody>
          <a:bodyPr/>
          <a:lstStyle/>
          <a:p>
            <a:pPr lvl="0"/>
            <a:r>
              <a:rPr lang="zh-CN" altLang="zh-CN" dirty="0" smtClean="0"/>
              <a:t>信息</a:t>
            </a:r>
            <a:r>
              <a:rPr lang="zh-CN" altLang="zh-CN" dirty="0"/>
              <a:t>安全标准基础</a:t>
            </a:r>
          </a:p>
          <a:p>
            <a:pPr lvl="1"/>
            <a:r>
              <a:rPr lang="zh-CN" altLang="zh-CN" dirty="0"/>
              <a:t>了解标准的基本概念及标准的作用、标准化的特点及原则等；</a:t>
            </a:r>
          </a:p>
          <a:p>
            <a:pPr lvl="1"/>
            <a:r>
              <a:rPr lang="zh-CN" altLang="zh-CN" dirty="0"/>
              <a:t>了解国际信息安全标准化组织和我国信息安全标准化组织；</a:t>
            </a:r>
          </a:p>
          <a:p>
            <a:pPr lvl="1"/>
            <a:r>
              <a:rPr lang="zh-CN" altLang="zh-CN" dirty="0"/>
              <a:t>了解国际信息安全标准化体系及我国信息安全标准化体系相关概念；</a:t>
            </a:r>
          </a:p>
          <a:p>
            <a:pPr lvl="0"/>
            <a:r>
              <a:rPr lang="zh-CN" altLang="zh-CN" sz="2600" dirty="0" smtClean="0">
                <a:sym typeface="+mn-ea"/>
              </a:rPr>
              <a:t>我国</a:t>
            </a:r>
            <a:r>
              <a:rPr lang="zh-CN" altLang="zh-CN" sz="2600" dirty="0">
                <a:sym typeface="+mn-ea"/>
              </a:rPr>
              <a:t>网络安全相关标准</a:t>
            </a:r>
          </a:p>
          <a:p>
            <a:pPr lvl="1"/>
            <a:r>
              <a:rPr lang="zh-CN" altLang="zh-CN" sz="2600" dirty="0">
                <a:sym typeface="+mn-ea"/>
              </a:rPr>
              <a:t>了解我国信息安全相关标准</a:t>
            </a:r>
          </a:p>
        </p:txBody>
      </p:sp>
      <p:sp>
        <p:nvSpPr>
          <p:cNvPr id="1741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1A8E0B4-D3D7-4CD0-9250-F4CA40C44DB7}" type="slidenum">
              <a:rPr lang="zh-CN" altLang="en-US" smtClean="0"/>
              <a:t>43</a:t>
            </a:fld>
            <a:endParaRPr lang="en-US" altLang="zh-CN" smtClean="0"/>
          </a:p>
        </p:txBody>
      </p:sp>
    </p:spTree>
    <p:extLst>
      <p:ext uri="{BB962C8B-B14F-4D97-AF65-F5344CB8AC3E}">
        <p14:creationId xmlns:p14="http://schemas.microsoft.com/office/powerpoint/2010/main" val="1028886119"/>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信息安全标准相关概念</a:t>
            </a:r>
            <a:endParaRPr lang="zh-CN" altLang="en-US" dirty="0"/>
          </a:p>
        </p:txBody>
      </p:sp>
      <p:sp>
        <p:nvSpPr>
          <p:cNvPr id="3" name="内容占位符 2"/>
          <p:cNvSpPr>
            <a:spLocks noGrp="1"/>
          </p:cNvSpPr>
          <p:nvPr>
            <p:ph idx="1"/>
          </p:nvPr>
        </p:nvSpPr>
        <p:spPr/>
        <p:txBody>
          <a:bodyPr/>
          <a:lstStyle/>
          <a:p>
            <a:r>
              <a:rPr lang="zh-CN" altLang="en-US" dirty="0" smtClean="0"/>
              <a:t>标准和标准化</a:t>
            </a:r>
            <a:endParaRPr lang="en-US" altLang="zh-CN" dirty="0" smtClean="0"/>
          </a:p>
          <a:p>
            <a:r>
              <a:rPr lang="zh-CN" altLang="en-US" dirty="0" smtClean="0"/>
              <a:t>主要国际标准化组织</a:t>
            </a:r>
            <a:endParaRPr lang="en-US" altLang="zh-CN" dirty="0" smtClean="0"/>
          </a:p>
          <a:p>
            <a:pPr lvl="1"/>
            <a:r>
              <a:rPr lang="zh-CN" altLang="en-US" sz="2800" dirty="0"/>
              <a:t>国际标准化组织（</a:t>
            </a:r>
            <a:r>
              <a:rPr lang="en-US" altLang="zh-CN" sz="2800" dirty="0"/>
              <a:t>ISO</a:t>
            </a:r>
            <a:r>
              <a:rPr lang="zh-CN" altLang="en-US" sz="2800" dirty="0"/>
              <a:t>）</a:t>
            </a:r>
            <a:endParaRPr lang="en-US" altLang="zh-CN" sz="2800" dirty="0"/>
          </a:p>
          <a:p>
            <a:pPr lvl="1"/>
            <a:r>
              <a:rPr lang="zh-CN" altLang="en-US" sz="2800" dirty="0"/>
              <a:t>国际电工委员会（</a:t>
            </a:r>
            <a:r>
              <a:rPr lang="en-US" altLang="zh-CN" sz="2800" dirty="0"/>
              <a:t>IEC</a:t>
            </a:r>
            <a:r>
              <a:rPr lang="zh-CN" altLang="en-US" sz="2800" dirty="0"/>
              <a:t>）</a:t>
            </a:r>
          </a:p>
          <a:p>
            <a:pPr lvl="1"/>
            <a:r>
              <a:rPr lang="en-US" altLang="zh-CN" sz="2800" dirty="0"/>
              <a:t>Internet</a:t>
            </a:r>
            <a:r>
              <a:rPr lang="zh-CN" altLang="en-US" sz="2800" dirty="0"/>
              <a:t>工程任务组（</a:t>
            </a:r>
            <a:r>
              <a:rPr lang="en-US" altLang="zh-CN" sz="2800" dirty="0"/>
              <a:t>IETF</a:t>
            </a:r>
            <a:r>
              <a:rPr lang="zh-CN" altLang="en-US" sz="2800" dirty="0"/>
              <a:t>）</a:t>
            </a:r>
            <a:endParaRPr lang="en-US" altLang="zh-CN" sz="2800" dirty="0"/>
          </a:p>
          <a:p>
            <a:pPr lvl="1"/>
            <a:r>
              <a:rPr lang="zh-CN" altLang="en-US" sz="2800" dirty="0"/>
              <a:t>国际电信联盟（</a:t>
            </a:r>
            <a:r>
              <a:rPr lang="en-US" altLang="zh-CN" sz="2800" dirty="0"/>
              <a:t>ITU</a:t>
            </a:r>
            <a:r>
              <a:rPr lang="zh-CN" altLang="en-US" sz="2800" dirty="0"/>
              <a:t>）及</a:t>
            </a:r>
            <a:r>
              <a:rPr lang="zh-CN" altLang="zh-CN" sz="2800" dirty="0"/>
              <a:t>国际电信联盟远程通信标准化组织</a:t>
            </a:r>
            <a:r>
              <a:rPr lang="zh-CN" altLang="en-US" sz="2800" dirty="0"/>
              <a:t>（</a:t>
            </a:r>
            <a:r>
              <a:rPr lang="en-US" altLang="zh-CN" sz="2800" dirty="0"/>
              <a:t>ITU-T</a:t>
            </a:r>
            <a:r>
              <a:rPr lang="zh-CN" altLang="en-US" sz="2800" dirty="0"/>
              <a:t>）</a:t>
            </a:r>
            <a:endParaRPr lang="zh-CN" altLang="en-US" sz="2400" dirty="0"/>
          </a:p>
          <a:p>
            <a:pPr lvl="1"/>
            <a:endParaRPr lang="en-US" altLang="zh-CN" sz="2800"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44</a:t>
            </a:fld>
            <a:endParaRPr lang="en-US" altLang="zh-CN"/>
          </a:p>
        </p:txBody>
      </p:sp>
    </p:spTree>
    <p:extLst>
      <p:ext uri="{BB962C8B-B14F-4D97-AF65-F5344CB8AC3E}">
        <p14:creationId xmlns:p14="http://schemas.microsoft.com/office/powerpoint/2010/main" val="4136113565"/>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p:txBody>
          <a:bodyPr/>
          <a:lstStyle/>
          <a:p>
            <a:r>
              <a:rPr lang="zh-CN" altLang="en-US" smtClean="0"/>
              <a:t>国际信息安全标准化组织</a:t>
            </a:r>
          </a:p>
        </p:txBody>
      </p:sp>
      <p:sp>
        <p:nvSpPr>
          <p:cNvPr id="29699" name="内容占位符 2"/>
          <p:cNvSpPr>
            <a:spLocks noGrp="1"/>
          </p:cNvSpPr>
          <p:nvPr>
            <p:ph idx="1"/>
          </p:nvPr>
        </p:nvSpPr>
        <p:spPr>
          <a:xfrm>
            <a:off x="274798" y="1167916"/>
            <a:ext cx="6421438" cy="5105400"/>
          </a:xfrm>
        </p:spPr>
        <p:txBody>
          <a:bodyPr/>
          <a:lstStyle/>
          <a:p>
            <a:r>
              <a:rPr lang="en-US" altLang="zh-CN" smtClean="0"/>
              <a:t>ISO/IEC JTC1 SC27</a:t>
            </a:r>
            <a:endParaRPr lang="en-US" altLang="zh-CN" dirty="0" smtClean="0"/>
          </a:p>
          <a:p>
            <a:pPr lvl="1"/>
            <a:r>
              <a:rPr lang="zh-CN" altLang="en-US" smtClean="0"/>
              <a:t>信</a:t>
            </a:r>
            <a:r>
              <a:rPr lang="zh-CN" altLang="en-US" dirty="0" smtClean="0"/>
              <a:t>息技术  安全技术</a:t>
            </a:r>
          </a:p>
          <a:p>
            <a:endParaRPr lang="zh-CN" altLang="en-US" dirty="0" smtClean="0"/>
          </a:p>
        </p:txBody>
      </p:sp>
      <p:pic>
        <p:nvPicPr>
          <p:cNvPr id="2970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1231" y="2203537"/>
            <a:ext cx="8135937" cy="414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 Box 4"/>
          <p:cNvSpPr txBox="1">
            <a:spLocks noChangeArrowheads="1"/>
          </p:cNvSpPr>
          <p:nvPr/>
        </p:nvSpPr>
        <p:spPr bwMode="auto">
          <a:xfrm>
            <a:off x="5543550" y="3647369"/>
            <a:ext cx="25209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a:solidFill>
                  <a:srgbClr val="000000"/>
                </a:solidFill>
                <a:latin typeface="Calibri" pitchFamily="34" charset="0"/>
              </a:rPr>
              <a:t>信息安全管理体系工作组</a:t>
            </a:r>
          </a:p>
        </p:txBody>
      </p:sp>
      <p:sp>
        <p:nvSpPr>
          <p:cNvPr id="29702" name="Text Box 5"/>
          <p:cNvSpPr txBox="1">
            <a:spLocks noChangeArrowheads="1"/>
          </p:cNvSpPr>
          <p:nvPr/>
        </p:nvSpPr>
        <p:spPr bwMode="auto">
          <a:xfrm>
            <a:off x="2303463" y="5231694"/>
            <a:ext cx="24479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a:solidFill>
                  <a:srgbClr val="000000"/>
                </a:solidFill>
                <a:latin typeface="Calibri" pitchFamily="34" charset="0"/>
              </a:rPr>
              <a:t>密码与安全机制工作组</a:t>
            </a:r>
          </a:p>
        </p:txBody>
      </p:sp>
      <p:sp>
        <p:nvSpPr>
          <p:cNvPr id="29703" name="Text Box 6"/>
          <p:cNvSpPr txBox="1">
            <a:spLocks noChangeArrowheads="1"/>
          </p:cNvSpPr>
          <p:nvPr/>
        </p:nvSpPr>
        <p:spPr bwMode="auto">
          <a:xfrm>
            <a:off x="2951163" y="2855206"/>
            <a:ext cx="23050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1600">
                <a:solidFill>
                  <a:srgbClr val="000000"/>
                </a:solidFill>
                <a:latin typeface="Calibri" pitchFamily="34" charset="0"/>
              </a:rPr>
              <a:t>安全评估准则工作组</a:t>
            </a:r>
          </a:p>
        </p:txBody>
      </p:sp>
      <p:sp>
        <p:nvSpPr>
          <p:cNvPr id="29704" name="Text Box 7"/>
          <p:cNvSpPr txBox="1">
            <a:spLocks noChangeArrowheads="1"/>
          </p:cNvSpPr>
          <p:nvPr/>
        </p:nvSpPr>
        <p:spPr bwMode="auto">
          <a:xfrm>
            <a:off x="3240088" y="4152194"/>
            <a:ext cx="20875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1600">
                <a:solidFill>
                  <a:srgbClr val="000000"/>
                </a:solidFill>
                <a:latin typeface="Calibri" pitchFamily="34" charset="0"/>
              </a:rPr>
              <a:t>安全控制与服务工作组</a:t>
            </a:r>
          </a:p>
        </p:txBody>
      </p:sp>
      <p:sp>
        <p:nvSpPr>
          <p:cNvPr id="29705" name="Text Box 8"/>
          <p:cNvSpPr txBox="1">
            <a:spLocks noChangeArrowheads="1"/>
          </p:cNvSpPr>
          <p:nvPr/>
        </p:nvSpPr>
        <p:spPr bwMode="auto">
          <a:xfrm>
            <a:off x="5256213" y="4871331"/>
            <a:ext cx="29527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lgn="ctr">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a:solidFill>
                  <a:srgbClr val="000000"/>
                </a:solidFill>
                <a:latin typeface="Calibri" pitchFamily="34" charset="0"/>
              </a:rPr>
              <a:t>身份管理与隐私技术工作组</a:t>
            </a:r>
          </a:p>
        </p:txBody>
      </p:sp>
      <p:sp>
        <p:nvSpPr>
          <p:cNvPr id="29710" name="灯片编号占位符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4DA2B467-127C-4954-9EFD-129A973CE97A}" type="slidenum">
              <a:rPr lang="zh-CN" altLang="en-US" smtClean="0"/>
              <a:pPr eaLnBrk="1" hangingPunct="1"/>
              <a:t>45</a:t>
            </a:fld>
            <a:endParaRPr lang="en-US" altLang="zh-CN" smtClean="0"/>
          </a:p>
        </p:txBody>
      </p:sp>
    </p:spTree>
    <p:extLst>
      <p:ext uri="{BB962C8B-B14F-4D97-AF65-F5344CB8AC3E}">
        <p14:creationId xmlns:p14="http://schemas.microsoft.com/office/powerpoint/2010/main" val="847946601"/>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title"/>
          </p:nvPr>
        </p:nvSpPr>
        <p:spPr/>
        <p:txBody>
          <a:bodyPr/>
          <a:lstStyle/>
          <a:p>
            <a:r>
              <a:rPr lang="zh-CN" altLang="en-US" smtClean="0"/>
              <a:t>我国标准化组织</a:t>
            </a:r>
          </a:p>
        </p:txBody>
      </p:sp>
      <p:sp>
        <p:nvSpPr>
          <p:cNvPr id="35843" name="内容占位符 2"/>
          <p:cNvSpPr>
            <a:spLocks noGrp="1"/>
          </p:cNvSpPr>
          <p:nvPr>
            <p:ph idx="1"/>
          </p:nvPr>
        </p:nvSpPr>
        <p:spPr/>
        <p:txBody>
          <a:bodyPr/>
          <a:lstStyle/>
          <a:p>
            <a:pPr>
              <a:spcBef>
                <a:spcPts val="1000"/>
              </a:spcBef>
            </a:pPr>
            <a:r>
              <a:rPr lang="zh-CN" altLang="zh-CN" sz="2400" dirty="0"/>
              <a:t>中国国家标准化管理</a:t>
            </a:r>
            <a:r>
              <a:rPr lang="zh-CN" altLang="zh-CN" sz="2400" dirty="0" smtClean="0"/>
              <a:t>委员会</a:t>
            </a:r>
            <a:endParaRPr lang="en-US" altLang="zh-CN" sz="2400" dirty="0" smtClean="0"/>
          </a:p>
          <a:p>
            <a:pPr lvl="1">
              <a:spcBef>
                <a:spcPts val="1000"/>
              </a:spcBef>
            </a:pPr>
            <a:r>
              <a:rPr lang="zh-CN" altLang="zh-CN" sz="2200" dirty="0" smtClean="0"/>
              <a:t>是</a:t>
            </a:r>
            <a:r>
              <a:rPr lang="zh-CN" altLang="zh-CN" sz="2200" dirty="0"/>
              <a:t>我国最高级别的国家标准机构</a:t>
            </a:r>
            <a:endParaRPr lang="en-US" altLang="zh-CN" sz="2000" dirty="0" smtClean="0"/>
          </a:p>
          <a:p>
            <a:pPr>
              <a:spcBef>
                <a:spcPts val="1000"/>
              </a:spcBef>
            </a:pPr>
            <a:r>
              <a:rPr lang="zh-CN" altLang="en-US" sz="2200" dirty="0"/>
              <a:t>全国信息安全标准化技术</a:t>
            </a:r>
            <a:r>
              <a:rPr lang="zh-CN" altLang="en-US" sz="2200" dirty="0" smtClean="0"/>
              <a:t>委员会（</a:t>
            </a:r>
            <a:r>
              <a:rPr lang="en-US" altLang="zh-CN" sz="2200" dirty="0" smtClean="0"/>
              <a:t>TC260)</a:t>
            </a:r>
          </a:p>
          <a:p>
            <a:pPr lvl="1">
              <a:spcBef>
                <a:spcPts val="1000"/>
              </a:spcBef>
            </a:pPr>
            <a:r>
              <a:rPr lang="en-US" altLang="zh-CN" sz="2000" dirty="0" smtClean="0"/>
              <a:t>1984</a:t>
            </a:r>
            <a:r>
              <a:rPr lang="zh-CN" altLang="en-US" sz="2000" dirty="0" smtClean="0"/>
              <a:t>年，成立数据加密技术分委员，后来改为信息技术安全分技术委员会 </a:t>
            </a:r>
          </a:p>
          <a:p>
            <a:pPr lvl="1">
              <a:spcBef>
                <a:spcPts val="1000"/>
              </a:spcBef>
            </a:pPr>
            <a:r>
              <a:rPr lang="en-US" altLang="zh-CN" sz="2000" dirty="0" smtClean="0">
                <a:solidFill>
                  <a:srgbClr val="0000FF"/>
                </a:solidFill>
              </a:rPr>
              <a:t>2002</a:t>
            </a:r>
            <a:r>
              <a:rPr lang="zh-CN" altLang="en-US" sz="2000" dirty="0" smtClean="0">
                <a:solidFill>
                  <a:srgbClr val="0000FF"/>
                </a:solidFill>
              </a:rPr>
              <a:t>年</a:t>
            </a:r>
            <a:r>
              <a:rPr lang="en-US" altLang="zh-CN" sz="2000" dirty="0" smtClean="0">
                <a:solidFill>
                  <a:srgbClr val="0000FF"/>
                </a:solidFill>
              </a:rPr>
              <a:t>4</a:t>
            </a:r>
            <a:r>
              <a:rPr lang="zh-CN" altLang="en-US" sz="2000" dirty="0" smtClean="0">
                <a:solidFill>
                  <a:srgbClr val="0000FF"/>
                </a:solidFill>
              </a:rPr>
              <a:t>月</a:t>
            </a:r>
            <a:r>
              <a:rPr lang="zh-CN" altLang="en-US" sz="2000" dirty="0" smtClean="0"/>
              <a:t>，为加强信息安全标准的协调工作，国家标准委决定成立</a:t>
            </a:r>
            <a:r>
              <a:rPr lang="zh-CN" altLang="en-US" sz="2000" dirty="0" smtClean="0">
                <a:solidFill>
                  <a:srgbClr val="0000FF"/>
                </a:solidFill>
              </a:rPr>
              <a:t>全国信息安全标准化技术委员会（信安标委，</a:t>
            </a:r>
            <a:r>
              <a:rPr lang="en-US" altLang="zh-CN" sz="2000" dirty="0" smtClean="0">
                <a:solidFill>
                  <a:srgbClr val="0000FF"/>
                </a:solidFill>
              </a:rPr>
              <a:t>TC260</a:t>
            </a:r>
            <a:r>
              <a:rPr lang="zh-CN" altLang="en-US" sz="2000" dirty="0" smtClean="0">
                <a:solidFill>
                  <a:srgbClr val="0000FF"/>
                </a:solidFill>
              </a:rPr>
              <a:t>）</a:t>
            </a:r>
            <a:r>
              <a:rPr lang="zh-CN" altLang="en-US" sz="2000" dirty="0" smtClean="0"/>
              <a:t>，由国家标准委直接领导，对口</a:t>
            </a:r>
            <a:r>
              <a:rPr lang="en-US" altLang="zh-CN" sz="2000" dirty="0" smtClean="0"/>
              <a:t>ISO/IEC JTC1 SC27</a:t>
            </a:r>
          </a:p>
          <a:p>
            <a:pPr lvl="1">
              <a:spcBef>
                <a:spcPts val="1000"/>
              </a:spcBef>
            </a:pPr>
            <a:r>
              <a:rPr lang="zh-CN" altLang="zh-CN" sz="2000" dirty="0"/>
              <a:t>国家标准化管理委员会</a:t>
            </a:r>
            <a:r>
              <a:rPr lang="zh-CN" altLang="en-US" sz="2000" dirty="0" smtClean="0"/>
              <a:t>高</a:t>
            </a:r>
            <a:r>
              <a:rPr lang="zh-CN" altLang="en-US" sz="2000" dirty="0"/>
              <a:t>新函</a:t>
            </a:r>
            <a:r>
              <a:rPr lang="en-US" altLang="zh-CN" sz="2000" dirty="0"/>
              <a:t>[2004]1</a:t>
            </a:r>
            <a:r>
              <a:rPr lang="zh-CN" altLang="en-US" sz="2000" dirty="0"/>
              <a:t>号文</a:t>
            </a:r>
            <a:r>
              <a:rPr lang="zh-CN" altLang="en-US" sz="2000" dirty="0" smtClean="0"/>
              <a:t>决定：自</a:t>
            </a:r>
            <a:r>
              <a:rPr lang="en-US" altLang="zh-CN" sz="2000" dirty="0"/>
              <a:t>2004</a:t>
            </a:r>
            <a:r>
              <a:rPr lang="zh-CN" altLang="en-US" sz="2000" dirty="0"/>
              <a:t>年</a:t>
            </a:r>
            <a:r>
              <a:rPr lang="en-US" altLang="zh-CN" sz="2000" dirty="0"/>
              <a:t>1</a:t>
            </a:r>
            <a:r>
              <a:rPr lang="zh-CN" altLang="en-US" sz="2000" dirty="0"/>
              <a:t>月起，各有关部门在申报信息安全国家标准计划项目时，必须经信息安全标委会提出工作意见，协调一致后由信息安全标委会组织申报；在国家标准制定过程中，标准工作组或主要起草单位要与信息安全标委会积极合作，并由信息安全标委会完成国家标准送审、报批</a:t>
            </a:r>
            <a:r>
              <a:rPr lang="zh-CN" altLang="en-US" sz="2000" dirty="0" smtClean="0"/>
              <a:t>工作</a:t>
            </a:r>
            <a:endParaRPr lang="zh-CN" altLang="en-US" sz="2000" dirty="0"/>
          </a:p>
          <a:p>
            <a:pPr>
              <a:spcBef>
                <a:spcPts val="1000"/>
              </a:spcBef>
            </a:pPr>
            <a:endParaRPr lang="zh-CN" altLang="en-US" sz="2200" dirty="0" smtClean="0"/>
          </a:p>
        </p:txBody>
      </p:sp>
      <p:sp>
        <p:nvSpPr>
          <p:cNvPr id="35844"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0A52C0BE-DAC2-4FF4-A1EC-84F02C48CA33}" type="slidenum">
              <a:rPr lang="zh-CN" altLang="en-US" smtClean="0"/>
              <a:t>46</a:t>
            </a:fld>
            <a:endParaRPr lang="en-US" altLang="zh-CN" smtClean="0"/>
          </a:p>
        </p:txBody>
      </p:sp>
    </p:spTree>
    <p:extLst>
      <p:ext uri="{BB962C8B-B14F-4D97-AF65-F5344CB8AC3E}">
        <p14:creationId xmlns:p14="http://schemas.microsoft.com/office/powerpoint/2010/main" val="2391148434"/>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全国信息安全标准化技术委员会</a:t>
            </a:r>
            <a:endParaRPr lang="zh-CN" altLang="en-US" dirty="0"/>
          </a:p>
        </p:txBody>
      </p:sp>
      <p:sp>
        <p:nvSpPr>
          <p:cNvPr id="3" name="内容占位符 2"/>
          <p:cNvSpPr>
            <a:spLocks noGrp="1"/>
          </p:cNvSpPr>
          <p:nvPr>
            <p:ph idx="1"/>
          </p:nvPr>
        </p:nvSpPr>
        <p:spPr/>
        <p:txBody>
          <a:bodyPr/>
          <a:lstStyle/>
          <a:p>
            <a:r>
              <a:rPr lang="en-US" altLang="zh-CN" dirty="0" smtClean="0"/>
              <a:t>TC260</a:t>
            </a:r>
            <a:r>
              <a:rPr lang="zh-CN" altLang="en-US" dirty="0" smtClean="0"/>
              <a:t>组织结构</a:t>
            </a:r>
          </a:p>
          <a:p>
            <a:pPr lvl="1"/>
            <a:endParaRPr lang="zh-CN" altLang="zh-CN" dirty="0"/>
          </a:p>
        </p:txBody>
      </p:sp>
      <p:sp>
        <p:nvSpPr>
          <p:cNvPr id="4" name="灯片编号占位符 3"/>
          <p:cNvSpPr>
            <a:spLocks noGrp="1"/>
          </p:cNvSpPr>
          <p:nvPr>
            <p:ph type="sldNum" sz="quarter" idx="10"/>
          </p:nvPr>
        </p:nvSpPr>
        <p:spPr/>
        <p:txBody>
          <a:bodyPr/>
          <a:lstStyle/>
          <a:p>
            <a:pPr>
              <a:defRPr/>
            </a:pPr>
            <a:fld id="{B72B1BD1-D633-4EF3-BC85-4BE17ED04345}" type="slidenum">
              <a:rPr lang="zh-CN" altLang="en-US" smtClean="0"/>
              <a:t>47</a:t>
            </a:fld>
            <a:endParaRPr lang="en-US" altLang="zh-CN"/>
          </a:p>
        </p:txBody>
      </p:sp>
      <p:pic>
        <p:nvPicPr>
          <p:cNvPr id="31786" name="图片 31786" descr="TC260机构设置"/>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607060" y="1837690"/>
            <a:ext cx="7929880" cy="4481830"/>
          </a:xfrm>
          <a:prstGeom prst="rect">
            <a:avLst/>
          </a:prstGeom>
          <a:noFill/>
          <a:ln>
            <a:noFill/>
          </a:ln>
        </p:spPr>
      </p:pic>
    </p:spTree>
    <p:extLst>
      <p:ext uri="{BB962C8B-B14F-4D97-AF65-F5344CB8AC3E}">
        <p14:creationId xmlns:p14="http://schemas.microsoft.com/office/powerpoint/2010/main" val="1059196733"/>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国际信息安全标准体系</a:t>
            </a:r>
            <a:endParaRPr lang="zh-CN" altLang="en-US" dirty="0"/>
          </a:p>
        </p:txBody>
      </p:sp>
      <p:pic>
        <p:nvPicPr>
          <p:cNvPr id="31785" name="图片 31785"/>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800791" y="1295400"/>
            <a:ext cx="7656718" cy="5105400"/>
          </a:xfrm>
          <a:prstGeom prst="rect">
            <a:avLst/>
          </a:prstGeom>
          <a:noFill/>
          <a:ln>
            <a:noFill/>
          </a:ln>
        </p:spPr>
      </p:pic>
      <p:sp>
        <p:nvSpPr>
          <p:cNvPr id="4" name="灯片编号占位符 3"/>
          <p:cNvSpPr>
            <a:spLocks noGrp="1"/>
          </p:cNvSpPr>
          <p:nvPr>
            <p:ph type="sldNum" sz="quarter" idx="10"/>
          </p:nvPr>
        </p:nvSpPr>
        <p:spPr/>
        <p:txBody>
          <a:bodyPr/>
          <a:lstStyle/>
          <a:p>
            <a:pPr>
              <a:defRPr/>
            </a:pPr>
            <a:fld id="{B72B1BD1-D633-4EF3-BC85-4BE17ED04345}" type="slidenum">
              <a:rPr lang="zh-CN" altLang="en-US" smtClean="0"/>
              <a:t>48</a:t>
            </a:fld>
            <a:endParaRPr lang="en-US" altLang="zh-CN"/>
          </a:p>
        </p:txBody>
      </p:sp>
    </p:spTree>
    <p:extLst>
      <p:ext uri="{BB962C8B-B14F-4D97-AF65-F5344CB8AC3E}">
        <p14:creationId xmlns:p14="http://schemas.microsoft.com/office/powerpoint/2010/main" val="402809202"/>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我国信息安全标准体系</a:t>
            </a:r>
            <a:endParaRPr lang="zh-CN" altLang="en-US" dirty="0"/>
          </a:p>
        </p:txBody>
      </p:sp>
      <p:pic>
        <p:nvPicPr>
          <p:cNvPr id="6" name="内容占位符 5"/>
          <p:cNvPicPr>
            <a:picLocks noGrp="1"/>
          </p:cNvPicPr>
          <p:nvPr>
            <p:ph idx="1"/>
          </p:nvPr>
        </p:nvPicPr>
        <p:blipFill>
          <a:blip r:embed="rId2" cstate="print">
            <a:clrChange>
              <a:clrFrom>
                <a:srgbClr val="FFFFFF"/>
              </a:clrFrom>
              <a:clrTo>
                <a:srgbClr val="FFFFFF">
                  <a:alpha val="0"/>
                </a:srgbClr>
              </a:clrTo>
            </a:clrChange>
          </a:blip>
          <a:stretch>
            <a:fillRect/>
          </a:stretch>
        </p:blipFill>
        <p:spPr bwMode="auto">
          <a:xfrm>
            <a:off x="251520" y="1844824"/>
            <a:ext cx="8244915" cy="3996444"/>
          </a:xfrm>
          <a:prstGeom prst="rect">
            <a:avLst/>
          </a:prstGeom>
          <a:noFill/>
          <a:ln w="9525">
            <a:noFill/>
            <a:miter lim="800000"/>
            <a:headEnd/>
            <a:tailEnd/>
          </a:ln>
        </p:spPr>
      </p:pic>
      <p:sp>
        <p:nvSpPr>
          <p:cNvPr id="4" name="灯片编号占位符 3"/>
          <p:cNvSpPr>
            <a:spLocks noGrp="1"/>
          </p:cNvSpPr>
          <p:nvPr>
            <p:ph type="sldNum" sz="quarter" idx="10"/>
          </p:nvPr>
        </p:nvSpPr>
        <p:spPr/>
        <p:txBody>
          <a:bodyPr/>
          <a:lstStyle/>
          <a:p>
            <a:pPr>
              <a:defRPr/>
            </a:pPr>
            <a:fld id="{B72B1BD1-D633-4EF3-BC85-4BE17ED04345}" type="slidenum">
              <a:rPr lang="zh-CN" altLang="en-US" smtClean="0"/>
              <a:t>49</a:t>
            </a:fld>
            <a:endParaRPr lang="en-US" altLang="zh-CN"/>
          </a:p>
        </p:txBody>
      </p:sp>
    </p:spTree>
    <p:extLst>
      <p:ext uri="{BB962C8B-B14F-4D97-AF65-F5344CB8AC3E}">
        <p14:creationId xmlns:p14="http://schemas.microsoft.com/office/powerpoint/2010/main" val="190363359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各国网络安全立法的重点制度 </a:t>
            </a:r>
          </a:p>
        </p:txBody>
      </p:sp>
      <p:sp>
        <p:nvSpPr>
          <p:cNvPr id="3" name="内容占位符 2"/>
          <p:cNvSpPr>
            <a:spLocks noGrp="1"/>
          </p:cNvSpPr>
          <p:nvPr>
            <p:ph idx="1"/>
          </p:nvPr>
        </p:nvSpPr>
        <p:spPr/>
        <p:txBody>
          <a:bodyPr/>
          <a:lstStyle/>
          <a:p>
            <a:r>
              <a:rPr lang="zh-CN" altLang="en-US" dirty="0"/>
              <a:t>对传统的网络安全制度进行立法修正</a:t>
            </a:r>
            <a:endParaRPr lang="en-US" altLang="zh-CN" dirty="0"/>
          </a:p>
          <a:p>
            <a:pPr lvl="1"/>
            <a:r>
              <a:rPr lang="zh-CN" altLang="en-US" dirty="0"/>
              <a:t>机构职责和管理制度</a:t>
            </a:r>
            <a:endParaRPr lang="en-US" altLang="zh-CN" dirty="0"/>
          </a:p>
          <a:p>
            <a:pPr lvl="1"/>
            <a:r>
              <a:rPr lang="zh-CN" altLang="en-US" dirty="0"/>
              <a:t>监测预警及应急处置机制</a:t>
            </a:r>
            <a:endParaRPr lang="en-US" altLang="zh-CN" dirty="0"/>
          </a:p>
          <a:p>
            <a:r>
              <a:rPr lang="zh-CN" altLang="en-US" dirty="0"/>
              <a:t>对近几年涌现的新问题进行应对</a:t>
            </a:r>
            <a:endParaRPr lang="en-US" altLang="zh-CN" dirty="0"/>
          </a:p>
          <a:p>
            <a:pPr lvl="1"/>
            <a:r>
              <a:rPr lang="zh-CN" altLang="en-US" dirty="0"/>
              <a:t>关键基础设施保护</a:t>
            </a:r>
            <a:endParaRPr lang="en-US" altLang="zh-CN" dirty="0"/>
          </a:p>
          <a:p>
            <a:pPr lvl="1"/>
            <a:r>
              <a:rPr lang="zh-CN" altLang="en-US" dirty="0"/>
              <a:t>数据安全防护（跨境数据流动、数据泄露处置等）</a:t>
            </a:r>
            <a:endParaRPr lang="en-US" altLang="zh-CN" dirty="0"/>
          </a:p>
          <a:p>
            <a:pPr lvl="1"/>
            <a:r>
              <a:rPr lang="zh-CN" altLang="en-US" dirty="0"/>
              <a:t>云计算等新技术、新业务引发的安全问题等</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5</a:t>
            </a:fld>
            <a:endParaRPr lang="en-US" altLang="zh-CN"/>
          </a:p>
        </p:txBody>
      </p:sp>
      <p:sp>
        <p:nvSpPr>
          <p:cNvPr id="5" name="矩形: 圆角 4"/>
          <p:cNvSpPr/>
          <p:nvPr/>
        </p:nvSpPr>
        <p:spPr>
          <a:xfrm>
            <a:off x="1116013" y="4944405"/>
            <a:ext cx="7488435" cy="14563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dirty="0">
                <a:solidFill>
                  <a:srgbClr val="FF0000"/>
                </a:solidFill>
              </a:rPr>
              <a:t>网络安全立法演变为全球范围内的利益协调与国家主权斗争</a:t>
            </a:r>
          </a:p>
        </p:txBody>
      </p:sp>
    </p:spTree>
    <p:extLst>
      <p:ext uri="{BB962C8B-B14F-4D97-AF65-F5344CB8AC3E}">
        <p14:creationId xmlns:p14="http://schemas.microsoft.com/office/powerpoint/2010/main" val="2122963530"/>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信息安全等级保护标准体系</a:t>
            </a:r>
            <a:endParaRPr lang="zh-CN" altLang="en-US" dirty="0"/>
          </a:p>
        </p:txBody>
      </p:sp>
      <p:pic>
        <p:nvPicPr>
          <p:cNvPr id="5" name="内容占位符 4"/>
          <p:cNvPicPr>
            <a:picLocks noGrp="1"/>
          </p:cNvPicPr>
          <p:nvPr>
            <p:ph idx="1"/>
          </p:nvPr>
        </p:nvPicPr>
        <p:blipFill>
          <a:blip r:embed="rId2" cstate="print"/>
          <a:stretch>
            <a:fillRect/>
          </a:stretch>
        </p:blipFill>
        <p:spPr>
          <a:xfrm>
            <a:off x="431540" y="1160748"/>
            <a:ext cx="8712460" cy="5112568"/>
          </a:xfrm>
          <a:prstGeom prst="rect">
            <a:avLst/>
          </a:prstGeom>
        </p:spPr>
      </p:pic>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50</a:t>
            </a:fld>
            <a:endParaRPr lang="en-US" altLang="zh-CN"/>
          </a:p>
        </p:txBody>
      </p:sp>
    </p:spTree>
    <p:extLst>
      <p:ext uri="{BB962C8B-B14F-4D97-AF65-F5344CB8AC3E}">
        <p14:creationId xmlns:p14="http://schemas.microsoft.com/office/powerpoint/2010/main" val="569160464"/>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dirty="0" smtClean="0"/>
              <a:t>知识子域：</a:t>
            </a:r>
            <a:r>
              <a:rPr lang="zh-CN" altLang="zh-CN" dirty="0"/>
              <a:t>等级保护</a:t>
            </a:r>
            <a:r>
              <a:rPr lang="zh-CN" altLang="zh-CN" dirty="0" smtClean="0"/>
              <a:t>标准体系</a:t>
            </a:r>
            <a:endParaRPr lang="zh-CN" altLang="zh-CN" dirty="0"/>
          </a:p>
        </p:txBody>
      </p:sp>
      <p:sp>
        <p:nvSpPr>
          <p:cNvPr id="17411" name="内容占位符 2"/>
          <p:cNvSpPr>
            <a:spLocks noGrp="1"/>
          </p:cNvSpPr>
          <p:nvPr>
            <p:ph idx="1"/>
          </p:nvPr>
        </p:nvSpPr>
        <p:spPr/>
        <p:txBody>
          <a:bodyPr/>
          <a:lstStyle/>
          <a:p>
            <a:pPr lvl="0"/>
            <a:r>
              <a:rPr lang="zh-CN" altLang="zh-CN" dirty="0" smtClean="0"/>
              <a:t>等级</a:t>
            </a:r>
            <a:r>
              <a:rPr lang="zh-CN" altLang="zh-CN" dirty="0"/>
              <a:t>保护政策发展过程</a:t>
            </a:r>
          </a:p>
          <a:p>
            <a:pPr lvl="1"/>
            <a:r>
              <a:rPr lang="zh-CN" altLang="zh-CN" dirty="0"/>
              <a:t>了解等级保护政策的发展过程</a:t>
            </a:r>
          </a:p>
          <a:p>
            <a:pPr lvl="0"/>
            <a:r>
              <a:rPr lang="zh-CN" altLang="zh-CN" sz="2800" dirty="0" smtClean="0">
                <a:sym typeface="+mn-ea"/>
              </a:rPr>
              <a:t>等级</a:t>
            </a:r>
            <a:r>
              <a:rPr lang="zh-CN" altLang="zh-CN" sz="2800" dirty="0">
                <a:sym typeface="+mn-ea"/>
              </a:rPr>
              <a:t>保护标准体系</a:t>
            </a:r>
          </a:p>
          <a:p>
            <a:pPr lvl="1"/>
            <a:r>
              <a:rPr lang="zh-CN" altLang="zh-CN" sz="2600" dirty="0">
                <a:sym typeface="+mn-ea"/>
              </a:rPr>
              <a:t>了解等级保护标准体系的构成，包括安全等级类标准、方法指导类标准、状况分析类标准、基线要求类</a:t>
            </a:r>
            <a:r>
              <a:rPr lang="zh-CN" altLang="zh-CN" sz="2600" dirty="0" smtClean="0">
                <a:sym typeface="+mn-ea"/>
              </a:rPr>
              <a:t>标准</a:t>
            </a:r>
            <a:endParaRPr lang="en-US" altLang="zh-CN" sz="2600" dirty="0" smtClean="0">
              <a:sym typeface="+mn-ea"/>
            </a:endParaRPr>
          </a:p>
          <a:p>
            <a:r>
              <a:rPr lang="zh-CN" altLang="en-US" dirty="0">
                <a:sym typeface="+mn-ea"/>
              </a:rPr>
              <a:t>等级保护实施流程</a:t>
            </a:r>
          </a:p>
          <a:p>
            <a:pPr lvl="1"/>
            <a:r>
              <a:rPr lang="zh-CN" altLang="en-US" dirty="0">
                <a:sym typeface="+mn-ea"/>
              </a:rPr>
              <a:t>了解等级已经建设的信息系统保护工作流程和新建信息系统等级保护工作流程；</a:t>
            </a:r>
          </a:p>
          <a:p>
            <a:pPr lvl="1"/>
            <a:r>
              <a:rPr lang="zh-CN" altLang="en-US" dirty="0">
                <a:sym typeface="+mn-ea"/>
              </a:rPr>
              <a:t>掌握定级、备案、差距分析、建设整改、等级测评、定期复查等每个流程工作的内容及要求；</a:t>
            </a:r>
          </a:p>
          <a:p>
            <a:pPr lvl="1"/>
            <a:endParaRPr lang="zh-CN" altLang="zh-CN" sz="2600" dirty="0">
              <a:sym typeface="+mn-ea"/>
            </a:endParaRPr>
          </a:p>
          <a:p>
            <a:pPr lvl="0"/>
            <a:endParaRPr lang="zh-CN" altLang="zh-CN" sz="2800" dirty="0">
              <a:sym typeface="+mn-ea"/>
            </a:endParaRPr>
          </a:p>
        </p:txBody>
      </p:sp>
      <p:sp>
        <p:nvSpPr>
          <p:cNvPr id="1741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1A8E0B4-D3D7-4CD0-9250-F4CA40C44DB7}" type="slidenum">
              <a:rPr lang="zh-CN" altLang="en-US" smtClean="0"/>
              <a:t>51</a:t>
            </a:fld>
            <a:endParaRPr lang="en-US" altLang="zh-CN" smtClean="0"/>
          </a:p>
        </p:txBody>
      </p:sp>
    </p:spTree>
    <p:extLst>
      <p:ext uri="{BB962C8B-B14F-4D97-AF65-F5344CB8AC3E}">
        <p14:creationId xmlns:p14="http://schemas.microsoft.com/office/powerpoint/2010/main" val="1786373007"/>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dirty="0"/>
              <a:t>等级保护标准体系</a:t>
            </a:r>
          </a:p>
        </p:txBody>
      </p:sp>
      <p:pic>
        <p:nvPicPr>
          <p:cNvPr id="31780" name="图片 31780"/>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367645" y="1295400"/>
            <a:ext cx="4907666" cy="5105400"/>
          </a:xfrm>
          <a:prstGeom prst="rect">
            <a:avLst/>
          </a:prstGeom>
          <a:noFill/>
          <a:ln>
            <a:noFill/>
          </a:ln>
        </p:spPr>
      </p:pic>
      <p:sp>
        <p:nvSpPr>
          <p:cNvPr id="1741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1A8E0B4-D3D7-4CD0-9250-F4CA40C44DB7}" type="slidenum">
              <a:rPr lang="zh-CN" altLang="en-US" smtClean="0"/>
              <a:t>52</a:t>
            </a:fld>
            <a:endParaRPr lang="en-US" altLang="zh-CN" smtClean="0"/>
          </a:p>
        </p:txBody>
      </p:sp>
    </p:spTree>
    <p:extLst>
      <p:ext uri="{BB962C8B-B14F-4D97-AF65-F5344CB8AC3E}">
        <p14:creationId xmlns:p14="http://schemas.microsoft.com/office/powerpoint/2010/main" val="1296785146"/>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dirty="0"/>
              <a:t>等级保护标准体系</a:t>
            </a:r>
          </a:p>
        </p:txBody>
      </p:sp>
      <p:sp>
        <p:nvSpPr>
          <p:cNvPr id="17411" name="内容占位符 2"/>
          <p:cNvSpPr>
            <a:spLocks noGrp="1"/>
          </p:cNvSpPr>
          <p:nvPr>
            <p:ph idx="1"/>
          </p:nvPr>
        </p:nvSpPr>
        <p:spPr/>
        <p:txBody>
          <a:bodyPr/>
          <a:lstStyle/>
          <a:p>
            <a:pPr lvl="0"/>
            <a:r>
              <a:rPr lang="zh-CN" altLang="zh-CN" sz="2000" dirty="0">
                <a:latin typeface="+mn-ea"/>
              </a:rPr>
              <a:t>1)安全等级类标准</a:t>
            </a:r>
          </a:p>
          <a:p>
            <a:pPr lvl="1"/>
            <a:r>
              <a:rPr lang="zh-CN" altLang="en-US" sz="1855" dirty="0">
                <a:latin typeface="+mn-ea"/>
              </a:rPr>
              <a:t>作用：如何确定等级保护等级进行了详细规定</a:t>
            </a:r>
          </a:p>
          <a:p>
            <a:pPr lvl="1"/>
            <a:r>
              <a:rPr lang="zh-CN" altLang="en-US" sz="1855" dirty="0">
                <a:latin typeface="+mn-ea"/>
              </a:rPr>
              <a:t>GB/T 22240-2008 《信息安全技术 信息系统安全保护等级保护定级指南》及行业定级细则</a:t>
            </a:r>
          </a:p>
          <a:p>
            <a:pPr lvl="0"/>
            <a:r>
              <a:rPr lang="zh-CN" altLang="zh-CN" sz="1995" dirty="0">
                <a:latin typeface="+mn-ea"/>
              </a:rPr>
              <a:t>2)方法指导类标准</a:t>
            </a:r>
          </a:p>
          <a:p>
            <a:pPr lvl="1"/>
            <a:r>
              <a:rPr lang="zh-CN" altLang="zh-CN" sz="1850" dirty="0">
                <a:latin typeface="+mn-ea"/>
              </a:rPr>
              <a:t>作用：如何开展等级保护工作做了详细规定。</a:t>
            </a:r>
          </a:p>
          <a:p>
            <a:pPr lvl="1"/>
            <a:r>
              <a:rPr lang="zh-CN" altLang="zh-CN" sz="1850" dirty="0">
                <a:latin typeface="+mn-ea"/>
              </a:rPr>
              <a:t>GB/T25058-2010《信息安全技术_信息系统安全等级保护实施指南》等</a:t>
            </a:r>
          </a:p>
          <a:p>
            <a:pPr lvl="0"/>
            <a:r>
              <a:rPr lang="zh-CN" altLang="zh-CN" sz="1990" dirty="0">
                <a:latin typeface="+mn-ea"/>
              </a:rPr>
              <a:t>3)状况分析类标准</a:t>
            </a:r>
          </a:p>
          <a:p>
            <a:pPr lvl="1"/>
            <a:r>
              <a:rPr lang="zh-CN" altLang="zh-CN" sz="1845" dirty="0">
                <a:latin typeface="+mn-ea"/>
              </a:rPr>
              <a:t>作用：如何开展等级保护测评工作做出了详细规定</a:t>
            </a:r>
          </a:p>
          <a:p>
            <a:pPr lvl="1"/>
            <a:r>
              <a:rPr lang="zh-CN" altLang="zh-CN" sz="1845" dirty="0">
                <a:latin typeface="+mn-ea"/>
              </a:rPr>
              <a:t>GB/T28448-2012《信息安全技术 信息系统安全等级保护测评要求》等</a:t>
            </a:r>
          </a:p>
          <a:p>
            <a:pPr lvl="0"/>
            <a:r>
              <a:rPr lang="zh-CN" altLang="zh-CN" sz="1985" dirty="0">
                <a:latin typeface="+mn-ea"/>
              </a:rPr>
              <a:t>4)基线要求类标准</a:t>
            </a:r>
          </a:p>
          <a:p>
            <a:pPr lvl="1"/>
            <a:r>
              <a:rPr lang="zh-CN" altLang="zh-CN" sz="1840" dirty="0">
                <a:latin typeface="+mn-ea"/>
              </a:rPr>
              <a:t>作用：对开展等级保护工作中涉及到具体技术、管理进行要求</a:t>
            </a:r>
          </a:p>
          <a:p>
            <a:pPr lvl="1"/>
            <a:r>
              <a:rPr lang="zh-CN" altLang="zh-CN" sz="1840" dirty="0">
                <a:latin typeface="+mn-ea"/>
              </a:rPr>
              <a:t>GB/T22239-2008《信息安全技术 信息系统安全等级保护基本要求》等</a:t>
            </a:r>
          </a:p>
          <a:p>
            <a:pPr lvl="1"/>
            <a:endParaRPr lang="zh-CN" altLang="zh-CN" sz="1850" dirty="0">
              <a:latin typeface="+mn-ea"/>
            </a:endParaRPr>
          </a:p>
        </p:txBody>
      </p:sp>
      <p:sp>
        <p:nvSpPr>
          <p:cNvPr id="1741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1A8E0B4-D3D7-4CD0-9250-F4CA40C44DB7}" type="slidenum">
              <a:rPr lang="zh-CN" altLang="en-US" smtClean="0"/>
              <a:t>53</a:t>
            </a:fld>
            <a:endParaRPr lang="en-US" altLang="zh-CN" smtClean="0"/>
          </a:p>
        </p:txBody>
      </p:sp>
    </p:spTree>
    <p:extLst>
      <p:ext uri="{BB962C8B-B14F-4D97-AF65-F5344CB8AC3E}">
        <p14:creationId xmlns:p14="http://schemas.microsoft.com/office/powerpoint/2010/main" val="506032079"/>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zh-CN" dirty="0"/>
              <a:t>等级保护实施流程</a:t>
            </a:r>
          </a:p>
        </p:txBody>
      </p:sp>
      <p:pic>
        <p:nvPicPr>
          <p:cNvPr id="31778" name="图片 31778"/>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3480" y="1295400"/>
            <a:ext cx="8031339" cy="5105400"/>
          </a:xfrm>
          <a:prstGeom prst="rect">
            <a:avLst/>
          </a:prstGeom>
          <a:noFill/>
          <a:ln>
            <a:noFill/>
          </a:ln>
        </p:spPr>
      </p:pic>
      <p:sp>
        <p:nvSpPr>
          <p:cNvPr id="1741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1A8E0B4-D3D7-4CD0-9250-F4CA40C44DB7}" type="slidenum">
              <a:rPr lang="zh-CN" altLang="en-US" smtClean="0"/>
              <a:t>54</a:t>
            </a:fld>
            <a:endParaRPr lang="en-US" altLang="zh-CN" smtClean="0"/>
          </a:p>
        </p:txBody>
      </p:sp>
    </p:spTree>
    <p:extLst>
      <p:ext uri="{BB962C8B-B14F-4D97-AF65-F5344CB8AC3E}">
        <p14:creationId xmlns:p14="http://schemas.microsoft.com/office/powerpoint/2010/main" val="2659625062"/>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ext Box 403"/>
          <p:cNvSpPr txBox="1">
            <a:spLocks noChangeArrowheads="1"/>
          </p:cNvSpPr>
          <p:nvPr/>
        </p:nvSpPr>
        <p:spPr bwMode="auto">
          <a:xfrm>
            <a:off x="2508250" y="5362575"/>
            <a:ext cx="1349375" cy="473075"/>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200">
                <a:latin typeface="Times New Roman" panose="02020603050405020304" pitchFamily="18" charset="0"/>
              </a:rPr>
              <a:t>7</a:t>
            </a:r>
            <a:r>
              <a:rPr lang="zh-CN" altLang="en-US" sz="1200">
                <a:latin typeface="Times New Roman" panose="02020603050405020304" pitchFamily="18" charset="0"/>
              </a:rPr>
              <a:t>、系统服务安全等级</a:t>
            </a:r>
            <a:endParaRPr lang="en-US" altLang="zh-CN" sz="1200"/>
          </a:p>
        </p:txBody>
      </p:sp>
      <p:sp>
        <p:nvSpPr>
          <p:cNvPr id="119811" name="Rectangle 2"/>
          <p:cNvSpPr>
            <a:spLocks noGrp="1" noRot="1" noChangeArrowheads="1"/>
          </p:cNvSpPr>
          <p:nvPr>
            <p:ph type="title"/>
          </p:nvPr>
        </p:nvSpPr>
        <p:spPr/>
        <p:txBody>
          <a:bodyPr/>
          <a:lstStyle/>
          <a:p>
            <a:pPr eaLnBrk="1" hangingPunct="1"/>
            <a:r>
              <a:rPr lang="zh-CN" altLang="en-US" dirty="0" smtClean="0">
                <a:solidFill>
                  <a:schemeClr val="bg1"/>
                </a:solidFill>
              </a:rPr>
              <a:t>定级指南－－</a:t>
            </a:r>
            <a:r>
              <a:rPr lang="en-US" altLang="zh-CN" sz="4000" smtClean="0">
                <a:solidFill>
                  <a:schemeClr val="bg1"/>
                </a:solidFill>
              </a:rPr>
              <a:t>GA/T 22240</a:t>
            </a:r>
            <a:endParaRPr lang="en-US" altLang="zh-CN" sz="4000" dirty="0" smtClean="0">
              <a:solidFill>
                <a:schemeClr val="bg1"/>
              </a:solidFill>
            </a:endParaRPr>
          </a:p>
        </p:txBody>
      </p:sp>
      <p:graphicFrame>
        <p:nvGraphicFramePr>
          <p:cNvPr id="119878" name="Group 70"/>
          <p:cNvGraphicFramePr>
            <a:graphicFrameLocks noGrp="1"/>
          </p:cNvGraphicFramePr>
          <p:nvPr>
            <p:ph idx="1"/>
          </p:nvPr>
        </p:nvGraphicFramePr>
        <p:xfrm>
          <a:off x="533400" y="1295400"/>
          <a:ext cx="8193188" cy="2118519"/>
        </p:xfrm>
        <a:graphic>
          <a:graphicData uri="http://schemas.openxmlformats.org/drawingml/2006/table">
            <a:tbl>
              <a:tblPr/>
              <a:tblGrid>
                <a:gridCol w="2975600">
                  <a:extLst>
                    <a:ext uri="{9D8B030D-6E8A-4147-A177-3AD203B41FA5}">
                      <a16:colId xmlns:a16="http://schemas.microsoft.com/office/drawing/2014/main" val="20000"/>
                    </a:ext>
                  </a:extLst>
                </a:gridCol>
                <a:gridCol w="1516291">
                  <a:extLst>
                    <a:ext uri="{9D8B030D-6E8A-4147-A177-3AD203B41FA5}">
                      <a16:colId xmlns:a16="http://schemas.microsoft.com/office/drawing/2014/main" val="20001"/>
                    </a:ext>
                  </a:extLst>
                </a:gridCol>
                <a:gridCol w="1585373">
                  <a:extLst>
                    <a:ext uri="{9D8B030D-6E8A-4147-A177-3AD203B41FA5}">
                      <a16:colId xmlns:a16="http://schemas.microsoft.com/office/drawing/2014/main" val="20002"/>
                    </a:ext>
                  </a:extLst>
                </a:gridCol>
                <a:gridCol w="2115924">
                  <a:extLst>
                    <a:ext uri="{9D8B030D-6E8A-4147-A177-3AD203B41FA5}">
                      <a16:colId xmlns:a16="http://schemas.microsoft.com/office/drawing/2014/main" val="20003"/>
                    </a:ext>
                  </a:extLst>
                </a:gridCol>
              </a:tblGrid>
              <a:tr h="362123">
                <a:tc rowSpan="2">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chemeClr val="tx1"/>
                          </a:solidFill>
                          <a:effectLst/>
                          <a:latin typeface="+mn-ea"/>
                          <a:ea typeface="+mn-ea"/>
                          <a:cs typeface="Times New Roman" panose="02020603050405020304" pitchFamily="18" charset="0"/>
                        </a:rPr>
                        <a:t>保护对象受到破坏时受侵害的客体</a:t>
                      </a:r>
                      <a:endParaRPr kumimoji="0" lang="en-US" altLang="zh-CN" sz="1200" b="0" i="0" u="none" strike="noStrike" cap="none" normalizeH="0" baseline="0" smtClean="0">
                        <a:ln>
                          <a:noFill/>
                        </a:ln>
                        <a:solidFill>
                          <a:schemeClr val="tx1"/>
                        </a:solidFill>
                        <a:effectLst/>
                        <a:latin typeface="+mn-ea"/>
                        <a:ea typeface="+mn-ea"/>
                        <a:cs typeface="Times New Roman" panose="02020603050405020304" pitchFamily="18" charset="0"/>
                      </a:endParaRPr>
                    </a:p>
                  </a:txBody>
                  <a:tcPr marL="173403" marR="17340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gridSpan="3">
                  <a:txBody>
                    <a:bodyPr/>
                    <a:lstStyle/>
                    <a:p>
                      <a:pPr marL="342900" marR="0" lvl="0" indent="-342900" algn="ctr" defTabSz="914400" rtl="0" eaLnBrk="1" fontAlgn="base" latinLnBrk="0" hangingPunct="1">
                        <a:lnSpc>
                          <a:spcPct val="140000"/>
                        </a:lnSpc>
                        <a:spcBef>
                          <a:spcPct val="0"/>
                        </a:spcBef>
                        <a:spcAft>
                          <a:spcPct val="0"/>
                        </a:spcAft>
                        <a:buClrTx/>
                        <a:buSzTx/>
                        <a:buFontTx/>
                        <a:buNone/>
                      </a:pPr>
                      <a:r>
                        <a:rPr kumimoji="0" lang="zh-CN" altLang="en-US" sz="1200" b="0" i="0" u="none" strike="noStrike" cap="none" normalizeH="0" baseline="0" smtClean="0">
                          <a:ln>
                            <a:noFill/>
                          </a:ln>
                          <a:solidFill>
                            <a:schemeClr val="tx1"/>
                          </a:solidFill>
                          <a:effectLst/>
                          <a:latin typeface="+mn-ea"/>
                          <a:ea typeface="+mn-ea"/>
                          <a:cs typeface="Times New Roman" panose="02020603050405020304" pitchFamily="18" charset="0"/>
                        </a:rPr>
                        <a:t>对客体的侵害程度</a:t>
                      </a:r>
                      <a:endParaRPr kumimoji="0" lang="en-US" altLang="zh-CN" sz="1200" b="0" i="0" u="none" strike="noStrike" cap="none" normalizeH="0" baseline="0" smtClean="0">
                        <a:ln>
                          <a:noFill/>
                        </a:ln>
                        <a:solidFill>
                          <a:schemeClr val="tx1"/>
                        </a:solidFill>
                        <a:effectLst/>
                        <a:latin typeface="+mn-ea"/>
                        <a:ea typeface="+mn-ea"/>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85000"/>
                      </a:schemeClr>
                    </a:solidFill>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06970">
                <a:tc vMerge="1">
                  <a:txBody>
                    <a:bodyPr/>
                    <a:lstStyle/>
                    <a:p>
                      <a:endParaRPr lang="zh-CN"/>
                    </a:p>
                  </a:txBody>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一般损害</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严重损害</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特别严重损害</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35486">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200" b="0" i="0" u="none" strike="noStrike" cap="none" normalizeH="0" baseline="0" smtClean="0">
                          <a:ln>
                            <a:noFill/>
                          </a:ln>
                          <a:solidFill>
                            <a:schemeClr val="tx1"/>
                          </a:solidFill>
                          <a:effectLst/>
                          <a:latin typeface="+mn-ea"/>
                          <a:ea typeface="+mn-ea"/>
                          <a:cs typeface="Times New Roman" panose="02020603050405020304" pitchFamily="18" charset="0"/>
                        </a:rPr>
                        <a:t>公民、法人和其他组织的合法权益</a:t>
                      </a:r>
                      <a:endParaRPr kumimoji="0" lang="en-US" altLang="zh-CN" sz="1200" b="0" i="0" u="none" strike="noStrike" cap="none" normalizeH="0" baseline="0" smtClean="0">
                        <a:ln>
                          <a:noFill/>
                        </a:ln>
                        <a:solidFill>
                          <a:schemeClr val="tx1"/>
                        </a:solidFill>
                        <a:effectLst/>
                        <a:latin typeface="+mn-ea"/>
                        <a:ea typeface="+mn-ea"/>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第一级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第二级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第三级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6970">
                <a:tc>
                  <a:txBody>
                    <a:bodyPr/>
                    <a:lstStyle/>
                    <a:p>
                      <a:pPr marL="0" marR="0" lvl="0" indent="0" algn="l" defTabSz="914400" rtl="0" eaLnBrk="1" fontAlgn="base" latinLnBrk="0" hangingPunct="1">
                        <a:lnSpc>
                          <a:spcPct val="140000"/>
                        </a:lnSpc>
                        <a:spcBef>
                          <a:spcPct val="0"/>
                        </a:spcBef>
                        <a:spcAft>
                          <a:spcPct val="0"/>
                        </a:spcAft>
                        <a:buClrTx/>
                        <a:buSzTx/>
                        <a:buFontTx/>
                        <a:buNone/>
                      </a:pPr>
                      <a:r>
                        <a:rPr kumimoji="0" lang="zh-CN" altLang="en-US" sz="1200" b="0" i="0" u="none" strike="noStrike" cap="none" normalizeH="0" baseline="0" smtClean="0">
                          <a:ln>
                            <a:noFill/>
                          </a:ln>
                          <a:solidFill>
                            <a:schemeClr val="tx1"/>
                          </a:solidFill>
                          <a:effectLst/>
                          <a:latin typeface="+mn-ea"/>
                          <a:ea typeface="+mn-ea"/>
                          <a:cs typeface="Times New Roman" panose="02020603050405020304" pitchFamily="18" charset="0"/>
                        </a:rPr>
                        <a:t>社会秩序、公共利益</a:t>
                      </a:r>
                      <a:endParaRPr kumimoji="0" lang="en-US" altLang="zh-CN" sz="1200" b="0" i="0" u="none" strike="noStrike" cap="none" normalizeH="0" baseline="0" smtClean="0">
                        <a:ln>
                          <a:noFill/>
                        </a:ln>
                        <a:solidFill>
                          <a:schemeClr val="tx1"/>
                        </a:solidFill>
                        <a:effectLst/>
                        <a:latin typeface="+mn-ea"/>
                        <a:ea typeface="+mn-ea"/>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第二级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第三级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第四级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6970">
                <a:tc>
                  <a:txBody>
                    <a:bodyPr/>
                    <a:lstStyle/>
                    <a:p>
                      <a:pPr marL="0" marR="0" lvl="0" indent="0" algn="l" defTabSz="914400" rtl="0" eaLnBrk="1" fontAlgn="base" latinLnBrk="0" hangingPunct="1">
                        <a:lnSpc>
                          <a:spcPct val="140000"/>
                        </a:lnSpc>
                        <a:spcBef>
                          <a:spcPct val="0"/>
                        </a:spcBef>
                        <a:spcAft>
                          <a:spcPct val="0"/>
                        </a:spcAft>
                        <a:buClrTx/>
                        <a:buSzTx/>
                        <a:buFontTx/>
                        <a:buNone/>
                      </a:pPr>
                      <a:r>
                        <a:rPr kumimoji="0" lang="zh-CN" altLang="en-US" sz="1200" b="0" i="0" u="none" strike="noStrike" cap="none" normalizeH="0" baseline="0" smtClean="0">
                          <a:ln>
                            <a:noFill/>
                          </a:ln>
                          <a:solidFill>
                            <a:schemeClr val="tx1"/>
                          </a:solidFill>
                          <a:effectLst/>
                          <a:latin typeface="+mn-ea"/>
                          <a:ea typeface="+mn-ea"/>
                          <a:cs typeface="Times New Roman" panose="02020603050405020304" pitchFamily="18" charset="0"/>
                        </a:rPr>
                        <a:t>国家安全</a:t>
                      </a:r>
                      <a:endParaRPr kumimoji="0" lang="en-US" altLang="zh-CN" sz="1200" b="0" i="0" u="none" strike="noStrike" cap="none" normalizeH="0" baseline="0" smtClean="0">
                        <a:ln>
                          <a:noFill/>
                        </a:ln>
                        <a:solidFill>
                          <a:schemeClr val="tx1"/>
                        </a:solidFill>
                        <a:effectLst/>
                        <a:latin typeface="+mn-ea"/>
                        <a:ea typeface="+mn-ea"/>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第三级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第四级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40000"/>
                        </a:lnSpc>
                        <a:spcBef>
                          <a:spcPct val="0"/>
                        </a:spcBef>
                        <a:spcAft>
                          <a:spcPct val="0"/>
                        </a:spcAft>
                        <a:buClrTx/>
                        <a:buSzTx/>
                        <a:buFontTx/>
                        <a:buNone/>
                        <a:tabLst>
                          <a:tab pos="228600" algn="l"/>
                        </a:tabLst>
                      </a:pPr>
                      <a:r>
                        <a:rPr kumimoji="0" lang="zh-CN" altLang="en-US" sz="12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第五级</a:t>
                      </a:r>
                      <a:endParaRPr kumimoji="0" lang="en-US" altLang="zh-CN" sz="1200" b="0" i="0" u="none" strike="noStrike" cap="none" normalizeH="0" baseline="0" smtClean="0">
                        <a:ln>
                          <a:noFill/>
                        </a:ln>
                        <a:solidFill>
                          <a:schemeClr val="tx1"/>
                        </a:solidFill>
                        <a:effectLst/>
                        <a:latin typeface="Arial" panose="020B0604020202020204" pitchFamily="34" charset="0"/>
                        <a:ea typeface="宋体" panose="02010600030101010101" pitchFamily="2" charset="-122"/>
                        <a:cs typeface="Times New Roman" panose="02020603050405020304" pitchFamily="18" charset="0"/>
                      </a:endParaRPr>
                    </a:p>
                  </a:txBody>
                  <a:tcPr marL="173403" marR="17340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19876"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C19EC0AC-FD6A-4C43-BAE7-8B2C5DAE3AEB}" type="slidenum">
              <a:rPr lang="zh-CN" altLang="en-US" smtClean="0"/>
              <a:t>55</a:t>
            </a:fld>
            <a:endParaRPr lang="en-US" altLang="zh-CN" smtClean="0"/>
          </a:p>
        </p:txBody>
      </p:sp>
      <p:sp>
        <p:nvSpPr>
          <p:cNvPr id="60420" name="Text Box 4"/>
          <p:cNvSpPr txBox="1">
            <a:spLocks noChangeArrowheads="1"/>
          </p:cNvSpPr>
          <p:nvPr/>
        </p:nvSpPr>
        <p:spPr bwMode="auto">
          <a:xfrm>
            <a:off x="468313" y="1268413"/>
            <a:ext cx="2232025" cy="366712"/>
          </a:xfrm>
          <a:prstGeom prst="rect">
            <a:avLst/>
          </a:prstGeom>
          <a:solidFill>
            <a:schemeClr val="accent6">
              <a:lumMod val="40000"/>
              <a:lumOff val="60000"/>
            </a:schemeClr>
          </a:solidFill>
          <a:ln w="9525">
            <a:noFill/>
            <a:miter lim="800000"/>
          </a:ln>
          <a:effectLst>
            <a:outerShdw blurRad="63500" sy="50000" kx="-2453608" rotWithShape="0">
              <a:schemeClr val="bg2">
                <a:alpha val="50000"/>
              </a:schemeClr>
            </a:outerShdw>
          </a:effectLst>
        </p:spPr>
        <p:txBody>
          <a:bodyPr>
            <a:spAutoFit/>
          </a:bodyPr>
          <a:lstStyle/>
          <a:p>
            <a:pPr algn="ctr">
              <a:spcBef>
                <a:spcPct val="50000"/>
              </a:spcBef>
              <a:defRPr/>
            </a:pPr>
            <a:r>
              <a:rPr lang="zh-CN" altLang="en-US" b="1">
                <a:latin typeface="Arial" panose="020B0604020202020204" pitchFamily="34" charset="0"/>
              </a:rPr>
              <a:t>等级保护定级方法</a:t>
            </a:r>
            <a:endParaRPr lang="en-US" altLang="zh-CN" b="1">
              <a:latin typeface="Arial" panose="020B0604020202020204" pitchFamily="34" charset="0"/>
            </a:endParaRPr>
          </a:p>
        </p:txBody>
      </p:sp>
      <p:sp>
        <p:nvSpPr>
          <p:cNvPr id="60421" name="Text Box 5"/>
          <p:cNvSpPr txBox="1">
            <a:spLocks noChangeArrowheads="1"/>
          </p:cNvSpPr>
          <p:nvPr/>
        </p:nvSpPr>
        <p:spPr bwMode="auto">
          <a:xfrm>
            <a:off x="1476375" y="2125663"/>
            <a:ext cx="1368425" cy="366712"/>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保护对象</a:t>
            </a:r>
            <a:endParaRPr lang="en-US" altLang="zh-CN"/>
          </a:p>
        </p:txBody>
      </p:sp>
      <p:sp>
        <p:nvSpPr>
          <p:cNvPr id="60422" name="Text Box 6"/>
          <p:cNvSpPr txBox="1">
            <a:spLocks noChangeArrowheads="1"/>
          </p:cNvSpPr>
          <p:nvPr/>
        </p:nvSpPr>
        <p:spPr bwMode="auto">
          <a:xfrm>
            <a:off x="5110163" y="2846388"/>
            <a:ext cx="2125662" cy="366712"/>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对客体的侵害程度</a:t>
            </a:r>
            <a:endParaRPr lang="en-US" altLang="zh-CN"/>
          </a:p>
        </p:txBody>
      </p:sp>
      <p:sp>
        <p:nvSpPr>
          <p:cNvPr id="60423" name="Text Box 7"/>
          <p:cNvSpPr txBox="1">
            <a:spLocks noChangeArrowheads="1"/>
          </p:cNvSpPr>
          <p:nvPr/>
        </p:nvSpPr>
        <p:spPr bwMode="auto">
          <a:xfrm>
            <a:off x="3205163" y="2608263"/>
            <a:ext cx="1654175" cy="646331"/>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pPr>
              <a:spcBef>
                <a:spcPts val="0"/>
              </a:spcBef>
            </a:pPr>
            <a:r>
              <a:rPr lang="zh-CN" altLang="en-US"/>
              <a:t>客体</a:t>
            </a:r>
            <a:r>
              <a:rPr lang="zh-CN" altLang="en-US" smtClean="0"/>
              <a:t>：</a:t>
            </a:r>
            <a:endParaRPr lang="en-US" altLang="zh-CN" smtClean="0"/>
          </a:p>
          <a:p>
            <a:pPr>
              <a:spcBef>
                <a:spcPts val="0"/>
              </a:spcBef>
            </a:pPr>
            <a:r>
              <a:rPr lang="zh-CN" altLang="en-US" smtClean="0"/>
              <a:t>社</a:t>
            </a:r>
            <a:r>
              <a:rPr lang="zh-CN" altLang="en-US"/>
              <a:t>会关系</a:t>
            </a:r>
            <a:endParaRPr lang="en-US" altLang="zh-CN"/>
          </a:p>
        </p:txBody>
      </p:sp>
      <p:sp>
        <p:nvSpPr>
          <p:cNvPr id="60424" name="Text Box 8"/>
          <p:cNvSpPr txBox="1">
            <a:spLocks noChangeArrowheads="1"/>
          </p:cNvSpPr>
          <p:nvPr/>
        </p:nvSpPr>
        <p:spPr bwMode="auto">
          <a:xfrm>
            <a:off x="5110163" y="2414588"/>
            <a:ext cx="2087562" cy="366712"/>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受侵害的客体</a:t>
            </a:r>
            <a:endParaRPr lang="en-US" altLang="zh-CN"/>
          </a:p>
        </p:txBody>
      </p:sp>
      <p:cxnSp>
        <p:nvCxnSpPr>
          <p:cNvPr id="119846" name="AutoShape 9"/>
          <p:cNvCxnSpPr>
            <a:cxnSpLocks noChangeShapeType="1"/>
            <a:stCxn id="60420" idx="1"/>
            <a:endCxn id="60421" idx="1"/>
          </p:cNvCxnSpPr>
          <p:nvPr/>
        </p:nvCxnSpPr>
        <p:spPr bwMode="auto">
          <a:xfrm rot="10800000" flipH="1" flipV="1">
            <a:off x="468313" y="1452563"/>
            <a:ext cx="1008062" cy="857250"/>
          </a:xfrm>
          <a:prstGeom prst="bentConnector3">
            <a:avLst>
              <a:gd name="adj1" fmla="val -22676"/>
            </a:avLst>
          </a:prstGeom>
          <a:noFill/>
          <a:ln w="9525">
            <a:solidFill>
              <a:schemeClr val="tx1"/>
            </a:solidFill>
            <a:miter lim="800000"/>
          </a:ln>
          <a:extLst>
            <a:ext uri="{909E8E84-426E-40DD-AFC4-6F175D3DCCD1}">
              <a14:hiddenFill xmlns:a14="http://schemas.microsoft.com/office/drawing/2010/main">
                <a:noFill/>
              </a14:hiddenFill>
            </a:ext>
          </a:extLst>
        </p:spPr>
      </p:cxnSp>
      <p:cxnSp>
        <p:nvCxnSpPr>
          <p:cNvPr id="119847" name="AutoShape 10"/>
          <p:cNvCxnSpPr>
            <a:cxnSpLocks noChangeShapeType="1"/>
            <a:stCxn id="60421" idx="3"/>
            <a:endCxn id="60423" idx="1"/>
          </p:cNvCxnSpPr>
          <p:nvPr/>
        </p:nvCxnSpPr>
        <p:spPr bwMode="auto">
          <a:xfrm>
            <a:off x="2844800" y="2309019"/>
            <a:ext cx="360363" cy="622410"/>
          </a:xfrm>
          <a:prstGeom prst="straightConnector1">
            <a:avLst/>
          </a:prstGeom>
          <a:noFill/>
          <a:ln w="9525">
            <a:solidFill>
              <a:schemeClr val="tx1"/>
            </a:solidFill>
            <a:round/>
          </a:ln>
          <a:extLst>
            <a:ext uri="{909E8E84-426E-40DD-AFC4-6F175D3DCCD1}">
              <a14:hiddenFill xmlns:a14="http://schemas.microsoft.com/office/drawing/2010/main">
                <a:noFill/>
              </a14:hiddenFill>
            </a:ext>
          </a:extLst>
        </p:spPr>
      </p:cxnSp>
      <p:cxnSp>
        <p:nvCxnSpPr>
          <p:cNvPr id="119848" name="AutoShape 11"/>
          <p:cNvCxnSpPr>
            <a:cxnSpLocks noChangeShapeType="1"/>
            <a:stCxn id="60423" idx="3"/>
            <a:endCxn id="60424" idx="1"/>
          </p:cNvCxnSpPr>
          <p:nvPr/>
        </p:nvCxnSpPr>
        <p:spPr bwMode="auto">
          <a:xfrm flipV="1">
            <a:off x="4859338" y="2597944"/>
            <a:ext cx="250825" cy="333485"/>
          </a:xfrm>
          <a:prstGeom prst="straightConnector1">
            <a:avLst/>
          </a:prstGeom>
          <a:noFill/>
          <a:ln w="9525">
            <a:solidFill>
              <a:schemeClr val="tx1"/>
            </a:solidFill>
            <a:round/>
          </a:ln>
          <a:extLst>
            <a:ext uri="{909E8E84-426E-40DD-AFC4-6F175D3DCCD1}">
              <a14:hiddenFill xmlns:a14="http://schemas.microsoft.com/office/drawing/2010/main">
                <a:noFill/>
              </a14:hiddenFill>
            </a:ext>
          </a:extLst>
        </p:spPr>
      </p:cxnSp>
      <p:cxnSp>
        <p:nvCxnSpPr>
          <p:cNvPr id="119849" name="AutoShape 12"/>
          <p:cNvCxnSpPr>
            <a:cxnSpLocks noChangeShapeType="1"/>
            <a:stCxn id="60423" idx="3"/>
            <a:endCxn id="60422" idx="1"/>
          </p:cNvCxnSpPr>
          <p:nvPr/>
        </p:nvCxnSpPr>
        <p:spPr bwMode="auto">
          <a:xfrm>
            <a:off x="4859338" y="2931429"/>
            <a:ext cx="250825" cy="98315"/>
          </a:xfrm>
          <a:prstGeom prst="straightConnector1">
            <a:avLst/>
          </a:prstGeom>
          <a:noFill/>
          <a:ln w="9525">
            <a:solidFill>
              <a:schemeClr val="tx1"/>
            </a:solidFill>
            <a:round/>
          </a:ln>
          <a:extLst>
            <a:ext uri="{909E8E84-426E-40DD-AFC4-6F175D3DCCD1}">
              <a14:hiddenFill xmlns:a14="http://schemas.microsoft.com/office/drawing/2010/main">
                <a:noFill/>
              </a14:hiddenFill>
            </a:ext>
          </a:extLst>
        </p:spPr>
      </p:cxnSp>
      <p:sp>
        <p:nvSpPr>
          <p:cNvPr id="60429" name="Text Box 13"/>
          <p:cNvSpPr txBox="1">
            <a:spLocks noChangeArrowheads="1"/>
          </p:cNvSpPr>
          <p:nvPr/>
        </p:nvSpPr>
        <p:spPr bwMode="auto">
          <a:xfrm>
            <a:off x="3203575" y="1700213"/>
            <a:ext cx="1655763" cy="366712"/>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信息系统安全</a:t>
            </a:r>
            <a:endParaRPr lang="en-US" altLang="zh-CN"/>
          </a:p>
        </p:txBody>
      </p:sp>
      <p:cxnSp>
        <p:nvCxnSpPr>
          <p:cNvPr id="119851" name="AutoShape 14"/>
          <p:cNvCxnSpPr>
            <a:cxnSpLocks noChangeShapeType="1"/>
            <a:stCxn id="60421" idx="3"/>
            <a:endCxn id="60429" idx="1"/>
          </p:cNvCxnSpPr>
          <p:nvPr/>
        </p:nvCxnSpPr>
        <p:spPr bwMode="auto">
          <a:xfrm flipV="1">
            <a:off x="2844800" y="1884363"/>
            <a:ext cx="358775" cy="425450"/>
          </a:xfrm>
          <a:prstGeom prst="straightConnector1">
            <a:avLst/>
          </a:prstGeom>
          <a:noFill/>
          <a:ln w="9525">
            <a:solidFill>
              <a:schemeClr val="tx1"/>
            </a:solidFill>
            <a:round/>
          </a:ln>
          <a:extLst>
            <a:ext uri="{909E8E84-426E-40DD-AFC4-6F175D3DCCD1}">
              <a14:hiddenFill xmlns:a14="http://schemas.microsoft.com/office/drawing/2010/main">
                <a:noFill/>
              </a14:hiddenFill>
            </a:ext>
          </a:extLst>
        </p:spPr>
      </p:cxnSp>
      <p:cxnSp>
        <p:nvCxnSpPr>
          <p:cNvPr id="119852" name="AutoShape 15"/>
          <p:cNvCxnSpPr>
            <a:cxnSpLocks noChangeShapeType="1"/>
            <a:stCxn id="60429" idx="2"/>
            <a:endCxn id="60423" idx="0"/>
          </p:cNvCxnSpPr>
          <p:nvPr/>
        </p:nvCxnSpPr>
        <p:spPr bwMode="auto">
          <a:xfrm>
            <a:off x="4031457" y="2066925"/>
            <a:ext cx="794" cy="54133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60432" name="Text Box 16"/>
          <p:cNvSpPr txBox="1">
            <a:spLocks noChangeArrowheads="1"/>
          </p:cNvSpPr>
          <p:nvPr/>
        </p:nvSpPr>
        <p:spPr bwMode="auto">
          <a:xfrm>
            <a:off x="5110163" y="1909763"/>
            <a:ext cx="2125662" cy="366712"/>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系统服务安全</a:t>
            </a:r>
            <a:endParaRPr lang="en-US" altLang="zh-CN"/>
          </a:p>
        </p:txBody>
      </p:sp>
      <p:sp>
        <p:nvSpPr>
          <p:cNvPr id="60433" name="Text Box 17"/>
          <p:cNvSpPr txBox="1">
            <a:spLocks noChangeArrowheads="1"/>
          </p:cNvSpPr>
          <p:nvPr/>
        </p:nvSpPr>
        <p:spPr bwMode="auto">
          <a:xfrm>
            <a:off x="5110163" y="1477963"/>
            <a:ext cx="2087562" cy="366712"/>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业务信息安全</a:t>
            </a:r>
            <a:endParaRPr lang="en-US" altLang="zh-CN"/>
          </a:p>
        </p:txBody>
      </p:sp>
      <p:cxnSp>
        <p:nvCxnSpPr>
          <p:cNvPr id="119855" name="AutoShape 18"/>
          <p:cNvCxnSpPr>
            <a:cxnSpLocks noChangeShapeType="1"/>
            <a:stCxn id="60429" idx="3"/>
            <a:endCxn id="60433" idx="1"/>
          </p:cNvCxnSpPr>
          <p:nvPr/>
        </p:nvCxnSpPr>
        <p:spPr bwMode="auto">
          <a:xfrm flipV="1">
            <a:off x="4859338" y="1662113"/>
            <a:ext cx="250825" cy="222250"/>
          </a:xfrm>
          <a:prstGeom prst="straightConnector1">
            <a:avLst/>
          </a:prstGeom>
          <a:noFill/>
          <a:ln w="9525">
            <a:solidFill>
              <a:schemeClr val="tx1"/>
            </a:solidFill>
            <a:round/>
          </a:ln>
          <a:extLst>
            <a:ext uri="{909E8E84-426E-40DD-AFC4-6F175D3DCCD1}">
              <a14:hiddenFill xmlns:a14="http://schemas.microsoft.com/office/drawing/2010/main">
                <a:noFill/>
              </a14:hiddenFill>
            </a:ext>
          </a:extLst>
        </p:spPr>
      </p:cxnSp>
      <p:cxnSp>
        <p:nvCxnSpPr>
          <p:cNvPr id="119856" name="AutoShape 19"/>
          <p:cNvCxnSpPr>
            <a:cxnSpLocks noChangeShapeType="1"/>
            <a:stCxn id="60429" idx="3"/>
            <a:endCxn id="60432" idx="1"/>
          </p:cNvCxnSpPr>
          <p:nvPr/>
        </p:nvCxnSpPr>
        <p:spPr bwMode="auto">
          <a:xfrm>
            <a:off x="4859338" y="1884363"/>
            <a:ext cx="250825" cy="209550"/>
          </a:xfrm>
          <a:prstGeom prst="straightConnector1">
            <a:avLst/>
          </a:prstGeom>
          <a:noFill/>
          <a:ln w="9525">
            <a:solidFill>
              <a:schemeClr val="tx1"/>
            </a:solidFill>
            <a:round/>
          </a:ln>
          <a:extLst>
            <a:ext uri="{909E8E84-426E-40DD-AFC4-6F175D3DCCD1}">
              <a14:hiddenFill xmlns:a14="http://schemas.microsoft.com/office/drawing/2010/main">
                <a:noFill/>
              </a14:hiddenFill>
            </a:ext>
          </a:extLst>
        </p:spPr>
      </p:cxnSp>
      <p:sp>
        <p:nvSpPr>
          <p:cNvPr id="119857" name="Text Box 396"/>
          <p:cNvSpPr txBox="1">
            <a:spLocks noChangeArrowheads="1"/>
          </p:cNvSpPr>
          <p:nvPr/>
        </p:nvSpPr>
        <p:spPr bwMode="auto">
          <a:xfrm>
            <a:off x="296863" y="4786313"/>
            <a:ext cx="1736725" cy="436562"/>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200">
                <a:latin typeface="Times New Roman" panose="02020603050405020304" pitchFamily="18" charset="0"/>
              </a:rPr>
              <a:t>3</a:t>
            </a:r>
            <a:r>
              <a:rPr lang="zh-CN" altLang="en-US" sz="1200">
                <a:latin typeface="Times New Roman" panose="02020603050405020304" pitchFamily="18" charset="0"/>
              </a:rPr>
              <a:t>、综合评定对客体的侵害程度</a:t>
            </a:r>
            <a:endParaRPr lang="en-US" altLang="zh-CN" sz="1200"/>
          </a:p>
        </p:txBody>
      </p:sp>
      <p:sp>
        <p:nvSpPr>
          <p:cNvPr id="119858" name="Text Box 397"/>
          <p:cNvSpPr txBox="1">
            <a:spLocks noChangeArrowheads="1"/>
          </p:cNvSpPr>
          <p:nvPr/>
        </p:nvSpPr>
        <p:spPr bwMode="auto">
          <a:xfrm>
            <a:off x="250825" y="4094163"/>
            <a:ext cx="1828800" cy="403225"/>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1200">
                <a:latin typeface="宋体" panose="02010600030101010101" pitchFamily="2" charset="-122"/>
              </a:rPr>
              <a:t>2</a:t>
            </a:r>
            <a:r>
              <a:rPr lang="zh-CN" altLang="en-US" sz="1200">
                <a:latin typeface="宋体" panose="02010600030101010101" pitchFamily="2" charset="-122"/>
              </a:rPr>
              <a:t>、确定业务信息安全受到破坏时所侵害的客体</a:t>
            </a:r>
            <a:endParaRPr lang="en-US" altLang="zh-CN" sz="1200"/>
          </a:p>
        </p:txBody>
      </p:sp>
      <p:sp>
        <p:nvSpPr>
          <p:cNvPr id="119859" name="Text Box 398"/>
          <p:cNvSpPr txBox="1">
            <a:spLocks noChangeArrowheads="1"/>
          </p:cNvSpPr>
          <p:nvPr/>
        </p:nvSpPr>
        <p:spPr bwMode="auto">
          <a:xfrm>
            <a:off x="2312988" y="4786313"/>
            <a:ext cx="1736725" cy="436562"/>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200">
                <a:latin typeface="Times New Roman" panose="02020603050405020304" pitchFamily="18" charset="0"/>
              </a:rPr>
              <a:t>6</a:t>
            </a:r>
            <a:r>
              <a:rPr lang="zh-CN" altLang="en-US" sz="1200">
                <a:latin typeface="Times New Roman" panose="02020603050405020304" pitchFamily="18" charset="0"/>
              </a:rPr>
              <a:t>、综合评定对客体的侵害程度</a:t>
            </a:r>
            <a:endParaRPr lang="en-US" altLang="zh-CN" sz="1200">
              <a:latin typeface="Times New Roman" panose="02020603050405020304" pitchFamily="18" charset="0"/>
            </a:endParaRPr>
          </a:p>
          <a:p>
            <a:pPr eaLnBrk="1" hangingPunct="1"/>
            <a:endParaRPr lang="en-US" altLang="zh-CN" sz="1200"/>
          </a:p>
        </p:txBody>
      </p:sp>
      <p:sp>
        <p:nvSpPr>
          <p:cNvPr id="119860" name="Text Box 399"/>
          <p:cNvSpPr txBox="1">
            <a:spLocks noChangeArrowheads="1"/>
          </p:cNvSpPr>
          <p:nvPr/>
        </p:nvSpPr>
        <p:spPr bwMode="auto">
          <a:xfrm>
            <a:off x="2266950" y="4095750"/>
            <a:ext cx="1828800" cy="401638"/>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1200">
                <a:latin typeface="宋体" panose="02010600030101010101" pitchFamily="2" charset="-122"/>
              </a:rPr>
              <a:t>5</a:t>
            </a:r>
            <a:r>
              <a:rPr lang="zh-CN" altLang="en-US" sz="1200">
                <a:latin typeface="宋体" panose="02010600030101010101" pitchFamily="2" charset="-122"/>
              </a:rPr>
              <a:t>、确定系统服务安全受到破坏时所侵害的客体</a:t>
            </a:r>
            <a:endParaRPr lang="en-US" altLang="zh-CN" sz="1200"/>
          </a:p>
        </p:txBody>
      </p:sp>
      <p:cxnSp>
        <p:nvCxnSpPr>
          <p:cNvPr id="119861" name="AutoShape 400"/>
          <p:cNvCxnSpPr>
            <a:cxnSpLocks noChangeShapeType="1"/>
            <a:stCxn id="119858" idx="2"/>
            <a:endCxn id="119857" idx="0"/>
          </p:cNvCxnSpPr>
          <p:nvPr/>
        </p:nvCxnSpPr>
        <p:spPr bwMode="auto">
          <a:xfrm>
            <a:off x="1165225" y="4497388"/>
            <a:ext cx="1" cy="288925"/>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cxnSp>
        <p:nvCxnSpPr>
          <p:cNvPr id="119862" name="AutoShape 401"/>
          <p:cNvCxnSpPr>
            <a:cxnSpLocks noChangeShapeType="1"/>
            <a:stCxn id="119859" idx="2"/>
            <a:endCxn id="119810" idx="0"/>
          </p:cNvCxnSpPr>
          <p:nvPr/>
        </p:nvCxnSpPr>
        <p:spPr bwMode="auto">
          <a:xfrm>
            <a:off x="3181351" y="5222875"/>
            <a:ext cx="1587" cy="139700"/>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cxnSp>
        <p:nvCxnSpPr>
          <p:cNvPr id="119863" name="AutoShape 402"/>
          <p:cNvCxnSpPr>
            <a:cxnSpLocks noChangeShapeType="1"/>
            <a:stCxn id="119860" idx="2"/>
            <a:endCxn id="119859" idx="0"/>
          </p:cNvCxnSpPr>
          <p:nvPr/>
        </p:nvCxnSpPr>
        <p:spPr bwMode="auto">
          <a:xfrm>
            <a:off x="3181350" y="4497388"/>
            <a:ext cx="1" cy="288925"/>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cxnSp>
        <p:nvCxnSpPr>
          <p:cNvPr id="119864" name="AutoShape 404"/>
          <p:cNvCxnSpPr>
            <a:cxnSpLocks noChangeShapeType="1"/>
            <a:stCxn id="119866" idx="2"/>
            <a:endCxn id="119867" idx="0"/>
          </p:cNvCxnSpPr>
          <p:nvPr/>
        </p:nvCxnSpPr>
        <p:spPr bwMode="auto">
          <a:xfrm>
            <a:off x="1167607" y="5835650"/>
            <a:ext cx="1051718" cy="176213"/>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cxnSp>
        <p:nvCxnSpPr>
          <p:cNvPr id="119865" name="AutoShape 405"/>
          <p:cNvCxnSpPr>
            <a:cxnSpLocks noChangeShapeType="1"/>
            <a:stCxn id="119810" idx="2"/>
            <a:endCxn id="119867" idx="0"/>
          </p:cNvCxnSpPr>
          <p:nvPr/>
        </p:nvCxnSpPr>
        <p:spPr bwMode="auto">
          <a:xfrm flipH="1">
            <a:off x="2219325" y="5835650"/>
            <a:ext cx="963613" cy="176213"/>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sp>
        <p:nvSpPr>
          <p:cNvPr id="119866" name="Text Box 406"/>
          <p:cNvSpPr txBox="1">
            <a:spLocks noChangeArrowheads="1"/>
          </p:cNvSpPr>
          <p:nvPr/>
        </p:nvSpPr>
        <p:spPr bwMode="auto">
          <a:xfrm>
            <a:off x="479425" y="5362575"/>
            <a:ext cx="1376363" cy="473075"/>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200">
                <a:latin typeface="Times New Roman" panose="02020603050405020304" pitchFamily="18" charset="0"/>
              </a:rPr>
              <a:t>4</a:t>
            </a:r>
            <a:r>
              <a:rPr lang="zh-CN" altLang="en-US" sz="1200">
                <a:latin typeface="Times New Roman" panose="02020603050405020304" pitchFamily="18" charset="0"/>
              </a:rPr>
              <a:t>、业务信息安全等级</a:t>
            </a:r>
            <a:endParaRPr lang="en-US" altLang="zh-CN" sz="1200"/>
          </a:p>
        </p:txBody>
      </p:sp>
      <p:sp>
        <p:nvSpPr>
          <p:cNvPr id="119867" name="Text Box 407"/>
          <p:cNvSpPr txBox="1">
            <a:spLocks noChangeArrowheads="1"/>
          </p:cNvSpPr>
          <p:nvPr/>
        </p:nvSpPr>
        <p:spPr bwMode="auto">
          <a:xfrm>
            <a:off x="1304925" y="6011863"/>
            <a:ext cx="1828800" cy="512762"/>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200">
                <a:latin typeface="Times New Roman" panose="02020603050405020304" pitchFamily="18" charset="0"/>
              </a:rPr>
              <a:t>8</a:t>
            </a:r>
            <a:r>
              <a:rPr lang="zh-CN" altLang="en-US" sz="1200">
                <a:latin typeface="Times New Roman" panose="02020603050405020304" pitchFamily="18" charset="0"/>
              </a:rPr>
              <a:t>、定级对象的安全保护等级</a:t>
            </a:r>
            <a:endParaRPr lang="en-US" altLang="zh-CN" sz="1200">
              <a:latin typeface="Times New Roman" panose="02020603050405020304" pitchFamily="18" charset="0"/>
            </a:endParaRPr>
          </a:p>
          <a:p>
            <a:pPr algn="ctr" eaLnBrk="1" hangingPunct="1"/>
            <a:endParaRPr lang="en-US" altLang="zh-CN" sz="1200">
              <a:latin typeface="Times New Roman" panose="02020603050405020304" pitchFamily="18" charset="0"/>
            </a:endParaRPr>
          </a:p>
          <a:p>
            <a:pPr algn="ctr" eaLnBrk="1" hangingPunct="1"/>
            <a:r>
              <a:rPr lang="en-US" altLang="zh-CN" sz="1200">
                <a:latin typeface="Times New Roman" panose="02020603050405020304" pitchFamily="18" charset="0"/>
              </a:rPr>
              <a:t>8</a:t>
            </a:r>
            <a:r>
              <a:rPr lang="zh-CN" altLang="en-US" sz="1200">
                <a:latin typeface="Times New Roman" panose="02020603050405020304" pitchFamily="18" charset="0"/>
              </a:rPr>
              <a:t>＝</a:t>
            </a:r>
            <a:r>
              <a:rPr lang="en-US" altLang="zh-CN" sz="1200">
                <a:latin typeface="Times New Roman" panose="02020603050405020304" pitchFamily="18" charset="0"/>
              </a:rPr>
              <a:t>MAX</a:t>
            </a:r>
            <a:r>
              <a:rPr lang="zh-CN" altLang="en-US" sz="1200">
                <a:latin typeface="Times New Roman" panose="02020603050405020304" pitchFamily="18" charset="0"/>
              </a:rPr>
              <a:t>（</a:t>
            </a:r>
            <a:r>
              <a:rPr lang="en-US" altLang="zh-CN" sz="1200">
                <a:latin typeface="Times New Roman" panose="02020603050405020304" pitchFamily="18" charset="0"/>
              </a:rPr>
              <a:t>4</a:t>
            </a:r>
            <a:r>
              <a:rPr lang="zh-CN" altLang="en-US" sz="1200">
                <a:latin typeface="Times New Roman" panose="02020603050405020304" pitchFamily="18" charset="0"/>
              </a:rPr>
              <a:t>，</a:t>
            </a:r>
            <a:r>
              <a:rPr lang="en-US" altLang="zh-CN" sz="1200">
                <a:latin typeface="Times New Roman" panose="02020603050405020304" pitchFamily="18" charset="0"/>
              </a:rPr>
              <a:t>7</a:t>
            </a:r>
            <a:r>
              <a:rPr lang="zh-CN" altLang="en-US" sz="1200">
                <a:latin typeface="Times New Roman" panose="02020603050405020304" pitchFamily="18" charset="0"/>
              </a:rPr>
              <a:t>）</a:t>
            </a:r>
            <a:endParaRPr lang="en-US" altLang="zh-CN" sz="1200"/>
          </a:p>
        </p:txBody>
      </p:sp>
      <p:cxnSp>
        <p:nvCxnSpPr>
          <p:cNvPr id="119868" name="AutoShape 408"/>
          <p:cNvCxnSpPr>
            <a:cxnSpLocks noChangeShapeType="1"/>
            <a:stCxn id="119857" idx="2"/>
            <a:endCxn id="119866" idx="0"/>
          </p:cNvCxnSpPr>
          <p:nvPr/>
        </p:nvCxnSpPr>
        <p:spPr bwMode="auto">
          <a:xfrm>
            <a:off x="1165226" y="5222875"/>
            <a:ext cx="2381" cy="139700"/>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sp>
        <p:nvSpPr>
          <p:cNvPr id="119869" name="Text Box 409"/>
          <p:cNvSpPr txBox="1">
            <a:spLocks noChangeArrowheads="1"/>
          </p:cNvSpPr>
          <p:nvPr/>
        </p:nvSpPr>
        <p:spPr bwMode="auto">
          <a:xfrm>
            <a:off x="1258888" y="3402013"/>
            <a:ext cx="1828800" cy="494506"/>
          </a:xfrm>
          <a:prstGeom prst="rect">
            <a:avLst/>
          </a:prstGeom>
          <a:solidFill>
            <a:srgbClr val="FFFFFF"/>
          </a:solidFill>
          <a:ln w="9525">
            <a:solidFill>
              <a:srgbClr val="000000"/>
            </a:solidFill>
            <a:miter lim="800000"/>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200">
                <a:latin typeface="Times New Roman" panose="02020603050405020304" pitchFamily="18" charset="0"/>
              </a:rPr>
              <a:t>1</a:t>
            </a:r>
            <a:r>
              <a:rPr lang="zh-CN" altLang="en-US" sz="1200">
                <a:latin typeface="Times New Roman" panose="02020603050405020304" pitchFamily="18" charset="0"/>
              </a:rPr>
              <a:t>、确定定级对象</a:t>
            </a:r>
            <a:r>
              <a:rPr lang="zh-CN" altLang="en-US" sz="1200" u="sng">
                <a:latin typeface="Times New Roman" panose="02020603050405020304" pitchFamily="18" charset="0"/>
              </a:rPr>
              <a:t>（系统边界）</a:t>
            </a:r>
            <a:endParaRPr lang="en-US" altLang="zh-CN" sz="1200" u="sng"/>
          </a:p>
        </p:txBody>
      </p:sp>
      <p:cxnSp>
        <p:nvCxnSpPr>
          <p:cNvPr id="119870" name="AutoShape 410"/>
          <p:cNvCxnSpPr>
            <a:cxnSpLocks noChangeShapeType="1"/>
            <a:stCxn id="119869" idx="2"/>
            <a:endCxn id="119858" idx="0"/>
          </p:cNvCxnSpPr>
          <p:nvPr/>
        </p:nvCxnSpPr>
        <p:spPr bwMode="auto">
          <a:xfrm flipH="1">
            <a:off x="1165225" y="3896519"/>
            <a:ext cx="1008063" cy="197644"/>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cxnSp>
        <p:nvCxnSpPr>
          <p:cNvPr id="119871" name="AutoShape 411"/>
          <p:cNvCxnSpPr>
            <a:cxnSpLocks noChangeShapeType="1"/>
            <a:stCxn id="119869" idx="2"/>
            <a:endCxn id="119860" idx="0"/>
          </p:cNvCxnSpPr>
          <p:nvPr/>
        </p:nvCxnSpPr>
        <p:spPr bwMode="auto">
          <a:xfrm>
            <a:off x="2173288" y="3896519"/>
            <a:ext cx="1008062" cy="199231"/>
          </a:xfrm>
          <a:prstGeom prst="straightConnector1">
            <a:avLst/>
          </a:prstGeom>
          <a:noFill/>
          <a:ln w="9525">
            <a:solidFill>
              <a:srgbClr val="000000"/>
            </a:solidFill>
            <a:round/>
            <a:tailEnd type="triangle" w="med" len="med"/>
          </a:ln>
          <a:extLst>
            <a:ext uri="{909E8E84-426E-40DD-AFC4-6F175D3DCCD1}">
              <a14:hiddenFill xmlns:a14="http://schemas.microsoft.com/office/drawing/2010/main">
                <a:noFill/>
              </a14:hiddenFill>
            </a:ext>
          </a:extLst>
        </p:spPr>
      </p:cxnSp>
      <p:sp>
        <p:nvSpPr>
          <p:cNvPr id="60828" name="Text Box 412"/>
          <p:cNvSpPr txBox="1">
            <a:spLocks noChangeArrowheads="1"/>
          </p:cNvSpPr>
          <p:nvPr/>
        </p:nvSpPr>
        <p:spPr bwMode="auto">
          <a:xfrm>
            <a:off x="1476375" y="2781300"/>
            <a:ext cx="1368425" cy="366713"/>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一般流程</a:t>
            </a:r>
            <a:endParaRPr lang="en-US" altLang="zh-CN"/>
          </a:p>
        </p:txBody>
      </p:sp>
      <p:sp>
        <p:nvSpPr>
          <p:cNvPr id="60829" name="Text Box 413"/>
          <p:cNvSpPr txBox="1">
            <a:spLocks noChangeArrowheads="1"/>
          </p:cNvSpPr>
          <p:nvPr/>
        </p:nvSpPr>
        <p:spPr bwMode="auto">
          <a:xfrm>
            <a:off x="4500563" y="3573463"/>
            <a:ext cx="1368425" cy="366712"/>
          </a:xfrm>
          <a:prstGeom prst="rect">
            <a:avLst/>
          </a:prstGeom>
          <a:solidFill>
            <a:schemeClr val="bg1">
              <a:lumMod val="75000"/>
            </a:schemeClr>
          </a:solidFill>
          <a:ln w="9525">
            <a:noFill/>
            <a:miter lim="800000"/>
          </a:ln>
          <a:effectLst>
            <a:outerShdw blurRad="63500" sy="50000" kx="-2453608" rotWithShape="0">
              <a:schemeClr val="bg2">
                <a:alpha val="50000"/>
              </a:schemeClr>
            </a:outerShdw>
          </a:effectLst>
        </p:spPr>
        <p:txBody>
          <a:bodyPr>
            <a:spAutoFit/>
          </a:bodyPr>
          <a:lstStyle>
            <a:defPPr>
              <a:defRPr lang="en-US"/>
            </a:defPPr>
            <a:lvl1pPr algn="ctr">
              <a:spcBef>
                <a:spcPct val="50000"/>
              </a:spcBef>
              <a:defRPr b="1">
                <a:latin typeface="Arial" panose="020B0604020202020204" pitchFamily="34" charset="0"/>
              </a:defRPr>
            </a:lvl1pPr>
          </a:lstStyle>
          <a:p>
            <a:r>
              <a:rPr lang="zh-CN" altLang="en-US"/>
              <a:t>等级确定</a:t>
            </a:r>
            <a:endParaRPr lang="en-US" altLang="zh-CN"/>
          </a:p>
        </p:txBody>
      </p:sp>
      <p:cxnSp>
        <p:nvCxnSpPr>
          <p:cNvPr id="119874" name="AutoShape 414"/>
          <p:cNvCxnSpPr>
            <a:cxnSpLocks noChangeShapeType="1"/>
            <a:stCxn id="60421" idx="2"/>
            <a:endCxn id="60828" idx="0"/>
          </p:cNvCxnSpPr>
          <p:nvPr/>
        </p:nvCxnSpPr>
        <p:spPr bwMode="auto">
          <a:xfrm>
            <a:off x="2160588" y="2492375"/>
            <a:ext cx="0" cy="288925"/>
          </a:xfrm>
          <a:prstGeom prst="straightConnector1">
            <a:avLst/>
          </a:prstGeom>
          <a:noFill/>
          <a:ln w="9525">
            <a:solidFill>
              <a:schemeClr val="tx1"/>
            </a:solidFill>
            <a:round/>
          </a:ln>
          <a:extLst>
            <a:ext uri="{909E8E84-426E-40DD-AFC4-6F175D3DCCD1}">
              <a14:hiddenFill xmlns:a14="http://schemas.microsoft.com/office/drawing/2010/main">
                <a:noFill/>
              </a14:hiddenFill>
            </a:ext>
          </a:extLst>
        </p:spPr>
      </p:cxnSp>
      <p:cxnSp>
        <p:nvCxnSpPr>
          <p:cNvPr id="119875" name="AutoShape 416"/>
          <p:cNvCxnSpPr>
            <a:cxnSpLocks noChangeShapeType="1"/>
            <a:stCxn id="60829" idx="0"/>
            <a:endCxn id="60828" idx="2"/>
          </p:cNvCxnSpPr>
          <p:nvPr/>
        </p:nvCxnSpPr>
        <p:spPr bwMode="auto">
          <a:xfrm rot="5400000" flipH="1">
            <a:off x="3459957" y="1848644"/>
            <a:ext cx="425450" cy="3024187"/>
          </a:xfrm>
          <a:prstGeom prst="bentConnector3">
            <a:avLst>
              <a:gd name="adj1" fmla="val 64551"/>
            </a:avLst>
          </a:prstGeom>
          <a:noFill/>
          <a:ln w="9525">
            <a:solidFill>
              <a:schemeClr val="tx1"/>
            </a:solidFill>
            <a:miter lim="800000"/>
          </a:ln>
          <a:extLst>
            <a:ext uri="{909E8E84-426E-40DD-AFC4-6F175D3DCCD1}">
              <a14:hiddenFill xmlns:a14="http://schemas.microsoft.com/office/drawing/2010/main">
                <a:noFill/>
              </a14:hiddenFill>
            </a:ext>
          </a:extLst>
        </p:spPr>
      </p:cxnSp>
      <p:sp>
        <p:nvSpPr>
          <p:cNvPr id="100" name="文本框 99"/>
          <p:cNvSpPr txBox="1"/>
          <p:nvPr/>
        </p:nvSpPr>
        <p:spPr>
          <a:xfrm>
            <a:off x="6104255" y="3356610"/>
            <a:ext cx="2789555" cy="737235"/>
          </a:xfrm>
          <a:prstGeom prst="rect">
            <a:avLst/>
          </a:prstGeom>
          <a:noFill/>
          <a:ln w="9525">
            <a:noFill/>
          </a:ln>
        </p:spPr>
        <p:txBody>
          <a:bodyPr wrap="square">
            <a:spAutoFit/>
          </a:bodyPr>
          <a:lstStyle/>
          <a:p>
            <a:pPr marL="0" indent="234950"/>
            <a:r>
              <a:rPr lang="zh-CN" altLang="en-US" sz="1400" b="0">
                <a:latin typeface="+mn-ea"/>
                <a:ea typeface="+mn-ea"/>
                <a:cs typeface="宋体" panose="02010600030101010101" pitchFamily="2" charset="-122"/>
              </a:rPr>
              <a:t>即将修订为</a:t>
            </a:r>
            <a:r>
              <a:rPr lang="en-US" altLang="zh-CN" sz="1400" b="0">
                <a:latin typeface="+mn-ea"/>
                <a:ea typeface="+mn-ea"/>
                <a:cs typeface="宋体" panose="02010600030101010101" pitchFamily="2" charset="-122"/>
              </a:rPr>
              <a:t>GA/T 20-XXXX 《</a:t>
            </a:r>
            <a:r>
              <a:rPr lang="zh-CN" altLang="en-US" sz="1400" b="0">
                <a:latin typeface="+mn-ea"/>
                <a:ea typeface="+mn-ea"/>
                <a:cs typeface="宋体" panose="02010600030101010101" pitchFamily="2" charset="-122"/>
              </a:rPr>
              <a:t>信息安全技术 网络安全保护等级保护定级指南</a:t>
            </a:r>
            <a:r>
              <a:rPr lang="en-US" altLang="zh-CN" sz="1400" b="0">
                <a:latin typeface="+mn-ea"/>
                <a:ea typeface="+mn-ea"/>
                <a:cs typeface="宋体" panose="02010600030101010101" pitchFamily="2" charset="-122"/>
              </a:rPr>
              <a:t>》</a:t>
            </a:r>
            <a:endParaRPr lang="zh-CN" altLang="en-US" sz="1400" b="0">
              <a:latin typeface="+mn-ea"/>
              <a:ea typeface="+mn-ea"/>
              <a:cs typeface="宋体" panose="02010600030101010101" pitchFamily="2" charset="-122"/>
            </a:endParaRPr>
          </a:p>
        </p:txBody>
      </p:sp>
    </p:spTree>
    <p:extLst>
      <p:ext uri="{BB962C8B-B14F-4D97-AF65-F5344CB8AC3E}">
        <p14:creationId xmlns:p14="http://schemas.microsoft.com/office/powerpoint/2010/main" val="12976260"/>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定级报告目录</a:t>
            </a:r>
          </a:p>
        </p:txBody>
      </p:sp>
      <p:pic>
        <p:nvPicPr>
          <p:cNvPr id="31776" name="图片 31776"/>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035064" y="1295400"/>
            <a:ext cx="7188171" cy="5105400"/>
          </a:xfrm>
          <a:prstGeom prst="rect">
            <a:avLst/>
          </a:prstGeom>
          <a:noFill/>
          <a:ln>
            <a:noFill/>
          </a:ln>
        </p:spPr>
      </p:pic>
      <p:sp>
        <p:nvSpPr>
          <p:cNvPr id="2" name="灯片编号占位符 1"/>
          <p:cNvSpPr>
            <a:spLocks noGrp="1"/>
          </p:cNvSpPr>
          <p:nvPr>
            <p:ph type="sldNum" sz="quarter" idx="10"/>
          </p:nvPr>
        </p:nvSpPr>
        <p:spPr/>
        <p:txBody>
          <a:bodyPr/>
          <a:lstStyle/>
          <a:p>
            <a:fld id="{6EB62C6C-6C06-406E-B524-75517CD6A1FC}" type="slidenum">
              <a:rPr lang="zh-CN" altLang="en-US"/>
              <a:t>56</a:t>
            </a:fld>
            <a:endParaRPr lang="en-US" altLang="zh-CN"/>
          </a:p>
        </p:txBody>
      </p:sp>
    </p:spTree>
    <p:extLst>
      <p:ext uri="{BB962C8B-B14F-4D97-AF65-F5344CB8AC3E}">
        <p14:creationId xmlns:p14="http://schemas.microsoft.com/office/powerpoint/2010/main" val="3641533262"/>
      </p:ext>
    </p:extLst>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等级保护备案</a:t>
            </a:r>
          </a:p>
        </p:txBody>
      </p:sp>
      <p:sp>
        <p:nvSpPr>
          <p:cNvPr id="5" name="内容占位符 4"/>
          <p:cNvSpPr>
            <a:spLocks noGrp="1"/>
          </p:cNvSpPr>
          <p:nvPr>
            <p:ph idx="1"/>
          </p:nvPr>
        </p:nvSpPr>
        <p:spPr/>
        <p:txBody>
          <a:bodyPr/>
          <a:lstStyle/>
          <a:p>
            <a:r>
              <a:rPr lang="zh-CN" altLang="en-US" sz="2000"/>
              <a:t>根据2007年公安部网络安全保卫局发布的《信息安全等级保护备案工作实施细则》，在完成行业主管部门审核后，对于拟定二级（含二级）以上的定级对象应向设区的市级以上（即地级以上）公安机关网络警察部门提交《等级保护定级报告》和《等级保护备案表》，一式两份。</a:t>
            </a:r>
          </a:p>
          <a:p>
            <a:r>
              <a:rPr lang="zh-CN" altLang="en-US" sz="2000"/>
              <a:t>对于定为一级的定级对象不需要备案。</a:t>
            </a:r>
          </a:p>
          <a:p>
            <a:r>
              <a:rPr lang="zh-CN" altLang="en-US" sz="2000"/>
              <a:t>备案表包括四张子表：</a:t>
            </a:r>
          </a:p>
          <a:p>
            <a:pPr lvl="1"/>
            <a:r>
              <a:rPr lang="zh-CN" altLang="en-US" sz="2000"/>
              <a:t>表一 单位基本情况（每单位一份）</a:t>
            </a:r>
          </a:p>
          <a:p>
            <a:pPr lvl="1"/>
            <a:r>
              <a:rPr lang="zh-CN" altLang="en-US" sz="2000"/>
              <a:t>表二 信息系统情况（每个系统一份）</a:t>
            </a:r>
          </a:p>
          <a:p>
            <a:pPr lvl="1"/>
            <a:r>
              <a:rPr lang="zh-CN" altLang="en-US" sz="2000"/>
              <a:t>表三 信息系统定级情况（每个系统一份）</a:t>
            </a:r>
          </a:p>
          <a:p>
            <a:pPr lvl="1"/>
            <a:r>
              <a:rPr lang="zh-CN" altLang="en-US" sz="2000"/>
              <a:t>表四 第三级以上信息系统提交材料情况（每个三级以上系统一份，如果没有不需要提交）</a:t>
            </a:r>
          </a:p>
          <a:p>
            <a:pPr lvl="0"/>
            <a:r>
              <a:rPr lang="zh-CN" altLang="en-US" sz="2000"/>
              <a:t>公安机关收到《定级报告》和《备案表》后进行审核，如果审核合格将出具《信息系统安全等级保护备案证明》</a:t>
            </a:r>
          </a:p>
        </p:txBody>
      </p:sp>
      <p:sp>
        <p:nvSpPr>
          <p:cNvPr id="2" name="灯片编号占位符 1"/>
          <p:cNvSpPr>
            <a:spLocks noGrp="1"/>
          </p:cNvSpPr>
          <p:nvPr>
            <p:ph type="sldNum" sz="quarter" idx="10"/>
          </p:nvPr>
        </p:nvSpPr>
        <p:spPr/>
        <p:txBody>
          <a:bodyPr/>
          <a:lstStyle/>
          <a:p>
            <a:fld id="{6EB62C6C-6C06-406E-B524-75517CD6A1FC}" type="slidenum">
              <a:rPr lang="zh-CN" altLang="en-US"/>
              <a:t>57</a:t>
            </a:fld>
            <a:endParaRPr lang="en-US" altLang="zh-CN"/>
          </a:p>
        </p:txBody>
      </p:sp>
    </p:spTree>
    <p:extLst>
      <p:ext uri="{BB962C8B-B14F-4D97-AF65-F5344CB8AC3E}">
        <p14:creationId xmlns:p14="http://schemas.microsoft.com/office/powerpoint/2010/main" val="919355282"/>
      </p:ext>
    </p:extLst>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等级保护差距分析</a:t>
            </a:r>
          </a:p>
        </p:txBody>
      </p:sp>
      <p:sp>
        <p:nvSpPr>
          <p:cNvPr id="5" name="内容占位符 4"/>
          <p:cNvSpPr>
            <a:spLocks noGrp="1"/>
          </p:cNvSpPr>
          <p:nvPr>
            <p:ph idx="1"/>
          </p:nvPr>
        </p:nvSpPr>
        <p:spPr/>
        <p:txBody>
          <a:bodyPr/>
          <a:lstStyle/>
          <a:p>
            <a:r>
              <a:rPr lang="zh-CN" altLang="en-US"/>
              <a:t>目的：发现系统当前安全状况与《等级保护基本要求》之间差距，指导下一步整改工作</a:t>
            </a:r>
          </a:p>
          <a:p>
            <a:r>
              <a:rPr lang="zh-CN" altLang="en-US"/>
              <a:t>流程：差距分析流程与等级保护测评一致</a:t>
            </a:r>
          </a:p>
          <a:p>
            <a:r>
              <a:rPr lang="zh-CN" altLang="en-US"/>
              <a:t>报告：在完成差距分析后一般形成《等级保护差距分析报告》，格式一般参考《等级保护测评报告》，为下一阶段开展等级保护安全建设整改工作提出建设整改需求。</a:t>
            </a:r>
          </a:p>
        </p:txBody>
      </p:sp>
      <p:sp>
        <p:nvSpPr>
          <p:cNvPr id="2" name="灯片编号占位符 1"/>
          <p:cNvSpPr>
            <a:spLocks noGrp="1"/>
          </p:cNvSpPr>
          <p:nvPr>
            <p:ph type="sldNum" sz="quarter" idx="10"/>
          </p:nvPr>
        </p:nvSpPr>
        <p:spPr/>
        <p:txBody>
          <a:bodyPr/>
          <a:lstStyle/>
          <a:p>
            <a:fld id="{6EB62C6C-6C06-406E-B524-75517CD6A1FC}" type="slidenum">
              <a:rPr lang="zh-CN" altLang="en-US"/>
              <a:t>58</a:t>
            </a:fld>
            <a:endParaRPr lang="en-US" altLang="zh-CN"/>
          </a:p>
        </p:txBody>
      </p:sp>
    </p:spTree>
    <p:extLst>
      <p:ext uri="{BB962C8B-B14F-4D97-AF65-F5344CB8AC3E}">
        <p14:creationId xmlns:p14="http://schemas.microsoft.com/office/powerpoint/2010/main" val="2973659039"/>
      </p:ext>
    </p:extLst>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等级保护建设整改</a:t>
            </a:r>
          </a:p>
        </p:txBody>
      </p:sp>
      <p:sp>
        <p:nvSpPr>
          <p:cNvPr id="5" name="内容占位符 4"/>
          <p:cNvSpPr>
            <a:spLocks noGrp="1"/>
          </p:cNvSpPr>
          <p:nvPr>
            <p:ph idx="1"/>
          </p:nvPr>
        </p:nvSpPr>
        <p:spPr/>
        <p:txBody>
          <a:bodyPr/>
          <a:lstStyle/>
          <a:p>
            <a:r>
              <a:rPr lang="zh-CN" altLang="en-US"/>
              <a:t>依据：GB/T25070-2010《信息系统等级保护安全设计技术要求》</a:t>
            </a:r>
          </a:p>
          <a:p>
            <a:r>
              <a:rPr lang="zh-CN" altLang="en-US"/>
              <a:t>流程：依据《等级保护差距分析报告》中提出的安全建设整改需求，设计《等级保护安全建设整改方案》，并根据单位实际的资金、技术、人员配备情况分阶段地开展等级保护建设整改工作。</a:t>
            </a:r>
          </a:p>
          <a:p>
            <a:r>
              <a:rPr lang="zh-CN" altLang="en-US"/>
              <a:t>报告：建设整改前，需要编制《等级保护安全建设整改方案》，提出建设整改目标和步骤。在完成整改后，由建设单位开展验收工作，验证是否达到方案要求</a:t>
            </a:r>
          </a:p>
        </p:txBody>
      </p:sp>
      <p:sp>
        <p:nvSpPr>
          <p:cNvPr id="2" name="灯片编号占位符 1"/>
          <p:cNvSpPr>
            <a:spLocks noGrp="1"/>
          </p:cNvSpPr>
          <p:nvPr>
            <p:ph type="sldNum" sz="quarter" idx="10"/>
          </p:nvPr>
        </p:nvSpPr>
        <p:spPr/>
        <p:txBody>
          <a:bodyPr/>
          <a:lstStyle/>
          <a:p>
            <a:fld id="{6EB62C6C-6C06-406E-B524-75517CD6A1FC}" type="slidenum">
              <a:rPr lang="zh-CN" altLang="en-US"/>
              <a:t>59</a:t>
            </a:fld>
            <a:endParaRPr lang="en-US" altLang="zh-CN"/>
          </a:p>
        </p:txBody>
      </p:sp>
    </p:spTree>
    <p:extLst>
      <p:ext uri="{BB962C8B-B14F-4D97-AF65-F5344CB8AC3E}">
        <p14:creationId xmlns:p14="http://schemas.microsoft.com/office/powerpoint/2010/main" val="302452272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网络安全法出台背景</a:t>
            </a:r>
          </a:p>
        </p:txBody>
      </p:sp>
      <p:pic>
        <p:nvPicPr>
          <p:cNvPr id="6" name="内容占位符 5"/>
          <p:cNvPicPr>
            <a:picLocks noGrp="1" noChangeAspect="1"/>
          </p:cNvPicPr>
          <p:nvPr>
            <p:ph idx="1"/>
          </p:nvPr>
        </p:nvPicPr>
        <p:blipFill>
          <a:blip r:embed="rId2"/>
          <a:stretch>
            <a:fillRect/>
          </a:stretch>
        </p:blipFill>
        <p:spPr>
          <a:xfrm>
            <a:off x="341160" y="1268760"/>
            <a:ext cx="8335296" cy="5013903"/>
          </a:xfrm>
          <a:prstGeom prst="rect">
            <a:avLst/>
          </a:prstGeom>
        </p:spPr>
      </p:pic>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t>6</a:t>
            </a:fld>
            <a:endParaRPr lang="en-US" altLang="zh-CN"/>
          </a:p>
        </p:txBody>
      </p:sp>
    </p:spTree>
    <p:extLst>
      <p:ext uri="{BB962C8B-B14F-4D97-AF65-F5344CB8AC3E}">
        <p14:creationId xmlns:p14="http://schemas.microsoft.com/office/powerpoint/2010/main" val="2125927149"/>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dirty="0" smtClean="0"/>
              <a:t>知识域：</a:t>
            </a:r>
            <a:r>
              <a:rPr lang="zh-CN" altLang="zh-CN" dirty="0"/>
              <a:t>等级保护</a:t>
            </a:r>
            <a:r>
              <a:rPr lang="zh-CN" altLang="zh-CN" dirty="0" smtClean="0"/>
              <a:t>标准体系</a:t>
            </a:r>
            <a:endParaRPr lang="zh-CN" altLang="zh-CN" dirty="0"/>
          </a:p>
        </p:txBody>
      </p:sp>
      <p:sp>
        <p:nvSpPr>
          <p:cNvPr id="17412" name="灯片编号占位符 3"/>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1A8E0B4-D3D7-4CD0-9250-F4CA40C44DB7}" type="slidenum">
              <a:rPr lang="zh-CN" altLang="en-US" smtClean="0"/>
              <a:t>60</a:t>
            </a:fld>
            <a:endParaRPr lang="en-US" altLang="zh-CN" smtClean="0"/>
          </a:p>
        </p:txBody>
      </p:sp>
      <p:sp>
        <p:nvSpPr>
          <p:cNvPr id="2" name="内容占位符 1"/>
          <p:cNvSpPr>
            <a:spLocks noGrp="1"/>
          </p:cNvSpPr>
          <p:nvPr>
            <p:ph idx="1"/>
          </p:nvPr>
        </p:nvSpPr>
        <p:spPr/>
        <p:txBody>
          <a:bodyPr/>
          <a:lstStyle/>
          <a:p>
            <a:r>
              <a:rPr lang="zh-CN" altLang="en-US" dirty="0" smtClean="0"/>
              <a:t>等级</a:t>
            </a:r>
            <a:r>
              <a:rPr lang="zh-CN" altLang="en-US" dirty="0"/>
              <a:t>保护要求体系</a:t>
            </a:r>
          </a:p>
          <a:p>
            <a:pPr lvl="1"/>
            <a:r>
              <a:rPr lang="zh-CN" altLang="en-US" dirty="0"/>
              <a:t>了解等级保护通用技术要求和通用管理要求；</a:t>
            </a:r>
          </a:p>
          <a:p>
            <a:pPr lvl="1"/>
            <a:r>
              <a:rPr lang="zh-CN" altLang="en-US" dirty="0"/>
              <a:t>了解等级保护针对移动互联、云计算、大数据、物联网和工业控制的扩展要求；</a:t>
            </a:r>
          </a:p>
          <a:p>
            <a:r>
              <a:rPr lang="zh-CN" altLang="en-US" dirty="0" smtClean="0"/>
              <a:t>等级保护测评</a:t>
            </a:r>
            <a:endParaRPr lang="zh-CN" altLang="en-US" dirty="0"/>
          </a:p>
          <a:p>
            <a:pPr lvl="1"/>
            <a:r>
              <a:rPr lang="zh-CN" altLang="en-US" dirty="0"/>
              <a:t>了解等级保护测评目标、流程、方法等相关知识；</a:t>
            </a:r>
          </a:p>
          <a:p>
            <a:pPr lvl="1"/>
            <a:r>
              <a:rPr lang="zh-CN" altLang="en-US" dirty="0"/>
              <a:t>了解测评机构及人员管理依据、要求；</a:t>
            </a:r>
          </a:p>
          <a:p>
            <a:endParaRPr lang="zh-CN" altLang="en-US" dirty="0"/>
          </a:p>
          <a:p>
            <a:endParaRPr lang="zh-CN" altLang="en-US" dirty="0"/>
          </a:p>
        </p:txBody>
      </p:sp>
    </p:spTree>
    <p:extLst>
      <p:ext uri="{BB962C8B-B14F-4D97-AF65-F5344CB8AC3E}">
        <p14:creationId xmlns:p14="http://schemas.microsoft.com/office/powerpoint/2010/main" val="197792155"/>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等级保护要求体系</a:t>
            </a:r>
          </a:p>
        </p:txBody>
      </p:sp>
      <p:sp>
        <p:nvSpPr>
          <p:cNvPr id="5" name="内容占位符 4"/>
          <p:cNvSpPr>
            <a:spLocks noGrp="1"/>
          </p:cNvSpPr>
          <p:nvPr>
            <p:ph idx="1"/>
          </p:nvPr>
        </p:nvSpPr>
        <p:spPr/>
        <p:txBody>
          <a:bodyPr/>
          <a:lstStyle/>
          <a:p>
            <a:r>
              <a:rPr lang="zh-CN" altLang="en-US"/>
              <a:t>GB/T 22239-2008 《信息安全技术 信息系统安全等级保护基本要求》在</a:t>
            </a:r>
            <a:r>
              <a:rPr lang="en-US" altLang="zh-CN"/>
              <a:t>2008</a:t>
            </a:r>
            <a:r>
              <a:rPr lang="zh-CN" altLang="en-US"/>
              <a:t>年发布实施后被广泛使用，但随着新技术的发展，该标准在适用性、时效性、可操作性等方面需要完善</a:t>
            </a:r>
          </a:p>
          <a:p>
            <a:r>
              <a:rPr lang="zh-CN" altLang="en-US"/>
              <a:t>为了适应移动互联、云计算、大数据、物联网和工业控制等新技术、新应用情况下信息安全等级保护工作的开展， 需对 GB/T 22239-2008 进行修订，修订的思路和方法是针对移动互联、云计算、大数据、物联网和工业控制等新技术、新应用领域提出扩展的安全要求。</a:t>
            </a:r>
          </a:p>
        </p:txBody>
      </p:sp>
      <p:sp>
        <p:nvSpPr>
          <p:cNvPr id="2" name="灯片编号占位符 1"/>
          <p:cNvSpPr>
            <a:spLocks noGrp="1"/>
          </p:cNvSpPr>
          <p:nvPr>
            <p:ph type="sldNum" sz="quarter" idx="10"/>
          </p:nvPr>
        </p:nvSpPr>
        <p:spPr/>
        <p:txBody>
          <a:bodyPr/>
          <a:lstStyle/>
          <a:p>
            <a:fld id="{6EB62C6C-6C06-406E-B524-75517CD6A1FC}" type="slidenum">
              <a:rPr lang="zh-CN" altLang="en-US"/>
              <a:t>61</a:t>
            </a:fld>
            <a:endParaRPr lang="en-US" altLang="zh-CN"/>
          </a:p>
        </p:txBody>
      </p:sp>
    </p:spTree>
    <p:extLst>
      <p:ext uri="{BB962C8B-B14F-4D97-AF65-F5344CB8AC3E}">
        <p14:creationId xmlns:p14="http://schemas.microsoft.com/office/powerpoint/2010/main" val="365395141"/>
      </p:ext>
    </p:extLst>
  </p:cSld>
  <p:clrMapOvr>
    <a:masterClrMapping/>
  </p:clrMapOvr>
  <p:transition>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等级保护要求体系</a:t>
            </a:r>
          </a:p>
        </p:txBody>
      </p:sp>
      <p:pic>
        <p:nvPicPr>
          <p:cNvPr id="7" name="图片 7"/>
          <p:cNvPicPr>
            <a:picLocks noGrp="1" noChangeAspect="1"/>
          </p:cNvPicPr>
          <p:nvPr>
            <p:ph idx="1"/>
          </p:nvPr>
        </p:nvPicPr>
        <p:blipFill>
          <a:blip r:embed="rId2"/>
          <a:stretch>
            <a:fillRect/>
          </a:stretch>
        </p:blipFill>
        <p:spPr>
          <a:xfrm>
            <a:off x="481538" y="1304764"/>
            <a:ext cx="8554957" cy="4880772"/>
          </a:xfrm>
          <a:prstGeom prst="rect">
            <a:avLst/>
          </a:prstGeom>
          <a:noFill/>
          <a:ln w="9525">
            <a:noFill/>
          </a:ln>
        </p:spPr>
      </p:pic>
      <p:sp>
        <p:nvSpPr>
          <p:cNvPr id="2" name="灯片编号占位符 1"/>
          <p:cNvSpPr>
            <a:spLocks noGrp="1"/>
          </p:cNvSpPr>
          <p:nvPr>
            <p:ph type="sldNum" sz="quarter" idx="10"/>
          </p:nvPr>
        </p:nvSpPr>
        <p:spPr/>
        <p:txBody>
          <a:bodyPr/>
          <a:lstStyle/>
          <a:p>
            <a:fld id="{6EB62C6C-6C06-406E-B524-75517CD6A1FC}" type="slidenum">
              <a:rPr lang="zh-CN" altLang="en-US"/>
              <a:t>62</a:t>
            </a:fld>
            <a:endParaRPr lang="en-US" altLang="zh-CN"/>
          </a:p>
        </p:txBody>
      </p:sp>
    </p:spTree>
    <p:extLst>
      <p:ext uri="{BB962C8B-B14F-4D97-AF65-F5344CB8AC3E}">
        <p14:creationId xmlns:p14="http://schemas.microsoft.com/office/powerpoint/2010/main" val="4189054999"/>
      </p:ext>
    </p:extLst>
  </p:cSld>
  <p:clrMapOvr>
    <a:masterClrMapping/>
  </p:clrMapOvr>
  <p:transition>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等级保护通用技术要求</a:t>
            </a:r>
          </a:p>
        </p:txBody>
      </p:sp>
      <p:sp>
        <p:nvSpPr>
          <p:cNvPr id="5" name="内容占位符 4"/>
          <p:cNvSpPr>
            <a:spLocks noGrp="1"/>
          </p:cNvSpPr>
          <p:nvPr>
            <p:ph idx="1"/>
          </p:nvPr>
        </p:nvSpPr>
        <p:spPr/>
        <p:txBody>
          <a:bodyPr/>
          <a:lstStyle/>
          <a:p>
            <a:pPr marL="0" indent="0">
              <a:buNone/>
            </a:pPr>
            <a:r>
              <a:rPr lang="zh-CN" altLang="en-US" sz="1800"/>
              <a:t>1）物理和环境安全</a:t>
            </a:r>
          </a:p>
          <a:p>
            <a:pPr marL="0" indent="0">
              <a:buNone/>
            </a:pPr>
            <a:r>
              <a:rPr lang="zh-CN" altLang="en-US" sz="1800"/>
              <a:t>对保护对象机房的物理位置选择、机房访问控制、防盗、防破坏、防雷、防火、防水、防潮、防静电、温湿度控制、电力供应和电磁防护要求进行了详细要求。</a:t>
            </a:r>
          </a:p>
          <a:p>
            <a:pPr marL="0" indent="0">
              <a:buNone/>
            </a:pPr>
            <a:r>
              <a:rPr lang="zh-CN" altLang="en-US" sz="1800"/>
              <a:t>2）网络和通信安全</a:t>
            </a:r>
          </a:p>
          <a:p>
            <a:pPr marL="0" indent="0">
              <a:buNone/>
            </a:pPr>
            <a:r>
              <a:rPr lang="zh-CN" altLang="en-US" sz="1800"/>
              <a:t>对保护对象的网络通信提出了网络架构安全、通信传输、网络边界防护、网络访问控制、网络入侵防范、网络恶意代码防范、网络审计和网络集中管控提出了详细要求。</a:t>
            </a:r>
          </a:p>
          <a:p>
            <a:pPr marL="0" indent="0">
              <a:buNone/>
            </a:pPr>
            <a:r>
              <a:rPr lang="zh-CN" altLang="en-US" sz="1800"/>
              <a:t>3）设备和计算安全</a:t>
            </a:r>
          </a:p>
          <a:p>
            <a:pPr marL="0" indent="0">
              <a:buNone/>
            </a:pPr>
            <a:r>
              <a:rPr lang="zh-CN" altLang="en-US" sz="1800"/>
              <a:t>对保护对象的服务器和计算环境（如操作系统和数据库管理系统）的身份鉴别、访问控制、安全审计（保护操作系统审计和数据库管理系统操作审计）、主机入侵防范、主机恶意代码防范和操作系统和数据库资源访问控制提出了详细要求。</a:t>
            </a:r>
          </a:p>
          <a:p>
            <a:pPr marL="0" indent="0">
              <a:buNone/>
            </a:pPr>
            <a:r>
              <a:rPr lang="zh-CN" altLang="en-US" sz="1800"/>
              <a:t>4）应用和数据安全</a:t>
            </a:r>
          </a:p>
          <a:p>
            <a:pPr marL="0" indent="0">
              <a:buNone/>
            </a:pPr>
            <a:r>
              <a:rPr lang="zh-CN" altLang="en-US" sz="1800"/>
              <a:t>对保护对象的应用系统和数据的身份鉴别、访问控制、安全审计、软件容错、资源控制、数据完整性、数据保密性、数据备份恢复、剩余信息保护、个人信息保护提出了详细要求。</a:t>
            </a:r>
          </a:p>
        </p:txBody>
      </p:sp>
      <p:sp>
        <p:nvSpPr>
          <p:cNvPr id="2" name="灯片编号占位符 1"/>
          <p:cNvSpPr>
            <a:spLocks noGrp="1"/>
          </p:cNvSpPr>
          <p:nvPr>
            <p:ph type="sldNum" sz="quarter" idx="10"/>
          </p:nvPr>
        </p:nvSpPr>
        <p:spPr/>
        <p:txBody>
          <a:bodyPr/>
          <a:lstStyle/>
          <a:p>
            <a:fld id="{6EB62C6C-6C06-406E-B524-75517CD6A1FC}" type="slidenum">
              <a:rPr lang="zh-CN" altLang="en-US"/>
              <a:t>63</a:t>
            </a:fld>
            <a:endParaRPr lang="en-US" altLang="zh-CN"/>
          </a:p>
        </p:txBody>
      </p:sp>
    </p:spTree>
    <p:extLst>
      <p:ext uri="{BB962C8B-B14F-4D97-AF65-F5344CB8AC3E}">
        <p14:creationId xmlns:p14="http://schemas.microsoft.com/office/powerpoint/2010/main" val="2604342246"/>
      </p:ext>
    </p:extLst>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等级保护通用管理要求</a:t>
            </a:r>
          </a:p>
        </p:txBody>
      </p:sp>
      <p:sp>
        <p:nvSpPr>
          <p:cNvPr id="5" name="内容占位符 4"/>
          <p:cNvSpPr>
            <a:spLocks noGrp="1"/>
          </p:cNvSpPr>
          <p:nvPr>
            <p:ph idx="1"/>
          </p:nvPr>
        </p:nvSpPr>
        <p:spPr/>
        <p:txBody>
          <a:bodyPr/>
          <a:lstStyle/>
          <a:p>
            <a:pPr marL="0" indent="0">
              <a:buNone/>
            </a:pPr>
            <a:r>
              <a:rPr lang="zh-CN" altLang="en-US" sz="1800"/>
              <a:t>1）安全策略和管理制度</a:t>
            </a:r>
          </a:p>
          <a:p>
            <a:pPr marL="0" indent="0">
              <a:buNone/>
            </a:pPr>
            <a:r>
              <a:rPr lang="zh-CN" altLang="en-US" sz="1800"/>
              <a:t>对保护对象运营者的安全策略、安全管理制度、安全管理制度的制定和发布、安全管理制度的定期评审和修订提出了详细要求。</a:t>
            </a:r>
          </a:p>
          <a:p>
            <a:pPr marL="0" indent="0">
              <a:buNone/>
            </a:pPr>
            <a:r>
              <a:rPr lang="zh-CN" altLang="en-US" sz="1800"/>
              <a:t>2）安全管理机构和人员</a:t>
            </a:r>
          </a:p>
          <a:p>
            <a:pPr marL="0" indent="0">
              <a:buNone/>
            </a:pPr>
            <a:r>
              <a:rPr lang="zh-CN" altLang="en-US" sz="1800"/>
              <a:t>对保护对象的运营者的安全岗位设置、安全专兼职人员配备、安全责任授权和审批、对外沟通和合作、安全审查和检查、安全专兼职人员录用、离岗、全员安全意识教育和培训、外部人员访问等提出了详细要求。</a:t>
            </a:r>
          </a:p>
          <a:p>
            <a:pPr marL="0" indent="0">
              <a:buNone/>
            </a:pPr>
            <a:r>
              <a:rPr lang="zh-CN" altLang="en-US" sz="1800"/>
              <a:t>3）安全建设管理</a:t>
            </a:r>
          </a:p>
          <a:p>
            <a:pPr marL="0" indent="0">
              <a:buNone/>
            </a:pPr>
            <a:r>
              <a:rPr lang="zh-CN" altLang="en-US" sz="1800"/>
              <a:t>依据对保护对象生命周期管理，对保护对象在定级、总体规划、设计实施三个阶段的定级备案、方案设计、产品采购使用、自行软件开发、外包软件开发、工程实施、验收测试、系统交付、等级测评、服务供应商管理提出了详细要求。</a:t>
            </a:r>
          </a:p>
          <a:p>
            <a:pPr marL="0" indent="0">
              <a:buNone/>
            </a:pPr>
            <a:r>
              <a:rPr lang="zh-CN" altLang="en-US" sz="1800"/>
              <a:t>4）安全运维管理</a:t>
            </a:r>
          </a:p>
          <a:p>
            <a:pPr marL="0" indent="0">
              <a:buNone/>
            </a:pPr>
            <a:r>
              <a:rPr lang="zh-CN" altLang="en-US" sz="1800"/>
              <a:t>依据对保护对象生命周期管理，对保护对象在运行维护和终止阶段的物理环境管理、资产管理、介质管理、设备维护管理、漏洞和风险管理、网络系统安全管理、恶意代码防范管理、配置管理、密码管理、变更管理、备份与恢复管理、安全事件处置、应急预案管理和外部运维管理提出了详细要求。</a:t>
            </a:r>
          </a:p>
        </p:txBody>
      </p:sp>
      <p:sp>
        <p:nvSpPr>
          <p:cNvPr id="2" name="灯片编号占位符 1"/>
          <p:cNvSpPr>
            <a:spLocks noGrp="1"/>
          </p:cNvSpPr>
          <p:nvPr>
            <p:ph type="sldNum" sz="quarter" idx="10"/>
          </p:nvPr>
        </p:nvSpPr>
        <p:spPr/>
        <p:txBody>
          <a:bodyPr/>
          <a:lstStyle/>
          <a:p>
            <a:fld id="{6EB62C6C-6C06-406E-B524-75517CD6A1FC}" type="slidenum">
              <a:rPr lang="zh-CN" altLang="en-US"/>
              <a:t>64</a:t>
            </a:fld>
            <a:endParaRPr lang="en-US" altLang="zh-CN"/>
          </a:p>
        </p:txBody>
      </p:sp>
    </p:spTree>
    <p:extLst>
      <p:ext uri="{BB962C8B-B14F-4D97-AF65-F5344CB8AC3E}">
        <p14:creationId xmlns:p14="http://schemas.microsoft.com/office/powerpoint/2010/main" val="973088101"/>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409065" y="2408555"/>
            <a:ext cx="5939790" cy="3789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a:t>五级</a:t>
            </a:r>
          </a:p>
          <a:p>
            <a:pPr algn="l"/>
            <a:r>
              <a:rPr lang="zh-CN" altLang="en-US"/>
              <a:t>要求</a:t>
            </a:r>
          </a:p>
          <a:p>
            <a:pPr algn="l"/>
            <a:r>
              <a:rPr lang="zh-CN" altLang="en-US"/>
              <a:t>（未</a:t>
            </a:r>
          </a:p>
          <a:p>
            <a:pPr algn="l"/>
            <a:r>
              <a:rPr lang="zh-CN" altLang="en-US"/>
              <a:t>公开）</a:t>
            </a:r>
          </a:p>
        </p:txBody>
      </p:sp>
      <p:sp>
        <p:nvSpPr>
          <p:cNvPr id="9" name="椭圆 8"/>
          <p:cNvSpPr/>
          <p:nvPr/>
        </p:nvSpPr>
        <p:spPr>
          <a:xfrm>
            <a:off x="3172460" y="2762885"/>
            <a:ext cx="4176395" cy="3027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a:t>四级</a:t>
            </a:r>
          </a:p>
          <a:p>
            <a:pPr algn="l"/>
            <a:r>
              <a:rPr lang="zh-CN" altLang="en-US"/>
              <a:t>要求</a:t>
            </a:r>
          </a:p>
        </p:txBody>
      </p:sp>
      <p:sp>
        <p:nvSpPr>
          <p:cNvPr id="8" name="椭圆 7"/>
          <p:cNvSpPr/>
          <p:nvPr/>
        </p:nvSpPr>
        <p:spPr>
          <a:xfrm>
            <a:off x="4500880" y="3032760"/>
            <a:ext cx="2847975" cy="2487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a:t>三级</a:t>
            </a:r>
          </a:p>
          <a:p>
            <a:pPr algn="l"/>
            <a:r>
              <a:rPr lang="zh-CN" altLang="en-US"/>
              <a:t>要求</a:t>
            </a:r>
          </a:p>
        </p:txBody>
      </p:sp>
      <p:sp>
        <p:nvSpPr>
          <p:cNvPr id="7" name="椭圆 6"/>
          <p:cNvSpPr/>
          <p:nvPr/>
        </p:nvSpPr>
        <p:spPr>
          <a:xfrm>
            <a:off x="5583555" y="3479165"/>
            <a:ext cx="1765300" cy="1685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a:t>二级</a:t>
            </a:r>
          </a:p>
          <a:p>
            <a:pPr algn="l"/>
            <a:r>
              <a:rPr lang="zh-CN" altLang="en-US"/>
              <a:t>要求</a:t>
            </a:r>
          </a:p>
        </p:txBody>
      </p:sp>
      <p:sp>
        <p:nvSpPr>
          <p:cNvPr id="4" name="标题 3"/>
          <p:cNvSpPr>
            <a:spLocks noGrp="1"/>
          </p:cNvSpPr>
          <p:nvPr>
            <p:ph type="title"/>
          </p:nvPr>
        </p:nvSpPr>
        <p:spPr/>
        <p:txBody>
          <a:bodyPr/>
          <a:lstStyle/>
          <a:p>
            <a:r>
              <a:rPr lang="zh-CN" altLang="en-US"/>
              <a:t>等级保护各级通用要求关系</a:t>
            </a:r>
          </a:p>
        </p:txBody>
      </p:sp>
      <p:sp>
        <p:nvSpPr>
          <p:cNvPr id="5" name="内容占位符 4"/>
          <p:cNvSpPr>
            <a:spLocks noGrp="1"/>
          </p:cNvSpPr>
          <p:nvPr>
            <p:ph idx="1"/>
          </p:nvPr>
        </p:nvSpPr>
        <p:spPr/>
        <p:txBody>
          <a:bodyPr/>
          <a:lstStyle/>
          <a:p>
            <a:pPr marL="0" indent="0">
              <a:buNone/>
            </a:pPr>
            <a:r>
              <a:rPr lang="zh-CN" altLang="en-US" sz="2400"/>
              <a:t>通用要求标准中按照从低到高，分别对一到四级要求进行规定，上级要求包含下级要求。五级要求未公开。</a:t>
            </a:r>
          </a:p>
        </p:txBody>
      </p:sp>
      <p:sp>
        <p:nvSpPr>
          <p:cNvPr id="2" name="灯片编号占位符 1"/>
          <p:cNvSpPr>
            <a:spLocks noGrp="1"/>
          </p:cNvSpPr>
          <p:nvPr>
            <p:ph type="sldNum" sz="quarter" idx="10"/>
          </p:nvPr>
        </p:nvSpPr>
        <p:spPr/>
        <p:txBody>
          <a:bodyPr/>
          <a:lstStyle/>
          <a:p>
            <a:fld id="{6EB62C6C-6C06-406E-B524-75517CD6A1FC}" type="slidenum">
              <a:rPr lang="zh-CN" altLang="en-US"/>
              <a:t>65</a:t>
            </a:fld>
            <a:endParaRPr lang="en-US" altLang="zh-CN"/>
          </a:p>
        </p:txBody>
      </p:sp>
      <p:sp>
        <p:nvSpPr>
          <p:cNvPr id="6" name="椭圆 5"/>
          <p:cNvSpPr/>
          <p:nvPr/>
        </p:nvSpPr>
        <p:spPr>
          <a:xfrm>
            <a:off x="6388100" y="3841750"/>
            <a:ext cx="960755" cy="9226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t>一级要求</a:t>
            </a:r>
          </a:p>
        </p:txBody>
      </p:sp>
    </p:spTree>
    <p:extLst>
      <p:ext uri="{BB962C8B-B14F-4D97-AF65-F5344CB8AC3E}">
        <p14:creationId xmlns:p14="http://schemas.microsoft.com/office/powerpoint/2010/main" val="3521982640"/>
      </p:ext>
    </p:extLst>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等级保护扩展要求</a:t>
            </a:r>
          </a:p>
        </p:txBody>
      </p:sp>
      <p:sp>
        <p:nvSpPr>
          <p:cNvPr id="5" name="内容占位符 4"/>
          <p:cNvSpPr>
            <a:spLocks noGrp="1"/>
          </p:cNvSpPr>
          <p:nvPr>
            <p:ph idx="1"/>
          </p:nvPr>
        </p:nvSpPr>
        <p:spPr/>
        <p:txBody>
          <a:bodyPr/>
          <a:lstStyle/>
          <a:p>
            <a:pPr marL="0" indent="0">
              <a:buNone/>
            </a:pPr>
            <a:r>
              <a:rPr lang="zh-CN" altLang="en-US" sz="1800"/>
              <a:t>1）云计算安全要求</a:t>
            </a:r>
          </a:p>
          <a:p>
            <a:pPr marL="0" indent="0">
              <a:buNone/>
            </a:pPr>
            <a:r>
              <a:rPr lang="zh-CN" altLang="en-US" sz="1800"/>
              <a:t>在通用要求基础上，对二至四级云计算平台的安全提出了补充要求。分为技术要求和管理要求两大类，并依据云服务的三种主流服务模式（</a:t>
            </a:r>
            <a:r>
              <a:rPr lang="en-US" altLang="zh-CN" sz="1800"/>
              <a:t>SaaS</a:t>
            </a:r>
            <a:r>
              <a:rPr lang="zh-CN" altLang="en-US" sz="1800"/>
              <a:t>、</a:t>
            </a:r>
            <a:r>
              <a:rPr lang="en-US" altLang="zh-CN" sz="1800"/>
              <a:t>PaaS</a:t>
            </a:r>
            <a:r>
              <a:rPr lang="zh-CN" altLang="en-US" sz="1800"/>
              <a:t>、</a:t>
            </a:r>
            <a:r>
              <a:rPr lang="en-US" altLang="zh-CN" sz="1800"/>
              <a:t>IaaS</a:t>
            </a:r>
            <a:r>
              <a:rPr lang="zh-CN" altLang="en-US" sz="1800"/>
              <a:t>）划分了相对于的安全管理责任主体。</a:t>
            </a:r>
          </a:p>
          <a:p>
            <a:pPr marL="0" indent="0">
              <a:buNone/>
            </a:pPr>
            <a:r>
              <a:rPr lang="zh-CN" altLang="en-US" sz="1800"/>
              <a:t>2）移动互联网安全</a:t>
            </a:r>
          </a:p>
          <a:p>
            <a:pPr marL="0" indent="0">
              <a:buNone/>
            </a:pPr>
            <a:r>
              <a:rPr lang="zh-CN" altLang="en-US" sz="1800"/>
              <a:t>在通用要求基础上，对一至四级移动互联网的安全提出了补充要求。分为技术要求和管理要求两大类。</a:t>
            </a:r>
          </a:p>
          <a:p>
            <a:pPr marL="0" indent="0">
              <a:buNone/>
            </a:pPr>
            <a:r>
              <a:rPr lang="zh-CN" altLang="en-US" sz="1800"/>
              <a:t>3）物联网安全</a:t>
            </a:r>
          </a:p>
          <a:p>
            <a:pPr marL="0" indent="0">
              <a:buNone/>
            </a:pPr>
            <a:r>
              <a:rPr lang="zh-CN" altLang="en-US" sz="1800"/>
              <a:t>首先对物联网的相关概念进行了定义。然后在通用要求基础上，对一至四级物联网的安全提出了补充要求。分为技术要求和管理要求两大类。</a:t>
            </a:r>
          </a:p>
          <a:p>
            <a:pPr marL="0" indent="0">
              <a:buNone/>
            </a:pPr>
            <a:r>
              <a:rPr lang="zh-CN" altLang="en-US" sz="1800"/>
              <a:t>4）工业控制安全</a:t>
            </a:r>
          </a:p>
          <a:p>
            <a:pPr marL="0" indent="0">
              <a:buNone/>
            </a:pPr>
            <a:r>
              <a:rPr lang="zh-CN" altLang="en-US" sz="1800"/>
              <a:t>首先对工业控制系统的相关概念进行了定义，并对工业控制系统的层次模型、安全域模型进行概述。详细说明了工业控制系统定级的方法、通用约束条件和补偿措施。在通用要求基础上，对一至四级工业控制系统的安全提出了补充要求。主要针对技术要求，包含物理安全、边界防护、集中管控、生产管理层安全要求、过程监控曾安全要求、现场控制层安全要求。</a:t>
            </a:r>
          </a:p>
        </p:txBody>
      </p:sp>
      <p:sp>
        <p:nvSpPr>
          <p:cNvPr id="2" name="灯片编号占位符 1"/>
          <p:cNvSpPr>
            <a:spLocks noGrp="1"/>
          </p:cNvSpPr>
          <p:nvPr>
            <p:ph type="sldNum" sz="quarter" idx="10"/>
          </p:nvPr>
        </p:nvSpPr>
        <p:spPr/>
        <p:txBody>
          <a:bodyPr/>
          <a:lstStyle/>
          <a:p>
            <a:fld id="{6EB62C6C-6C06-406E-B524-75517CD6A1FC}" type="slidenum">
              <a:rPr lang="zh-CN" altLang="en-US"/>
              <a:t>66</a:t>
            </a:fld>
            <a:endParaRPr lang="en-US" altLang="zh-CN"/>
          </a:p>
        </p:txBody>
      </p:sp>
    </p:spTree>
    <p:extLst>
      <p:ext uri="{BB962C8B-B14F-4D97-AF65-F5344CB8AC3E}">
        <p14:creationId xmlns:p14="http://schemas.microsoft.com/office/powerpoint/2010/main" val="3846323142"/>
      </p:ext>
    </p:extLst>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等级保护测评</a:t>
            </a:r>
          </a:p>
        </p:txBody>
      </p:sp>
      <p:sp>
        <p:nvSpPr>
          <p:cNvPr id="5" name="内容占位符 4"/>
          <p:cNvSpPr>
            <a:spLocks noGrp="1"/>
          </p:cNvSpPr>
          <p:nvPr>
            <p:ph idx="1"/>
          </p:nvPr>
        </p:nvSpPr>
        <p:spPr/>
        <p:txBody>
          <a:bodyPr/>
          <a:lstStyle/>
          <a:p>
            <a:r>
              <a:rPr lang="zh-CN" altLang="en-US"/>
              <a:t>依据：GB/T 28448-2012《信息安全技术 信息系统安全等级保护测评要求》、GB/T 28449-2012《信息安全技术 信息系统安全等级保护测评过程指南》等标准</a:t>
            </a:r>
          </a:p>
          <a:p>
            <a:r>
              <a:rPr lang="zh-CN" altLang="en-US"/>
              <a:t>流程：见等级保护测评子域。</a:t>
            </a:r>
          </a:p>
          <a:p>
            <a:r>
              <a:rPr lang="zh-CN" altLang="en-US"/>
              <a:t>报告：公安部统一模板编制的《等级保护测评报告》，测评结论分为“符合”、“基本符合”或者“不符合”</a:t>
            </a:r>
          </a:p>
        </p:txBody>
      </p:sp>
      <p:sp>
        <p:nvSpPr>
          <p:cNvPr id="2" name="灯片编号占位符 1"/>
          <p:cNvSpPr>
            <a:spLocks noGrp="1"/>
          </p:cNvSpPr>
          <p:nvPr>
            <p:ph type="sldNum" sz="quarter" idx="10"/>
          </p:nvPr>
        </p:nvSpPr>
        <p:spPr/>
        <p:txBody>
          <a:bodyPr/>
          <a:lstStyle/>
          <a:p>
            <a:fld id="{6EB62C6C-6C06-406E-B524-75517CD6A1FC}" type="slidenum">
              <a:rPr lang="zh-CN" altLang="en-US"/>
              <a:t>67</a:t>
            </a:fld>
            <a:endParaRPr lang="en-US" altLang="zh-CN"/>
          </a:p>
        </p:txBody>
      </p:sp>
    </p:spTree>
    <p:extLst>
      <p:ext uri="{BB962C8B-B14F-4D97-AF65-F5344CB8AC3E}">
        <p14:creationId xmlns:p14="http://schemas.microsoft.com/office/powerpoint/2010/main" val="386621929"/>
      </p:ext>
    </p:extLst>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等级保护定期复查</a:t>
            </a:r>
          </a:p>
        </p:txBody>
      </p:sp>
      <p:sp>
        <p:nvSpPr>
          <p:cNvPr id="5" name="内容占位符 4"/>
          <p:cNvSpPr>
            <a:spLocks noGrp="1"/>
          </p:cNvSpPr>
          <p:nvPr>
            <p:ph idx="1"/>
          </p:nvPr>
        </p:nvSpPr>
        <p:spPr/>
        <p:txBody>
          <a:bodyPr/>
          <a:lstStyle/>
          <a:p>
            <a:r>
              <a:rPr lang="zh-CN" altLang="en-US" sz="2400"/>
              <a:t>依据：《信息安全等级保护管理办法》公通字43号文</a:t>
            </a:r>
          </a:p>
          <a:p>
            <a:r>
              <a:rPr lang="zh-CN" altLang="en-US" sz="2400"/>
              <a:t>定期自查：由运营单位自行检查</a:t>
            </a:r>
          </a:p>
          <a:p>
            <a:r>
              <a:rPr lang="zh-CN" altLang="en-US" sz="2400"/>
              <a:t>定期等级测评：由第三方等级保护测评机构检测</a:t>
            </a:r>
          </a:p>
          <a:p>
            <a:r>
              <a:rPr lang="zh-CN" altLang="en-US" sz="2400"/>
              <a:t>定期监督检查：由公安机关定期检查</a:t>
            </a:r>
          </a:p>
          <a:p>
            <a:r>
              <a:rPr lang="zh-CN" altLang="en-US" sz="2400">
                <a:sym typeface="+mn-ea"/>
              </a:rPr>
              <a:t>频率：均为三级系统一年一次、四级系统半年一次</a:t>
            </a:r>
          </a:p>
          <a:p>
            <a:r>
              <a:rPr lang="zh-CN" altLang="en-US" sz="2400">
                <a:sym typeface="+mn-ea"/>
              </a:rPr>
              <a:t>特殊情况：</a:t>
            </a:r>
          </a:p>
          <a:p>
            <a:pPr lvl="1"/>
            <a:r>
              <a:rPr lang="en-US" altLang="zh-CN" sz="2000">
                <a:sym typeface="+mn-ea"/>
              </a:rPr>
              <a:t>对跨省或者全国统一联网运行的信息系统的检查，应当会同其主管部门进行。</a:t>
            </a:r>
          </a:p>
          <a:p>
            <a:pPr lvl="1"/>
            <a:r>
              <a:rPr lang="zh-CN" altLang="en-US" sz="2400">
                <a:sym typeface="+mn-ea"/>
              </a:rPr>
              <a:t>对第五级信息系统，应当由国家指定的专门部门进行检查。</a:t>
            </a:r>
          </a:p>
          <a:p>
            <a:endParaRPr lang="zh-CN" altLang="en-US" sz="2400">
              <a:sym typeface="+mn-ea"/>
            </a:endParaRPr>
          </a:p>
        </p:txBody>
      </p:sp>
      <p:sp>
        <p:nvSpPr>
          <p:cNvPr id="2" name="灯片编号占位符 1"/>
          <p:cNvSpPr>
            <a:spLocks noGrp="1"/>
          </p:cNvSpPr>
          <p:nvPr>
            <p:ph type="sldNum" sz="quarter" idx="10"/>
          </p:nvPr>
        </p:nvSpPr>
        <p:spPr/>
        <p:txBody>
          <a:bodyPr/>
          <a:lstStyle/>
          <a:p>
            <a:fld id="{6EB62C6C-6C06-406E-B524-75517CD6A1FC}" type="slidenum">
              <a:rPr lang="zh-CN" altLang="en-US"/>
              <a:t>68</a:t>
            </a:fld>
            <a:endParaRPr lang="en-US" altLang="zh-CN"/>
          </a:p>
        </p:txBody>
      </p:sp>
    </p:spTree>
    <p:extLst>
      <p:ext uri="{BB962C8B-B14F-4D97-AF65-F5344CB8AC3E}">
        <p14:creationId xmlns:p14="http://schemas.microsoft.com/office/powerpoint/2010/main" val="965257178"/>
      </p:ext>
    </p:extLst>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a:t>等级保护测评人员要求</a:t>
            </a:r>
          </a:p>
        </p:txBody>
      </p:sp>
      <p:sp>
        <p:nvSpPr>
          <p:cNvPr id="5" name="内容占位符 4"/>
          <p:cNvSpPr>
            <a:spLocks noGrp="1"/>
          </p:cNvSpPr>
          <p:nvPr>
            <p:ph idx="1"/>
          </p:nvPr>
        </p:nvSpPr>
        <p:spPr/>
        <p:txBody>
          <a:bodyPr/>
          <a:lstStyle/>
          <a:p>
            <a:r>
              <a:rPr lang="zh-CN" altLang="en-US"/>
              <a:t>根据相关要求，需要具备《等级保护测评资质》的专业人员才能开展。</a:t>
            </a:r>
          </a:p>
          <a:p>
            <a:r>
              <a:rPr lang="zh-CN" altLang="en-US"/>
              <a:t>当前公安部等级保护评估中心共授予高级、中级、初级三个级别的等级保护测评人员资质。</a:t>
            </a:r>
          </a:p>
          <a:p>
            <a:r>
              <a:rPr lang="zh-CN" altLang="en-US"/>
              <a:t>其中必须由高级资质人员在《等级保护测评报告》上签字。</a:t>
            </a:r>
          </a:p>
        </p:txBody>
      </p:sp>
      <p:sp>
        <p:nvSpPr>
          <p:cNvPr id="2" name="灯片编号占位符 1"/>
          <p:cNvSpPr>
            <a:spLocks noGrp="1"/>
          </p:cNvSpPr>
          <p:nvPr>
            <p:ph type="sldNum" sz="quarter" idx="10"/>
          </p:nvPr>
        </p:nvSpPr>
        <p:spPr/>
        <p:txBody>
          <a:bodyPr/>
          <a:lstStyle/>
          <a:p>
            <a:fld id="{6EB62C6C-6C06-406E-B524-75517CD6A1FC}" type="slidenum">
              <a:rPr lang="zh-CN" altLang="en-US"/>
              <a:t>69</a:t>
            </a:fld>
            <a:endParaRPr lang="en-US" altLang="zh-CN"/>
          </a:p>
        </p:txBody>
      </p:sp>
    </p:spTree>
    <p:extLst>
      <p:ext uri="{BB962C8B-B14F-4D97-AF65-F5344CB8AC3E}">
        <p14:creationId xmlns:p14="http://schemas.microsoft.com/office/powerpoint/2010/main" val="339188048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t>
            </a:r>
            <a:r>
              <a:rPr lang="zh-CN" altLang="en-US" dirty="0"/>
              <a:t>网络安全法</a:t>
            </a:r>
            <a:r>
              <a:rPr lang="en-US" altLang="zh-CN" dirty="0"/>
              <a:t>》</a:t>
            </a:r>
            <a:r>
              <a:rPr lang="zh-CN" altLang="en-US" dirty="0"/>
              <a:t>基本概念</a:t>
            </a:r>
          </a:p>
        </p:txBody>
      </p:sp>
      <p:sp>
        <p:nvSpPr>
          <p:cNvPr id="3" name="内容占位符 2"/>
          <p:cNvSpPr>
            <a:spLocks noGrp="1"/>
          </p:cNvSpPr>
          <p:nvPr>
            <p:ph idx="1"/>
          </p:nvPr>
        </p:nvSpPr>
        <p:spPr/>
        <p:txBody>
          <a:bodyPr/>
          <a:lstStyle/>
          <a:p>
            <a:r>
              <a:rPr lang="zh-CN" altLang="en-US" dirty="0" smtClean="0"/>
              <a:t>网络、网络安全</a:t>
            </a:r>
            <a:endParaRPr lang="en-US" altLang="zh-CN" dirty="0" smtClean="0"/>
          </a:p>
          <a:p>
            <a:r>
              <a:rPr lang="zh-CN" altLang="en-US" dirty="0" smtClean="0"/>
              <a:t>网络空间安全</a:t>
            </a:r>
            <a:endParaRPr lang="en-US" altLang="zh-CN" dirty="0" smtClean="0"/>
          </a:p>
          <a:p>
            <a:r>
              <a:rPr lang="zh-CN" altLang="en-US" dirty="0" smtClean="0"/>
              <a:t>关键基础设施</a:t>
            </a:r>
            <a:endParaRPr lang="en-US" altLang="zh-CN" dirty="0" smtClean="0"/>
          </a:p>
          <a:p>
            <a:r>
              <a:rPr lang="zh-CN" altLang="en-US" dirty="0" smtClean="0"/>
              <a:t>网络运营者</a:t>
            </a:r>
            <a:endParaRPr lang="en-US" altLang="zh-CN" dirty="0" smtClean="0"/>
          </a:p>
          <a:p>
            <a:r>
              <a:rPr lang="zh-CN" altLang="en-US" dirty="0" smtClean="0"/>
              <a:t>个人信息</a:t>
            </a:r>
            <a:endParaRPr lang="en-US" altLang="zh-CN" dirty="0" smtClean="0"/>
          </a:p>
          <a:p>
            <a:r>
              <a:rPr lang="zh-CN" altLang="en-US" dirty="0" smtClean="0"/>
              <a:t>网络数据</a:t>
            </a:r>
            <a:endParaRPr lang="en-US" altLang="zh-CN" dirty="0" smtClean="0"/>
          </a:p>
          <a:p>
            <a:r>
              <a:rPr lang="en-US" altLang="zh-CN" dirty="0" smtClean="0"/>
              <a:t>……</a:t>
            </a:r>
          </a:p>
          <a:p>
            <a:endParaRPr lang="zh-CN" altLang="en-US" dirty="0"/>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a:t>
            </a:fld>
            <a:endParaRPr lang="en-US" altLang="zh-CN"/>
          </a:p>
        </p:txBody>
      </p:sp>
      <p:grpSp>
        <p:nvGrpSpPr>
          <p:cNvPr id="9" name="组合 8"/>
          <p:cNvGrpSpPr/>
          <p:nvPr/>
        </p:nvGrpSpPr>
        <p:grpSpPr>
          <a:xfrm>
            <a:off x="4191000" y="3162931"/>
            <a:ext cx="4598616" cy="3227761"/>
            <a:chOff x="1054101" y="3395289"/>
            <a:chExt cx="4598616" cy="3227761"/>
          </a:xfrm>
        </p:grpSpPr>
        <p:pic>
          <p:nvPicPr>
            <p:cNvPr id="6" name="Picture 6" descr="C:\Users\TimeVagrant\Desktop\三维地图效果\中国地图-变形.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4101" y="3867836"/>
              <a:ext cx="4598616" cy="2755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8" descr="C:\Users\TimeVagrant\Desktop\三维地图效果\中国地图-变形1.png"/>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t="1859"/>
            <a:stretch>
              <a:fillRect/>
            </a:stretch>
          </p:blipFill>
          <p:spPr bwMode="auto">
            <a:xfrm>
              <a:off x="1058095" y="3395289"/>
              <a:ext cx="4558021" cy="2678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8" name="矩形 7"/>
          <p:cNvSpPr/>
          <p:nvPr/>
        </p:nvSpPr>
        <p:spPr>
          <a:xfrm>
            <a:off x="4152900" y="1493518"/>
            <a:ext cx="4572000" cy="1231106"/>
          </a:xfrm>
          <a:prstGeom prst="rect">
            <a:avLst/>
          </a:prstGeom>
        </p:spPr>
        <p:txBody>
          <a:bodyPr>
            <a:spAutoFit/>
          </a:bodyPr>
          <a:lstStyle/>
          <a:p>
            <a:r>
              <a:rPr lang="en-US" altLang="zh-CN" b="1" dirty="0">
                <a:solidFill>
                  <a:srgbClr val="FF0000"/>
                </a:solidFill>
                <a:latin typeface="微软雅黑" panose="020B0503020204020204" charset="-122"/>
                <a:ea typeface="微软雅黑" panose="020B0503020204020204" charset="-122"/>
                <a:sym typeface="微软雅黑" panose="020B0503020204020204" charset="-122"/>
              </a:rPr>
              <a:t> </a:t>
            </a:r>
            <a:r>
              <a:rPr lang="zh-CN" altLang="en-US" b="1" dirty="0">
                <a:solidFill>
                  <a:srgbClr val="FF0000"/>
                </a:solidFill>
                <a:latin typeface="微软雅黑" panose="020B0503020204020204" charset="-122"/>
                <a:ea typeface="微软雅黑" panose="020B0503020204020204" charset="-122"/>
                <a:sym typeface="微软雅黑" panose="020B0503020204020204" charset="-122"/>
              </a:rPr>
              <a:t>网络空间</a:t>
            </a:r>
            <a:r>
              <a:rPr lang="en-US" altLang="zh-CN" b="1" dirty="0">
                <a:solidFill>
                  <a:srgbClr val="FF0000"/>
                </a:solidFill>
                <a:latin typeface="微软雅黑" panose="020B0503020204020204" charset="-122"/>
                <a:ea typeface="微软雅黑" panose="020B0503020204020204" charset="-122"/>
                <a:sym typeface="微软雅黑" panose="020B0503020204020204" charset="-122"/>
              </a:rPr>
              <a:t> </a:t>
            </a:r>
            <a:r>
              <a:rPr lang="zh-CN" altLang="en-US" sz="1200" b="1" dirty="0">
                <a:solidFill>
                  <a:srgbClr val="595959"/>
                </a:solidFill>
                <a:latin typeface="微软雅黑" panose="020B0503020204020204" charset="-122"/>
                <a:ea typeface="微软雅黑" panose="020B0503020204020204" charset="-122"/>
                <a:sym typeface="微软雅黑" panose="020B0503020204020204" charset="-122"/>
              </a:rPr>
              <a:t>已成为领土、领海、领空、太空之外的</a:t>
            </a:r>
            <a:r>
              <a:rPr lang="en-US" altLang="zh-CN" b="1" dirty="0">
                <a:solidFill>
                  <a:srgbClr val="FF0000"/>
                </a:solidFill>
                <a:ea typeface="微软雅黑" panose="020B0503020204020204" charset="-122"/>
                <a:sym typeface="微软雅黑" panose="020B0503020204020204" charset="-122"/>
              </a:rPr>
              <a:t>“</a:t>
            </a:r>
            <a:r>
              <a:rPr lang="zh-CN" altLang="en-US" b="1" dirty="0">
                <a:solidFill>
                  <a:srgbClr val="FF0000"/>
                </a:solidFill>
                <a:latin typeface="微软雅黑" panose="020B0503020204020204" charset="-122"/>
                <a:ea typeface="微软雅黑" panose="020B0503020204020204" charset="-122"/>
                <a:sym typeface="微软雅黑" panose="020B0503020204020204" charset="-122"/>
              </a:rPr>
              <a:t>第五空间</a:t>
            </a:r>
            <a:r>
              <a:rPr lang="en-US" altLang="zh-CN" b="1" dirty="0">
                <a:solidFill>
                  <a:srgbClr val="FF0000"/>
                </a:solidFill>
                <a:ea typeface="微软雅黑" panose="020B0503020204020204" charset="-122"/>
                <a:sym typeface="微软雅黑" panose="020B0503020204020204" charset="-122"/>
              </a:rPr>
              <a:t>”</a:t>
            </a:r>
            <a:r>
              <a:rPr lang="zh-CN" altLang="en-US" b="1" dirty="0">
                <a:solidFill>
                  <a:srgbClr val="FF0000"/>
                </a:solidFill>
                <a:ea typeface="微软雅黑" panose="020B0503020204020204" charset="-122"/>
                <a:sym typeface="微软雅黑" panose="020B0503020204020204" charset="-122"/>
              </a:rPr>
              <a:t>或人类“第二类生存空间”</a:t>
            </a:r>
            <a:r>
              <a:rPr lang="zh-CN" altLang="en-US" sz="2800" b="1" dirty="0">
                <a:solidFill>
                  <a:srgbClr val="595959"/>
                </a:solidFill>
                <a:latin typeface="微软雅黑" panose="020B0503020204020204" charset="-122"/>
                <a:ea typeface="微软雅黑" panose="020B0503020204020204" charset="-122"/>
                <a:sym typeface="微软雅黑" panose="020B0503020204020204" charset="-122"/>
              </a:rPr>
              <a:t>成为国家主权延伸的新疆域</a:t>
            </a:r>
            <a:endParaRPr lang="zh-CN" altLang="en-US" dirty="0"/>
          </a:p>
        </p:txBody>
      </p:sp>
    </p:spTree>
    <p:extLst>
      <p:ext uri="{BB962C8B-B14F-4D97-AF65-F5344CB8AC3E}">
        <p14:creationId xmlns:p14="http://schemas.microsoft.com/office/powerpoint/2010/main" val="3794460653"/>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总结</a:t>
            </a:r>
            <a:endParaRPr lang="zh-CN" altLang="en-US" dirty="0"/>
          </a:p>
        </p:txBody>
      </p:sp>
      <p:sp>
        <p:nvSpPr>
          <p:cNvPr id="3" name="内容占位符 2"/>
          <p:cNvSpPr>
            <a:spLocks noGrp="1"/>
          </p:cNvSpPr>
          <p:nvPr>
            <p:ph idx="1"/>
          </p:nvPr>
        </p:nvSpPr>
        <p:spPr/>
        <p:txBody>
          <a:bodyPr/>
          <a:lstStyle/>
          <a:p>
            <a:r>
              <a:rPr lang="zh-CN" altLang="en-US" dirty="0" smtClean="0"/>
              <a:t>法律法规政策及职业道德</a:t>
            </a:r>
            <a:endParaRPr lang="en-US" altLang="zh-CN" dirty="0" smtClean="0"/>
          </a:p>
          <a:p>
            <a:r>
              <a:rPr lang="zh-CN" altLang="en-US" dirty="0" smtClean="0"/>
              <a:t>国家网络安全政策</a:t>
            </a:r>
            <a:endParaRPr lang="en-US" altLang="zh-CN" dirty="0" smtClean="0"/>
          </a:p>
          <a:p>
            <a:r>
              <a:rPr lang="zh-CN" altLang="en-US" dirty="0" smtClean="0"/>
              <a:t>国家网络安全标准</a:t>
            </a:r>
            <a:endParaRPr lang="en-US" altLang="zh-CN" smtClean="0"/>
          </a:p>
          <a:p>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70</a:t>
            </a:fld>
            <a:endParaRPr lang="en-US" altLang="zh-CN"/>
          </a:p>
        </p:txBody>
      </p:sp>
    </p:spTree>
    <p:extLst>
      <p:ext uri="{BB962C8B-B14F-4D97-AF65-F5344CB8AC3E}">
        <p14:creationId xmlns:p14="http://schemas.microsoft.com/office/powerpoint/2010/main" val="3045017290"/>
      </p:ext>
    </p:extLst>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1066800" y="2732088"/>
            <a:ext cx="6889750" cy="685800"/>
          </a:xfrm>
        </p:spPr>
        <p:txBody>
          <a:bodyPr/>
          <a:lstStyle/>
          <a:p>
            <a:pPr eaLnBrk="1" hangingPunct="1"/>
            <a:r>
              <a:rPr lang="zh-CN" altLang="en-US" sz="3200"/>
              <a:t>谢谢，请提问题！</a:t>
            </a:r>
          </a:p>
        </p:txBody>
      </p:sp>
      <p:sp>
        <p:nvSpPr>
          <p:cNvPr id="101379" name="副标题 4"/>
          <p:cNvSpPr>
            <a:spLocks noGrp="1"/>
          </p:cNvSpPr>
          <p:nvPr>
            <p:ph type="subTitle" idx="1"/>
          </p:nvPr>
        </p:nvSpPr>
        <p:spPr>
          <a:xfrm>
            <a:off x="2195513" y="4581525"/>
            <a:ext cx="5638800" cy="381000"/>
          </a:xfrm>
        </p:spPr>
        <p:txBody>
          <a:bodyPr/>
          <a:lstStyle/>
          <a:p>
            <a:pPr eaLnBrk="1" hangingPunct="1"/>
            <a:endParaRPr lang="zh-CN" altLang="en-US"/>
          </a:p>
        </p:txBody>
      </p:sp>
    </p:spTree>
    <p:extLst>
      <p:ext uri="{BB962C8B-B14F-4D97-AF65-F5344CB8AC3E}">
        <p14:creationId xmlns:p14="http://schemas.microsoft.com/office/powerpoint/2010/main" val="281894685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网络安全法主要结构</a:t>
            </a:r>
            <a:endParaRPr lang="zh-CN" altLang="en-US" dirty="0"/>
          </a:p>
        </p:txBody>
      </p:sp>
      <p:sp>
        <p:nvSpPr>
          <p:cNvPr id="3" name="内容占位符 2"/>
          <p:cNvSpPr>
            <a:spLocks noGrp="1"/>
          </p:cNvSpPr>
          <p:nvPr>
            <p:ph idx="1"/>
          </p:nvPr>
        </p:nvSpPr>
        <p:spPr/>
        <p:txBody>
          <a:bodyPr/>
          <a:lstStyle/>
          <a:p>
            <a:r>
              <a:rPr lang="zh-CN" altLang="en-US" dirty="0" smtClean="0"/>
              <a:t>七章</a:t>
            </a:r>
            <a:r>
              <a:rPr lang="en-US" altLang="zh-CN" dirty="0" smtClean="0"/>
              <a:t>79</a:t>
            </a:r>
            <a:r>
              <a:rPr lang="zh-CN" altLang="en-US" smtClean="0"/>
              <a:t>条</a:t>
            </a:r>
            <a:endParaRPr lang="zh-CN" altLang="en-US"/>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8</a:t>
            </a:fld>
            <a:endParaRPr lang="en-US" altLang="zh-CN"/>
          </a:p>
        </p:txBody>
      </p:sp>
      <p:pic>
        <p:nvPicPr>
          <p:cNvPr id="5" name="图片 4"/>
          <p:cNvPicPr>
            <a:picLocks noChangeAspect="1"/>
          </p:cNvPicPr>
          <p:nvPr/>
        </p:nvPicPr>
        <p:blipFill>
          <a:blip r:embed="rId2"/>
          <a:stretch>
            <a:fillRect/>
          </a:stretch>
        </p:blipFill>
        <p:spPr>
          <a:xfrm>
            <a:off x="105254" y="2888940"/>
            <a:ext cx="9047791" cy="3312368"/>
          </a:xfrm>
          <a:prstGeom prst="rect">
            <a:avLst/>
          </a:prstGeom>
        </p:spPr>
      </p:pic>
    </p:spTree>
    <p:extLst>
      <p:ext uri="{BB962C8B-B14F-4D97-AF65-F5344CB8AC3E}">
        <p14:creationId xmlns:p14="http://schemas.microsoft.com/office/powerpoint/2010/main" val="184047469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第一章 总则</a:t>
            </a:r>
          </a:p>
        </p:txBody>
      </p:sp>
      <p:sp>
        <p:nvSpPr>
          <p:cNvPr id="3" name="内容占位符 2"/>
          <p:cNvSpPr>
            <a:spLocks noGrp="1"/>
          </p:cNvSpPr>
          <p:nvPr>
            <p:ph idx="1"/>
          </p:nvPr>
        </p:nvSpPr>
        <p:spPr/>
        <p:txBody>
          <a:bodyPr/>
          <a:lstStyle/>
          <a:p>
            <a:r>
              <a:rPr lang="zh-CN" altLang="en-US" dirty="0"/>
              <a:t>明确网络空间主权原则</a:t>
            </a:r>
          </a:p>
        </p:txBody>
      </p:sp>
      <p:sp>
        <p:nvSpPr>
          <p:cNvPr id="4" name="灯片编号占位符 3"/>
          <p:cNvSpPr>
            <a:spLocks noGrp="1"/>
          </p:cNvSpPr>
          <p:nvPr>
            <p:ph type="sldNum" sz="quarter" idx="10"/>
          </p:nvPr>
        </p:nvSpPr>
        <p:spPr/>
        <p:txBody>
          <a:bodyPr/>
          <a:lstStyle/>
          <a:p>
            <a:pPr>
              <a:defRPr/>
            </a:pPr>
            <a:fld id="{F5E0E65E-9137-4309-8D78-B392A1917D52}" type="slidenum">
              <a:rPr lang="zh-CN" altLang="en-US" smtClean="0"/>
              <a:pPr>
                <a:defRPr/>
              </a:pPr>
              <a:t>9</a:t>
            </a:fld>
            <a:endParaRPr lang="en-US" altLang="zh-CN"/>
          </a:p>
        </p:txBody>
      </p:sp>
      <p:pic>
        <p:nvPicPr>
          <p:cNvPr id="5" name="图片 4"/>
          <p:cNvPicPr>
            <a:picLocks noChangeAspect="1"/>
          </p:cNvPicPr>
          <p:nvPr/>
        </p:nvPicPr>
        <p:blipFill>
          <a:blip r:embed="rId2"/>
          <a:stretch>
            <a:fillRect/>
          </a:stretch>
        </p:blipFill>
        <p:spPr>
          <a:xfrm>
            <a:off x="323528" y="1800584"/>
            <a:ext cx="8075240" cy="4718968"/>
          </a:xfrm>
          <a:prstGeom prst="rect">
            <a:avLst/>
          </a:prstGeom>
        </p:spPr>
      </p:pic>
    </p:spTree>
    <p:extLst>
      <p:ext uri="{BB962C8B-B14F-4D97-AF65-F5344CB8AC3E}">
        <p14:creationId xmlns:p14="http://schemas.microsoft.com/office/powerpoint/2010/main" val="3109995581"/>
      </p:ext>
    </p:extLst>
  </p:cSld>
  <p:clrMapOvr>
    <a:masterClrMapping/>
  </p:clrMapOvr>
  <p:transition>
    <p:fade/>
  </p:transition>
</p:sld>
</file>

<file path=ppt/theme/theme1.xml><?xml version="1.0" encoding="utf-8"?>
<a:theme xmlns:a="http://schemas.openxmlformats.org/drawingml/2006/main" name="sx272TGp_report_light">
  <a:themeElements>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sx272TGp_report_light">
      <a:majorFont>
        <a:latin typeface="黑体"/>
        <a:ea typeface="黑体"/>
        <a:cs typeface=""/>
      </a:majorFont>
      <a:minorFont>
        <a:latin typeface="黑体"/>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x272TGp_report_light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sx272TGp_report_light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sx272TGp_report_light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14594</TotalTime>
  <Words>5587</Words>
  <Application>Microsoft Office PowerPoint</Application>
  <PresentationFormat>全屏显示(4:3)</PresentationFormat>
  <Paragraphs>574</Paragraphs>
  <Slides>71</Slides>
  <Notes>15</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1</vt:i4>
      </vt:variant>
      <vt:variant>
        <vt:lpstr>幻灯片标题</vt:lpstr>
      </vt:variant>
      <vt:variant>
        <vt:i4>71</vt:i4>
      </vt:variant>
    </vt:vector>
  </HeadingPairs>
  <TitlesOfParts>
    <vt:vector size="80" baseType="lpstr">
      <vt:lpstr>黑体</vt:lpstr>
      <vt:lpstr>宋体</vt:lpstr>
      <vt:lpstr>微软雅黑</vt:lpstr>
      <vt:lpstr>Arial</vt:lpstr>
      <vt:lpstr>Calibri</vt:lpstr>
      <vt:lpstr>Times New Roman</vt:lpstr>
      <vt:lpstr>Wingdings</vt:lpstr>
      <vt:lpstr>sx272TGp_report_light</vt:lpstr>
      <vt:lpstr>Visio</vt:lpstr>
      <vt:lpstr>课程名称</vt:lpstr>
      <vt:lpstr>课程内容</vt:lpstr>
      <vt:lpstr>知识子域：法律法规规章及道德</vt:lpstr>
      <vt:lpstr>我国的多级立法体系结构</vt:lpstr>
      <vt:lpstr>各国网络安全立法的重点制度 </vt:lpstr>
      <vt:lpstr>网络安全法出台背景</vt:lpstr>
      <vt:lpstr>《网络安全法》基本概念</vt:lpstr>
      <vt:lpstr>网络安全法主要结构</vt:lpstr>
      <vt:lpstr>第一章 总则</vt:lpstr>
      <vt:lpstr>第二章 网络安全支持与促进</vt:lpstr>
      <vt:lpstr>第三章 网络运行安全</vt:lpstr>
      <vt:lpstr>第三章 网络运行安全</vt:lpstr>
      <vt:lpstr>第三章 网络运行安全</vt:lpstr>
      <vt:lpstr>第三章 网络运行安全</vt:lpstr>
      <vt:lpstr>第三章 网络运行安全</vt:lpstr>
      <vt:lpstr>第三章 网络运行安全</vt:lpstr>
      <vt:lpstr>第三章 网络运行安全</vt:lpstr>
      <vt:lpstr>第三章 网络运行安全</vt:lpstr>
      <vt:lpstr>第四章 网络信息安全</vt:lpstr>
      <vt:lpstr>第四章 网络信息安全</vt:lpstr>
      <vt:lpstr>第四章 网络信息安全</vt:lpstr>
      <vt:lpstr>第四章 网络信息安全</vt:lpstr>
      <vt:lpstr>第四章 网络信息安全</vt:lpstr>
      <vt:lpstr>第五章 监测预警与应急处置</vt:lpstr>
      <vt:lpstr>第六章 法律责任</vt:lpstr>
      <vt:lpstr>《网络安全法》与其他相关法律衔接</vt:lpstr>
      <vt:lpstr>知识子域：法律法规规章及道德</vt:lpstr>
      <vt:lpstr>《刑法》修正案（七）</vt:lpstr>
      <vt:lpstr>《刑法》修正案（九）</vt:lpstr>
      <vt:lpstr>《刑法》修正案（九）</vt:lpstr>
      <vt:lpstr>《国家安全法》</vt:lpstr>
      <vt:lpstr> 《保守国家秘密法》</vt:lpstr>
      <vt:lpstr>知识子域：法律法规规章及道德</vt:lpstr>
      <vt:lpstr>行政违法责任及相关处罚</vt:lpstr>
      <vt:lpstr>CISP职业道德准则（1）</vt:lpstr>
      <vt:lpstr>CISP职业道德准则（2）</vt:lpstr>
      <vt:lpstr>知识子域：网络安全政策</vt:lpstr>
      <vt:lpstr>我国信息安全保障工作总体文件</vt:lpstr>
      <vt:lpstr>《国家信息化领导小组关于加强信息安全保障工作的意见》</vt:lpstr>
      <vt:lpstr>《国家信息化领导小组关于加强信息安全保障工作的意见》</vt:lpstr>
      <vt:lpstr>国家信息化发展战略</vt:lpstr>
      <vt:lpstr>“十三五”规划</vt:lpstr>
      <vt:lpstr>知识子域：信息安全标准</vt:lpstr>
      <vt:lpstr>信息安全标准相关概念</vt:lpstr>
      <vt:lpstr>国际信息安全标准化组织</vt:lpstr>
      <vt:lpstr>我国标准化组织</vt:lpstr>
      <vt:lpstr>全国信息安全标准化技术委员会</vt:lpstr>
      <vt:lpstr>国际信息安全标准体系</vt:lpstr>
      <vt:lpstr>我国信息安全标准体系</vt:lpstr>
      <vt:lpstr>信息安全等级保护标准体系</vt:lpstr>
      <vt:lpstr>知识子域：等级保护标准体系</vt:lpstr>
      <vt:lpstr>等级保护标准体系</vt:lpstr>
      <vt:lpstr>等级保护标准体系</vt:lpstr>
      <vt:lpstr>等级保护实施流程</vt:lpstr>
      <vt:lpstr>定级指南－－GA/T 22240</vt:lpstr>
      <vt:lpstr>定级报告目录</vt:lpstr>
      <vt:lpstr>等级保护备案</vt:lpstr>
      <vt:lpstr>等级保护差距分析</vt:lpstr>
      <vt:lpstr>等级保护建设整改</vt:lpstr>
      <vt:lpstr>知识域：等级保护标准体系</vt:lpstr>
      <vt:lpstr>等级保护要求体系</vt:lpstr>
      <vt:lpstr>等级保护要求体系</vt:lpstr>
      <vt:lpstr>等级保护通用技术要求</vt:lpstr>
      <vt:lpstr>等级保护通用管理要求</vt:lpstr>
      <vt:lpstr>等级保护各级通用要求关系</vt:lpstr>
      <vt:lpstr>等级保护扩展要求</vt:lpstr>
      <vt:lpstr>等级保护测评</vt:lpstr>
      <vt:lpstr>等级保护定期复查</vt:lpstr>
      <vt:lpstr>等级保护测评人员要求</vt:lpstr>
      <vt:lpstr>总结</vt:lpstr>
      <vt:lpstr>谢谢，请提问题！</vt:lpstr>
    </vt:vector>
  </TitlesOfParts>
  <Company>中国信息安全测评中心:cisp运营中心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法规政策与标准</dc:title>
  <dc:creator>程晓峰; 沈传宁</dc:creator>
  <cp:lastModifiedBy>shencn</cp:lastModifiedBy>
  <cp:revision>828</cp:revision>
  <dcterms:created xsi:type="dcterms:W3CDTF">2009-02-11T06:13:22Z</dcterms:created>
  <dcterms:modified xsi:type="dcterms:W3CDTF">2017-10-23T03:11:18Z</dcterms:modified>
</cp:coreProperties>
</file>